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3"/>
  </p:notesMasterIdLst>
  <p:sldIdLst>
    <p:sldId id="256" r:id="rId3"/>
    <p:sldId id="344" r:id="rId4"/>
    <p:sldId id="359" r:id="rId5"/>
    <p:sldId id="343" r:id="rId6"/>
    <p:sldId id="333" r:id="rId7"/>
    <p:sldId id="362" r:id="rId8"/>
    <p:sldId id="363" r:id="rId9"/>
    <p:sldId id="364" r:id="rId10"/>
    <p:sldId id="367" r:id="rId11"/>
    <p:sldId id="365" r:id="rId12"/>
    <p:sldId id="366" r:id="rId13"/>
    <p:sldId id="331" r:id="rId14"/>
    <p:sldId id="337" r:id="rId15"/>
    <p:sldId id="318" r:id="rId16"/>
    <p:sldId id="319" r:id="rId17"/>
    <p:sldId id="368" r:id="rId18"/>
    <p:sldId id="320" r:id="rId19"/>
    <p:sldId id="322" r:id="rId20"/>
    <p:sldId id="324" r:id="rId21"/>
    <p:sldId id="326" r:id="rId22"/>
    <p:sldId id="341" r:id="rId23"/>
    <p:sldId id="259" r:id="rId24"/>
    <p:sldId id="291" r:id="rId25"/>
    <p:sldId id="349" r:id="rId26"/>
    <p:sldId id="342" r:id="rId27"/>
    <p:sldId id="354" r:id="rId28"/>
    <p:sldId id="350" r:id="rId29"/>
    <p:sldId id="329" r:id="rId30"/>
    <p:sldId id="355" r:id="rId31"/>
    <p:sldId id="357" r:id="rId32"/>
    <p:sldId id="353" r:id="rId33"/>
    <p:sldId id="266" r:id="rId34"/>
    <p:sldId id="267" r:id="rId35"/>
    <p:sldId id="268" r:id="rId36"/>
    <p:sldId id="269" r:id="rId37"/>
    <p:sldId id="262" r:id="rId38"/>
    <p:sldId id="263" r:id="rId39"/>
    <p:sldId id="264" r:id="rId40"/>
    <p:sldId id="271" r:id="rId41"/>
    <p:sldId id="272" r:id="rId42"/>
    <p:sldId id="273" r:id="rId43"/>
    <p:sldId id="274" r:id="rId44"/>
    <p:sldId id="283" r:id="rId45"/>
    <p:sldId id="361" r:id="rId46"/>
    <p:sldId id="370" r:id="rId47"/>
    <p:sldId id="372" r:id="rId48"/>
    <p:sldId id="374" r:id="rId49"/>
    <p:sldId id="347" r:id="rId50"/>
    <p:sldId id="369" r:id="rId51"/>
    <p:sldId id="35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E"/>
    <a:srgbClr val="0484AC"/>
    <a:srgbClr val="0279AE"/>
    <a:srgbClr val="04A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578" autoAdjust="0"/>
  </p:normalViewPr>
  <p:slideViewPr>
    <p:cSldViewPr snapToGrid="0"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NDOF (lower bound) vs 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6829842282559774"/>
          <c:y val="0.15992793196911942"/>
          <c:w val="0.6443663223693088"/>
          <c:h val="0.7252685069085606"/>
        </c:manualLayout>
      </c:layout>
      <c:scatterChart>
        <c:scatterStyle val="smoothMarker"/>
        <c:varyColors val="0"/>
        <c:ser>
          <c:idx val="0"/>
          <c:order val="0"/>
          <c:tx>
            <c:v>NDOF vs T</c:v>
          </c:tx>
          <c:xVal>
            <c:numRef>
              <c:f>Sheet1!$C$15:$C$47</c:f>
              <c:numCache>
                <c:formatCode>0.000</c:formatCode>
                <c:ptCount val="33"/>
                <c:pt idx="0">
                  <c:v>0.63750000000000007</c:v>
                </c:pt>
                <c:pt idx="1">
                  <c:v>0.625</c:v>
                </c:pt>
                <c:pt idx="2">
                  <c:v>0.61250000000000004</c:v>
                </c:pt>
                <c:pt idx="3">
                  <c:v>0.60000000000000009</c:v>
                </c:pt>
                <c:pt idx="4">
                  <c:v>0.58750000000000002</c:v>
                </c:pt>
                <c:pt idx="5">
                  <c:v>0.57499999999999996</c:v>
                </c:pt>
                <c:pt idx="6">
                  <c:v>0.5625</c:v>
                </c:pt>
                <c:pt idx="7">
                  <c:v>0.55000000000000004</c:v>
                </c:pt>
                <c:pt idx="8">
                  <c:v>0.53749999999999998</c:v>
                </c:pt>
                <c:pt idx="9">
                  <c:v>0.52499999999999991</c:v>
                </c:pt>
                <c:pt idx="10">
                  <c:v>0.51249999999999996</c:v>
                </c:pt>
                <c:pt idx="11">
                  <c:v>0.49999999999999994</c:v>
                </c:pt>
                <c:pt idx="12">
                  <c:v>0.48749999999999999</c:v>
                </c:pt>
                <c:pt idx="13">
                  <c:v>0.47499999999999998</c:v>
                </c:pt>
                <c:pt idx="14">
                  <c:v>0.46249999999999997</c:v>
                </c:pt>
                <c:pt idx="15">
                  <c:v>0.44999999999999996</c:v>
                </c:pt>
                <c:pt idx="16">
                  <c:v>0.43749999999999994</c:v>
                </c:pt>
                <c:pt idx="17">
                  <c:v>0.42499999999999993</c:v>
                </c:pt>
                <c:pt idx="18">
                  <c:v>0.41249999999999992</c:v>
                </c:pt>
                <c:pt idx="19">
                  <c:v>0.39999999999999991</c:v>
                </c:pt>
                <c:pt idx="20">
                  <c:v>0.3874999999999999</c:v>
                </c:pt>
                <c:pt idx="21">
                  <c:v>0.37499999999999989</c:v>
                </c:pt>
                <c:pt idx="22">
                  <c:v>0.36249999999999988</c:v>
                </c:pt>
                <c:pt idx="23">
                  <c:v>0.34999999999999987</c:v>
                </c:pt>
                <c:pt idx="24">
                  <c:v>0.33749999999999986</c:v>
                </c:pt>
                <c:pt idx="25">
                  <c:v>0.32499999999999984</c:v>
                </c:pt>
                <c:pt idx="26">
                  <c:v>0.31249999999999983</c:v>
                </c:pt>
                <c:pt idx="27">
                  <c:v>0.29999999999999982</c:v>
                </c:pt>
                <c:pt idx="28">
                  <c:v>0.28749999999999976</c:v>
                </c:pt>
                <c:pt idx="29">
                  <c:v>0.2749999999999998</c:v>
                </c:pt>
                <c:pt idx="30">
                  <c:v>0.26249999999999973</c:v>
                </c:pt>
                <c:pt idx="31">
                  <c:v>0.24999999999999978</c:v>
                </c:pt>
                <c:pt idx="32">
                  <c:v>0.23749999999999971</c:v>
                </c:pt>
              </c:numCache>
            </c:numRef>
          </c:xVal>
          <c:yVal>
            <c:numRef>
              <c:f>Sheet1!$D$15:$D$47</c:f>
              <c:numCache>
                <c:formatCode>0.0</c:formatCode>
                <c:ptCount val="33"/>
                <c:pt idx="0">
                  <c:v>5.8445431932861993</c:v>
                </c:pt>
                <c:pt idx="1">
                  <c:v>5.8744414048562179</c:v>
                </c:pt>
                <c:pt idx="2">
                  <c:v>5.9442771505315202</c:v>
                </c:pt>
                <c:pt idx="3">
                  <c:v>6.0518714872397759</c:v>
                </c:pt>
                <c:pt idx="4">
                  <c:v>6.1963262488207107</c:v>
                </c:pt>
                <c:pt idx="5">
                  <c:v>6.3777985500511294</c:v>
                </c:pt>
                <c:pt idx="6">
                  <c:v>6.5973720042666022</c:v>
                </c:pt>
                <c:pt idx="7">
                  <c:v>6.8569964980208455</c:v>
                </c:pt>
                <c:pt idx="8">
                  <c:v>7.1594805275009881</c:v>
                </c:pt>
                <c:pt idx="9">
                  <c:v>7.508527692774722</c:v>
                </c:pt>
                <c:pt idx="10">
                  <c:v>7.9088140816013652</c:v>
                </c:pt>
                <c:pt idx="11">
                  <c:v>8.3661071439602708</c:v>
                </c:pt>
                <c:pt idx="12">
                  <c:v>8.8874299871908384</c:v>
                </c:pt>
                <c:pt idx="13">
                  <c:v>9.4812783088880046</c:v>
                </c:pt>
                <c:pt idx="14">
                  <c:v>10.157900836593985</c:v>
                </c:pt>
                <c:pt idx="15">
                  <c:v>10.92965855896567</c:v>
                </c:pt>
                <c:pt idx="16">
                  <c:v>11.811483673180295</c:v>
                </c:pt>
                <c:pt idx="17">
                  <c:v>12.821466630271608</c:v>
                </c:pt>
                <c:pt idx="18">
                  <c:v>13.981609745068404</c:v>
                </c:pt>
                <c:pt idx="19">
                  <c:v>15.318799702075703</c:v>
                </c:pt>
                <c:pt idx="20">
                  <c:v>16.866070605502443</c:v>
                </c:pt>
                <c:pt idx="21">
                  <c:v>18.664256460599834</c:v>
                </c:pt>
                <c:pt idx="22">
                  <c:v>20.764170834704391</c:v>
                </c:pt>
                <c:pt idx="23">
                  <c:v>23.229507549521813</c:v>
                </c:pt>
                <c:pt idx="24">
                  <c:v>26.140738255143813</c:v>
                </c:pt>
                <c:pt idx="25">
                  <c:v>29.6004041514169</c:v>
                </c:pt>
                <c:pt idx="26">
                  <c:v>33.74038140225116</c:v>
                </c:pt>
                <c:pt idx="27">
                  <c:v>38.731977518334652</c:v>
                </c:pt>
                <c:pt idx="28">
                  <c:v>44.800145912554392</c:v>
                </c:pt>
                <c:pt idx="29">
                  <c:v>52.243782842063752</c:v>
                </c:pt>
                <c:pt idx="30">
                  <c:v>61.465156926900228</c:v>
                </c:pt>
                <c:pt idx="31">
                  <c:v>73.013298710926222</c:v>
                </c:pt>
                <c:pt idx="32">
                  <c:v>87.649150588831731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00288"/>
        <c:axId val="161101440"/>
      </c:scatterChart>
      <c:valAx>
        <c:axId val="161100288"/>
        <c:scaling>
          <c:orientation val="minMax"/>
          <c:min val="0.2"/>
        </c:scaling>
        <c:delete val="0"/>
        <c:axPos val="b"/>
        <c:majorGridlines/>
        <c:numFmt formatCode="0.000" sourceLinked="1"/>
        <c:majorTickMark val="out"/>
        <c:minorTickMark val="none"/>
        <c:tickLblPos val="nextTo"/>
        <c:crossAx val="161101440"/>
        <c:crosses val="autoZero"/>
        <c:crossBetween val="midCat"/>
      </c:valAx>
      <c:valAx>
        <c:axId val="1611014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1100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6549-3E0A-4856-B27A-50DCF568130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1972-24B8-4FCE-9602-3766026C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1972-24B8-4FCE-9602-3766026C4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1972-24B8-4FCE-9602-3766026C4E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248150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371600"/>
            <a:ext cx="4249738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05-Dec-11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8E9A72-12A9-44E3-8399-21B4DFDA1F8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0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8FEB-FFFD-459D-8B0A-8EEC2C1A28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5200" y="0"/>
            <a:ext cx="5638800" cy="814388"/>
            <a:chOff x="1488" y="0"/>
            <a:chExt cx="4272" cy="816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488" y="0"/>
              <a:ext cx="4272" cy="48"/>
              <a:chOff x="1488" y="0"/>
              <a:chExt cx="4272" cy="48"/>
            </a:xfrm>
          </p:grpSpPr>
          <p:sp>
            <p:nvSpPr>
              <p:cNvPr id="344068" name="Rectangle 4"/>
              <p:cNvSpPr>
                <a:spLocks noChangeArrowheads="1"/>
              </p:cNvSpPr>
              <p:nvPr userDrawn="1"/>
            </p:nvSpPr>
            <p:spPr bwMode="ltGray">
              <a:xfrm>
                <a:off x="3792" y="0"/>
                <a:ext cx="1968" cy="48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44069" name="Rectangle 5"/>
              <p:cNvSpPr>
                <a:spLocks noChangeArrowheads="1"/>
              </p:cNvSpPr>
              <p:nvPr userDrawn="1"/>
            </p:nvSpPr>
            <p:spPr bwMode="ltGray">
              <a:xfrm>
                <a:off x="1488" y="0"/>
                <a:ext cx="2304" cy="4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44070" name="Rectangle 6"/>
            <p:cNvSpPr>
              <a:spLocks noChangeArrowheads="1"/>
            </p:cNvSpPr>
            <p:nvPr userDrawn="1"/>
          </p:nvSpPr>
          <p:spPr bwMode="ltGray">
            <a:xfrm>
              <a:off x="4278" y="95"/>
              <a:ext cx="1482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1" name="Rectangle 7"/>
            <p:cNvSpPr>
              <a:spLocks noChangeArrowheads="1"/>
            </p:cNvSpPr>
            <p:nvPr userDrawn="1"/>
          </p:nvSpPr>
          <p:spPr bwMode="ltGray">
            <a:xfrm>
              <a:off x="2544" y="95"/>
              <a:ext cx="1734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2" name="Rectangle 8"/>
            <p:cNvSpPr>
              <a:spLocks noChangeArrowheads="1"/>
            </p:cNvSpPr>
            <p:nvPr userDrawn="1"/>
          </p:nvSpPr>
          <p:spPr bwMode="ltGray">
            <a:xfrm>
              <a:off x="4809" y="192"/>
              <a:ext cx="95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3" name="Rectangle 9"/>
            <p:cNvSpPr>
              <a:spLocks noChangeArrowheads="1"/>
            </p:cNvSpPr>
            <p:nvPr userDrawn="1"/>
          </p:nvSpPr>
          <p:spPr bwMode="ltGray">
            <a:xfrm>
              <a:off x="3696" y="192"/>
              <a:ext cx="1113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4" name="Rectangle 10"/>
            <p:cNvSpPr>
              <a:spLocks noChangeArrowheads="1"/>
            </p:cNvSpPr>
            <p:nvPr userDrawn="1"/>
          </p:nvSpPr>
          <p:spPr bwMode="ltGray">
            <a:xfrm>
              <a:off x="5097" y="288"/>
              <a:ext cx="663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5" name="Rectangle 11"/>
            <p:cNvSpPr>
              <a:spLocks noChangeArrowheads="1"/>
            </p:cNvSpPr>
            <p:nvPr userDrawn="1"/>
          </p:nvSpPr>
          <p:spPr bwMode="ltGray">
            <a:xfrm>
              <a:off x="4320" y="288"/>
              <a:ext cx="777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6" name="Rectangle 12"/>
            <p:cNvSpPr>
              <a:spLocks noChangeArrowheads="1"/>
            </p:cNvSpPr>
            <p:nvPr userDrawn="1"/>
          </p:nvSpPr>
          <p:spPr bwMode="ltGray">
            <a:xfrm>
              <a:off x="5362" y="383"/>
              <a:ext cx="398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7" name="Rectangle 13"/>
            <p:cNvSpPr>
              <a:spLocks noChangeArrowheads="1"/>
            </p:cNvSpPr>
            <p:nvPr userDrawn="1"/>
          </p:nvSpPr>
          <p:spPr bwMode="ltGray">
            <a:xfrm>
              <a:off x="4896" y="383"/>
              <a:ext cx="465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8" name="Rectangle 14"/>
            <p:cNvSpPr>
              <a:spLocks noChangeArrowheads="1"/>
            </p:cNvSpPr>
            <p:nvPr userDrawn="1"/>
          </p:nvSpPr>
          <p:spPr bwMode="ltGray">
            <a:xfrm>
              <a:off x="5539" y="480"/>
              <a:ext cx="22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79" name="Rectangle 15"/>
            <p:cNvSpPr>
              <a:spLocks noChangeArrowheads="1"/>
            </p:cNvSpPr>
            <p:nvPr userDrawn="1"/>
          </p:nvSpPr>
          <p:spPr bwMode="ltGray">
            <a:xfrm>
              <a:off x="5280" y="480"/>
              <a:ext cx="259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0" name="Rectangle 16"/>
            <p:cNvSpPr>
              <a:spLocks noChangeArrowheads="1"/>
            </p:cNvSpPr>
            <p:nvPr userDrawn="1"/>
          </p:nvSpPr>
          <p:spPr bwMode="ltGray">
            <a:xfrm>
              <a:off x="5649" y="576"/>
              <a:ext cx="11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1" name="Rectangle 17"/>
            <p:cNvSpPr>
              <a:spLocks noChangeArrowheads="1"/>
            </p:cNvSpPr>
            <p:nvPr userDrawn="1"/>
          </p:nvSpPr>
          <p:spPr bwMode="ltGray">
            <a:xfrm>
              <a:off x="5519" y="576"/>
              <a:ext cx="13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2" name="Rectangle 18"/>
            <p:cNvSpPr>
              <a:spLocks noChangeArrowheads="1"/>
            </p:cNvSpPr>
            <p:nvPr userDrawn="1"/>
          </p:nvSpPr>
          <p:spPr bwMode="ltGray">
            <a:xfrm>
              <a:off x="5694" y="671"/>
              <a:ext cx="66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3" name="Rectangle 19"/>
            <p:cNvSpPr>
              <a:spLocks noChangeArrowheads="1"/>
            </p:cNvSpPr>
            <p:nvPr userDrawn="1"/>
          </p:nvSpPr>
          <p:spPr bwMode="ltGray">
            <a:xfrm>
              <a:off x="5616" y="671"/>
              <a:ext cx="78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4" name="Rectangle 20"/>
            <p:cNvSpPr>
              <a:spLocks noChangeArrowheads="1"/>
            </p:cNvSpPr>
            <p:nvPr userDrawn="1"/>
          </p:nvSpPr>
          <p:spPr bwMode="ltGray">
            <a:xfrm>
              <a:off x="4012" y="48"/>
              <a:ext cx="1748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5" name="Rectangle 21"/>
            <p:cNvSpPr>
              <a:spLocks noChangeArrowheads="1"/>
            </p:cNvSpPr>
            <p:nvPr userDrawn="1"/>
          </p:nvSpPr>
          <p:spPr bwMode="ltGray">
            <a:xfrm>
              <a:off x="1968" y="48"/>
              <a:ext cx="2045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6" name="Rectangle 22"/>
            <p:cNvSpPr>
              <a:spLocks noChangeArrowheads="1"/>
            </p:cNvSpPr>
            <p:nvPr userDrawn="1"/>
          </p:nvSpPr>
          <p:spPr bwMode="ltGray">
            <a:xfrm>
              <a:off x="4589" y="145"/>
              <a:ext cx="117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7" name="Rectangle 23"/>
            <p:cNvSpPr>
              <a:spLocks noChangeArrowheads="1"/>
            </p:cNvSpPr>
            <p:nvPr userDrawn="1"/>
          </p:nvSpPr>
          <p:spPr bwMode="ltGray">
            <a:xfrm>
              <a:off x="3216" y="145"/>
              <a:ext cx="137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8" name="Rectangle 24"/>
            <p:cNvSpPr>
              <a:spLocks noChangeArrowheads="1"/>
            </p:cNvSpPr>
            <p:nvPr userDrawn="1"/>
          </p:nvSpPr>
          <p:spPr bwMode="ltGray">
            <a:xfrm>
              <a:off x="4964" y="240"/>
              <a:ext cx="796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89" name="Rectangle 25"/>
            <p:cNvSpPr>
              <a:spLocks noChangeArrowheads="1"/>
            </p:cNvSpPr>
            <p:nvPr userDrawn="1"/>
          </p:nvSpPr>
          <p:spPr bwMode="ltGray">
            <a:xfrm>
              <a:off x="4032" y="240"/>
              <a:ext cx="93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0" name="Rectangle 26"/>
            <p:cNvSpPr>
              <a:spLocks noChangeArrowheads="1"/>
            </p:cNvSpPr>
            <p:nvPr userDrawn="1"/>
          </p:nvSpPr>
          <p:spPr bwMode="ltGray">
            <a:xfrm>
              <a:off x="5274" y="336"/>
              <a:ext cx="486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1" name="Rectangle 27"/>
            <p:cNvSpPr>
              <a:spLocks noChangeArrowheads="1"/>
            </p:cNvSpPr>
            <p:nvPr userDrawn="1"/>
          </p:nvSpPr>
          <p:spPr bwMode="ltGray">
            <a:xfrm>
              <a:off x="4704" y="336"/>
              <a:ext cx="57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2" name="Rectangle 28"/>
            <p:cNvSpPr>
              <a:spLocks noChangeArrowheads="1"/>
            </p:cNvSpPr>
            <p:nvPr userDrawn="1"/>
          </p:nvSpPr>
          <p:spPr bwMode="ltGray">
            <a:xfrm>
              <a:off x="5450" y="433"/>
              <a:ext cx="310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3" name="Rectangle 29"/>
            <p:cNvSpPr>
              <a:spLocks noChangeArrowheads="1"/>
            </p:cNvSpPr>
            <p:nvPr userDrawn="1"/>
          </p:nvSpPr>
          <p:spPr bwMode="ltGray">
            <a:xfrm>
              <a:off x="5088" y="433"/>
              <a:ext cx="36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4" name="Rectangle 30"/>
            <p:cNvSpPr>
              <a:spLocks noChangeArrowheads="1"/>
            </p:cNvSpPr>
            <p:nvPr userDrawn="1"/>
          </p:nvSpPr>
          <p:spPr bwMode="ltGray">
            <a:xfrm>
              <a:off x="5605" y="528"/>
              <a:ext cx="155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5" name="Rectangle 31"/>
            <p:cNvSpPr>
              <a:spLocks noChangeArrowheads="1"/>
            </p:cNvSpPr>
            <p:nvPr userDrawn="1"/>
          </p:nvSpPr>
          <p:spPr bwMode="ltGray">
            <a:xfrm>
              <a:off x="5424" y="528"/>
              <a:ext cx="18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6" name="Rectangle 32"/>
            <p:cNvSpPr>
              <a:spLocks noChangeArrowheads="1"/>
            </p:cNvSpPr>
            <p:nvPr userDrawn="1"/>
          </p:nvSpPr>
          <p:spPr bwMode="ltGray">
            <a:xfrm>
              <a:off x="5672" y="624"/>
              <a:ext cx="88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7" name="Rectangle 33"/>
            <p:cNvSpPr>
              <a:spLocks noChangeArrowheads="1"/>
            </p:cNvSpPr>
            <p:nvPr userDrawn="1"/>
          </p:nvSpPr>
          <p:spPr bwMode="ltGray">
            <a:xfrm>
              <a:off x="5568" y="624"/>
              <a:ext cx="105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8" name="Rectangle 34"/>
            <p:cNvSpPr>
              <a:spLocks noChangeArrowheads="1"/>
            </p:cNvSpPr>
            <p:nvPr userDrawn="1"/>
          </p:nvSpPr>
          <p:spPr bwMode="ltGray">
            <a:xfrm>
              <a:off x="5716" y="721"/>
              <a:ext cx="44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099" name="Rectangle 35"/>
            <p:cNvSpPr>
              <a:spLocks noChangeArrowheads="1"/>
            </p:cNvSpPr>
            <p:nvPr userDrawn="1"/>
          </p:nvSpPr>
          <p:spPr bwMode="ltGray">
            <a:xfrm>
              <a:off x="5664" y="721"/>
              <a:ext cx="5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100" name="Rectangle 36"/>
            <p:cNvSpPr>
              <a:spLocks noChangeArrowheads="1"/>
            </p:cNvSpPr>
            <p:nvPr userDrawn="1"/>
          </p:nvSpPr>
          <p:spPr bwMode="ltGray">
            <a:xfrm>
              <a:off x="5738" y="768"/>
              <a:ext cx="22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44101" name="Rectangle 37"/>
            <p:cNvSpPr>
              <a:spLocks noChangeArrowheads="1"/>
            </p:cNvSpPr>
            <p:nvPr userDrawn="1"/>
          </p:nvSpPr>
          <p:spPr bwMode="ltGray">
            <a:xfrm>
              <a:off x="5712" y="768"/>
              <a:ext cx="26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344102" name="Arc 38"/>
          <p:cNvSpPr>
            <a:spLocks/>
          </p:cNvSpPr>
          <p:nvPr/>
        </p:nvSpPr>
        <p:spPr bwMode="hidden">
          <a:xfrm>
            <a:off x="0" y="762000"/>
            <a:ext cx="4114800" cy="531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4 w 21600"/>
              <a:gd name="T1" fmla="*/ 0 h 43200"/>
              <a:gd name="T2" fmla="*/ 56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</a:path>
              <a:path w="21600" h="43200" stroke="0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388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410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 smtClean="0"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410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 smtClean="0"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410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 smtClean="0"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83DF4F-5133-4611-92DD-3A60195859AB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22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4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image" Target="../media/image38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eto\Desktop\china\figures\au-au_part0_15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eto\Desktop\china\figures\au-au_part0_15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11375"/>
            <a:ext cx="8839200" cy="1470025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sPHENIX</a:t>
            </a:r>
            <a:r>
              <a:rPr lang="en-US" sz="3200" baseline="30000" dirty="0" smtClean="0"/>
              <a:t>*</a:t>
            </a:r>
            <a:r>
              <a:rPr lang="en-US" sz="3200" dirty="0" smtClean="0"/>
              <a:t> and</a:t>
            </a:r>
            <a:br>
              <a:rPr lang="en-US" sz="3200" dirty="0" smtClean="0"/>
            </a:br>
            <a:r>
              <a:rPr lang="en-US" sz="3200" dirty="0"/>
              <a:t>t</a:t>
            </a:r>
            <a:r>
              <a:rPr lang="en-US" sz="3200" dirty="0" smtClean="0"/>
              <a:t>he Future of </a:t>
            </a:r>
            <a:r>
              <a:rPr lang="en-US" sz="3200" dirty="0" err="1" smtClean="0"/>
              <a:t>sQGP</a:t>
            </a:r>
            <a:r>
              <a:rPr lang="en-US" sz="3200" dirty="0" smtClean="0"/>
              <a:t> Physics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 Seto</a:t>
            </a:r>
          </a:p>
          <a:p>
            <a:r>
              <a:rPr lang="en-US" smtClean="0"/>
              <a:t>LANL </a:t>
            </a:r>
            <a:r>
              <a:rPr lang="en-US" smtClean="0"/>
              <a:t>seminar</a:t>
            </a:r>
            <a:endParaRPr lang="en-US" dirty="0" smtClean="0"/>
          </a:p>
          <a:p>
            <a:r>
              <a:rPr lang="en-US" dirty="0" smtClean="0"/>
              <a:t>Jan 9,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4579" name="Picture 3" descr="C:\Users\seto\Desktop\animatedsup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2" y="3962400"/>
            <a:ext cx="1870848" cy="16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1" y="228600"/>
            <a:ext cx="2667000" cy="1394505"/>
            <a:chOff x="304801" y="5334000"/>
            <a:chExt cx="2667000" cy="1394505"/>
          </a:xfrm>
        </p:grpSpPr>
        <p:pic>
          <p:nvPicPr>
            <p:cNvPr id="1026" name="Picture 2" descr="C:\Users\seto\Desktop\mpcex_dec_9_2011_papers\phenix_50_72dpi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13" b="-1"/>
            <a:stretch/>
          </p:blipFill>
          <p:spPr bwMode="auto">
            <a:xfrm>
              <a:off x="304801" y="6143153"/>
              <a:ext cx="2667000" cy="58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C:\Users\seto\Desktop\superad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1"/>
            <a:stretch/>
          </p:blipFill>
          <p:spPr bwMode="auto">
            <a:xfrm>
              <a:off x="914400" y="5334000"/>
              <a:ext cx="963332" cy="88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53734" y="5057656"/>
            <a:ext cx="22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 the era of the LHC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6400" y="2476500"/>
            <a:ext cx="7620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1831538"/>
            <a:ext cx="209704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Strongly Interacting </a:t>
            </a:r>
          </a:p>
          <a:p>
            <a:r>
              <a:rPr lang="en-US" dirty="0" smtClean="0"/>
              <a:t>Quark Gluon plasma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9391" y="5812399"/>
            <a:ext cx="8242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will cover heavy ion physics</a:t>
            </a:r>
          </a:p>
          <a:p>
            <a:r>
              <a:rPr lang="en-US" dirty="0" smtClean="0"/>
              <a:t>    Other important topics: spin, cold nuclear matter</a:t>
            </a:r>
          </a:p>
          <a:p>
            <a:r>
              <a:rPr lang="en-US" sz="1400" dirty="0" smtClean="0"/>
              <a:t>Disclaimer: These are my ideas and does not necessarily reflect the official view of the PHENIX 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18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</a:t>
            </a:r>
            <a:r>
              <a:rPr lang="en-US" dirty="0"/>
              <a:t>the collision</a:t>
            </a:r>
            <a:br>
              <a:rPr lang="en-US" dirty="0"/>
            </a:br>
            <a:r>
              <a:rPr lang="en-US" dirty="0"/>
              <a:t>Different Physics at each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33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64" y="3969216"/>
            <a:ext cx="2186516" cy="25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7784" y="4553719"/>
            <a:ext cx="142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Freezeout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</a:t>
            </a:r>
            <a:r>
              <a:rPr lang="en-US" dirty="0"/>
              <a:t>the collision</a:t>
            </a:r>
            <a:br>
              <a:rPr lang="en-US" dirty="0"/>
            </a:br>
            <a:r>
              <a:rPr lang="en-US" dirty="0"/>
              <a:t>Different Physics at each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34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80" y="3969217"/>
            <a:ext cx="2186516" cy="25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24870" y="4818128"/>
            <a:ext cx="1719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Stream</a:t>
            </a:r>
          </a:p>
          <a:p>
            <a:r>
              <a:rPr lang="en-US" sz="2400" dirty="0" smtClean="0"/>
              <a:t>To detectors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718" y="231911"/>
            <a:ext cx="8229600" cy="1143000"/>
          </a:xfrm>
        </p:spPr>
        <p:txBody>
          <a:bodyPr/>
          <a:lstStyle/>
          <a:p>
            <a:r>
              <a:rPr lang="en-US" sz="4400" dirty="0"/>
              <a:t>Lattice </a:t>
            </a:r>
            <a:r>
              <a:rPr lang="en-US" sz="4400" dirty="0" smtClean="0"/>
              <a:t>Predictions</a:t>
            </a:r>
            <a:endParaRPr lang="en-US" sz="4400" dirty="0"/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554" y="1347787"/>
            <a:ext cx="8024813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Lattice: </a:t>
            </a:r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~190 </a:t>
            </a:r>
            <a:r>
              <a:rPr lang="en-US" dirty="0"/>
              <a:t>MeV  (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/>
              <a:t>C</a:t>
            </a:r>
            <a:r>
              <a:rPr lang="en-US" dirty="0"/>
              <a:t> ~ 1 </a:t>
            </a:r>
            <a:r>
              <a:rPr lang="en-US" dirty="0" err="1"/>
              <a:t>GeV</a:t>
            </a:r>
            <a:r>
              <a:rPr lang="en-US" dirty="0"/>
              <a:t>/fm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Phase transition- fast cross over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experimentalist: 1</a:t>
            </a:r>
            <a:r>
              <a:rPr lang="en-US" baseline="30000" dirty="0"/>
              <a:t>st</a:t>
            </a:r>
            <a:r>
              <a:rPr lang="en-US" dirty="0"/>
              <a:t> order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T</a:t>
            </a:r>
            <a:endParaRPr lang="en-US" sz="2000" dirty="0"/>
          </a:p>
        </p:txBody>
      </p:sp>
      <p:pic>
        <p:nvPicPr>
          <p:cNvPr id="135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6" y="2567370"/>
            <a:ext cx="4020522" cy="27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4762" name="AutoShape 10"/>
          <p:cNvSpPr>
            <a:spLocks/>
          </p:cNvSpPr>
          <p:nvPr/>
        </p:nvSpPr>
        <p:spPr bwMode="auto">
          <a:xfrm>
            <a:off x="4149110" y="2951844"/>
            <a:ext cx="252412" cy="639762"/>
          </a:xfrm>
          <a:prstGeom prst="rightBrace">
            <a:avLst>
              <a:gd name="adj1" fmla="val 2112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6287" y="2753676"/>
                <a:ext cx="235131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~</m:t>
                      </m:r>
                      <m:r>
                        <a:rPr lang="en-US" sz="1600" b="0" i="1" smtClean="0">
                          <a:latin typeface="Cambria Math"/>
                        </a:rPr>
                        <m:t>𝑁𝐷𝑂𝐹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7" y="2753676"/>
                <a:ext cx="2351314" cy="512448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75696" y="5301734"/>
            <a:ext cx="56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T/T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-5400000">
            <a:off x="-9846" y="3635798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/T</a:t>
            </a:r>
            <a:r>
              <a:rPr lang="en-US" baseline="30000" dirty="0" smtClean="0">
                <a:latin typeface="Times New Roman"/>
                <a:cs typeface="Times New Roman"/>
              </a:rPr>
              <a:t>4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191944"/>
            <a:ext cx="4310741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9543" y="1822612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Blackbody radiation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6414077" y="3764789"/>
            <a:ext cx="524992" cy="149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9069" y="3591606"/>
            <a:ext cx="1798249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Fit to T=370 MeV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+PQCD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14192" y="6041963"/>
            <a:ext cx="327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– thermal direct photons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69296" t="40140" r="6577" b="41797"/>
          <a:stretch/>
        </p:blipFill>
        <p:spPr bwMode="auto">
          <a:xfrm>
            <a:off x="5514192" y="4590998"/>
            <a:ext cx="1052001" cy="8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204686" y="5196114"/>
            <a:ext cx="0" cy="66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9306" y="6039075"/>
            <a:ext cx="23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 increase in NDPF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168" y="3772816"/>
            <a:ext cx="9144000" cy="228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Number of DOF?</a:t>
            </a:r>
          </a:p>
          <a:p>
            <a:pPr lvl="1"/>
            <a:r>
              <a:rPr lang="en-US" sz="1600" dirty="0" smtClean="0"/>
              <a:t>Get better handle on </a:t>
            </a:r>
            <a:r>
              <a:rPr lang="el-GR" sz="1600" dirty="0" smtClean="0">
                <a:latin typeface="Times New Roman"/>
                <a:cs typeface="Times New Roman"/>
              </a:rPr>
              <a:t>ε</a:t>
            </a:r>
            <a:r>
              <a:rPr lang="en-US" sz="1600" dirty="0" smtClean="0"/>
              <a:t>, s(probably is OK), T</a:t>
            </a:r>
            <a:r>
              <a:rPr lang="en-US" sz="1600" baseline="-25000" dirty="0" smtClean="0"/>
              <a:t>0</a:t>
            </a:r>
            <a:endParaRPr lang="en-US" sz="1600" dirty="0" smtClean="0"/>
          </a:p>
          <a:p>
            <a:r>
              <a:rPr lang="en-US" sz="2000" dirty="0" smtClean="0"/>
              <a:t>What are the DOF?</a:t>
            </a:r>
          </a:p>
          <a:p>
            <a:pPr lvl="1"/>
            <a:r>
              <a:rPr lang="en-US" sz="1800" dirty="0" smtClean="0"/>
              <a:t>changes with time</a:t>
            </a:r>
          </a:p>
          <a:p>
            <a:pPr lvl="1"/>
            <a:r>
              <a:rPr lang="en-US" sz="1800" dirty="0" smtClean="0"/>
              <a:t>Sound waves at early times, </a:t>
            </a:r>
            <a:r>
              <a:rPr lang="en-US" sz="1800" dirty="0" err="1" smtClean="0"/>
              <a:t>Quasiparticles</a:t>
            </a:r>
            <a:r>
              <a:rPr lang="en-US" sz="1800" dirty="0" smtClean="0"/>
              <a:t> later.                                                              What are they?</a:t>
            </a:r>
          </a:p>
          <a:p>
            <a:r>
              <a:rPr lang="en-US" sz="2200" dirty="0" smtClean="0"/>
              <a:t>SPHENIX</a:t>
            </a:r>
          </a:p>
          <a:p>
            <a:pPr lvl="1"/>
            <a:r>
              <a:rPr lang="en-US" sz="1800" dirty="0" smtClean="0"/>
              <a:t>Probe </a:t>
            </a:r>
            <a:r>
              <a:rPr lang="en-US" sz="1800" dirty="0" err="1" smtClean="0"/>
              <a:t>sQGP</a:t>
            </a:r>
            <a:r>
              <a:rPr lang="en-US" sz="1800" dirty="0" smtClean="0"/>
              <a:t>  with high </a:t>
            </a:r>
            <a:r>
              <a:rPr lang="en-US" sz="1800" dirty="0" err="1" smtClean="0"/>
              <a:t>pt</a:t>
            </a:r>
            <a:r>
              <a:rPr lang="en-US" sz="1800" dirty="0" smtClean="0"/>
              <a:t> </a:t>
            </a:r>
            <a:r>
              <a:rPr lang="en-US" sz="1800" dirty="0" err="1" smtClean="0"/>
              <a:t>partons</a:t>
            </a:r>
            <a:r>
              <a:rPr lang="en-US" sz="1800" dirty="0" smtClean="0"/>
              <a:t>: </a:t>
            </a:r>
            <a:r>
              <a:rPr lang="en-US" sz="1800" dirty="0" err="1" smtClean="0"/>
              <a:t>quasiparticle</a:t>
            </a:r>
            <a:r>
              <a:rPr lang="en-US" sz="1800" dirty="0" smtClean="0"/>
              <a:t>(or not) characteristics, energy density</a:t>
            </a:r>
          </a:p>
          <a:p>
            <a:pPr lvl="1"/>
            <a:r>
              <a:rPr lang="en-US" sz="1800" dirty="0" smtClean="0"/>
              <a:t>Look at </a:t>
            </a:r>
            <a:r>
              <a:rPr lang="en-US" sz="1800" dirty="0" err="1" smtClean="0"/>
              <a:t>quarkonia</a:t>
            </a:r>
            <a:r>
              <a:rPr lang="en-US" sz="1800" dirty="0" smtClean="0"/>
              <a:t> – get better handle on temperature</a:t>
            </a:r>
          </a:p>
          <a:p>
            <a:pPr lvl="1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DOF/</a:t>
            </a:r>
            <a:r>
              <a:rPr lang="en-US" dirty="0" err="1" smtClean="0"/>
              <a:t>quasiparticles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60736"/>
              </p:ext>
            </p:extLst>
          </p:nvPr>
        </p:nvGraphicFramePr>
        <p:xfrm>
          <a:off x="4397828" y="1146856"/>
          <a:ext cx="4782957" cy="34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669614"/>
              </p:ext>
            </p:extLst>
          </p:nvPr>
        </p:nvGraphicFramePr>
        <p:xfrm>
          <a:off x="544646" y="1940051"/>
          <a:ext cx="4027354" cy="65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4" imgW="2298600" imgH="457200" progId="Equation.DSMT4">
                  <p:embed/>
                </p:oleObj>
              </mc:Choice>
              <mc:Fallback>
                <p:oleObj name="Equation" r:id="rId4" imgW="2298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46" y="1940051"/>
                        <a:ext cx="4027354" cy="6541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8459788" y="5888038"/>
            <a:ext cx="184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200" dirty="0">
              <a:latin typeface="Times New Roman" pitchFamily="18" charset="0"/>
            </a:endParaRPr>
          </a:p>
        </p:txBody>
      </p:sp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49711"/>
              </p:ext>
            </p:extLst>
          </p:nvPr>
        </p:nvGraphicFramePr>
        <p:xfrm>
          <a:off x="6813550" y="6069013"/>
          <a:ext cx="1968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6069013"/>
                        <a:ext cx="1968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2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9716" y="3098022"/>
                <a:ext cx="2351314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NDOF=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16" y="3098022"/>
                <a:ext cx="2351314" cy="529184"/>
              </a:xfrm>
              <a:prstGeom prst="rect">
                <a:avLst/>
              </a:prstGeom>
              <a:blipFill rotWithShape="1">
                <a:blip r:embed="rId8"/>
                <a:stretch>
                  <a:fillRect l="-2591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94858" y="1122589"/>
            <a:ext cx="4077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Are there quasi-particles in the medium?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are their masses and widths?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56343" y="2601485"/>
            <a:ext cx="295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bound on energy density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378705" y="43873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-5400000">
            <a:off x="3947885" y="2757718"/>
            <a:ext cx="232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bound on NDOF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45485" y="1862821"/>
            <a:ext cx="209371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Lattice: NDOF=37</a:t>
            </a:r>
          </a:p>
          <a:p>
            <a:r>
              <a:rPr lang="en-US" dirty="0" smtClean="0"/>
              <a:t>Data: no meaningful</a:t>
            </a:r>
          </a:p>
          <a:p>
            <a:r>
              <a:rPr lang="en-US" dirty="0"/>
              <a:t> </a:t>
            </a:r>
            <a:r>
              <a:rPr lang="en-US" dirty="0" smtClean="0"/>
              <a:t>  Answer yet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037943" y="2757718"/>
            <a:ext cx="1103086" cy="972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5" descr="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23" y="4884956"/>
            <a:ext cx="800388" cy="9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11" y="4878598"/>
            <a:ext cx="800388" cy="9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5" y="4891308"/>
            <a:ext cx="782672" cy="9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0575" y="3243944"/>
            <a:ext cx="108857" cy="52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0" y="5278582"/>
            <a:ext cx="4059382" cy="157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Flow</a:t>
            </a:r>
            <a:r>
              <a:rPr lang="en-US" sz="4000" dirty="0" smtClean="0"/>
              <a:t>: How explosive is the </a:t>
            </a:r>
            <a:r>
              <a:rPr lang="en-US" sz="4000" dirty="0" err="1" smtClean="0"/>
              <a:t>sQGP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graphicFrame>
        <p:nvGraphicFramePr>
          <p:cNvPr id="144518" name="Object 13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75225" y="1096963"/>
          <a:ext cx="30003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1096963"/>
                        <a:ext cx="30003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7" name="Text Box 103"/>
          <p:cNvSpPr txBox="1">
            <a:spLocks noChangeArrowheads="1"/>
          </p:cNvSpPr>
          <p:nvPr/>
        </p:nvSpPr>
        <p:spPr bwMode="auto">
          <a:xfrm>
            <a:off x="615894" y="4517681"/>
            <a:ext cx="77636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1" hangingPunct="1">
              <a:spcAft>
                <a:spcPct val="20000"/>
              </a:spcAft>
            </a:pPr>
            <a:r>
              <a:rPr lang="en-US" altLang="ja-JP" sz="40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      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dn/d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  <a:sym typeface="Symbol" pitchFamily="18" charset="2"/>
              </a:rPr>
              <a:t>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 ~ 1 + 2</a:t>
            </a:r>
            <a:r>
              <a:rPr lang="en-US" altLang="ja-JP" sz="3600" dirty="0">
                <a:solidFill>
                  <a:srgbClr val="0000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3600" dirty="0">
                <a:solidFill>
                  <a:schemeClr val="hlink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v</a:t>
            </a:r>
            <a:r>
              <a:rPr lang="en-US" altLang="ja-JP" sz="3600" baseline="-25000" dirty="0">
                <a:solidFill>
                  <a:schemeClr val="hlink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sz="3600" dirty="0">
                <a:solidFill>
                  <a:schemeClr val="hlink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(p</a:t>
            </a:r>
            <a:r>
              <a:rPr lang="en-US" altLang="ja-JP" sz="3600" baseline="-25000" dirty="0">
                <a:solidFill>
                  <a:schemeClr val="hlink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T</a:t>
            </a:r>
            <a:r>
              <a:rPr lang="en-US" altLang="ja-JP" sz="3600" dirty="0">
                <a:solidFill>
                  <a:schemeClr val="hlink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)</a:t>
            </a:r>
            <a:r>
              <a:rPr lang="en-US" altLang="ja-JP" sz="360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cos (2 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  <a:sym typeface="Symbol" pitchFamily="18" charset="2"/>
              </a:rPr>
              <a:t></a:t>
            </a:r>
            <a:r>
              <a:rPr lang="en-US" altLang="ja-JP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) + </a:t>
            </a:r>
            <a:r>
              <a:rPr lang="en-US" altLang="ja-JP" sz="3600" dirty="0" smtClean="0">
                <a:latin typeface="Arial Narrow" pitchFamily="34" charset="0"/>
                <a:ea typeface="ＭＳ Ｐゴシック" pitchFamily="34" charset="-128"/>
                <a:cs typeface="Arial" charset="0"/>
              </a:rPr>
              <a:t>...</a:t>
            </a:r>
            <a:r>
              <a:rPr lang="en-US" sz="3600" dirty="0" smtClean="0">
                <a:latin typeface="Arial Narrow" pitchFamily="34" charset="0"/>
                <a:ea typeface="ＭＳ Ｐゴシック" pitchFamily="34" charset="-128"/>
                <a:cs typeface="Arial" charset="0"/>
              </a:rPr>
              <a:t>       </a:t>
            </a:r>
            <a:endParaRPr lang="en-US" sz="3600" dirty="0"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630237" y="784225"/>
            <a:ext cx="3636963" cy="3597275"/>
            <a:chOff x="0" y="2350"/>
            <a:chExt cx="2291" cy="226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2350"/>
              <a:ext cx="2291" cy="2266"/>
              <a:chOff x="240" y="672"/>
              <a:chExt cx="2291" cy="2266"/>
            </a:xfrm>
          </p:grpSpPr>
          <p:sp>
            <p:nvSpPr>
              <p:cNvPr id="144392" name="Text Box 8"/>
              <p:cNvSpPr txBox="1">
                <a:spLocks noChangeArrowheads="1"/>
              </p:cNvSpPr>
              <p:nvPr/>
            </p:nvSpPr>
            <p:spPr bwMode="auto">
              <a:xfrm>
                <a:off x="644" y="672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0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4393" name="Text Box 9"/>
              <p:cNvSpPr txBox="1">
                <a:spLocks noChangeArrowheads="1"/>
              </p:cNvSpPr>
              <p:nvPr/>
            </p:nvSpPr>
            <p:spPr bwMode="auto">
              <a:xfrm>
                <a:off x="1315" y="2688"/>
                <a:ext cx="116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en-US" sz="2000" dirty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40" y="958"/>
                <a:ext cx="2291" cy="1735"/>
                <a:chOff x="349" y="958"/>
                <a:chExt cx="2291" cy="1735"/>
              </a:xfrm>
            </p:grpSpPr>
            <p:sp>
              <p:nvSpPr>
                <p:cNvPr id="144395" name="Freeform 11"/>
                <p:cNvSpPr>
                  <a:spLocks/>
                </p:cNvSpPr>
                <p:nvPr/>
              </p:nvSpPr>
              <p:spPr bwMode="auto">
                <a:xfrm rot="11267865">
                  <a:off x="2178" y="958"/>
                  <a:ext cx="246" cy="234"/>
                </a:xfrm>
                <a:custGeom>
                  <a:avLst/>
                  <a:gdLst/>
                  <a:ahLst/>
                  <a:cxnLst>
                    <a:cxn ang="0">
                      <a:pos x="430" y="0"/>
                    </a:cxn>
                    <a:cxn ang="0">
                      <a:pos x="177" y="379"/>
                    </a:cxn>
                    <a:cxn ang="0">
                      <a:pos x="0" y="379"/>
                    </a:cxn>
                    <a:cxn ang="0">
                      <a:pos x="168" y="622"/>
                    </a:cxn>
                    <a:cxn ang="0">
                      <a:pos x="631" y="379"/>
                    </a:cxn>
                    <a:cxn ang="0">
                      <a:pos x="465" y="382"/>
                    </a:cxn>
                    <a:cxn ang="0">
                      <a:pos x="720" y="0"/>
                    </a:cxn>
                    <a:cxn ang="0">
                      <a:pos x="430" y="0"/>
                    </a:cxn>
                  </a:cxnLst>
                  <a:rect l="0" t="0" r="r" b="b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prstDash val="solid"/>
                  <a:round/>
                  <a:headEnd/>
                  <a:tailEnd/>
                </a:ln>
                <a:effectLst/>
                <a:scene3d>
                  <a:camera prst="legacyPerspectiveTopRight">
                    <a:rot lat="20099999" lon="21299999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396" name="Line 12"/>
                <p:cNvSpPr>
                  <a:spLocks noChangeShapeType="1"/>
                </p:cNvSpPr>
                <p:nvPr/>
              </p:nvSpPr>
              <p:spPr bwMode="auto">
                <a:xfrm rot="467865" flipH="1">
                  <a:off x="860" y="1040"/>
                  <a:ext cx="426" cy="69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064" y="1068"/>
                  <a:ext cx="419" cy="684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rot="467865">
                  <a:off x="1217" y="1300"/>
                  <a:ext cx="1403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rot="467865">
                  <a:off x="1087" y="1988"/>
                  <a:ext cx="987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00" name="AutoShape 16"/>
                <p:cNvSpPr>
                  <a:spLocks noChangeArrowheads="1"/>
                </p:cNvSpPr>
                <p:nvPr/>
              </p:nvSpPr>
              <p:spPr bwMode="auto">
                <a:xfrm rot="467865">
                  <a:off x="411" y="1102"/>
                  <a:ext cx="2229" cy="1349"/>
                </a:xfrm>
                <a:prstGeom prst="parallelogram">
                  <a:avLst>
                    <a:gd name="adj" fmla="val 61305"/>
                  </a:avLst>
                </a:prstGeom>
                <a:noFill/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01" name="Line 17"/>
                <p:cNvSpPr>
                  <a:spLocks noChangeShapeType="1"/>
                </p:cNvSpPr>
                <p:nvPr/>
              </p:nvSpPr>
              <p:spPr bwMode="auto">
                <a:xfrm rot="467865" flipH="1">
                  <a:off x="349" y="2015"/>
                  <a:ext cx="179" cy="294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02" name="Line 18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151" y="1087"/>
                  <a:ext cx="518" cy="846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03" name="Freeform 19"/>
                <p:cNvSpPr>
                  <a:spLocks/>
                </p:cNvSpPr>
                <p:nvPr/>
              </p:nvSpPr>
              <p:spPr bwMode="auto">
                <a:xfrm rot="11267865" flipV="1">
                  <a:off x="1049" y="1818"/>
                  <a:ext cx="174" cy="541"/>
                </a:xfrm>
                <a:custGeom>
                  <a:avLst/>
                  <a:gdLst/>
                  <a:ahLst/>
                  <a:cxnLst>
                    <a:cxn ang="0">
                      <a:pos x="84" y="643"/>
                    </a:cxn>
                    <a:cxn ang="0">
                      <a:pos x="24" y="519"/>
                    </a:cxn>
                    <a:cxn ang="0">
                      <a:pos x="1" y="351"/>
                    </a:cxn>
                    <a:cxn ang="0">
                      <a:pos x="30" y="205"/>
                    </a:cxn>
                    <a:cxn ang="0">
                      <a:pos x="100" y="73"/>
                    </a:cxn>
                    <a:cxn ang="0">
                      <a:pos x="166" y="4"/>
                    </a:cxn>
                    <a:cxn ang="0">
                      <a:pos x="225" y="171"/>
                    </a:cxn>
                    <a:cxn ang="0">
                      <a:pos x="249" y="337"/>
                    </a:cxn>
                    <a:cxn ang="0">
                      <a:pos x="241" y="514"/>
                    </a:cxn>
                    <a:cxn ang="0">
                      <a:pos x="199" y="636"/>
                    </a:cxn>
                    <a:cxn ang="0">
                      <a:pos x="142" y="712"/>
                    </a:cxn>
                    <a:cxn ang="0">
                      <a:pos x="84" y="643"/>
                    </a:cxn>
                  </a:cxnLst>
                  <a:rect l="0" t="0" r="r" b="b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04" name="Line 20"/>
                <p:cNvSpPr>
                  <a:spLocks noChangeShapeType="1"/>
                </p:cNvSpPr>
                <p:nvPr/>
              </p:nvSpPr>
              <p:spPr bwMode="auto">
                <a:xfrm rot="467865" flipH="1">
                  <a:off x="956" y="1777"/>
                  <a:ext cx="382" cy="623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 rot="240000">
                  <a:off x="1738" y="1051"/>
                  <a:ext cx="708" cy="756"/>
                  <a:chOff x="3157" y="3025"/>
                  <a:chExt cx="1026" cy="999"/>
                </a:xfrm>
              </p:grpSpPr>
              <p:grpSp>
                <p:nvGrpSpPr>
                  <p:cNvPr id="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157" y="3025"/>
                    <a:ext cx="1026" cy="999"/>
                    <a:chOff x="4130" y="2180"/>
                    <a:chExt cx="1026" cy="999"/>
                  </a:xfrm>
                </p:grpSpPr>
                <p:sp>
                  <p:nvSpPr>
                    <p:cNvPr id="144407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181"/>
                      <a:ext cx="981" cy="98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40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180"/>
                      <a:ext cx="981" cy="98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4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130" y="2579"/>
                      <a:ext cx="1026" cy="600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123"/>
                        </a:cxn>
                        <a:cxn ang="0">
                          <a:pos x="120" y="181"/>
                        </a:cxn>
                        <a:cxn ang="0">
                          <a:pos x="262" y="250"/>
                        </a:cxn>
                        <a:cxn ang="0">
                          <a:pos x="432" y="280"/>
                        </a:cxn>
                        <a:cxn ang="0">
                          <a:pos x="634" y="259"/>
                        </a:cxn>
                        <a:cxn ang="0">
                          <a:pos x="799" y="201"/>
                        </a:cxn>
                        <a:cxn ang="0">
                          <a:pos x="937" y="90"/>
                        </a:cxn>
                        <a:cxn ang="0">
                          <a:pos x="1026" y="9"/>
                        </a:cxn>
                        <a:cxn ang="0">
                          <a:pos x="1019" y="144"/>
                        </a:cxn>
                        <a:cxn ang="0">
                          <a:pos x="992" y="267"/>
                        </a:cxn>
                        <a:cxn ang="0">
                          <a:pos x="929" y="384"/>
                        </a:cxn>
                        <a:cxn ang="0">
                          <a:pos x="857" y="467"/>
                        </a:cxn>
                        <a:cxn ang="0">
                          <a:pos x="749" y="542"/>
                        </a:cxn>
                        <a:cxn ang="0">
                          <a:pos x="610" y="588"/>
                        </a:cxn>
                        <a:cxn ang="0">
                          <a:pos x="455" y="594"/>
                        </a:cxn>
                        <a:cxn ang="0">
                          <a:pos x="310" y="553"/>
                        </a:cxn>
                        <a:cxn ang="0">
                          <a:pos x="193" y="479"/>
                        </a:cxn>
                        <a:cxn ang="0">
                          <a:pos x="95" y="368"/>
                        </a:cxn>
                        <a:cxn ang="0">
                          <a:pos x="36" y="237"/>
                        </a:cxn>
                        <a:cxn ang="0">
                          <a:pos x="1" y="73"/>
                        </a:cxn>
                        <a:cxn ang="0">
                          <a:pos x="43" y="123"/>
                        </a:cxn>
                      </a:cxnLst>
                      <a:rect l="0" t="0" r="r" b="b"/>
                      <a:pathLst>
                        <a:path w="1026" h="600">
                          <a:moveTo>
                            <a:pt x="43" y="123"/>
                          </a:moveTo>
                          <a:cubicBezTo>
                            <a:pt x="61" y="136"/>
                            <a:pt x="84" y="160"/>
                            <a:pt x="120" y="181"/>
                          </a:cubicBezTo>
                          <a:cubicBezTo>
                            <a:pt x="156" y="202"/>
                            <a:pt x="210" y="233"/>
                            <a:pt x="262" y="250"/>
                          </a:cubicBezTo>
                          <a:cubicBezTo>
                            <a:pt x="314" y="267"/>
                            <a:pt x="370" y="279"/>
                            <a:pt x="432" y="280"/>
                          </a:cubicBezTo>
                          <a:cubicBezTo>
                            <a:pt x="494" y="281"/>
                            <a:pt x="573" y="272"/>
                            <a:pt x="634" y="259"/>
                          </a:cubicBezTo>
                          <a:cubicBezTo>
                            <a:pt x="695" y="246"/>
                            <a:pt x="749" y="229"/>
                            <a:pt x="799" y="201"/>
                          </a:cubicBezTo>
                          <a:cubicBezTo>
                            <a:pt x="849" y="173"/>
                            <a:pt x="899" y="122"/>
                            <a:pt x="937" y="90"/>
                          </a:cubicBezTo>
                          <a:cubicBezTo>
                            <a:pt x="975" y="58"/>
                            <a:pt x="1012" y="0"/>
                            <a:pt x="1026" y="9"/>
                          </a:cubicBezTo>
                          <a:cubicBezTo>
                            <a:pt x="1021" y="13"/>
                            <a:pt x="1025" y="101"/>
                            <a:pt x="1019" y="144"/>
                          </a:cubicBezTo>
                          <a:cubicBezTo>
                            <a:pt x="1013" y="187"/>
                            <a:pt x="1007" y="227"/>
                            <a:pt x="992" y="267"/>
                          </a:cubicBezTo>
                          <a:cubicBezTo>
                            <a:pt x="978" y="307"/>
                            <a:pt x="952" y="351"/>
                            <a:pt x="929" y="384"/>
                          </a:cubicBezTo>
                          <a:cubicBezTo>
                            <a:pt x="907" y="417"/>
                            <a:pt x="886" y="440"/>
                            <a:pt x="857" y="467"/>
                          </a:cubicBezTo>
                          <a:cubicBezTo>
                            <a:pt x="827" y="493"/>
                            <a:pt x="790" y="521"/>
                            <a:pt x="749" y="542"/>
                          </a:cubicBezTo>
                          <a:cubicBezTo>
                            <a:pt x="708" y="562"/>
                            <a:pt x="659" y="580"/>
                            <a:pt x="610" y="588"/>
                          </a:cubicBezTo>
                          <a:cubicBezTo>
                            <a:pt x="561" y="596"/>
                            <a:pt x="505" y="600"/>
                            <a:pt x="455" y="594"/>
                          </a:cubicBezTo>
                          <a:cubicBezTo>
                            <a:pt x="404" y="588"/>
                            <a:pt x="353" y="572"/>
                            <a:pt x="310" y="553"/>
                          </a:cubicBezTo>
                          <a:cubicBezTo>
                            <a:pt x="267" y="533"/>
                            <a:pt x="229" y="510"/>
                            <a:pt x="193" y="479"/>
                          </a:cubicBezTo>
                          <a:cubicBezTo>
                            <a:pt x="157" y="448"/>
                            <a:pt x="121" y="408"/>
                            <a:pt x="95" y="368"/>
                          </a:cubicBezTo>
                          <a:cubicBezTo>
                            <a:pt x="69" y="328"/>
                            <a:pt x="52" y="286"/>
                            <a:pt x="36" y="237"/>
                          </a:cubicBezTo>
                          <a:cubicBezTo>
                            <a:pt x="20" y="188"/>
                            <a:pt x="0" y="92"/>
                            <a:pt x="1" y="73"/>
                          </a:cubicBezTo>
                          <a:lnTo>
                            <a:pt x="43" y="12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 w="9525" cap="flat" cmpd="sng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4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153" y="2604"/>
                      <a:ext cx="979" cy="25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101" y="160"/>
                        </a:cxn>
                        <a:cxn ang="0">
                          <a:pos x="263" y="232"/>
                        </a:cxn>
                        <a:cxn ang="0">
                          <a:pos x="404" y="256"/>
                        </a:cxn>
                        <a:cxn ang="0">
                          <a:pos x="608" y="238"/>
                        </a:cxn>
                        <a:cxn ang="0">
                          <a:pos x="800" y="160"/>
                        </a:cxn>
                        <a:cxn ang="0">
                          <a:pos x="979" y="0"/>
                        </a:cxn>
                      </a:cxnLst>
                      <a:rect l="0" t="0" r="r" b="b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44411" name="Freeform 27"/>
                  <p:cNvSpPr>
                    <a:spLocks/>
                  </p:cNvSpPr>
                  <p:nvPr/>
                </p:nvSpPr>
                <p:spPr bwMode="auto">
                  <a:xfrm>
                    <a:off x="3175" y="3162"/>
                    <a:ext cx="252" cy="715"/>
                  </a:xfrm>
                  <a:custGeom>
                    <a:avLst/>
                    <a:gdLst/>
                    <a:ahLst/>
                    <a:cxnLst>
                      <a:cxn ang="0">
                        <a:pos x="84" y="643"/>
                      </a:cxn>
                      <a:cxn ang="0">
                        <a:pos x="24" y="519"/>
                      </a:cxn>
                      <a:cxn ang="0">
                        <a:pos x="1" y="351"/>
                      </a:cxn>
                      <a:cxn ang="0">
                        <a:pos x="30" y="205"/>
                      </a:cxn>
                      <a:cxn ang="0">
                        <a:pos x="100" y="73"/>
                      </a:cxn>
                      <a:cxn ang="0">
                        <a:pos x="166" y="4"/>
                      </a:cxn>
                      <a:cxn ang="0">
                        <a:pos x="225" y="171"/>
                      </a:cxn>
                      <a:cxn ang="0">
                        <a:pos x="249" y="337"/>
                      </a:cxn>
                      <a:cxn ang="0">
                        <a:pos x="241" y="514"/>
                      </a:cxn>
                      <a:cxn ang="0">
                        <a:pos x="199" y="636"/>
                      </a:cxn>
                      <a:cxn ang="0">
                        <a:pos x="142" y="712"/>
                      </a:cxn>
                      <a:cxn ang="0">
                        <a:pos x="84" y="643"/>
                      </a:cxn>
                    </a:cxnLst>
                    <a:rect l="0" t="0" r="r" b="b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71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4412" name="Line 28"/>
                <p:cNvSpPr>
                  <a:spLocks noChangeShapeType="1"/>
                </p:cNvSpPr>
                <p:nvPr/>
              </p:nvSpPr>
              <p:spPr bwMode="auto">
                <a:xfrm rot="467865">
                  <a:off x="1338" y="1110"/>
                  <a:ext cx="579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3" name="Line 29"/>
                <p:cNvSpPr>
                  <a:spLocks noChangeShapeType="1"/>
                </p:cNvSpPr>
                <p:nvPr/>
              </p:nvSpPr>
              <p:spPr bwMode="auto">
                <a:xfrm rot="467865">
                  <a:off x="1528" y="1275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4" name="Line 30"/>
                <p:cNvSpPr>
                  <a:spLocks noChangeShapeType="1"/>
                </p:cNvSpPr>
                <p:nvPr/>
              </p:nvSpPr>
              <p:spPr bwMode="auto">
                <a:xfrm rot="467865">
                  <a:off x="1109" y="1391"/>
                  <a:ext cx="823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5" name="Line 31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687" y="1375"/>
                  <a:ext cx="224" cy="36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6" name="Line 32"/>
                <p:cNvSpPr>
                  <a:spLocks noChangeShapeType="1"/>
                </p:cNvSpPr>
                <p:nvPr/>
              </p:nvSpPr>
              <p:spPr bwMode="auto">
                <a:xfrm rot="467865">
                  <a:off x="999" y="1563"/>
                  <a:ext cx="1406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7" name="Line 33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006" y="1087"/>
                  <a:ext cx="822" cy="1343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18" name="Line 34"/>
                <p:cNvSpPr>
                  <a:spLocks noChangeShapeType="1"/>
                </p:cNvSpPr>
                <p:nvPr/>
              </p:nvSpPr>
              <p:spPr bwMode="auto">
                <a:xfrm rot="467865">
                  <a:off x="891" y="1696"/>
                  <a:ext cx="1405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7" name="Group 35"/>
                <p:cNvGrpSpPr>
                  <a:grpSpLocks/>
                </p:cNvGrpSpPr>
                <p:nvPr/>
              </p:nvGrpSpPr>
              <p:grpSpPr bwMode="auto">
                <a:xfrm rot="240000">
                  <a:off x="1296" y="1390"/>
                  <a:ext cx="363" cy="749"/>
                  <a:chOff x="3811" y="2604"/>
                  <a:chExt cx="489" cy="985"/>
                </a:xfrm>
              </p:grpSpPr>
              <p:sp>
                <p:nvSpPr>
                  <p:cNvPr id="14442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2605"/>
                    <a:ext cx="488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21" name="Freeform 37"/>
                  <p:cNvSpPr>
                    <a:spLocks/>
                  </p:cNvSpPr>
                  <p:nvPr/>
                </p:nvSpPr>
                <p:spPr bwMode="auto">
                  <a:xfrm>
                    <a:off x="3811" y="3074"/>
                    <a:ext cx="489" cy="515"/>
                  </a:xfrm>
                  <a:custGeom>
                    <a:avLst/>
                    <a:gdLst/>
                    <a:ahLst/>
                    <a:cxnLst>
                      <a:cxn ang="0">
                        <a:pos x="13" y="46"/>
                      </a:cxn>
                      <a:cxn ang="0">
                        <a:pos x="65" y="81"/>
                      </a:cxn>
                      <a:cxn ang="0">
                        <a:pos x="121" y="97"/>
                      </a:cxn>
                      <a:cxn ang="0">
                        <a:pos x="176" y="112"/>
                      </a:cxn>
                      <a:cxn ang="0">
                        <a:pos x="241" y="114"/>
                      </a:cxn>
                      <a:cxn ang="0">
                        <a:pos x="313" y="103"/>
                      </a:cxn>
                      <a:cxn ang="0">
                        <a:pos x="385" y="78"/>
                      </a:cxn>
                      <a:cxn ang="0">
                        <a:pos x="452" y="29"/>
                      </a:cxn>
                      <a:cxn ang="0">
                        <a:pos x="485" y="7"/>
                      </a:cxn>
                      <a:cxn ang="0">
                        <a:pos x="487" y="70"/>
                      </a:cxn>
                      <a:cxn ang="0">
                        <a:pos x="474" y="190"/>
                      </a:cxn>
                      <a:cxn ang="0">
                        <a:pos x="444" y="304"/>
                      </a:cxn>
                      <a:cxn ang="0">
                        <a:pos x="408" y="385"/>
                      </a:cxn>
                      <a:cxn ang="0">
                        <a:pos x="356" y="458"/>
                      </a:cxn>
                      <a:cxn ang="0">
                        <a:pos x="289" y="503"/>
                      </a:cxn>
                      <a:cxn ang="0">
                        <a:pos x="214" y="509"/>
                      </a:cxn>
                      <a:cxn ang="0">
                        <a:pos x="143" y="469"/>
                      </a:cxn>
                      <a:cxn ang="0">
                        <a:pos x="87" y="397"/>
                      </a:cxn>
                      <a:cxn ang="0">
                        <a:pos x="39" y="289"/>
                      </a:cxn>
                      <a:cxn ang="0">
                        <a:pos x="10" y="161"/>
                      </a:cxn>
                      <a:cxn ang="0">
                        <a:pos x="0" y="28"/>
                      </a:cxn>
                      <a:cxn ang="0">
                        <a:pos x="13" y="46"/>
                      </a:cxn>
                    </a:cxnLst>
                    <a:rect l="0" t="0" r="r" b="b"/>
                    <a:pathLst>
                      <a:path w="489" h="515">
                        <a:moveTo>
                          <a:pt x="13" y="46"/>
                        </a:moveTo>
                        <a:cubicBezTo>
                          <a:pt x="24" y="55"/>
                          <a:pt x="47" y="72"/>
                          <a:pt x="65" y="81"/>
                        </a:cubicBezTo>
                        <a:cubicBezTo>
                          <a:pt x="83" y="90"/>
                          <a:pt x="103" y="92"/>
                          <a:pt x="121" y="97"/>
                        </a:cubicBezTo>
                        <a:cubicBezTo>
                          <a:pt x="139" y="102"/>
                          <a:pt x="156" y="109"/>
                          <a:pt x="176" y="112"/>
                        </a:cubicBezTo>
                        <a:cubicBezTo>
                          <a:pt x="196" y="115"/>
                          <a:pt x="218" y="115"/>
                          <a:pt x="241" y="114"/>
                        </a:cubicBezTo>
                        <a:cubicBezTo>
                          <a:pt x="264" y="113"/>
                          <a:pt x="289" y="109"/>
                          <a:pt x="313" y="103"/>
                        </a:cubicBezTo>
                        <a:cubicBezTo>
                          <a:pt x="337" y="97"/>
                          <a:pt x="362" y="90"/>
                          <a:pt x="385" y="78"/>
                        </a:cubicBezTo>
                        <a:cubicBezTo>
                          <a:pt x="408" y="66"/>
                          <a:pt x="435" y="41"/>
                          <a:pt x="452" y="29"/>
                        </a:cubicBezTo>
                        <a:cubicBezTo>
                          <a:pt x="469" y="17"/>
                          <a:pt x="479" y="0"/>
                          <a:pt x="485" y="7"/>
                        </a:cubicBezTo>
                        <a:cubicBezTo>
                          <a:pt x="483" y="11"/>
                          <a:pt x="489" y="40"/>
                          <a:pt x="487" y="70"/>
                        </a:cubicBezTo>
                        <a:cubicBezTo>
                          <a:pt x="485" y="100"/>
                          <a:pt x="481" y="151"/>
                          <a:pt x="474" y="190"/>
                        </a:cubicBezTo>
                        <a:cubicBezTo>
                          <a:pt x="467" y="229"/>
                          <a:pt x="455" y="272"/>
                          <a:pt x="444" y="304"/>
                        </a:cubicBezTo>
                        <a:cubicBezTo>
                          <a:pt x="433" y="336"/>
                          <a:pt x="423" y="359"/>
                          <a:pt x="408" y="385"/>
                        </a:cubicBezTo>
                        <a:cubicBezTo>
                          <a:pt x="394" y="411"/>
                          <a:pt x="376" y="438"/>
                          <a:pt x="356" y="458"/>
                        </a:cubicBezTo>
                        <a:cubicBezTo>
                          <a:pt x="336" y="478"/>
                          <a:pt x="313" y="495"/>
                          <a:pt x="289" y="503"/>
                        </a:cubicBezTo>
                        <a:cubicBezTo>
                          <a:pt x="265" y="511"/>
                          <a:pt x="238" y="515"/>
                          <a:pt x="214" y="509"/>
                        </a:cubicBezTo>
                        <a:cubicBezTo>
                          <a:pt x="189" y="503"/>
                          <a:pt x="164" y="488"/>
                          <a:pt x="143" y="469"/>
                        </a:cubicBezTo>
                        <a:cubicBezTo>
                          <a:pt x="122" y="450"/>
                          <a:pt x="104" y="427"/>
                          <a:pt x="87" y="397"/>
                        </a:cubicBezTo>
                        <a:cubicBezTo>
                          <a:pt x="69" y="367"/>
                          <a:pt x="52" y="328"/>
                          <a:pt x="39" y="289"/>
                        </a:cubicBezTo>
                        <a:cubicBezTo>
                          <a:pt x="27" y="250"/>
                          <a:pt x="17" y="204"/>
                          <a:pt x="10" y="161"/>
                        </a:cubicBezTo>
                        <a:cubicBezTo>
                          <a:pt x="4" y="118"/>
                          <a:pt x="0" y="47"/>
                          <a:pt x="0" y="28"/>
                        </a:cubicBezTo>
                        <a:lnTo>
                          <a:pt x="13" y="46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22" name="Freeform 38"/>
                  <p:cNvSpPr>
                    <a:spLocks/>
                  </p:cNvSpPr>
                  <p:nvPr/>
                </p:nvSpPr>
                <p:spPr bwMode="auto">
                  <a:xfrm>
                    <a:off x="3811" y="3076"/>
                    <a:ext cx="487" cy="11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101" y="160"/>
                      </a:cxn>
                      <a:cxn ang="0">
                        <a:pos x="263" y="232"/>
                      </a:cxn>
                      <a:cxn ang="0">
                        <a:pos x="404" y="256"/>
                      </a:cxn>
                      <a:cxn ang="0">
                        <a:pos x="608" y="238"/>
                      </a:cxn>
                      <a:cxn ang="0">
                        <a:pos x="800" y="160"/>
                      </a:cxn>
                      <a:cxn ang="0">
                        <a:pos x="979" y="0"/>
                      </a:cxn>
                    </a:cxnLst>
                    <a:rect l="0" t="0" r="r" b="b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2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2604"/>
                    <a:ext cx="488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4424" name="Line 40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582" y="1491"/>
                  <a:ext cx="617" cy="1009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5" name="Line 41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382" y="1517"/>
                  <a:ext cx="582" cy="95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6" name="Line 42"/>
                <p:cNvSpPr>
                  <a:spLocks noChangeShapeType="1"/>
                </p:cNvSpPr>
                <p:nvPr/>
              </p:nvSpPr>
              <p:spPr bwMode="auto">
                <a:xfrm rot="467865">
                  <a:off x="1537" y="1878"/>
                  <a:ext cx="646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7" name="Line 43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153" y="1793"/>
                  <a:ext cx="390" cy="63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8" name="Line 44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274" y="1798"/>
                  <a:ext cx="96" cy="15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9" name="Line 45"/>
                <p:cNvSpPr>
                  <a:spLocks noChangeShapeType="1"/>
                </p:cNvSpPr>
                <p:nvPr/>
              </p:nvSpPr>
              <p:spPr bwMode="auto">
                <a:xfrm rot="467865">
                  <a:off x="1068" y="1793"/>
                  <a:ext cx="32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8" name="Group 46"/>
                <p:cNvGrpSpPr>
                  <a:grpSpLocks/>
                </p:cNvGrpSpPr>
                <p:nvPr/>
              </p:nvGrpSpPr>
              <p:grpSpPr bwMode="auto">
                <a:xfrm rot="240000">
                  <a:off x="538" y="1688"/>
                  <a:ext cx="700" cy="757"/>
                  <a:chOff x="3424" y="1488"/>
                  <a:chExt cx="776" cy="764"/>
                </a:xfrm>
              </p:grpSpPr>
              <p:sp>
                <p:nvSpPr>
                  <p:cNvPr id="14443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1489"/>
                    <a:ext cx="749" cy="7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3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1488"/>
                    <a:ext cx="749" cy="74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33" name="Freeform 49"/>
                  <p:cNvSpPr>
                    <a:spLocks/>
                  </p:cNvSpPr>
                  <p:nvPr/>
                </p:nvSpPr>
                <p:spPr bwMode="auto">
                  <a:xfrm>
                    <a:off x="3424" y="1799"/>
                    <a:ext cx="776" cy="453"/>
                  </a:xfrm>
                  <a:custGeom>
                    <a:avLst/>
                    <a:gdLst/>
                    <a:ahLst/>
                    <a:cxnLst>
                      <a:cxn ang="0">
                        <a:pos x="22" y="106"/>
                      </a:cxn>
                      <a:cxn ang="0">
                        <a:pos x="100" y="166"/>
                      </a:cxn>
                      <a:cxn ang="0">
                        <a:pos x="262" y="238"/>
                      </a:cxn>
                      <a:cxn ang="0">
                        <a:pos x="403" y="262"/>
                      </a:cxn>
                      <a:cxn ang="0">
                        <a:pos x="607" y="244"/>
                      </a:cxn>
                      <a:cxn ang="0">
                        <a:pos x="769" y="183"/>
                      </a:cxn>
                      <a:cxn ang="0">
                        <a:pos x="907" y="82"/>
                      </a:cxn>
                      <a:cxn ang="0">
                        <a:pos x="978" y="7"/>
                      </a:cxn>
                      <a:cxn ang="0">
                        <a:pos x="978" y="123"/>
                      </a:cxn>
                      <a:cxn ang="0">
                        <a:pos x="952" y="243"/>
                      </a:cxn>
                      <a:cxn ang="0">
                        <a:pos x="891" y="357"/>
                      </a:cxn>
                      <a:cxn ang="0">
                        <a:pos x="820" y="438"/>
                      </a:cxn>
                      <a:cxn ang="0">
                        <a:pos x="715" y="511"/>
                      </a:cxn>
                      <a:cxn ang="0">
                        <a:pos x="580" y="556"/>
                      </a:cxn>
                      <a:cxn ang="0">
                        <a:pos x="429" y="562"/>
                      </a:cxn>
                      <a:cxn ang="0">
                        <a:pos x="288" y="522"/>
                      </a:cxn>
                      <a:cxn ang="0">
                        <a:pos x="174" y="450"/>
                      </a:cxn>
                      <a:cxn ang="0">
                        <a:pos x="79" y="342"/>
                      </a:cxn>
                      <a:cxn ang="0">
                        <a:pos x="21" y="214"/>
                      </a:cxn>
                      <a:cxn ang="0">
                        <a:pos x="0" y="81"/>
                      </a:cxn>
                      <a:cxn ang="0">
                        <a:pos x="22" y="106"/>
                      </a:cxn>
                    </a:cxnLst>
                    <a:rect l="0" t="0" r="r" b="b"/>
                    <a:pathLst>
                      <a:path w="982" h="568">
                        <a:moveTo>
                          <a:pt x="22" y="106"/>
                        </a:moveTo>
                        <a:cubicBezTo>
                          <a:pt x="39" y="120"/>
                          <a:pt x="60" y="144"/>
                          <a:pt x="100" y="166"/>
                        </a:cubicBezTo>
                        <a:cubicBezTo>
                          <a:pt x="140" y="188"/>
                          <a:pt x="212" y="222"/>
                          <a:pt x="262" y="238"/>
                        </a:cubicBezTo>
                        <a:cubicBezTo>
                          <a:pt x="312" y="254"/>
                          <a:pt x="346" y="261"/>
                          <a:pt x="403" y="262"/>
                        </a:cubicBezTo>
                        <a:cubicBezTo>
                          <a:pt x="460" y="263"/>
                          <a:pt x="546" y="257"/>
                          <a:pt x="607" y="244"/>
                        </a:cubicBezTo>
                        <a:cubicBezTo>
                          <a:pt x="668" y="231"/>
                          <a:pt x="719" y="210"/>
                          <a:pt x="769" y="183"/>
                        </a:cubicBezTo>
                        <a:cubicBezTo>
                          <a:pt x="819" y="156"/>
                          <a:pt x="872" y="111"/>
                          <a:pt x="907" y="82"/>
                        </a:cubicBezTo>
                        <a:cubicBezTo>
                          <a:pt x="942" y="53"/>
                          <a:pt x="966" y="0"/>
                          <a:pt x="978" y="7"/>
                        </a:cubicBezTo>
                        <a:cubicBezTo>
                          <a:pt x="973" y="11"/>
                          <a:pt x="982" y="84"/>
                          <a:pt x="978" y="123"/>
                        </a:cubicBezTo>
                        <a:cubicBezTo>
                          <a:pt x="974" y="162"/>
                          <a:pt x="966" y="204"/>
                          <a:pt x="952" y="243"/>
                        </a:cubicBezTo>
                        <a:cubicBezTo>
                          <a:pt x="938" y="282"/>
                          <a:pt x="913" y="325"/>
                          <a:pt x="891" y="357"/>
                        </a:cubicBezTo>
                        <a:cubicBezTo>
                          <a:pt x="869" y="389"/>
                          <a:pt x="849" y="412"/>
                          <a:pt x="820" y="438"/>
                        </a:cubicBezTo>
                        <a:cubicBezTo>
                          <a:pt x="791" y="464"/>
                          <a:pt x="755" y="491"/>
                          <a:pt x="715" y="511"/>
                        </a:cubicBezTo>
                        <a:cubicBezTo>
                          <a:pt x="675" y="531"/>
                          <a:pt x="628" y="548"/>
                          <a:pt x="580" y="556"/>
                        </a:cubicBezTo>
                        <a:cubicBezTo>
                          <a:pt x="532" y="564"/>
                          <a:pt x="478" y="568"/>
                          <a:pt x="429" y="562"/>
                        </a:cubicBezTo>
                        <a:cubicBezTo>
                          <a:pt x="380" y="556"/>
                          <a:pt x="330" y="541"/>
                          <a:pt x="288" y="522"/>
                        </a:cubicBezTo>
                        <a:cubicBezTo>
                          <a:pt x="246" y="503"/>
                          <a:pt x="209" y="480"/>
                          <a:pt x="174" y="450"/>
                        </a:cubicBezTo>
                        <a:cubicBezTo>
                          <a:pt x="139" y="420"/>
                          <a:pt x="104" y="381"/>
                          <a:pt x="79" y="342"/>
                        </a:cubicBezTo>
                        <a:cubicBezTo>
                          <a:pt x="54" y="303"/>
                          <a:pt x="34" y="257"/>
                          <a:pt x="21" y="214"/>
                        </a:cubicBezTo>
                        <a:cubicBezTo>
                          <a:pt x="8" y="171"/>
                          <a:pt x="0" y="99"/>
                          <a:pt x="0" y="81"/>
                        </a:cubicBezTo>
                        <a:lnTo>
                          <a:pt x="22" y="106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34" name="Freeform 50"/>
                  <p:cNvSpPr>
                    <a:spLocks/>
                  </p:cNvSpPr>
                  <p:nvPr/>
                </p:nvSpPr>
                <p:spPr bwMode="auto">
                  <a:xfrm rot="10800000" flipV="1">
                    <a:off x="3992" y="1580"/>
                    <a:ext cx="193" cy="546"/>
                  </a:xfrm>
                  <a:custGeom>
                    <a:avLst/>
                    <a:gdLst/>
                    <a:ahLst/>
                    <a:cxnLst>
                      <a:cxn ang="0">
                        <a:pos x="84" y="643"/>
                      </a:cxn>
                      <a:cxn ang="0">
                        <a:pos x="24" y="519"/>
                      </a:cxn>
                      <a:cxn ang="0">
                        <a:pos x="1" y="351"/>
                      </a:cxn>
                      <a:cxn ang="0">
                        <a:pos x="30" y="205"/>
                      </a:cxn>
                      <a:cxn ang="0">
                        <a:pos x="100" y="73"/>
                      </a:cxn>
                      <a:cxn ang="0">
                        <a:pos x="166" y="4"/>
                      </a:cxn>
                      <a:cxn ang="0">
                        <a:pos x="225" y="171"/>
                      </a:cxn>
                      <a:cxn ang="0">
                        <a:pos x="249" y="337"/>
                      </a:cxn>
                      <a:cxn ang="0">
                        <a:pos x="241" y="514"/>
                      </a:cxn>
                      <a:cxn ang="0">
                        <a:pos x="199" y="636"/>
                      </a:cxn>
                      <a:cxn ang="0">
                        <a:pos x="142" y="712"/>
                      </a:cxn>
                      <a:cxn ang="0">
                        <a:pos x="84" y="643"/>
                      </a:cxn>
                    </a:cxnLst>
                    <a:rect l="0" t="0" r="r" b="b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35" name="Freeform 51"/>
                  <p:cNvSpPr>
                    <a:spLocks/>
                  </p:cNvSpPr>
                  <p:nvPr/>
                </p:nvSpPr>
                <p:spPr bwMode="auto">
                  <a:xfrm>
                    <a:off x="3974" y="1576"/>
                    <a:ext cx="87" cy="556"/>
                  </a:xfrm>
                  <a:custGeom>
                    <a:avLst/>
                    <a:gdLst/>
                    <a:ahLst/>
                    <a:cxnLst>
                      <a:cxn ang="0">
                        <a:pos x="90" y="621"/>
                      </a:cxn>
                      <a:cxn ang="0">
                        <a:pos x="84" y="540"/>
                      </a:cxn>
                      <a:cxn ang="0">
                        <a:pos x="78" y="426"/>
                      </a:cxn>
                      <a:cxn ang="0">
                        <a:pos x="81" y="291"/>
                      </a:cxn>
                      <a:cxn ang="0">
                        <a:pos x="84" y="138"/>
                      </a:cxn>
                      <a:cxn ang="0">
                        <a:pos x="86" y="6"/>
                      </a:cxn>
                      <a:cxn ang="0">
                        <a:pos x="27" y="173"/>
                      </a:cxn>
                      <a:cxn ang="0">
                        <a:pos x="3" y="339"/>
                      </a:cxn>
                      <a:cxn ang="0">
                        <a:pos x="11" y="516"/>
                      </a:cxn>
                      <a:cxn ang="0">
                        <a:pos x="52" y="643"/>
                      </a:cxn>
                      <a:cxn ang="0">
                        <a:pos x="114" y="724"/>
                      </a:cxn>
                      <a:cxn ang="0">
                        <a:pos x="90" y="621"/>
                      </a:cxn>
                    </a:cxnLst>
                    <a:rect l="0" t="0" r="r" b="b"/>
                    <a:pathLst>
                      <a:path w="114" h="728">
                        <a:moveTo>
                          <a:pt x="90" y="621"/>
                        </a:moveTo>
                        <a:cubicBezTo>
                          <a:pt x="86" y="592"/>
                          <a:pt x="86" y="572"/>
                          <a:pt x="84" y="540"/>
                        </a:cubicBezTo>
                        <a:cubicBezTo>
                          <a:pt x="82" y="508"/>
                          <a:pt x="78" y="467"/>
                          <a:pt x="78" y="426"/>
                        </a:cubicBezTo>
                        <a:cubicBezTo>
                          <a:pt x="78" y="385"/>
                          <a:pt x="80" y="339"/>
                          <a:pt x="81" y="291"/>
                        </a:cubicBezTo>
                        <a:cubicBezTo>
                          <a:pt x="82" y="243"/>
                          <a:pt x="83" y="185"/>
                          <a:pt x="84" y="138"/>
                        </a:cubicBezTo>
                        <a:cubicBezTo>
                          <a:pt x="85" y="91"/>
                          <a:pt x="95" y="0"/>
                          <a:pt x="86" y="6"/>
                        </a:cubicBezTo>
                        <a:cubicBezTo>
                          <a:pt x="54" y="59"/>
                          <a:pt x="40" y="122"/>
                          <a:pt x="27" y="173"/>
                        </a:cubicBezTo>
                        <a:cubicBezTo>
                          <a:pt x="13" y="228"/>
                          <a:pt x="6" y="282"/>
                          <a:pt x="3" y="339"/>
                        </a:cubicBezTo>
                        <a:cubicBezTo>
                          <a:pt x="0" y="396"/>
                          <a:pt x="3" y="465"/>
                          <a:pt x="11" y="516"/>
                        </a:cubicBezTo>
                        <a:cubicBezTo>
                          <a:pt x="19" y="567"/>
                          <a:pt x="35" y="608"/>
                          <a:pt x="52" y="643"/>
                        </a:cubicBezTo>
                        <a:cubicBezTo>
                          <a:pt x="69" y="678"/>
                          <a:pt x="108" y="728"/>
                          <a:pt x="114" y="724"/>
                        </a:cubicBezTo>
                        <a:cubicBezTo>
                          <a:pt x="114" y="723"/>
                          <a:pt x="95" y="642"/>
                          <a:pt x="90" y="621"/>
                        </a:cubicBezTo>
                        <a:close/>
                      </a:path>
                    </a:pathLst>
                  </a:custGeom>
                  <a:solidFill>
                    <a:schemeClr val="hlink"/>
                  </a:solidFill>
                  <a:ln w="38100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36" name="Freeform 52"/>
                  <p:cNvSpPr>
                    <a:spLocks/>
                  </p:cNvSpPr>
                  <p:nvPr/>
                </p:nvSpPr>
                <p:spPr bwMode="auto">
                  <a:xfrm>
                    <a:off x="3435" y="1872"/>
                    <a:ext cx="603" cy="1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1" y="82"/>
                      </a:cxn>
                      <a:cxn ang="0">
                        <a:pos x="263" y="154"/>
                      </a:cxn>
                      <a:cxn ang="0">
                        <a:pos x="404" y="178"/>
                      </a:cxn>
                      <a:cxn ang="0">
                        <a:pos x="608" y="160"/>
                      </a:cxn>
                      <a:cxn ang="0">
                        <a:pos x="714" y="123"/>
                      </a:cxn>
                      <a:cxn ang="0">
                        <a:pos x="768" y="60"/>
                      </a:cxn>
                      <a:cxn ang="0">
                        <a:pos x="790" y="42"/>
                      </a:cxn>
                    </a:cxnLst>
                    <a:rect l="0" t="0" r="r" b="b"/>
                    <a:pathLst>
                      <a:path w="790" h="179">
                        <a:moveTo>
                          <a:pt x="0" y="0"/>
                        </a:moveTo>
                        <a:cubicBezTo>
                          <a:pt x="17" y="14"/>
                          <a:pt x="57" y="56"/>
                          <a:pt x="101" y="82"/>
                        </a:cubicBezTo>
                        <a:cubicBezTo>
                          <a:pt x="145" y="108"/>
                          <a:pt x="213" y="138"/>
                          <a:pt x="263" y="154"/>
                        </a:cubicBezTo>
                        <a:cubicBezTo>
                          <a:pt x="313" y="170"/>
                          <a:pt x="347" y="177"/>
                          <a:pt x="404" y="178"/>
                        </a:cubicBezTo>
                        <a:cubicBezTo>
                          <a:pt x="461" y="179"/>
                          <a:pt x="556" y="169"/>
                          <a:pt x="608" y="160"/>
                        </a:cubicBezTo>
                        <a:cubicBezTo>
                          <a:pt x="660" y="151"/>
                          <a:pt x="687" y="140"/>
                          <a:pt x="714" y="123"/>
                        </a:cubicBezTo>
                        <a:cubicBezTo>
                          <a:pt x="741" y="106"/>
                          <a:pt x="755" y="73"/>
                          <a:pt x="768" y="60"/>
                        </a:cubicBezTo>
                        <a:cubicBezTo>
                          <a:pt x="781" y="47"/>
                          <a:pt x="785" y="46"/>
                          <a:pt x="790" y="4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4437" name="Line 53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119" y="1645"/>
                  <a:ext cx="156" cy="253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38" name="Line 54"/>
                <p:cNvSpPr>
                  <a:spLocks noChangeShapeType="1"/>
                </p:cNvSpPr>
                <p:nvPr/>
              </p:nvSpPr>
              <p:spPr bwMode="auto">
                <a:xfrm rot="467865">
                  <a:off x="1086" y="1981"/>
                  <a:ext cx="871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39" name="Freeform 55"/>
                <p:cNvSpPr>
                  <a:spLocks/>
                </p:cNvSpPr>
                <p:nvPr/>
              </p:nvSpPr>
              <p:spPr bwMode="auto">
                <a:xfrm rot="467865">
                  <a:off x="985" y="2257"/>
                  <a:ext cx="874" cy="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66" y="0"/>
                    </a:cxn>
                  </a:cxnLst>
                  <a:rect l="0" t="0" r="r" b="b"/>
                  <a:pathLst>
                    <a:path w="1266" h="3">
                      <a:moveTo>
                        <a:pt x="0" y="3"/>
                      </a:moveTo>
                      <a:lnTo>
                        <a:pt x="1266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0" name="Line 56"/>
                <p:cNvSpPr>
                  <a:spLocks noChangeShapeType="1"/>
                </p:cNvSpPr>
                <p:nvPr/>
              </p:nvSpPr>
              <p:spPr bwMode="auto">
                <a:xfrm rot="467865">
                  <a:off x="1057" y="2125"/>
                  <a:ext cx="921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1" name="Line 57"/>
                <p:cNvSpPr>
                  <a:spLocks noChangeShapeType="1"/>
                </p:cNvSpPr>
                <p:nvPr/>
              </p:nvSpPr>
              <p:spPr bwMode="auto">
                <a:xfrm rot="467865" flipH="1">
                  <a:off x="946" y="1915"/>
                  <a:ext cx="294" cy="481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2" name="Line 58"/>
                <p:cNvSpPr>
                  <a:spLocks noChangeShapeType="1"/>
                </p:cNvSpPr>
                <p:nvPr/>
              </p:nvSpPr>
              <p:spPr bwMode="auto">
                <a:xfrm rot="467865" flipH="1">
                  <a:off x="736" y="2197"/>
                  <a:ext cx="96" cy="15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3" name="Line 59"/>
                <p:cNvSpPr>
                  <a:spLocks noChangeShapeType="1"/>
                </p:cNvSpPr>
                <p:nvPr/>
              </p:nvSpPr>
              <p:spPr bwMode="auto">
                <a:xfrm rot="467865" flipH="1">
                  <a:off x="545" y="2138"/>
                  <a:ext cx="114" cy="18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4" name="Line 60"/>
                <p:cNvSpPr>
                  <a:spLocks noChangeShapeType="1"/>
                </p:cNvSpPr>
                <p:nvPr/>
              </p:nvSpPr>
              <p:spPr bwMode="auto">
                <a:xfrm rot="467865">
                  <a:off x="350" y="2391"/>
                  <a:ext cx="137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45" name="Freeform 61"/>
                <p:cNvSpPr>
                  <a:spLocks/>
                </p:cNvSpPr>
                <p:nvPr/>
              </p:nvSpPr>
              <p:spPr bwMode="auto">
                <a:xfrm rot="467865">
                  <a:off x="564" y="2188"/>
                  <a:ext cx="246" cy="234"/>
                </a:xfrm>
                <a:custGeom>
                  <a:avLst/>
                  <a:gdLst/>
                  <a:ahLst/>
                  <a:cxnLst>
                    <a:cxn ang="0">
                      <a:pos x="430" y="0"/>
                    </a:cxn>
                    <a:cxn ang="0">
                      <a:pos x="177" y="379"/>
                    </a:cxn>
                    <a:cxn ang="0">
                      <a:pos x="0" y="379"/>
                    </a:cxn>
                    <a:cxn ang="0">
                      <a:pos x="168" y="622"/>
                    </a:cxn>
                    <a:cxn ang="0">
                      <a:pos x="631" y="379"/>
                    </a:cxn>
                    <a:cxn ang="0">
                      <a:pos x="465" y="382"/>
                    </a:cxn>
                    <a:cxn ang="0">
                      <a:pos x="720" y="0"/>
                    </a:cxn>
                    <a:cxn ang="0">
                      <a:pos x="430" y="0"/>
                    </a:cxn>
                  </a:cxnLst>
                  <a:rect l="0" t="0" r="r" b="b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prstDash val="solid"/>
                  <a:round/>
                  <a:headEnd/>
                  <a:tailEnd/>
                </a:ln>
                <a:effectLst/>
                <a:scene3d>
                  <a:camera prst="legacyPerspectiveTopRight">
                    <a:rot lat="20099999" lon="21299999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9" name="Group 62"/>
                <p:cNvGrpSpPr>
                  <a:grpSpLocks/>
                </p:cNvGrpSpPr>
                <p:nvPr/>
              </p:nvGrpSpPr>
              <p:grpSpPr bwMode="auto">
                <a:xfrm rot="467865">
                  <a:off x="1109" y="1527"/>
                  <a:ext cx="808" cy="258"/>
                  <a:chOff x="4074" y="2980"/>
                  <a:chExt cx="1170" cy="341"/>
                </a:xfrm>
              </p:grpSpPr>
              <p:sp>
                <p:nvSpPr>
                  <p:cNvPr id="144447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3" y="3046"/>
                    <a:ext cx="71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48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1" y="2980"/>
                    <a:ext cx="183" cy="1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4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12" y="3148"/>
                    <a:ext cx="287" cy="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12" y="3268"/>
                    <a:ext cx="332" cy="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1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89" y="3007"/>
                    <a:ext cx="298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2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6" y="3161"/>
                    <a:ext cx="323" cy="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3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4" y="3316"/>
                    <a:ext cx="28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4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8" y="3264"/>
                    <a:ext cx="206" cy="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5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1" y="3139"/>
                    <a:ext cx="183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6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44" y="3069"/>
                    <a:ext cx="68" cy="79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7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4" y="3131"/>
                    <a:ext cx="125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3" y="3237"/>
                    <a:ext cx="206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59" name="Line 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2" y="3215"/>
                    <a:ext cx="115" cy="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" name="Group 76"/>
                <p:cNvGrpSpPr>
                  <a:grpSpLocks/>
                </p:cNvGrpSpPr>
                <p:nvPr/>
              </p:nvGrpSpPr>
              <p:grpSpPr bwMode="auto">
                <a:xfrm rot="467865">
                  <a:off x="1077" y="1855"/>
                  <a:ext cx="777" cy="259"/>
                  <a:chOff x="3886" y="3532"/>
                  <a:chExt cx="1125" cy="341"/>
                </a:xfrm>
              </p:grpSpPr>
              <p:sp>
                <p:nvSpPr>
                  <p:cNvPr id="144461" name="Line 7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4302" y="3667"/>
                    <a:ext cx="76" cy="134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2" name="Line 7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4071" y="3718"/>
                    <a:ext cx="183" cy="155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3" name="Line 79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886" y="3630"/>
                    <a:ext cx="287" cy="76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4" name="Line 80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955" y="3564"/>
                    <a:ext cx="219" cy="15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5" name="Line 81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599" y="3723"/>
                    <a:ext cx="298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6" name="Line 82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666" y="3617"/>
                    <a:ext cx="323" cy="76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7" name="Line 83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724" y="3532"/>
                    <a:ext cx="28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8" name="Line 84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542" y="3568"/>
                    <a:ext cx="206" cy="22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69" name="Line 85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541" y="3661"/>
                    <a:ext cx="183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70" name="Line 86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474" y="3705"/>
                    <a:ext cx="68" cy="79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71" name="Line 8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4186" y="3679"/>
                    <a:ext cx="125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72" name="Line 8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4117" y="3603"/>
                    <a:ext cx="206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73" name="Line 89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4458" y="3603"/>
                    <a:ext cx="115" cy="35"/>
                  </a:xfrm>
                  <a:prstGeom prst="line">
                    <a:avLst/>
                  </a:prstGeom>
                  <a:noFill/>
                  <a:ln w="9525">
                    <a:solidFill>
                      <a:srgbClr val="99CC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4474" name="Line 90"/>
                <p:cNvSpPr>
                  <a:spLocks noChangeShapeType="1"/>
                </p:cNvSpPr>
                <p:nvPr/>
              </p:nvSpPr>
              <p:spPr bwMode="auto">
                <a:xfrm rot="467865">
                  <a:off x="466" y="2143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75" name="Line 91"/>
                <p:cNvSpPr>
                  <a:spLocks noChangeShapeType="1"/>
                </p:cNvSpPr>
                <p:nvPr/>
              </p:nvSpPr>
              <p:spPr bwMode="auto">
                <a:xfrm rot="467865">
                  <a:off x="2332" y="151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76" name="Line 92"/>
                <p:cNvSpPr>
                  <a:spLocks noChangeShapeType="1"/>
                </p:cNvSpPr>
                <p:nvPr/>
              </p:nvSpPr>
              <p:spPr bwMode="auto">
                <a:xfrm rot="467865" flipH="1">
                  <a:off x="2437" y="1225"/>
                  <a:ext cx="70" cy="116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1" name="Group 93"/>
                <p:cNvGrpSpPr>
                  <a:grpSpLocks/>
                </p:cNvGrpSpPr>
                <p:nvPr/>
              </p:nvGrpSpPr>
              <p:grpSpPr bwMode="auto">
                <a:xfrm>
                  <a:off x="1520" y="2112"/>
                  <a:ext cx="608" cy="581"/>
                  <a:chOff x="1520" y="2112"/>
                  <a:chExt cx="608" cy="581"/>
                </a:xfrm>
              </p:grpSpPr>
              <p:sp>
                <p:nvSpPr>
                  <p:cNvPr id="144478" name="Line 94"/>
                  <p:cNvSpPr>
                    <a:spLocks noChangeShapeType="1"/>
                  </p:cNvSpPr>
                  <p:nvPr/>
                </p:nvSpPr>
                <p:spPr bwMode="auto">
                  <a:xfrm rot="467865" flipH="1">
                    <a:off x="1722" y="2167"/>
                    <a:ext cx="198" cy="33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79" name="Line 95"/>
                  <p:cNvSpPr>
                    <a:spLocks noChangeShapeType="1"/>
                  </p:cNvSpPr>
                  <p:nvPr/>
                </p:nvSpPr>
                <p:spPr bwMode="auto">
                  <a:xfrm rot="467865">
                    <a:off x="1679" y="2497"/>
                    <a:ext cx="336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80" name="Line 96"/>
                  <p:cNvSpPr>
                    <a:spLocks noChangeShapeType="1"/>
                  </p:cNvSpPr>
                  <p:nvPr/>
                </p:nvSpPr>
                <p:spPr bwMode="auto">
                  <a:xfrm rot="16667865" flipH="1">
                    <a:off x="1516" y="2294"/>
                    <a:ext cx="384" cy="1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48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2496"/>
                    <a:ext cx="192" cy="1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sz="1600" b="1" dirty="0">
                        <a:latin typeface="Helvetica" charset="0"/>
                        <a:cs typeface="Arial" charset="0"/>
                      </a:rPr>
                      <a:t>x</a:t>
                    </a:r>
                  </a:p>
                </p:txBody>
              </p:sp>
              <p:sp>
                <p:nvSpPr>
                  <p:cNvPr id="144482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0" y="2256"/>
                    <a:ext cx="192" cy="1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sz="1600" b="1" dirty="0">
                        <a:latin typeface="Helvetica" charset="0"/>
                        <a:cs typeface="Arial" charset="0"/>
                      </a:rPr>
                      <a:t>y</a:t>
                    </a:r>
                  </a:p>
                </p:txBody>
              </p:sp>
              <p:sp>
                <p:nvSpPr>
                  <p:cNvPr id="144483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6" y="2160"/>
                    <a:ext cx="192" cy="1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sz="1600" b="1" dirty="0">
                        <a:latin typeface="Helvetica" charset="0"/>
                        <a:cs typeface="Arial" charset="0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1108" y="3134"/>
              <a:ext cx="936" cy="506"/>
              <a:chOff x="1108" y="3134"/>
              <a:chExt cx="936" cy="506"/>
            </a:xfrm>
          </p:grpSpPr>
          <p:grpSp>
            <p:nvGrpSpPr>
              <p:cNvPr id="13" name="Group 105"/>
              <p:cNvGrpSpPr>
                <a:grpSpLocks/>
              </p:cNvGrpSpPr>
              <p:nvPr/>
            </p:nvGrpSpPr>
            <p:grpSpPr bwMode="auto">
              <a:xfrm>
                <a:off x="1108" y="3134"/>
                <a:ext cx="936" cy="506"/>
                <a:chOff x="1108" y="3134"/>
                <a:chExt cx="936" cy="506"/>
              </a:xfrm>
            </p:grpSpPr>
            <p:sp>
              <p:nvSpPr>
                <p:cNvPr id="144490" name="Line 106"/>
                <p:cNvSpPr>
                  <a:spLocks noChangeShapeType="1"/>
                </p:cNvSpPr>
                <p:nvPr/>
              </p:nvSpPr>
              <p:spPr bwMode="auto">
                <a:xfrm>
                  <a:off x="1108" y="3496"/>
                  <a:ext cx="93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9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132" y="3134"/>
                  <a:ext cx="398" cy="3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92" name="Freeform 108"/>
                <p:cNvSpPr>
                  <a:spLocks/>
                </p:cNvSpPr>
                <p:nvPr/>
              </p:nvSpPr>
              <p:spPr bwMode="auto">
                <a:xfrm>
                  <a:off x="1292" y="3354"/>
                  <a:ext cx="182" cy="1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2" y="20"/>
                    </a:cxn>
                    <a:cxn ang="0">
                      <a:pos x="147" y="54"/>
                    </a:cxn>
                    <a:cxn ang="0">
                      <a:pos x="177" y="107"/>
                    </a:cxn>
                    <a:cxn ang="0">
                      <a:pos x="180" y="180"/>
                    </a:cxn>
                  </a:cxnLst>
                  <a:rect l="0" t="0" r="r" b="b"/>
                  <a:pathLst>
                    <a:path w="182" h="180">
                      <a:moveTo>
                        <a:pt x="0" y="0"/>
                      </a:moveTo>
                      <a:cubicBezTo>
                        <a:pt x="14" y="3"/>
                        <a:pt x="68" y="11"/>
                        <a:pt x="92" y="20"/>
                      </a:cubicBezTo>
                      <a:cubicBezTo>
                        <a:pt x="116" y="29"/>
                        <a:pt x="133" y="40"/>
                        <a:pt x="147" y="54"/>
                      </a:cubicBezTo>
                      <a:cubicBezTo>
                        <a:pt x="161" y="68"/>
                        <a:pt x="172" y="86"/>
                        <a:pt x="177" y="107"/>
                      </a:cubicBezTo>
                      <a:cubicBezTo>
                        <a:pt x="182" y="128"/>
                        <a:pt x="180" y="165"/>
                        <a:pt x="180" y="18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44493" name="Text Box 109"/>
              <p:cNvSpPr txBox="1">
                <a:spLocks noChangeArrowheads="1"/>
              </p:cNvSpPr>
              <p:nvPr/>
            </p:nvSpPr>
            <p:spPr bwMode="auto">
              <a:xfrm>
                <a:off x="1411" y="3245"/>
                <a:ext cx="199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solidFill>
                      <a:schemeClr val="hlink"/>
                    </a:solidFill>
                    <a:latin typeface="Arial Narrow" pitchFamily="34" charset="0"/>
                    <a:cs typeface="Arial" charset="0"/>
                    <a:sym typeface="Symbol" pitchFamily="18" charset="2"/>
                  </a:rPr>
                  <a:t></a:t>
                </a:r>
              </a:p>
            </p:txBody>
          </p:sp>
        </p:grpSp>
      </p:grpSp>
      <p:sp>
        <p:nvSpPr>
          <p:cNvPr id="144494" name="Text Box 110"/>
          <p:cNvSpPr txBox="1">
            <a:spLocks noChangeArrowheads="1"/>
          </p:cNvSpPr>
          <p:nvPr/>
        </p:nvSpPr>
        <p:spPr bwMode="auto">
          <a:xfrm>
            <a:off x="674687" y="3733800"/>
            <a:ext cx="2449513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Coordinate space: </a:t>
            </a:r>
          </a:p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initial asymmetry</a:t>
            </a:r>
          </a:p>
        </p:txBody>
      </p:sp>
      <p:sp>
        <p:nvSpPr>
          <p:cNvPr id="144496" name="Text Box 112"/>
          <p:cNvSpPr txBox="1">
            <a:spLocks noChangeArrowheads="1"/>
          </p:cNvSpPr>
          <p:nvPr/>
        </p:nvSpPr>
        <p:spPr bwMode="auto">
          <a:xfrm>
            <a:off x="3209516" y="2322595"/>
            <a:ext cx="327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</a:rPr>
              <a:t>pressure</a:t>
            </a:r>
          </a:p>
        </p:txBody>
      </p: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5791200" y="1562100"/>
            <a:ext cx="2819400" cy="2259013"/>
            <a:chOff x="3560" y="1024"/>
            <a:chExt cx="1776" cy="1423"/>
          </a:xfrm>
        </p:grpSpPr>
        <p:sp>
          <p:nvSpPr>
            <p:cNvPr id="144498" name="Text Box 114"/>
            <p:cNvSpPr txBox="1">
              <a:spLocks noChangeArrowheads="1"/>
            </p:cNvSpPr>
            <p:nvPr/>
          </p:nvSpPr>
          <p:spPr bwMode="auto">
            <a:xfrm>
              <a:off x="4184" y="1024"/>
              <a:ext cx="6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 dirty="0">
                  <a:latin typeface="BellGothic" pitchFamily="34" charset="0"/>
                </a:rPr>
                <a:t>p</a:t>
              </a:r>
              <a:r>
                <a:rPr lang="en-US" sz="1600" b="1" baseline="-25000" dirty="0">
                  <a:latin typeface="BellGothic" pitchFamily="34" charset="0"/>
                </a:rPr>
                <a:t>y</a:t>
              </a:r>
              <a:endParaRPr lang="en-US" sz="1600" b="1" dirty="0">
                <a:latin typeface="BellGothic" pitchFamily="34" charset="0"/>
              </a:endParaRPr>
            </a:p>
          </p:txBody>
        </p:sp>
        <p:sp>
          <p:nvSpPr>
            <p:cNvPr id="144499" name="Text Box 115"/>
            <p:cNvSpPr txBox="1">
              <a:spLocks noChangeArrowheads="1"/>
            </p:cNvSpPr>
            <p:nvPr/>
          </p:nvSpPr>
          <p:spPr bwMode="auto">
            <a:xfrm rot="46732">
              <a:off x="5093" y="1696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dirty="0">
                  <a:latin typeface="BellGothic" pitchFamily="34" charset="0"/>
                </a:rPr>
                <a:t>p</a:t>
              </a:r>
              <a:r>
                <a:rPr lang="en-US" sz="1600" b="1" baseline="-25000" dirty="0">
                  <a:latin typeface="BellGothic" pitchFamily="34" charset="0"/>
                </a:rPr>
                <a:t>x</a:t>
              </a:r>
            </a:p>
          </p:txBody>
        </p:sp>
        <p:sp>
          <p:nvSpPr>
            <p:cNvPr id="144500" name="Oval 116"/>
            <p:cNvSpPr>
              <a:spLocks noChangeArrowheads="1"/>
            </p:cNvSpPr>
            <p:nvPr/>
          </p:nvSpPr>
          <p:spPr bwMode="auto">
            <a:xfrm rot="5400000">
              <a:off x="3983" y="1304"/>
              <a:ext cx="643" cy="10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1" name="AutoShape 117"/>
            <p:cNvSpPr>
              <a:spLocks noChangeArrowheads="1"/>
            </p:cNvSpPr>
            <p:nvPr/>
          </p:nvSpPr>
          <p:spPr bwMode="auto">
            <a:xfrm rot="-3191164">
              <a:off x="4677" y="1526"/>
              <a:ext cx="240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2" name="AutoShape 118"/>
            <p:cNvSpPr>
              <a:spLocks noChangeArrowheads="1"/>
            </p:cNvSpPr>
            <p:nvPr/>
          </p:nvSpPr>
          <p:spPr bwMode="auto">
            <a:xfrm rot="12981910">
              <a:off x="3652" y="1564"/>
              <a:ext cx="210" cy="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3" name="AutoShape 119"/>
            <p:cNvSpPr>
              <a:spLocks noChangeArrowheads="1"/>
            </p:cNvSpPr>
            <p:nvPr/>
          </p:nvSpPr>
          <p:spPr bwMode="auto">
            <a:xfrm rot="3170740">
              <a:off x="4716" y="2121"/>
              <a:ext cx="239" cy="7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4" name="AutoShape 120"/>
            <p:cNvSpPr>
              <a:spLocks noChangeArrowheads="1"/>
            </p:cNvSpPr>
            <p:nvPr/>
          </p:nvSpPr>
          <p:spPr bwMode="auto">
            <a:xfrm rot="4309806">
              <a:off x="4448" y="2243"/>
              <a:ext cx="239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5" name="AutoShape 121"/>
            <p:cNvSpPr>
              <a:spLocks noChangeArrowheads="1"/>
            </p:cNvSpPr>
            <p:nvPr/>
          </p:nvSpPr>
          <p:spPr bwMode="auto">
            <a:xfrm rot="7315011">
              <a:off x="3892" y="2252"/>
              <a:ext cx="239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6" name="AutoShape 122"/>
            <p:cNvSpPr>
              <a:spLocks noChangeArrowheads="1"/>
            </p:cNvSpPr>
            <p:nvPr/>
          </p:nvSpPr>
          <p:spPr bwMode="auto">
            <a:xfrm rot="14697752">
              <a:off x="3870" y="1424"/>
              <a:ext cx="239" cy="7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7" name="AutoShape 123"/>
            <p:cNvSpPr>
              <a:spLocks noChangeArrowheads="1"/>
            </p:cNvSpPr>
            <p:nvPr/>
          </p:nvSpPr>
          <p:spPr bwMode="auto">
            <a:xfrm rot="16308094">
              <a:off x="4171" y="1313"/>
              <a:ext cx="240" cy="7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8" name="AutoShape 124"/>
            <p:cNvSpPr>
              <a:spLocks noChangeArrowheads="1"/>
            </p:cNvSpPr>
            <p:nvPr/>
          </p:nvSpPr>
          <p:spPr bwMode="auto">
            <a:xfrm rot="10811536">
              <a:off x="3560" y="1837"/>
              <a:ext cx="210" cy="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09" name="AutoShape 125"/>
            <p:cNvSpPr>
              <a:spLocks noChangeArrowheads="1"/>
            </p:cNvSpPr>
            <p:nvPr/>
          </p:nvSpPr>
          <p:spPr bwMode="auto">
            <a:xfrm rot="7763254">
              <a:off x="3682" y="2133"/>
              <a:ext cx="240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0" name="Line 126"/>
            <p:cNvSpPr>
              <a:spLocks noChangeShapeType="1"/>
            </p:cNvSpPr>
            <p:nvPr/>
          </p:nvSpPr>
          <p:spPr bwMode="auto">
            <a:xfrm rot="16200000" flipH="1">
              <a:off x="4667" y="1481"/>
              <a:ext cx="1" cy="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511" name="AutoShape 127"/>
            <p:cNvSpPr>
              <a:spLocks noChangeArrowheads="1"/>
            </p:cNvSpPr>
            <p:nvPr/>
          </p:nvSpPr>
          <p:spPr bwMode="auto">
            <a:xfrm rot="5983858">
              <a:off x="4068" y="2292"/>
              <a:ext cx="239" cy="7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2" name="AutoShape 128"/>
            <p:cNvSpPr>
              <a:spLocks noChangeArrowheads="1"/>
            </p:cNvSpPr>
            <p:nvPr/>
          </p:nvSpPr>
          <p:spPr bwMode="auto">
            <a:xfrm rot="-796317">
              <a:off x="4828" y="1717"/>
              <a:ext cx="211" cy="8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3" name="AutoShape 129"/>
            <p:cNvSpPr>
              <a:spLocks noChangeArrowheads="1"/>
            </p:cNvSpPr>
            <p:nvPr/>
          </p:nvSpPr>
          <p:spPr bwMode="auto">
            <a:xfrm rot="398936">
              <a:off x="4834" y="1927"/>
              <a:ext cx="210" cy="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4" name="AutoShape 130"/>
            <p:cNvSpPr>
              <a:spLocks noChangeArrowheads="1"/>
            </p:cNvSpPr>
            <p:nvPr/>
          </p:nvSpPr>
          <p:spPr bwMode="auto">
            <a:xfrm rot="5259185">
              <a:off x="4273" y="2292"/>
              <a:ext cx="239" cy="7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5" name="AutoShape 131"/>
            <p:cNvSpPr>
              <a:spLocks noChangeArrowheads="1"/>
            </p:cNvSpPr>
            <p:nvPr/>
          </p:nvSpPr>
          <p:spPr bwMode="auto">
            <a:xfrm rot="17363291">
              <a:off x="4452" y="1387"/>
              <a:ext cx="240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516" name="Line 132"/>
            <p:cNvSpPr>
              <a:spLocks noChangeShapeType="1"/>
            </p:cNvSpPr>
            <p:nvPr/>
          </p:nvSpPr>
          <p:spPr bwMode="auto">
            <a:xfrm rot="-5400000">
              <a:off x="4027" y="1559"/>
              <a:ext cx="5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44517" name="Picture 1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242" y="1262362"/>
            <a:ext cx="16859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520" name="Text Box 136"/>
          <p:cNvSpPr txBox="1">
            <a:spLocks noChangeArrowheads="1"/>
          </p:cNvSpPr>
          <p:nvPr/>
        </p:nvSpPr>
        <p:spPr bwMode="auto">
          <a:xfrm>
            <a:off x="5600484" y="3742950"/>
            <a:ext cx="3154362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Momentum space: </a:t>
            </a:r>
          </a:p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final asymmetry</a:t>
            </a:r>
          </a:p>
        </p:txBody>
      </p:sp>
      <p:sp>
        <p:nvSpPr>
          <p:cNvPr id="144495" name="AutoShape 111"/>
          <p:cNvSpPr>
            <a:spLocks noChangeArrowheads="1"/>
          </p:cNvSpPr>
          <p:nvPr/>
        </p:nvSpPr>
        <p:spPr bwMode="auto">
          <a:xfrm>
            <a:off x="3733800" y="2801557"/>
            <a:ext cx="1981200" cy="469900"/>
          </a:xfrm>
          <a:prstGeom prst="rightArrow">
            <a:avLst>
              <a:gd name="adj1" fmla="val 50000"/>
              <a:gd name="adj2" fmla="val 10540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54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9A72-12A9-44E3-8399-21B4DFDA1F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7741" y="5626668"/>
            <a:ext cx="79640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sz="3600" dirty="0" smtClean="0">
                <a:latin typeface="Arial Narrow" pitchFamily="34" charset="0"/>
                <a:ea typeface="ＭＳ Ｐゴシック" pitchFamily="34" charset="-128"/>
                <a:cs typeface="Arial" charset="0"/>
              </a:rPr>
              <a:t>re-RHIC prejudice - </a:t>
            </a:r>
            <a:r>
              <a:rPr lang="en-US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weakly interacting </a:t>
            </a:r>
            <a:r>
              <a:rPr lang="en-US" sz="3600" dirty="0" smtClean="0">
                <a:latin typeface="Arial Narrow" pitchFamily="34" charset="0"/>
                <a:ea typeface="ＭＳ Ｐゴシック" pitchFamily="34" charset="-128"/>
                <a:cs typeface="Arial" charset="0"/>
              </a:rPr>
              <a:t>QGP</a:t>
            </a:r>
          </a:p>
          <a:p>
            <a:pPr marL="0" lvl="1"/>
            <a:r>
              <a:rPr lang="en-US" sz="3600" dirty="0">
                <a:latin typeface="Arial Narrow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latin typeface="Arial Narrow" pitchFamily="34" charset="0"/>
                <a:ea typeface="ＭＳ Ｐゴシック" pitchFamily="34" charset="-128"/>
                <a:cs typeface="Arial" charset="0"/>
              </a:rPr>
              <a:t>            </a:t>
            </a:r>
            <a:r>
              <a:rPr lang="en-US" sz="3600" dirty="0" smtClean="0">
                <a:latin typeface="Arial Narrow" pitchFamily="34" charset="0"/>
                <a:ea typeface="ＭＳ Ｐゴシック" pitchFamily="34" charset="-128"/>
                <a:cs typeface="Arial" charset="0"/>
                <a:sym typeface="Wingdings"/>
              </a:rPr>
              <a:t> weak flow signal</a:t>
            </a:r>
            <a:endParaRPr lang="en-US" sz="3600" dirty="0">
              <a:latin typeface="Arial Narrow" pitchFamily="34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13"/>
          <a:stretch/>
        </p:blipFill>
        <p:spPr bwMode="auto">
          <a:xfrm>
            <a:off x="4434117" y="2126342"/>
            <a:ext cx="4704385" cy="363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241" name="Rectangle 49"/>
          <p:cNvSpPr>
            <a:spLocks noGrp="1" noChangeArrowheads="1"/>
          </p:cNvSpPr>
          <p:nvPr>
            <p:ph type="title"/>
          </p:nvPr>
        </p:nvSpPr>
        <p:spPr>
          <a:xfrm>
            <a:off x="304800" y="404813"/>
            <a:ext cx="8639175" cy="776287"/>
          </a:xfrm>
        </p:spPr>
        <p:txBody>
          <a:bodyPr>
            <a:normAutofit/>
          </a:bodyPr>
          <a:lstStyle/>
          <a:p>
            <a:r>
              <a:rPr lang="en-US" sz="4000" dirty="0"/>
              <a:t>Strong </a:t>
            </a:r>
            <a:r>
              <a:rPr lang="en-US" sz="4000" dirty="0" smtClean="0"/>
              <a:t>flow Signal</a:t>
            </a:r>
            <a:endParaRPr lang="en-US" sz="4000" dirty="0"/>
          </a:p>
        </p:txBody>
      </p:sp>
      <p:sp>
        <p:nvSpPr>
          <p:cNvPr id="264239" name="Rectangle 47"/>
          <p:cNvSpPr>
            <a:spLocks noChangeArrowheads="1"/>
          </p:cNvSpPr>
          <p:nvPr/>
        </p:nvSpPr>
        <p:spPr bwMode="auto">
          <a:xfrm>
            <a:off x="137885" y="1714954"/>
            <a:ext cx="52178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4B9E8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>
                <a:solidFill>
                  <a:prstClr val="black"/>
                </a:solidFill>
              </a:rPr>
              <a:t>Hydrodynamics works for </a:t>
            </a: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&lt; 2 </a:t>
            </a:r>
            <a:r>
              <a:rPr lang="en-US" sz="2400" dirty="0" err="1" smtClean="0">
                <a:solidFill>
                  <a:prstClr val="black"/>
                </a:solidFill>
              </a:rPr>
              <a:t>GeV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4B9E8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>
                <a:solidFill>
                  <a:prstClr val="black"/>
                </a:solidFill>
              </a:rPr>
              <a:t>detailed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hydro calculations </a:t>
            </a:r>
            <a:r>
              <a:rPr lang="en-US" sz="2400" dirty="0">
                <a:solidFill>
                  <a:prstClr val="black"/>
                </a:solidFill>
              </a:rPr>
              <a:t>(QGP+mixed+RG, zero viscosity)  </a:t>
            </a:r>
          </a:p>
          <a:p>
            <a:pPr marL="742950" lvl="1" indent="-285750"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</a:t>
            </a:r>
            <a:r>
              <a:rPr lang="en-US" sz="2400" baseline="-25000" dirty="0">
                <a:solidFill>
                  <a:prstClr val="black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 ~ 0.6 -1.0 fm/c</a:t>
            </a:r>
          </a:p>
          <a:p>
            <a:pPr marL="742950" lvl="1" indent="-285750"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~15-25GeV/fm</a:t>
            </a:r>
            <a:r>
              <a:rPr lang="en-US" sz="2400" baseline="30000" dirty="0">
                <a:solidFill>
                  <a:prstClr val="black"/>
                </a:solidFill>
                <a:sym typeface="Symbol" pitchFamily="18" charset="2"/>
              </a:rPr>
              <a:t>3</a:t>
            </a:r>
          </a:p>
          <a:p>
            <a:pPr marL="742950" lvl="1" indent="-285750"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(ref: cold matter 0.16 </a:t>
            </a:r>
            <a:r>
              <a:rPr lang="en-US" sz="2400" dirty="0" err="1">
                <a:solidFill>
                  <a:prstClr val="black"/>
                </a:solidFill>
                <a:sym typeface="Symbol" pitchFamily="18" charset="2"/>
              </a:rPr>
              <a:t>GeV</a:t>
            </a: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/fm</a:t>
            </a:r>
            <a:r>
              <a:rPr lang="en-US" sz="2400" baseline="30000" dirty="0">
                <a:solidFill>
                  <a:prstClr val="black"/>
                </a:solidFill>
                <a:sym typeface="Symbol" pitchFamily="18" charset="2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pPr marL="285750" indent="-285750"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LHC consistent with RHIC</a:t>
            </a:r>
            <a:endParaRPr lang="en-US" sz="2400" dirty="0">
              <a:solidFill>
                <a:prstClr val="black"/>
              </a:solidFill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endParaRPr lang="en-US" sz="2000" dirty="0">
              <a:solidFill>
                <a:prstClr val="black"/>
              </a:solidFill>
              <a:sym typeface="Symbol" pitchFamily="18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8119"/>
              </a:buClr>
              <a:buSzPct val="55000"/>
              <a:buFont typeface="Wingdings" pitchFamily="2" charset="2"/>
              <a:buChar char="n"/>
            </a:pPr>
            <a:endParaRPr lang="en-US" sz="2000" dirty="0">
              <a:solidFill>
                <a:prstClr val="black"/>
              </a:solidFill>
              <a:sym typeface="Symbol" pitchFamily="18" charset="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9A72-12A9-44E3-8399-21B4DFDA1F8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279400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7829" y="3212404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pic>
        <p:nvPicPr>
          <p:cNvPr id="8" name="Picture 36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2" y="310020"/>
            <a:ext cx="1232346" cy="14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1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Throw a rock in a stream: </a:t>
            </a:r>
            <a:br>
              <a:rPr lang="en-US" dirty="0" smtClean="0"/>
            </a:br>
            <a:r>
              <a:rPr lang="en-US" dirty="0" smtClean="0"/>
              <a:t>             Heavy quarks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5400000">
            <a:off x="6846379" y="4946455"/>
            <a:ext cx="2327812" cy="444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DA1F28"/>
              </a:buClr>
              <a:buSzPct val="85000"/>
              <a:buFont typeface="Monotype Sorts" pitchFamily="2" charset="2"/>
              <a:buNone/>
            </a:pPr>
            <a:r>
              <a:rPr lang="en-US" sz="1000" b="1" dirty="0">
                <a:solidFill>
                  <a:srgbClr val="464646"/>
                </a:solidFill>
                <a:latin typeface="Arial" charset="0"/>
              </a:rPr>
              <a:t>PRL 98, 172301 (2007)</a:t>
            </a:r>
          </a:p>
        </p:txBody>
      </p:sp>
      <p:pic>
        <p:nvPicPr>
          <p:cNvPr id="9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358" y="1329304"/>
            <a:ext cx="392574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Heavy quarks</a:t>
            </a:r>
          </a:p>
          <a:p>
            <a:pPr lvl="1"/>
            <a:r>
              <a:rPr lang="en-US" dirty="0" smtClean="0"/>
              <a:t>Flow!</a:t>
            </a:r>
          </a:p>
          <a:p>
            <a:pPr lvl="1"/>
            <a:r>
              <a:rPr lang="en-US" dirty="0" smtClean="0"/>
              <a:t>Rapid equilibration of heavy quarks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6" y="1611086"/>
            <a:ext cx="2985665" cy="13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HENIX_electron_raa_v2"/>
          <p:cNvPicPr>
            <a:picLocks noChangeAspect="1" noChangeArrowheads="1"/>
          </p:cNvPicPr>
          <p:nvPr/>
        </p:nvPicPr>
        <p:blipFill rotWithShape="1">
          <a:blip r:embed="rId4" cstate="print"/>
          <a:srcRect l="9016" t="54185"/>
          <a:stretch/>
        </p:blipFill>
        <p:spPr bwMode="auto">
          <a:xfrm>
            <a:off x="1988457" y="3447986"/>
            <a:ext cx="6002262" cy="3441571"/>
          </a:xfrm>
          <a:prstGeom prst="rect">
            <a:avLst/>
          </a:prstGeom>
          <a:noFill/>
        </p:spPr>
      </p:pic>
      <p:pic>
        <p:nvPicPr>
          <p:cNvPr id="12" name="Picture 6" descr="PHENIX_electron_raa_v2"/>
          <p:cNvPicPr>
            <a:picLocks noChangeAspect="1" noChangeArrowheads="1"/>
          </p:cNvPicPr>
          <p:nvPr/>
        </p:nvPicPr>
        <p:blipFill rotWithShape="1">
          <a:blip r:embed="rId4" cstate="print"/>
          <a:srcRect t="54185" r="89997" b="38473"/>
          <a:stretch/>
        </p:blipFill>
        <p:spPr bwMode="auto">
          <a:xfrm>
            <a:off x="1393611" y="4267200"/>
            <a:ext cx="659921" cy="551543"/>
          </a:xfrm>
          <a:prstGeom prst="rect">
            <a:avLst/>
          </a:prstGeom>
          <a:noFill/>
        </p:spPr>
      </p:pic>
      <p:pic>
        <p:nvPicPr>
          <p:cNvPr id="13" name="Picture 36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31" y="1370625"/>
            <a:ext cx="800388" cy="9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01" y="2417535"/>
            <a:ext cx="800388" cy="9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71" y="1203307"/>
            <a:ext cx="8229600" cy="4525963"/>
          </a:xfrm>
        </p:spPr>
        <p:txBody>
          <a:bodyPr/>
          <a:lstStyle/>
          <a:p>
            <a:r>
              <a:rPr lang="en-US" sz="2800" dirty="0" smtClean="0"/>
              <a:t>Hyd</a:t>
            </a:r>
            <a:r>
              <a:rPr lang="en-US" sz="2800" i="1" dirty="0" smtClean="0"/>
              <a:t>rodyn</a:t>
            </a:r>
            <a:r>
              <a:rPr lang="en-US" sz="2800" dirty="0" smtClean="0"/>
              <a:t>amic models require small </a:t>
            </a:r>
            <a:r>
              <a:rPr lang="el-GR" sz="2800" dirty="0" smtClean="0"/>
              <a:t>η</a:t>
            </a:r>
            <a:r>
              <a:rPr lang="en-US" sz="2800" dirty="0" smtClean="0"/>
              <a:t>/s (viscosity) to reproduce flow signal</a:t>
            </a:r>
            <a:endParaRPr lang="en-US" dirty="0" smtClean="0"/>
          </a:p>
          <a:p>
            <a:r>
              <a:rPr lang="en-US" sz="2800" dirty="0" smtClean="0"/>
              <a:t>Small viscosity  </a:t>
            </a:r>
            <a:r>
              <a:rPr lang="en-US" sz="2800" dirty="0" smtClean="0">
                <a:sym typeface="Wingdings"/>
              </a:rPr>
              <a:t> Strongly interacting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6462486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</a:rPr>
              <a:t>Can we calculate the viscosity (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sym typeface="Symbol"/>
              </a:rPr>
              <a:t>)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</a:rPr>
              <a:t>BIG problem, QCD in our regime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</a:rPr>
              <a:t>   is a strongly coupled theory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ahoma" pitchFamily="34" charset="0"/>
              </a:rPr>
              <a:t>Perturbative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</a:rPr>
              <a:t> techniques do NOT work    </a:t>
            </a:r>
            <a:endParaRPr lang="en-US" sz="2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2030" y="5128177"/>
            <a:ext cx="4049487" cy="830997"/>
          </a:xfrm>
          <a:prstGeom prst="rect">
            <a:avLst/>
          </a:prstGeom>
          <a:solidFill>
            <a:srgbClr val="0260A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“gauge-gravity duality”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aka </a:t>
            </a:r>
            <a:r>
              <a:rPr lang="en-US" sz="2400" dirty="0">
                <a:solidFill>
                  <a:schemeClr val="bg1"/>
                </a:solidFill>
              </a:rPr>
              <a:t>string </a:t>
            </a:r>
            <a:r>
              <a:rPr lang="en-US" sz="2400" dirty="0" smtClean="0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16470" y="5751922"/>
            <a:ext cx="121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Gravity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2114" y="1636285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46089" name="Text Box 24"/>
          <p:cNvSpPr txBox="1">
            <a:spLocks noChangeArrowheads="1"/>
          </p:cNvSpPr>
          <p:nvPr/>
        </p:nvSpPr>
        <p:spPr bwMode="auto">
          <a:xfrm>
            <a:off x="885825" y="6407150"/>
            <a:ext cx="758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Tahoma" pitchFamily="34" charset="0"/>
              </a:rPr>
              <a:t>Possibility to solve a strongly coupled theory! (for the first time??)</a:t>
            </a:r>
          </a:p>
        </p:txBody>
      </p:sp>
      <p:pic>
        <p:nvPicPr>
          <p:cNvPr id="46090" name="Picture 25"/>
          <p:cNvPicPr>
            <a:picLocks noChangeAspect="1" noChangeArrowheads="1"/>
          </p:cNvPicPr>
          <p:nvPr/>
        </p:nvPicPr>
        <p:blipFill>
          <a:blip r:embed="rId2" cstate="print"/>
          <a:srcRect l="24004" t="26096" r="14348" b="28722"/>
          <a:stretch>
            <a:fillRect/>
          </a:stretch>
        </p:blipFill>
        <p:spPr bwMode="auto">
          <a:xfrm>
            <a:off x="-180993" y="2258708"/>
            <a:ext cx="4860943" cy="260601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5100"/>
            <a:ext cx="7912100" cy="901700"/>
          </a:xfrm>
          <a:solidFill>
            <a:srgbClr val="00008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String theory: Extra Dimensions 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7375525" y="3927475"/>
            <a:ext cx="3481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2500073" y="1220787"/>
            <a:ext cx="29610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QCD”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strong  coupling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Complicated 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75597" y="2424750"/>
            <a:ext cx="1147762" cy="1069975"/>
            <a:chOff x="4671" y="1770"/>
            <a:chExt cx="1267" cy="1464"/>
          </a:xfrm>
        </p:grpSpPr>
        <p:sp>
          <p:nvSpPr>
            <p:cNvPr id="46098" name="Oval 13"/>
            <p:cNvSpPr>
              <a:spLocks noChangeArrowheads="1"/>
            </p:cNvSpPr>
            <p:nvPr/>
          </p:nvSpPr>
          <p:spPr bwMode="auto">
            <a:xfrm rot="-120000">
              <a:off x="5243" y="2040"/>
              <a:ext cx="141" cy="15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6099" name="Oval 14"/>
            <p:cNvSpPr>
              <a:spLocks noChangeArrowheads="1"/>
            </p:cNvSpPr>
            <p:nvPr/>
          </p:nvSpPr>
          <p:spPr bwMode="auto">
            <a:xfrm rot="-120000">
              <a:off x="5259" y="2784"/>
              <a:ext cx="141" cy="15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pic>
          <p:nvPicPr>
            <p:cNvPr id="46097" name="Picture 12" descr="qcd"/>
            <p:cNvPicPr>
              <a:picLocks noChangeAspect="1" noChangeArrowheads="1"/>
            </p:cNvPicPr>
            <p:nvPr/>
          </p:nvPicPr>
          <p:blipFill>
            <a:blip r:embed="rId3" cstate="print"/>
            <a:srcRect l="2927" t="3569" r="2927" b="7138"/>
            <a:stretch>
              <a:fillRect/>
            </a:stretch>
          </p:blipFill>
          <p:spPr bwMode="auto">
            <a:xfrm rot="-5400000">
              <a:off x="4573" y="1868"/>
              <a:ext cx="1464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3" name="Text Box 20"/>
          <p:cNvSpPr txBox="1">
            <a:spLocks noChangeArrowheads="1"/>
          </p:cNvSpPr>
          <p:nvPr/>
        </p:nvSpPr>
        <p:spPr bwMode="auto">
          <a:xfrm>
            <a:off x="258856" y="1419558"/>
            <a:ext cx="15942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8119"/>
                </a:solidFill>
                <a:latin typeface="Tahoma" pitchFamily="34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4d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Boundary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(we live here)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6094" name="Text Box 19"/>
          <p:cNvSpPr txBox="1">
            <a:spLocks noChangeArrowheads="1"/>
          </p:cNvSpPr>
          <p:nvPr/>
        </p:nvSpPr>
        <p:spPr bwMode="auto">
          <a:xfrm>
            <a:off x="957737" y="4585423"/>
            <a:ext cx="2800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5d bulk theory</a:t>
            </a:r>
          </a:p>
        </p:txBody>
      </p:sp>
      <p:sp>
        <p:nvSpPr>
          <p:cNvPr id="46096" name="Text Box 29"/>
          <p:cNvSpPr txBox="1">
            <a:spLocks noChangeArrowheads="1"/>
          </p:cNvSpPr>
          <p:nvPr/>
        </p:nvSpPr>
        <p:spPr bwMode="auto">
          <a:xfrm>
            <a:off x="6511925" y="432435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z</a:t>
            </a:r>
          </a:p>
        </p:txBody>
      </p:sp>
      <p:pic>
        <p:nvPicPr>
          <p:cNvPr id="46083" name="Picture 6" descr="big black hole"/>
          <p:cNvPicPr>
            <a:picLocks noChangeAspect="1" noChangeArrowheads="1"/>
          </p:cNvPicPr>
          <p:nvPr/>
        </p:nvPicPr>
        <p:blipFill>
          <a:blip r:embed="rId4" cstate="print"/>
          <a:srcRect t="7500"/>
          <a:stretch>
            <a:fillRect/>
          </a:stretch>
        </p:blipFill>
        <p:spPr bwMode="auto">
          <a:xfrm>
            <a:off x="985421" y="5287098"/>
            <a:ext cx="2400300" cy="15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own Arrow 19"/>
          <p:cNvSpPr/>
          <p:nvPr/>
        </p:nvSpPr>
        <p:spPr>
          <a:xfrm rot="1800000">
            <a:off x="3062782" y="1916267"/>
            <a:ext cx="203200" cy="533400"/>
          </a:xfrm>
          <a:prstGeom prst="down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5400000">
            <a:off x="3592396" y="3965906"/>
            <a:ext cx="1684338" cy="714375"/>
          </a:xfrm>
          <a:prstGeom prst="leftRightArrow">
            <a:avLst>
              <a:gd name="adj1" fmla="val 50000"/>
              <a:gd name="adj2" fmla="val 47156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3154" y="5739048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Black hole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“Simple”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5620" y="4189085"/>
            <a:ext cx="3814660" cy="2714788"/>
            <a:chOff x="5185620" y="4189085"/>
            <a:chExt cx="3814660" cy="271478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0687" t="60049"/>
            <a:stretch>
              <a:fillRect/>
            </a:stretch>
          </p:blipFill>
          <p:spPr bwMode="auto">
            <a:xfrm>
              <a:off x="5185620" y="4189085"/>
              <a:ext cx="3814660" cy="271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834208" y="5290996"/>
              <a:ext cx="25174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white"/>
                  </a:solidFill>
                  <a:latin typeface="Tahoma" pitchFamily="34" charset="0"/>
                </a:rPr>
                <a:t>In 3D – Its easy to see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white"/>
                </a:solidFill>
                <a:latin typeface="Tahoma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white"/>
                  </a:solidFill>
                  <a:latin typeface="Tahoma" pitchFamily="34" charset="0"/>
                </a:rPr>
                <a:t>Its a Hologram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 t="13496" r="44845" b="40342"/>
          <a:stretch>
            <a:fillRect/>
          </a:stretch>
        </p:blipFill>
        <p:spPr bwMode="auto">
          <a:xfrm>
            <a:off x="5489172" y="1901198"/>
            <a:ext cx="2907091" cy="213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494360"/>
            <a:ext cx="4791753" cy="330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2114" y="2739020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this?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85620" y="1636285"/>
            <a:ext cx="3814660" cy="2552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139809" y="4038500"/>
            <a:ext cx="3814660" cy="286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1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656" y="79339"/>
            <a:ext cx="9144000" cy="1193800"/>
          </a:xfrm>
          <a:solidFill>
            <a:srgbClr val="000080"/>
          </a:solidFill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gauge-string duality (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/CFT)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201257" y="4267200"/>
            <a:ext cx="42314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(0)=area of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black hole horizon</a:t>
            </a:r>
            <a:endParaRPr lang="el-GR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4246" name="Picture 6" descr="big black hole"/>
          <p:cNvPicPr>
            <a:picLocks noChangeAspect="1" noChangeArrowheads="1"/>
          </p:cNvPicPr>
          <p:nvPr/>
        </p:nvPicPr>
        <p:blipFill>
          <a:blip r:embed="rId3" cstate="print"/>
          <a:srcRect t="7500"/>
          <a:stretch>
            <a:fillRect/>
          </a:stretch>
        </p:blipFill>
        <p:spPr bwMode="auto">
          <a:xfrm>
            <a:off x="6052502" y="2920982"/>
            <a:ext cx="2438400" cy="2160587"/>
          </a:xfrm>
          <a:prstGeom prst="rect">
            <a:avLst/>
          </a:prstGeom>
          <a:noFill/>
        </p:spPr>
      </p:pic>
      <p:sp>
        <p:nvSpPr>
          <p:cNvPr id="394248" name="AutoShape 8"/>
          <p:cNvSpPr>
            <a:spLocks noChangeArrowheads="1"/>
          </p:cNvSpPr>
          <p:nvPr/>
        </p:nvSpPr>
        <p:spPr bwMode="auto">
          <a:xfrm>
            <a:off x="3406489" y="3434117"/>
            <a:ext cx="1684338" cy="714375"/>
          </a:xfrm>
          <a:prstGeom prst="leftRightArrow">
            <a:avLst>
              <a:gd name="adj1" fmla="val 50000"/>
              <a:gd name="adj2" fmla="val 47156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dual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0266" y="3177893"/>
            <a:ext cx="1596248" cy="1903676"/>
            <a:chOff x="4671" y="1770"/>
            <a:chExt cx="1267" cy="1464"/>
          </a:xfrm>
        </p:grpSpPr>
        <p:pic>
          <p:nvPicPr>
            <p:cNvPr id="394252" name="Picture 12" descr="qcd"/>
            <p:cNvPicPr>
              <a:picLocks noChangeAspect="1" noChangeArrowheads="1"/>
            </p:cNvPicPr>
            <p:nvPr/>
          </p:nvPicPr>
          <p:blipFill>
            <a:blip r:embed="rId4" cstate="print"/>
            <a:srcRect l="2927" t="3569" r="2927" b="7138"/>
            <a:stretch>
              <a:fillRect/>
            </a:stretch>
          </p:blipFill>
          <p:spPr bwMode="auto">
            <a:xfrm rot="16200000">
              <a:off x="4573" y="1868"/>
              <a:ext cx="1464" cy="1267"/>
            </a:xfrm>
            <a:prstGeom prst="rect">
              <a:avLst/>
            </a:prstGeom>
            <a:noFill/>
          </p:spPr>
        </p:pic>
        <p:sp>
          <p:nvSpPr>
            <p:cNvPr id="394253" name="Oval 13"/>
            <p:cNvSpPr>
              <a:spLocks noChangeArrowheads="1"/>
            </p:cNvSpPr>
            <p:nvPr/>
          </p:nvSpPr>
          <p:spPr bwMode="auto">
            <a:xfrm rot="21480000">
              <a:off x="5243" y="2040"/>
              <a:ext cx="141" cy="15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4254" name="Oval 14"/>
            <p:cNvSpPr>
              <a:spLocks noChangeArrowheads="1"/>
            </p:cNvSpPr>
            <p:nvPr/>
          </p:nvSpPr>
          <p:spPr bwMode="auto">
            <a:xfrm rot="21480000">
              <a:off x="5259" y="2784"/>
              <a:ext cx="141" cy="15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13901" y="5174150"/>
            <a:ext cx="6260341" cy="828374"/>
            <a:chOff x="1172397" y="5110949"/>
            <a:chExt cx="6260341" cy="828374"/>
          </a:xfrm>
        </p:grpSpPr>
        <p:pic>
          <p:nvPicPr>
            <p:cNvPr id="394256" name="Picture 16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29094" r="16221" b="9698"/>
            <a:stretch/>
          </p:blipFill>
          <p:spPr bwMode="auto">
            <a:xfrm>
              <a:off x="5485634" y="5174150"/>
              <a:ext cx="1947104" cy="76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4244" name="Picture 4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829" r="4162" b="22855"/>
            <a:stretch/>
          </p:blipFill>
          <p:spPr bwMode="auto">
            <a:xfrm>
              <a:off x="1172397" y="5110949"/>
              <a:ext cx="488010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08064"/>
              </p:ext>
            </p:extLst>
          </p:nvPr>
        </p:nvGraphicFramePr>
        <p:xfrm>
          <a:off x="3406489" y="5936150"/>
          <a:ext cx="2143335" cy="80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7" imgW="1282700" imgH="482600" progId="Equation.DSMT4">
                  <p:embed/>
                </p:oleObj>
              </mc:Choice>
              <mc:Fallback>
                <p:oleObj name="Equation" r:id="rId7" imgW="12827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489" y="5936150"/>
                        <a:ext cx="2143335" cy="8055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 l="16493" t="30716" r="16493" b="53752"/>
          <a:stretch>
            <a:fillRect/>
          </a:stretch>
        </p:blipFill>
        <p:spPr bwMode="auto">
          <a:xfrm>
            <a:off x="3091598" y="1816597"/>
            <a:ext cx="43989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341" y="1272879"/>
            <a:ext cx="2593975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25638" y="5255377"/>
            <a:ext cx="1006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Viscosity</a:t>
            </a:r>
          </a:p>
          <a:p>
            <a:r>
              <a:rPr lang="en-US" dirty="0" smtClean="0"/>
              <a:t>Strongly </a:t>
            </a:r>
          </a:p>
          <a:p>
            <a:r>
              <a:rPr lang="en-US" dirty="0" smtClean="0"/>
              <a:t>coupled</a:t>
            </a:r>
          </a:p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71505" y="5282099"/>
            <a:ext cx="866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of</a:t>
            </a:r>
          </a:p>
          <a:p>
            <a:r>
              <a:rPr lang="en-US" dirty="0" smtClean="0"/>
              <a:t>Black </a:t>
            </a:r>
          </a:p>
          <a:p>
            <a:r>
              <a:rPr lang="en-US" dirty="0" smtClean="0"/>
              <a:t>hole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8286" y="6205429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1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sQGP</a:t>
            </a:r>
            <a:r>
              <a:rPr lang="en-US" dirty="0" smtClean="0"/>
              <a:t> – 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RHIC turn on, what did we think we would find?</a:t>
            </a:r>
          </a:p>
          <a:p>
            <a:pPr lvl="1"/>
            <a:r>
              <a:rPr lang="en-US" dirty="0" smtClean="0"/>
              <a:t>Weakly coupled quark gluon Plasma</a:t>
            </a:r>
          </a:p>
          <a:p>
            <a:pPr marL="457200" lvl="1" indent="0">
              <a:buNone/>
            </a:pPr>
            <a:r>
              <a:rPr lang="en-US" dirty="0" smtClean="0"/>
              <a:t>We were wrong!</a:t>
            </a:r>
          </a:p>
          <a:p>
            <a:r>
              <a:rPr lang="en-US" dirty="0" smtClean="0"/>
              <a:t>At RHIC/LHC the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/>
              <a:t>QGP</a:t>
            </a:r>
            <a:r>
              <a:rPr lang="en-US" dirty="0" smtClean="0"/>
              <a:t> has been formed</a:t>
            </a:r>
          </a:p>
          <a:p>
            <a:pPr lvl="1"/>
            <a:r>
              <a:rPr lang="en-US" dirty="0" smtClean="0"/>
              <a:t>Strongly interacting – low viscosity</a:t>
            </a:r>
          </a:p>
          <a:p>
            <a:pPr lvl="1"/>
            <a:r>
              <a:rPr lang="en-US" dirty="0" smtClean="0"/>
              <a:t>Equilibrates rapidity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US" dirty="0" smtClean="0"/>
              <a:t>&lt; 1fm (even heavy quarks)</a:t>
            </a:r>
          </a:p>
          <a:p>
            <a:pPr lvl="1"/>
            <a:r>
              <a:rPr lang="en-US" dirty="0" smtClean="0"/>
              <a:t>High energy probes (</a:t>
            </a:r>
            <a:r>
              <a:rPr lang="en-US" dirty="0" err="1" smtClean="0"/>
              <a:t>partons</a:t>
            </a:r>
            <a:r>
              <a:rPr lang="en-US" dirty="0" smtClean="0"/>
              <a:t>) loose energy traversing the </a:t>
            </a:r>
            <a:r>
              <a:rPr lang="en-US" dirty="0" err="1" smtClean="0"/>
              <a:t>sQGP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&gt;</a:t>
            </a:r>
            <a:r>
              <a:rPr lang="en-US" dirty="0" err="1" smtClean="0"/>
              <a:t>Tc</a:t>
            </a:r>
            <a:r>
              <a:rPr lang="en-US" dirty="0" smtClean="0"/>
              <a:t> (190 MeV)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01" y="1711376"/>
            <a:ext cx="6203095" cy="42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80404" y="493463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</a:t>
            </a:r>
            <a:r>
              <a:rPr lang="en-US" sz="2000" b="1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0404" y="3160124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15259" y="3882564"/>
                <a:ext cx="852541" cy="5550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259" y="3882564"/>
                <a:ext cx="852541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4830316"/>
                <a:ext cx="852541" cy="5762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830316"/>
                <a:ext cx="852541" cy="576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442" y="303666"/>
            <a:ext cx="934895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Recently v</a:t>
            </a:r>
            <a:r>
              <a:rPr lang="en-US" baseline="-25000" dirty="0" smtClean="0"/>
              <a:t>3</a:t>
            </a:r>
            <a:r>
              <a:rPr lang="en-US" dirty="0" smtClean="0">
                <a:sym typeface="Wingdings"/>
              </a:rPr>
              <a:t></a:t>
            </a:r>
            <a:r>
              <a:rPr lang="el-GR" dirty="0" smtClean="0">
                <a:sym typeface="Wingdings"/>
              </a:rPr>
              <a:t>η</a:t>
            </a:r>
            <a:r>
              <a:rPr lang="en-US" dirty="0" smtClean="0">
                <a:sym typeface="Wingdings"/>
              </a:rPr>
              <a:t>/s</a:t>
            </a:r>
            <a:endParaRPr lang="en-US" dirty="0"/>
          </a:p>
        </p:txBody>
      </p:sp>
      <p:pic>
        <p:nvPicPr>
          <p:cNvPr id="19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174364"/>
            <a:ext cx="276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measurement consistent</a:t>
            </a:r>
          </a:p>
          <a:p>
            <a:r>
              <a:rPr lang="en-US" dirty="0" smtClean="0"/>
              <a:t>With </a:t>
            </a:r>
            <a:r>
              <a:rPr lang="el-GR" dirty="0" smtClean="0"/>
              <a:t>η</a:t>
            </a:r>
            <a:r>
              <a:rPr lang="en-US" dirty="0" smtClean="0"/>
              <a:t>/s= 1/4</a:t>
            </a:r>
            <a:r>
              <a:rPr lang="el-GR" dirty="0" smtClean="0"/>
              <a:t>π</a:t>
            </a:r>
            <a:r>
              <a:rPr lang="en-US" dirty="0" smtClean="0"/>
              <a:t> or 2/4</a:t>
            </a:r>
            <a:r>
              <a:rPr lang="el-GR" dirty="0" smtClean="0"/>
              <a:t>π</a:t>
            </a:r>
            <a:endParaRPr lang="en-US" dirty="0" smtClean="0"/>
          </a:p>
          <a:p>
            <a:r>
              <a:rPr lang="en-US" dirty="0" smtClean="0"/>
              <a:t>Depending on assumed</a:t>
            </a:r>
          </a:p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057" y="3887042"/>
            <a:ext cx="2428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/>
              <a:t>3</a:t>
            </a:r>
            <a:r>
              <a:rPr lang="en-US" dirty="0" smtClean="0"/>
              <a:t> measurement breaks</a:t>
            </a:r>
          </a:p>
          <a:p>
            <a:r>
              <a:rPr lang="en-US" dirty="0" smtClean="0"/>
              <a:t>This ambiguity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582892" y="3038966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38400" y="440224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173163"/>
              </p:ext>
            </p:extLst>
          </p:nvPr>
        </p:nvGraphicFramePr>
        <p:xfrm>
          <a:off x="977900" y="4929188"/>
          <a:ext cx="10969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29188"/>
                        <a:ext cx="1096963" cy="1011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7548" y="6070992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1943" y="5970217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107, 252301 (2011)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89514" y="3603776"/>
            <a:ext cx="587828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and </a:t>
            </a:r>
            <a:r>
              <a:rPr lang="en-US" dirty="0" smtClean="0">
                <a:solidFill>
                  <a:srgbClr val="FF0000"/>
                </a:solidFill>
              </a:rPr>
              <a:t>strongly interacting </a:t>
            </a:r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5" y="1313543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In conjunction with theory – </a:t>
            </a:r>
          </a:p>
          <a:p>
            <a:pPr lvl="1"/>
            <a:r>
              <a:rPr lang="en-US" sz="3200" dirty="0"/>
              <a:t>Possibility to ask detailed questions about a QCD </a:t>
            </a:r>
            <a:r>
              <a:rPr lang="en-US" sz="3200" dirty="0" smtClean="0"/>
              <a:t>system</a:t>
            </a:r>
            <a:endParaRPr lang="en-US" sz="3100" dirty="0"/>
          </a:p>
          <a:p>
            <a:pPr lvl="1"/>
            <a:r>
              <a:rPr lang="en-US" sz="3100" dirty="0" smtClean="0"/>
              <a:t>we are making measurements of unprecedented accuracy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questions: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quarks strongly coupled to the quark-gluon plasma at all interaction </a:t>
            </a:r>
            <a:r>
              <a:rPr lang="en-US" dirty="0" smtClean="0">
                <a:solidFill>
                  <a:srgbClr val="FF0000"/>
                </a:solidFill>
              </a:rPr>
              <a:t>distance scales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is rapid equilibration and entropy production achieved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/>
              <a:t>By the time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starts (2017), probably most soft physics (e.g. flow) will be done – even heavy quarks</a:t>
            </a:r>
          </a:p>
        </p:txBody>
      </p:sp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2229" y="638967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26514" y="6168571"/>
            <a:ext cx="1370294" cy="658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1881" y="6168571"/>
            <a:ext cx="9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24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Jet </a:t>
            </a:r>
            <a:r>
              <a:rPr lang="en-US" dirty="0" smtClean="0"/>
              <a:t>quenching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5654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812925"/>
            <a:ext cx="3429000" cy="40042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7550"/>
            <a:ext cx="3257623" cy="2035175"/>
            <a:chOff x="5505377" y="1066800"/>
            <a:chExt cx="3257623" cy="2035175"/>
          </a:xfrm>
        </p:grpSpPr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 rot="5400000">
              <a:off x="6706393" y="1828007"/>
              <a:ext cx="684213" cy="1143000"/>
            </a:xfrm>
            <a:prstGeom prst="can">
              <a:avLst>
                <a:gd name="adj" fmla="val 41763"/>
              </a:avLst>
            </a:prstGeom>
            <a:gradFill rotWithShape="0">
              <a:gsLst>
                <a:gs pos="0">
                  <a:srgbClr val="FF0000">
                    <a:gamma/>
                    <a:shade val="61176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6172201" y="1735138"/>
              <a:ext cx="2362200" cy="37306"/>
            </a:xfrm>
            <a:prstGeom prst="line">
              <a:avLst/>
            </a:prstGeom>
            <a:noFill/>
            <a:ln w="76200">
              <a:solidFill>
                <a:srgbClr val="FFCF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6532563" y="1411288"/>
              <a:ext cx="9874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Colorless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Hadrons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6629400" y="2133600"/>
              <a:ext cx="79692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Colored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QGP</a:t>
              </a: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6172613" y="2355850"/>
              <a:ext cx="1842674" cy="746125"/>
              <a:chOff x="1962" y="3649"/>
              <a:chExt cx="1278" cy="495"/>
            </a:xfrm>
          </p:grpSpPr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848" y="3649"/>
                <a:ext cx="392" cy="495"/>
              </a:xfrm>
              <a:custGeom>
                <a:avLst/>
                <a:gdLst>
                  <a:gd name="T0" fmla="*/ 0 w 281"/>
                  <a:gd name="T1" fmla="*/ 31 h 367"/>
                  <a:gd name="T2" fmla="*/ 167 w 281"/>
                  <a:gd name="T3" fmla="*/ 20 h 367"/>
                  <a:gd name="T4" fmla="*/ 234 w 281"/>
                  <a:gd name="T5" fmla="*/ 9 h 367"/>
                  <a:gd name="T6" fmla="*/ 312 w 281"/>
                  <a:gd name="T7" fmla="*/ 107 h 367"/>
                  <a:gd name="T8" fmla="*/ 290 w 281"/>
                  <a:gd name="T9" fmla="*/ 236 h 367"/>
                  <a:gd name="T10" fmla="*/ 223 w 281"/>
                  <a:gd name="T11" fmla="*/ 258 h 367"/>
                  <a:gd name="T12" fmla="*/ 123 w 281"/>
                  <a:gd name="T13" fmla="*/ 204 h 367"/>
                  <a:gd name="T14" fmla="*/ 324 w 281"/>
                  <a:gd name="T15" fmla="*/ 128 h 367"/>
                  <a:gd name="T16" fmla="*/ 312 w 281"/>
                  <a:gd name="T17" fmla="*/ 376 h 367"/>
                  <a:gd name="T18" fmla="*/ 312 w 281"/>
                  <a:gd name="T19" fmla="*/ 495 h 3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1" h="367">
                    <a:moveTo>
                      <a:pt x="0" y="23"/>
                    </a:moveTo>
                    <a:cubicBezTo>
                      <a:pt x="40" y="20"/>
                      <a:pt x="80" y="19"/>
                      <a:pt x="120" y="15"/>
                    </a:cubicBezTo>
                    <a:cubicBezTo>
                      <a:pt x="136" y="13"/>
                      <a:pt x="153" y="0"/>
                      <a:pt x="168" y="7"/>
                    </a:cubicBezTo>
                    <a:cubicBezTo>
                      <a:pt x="195" y="21"/>
                      <a:pt x="203" y="58"/>
                      <a:pt x="224" y="79"/>
                    </a:cubicBezTo>
                    <a:cubicBezTo>
                      <a:pt x="231" y="107"/>
                      <a:pt x="240" y="155"/>
                      <a:pt x="208" y="175"/>
                    </a:cubicBezTo>
                    <a:cubicBezTo>
                      <a:pt x="194" y="184"/>
                      <a:pt x="160" y="191"/>
                      <a:pt x="160" y="191"/>
                    </a:cubicBezTo>
                    <a:cubicBezTo>
                      <a:pt x="88" y="173"/>
                      <a:pt x="103" y="196"/>
                      <a:pt x="88" y="151"/>
                    </a:cubicBezTo>
                    <a:cubicBezTo>
                      <a:pt x="134" y="97"/>
                      <a:pt x="157" y="70"/>
                      <a:pt x="232" y="95"/>
                    </a:cubicBezTo>
                    <a:cubicBezTo>
                      <a:pt x="268" y="149"/>
                      <a:pt x="281" y="241"/>
                      <a:pt x="224" y="279"/>
                    </a:cubicBezTo>
                    <a:cubicBezTo>
                      <a:pt x="215" y="307"/>
                      <a:pt x="224" y="367"/>
                      <a:pt x="224" y="367"/>
                    </a:cubicBezTo>
                  </a:path>
                </a:pathLst>
              </a:custGeom>
              <a:noFill/>
              <a:ln w="76200" cmpd="sng">
                <a:solidFill>
                  <a:srgbClr val="FFCF0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1962" y="3649"/>
                <a:ext cx="183" cy="0"/>
              </a:xfrm>
              <a:prstGeom prst="line">
                <a:avLst/>
              </a:prstGeom>
              <a:noFill/>
              <a:ln w="76200">
                <a:solidFill>
                  <a:srgbClr val="FFCF0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6075363" y="1657747"/>
              <a:ext cx="193675" cy="19208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6096794" y="2259806"/>
              <a:ext cx="193675" cy="19208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5505377" y="1066800"/>
              <a:ext cx="3257623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colored quarks from hard scattering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6272212" y="1452562"/>
              <a:ext cx="128588" cy="255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6207125" y="1516062"/>
              <a:ext cx="193675" cy="7699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0"/>
            <p:cNvSpPr>
              <a:spLocks noChangeArrowheads="1"/>
            </p:cNvSpPr>
            <p:nvPr/>
          </p:nvSpPr>
          <p:spPr bwMode="auto">
            <a:xfrm rot="5400000">
              <a:off x="6744493" y="1104107"/>
              <a:ext cx="608013" cy="1143000"/>
            </a:xfrm>
            <a:prstGeom prst="can">
              <a:avLst>
                <a:gd name="adj" fmla="val 4699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C0000"/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7"/>
          <p:cNvSpPr txBox="1">
            <a:spLocks noChangeArrowheads="1"/>
          </p:cNvSpPr>
          <p:nvPr/>
        </p:nvSpPr>
        <p:spPr>
          <a:xfrm>
            <a:off x="457200" y="4197619"/>
            <a:ext cx="3245644" cy="15015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dirty="0" smtClean="0"/>
              <a:t>“Pre”-RHIC prejudices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Suppression due to bare color charges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Heavy Quarks “not” suppressed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16002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/>
          <a:stretch/>
        </p:blipFill>
        <p:spPr bwMode="auto">
          <a:xfrm>
            <a:off x="4469071" y="3800936"/>
            <a:ext cx="4020852" cy="8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24400" y="4572000"/>
            <a:ext cx="403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Photons should not be suppressed</a:t>
            </a:r>
          </a:p>
          <a:p>
            <a:r>
              <a:rPr lang="en-US" dirty="0" smtClean="0">
                <a:sym typeface="Wingdings"/>
              </a:rPr>
              <a:t> Check of binary scaling</a:t>
            </a:r>
            <a:endParaRPr lang="en-US" dirty="0"/>
          </a:p>
        </p:txBody>
      </p:sp>
      <p:pic>
        <p:nvPicPr>
          <p:cNvPr id="27" name="Picture 35" descr="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35" y="1626213"/>
            <a:ext cx="1042322" cy="12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75" y="1719733"/>
            <a:ext cx="858525" cy="11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8991" y="2900364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probes formed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89086" y="2978150"/>
            <a:ext cx="12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know?</a:t>
            </a:r>
            <a:br>
              <a:rPr lang="en-US" dirty="0"/>
            </a:br>
            <a:r>
              <a:rPr lang="en-US" dirty="0"/>
              <a:t>Jet quenching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00200"/>
            <a:ext cx="632248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7263" y="4879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260AE"/>
                </a:solidFill>
              </a:rPr>
              <a:t>π</a:t>
            </a:r>
            <a:r>
              <a:rPr lang="en-US" sz="2400" baseline="30000" dirty="0" smtClean="0">
                <a:solidFill>
                  <a:srgbClr val="0260AE"/>
                </a:solidFill>
              </a:rPr>
              <a:t>0</a:t>
            </a:r>
            <a:endParaRPr lang="en-US" sz="2400" baseline="30000" dirty="0">
              <a:solidFill>
                <a:srgbClr val="0260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895600"/>
            <a:ext cx="114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Direct </a:t>
            </a:r>
            <a:r>
              <a:rPr lang="el-GR" sz="2400" dirty="0" smtClean="0">
                <a:solidFill>
                  <a:srgbClr val="FF0000"/>
                </a:solidFill>
              </a:rPr>
              <a:t>γ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067145"/>
            <a:ext cx="1676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Heavy  Quarks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8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/>
          <a:stretch/>
        </p:blipFill>
        <p:spPr bwMode="auto">
          <a:xfrm>
            <a:off x="3998213" y="6019800"/>
            <a:ext cx="4018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505200" y="4800600"/>
            <a:ext cx="5408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28788" y="461230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9" y="1524000"/>
            <a:ext cx="2719221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suppressed by factor of 5!</a:t>
            </a:r>
          </a:p>
          <a:p>
            <a:r>
              <a:rPr lang="en-US" dirty="0" smtClean="0"/>
              <a:t>Photons </a:t>
            </a:r>
          </a:p>
          <a:p>
            <a:pPr lvl="1"/>
            <a:r>
              <a:rPr lang="en-US" dirty="0" smtClean="0"/>
              <a:t>binary scaling OK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Heavy quarks also suppressed!</a:t>
            </a:r>
          </a:p>
          <a:p>
            <a:r>
              <a:rPr lang="en-US" dirty="0" smtClean="0"/>
              <a:t>LHC consistent with RHIC</a:t>
            </a:r>
          </a:p>
        </p:txBody>
      </p:sp>
    </p:spTree>
    <p:extLst>
      <p:ext uri="{BB962C8B-B14F-4D97-AF65-F5344CB8AC3E}">
        <p14:creationId xmlns:p14="http://schemas.microsoft.com/office/powerpoint/2010/main" val="9661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1447800"/>
            <a:ext cx="86868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PQCD inspired (weakly coupled)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energy loss </a:t>
            </a:r>
          </a:p>
          <a:p>
            <a:pPr lvl="2"/>
            <a:r>
              <a:rPr lang="en-US" dirty="0" smtClean="0"/>
              <a:t>e.g. BDMPS, DGLV, AMY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Collisional energy loss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AdS</a:t>
            </a:r>
            <a:r>
              <a:rPr lang="en-US" dirty="0" smtClean="0"/>
              <a:t>/CFT  </a:t>
            </a:r>
          </a:p>
          <a:p>
            <a:pPr marL="457200" lvl="1" indent="0">
              <a:buNone/>
            </a:pPr>
            <a:r>
              <a:rPr lang="en-US" dirty="0" smtClean="0"/>
              <a:t>(strongly coupled)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46" y="110559"/>
            <a:ext cx="8229600" cy="1143000"/>
          </a:xfrm>
        </p:spPr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/>
          <a:stretch/>
        </p:blipFill>
        <p:spPr bwMode="auto">
          <a:xfrm>
            <a:off x="4308404" y="2164645"/>
            <a:ext cx="1636469" cy="1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39566" y="4721963"/>
            <a:ext cx="1706831" cy="1853496"/>
            <a:chOff x="3505201" y="3470980"/>
            <a:chExt cx="2819399" cy="30345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86"/>
            <a:stretch/>
          </p:blipFill>
          <p:spPr bwMode="auto">
            <a:xfrm>
              <a:off x="3505201" y="3470980"/>
              <a:ext cx="2819399" cy="3034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009981" y="4157270"/>
              <a:ext cx="1703748" cy="162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01" y="149134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" y="1210529"/>
            <a:ext cx="6415110" cy="439057"/>
          </a:xfrm>
          <a:prstGeom prst="rect">
            <a:avLst/>
          </a:prstGeom>
          <a:noFill/>
          <a:ln w="25400">
            <a:solidFill>
              <a:srgbClr val="0279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7"/>
          <a:stretch/>
        </p:blipFill>
        <p:spPr bwMode="auto">
          <a:xfrm>
            <a:off x="4413618" y="3605157"/>
            <a:ext cx="1426039" cy="122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5478" y="5255045"/>
            <a:ext cx="338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Radiated </a:t>
            </a:r>
            <a:r>
              <a:rPr lang="en-US" dirty="0" err="1" smtClean="0"/>
              <a:t>partons</a:t>
            </a:r>
            <a:r>
              <a:rPr lang="en-US" dirty="0" smtClean="0"/>
              <a:t> interaction with </a:t>
            </a:r>
          </a:p>
          <a:p>
            <a:r>
              <a:rPr lang="en-US" dirty="0" smtClean="0"/>
              <a:t>    medium is treated via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r>
              <a:rPr lang="en-US" dirty="0" smtClean="0"/>
              <a:t>These thermalize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 flipH="1">
            <a:off x="6628835" y="1908255"/>
            <a:ext cx="2015520" cy="143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26829" y="2703809"/>
            <a:ext cx="2208560" cy="2398338"/>
            <a:chOff x="6321298" y="2047229"/>
            <a:chExt cx="2208560" cy="23983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86"/>
            <a:stretch/>
          </p:blipFill>
          <p:spPr bwMode="auto">
            <a:xfrm>
              <a:off x="6321298" y="2047229"/>
              <a:ext cx="2208560" cy="239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700000">
              <a:off x="7251936" y="3123800"/>
              <a:ext cx="869787" cy="62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0000">
              <a:off x="6729432" y="2766201"/>
              <a:ext cx="869787" cy="62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760590" y="6390793"/>
            <a:ext cx="414510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Fragmentation inside or outside of </a:t>
            </a:r>
            <a:r>
              <a:rPr lang="en-US" dirty="0" err="1" smtClean="0"/>
              <a:t>sQGP</a:t>
            </a:r>
            <a:r>
              <a:rPr lang="en-US" dirty="0" smtClean="0"/>
              <a:t> ?</a:t>
            </a:r>
            <a:endParaRPr lang="en-US" dirty="0"/>
          </a:p>
        </p:txBody>
      </p:sp>
      <p:grpSp>
        <p:nvGrpSpPr>
          <p:cNvPr id="20" name="Group 85"/>
          <p:cNvGrpSpPr/>
          <p:nvPr/>
        </p:nvGrpSpPr>
        <p:grpSpPr>
          <a:xfrm>
            <a:off x="6688004" y="230981"/>
            <a:ext cx="2420750" cy="931617"/>
            <a:chOff x="3352800" y="2804375"/>
            <a:chExt cx="5257800" cy="1843825"/>
          </a:xfrm>
        </p:grpSpPr>
        <p:grpSp>
          <p:nvGrpSpPr>
            <p:cNvPr id="22" name="Group 65"/>
            <p:cNvGrpSpPr/>
            <p:nvPr/>
          </p:nvGrpSpPr>
          <p:grpSpPr>
            <a:xfrm>
              <a:off x="3352800" y="2804375"/>
              <a:ext cx="4429897" cy="1843825"/>
              <a:chOff x="2743200" y="2728175"/>
              <a:chExt cx="4429897" cy="1843825"/>
            </a:xfrm>
          </p:grpSpPr>
          <p:grpSp>
            <p:nvGrpSpPr>
              <p:cNvPr id="29" name="Group 62"/>
              <p:cNvGrpSpPr/>
              <p:nvPr/>
            </p:nvGrpSpPr>
            <p:grpSpPr>
              <a:xfrm>
                <a:off x="2743200" y="2743200"/>
                <a:ext cx="4429897" cy="1828800"/>
                <a:chOff x="2743200" y="2743200"/>
                <a:chExt cx="4429897" cy="1828800"/>
              </a:xfrm>
            </p:grpSpPr>
            <p:sp>
              <p:nvSpPr>
                <p:cNvPr id="31" name="Flowchart: Direct Access Storage 30"/>
                <p:cNvSpPr/>
                <p:nvPr/>
              </p:nvSpPr>
              <p:spPr>
                <a:xfrm>
                  <a:off x="2743200" y="2743200"/>
                  <a:ext cx="4343400" cy="1828800"/>
                </a:xfrm>
                <a:prstGeom prst="flowChartMagneticDrum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429000" y="34290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429000" y="3505200"/>
                  <a:ext cx="3744097" cy="309309"/>
                </a:xfrm>
                <a:custGeom>
                  <a:avLst/>
                  <a:gdLst>
                    <a:gd name="connsiteX0" fmla="*/ 0 w 3361038"/>
                    <a:gd name="connsiteY0" fmla="*/ 0 h 309309"/>
                    <a:gd name="connsiteX1" fmla="*/ 197708 w 3361038"/>
                    <a:gd name="connsiteY1" fmla="*/ 37070 h 309309"/>
                    <a:gd name="connsiteX2" fmla="*/ 234778 w 3361038"/>
                    <a:gd name="connsiteY2" fmla="*/ 61784 h 309309"/>
                    <a:gd name="connsiteX3" fmla="*/ 308919 w 3361038"/>
                    <a:gd name="connsiteY3" fmla="*/ 98854 h 309309"/>
                    <a:gd name="connsiteX4" fmla="*/ 358346 w 3361038"/>
                    <a:gd name="connsiteY4" fmla="*/ 135924 h 309309"/>
                    <a:gd name="connsiteX5" fmla="*/ 444843 w 3361038"/>
                    <a:gd name="connsiteY5" fmla="*/ 148281 h 309309"/>
                    <a:gd name="connsiteX6" fmla="*/ 568411 w 3361038"/>
                    <a:gd name="connsiteY6" fmla="*/ 210065 h 309309"/>
                    <a:gd name="connsiteX7" fmla="*/ 667265 w 3361038"/>
                    <a:gd name="connsiteY7" fmla="*/ 234778 h 309309"/>
                    <a:gd name="connsiteX8" fmla="*/ 951470 w 3361038"/>
                    <a:gd name="connsiteY8" fmla="*/ 222422 h 309309"/>
                    <a:gd name="connsiteX9" fmla="*/ 1013254 w 3361038"/>
                    <a:gd name="connsiteY9" fmla="*/ 210065 h 309309"/>
                    <a:gd name="connsiteX10" fmla="*/ 1149178 w 3361038"/>
                    <a:gd name="connsiteY10" fmla="*/ 185351 h 309309"/>
                    <a:gd name="connsiteX11" fmla="*/ 1186248 w 3361038"/>
                    <a:gd name="connsiteY11" fmla="*/ 160638 h 309309"/>
                    <a:gd name="connsiteX12" fmla="*/ 1359243 w 3361038"/>
                    <a:gd name="connsiteY12" fmla="*/ 74140 h 309309"/>
                    <a:gd name="connsiteX13" fmla="*/ 1458097 w 3361038"/>
                    <a:gd name="connsiteY13" fmla="*/ 98854 h 309309"/>
                    <a:gd name="connsiteX14" fmla="*/ 1495167 w 3361038"/>
                    <a:gd name="connsiteY14" fmla="*/ 111211 h 309309"/>
                    <a:gd name="connsiteX15" fmla="*/ 1556951 w 3361038"/>
                    <a:gd name="connsiteY15" fmla="*/ 123568 h 309309"/>
                    <a:gd name="connsiteX16" fmla="*/ 1606378 w 3361038"/>
                    <a:gd name="connsiteY16" fmla="*/ 135924 h 309309"/>
                    <a:gd name="connsiteX17" fmla="*/ 1791729 w 3361038"/>
                    <a:gd name="connsiteY17" fmla="*/ 172995 h 309309"/>
                    <a:gd name="connsiteX18" fmla="*/ 2137719 w 3361038"/>
                    <a:gd name="connsiteY18" fmla="*/ 185351 h 309309"/>
                    <a:gd name="connsiteX19" fmla="*/ 2360140 w 3361038"/>
                    <a:gd name="connsiteY19" fmla="*/ 197708 h 309309"/>
                    <a:gd name="connsiteX20" fmla="*/ 2384854 w 3361038"/>
                    <a:gd name="connsiteY20" fmla="*/ 234778 h 309309"/>
                    <a:gd name="connsiteX21" fmla="*/ 2446638 w 3361038"/>
                    <a:gd name="connsiteY21" fmla="*/ 247135 h 309309"/>
                    <a:gd name="connsiteX22" fmla="*/ 2607275 w 3361038"/>
                    <a:gd name="connsiteY22" fmla="*/ 271849 h 309309"/>
                    <a:gd name="connsiteX23" fmla="*/ 2730843 w 3361038"/>
                    <a:gd name="connsiteY23" fmla="*/ 308919 h 309309"/>
                    <a:gd name="connsiteX24" fmla="*/ 2842054 w 3361038"/>
                    <a:gd name="connsiteY24" fmla="*/ 296562 h 309309"/>
                    <a:gd name="connsiteX25" fmla="*/ 2866767 w 3361038"/>
                    <a:gd name="connsiteY25" fmla="*/ 259492 h 309309"/>
                    <a:gd name="connsiteX26" fmla="*/ 2903838 w 3361038"/>
                    <a:gd name="connsiteY26" fmla="*/ 222422 h 309309"/>
                    <a:gd name="connsiteX27" fmla="*/ 2965621 w 3361038"/>
                    <a:gd name="connsiteY27" fmla="*/ 210065 h 309309"/>
                    <a:gd name="connsiteX28" fmla="*/ 3064475 w 3361038"/>
                    <a:gd name="connsiteY28" fmla="*/ 172995 h 309309"/>
                    <a:gd name="connsiteX29" fmla="*/ 3126259 w 3361038"/>
                    <a:gd name="connsiteY29" fmla="*/ 160638 h 309309"/>
                    <a:gd name="connsiteX30" fmla="*/ 3188043 w 3361038"/>
                    <a:gd name="connsiteY30" fmla="*/ 123568 h 309309"/>
                    <a:gd name="connsiteX31" fmla="*/ 3299254 w 3361038"/>
                    <a:gd name="connsiteY31" fmla="*/ 86497 h 309309"/>
                    <a:gd name="connsiteX32" fmla="*/ 3361038 w 3361038"/>
                    <a:gd name="connsiteY32" fmla="*/ 98854 h 3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1038" h="309309">
                      <a:moveTo>
                        <a:pt x="0" y="0"/>
                      </a:moveTo>
                      <a:cubicBezTo>
                        <a:pt x="131070" y="32767"/>
                        <a:pt x="65151" y="20500"/>
                        <a:pt x="197708" y="37070"/>
                      </a:cubicBezTo>
                      <a:cubicBezTo>
                        <a:pt x="210065" y="45308"/>
                        <a:pt x="221495" y="55142"/>
                        <a:pt x="234778" y="61784"/>
                      </a:cubicBezTo>
                      <a:cubicBezTo>
                        <a:pt x="316396" y="102593"/>
                        <a:pt x="226281" y="39827"/>
                        <a:pt x="308919" y="98854"/>
                      </a:cubicBezTo>
                      <a:cubicBezTo>
                        <a:pt x="325677" y="110824"/>
                        <a:pt x="338991" y="128886"/>
                        <a:pt x="358346" y="135924"/>
                      </a:cubicBezTo>
                      <a:cubicBezTo>
                        <a:pt x="385718" y="145877"/>
                        <a:pt x="416011" y="144162"/>
                        <a:pt x="444843" y="148281"/>
                      </a:cubicBezTo>
                      <a:cubicBezTo>
                        <a:pt x="529858" y="176620"/>
                        <a:pt x="428687" y="140203"/>
                        <a:pt x="568411" y="210065"/>
                      </a:cubicBezTo>
                      <a:cubicBezTo>
                        <a:pt x="593745" y="222732"/>
                        <a:pt x="643760" y="230077"/>
                        <a:pt x="667265" y="234778"/>
                      </a:cubicBezTo>
                      <a:cubicBezTo>
                        <a:pt x="762000" y="230659"/>
                        <a:pt x="856886" y="229178"/>
                        <a:pt x="951470" y="222422"/>
                      </a:cubicBezTo>
                      <a:cubicBezTo>
                        <a:pt x="972419" y="220926"/>
                        <a:pt x="992537" y="213518"/>
                        <a:pt x="1013254" y="210065"/>
                      </a:cubicBezTo>
                      <a:cubicBezTo>
                        <a:pt x="1146079" y="187927"/>
                        <a:pt x="1054285" y="209075"/>
                        <a:pt x="1149178" y="185351"/>
                      </a:cubicBezTo>
                      <a:cubicBezTo>
                        <a:pt x="1161535" y="177113"/>
                        <a:pt x="1173123" y="167587"/>
                        <a:pt x="1186248" y="160638"/>
                      </a:cubicBezTo>
                      <a:cubicBezTo>
                        <a:pt x="1243227" y="130473"/>
                        <a:pt x="1359243" y="74140"/>
                        <a:pt x="1359243" y="74140"/>
                      </a:cubicBezTo>
                      <a:cubicBezTo>
                        <a:pt x="1392194" y="82378"/>
                        <a:pt x="1425328" y="89917"/>
                        <a:pt x="1458097" y="98854"/>
                      </a:cubicBezTo>
                      <a:cubicBezTo>
                        <a:pt x="1470663" y="102281"/>
                        <a:pt x="1482531" y="108052"/>
                        <a:pt x="1495167" y="111211"/>
                      </a:cubicBezTo>
                      <a:cubicBezTo>
                        <a:pt x="1515542" y="116305"/>
                        <a:pt x="1536449" y="119012"/>
                        <a:pt x="1556951" y="123568"/>
                      </a:cubicBezTo>
                      <a:cubicBezTo>
                        <a:pt x="1573529" y="127252"/>
                        <a:pt x="1589902" y="131805"/>
                        <a:pt x="1606378" y="135924"/>
                      </a:cubicBezTo>
                      <a:cubicBezTo>
                        <a:pt x="1690980" y="178226"/>
                        <a:pt x="1651085" y="165783"/>
                        <a:pt x="1791729" y="172995"/>
                      </a:cubicBezTo>
                      <a:cubicBezTo>
                        <a:pt x="1906981" y="178905"/>
                        <a:pt x="2022424" y="180338"/>
                        <a:pt x="2137719" y="185351"/>
                      </a:cubicBezTo>
                      <a:cubicBezTo>
                        <a:pt x="2211904" y="188576"/>
                        <a:pt x="2286000" y="193589"/>
                        <a:pt x="2360140" y="197708"/>
                      </a:cubicBezTo>
                      <a:cubicBezTo>
                        <a:pt x="2368378" y="210065"/>
                        <a:pt x="2371960" y="227410"/>
                        <a:pt x="2384854" y="234778"/>
                      </a:cubicBezTo>
                      <a:cubicBezTo>
                        <a:pt x="2403089" y="245198"/>
                        <a:pt x="2425921" y="243682"/>
                        <a:pt x="2446638" y="247135"/>
                      </a:cubicBezTo>
                      <a:cubicBezTo>
                        <a:pt x="2500077" y="256042"/>
                        <a:pt x="2553729" y="263611"/>
                        <a:pt x="2607275" y="271849"/>
                      </a:cubicBezTo>
                      <a:cubicBezTo>
                        <a:pt x="2697527" y="301932"/>
                        <a:pt x="2656143" y="290244"/>
                        <a:pt x="2730843" y="308919"/>
                      </a:cubicBezTo>
                      <a:cubicBezTo>
                        <a:pt x="2767913" y="304800"/>
                        <a:pt x="2807001" y="309309"/>
                        <a:pt x="2842054" y="296562"/>
                      </a:cubicBezTo>
                      <a:cubicBezTo>
                        <a:pt x="2856011" y="291487"/>
                        <a:pt x="2857260" y="270901"/>
                        <a:pt x="2866767" y="259492"/>
                      </a:cubicBezTo>
                      <a:cubicBezTo>
                        <a:pt x="2877954" y="246067"/>
                        <a:pt x="2888208" y="230237"/>
                        <a:pt x="2903838" y="222422"/>
                      </a:cubicBezTo>
                      <a:cubicBezTo>
                        <a:pt x="2922623" y="213030"/>
                        <a:pt x="2945246" y="215159"/>
                        <a:pt x="2965621" y="210065"/>
                      </a:cubicBezTo>
                      <a:cubicBezTo>
                        <a:pt x="3013648" y="198058"/>
                        <a:pt x="3007774" y="190005"/>
                        <a:pt x="3064475" y="172995"/>
                      </a:cubicBezTo>
                      <a:cubicBezTo>
                        <a:pt x="3084592" y="166960"/>
                        <a:pt x="3105664" y="164757"/>
                        <a:pt x="3126259" y="160638"/>
                      </a:cubicBezTo>
                      <a:cubicBezTo>
                        <a:pt x="3146854" y="148281"/>
                        <a:pt x="3165968" y="133029"/>
                        <a:pt x="3188043" y="123568"/>
                      </a:cubicBezTo>
                      <a:cubicBezTo>
                        <a:pt x="3223959" y="108175"/>
                        <a:pt x="3299254" y="86497"/>
                        <a:pt x="3299254" y="86497"/>
                      </a:cubicBezTo>
                      <a:cubicBezTo>
                        <a:pt x="3352677" y="99853"/>
                        <a:pt x="3331698" y="98854"/>
                        <a:pt x="3361038" y="98854"/>
                      </a:cubicBezTo>
                    </a:path>
                  </a:pathLst>
                </a:cu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4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3657600" y="32383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5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4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4267200" y="33907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52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6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3850499" y="3889963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200000"/>
                  </a:camera>
                  <a:lightRig rig="threePt" dir="t"/>
                </a:scene3d>
              </p:grpSpPr>
              <p:sp>
                <p:nvSpPr>
                  <p:cNvPr id="45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4612499" y="3844178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800000"/>
                  </a:camera>
                  <a:lightRig rig="threePt" dir="t"/>
                </a:scene3d>
              </p:grpSpPr>
              <p:sp>
                <p:nvSpPr>
                  <p:cNvPr id="38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4803104" y="2728175"/>
              <a:ext cx="72390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3" name="Equation" r:id="rId10" imgW="126720" imgH="203040" progId="Equation.DSMT4">
                      <p:embed/>
                    </p:oleObj>
                  </mc:Choice>
                  <mc:Fallback>
                    <p:oleObj name="Equation" r:id="rId10" imgW="1267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3104" y="2728175"/>
                            <a:ext cx="723900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Straight Arrow Connector 22"/>
            <p:cNvCxnSpPr/>
            <p:nvPr/>
          </p:nvCxnSpPr>
          <p:spPr>
            <a:xfrm>
              <a:off x="7772400" y="36576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7810500" y="34671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8001000" y="3352800"/>
              <a:ext cx="304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8001000" y="3657599"/>
              <a:ext cx="304800" cy="3048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7734300" y="3695700"/>
              <a:ext cx="228600" cy="1524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558617" y="3366117"/>
            <a:ext cx="138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broadens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56269"/>
              </p:ext>
            </p:extLst>
          </p:nvPr>
        </p:nvGraphicFramePr>
        <p:xfrm>
          <a:off x="816880" y="5796874"/>
          <a:ext cx="1665063" cy="96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2" imgW="1447800" imgH="838200" progId="Equation.DSMT4">
                  <p:embed/>
                </p:oleObj>
              </mc:Choice>
              <mc:Fallback>
                <p:oleObj name="Equation" r:id="rId12" imgW="1447800" imgH="83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80" y="5796874"/>
                        <a:ext cx="1665063" cy="96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measurements -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52686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Are quarks strongly coupled to the quark-gluon plasma at all interaction </a:t>
            </a:r>
            <a:r>
              <a:rPr lang="en-US" dirty="0" smtClean="0"/>
              <a:t>distance scales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the detailed mechanisms for </a:t>
            </a:r>
            <a:r>
              <a:rPr lang="en-US" dirty="0" err="1"/>
              <a:t>parton</a:t>
            </a:r>
            <a:r>
              <a:rPr lang="en-US" dirty="0"/>
              <a:t>-QGP interactions and responses? </a:t>
            </a:r>
            <a:r>
              <a:rPr lang="en-US" dirty="0" smtClean="0"/>
              <a:t>Are the </a:t>
            </a:r>
            <a:r>
              <a:rPr lang="en-US" dirty="0"/>
              <a:t>interactions coherent over the entire medium length scale, what are the </a:t>
            </a:r>
            <a:r>
              <a:rPr lang="en-US" dirty="0" smtClean="0"/>
              <a:t>dominant energy </a:t>
            </a:r>
            <a:r>
              <a:rPr lang="en-US" dirty="0"/>
              <a:t>loss mechanisms?</a:t>
            </a:r>
          </a:p>
          <a:p>
            <a:r>
              <a:rPr lang="en-US" dirty="0" smtClean="0"/>
              <a:t>Are </a:t>
            </a:r>
            <a:r>
              <a:rPr lang="en-US" dirty="0"/>
              <a:t>there quasi-particles in the medium? What are their masses </a:t>
            </a:r>
            <a:r>
              <a:rPr lang="en-US" dirty="0" smtClean="0"/>
              <a:t>and widths?</a:t>
            </a:r>
            <a:endParaRPr lang="en-US" dirty="0"/>
          </a:p>
        </p:txBody>
      </p:sp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67200" cy="552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future: </a:t>
            </a:r>
            <a:r>
              <a:rPr lang="en-US" dirty="0" err="1" smtClean="0"/>
              <a:t>sPHENIX</a:t>
            </a:r>
            <a:r>
              <a:rPr lang="en-US" dirty="0" smtClean="0"/>
              <a:t> – a jet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s RHIC relevant in the LHC era?</a:t>
            </a:r>
          </a:p>
          <a:p>
            <a:r>
              <a:rPr lang="en-US" dirty="0" smtClean="0"/>
              <a:t>YES !</a:t>
            </a:r>
          </a:p>
          <a:p>
            <a:r>
              <a:rPr lang="en-US" dirty="0">
                <a:sym typeface="Wingdings"/>
              </a:rPr>
              <a:t></a:t>
            </a:r>
            <a:r>
              <a:rPr lang="en-US" dirty="0"/>
              <a:t>QCD Condensed matter </a:t>
            </a:r>
            <a:r>
              <a:rPr lang="en-US" dirty="0" smtClean="0"/>
              <a:t>physics</a:t>
            </a:r>
            <a:endParaRPr lang="en-US" dirty="0"/>
          </a:p>
          <a:p>
            <a:r>
              <a:rPr lang="en-US" dirty="0" smtClean="0"/>
              <a:t>Jets become our “laser” with which to probe the medium</a:t>
            </a:r>
          </a:p>
          <a:p>
            <a:r>
              <a:rPr lang="en-US" dirty="0" err="1" smtClean="0"/>
              <a:t>sPHENIX</a:t>
            </a:r>
            <a:r>
              <a:rPr lang="en-US" dirty="0" smtClean="0"/>
              <a:t> – a jet detector: 20-60 </a:t>
            </a:r>
            <a:r>
              <a:rPr lang="en-US" dirty="0" err="1" smtClean="0"/>
              <a:t>GeV</a:t>
            </a: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LHC: gluon jets (60 </a:t>
            </a:r>
            <a:r>
              <a:rPr lang="en-US" dirty="0" err="1" smtClean="0"/>
              <a:t>GeV</a:t>
            </a:r>
            <a:r>
              <a:rPr lang="en-US" dirty="0" smtClean="0"/>
              <a:t>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RHIC – quark jet dominated; LHC – gluon jet dominated</a:t>
            </a:r>
          </a:p>
          <a:p>
            <a:r>
              <a:rPr lang="en-US" dirty="0" smtClean="0"/>
              <a:t>RHIC – a dedicated machine able to vary species and energy</a:t>
            </a:r>
          </a:p>
        </p:txBody>
      </p:sp>
      <p:pic>
        <p:nvPicPr>
          <p:cNvPr id="6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357414"/>
            <a:ext cx="3606800" cy="1143000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543" y="1338943"/>
            <a:ext cx="368662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Large acceptance</a:t>
            </a:r>
          </a:p>
          <a:p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calorimetry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Also</a:t>
            </a:r>
          </a:p>
          <a:p>
            <a:pPr lvl="1"/>
            <a:r>
              <a:rPr lang="en-US" dirty="0" smtClean="0"/>
              <a:t>Good tracking</a:t>
            </a:r>
          </a:p>
          <a:p>
            <a:pPr lvl="1"/>
            <a:r>
              <a:rPr lang="en-US" dirty="0" smtClean="0"/>
              <a:t>Good Photon/electron detection</a:t>
            </a:r>
          </a:p>
          <a:p>
            <a:r>
              <a:rPr lang="en-US" dirty="0" smtClean="0"/>
              <a:t>Morph into </a:t>
            </a:r>
            <a:r>
              <a:rPr lang="en-US" dirty="0" err="1" smtClean="0"/>
              <a:t>ePHENIX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71" y="0"/>
            <a:ext cx="5286829" cy="68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081486" y="3991429"/>
            <a:ext cx="2917371" cy="1553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6013" y="928914"/>
            <a:ext cx="2062844" cy="208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515" y="5138058"/>
            <a:ext cx="2687274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Fundamentally a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Jet detector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3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full jets?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33846"/>
            <a:ext cx="2133600" cy="365125"/>
          </a:xfrm>
        </p:spPr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0" y="0"/>
            <a:ext cx="2917722" cy="27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44685" r="75214" b="29865"/>
          <a:stretch/>
        </p:blipFill>
        <p:spPr bwMode="auto">
          <a:xfrm>
            <a:off x="5271676" y="1877970"/>
            <a:ext cx="3385460" cy="29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8192" y="1199896"/>
                <a:ext cx="3193085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92" y="1199896"/>
                <a:ext cx="3193085" cy="6606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93785" r="75769" b="4408"/>
          <a:stretch/>
        </p:blipFill>
        <p:spPr bwMode="auto">
          <a:xfrm>
            <a:off x="5329731" y="4766425"/>
            <a:ext cx="3312919" cy="21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48909" r="39608" b="43069"/>
          <a:stretch/>
        </p:blipFill>
        <p:spPr bwMode="auto">
          <a:xfrm>
            <a:off x="5768486" y="5033471"/>
            <a:ext cx="1909572" cy="8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34292" y="4815655"/>
                <a:ext cx="560538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292" y="4815655"/>
                <a:ext cx="560538" cy="487569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61" b="24409"/>
          <a:stretch>
            <a:fillRect/>
          </a:stretch>
        </p:blipFill>
        <p:spPr bwMode="auto">
          <a:xfrm>
            <a:off x="-7894" y="2704437"/>
            <a:ext cx="5114472" cy="34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4743" y="518934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86605" y="534361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/>
              <a:t>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73691" y="4082397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/>
              <a:t>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5922" y="6008609"/>
            <a:ext cx="914400" cy="14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62" y="6052468"/>
            <a:ext cx="7966027" cy="50799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Pattern of energy loss gives information about the medium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0903" y="233793"/>
            <a:ext cx="619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Jet 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28600" y="2332650"/>
            <a:ext cx="1784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(Quenched) Jet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0819" y="4031601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35790" y="2711051"/>
            <a:ext cx="2103300" cy="334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0"/>
          <a:stretch/>
        </p:blipFill>
        <p:spPr bwMode="auto">
          <a:xfrm>
            <a:off x="103577" y="3309257"/>
            <a:ext cx="7073827" cy="34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lower energy jets different?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984559" y="724648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5"/>
          <p:cNvGrpSpPr/>
          <p:nvPr/>
        </p:nvGrpSpPr>
        <p:grpSpPr>
          <a:xfrm>
            <a:off x="2247900" y="1336675"/>
            <a:ext cx="5257800" cy="1868916"/>
            <a:chOff x="3352800" y="2779284"/>
            <a:chExt cx="5257800" cy="1868916"/>
          </a:xfrm>
        </p:grpSpPr>
        <p:grpSp>
          <p:nvGrpSpPr>
            <p:cNvPr id="10" name="Group 65"/>
            <p:cNvGrpSpPr/>
            <p:nvPr/>
          </p:nvGrpSpPr>
          <p:grpSpPr>
            <a:xfrm>
              <a:off x="3352800" y="2779284"/>
              <a:ext cx="4429897" cy="1868916"/>
              <a:chOff x="2743200" y="2703084"/>
              <a:chExt cx="4429897" cy="1868916"/>
            </a:xfrm>
          </p:grpSpPr>
          <p:grpSp>
            <p:nvGrpSpPr>
              <p:cNvPr id="17" name="Group 62"/>
              <p:cNvGrpSpPr/>
              <p:nvPr/>
            </p:nvGrpSpPr>
            <p:grpSpPr>
              <a:xfrm>
                <a:off x="2743200" y="2743200"/>
                <a:ext cx="4429897" cy="1828800"/>
                <a:chOff x="2743200" y="2743200"/>
                <a:chExt cx="4429897" cy="1828800"/>
              </a:xfrm>
            </p:grpSpPr>
            <p:sp>
              <p:nvSpPr>
                <p:cNvPr id="19" name="Flowchart: Direct Access Storage 18"/>
                <p:cNvSpPr/>
                <p:nvPr/>
              </p:nvSpPr>
              <p:spPr>
                <a:xfrm>
                  <a:off x="2743200" y="2743200"/>
                  <a:ext cx="4343400" cy="1828800"/>
                </a:xfrm>
                <a:prstGeom prst="flowChartMagneticDrum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429000" y="34290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429000" y="3505200"/>
                  <a:ext cx="3744097" cy="309309"/>
                </a:xfrm>
                <a:custGeom>
                  <a:avLst/>
                  <a:gdLst>
                    <a:gd name="connsiteX0" fmla="*/ 0 w 3361038"/>
                    <a:gd name="connsiteY0" fmla="*/ 0 h 309309"/>
                    <a:gd name="connsiteX1" fmla="*/ 197708 w 3361038"/>
                    <a:gd name="connsiteY1" fmla="*/ 37070 h 309309"/>
                    <a:gd name="connsiteX2" fmla="*/ 234778 w 3361038"/>
                    <a:gd name="connsiteY2" fmla="*/ 61784 h 309309"/>
                    <a:gd name="connsiteX3" fmla="*/ 308919 w 3361038"/>
                    <a:gd name="connsiteY3" fmla="*/ 98854 h 309309"/>
                    <a:gd name="connsiteX4" fmla="*/ 358346 w 3361038"/>
                    <a:gd name="connsiteY4" fmla="*/ 135924 h 309309"/>
                    <a:gd name="connsiteX5" fmla="*/ 444843 w 3361038"/>
                    <a:gd name="connsiteY5" fmla="*/ 148281 h 309309"/>
                    <a:gd name="connsiteX6" fmla="*/ 568411 w 3361038"/>
                    <a:gd name="connsiteY6" fmla="*/ 210065 h 309309"/>
                    <a:gd name="connsiteX7" fmla="*/ 667265 w 3361038"/>
                    <a:gd name="connsiteY7" fmla="*/ 234778 h 309309"/>
                    <a:gd name="connsiteX8" fmla="*/ 951470 w 3361038"/>
                    <a:gd name="connsiteY8" fmla="*/ 222422 h 309309"/>
                    <a:gd name="connsiteX9" fmla="*/ 1013254 w 3361038"/>
                    <a:gd name="connsiteY9" fmla="*/ 210065 h 309309"/>
                    <a:gd name="connsiteX10" fmla="*/ 1149178 w 3361038"/>
                    <a:gd name="connsiteY10" fmla="*/ 185351 h 309309"/>
                    <a:gd name="connsiteX11" fmla="*/ 1186248 w 3361038"/>
                    <a:gd name="connsiteY11" fmla="*/ 160638 h 309309"/>
                    <a:gd name="connsiteX12" fmla="*/ 1359243 w 3361038"/>
                    <a:gd name="connsiteY12" fmla="*/ 74140 h 309309"/>
                    <a:gd name="connsiteX13" fmla="*/ 1458097 w 3361038"/>
                    <a:gd name="connsiteY13" fmla="*/ 98854 h 309309"/>
                    <a:gd name="connsiteX14" fmla="*/ 1495167 w 3361038"/>
                    <a:gd name="connsiteY14" fmla="*/ 111211 h 309309"/>
                    <a:gd name="connsiteX15" fmla="*/ 1556951 w 3361038"/>
                    <a:gd name="connsiteY15" fmla="*/ 123568 h 309309"/>
                    <a:gd name="connsiteX16" fmla="*/ 1606378 w 3361038"/>
                    <a:gd name="connsiteY16" fmla="*/ 135924 h 309309"/>
                    <a:gd name="connsiteX17" fmla="*/ 1791729 w 3361038"/>
                    <a:gd name="connsiteY17" fmla="*/ 172995 h 309309"/>
                    <a:gd name="connsiteX18" fmla="*/ 2137719 w 3361038"/>
                    <a:gd name="connsiteY18" fmla="*/ 185351 h 309309"/>
                    <a:gd name="connsiteX19" fmla="*/ 2360140 w 3361038"/>
                    <a:gd name="connsiteY19" fmla="*/ 197708 h 309309"/>
                    <a:gd name="connsiteX20" fmla="*/ 2384854 w 3361038"/>
                    <a:gd name="connsiteY20" fmla="*/ 234778 h 309309"/>
                    <a:gd name="connsiteX21" fmla="*/ 2446638 w 3361038"/>
                    <a:gd name="connsiteY21" fmla="*/ 247135 h 309309"/>
                    <a:gd name="connsiteX22" fmla="*/ 2607275 w 3361038"/>
                    <a:gd name="connsiteY22" fmla="*/ 271849 h 309309"/>
                    <a:gd name="connsiteX23" fmla="*/ 2730843 w 3361038"/>
                    <a:gd name="connsiteY23" fmla="*/ 308919 h 309309"/>
                    <a:gd name="connsiteX24" fmla="*/ 2842054 w 3361038"/>
                    <a:gd name="connsiteY24" fmla="*/ 296562 h 309309"/>
                    <a:gd name="connsiteX25" fmla="*/ 2866767 w 3361038"/>
                    <a:gd name="connsiteY25" fmla="*/ 259492 h 309309"/>
                    <a:gd name="connsiteX26" fmla="*/ 2903838 w 3361038"/>
                    <a:gd name="connsiteY26" fmla="*/ 222422 h 309309"/>
                    <a:gd name="connsiteX27" fmla="*/ 2965621 w 3361038"/>
                    <a:gd name="connsiteY27" fmla="*/ 210065 h 309309"/>
                    <a:gd name="connsiteX28" fmla="*/ 3064475 w 3361038"/>
                    <a:gd name="connsiteY28" fmla="*/ 172995 h 309309"/>
                    <a:gd name="connsiteX29" fmla="*/ 3126259 w 3361038"/>
                    <a:gd name="connsiteY29" fmla="*/ 160638 h 309309"/>
                    <a:gd name="connsiteX30" fmla="*/ 3188043 w 3361038"/>
                    <a:gd name="connsiteY30" fmla="*/ 123568 h 309309"/>
                    <a:gd name="connsiteX31" fmla="*/ 3299254 w 3361038"/>
                    <a:gd name="connsiteY31" fmla="*/ 86497 h 309309"/>
                    <a:gd name="connsiteX32" fmla="*/ 3361038 w 3361038"/>
                    <a:gd name="connsiteY32" fmla="*/ 98854 h 3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1038" h="309309">
                      <a:moveTo>
                        <a:pt x="0" y="0"/>
                      </a:moveTo>
                      <a:cubicBezTo>
                        <a:pt x="131070" y="32767"/>
                        <a:pt x="65151" y="20500"/>
                        <a:pt x="197708" y="37070"/>
                      </a:cubicBezTo>
                      <a:cubicBezTo>
                        <a:pt x="210065" y="45308"/>
                        <a:pt x="221495" y="55142"/>
                        <a:pt x="234778" y="61784"/>
                      </a:cubicBezTo>
                      <a:cubicBezTo>
                        <a:pt x="316396" y="102593"/>
                        <a:pt x="226281" y="39827"/>
                        <a:pt x="308919" y="98854"/>
                      </a:cubicBezTo>
                      <a:cubicBezTo>
                        <a:pt x="325677" y="110824"/>
                        <a:pt x="338991" y="128886"/>
                        <a:pt x="358346" y="135924"/>
                      </a:cubicBezTo>
                      <a:cubicBezTo>
                        <a:pt x="385718" y="145877"/>
                        <a:pt x="416011" y="144162"/>
                        <a:pt x="444843" y="148281"/>
                      </a:cubicBezTo>
                      <a:cubicBezTo>
                        <a:pt x="529858" y="176620"/>
                        <a:pt x="428687" y="140203"/>
                        <a:pt x="568411" y="210065"/>
                      </a:cubicBezTo>
                      <a:cubicBezTo>
                        <a:pt x="593745" y="222732"/>
                        <a:pt x="643760" y="230077"/>
                        <a:pt x="667265" y="234778"/>
                      </a:cubicBezTo>
                      <a:cubicBezTo>
                        <a:pt x="762000" y="230659"/>
                        <a:pt x="856886" y="229178"/>
                        <a:pt x="951470" y="222422"/>
                      </a:cubicBezTo>
                      <a:cubicBezTo>
                        <a:pt x="972419" y="220926"/>
                        <a:pt x="992537" y="213518"/>
                        <a:pt x="1013254" y="210065"/>
                      </a:cubicBezTo>
                      <a:cubicBezTo>
                        <a:pt x="1146079" y="187927"/>
                        <a:pt x="1054285" y="209075"/>
                        <a:pt x="1149178" y="185351"/>
                      </a:cubicBezTo>
                      <a:cubicBezTo>
                        <a:pt x="1161535" y="177113"/>
                        <a:pt x="1173123" y="167587"/>
                        <a:pt x="1186248" y="160638"/>
                      </a:cubicBezTo>
                      <a:cubicBezTo>
                        <a:pt x="1243227" y="130473"/>
                        <a:pt x="1359243" y="74140"/>
                        <a:pt x="1359243" y="74140"/>
                      </a:cubicBezTo>
                      <a:cubicBezTo>
                        <a:pt x="1392194" y="82378"/>
                        <a:pt x="1425328" y="89917"/>
                        <a:pt x="1458097" y="98854"/>
                      </a:cubicBezTo>
                      <a:cubicBezTo>
                        <a:pt x="1470663" y="102281"/>
                        <a:pt x="1482531" y="108052"/>
                        <a:pt x="1495167" y="111211"/>
                      </a:cubicBezTo>
                      <a:cubicBezTo>
                        <a:pt x="1515542" y="116305"/>
                        <a:pt x="1536449" y="119012"/>
                        <a:pt x="1556951" y="123568"/>
                      </a:cubicBezTo>
                      <a:cubicBezTo>
                        <a:pt x="1573529" y="127252"/>
                        <a:pt x="1589902" y="131805"/>
                        <a:pt x="1606378" y="135924"/>
                      </a:cubicBezTo>
                      <a:cubicBezTo>
                        <a:pt x="1690980" y="178226"/>
                        <a:pt x="1651085" y="165783"/>
                        <a:pt x="1791729" y="172995"/>
                      </a:cubicBezTo>
                      <a:cubicBezTo>
                        <a:pt x="1906981" y="178905"/>
                        <a:pt x="2022424" y="180338"/>
                        <a:pt x="2137719" y="185351"/>
                      </a:cubicBezTo>
                      <a:cubicBezTo>
                        <a:pt x="2211904" y="188576"/>
                        <a:pt x="2286000" y="193589"/>
                        <a:pt x="2360140" y="197708"/>
                      </a:cubicBezTo>
                      <a:cubicBezTo>
                        <a:pt x="2368378" y="210065"/>
                        <a:pt x="2371960" y="227410"/>
                        <a:pt x="2384854" y="234778"/>
                      </a:cubicBezTo>
                      <a:cubicBezTo>
                        <a:pt x="2403089" y="245198"/>
                        <a:pt x="2425921" y="243682"/>
                        <a:pt x="2446638" y="247135"/>
                      </a:cubicBezTo>
                      <a:cubicBezTo>
                        <a:pt x="2500077" y="256042"/>
                        <a:pt x="2553729" y="263611"/>
                        <a:pt x="2607275" y="271849"/>
                      </a:cubicBezTo>
                      <a:cubicBezTo>
                        <a:pt x="2697527" y="301932"/>
                        <a:pt x="2656143" y="290244"/>
                        <a:pt x="2730843" y="308919"/>
                      </a:cubicBezTo>
                      <a:cubicBezTo>
                        <a:pt x="2767913" y="304800"/>
                        <a:pt x="2807001" y="309309"/>
                        <a:pt x="2842054" y="296562"/>
                      </a:cubicBezTo>
                      <a:cubicBezTo>
                        <a:pt x="2856011" y="291487"/>
                        <a:pt x="2857260" y="270901"/>
                        <a:pt x="2866767" y="259492"/>
                      </a:cubicBezTo>
                      <a:cubicBezTo>
                        <a:pt x="2877954" y="246067"/>
                        <a:pt x="2888208" y="230237"/>
                        <a:pt x="2903838" y="222422"/>
                      </a:cubicBezTo>
                      <a:cubicBezTo>
                        <a:pt x="2922623" y="213030"/>
                        <a:pt x="2945246" y="215159"/>
                        <a:pt x="2965621" y="210065"/>
                      </a:cubicBezTo>
                      <a:cubicBezTo>
                        <a:pt x="3013648" y="198058"/>
                        <a:pt x="3007774" y="190005"/>
                        <a:pt x="3064475" y="172995"/>
                      </a:cubicBezTo>
                      <a:cubicBezTo>
                        <a:pt x="3084592" y="166960"/>
                        <a:pt x="3105664" y="164757"/>
                        <a:pt x="3126259" y="160638"/>
                      </a:cubicBezTo>
                      <a:cubicBezTo>
                        <a:pt x="3146854" y="148281"/>
                        <a:pt x="3165968" y="133029"/>
                        <a:pt x="3188043" y="123568"/>
                      </a:cubicBezTo>
                      <a:cubicBezTo>
                        <a:pt x="3223959" y="108175"/>
                        <a:pt x="3299254" y="86497"/>
                        <a:pt x="3299254" y="86497"/>
                      </a:cubicBezTo>
                      <a:cubicBezTo>
                        <a:pt x="3352677" y="99853"/>
                        <a:pt x="3331698" y="98854"/>
                        <a:pt x="3361038" y="98854"/>
                      </a:cubicBezTo>
                    </a:path>
                  </a:pathLst>
                </a:cu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3657600" y="32383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47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4267200" y="33907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40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3850499" y="3889963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200000"/>
                  </a:camera>
                  <a:lightRig rig="threePt" dir="t"/>
                </a:scene3d>
              </p:grpSpPr>
              <p:sp>
                <p:nvSpPr>
                  <p:cNvPr id="33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4612499" y="3844178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800000"/>
                  </a:camera>
                  <a:lightRig rig="threePt" dir="t"/>
                </a:scene3d>
              </p:grpSpPr>
              <p:sp>
                <p:nvSpPr>
                  <p:cNvPr id="26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0729278"/>
                  </p:ext>
                </p:extLst>
              </p:nvPr>
            </p:nvGraphicFramePr>
            <p:xfrm>
              <a:off x="4659314" y="2703084"/>
              <a:ext cx="405793" cy="458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5" name="Equation" r:id="rId4" imgW="177480" imgH="228600" progId="Equation.DSMT4">
                      <p:embed/>
                    </p:oleObj>
                  </mc:Choice>
                  <mc:Fallback>
                    <p:oleObj name="Equation" r:id="rId4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9314" y="2703084"/>
                            <a:ext cx="405793" cy="4587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" name="Straight Arrow Connector 10"/>
            <p:cNvCxnSpPr/>
            <p:nvPr/>
          </p:nvCxnSpPr>
          <p:spPr>
            <a:xfrm>
              <a:off x="7772400" y="36576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810500" y="34671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001000" y="3352800"/>
              <a:ext cx="304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8001000" y="3657599"/>
              <a:ext cx="304800" cy="3048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734300" y="3695700"/>
              <a:ext cx="228600" cy="1524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361315" y="4202332"/>
            <a:ext cx="1632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Screening scale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0.25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r>
              <a:rPr lang="en-US" dirty="0" err="1">
                <a:solidFill>
                  <a:srgbClr val="00B050"/>
                </a:solidFill>
              </a:rPr>
              <a:t>:</a:t>
            </a:r>
            <a:r>
              <a:rPr lang="en-US" dirty="0" err="1" smtClean="0">
                <a:solidFill>
                  <a:srgbClr val="00B050"/>
                </a:solidFill>
              </a:rPr>
              <a:t>green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260AE"/>
                </a:solidFill>
              </a:rPr>
              <a:t>0.50 </a:t>
            </a:r>
            <a:r>
              <a:rPr lang="en-US" dirty="0" err="1" smtClean="0">
                <a:solidFill>
                  <a:srgbClr val="0260AE"/>
                </a:solidFill>
              </a:rPr>
              <a:t>GeV</a:t>
            </a:r>
            <a:r>
              <a:rPr lang="en-US" dirty="0" err="1">
                <a:solidFill>
                  <a:srgbClr val="0260AE"/>
                </a:solidFill>
              </a:rPr>
              <a:t>:</a:t>
            </a:r>
            <a:r>
              <a:rPr lang="en-US" dirty="0" err="1" smtClean="0">
                <a:solidFill>
                  <a:srgbClr val="0260AE"/>
                </a:solidFill>
              </a:rPr>
              <a:t>blue</a:t>
            </a:r>
            <a:endParaRPr lang="en-US" dirty="0" smtClean="0">
              <a:solidFill>
                <a:srgbClr val="0260AE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1.0 </a:t>
            </a:r>
            <a:r>
              <a:rPr lang="en-US" dirty="0" err="1" smtClean="0">
                <a:solidFill>
                  <a:srgbClr val="FF0000"/>
                </a:solidFill>
              </a:rPr>
              <a:t>GeV:red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848" y="3556001"/>
            <a:ext cx="318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DGLV</a:t>
            </a:r>
          </a:p>
          <a:p>
            <a:r>
              <a:rPr lang="en-US" dirty="0" smtClean="0"/>
              <a:t>Distribution of radiated gluon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76455" y="4358138"/>
            <a:ext cx="1858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– 40 </a:t>
            </a:r>
            <a:r>
              <a:rPr lang="en-US" dirty="0" err="1" smtClean="0"/>
              <a:t>GeV</a:t>
            </a:r>
            <a:r>
              <a:rPr lang="en-US" dirty="0" smtClean="0"/>
              <a:t> Jet</a:t>
            </a:r>
          </a:p>
          <a:p>
            <a:r>
              <a:rPr lang="en-US" dirty="0" smtClean="0"/>
              <a:t>Dashed – 20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8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ð"/>
            </a:pPr>
            <a:r>
              <a:rPr lang="en-US" dirty="0"/>
              <a:t>Are quarks strongly coupled to the quark-gluon plasma at all interaction </a:t>
            </a:r>
            <a:r>
              <a:rPr lang="en-US" dirty="0" smtClean="0"/>
              <a:t>distance scales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ð"/>
            </a:pPr>
            <a:r>
              <a:rPr lang="en-US" dirty="0" smtClean="0"/>
              <a:t>What </a:t>
            </a:r>
            <a:r>
              <a:rPr lang="en-US" dirty="0"/>
              <a:t>are the detailed mechanisms for </a:t>
            </a:r>
            <a:r>
              <a:rPr lang="en-US" dirty="0" err="1"/>
              <a:t>parton</a:t>
            </a:r>
            <a:r>
              <a:rPr lang="en-US" dirty="0"/>
              <a:t>-QGP interactions and responses? </a:t>
            </a:r>
            <a:r>
              <a:rPr lang="en-US" dirty="0" smtClean="0"/>
              <a:t>Are the </a:t>
            </a:r>
            <a:r>
              <a:rPr lang="en-US" dirty="0"/>
              <a:t>interactions coherent over the entire medium length scale, what are the </a:t>
            </a:r>
            <a:r>
              <a:rPr lang="en-US" dirty="0" smtClean="0"/>
              <a:t>dominant energy </a:t>
            </a:r>
            <a:r>
              <a:rPr lang="en-US" dirty="0"/>
              <a:t>loss mechanisms?</a:t>
            </a:r>
          </a:p>
          <a:p>
            <a:pPr>
              <a:buFont typeface="Wingdings" pitchFamily="2" charset="2"/>
              <a:buChar char="ð"/>
            </a:pPr>
            <a:r>
              <a:rPr lang="en-US" dirty="0" smtClean="0"/>
              <a:t>Are </a:t>
            </a:r>
            <a:r>
              <a:rPr lang="en-US" dirty="0"/>
              <a:t>there quasi-particles in the medium? What are their masses </a:t>
            </a:r>
            <a:r>
              <a:rPr lang="en-US" dirty="0" smtClean="0"/>
              <a:t>and widths?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there a relevant color screening length in the quark-gluon plasma?</a:t>
            </a:r>
          </a:p>
          <a:p>
            <a:pPr>
              <a:buFont typeface="Wingdings" pitchFamily="2" charset="2"/>
              <a:buChar char="ð"/>
            </a:pPr>
            <a:r>
              <a:rPr lang="en-US" dirty="0" smtClean="0"/>
              <a:t>How </a:t>
            </a:r>
            <a:r>
              <a:rPr lang="en-US" dirty="0"/>
              <a:t>is rapid equilibration and entropy production achieved</a:t>
            </a:r>
            <a:r>
              <a:rPr lang="en-US" dirty="0" smtClean="0"/>
              <a:t>?</a:t>
            </a:r>
          </a:p>
          <a:p>
            <a:r>
              <a:rPr lang="en-US" dirty="0"/>
              <a:t>What is the nature of color charge in large nuclei? What role does gluon </a:t>
            </a:r>
            <a:r>
              <a:rPr lang="en-US" dirty="0" smtClean="0"/>
              <a:t>saturation and </a:t>
            </a:r>
            <a:r>
              <a:rPr lang="en-US" dirty="0"/>
              <a:t>the EMC effect play in nucleus-nucleus collisions? How do these </a:t>
            </a:r>
            <a:r>
              <a:rPr lang="en-US" dirty="0" smtClean="0"/>
              <a:t>modifications evolve</a:t>
            </a:r>
            <a:r>
              <a:rPr lang="en-US" dirty="0"/>
              <a:t>?</a:t>
            </a:r>
          </a:p>
        </p:txBody>
      </p:sp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Strongly/weakly coupled?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8" y="1507150"/>
            <a:ext cx="4049485" cy="36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4343" y="5131581"/>
            <a:ext cx="7536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can do this too but</a:t>
            </a:r>
          </a:p>
          <a:p>
            <a:r>
              <a:rPr lang="en-US" sz="2400" dirty="0" smtClean="0"/>
              <a:t> is the </a:t>
            </a:r>
            <a:r>
              <a:rPr lang="en-US" sz="2400" dirty="0" err="1" smtClean="0"/>
              <a:t>sQGP</a:t>
            </a:r>
            <a:r>
              <a:rPr lang="en-US" sz="2400" dirty="0" smtClean="0"/>
              <a:t> at the LHC and RHIC the same?</a:t>
            </a:r>
          </a:p>
          <a:p>
            <a:r>
              <a:rPr lang="en-US" sz="2400" dirty="0" smtClean="0"/>
              <a:t>Do the heavy quarks probe the same stage of the collision?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66562"/>
              </p:ext>
            </p:extLst>
          </p:nvPr>
        </p:nvGraphicFramePr>
        <p:xfrm>
          <a:off x="1914978" y="2414134"/>
          <a:ext cx="9572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419040" imgH="457200" progId="Equation.DSMT4">
                  <p:embed/>
                </p:oleObj>
              </mc:Choice>
              <mc:Fallback>
                <p:oleObj name="Equation" r:id="rId4" imgW="41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978" y="2414134"/>
                        <a:ext cx="957263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6085" y="2675478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69628" y="3560802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08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338" y="152400"/>
            <a:ext cx="5601662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do you need an HCAL for?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7742" y="1214717"/>
            <a:ext cx="403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All</a:t>
            </a:r>
            <a:r>
              <a:rPr lang="en-US" sz="2400" dirty="0" smtClean="0"/>
              <a:t> heavy ion jet publications to date (i.e. ATLAS and CMS) come from hermetic calorimeter measurements 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013" y="870857"/>
            <a:ext cx="3242837" cy="22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B823-9A0D-4C6A-AF4F-463A0FE6EB40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4" y="3141663"/>
            <a:ext cx="73723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9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"/>
          <a:stretch/>
        </p:blipFill>
        <p:spPr bwMode="auto">
          <a:xfrm>
            <a:off x="0" y="-30724"/>
            <a:ext cx="9144000" cy="66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 bwMode="auto">
          <a:xfrm>
            <a:off x="0" y="-1526"/>
            <a:ext cx="9144000" cy="66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 bwMode="auto">
          <a:xfrm>
            <a:off x="0" y="-1526"/>
            <a:ext cx="9144000" cy="664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81300"/>
            <a:ext cx="289546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 bwMode="auto">
          <a:xfrm>
            <a:off x="0" y="-1526"/>
            <a:ext cx="9144000" cy="66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1524000"/>
            <a:ext cx="7539990" cy="406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6171" y="6234667"/>
            <a:ext cx="287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probably out of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1634" y="0"/>
            <a:ext cx="6294608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one really measure jets at RHIC?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45" y="870661"/>
            <a:ext cx="5410200" cy="53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605135"/>
            <a:ext cx="546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50 billion </a:t>
            </a:r>
            <a:r>
              <a:rPr lang="en-US" sz="2400" dirty="0" err="1" smtClean="0">
                <a:solidFill>
                  <a:schemeClr val="tx2"/>
                </a:solidFill>
              </a:rPr>
              <a:t>Au+Au</a:t>
            </a:r>
            <a:r>
              <a:rPr lang="en-US" sz="2400" dirty="0" smtClean="0">
                <a:solidFill>
                  <a:schemeClr val="tx2"/>
                </a:solidFill>
              </a:rPr>
              <a:t> events (10 billion central)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778145" y="40767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197245" y="2590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502045" y="4343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97245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302145" y="46101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197245" y="35814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16845" y="783134"/>
            <a:ext cx="3352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10</a:t>
            </a:r>
            <a:r>
              <a:rPr lang="en-US" sz="2800" baseline="30000" dirty="0" smtClean="0">
                <a:solidFill>
                  <a:schemeClr val="tx2"/>
                </a:solidFill>
              </a:rPr>
              <a:t>7</a:t>
            </a:r>
            <a:r>
              <a:rPr lang="en-US" sz="2800" dirty="0" smtClean="0">
                <a:solidFill>
                  <a:schemeClr val="tx2"/>
                </a:solidFill>
              </a:rPr>
              <a:t> jets &gt; 20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10</a:t>
            </a:r>
            <a:r>
              <a:rPr lang="en-US" sz="2800" baseline="30000" dirty="0" smtClean="0">
                <a:solidFill>
                  <a:schemeClr val="tx2"/>
                </a:solidFill>
              </a:rPr>
              <a:t>6</a:t>
            </a:r>
            <a:r>
              <a:rPr lang="en-US" sz="2800" dirty="0" smtClean="0">
                <a:solidFill>
                  <a:schemeClr val="tx2"/>
                </a:solidFill>
              </a:rPr>
              <a:t> jets &gt; 30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10</a:t>
            </a:r>
            <a:r>
              <a:rPr lang="en-US" sz="2800" baseline="30000" dirty="0" smtClean="0">
                <a:solidFill>
                  <a:schemeClr val="tx2"/>
                </a:solidFill>
              </a:rPr>
              <a:t>5</a:t>
            </a:r>
            <a:r>
              <a:rPr lang="en-US" sz="2800" dirty="0" smtClean="0">
                <a:solidFill>
                  <a:schemeClr val="tx2"/>
                </a:solidFill>
              </a:rPr>
              <a:t> jets &gt; 40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10</a:t>
            </a:r>
            <a:r>
              <a:rPr lang="en-US" sz="2800" baseline="30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 jets &gt; 50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More than 10</a:t>
            </a:r>
            <a:r>
              <a:rPr lang="en-US" sz="2800" baseline="30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direct photons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&gt; 20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197245" y="4038600"/>
            <a:ext cx="26670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102245" y="4800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2" y="1607877"/>
            <a:ext cx="5743555" cy="41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F220-C22E-49D6-9756-F52CA95867BC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7670" y="1647371"/>
            <a:ext cx="5819755" cy="4165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092" y="5080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about pairs of jets?</a:t>
            </a:r>
          </a:p>
          <a:p>
            <a:pPr algn="ctr"/>
            <a:r>
              <a:rPr lang="en-US" sz="2400" dirty="0" smtClean="0"/>
              <a:t>With two units of </a:t>
            </a:r>
            <a:r>
              <a:rPr lang="en-US" sz="2400" dirty="0" err="1" smtClean="0"/>
              <a:t>pseudorapidity</a:t>
            </a:r>
            <a:r>
              <a:rPr lang="en-US" sz="2400" dirty="0" smtClean="0"/>
              <a:t> coverage, complete containment more than 50% for di-jets (R=0.2)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5812971"/>
            <a:ext cx="8151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Thus 10 million jets &gt; 20 </a:t>
            </a:r>
            <a:r>
              <a:rPr lang="en-US" sz="2400" dirty="0" err="1" smtClean="0"/>
              <a:t>GeV</a:t>
            </a:r>
            <a:r>
              <a:rPr lang="en-US" sz="2400" dirty="0" smtClean="0"/>
              <a:t>, yields at least 5 million </a:t>
            </a:r>
            <a:r>
              <a:rPr lang="en-US" sz="2400" dirty="0" err="1" smtClean="0"/>
              <a:t>dijet</a:t>
            </a:r>
            <a:r>
              <a:rPr lang="en-US" sz="2400" dirty="0" smtClean="0"/>
              <a:t> pairs!</a:t>
            </a:r>
          </a:p>
          <a:p>
            <a:pPr algn="ctr"/>
            <a:r>
              <a:rPr lang="en-US" sz="2400" dirty="0" smtClean="0"/>
              <a:t>First ATLAS paper has ~ 1000 jets &gt; 100 </a:t>
            </a:r>
            <a:r>
              <a:rPr lang="en-US" sz="2400" dirty="0" err="1" smtClean="0"/>
              <a:t>GeV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3045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062" y="1138535"/>
            <a:ext cx="264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PYTHIA Jet + HIJING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5782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With the right detector and the right rates,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we can measure jets very well at RHIC!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9239" y="1138535"/>
            <a:ext cx="319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Initial fake jet rate study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4533900" y="2654300"/>
            <a:ext cx="2120900" cy="2184400"/>
          </a:xfrm>
          <a:custGeom>
            <a:avLst/>
            <a:gdLst>
              <a:gd name="connsiteX0" fmla="*/ 0 w 2120900"/>
              <a:gd name="connsiteY0" fmla="*/ 0 h 2184400"/>
              <a:gd name="connsiteX1" fmla="*/ 520700 w 2120900"/>
              <a:gd name="connsiteY1" fmla="*/ 520700 h 2184400"/>
              <a:gd name="connsiteX2" fmla="*/ 1041400 w 2120900"/>
              <a:gd name="connsiteY2" fmla="*/ 1130300 h 2184400"/>
              <a:gd name="connsiteX3" fmla="*/ 1600200 w 2120900"/>
              <a:gd name="connsiteY3" fmla="*/ 1765300 h 2184400"/>
              <a:gd name="connsiteX4" fmla="*/ 2120900 w 2120900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2184400">
                <a:moveTo>
                  <a:pt x="0" y="0"/>
                </a:moveTo>
                <a:cubicBezTo>
                  <a:pt x="173566" y="166158"/>
                  <a:pt x="347133" y="332317"/>
                  <a:pt x="520700" y="520700"/>
                </a:cubicBezTo>
                <a:cubicBezTo>
                  <a:pt x="694267" y="709083"/>
                  <a:pt x="861483" y="922867"/>
                  <a:pt x="1041400" y="1130300"/>
                </a:cubicBezTo>
                <a:cubicBezTo>
                  <a:pt x="1221317" y="1337733"/>
                  <a:pt x="1420283" y="1589617"/>
                  <a:pt x="1600200" y="1765300"/>
                </a:cubicBezTo>
                <a:cubicBezTo>
                  <a:pt x="1780117" y="1940983"/>
                  <a:pt x="1950508" y="2062691"/>
                  <a:pt x="2120900" y="2184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08500" y="3556000"/>
            <a:ext cx="3225800" cy="1447800"/>
          </a:xfrm>
          <a:custGeom>
            <a:avLst/>
            <a:gdLst>
              <a:gd name="connsiteX0" fmla="*/ 0 w 3225800"/>
              <a:gd name="connsiteY0" fmla="*/ 0 h 1447800"/>
              <a:gd name="connsiteX1" fmla="*/ 571500 w 3225800"/>
              <a:gd name="connsiteY1" fmla="*/ 177800 h 1447800"/>
              <a:gd name="connsiteX2" fmla="*/ 1092200 w 3225800"/>
              <a:gd name="connsiteY2" fmla="*/ 520700 h 1447800"/>
              <a:gd name="connsiteX3" fmla="*/ 1612900 w 3225800"/>
              <a:gd name="connsiteY3" fmla="*/ 838200 h 1447800"/>
              <a:gd name="connsiteX4" fmla="*/ 2159000 w 3225800"/>
              <a:gd name="connsiteY4" fmla="*/ 1092200 h 1447800"/>
              <a:gd name="connsiteX5" fmla="*/ 2692400 w 3225800"/>
              <a:gd name="connsiteY5" fmla="*/ 1282700 h 1447800"/>
              <a:gd name="connsiteX6" fmla="*/ 3225800 w 3225800"/>
              <a:gd name="connsiteY6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5800" h="1447800">
                <a:moveTo>
                  <a:pt x="0" y="0"/>
                </a:moveTo>
                <a:cubicBezTo>
                  <a:pt x="194733" y="45508"/>
                  <a:pt x="389467" y="91017"/>
                  <a:pt x="571500" y="177800"/>
                </a:cubicBezTo>
                <a:cubicBezTo>
                  <a:pt x="753533" y="264583"/>
                  <a:pt x="918633" y="410633"/>
                  <a:pt x="1092200" y="520700"/>
                </a:cubicBezTo>
                <a:cubicBezTo>
                  <a:pt x="1265767" y="630767"/>
                  <a:pt x="1435100" y="742950"/>
                  <a:pt x="1612900" y="838200"/>
                </a:cubicBezTo>
                <a:cubicBezTo>
                  <a:pt x="1790700" y="933450"/>
                  <a:pt x="1979083" y="1018117"/>
                  <a:pt x="2159000" y="1092200"/>
                </a:cubicBezTo>
                <a:cubicBezTo>
                  <a:pt x="2338917" y="1166283"/>
                  <a:pt x="2514600" y="1223433"/>
                  <a:pt x="2692400" y="1282700"/>
                </a:cubicBezTo>
                <a:cubicBezTo>
                  <a:pt x="2870200" y="1341967"/>
                  <a:pt x="3048000" y="1394883"/>
                  <a:pt x="3225800" y="1447800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40080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McCumber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04" y="5715000"/>
            <a:ext cx="133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Hanks, Sickles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AB01-EDA4-45A5-8322-02A8A0AFB175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990600"/>
            <a:ext cx="36576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0" y="990600"/>
            <a:ext cx="51054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6073914"/>
            <a:ext cx="4953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Only ~ 3 </a:t>
            </a:r>
            <a:r>
              <a:rPr lang="en-US" sz="2000" dirty="0" err="1" smtClean="0">
                <a:solidFill>
                  <a:schemeClr val="tx2"/>
                </a:solidFill>
              </a:rPr>
              <a:t>GeV</a:t>
            </a:r>
            <a:r>
              <a:rPr lang="en-US" sz="2000" dirty="0" smtClean="0">
                <a:solidFill>
                  <a:schemeClr val="tx2"/>
                </a:solidFill>
              </a:rPr>
              <a:t> of RMS fluctuation on jets with R = 0.2 in central Au-Au</a:t>
            </a: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rot="10800000">
            <a:off x="3276600" y="6096001"/>
            <a:ext cx="457200" cy="331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8" grpId="0"/>
      <p:bldP spid="20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D4DB-DDB4-4936-B0B4-C0DE51F86D7A}" type="datetime1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2372"/>
          <a:stretch/>
        </p:blipFill>
        <p:spPr bwMode="auto">
          <a:xfrm>
            <a:off x="471488" y="270077"/>
            <a:ext cx="8201025" cy="42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5"/>
          <p:cNvGrpSpPr/>
          <p:nvPr/>
        </p:nvGrpSpPr>
        <p:grpSpPr>
          <a:xfrm>
            <a:off x="565784" y="4680869"/>
            <a:ext cx="5257800" cy="1828800"/>
            <a:chOff x="3352800" y="2819400"/>
            <a:chExt cx="5257800" cy="1828800"/>
          </a:xfrm>
        </p:grpSpPr>
        <p:grpSp>
          <p:nvGrpSpPr>
            <p:cNvPr id="7" name="Group 65"/>
            <p:cNvGrpSpPr/>
            <p:nvPr/>
          </p:nvGrpSpPr>
          <p:grpSpPr>
            <a:xfrm>
              <a:off x="3352800" y="2819400"/>
              <a:ext cx="4429897" cy="1828800"/>
              <a:chOff x="2743200" y="2743200"/>
              <a:chExt cx="4429897" cy="1828800"/>
            </a:xfrm>
          </p:grpSpPr>
          <p:grpSp>
            <p:nvGrpSpPr>
              <p:cNvPr id="13" name="Group 62"/>
              <p:cNvGrpSpPr/>
              <p:nvPr/>
            </p:nvGrpSpPr>
            <p:grpSpPr>
              <a:xfrm>
                <a:off x="2743200" y="2743200"/>
                <a:ext cx="4429897" cy="1828800"/>
                <a:chOff x="2743200" y="2743200"/>
                <a:chExt cx="4429897" cy="1828800"/>
              </a:xfrm>
            </p:grpSpPr>
            <p:sp>
              <p:nvSpPr>
                <p:cNvPr id="15" name="Flowchart: Direct Access Storage 14"/>
                <p:cNvSpPr/>
                <p:nvPr/>
              </p:nvSpPr>
              <p:spPr>
                <a:xfrm>
                  <a:off x="2743200" y="2743200"/>
                  <a:ext cx="4343400" cy="1828800"/>
                </a:xfrm>
                <a:prstGeom prst="flowChartMagneticDrum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429000" y="34290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429000" y="3505200"/>
                  <a:ext cx="3744097" cy="309309"/>
                </a:xfrm>
                <a:custGeom>
                  <a:avLst/>
                  <a:gdLst>
                    <a:gd name="connsiteX0" fmla="*/ 0 w 3361038"/>
                    <a:gd name="connsiteY0" fmla="*/ 0 h 309309"/>
                    <a:gd name="connsiteX1" fmla="*/ 197708 w 3361038"/>
                    <a:gd name="connsiteY1" fmla="*/ 37070 h 309309"/>
                    <a:gd name="connsiteX2" fmla="*/ 234778 w 3361038"/>
                    <a:gd name="connsiteY2" fmla="*/ 61784 h 309309"/>
                    <a:gd name="connsiteX3" fmla="*/ 308919 w 3361038"/>
                    <a:gd name="connsiteY3" fmla="*/ 98854 h 309309"/>
                    <a:gd name="connsiteX4" fmla="*/ 358346 w 3361038"/>
                    <a:gd name="connsiteY4" fmla="*/ 135924 h 309309"/>
                    <a:gd name="connsiteX5" fmla="*/ 444843 w 3361038"/>
                    <a:gd name="connsiteY5" fmla="*/ 148281 h 309309"/>
                    <a:gd name="connsiteX6" fmla="*/ 568411 w 3361038"/>
                    <a:gd name="connsiteY6" fmla="*/ 210065 h 309309"/>
                    <a:gd name="connsiteX7" fmla="*/ 667265 w 3361038"/>
                    <a:gd name="connsiteY7" fmla="*/ 234778 h 309309"/>
                    <a:gd name="connsiteX8" fmla="*/ 951470 w 3361038"/>
                    <a:gd name="connsiteY8" fmla="*/ 222422 h 309309"/>
                    <a:gd name="connsiteX9" fmla="*/ 1013254 w 3361038"/>
                    <a:gd name="connsiteY9" fmla="*/ 210065 h 309309"/>
                    <a:gd name="connsiteX10" fmla="*/ 1149178 w 3361038"/>
                    <a:gd name="connsiteY10" fmla="*/ 185351 h 309309"/>
                    <a:gd name="connsiteX11" fmla="*/ 1186248 w 3361038"/>
                    <a:gd name="connsiteY11" fmla="*/ 160638 h 309309"/>
                    <a:gd name="connsiteX12" fmla="*/ 1359243 w 3361038"/>
                    <a:gd name="connsiteY12" fmla="*/ 74140 h 309309"/>
                    <a:gd name="connsiteX13" fmla="*/ 1458097 w 3361038"/>
                    <a:gd name="connsiteY13" fmla="*/ 98854 h 309309"/>
                    <a:gd name="connsiteX14" fmla="*/ 1495167 w 3361038"/>
                    <a:gd name="connsiteY14" fmla="*/ 111211 h 309309"/>
                    <a:gd name="connsiteX15" fmla="*/ 1556951 w 3361038"/>
                    <a:gd name="connsiteY15" fmla="*/ 123568 h 309309"/>
                    <a:gd name="connsiteX16" fmla="*/ 1606378 w 3361038"/>
                    <a:gd name="connsiteY16" fmla="*/ 135924 h 309309"/>
                    <a:gd name="connsiteX17" fmla="*/ 1791729 w 3361038"/>
                    <a:gd name="connsiteY17" fmla="*/ 172995 h 309309"/>
                    <a:gd name="connsiteX18" fmla="*/ 2137719 w 3361038"/>
                    <a:gd name="connsiteY18" fmla="*/ 185351 h 309309"/>
                    <a:gd name="connsiteX19" fmla="*/ 2360140 w 3361038"/>
                    <a:gd name="connsiteY19" fmla="*/ 197708 h 309309"/>
                    <a:gd name="connsiteX20" fmla="*/ 2384854 w 3361038"/>
                    <a:gd name="connsiteY20" fmla="*/ 234778 h 309309"/>
                    <a:gd name="connsiteX21" fmla="*/ 2446638 w 3361038"/>
                    <a:gd name="connsiteY21" fmla="*/ 247135 h 309309"/>
                    <a:gd name="connsiteX22" fmla="*/ 2607275 w 3361038"/>
                    <a:gd name="connsiteY22" fmla="*/ 271849 h 309309"/>
                    <a:gd name="connsiteX23" fmla="*/ 2730843 w 3361038"/>
                    <a:gd name="connsiteY23" fmla="*/ 308919 h 309309"/>
                    <a:gd name="connsiteX24" fmla="*/ 2842054 w 3361038"/>
                    <a:gd name="connsiteY24" fmla="*/ 296562 h 309309"/>
                    <a:gd name="connsiteX25" fmla="*/ 2866767 w 3361038"/>
                    <a:gd name="connsiteY25" fmla="*/ 259492 h 309309"/>
                    <a:gd name="connsiteX26" fmla="*/ 2903838 w 3361038"/>
                    <a:gd name="connsiteY26" fmla="*/ 222422 h 309309"/>
                    <a:gd name="connsiteX27" fmla="*/ 2965621 w 3361038"/>
                    <a:gd name="connsiteY27" fmla="*/ 210065 h 309309"/>
                    <a:gd name="connsiteX28" fmla="*/ 3064475 w 3361038"/>
                    <a:gd name="connsiteY28" fmla="*/ 172995 h 309309"/>
                    <a:gd name="connsiteX29" fmla="*/ 3126259 w 3361038"/>
                    <a:gd name="connsiteY29" fmla="*/ 160638 h 309309"/>
                    <a:gd name="connsiteX30" fmla="*/ 3188043 w 3361038"/>
                    <a:gd name="connsiteY30" fmla="*/ 123568 h 309309"/>
                    <a:gd name="connsiteX31" fmla="*/ 3299254 w 3361038"/>
                    <a:gd name="connsiteY31" fmla="*/ 86497 h 309309"/>
                    <a:gd name="connsiteX32" fmla="*/ 3361038 w 3361038"/>
                    <a:gd name="connsiteY32" fmla="*/ 98854 h 3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1038" h="309309">
                      <a:moveTo>
                        <a:pt x="0" y="0"/>
                      </a:moveTo>
                      <a:cubicBezTo>
                        <a:pt x="131070" y="32767"/>
                        <a:pt x="65151" y="20500"/>
                        <a:pt x="197708" y="37070"/>
                      </a:cubicBezTo>
                      <a:cubicBezTo>
                        <a:pt x="210065" y="45308"/>
                        <a:pt x="221495" y="55142"/>
                        <a:pt x="234778" y="61784"/>
                      </a:cubicBezTo>
                      <a:cubicBezTo>
                        <a:pt x="316396" y="102593"/>
                        <a:pt x="226281" y="39827"/>
                        <a:pt x="308919" y="98854"/>
                      </a:cubicBezTo>
                      <a:cubicBezTo>
                        <a:pt x="325677" y="110824"/>
                        <a:pt x="338991" y="128886"/>
                        <a:pt x="358346" y="135924"/>
                      </a:cubicBezTo>
                      <a:cubicBezTo>
                        <a:pt x="385718" y="145877"/>
                        <a:pt x="416011" y="144162"/>
                        <a:pt x="444843" y="148281"/>
                      </a:cubicBezTo>
                      <a:cubicBezTo>
                        <a:pt x="529858" y="176620"/>
                        <a:pt x="428687" y="140203"/>
                        <a:pt x="568411" y="210065"/>
                      </a:cubicBezTo>
                      <a:cubicBezTo>
                        <a:pt x="593745" y="222732"/>
                        <a:pt x="643760" y="230077"/>
                        <a:pt x="667265" y="234778"/>
                      </a:cubicBezTo>
                      <a:cubicBezTo>
                        <a:pt x="762000" y="230659"/>
                        <a:pt x="856886" y="229178"/>
                        <a:pt x="951470" y="222422"/>
                      </a:cubicBezTo>
                      <a:cubicBezTo>
                        <a:pt x="972419" y="220926"/>
                        <a:pt x="992537" y="213518"/>
                        <a:pt x="1013254" y="210065"/>
                      </a:cubicBezTo>
                      <a:cubicBezTo>
                        <a:pt x="1146079" y="187927"/>
                        <a:pt x="1054285" y="209075"/>
                        <a:pt x="1149178" y="185351"/>
                      </a:cubicBezTo>
                      <a:cubicBezTo>
                        <a:pt x="1161535" y="177113"/>
                        <a:pt x="1173123" y="167587"/>
                        <a:pt x="1186248" y="160638"/>
                      </a:cubicBezTo>
                      <a:cubicBezTo>
                        <a:pt x="1243227" y="130473"/>
                        <a:pt x="1359243" y="74140"/>
                        <a:pt x="1359243" y="74140"/>
                      </a:cubicBezTo>
                      <a:cubicBezTo>
                        <a:pt x="1392194" y="82378"/>
                        <a:pt x="1425328" y="89917"/>
                        <a:pt x="1458097" y="98854"/>
                      </a:cubicBezTo>
                      <a:cubicBezTo>
                        <a:pt x="1470663" y="102281"/>
                        <a:pt x="1482531" y="108052"/>
                        <a:pt x="1495167" y="111211"/>
                      </a:cubicBezTo>
                      <a:cubicBezTo>
                        <a:pt x="1515542" y="116305"/>
                        <a:pt x="1536449" y="119012"/>
                        <a:pt x="1556951" y="123568"/>
                      </a:cubicBezTo>
                      <a:cubicBezTo>
                        <a:pt x="1573529" y="127252"/>
                        <a:pt x="1589902" y="131805"/>
                        <a:pt x="1606378" y="135924"/>
                      </a:cubicBezTo>
                      <a:cubicBezTo>
                        <a:pt x="1690980" y="178226"/>
                        <a:pt x="1651085" y="165783"/>
                        <a:pt x="1791729" y="172995"/>
                      </a:cubicBezTo>
                      <a:cubicBezTo>
                        <a:pt x="1906981" y="178905"/>
                        <a:pt x="2022424" y="180338"/>
                        <a:pt x="2137719" y="185351"/>
                      </a:cubicBezTo>
                      <a:cubicBezTo>
                        <a:pt x="2211904" y="188576"/>
                        <a:pt x="2286000" y="193589"/>
                        <a:pt x="2360140" y="197708"/>
                      </a:cubicBezTo>
                      <a:cubicBezTo>
                        <a:pt x="2368378" y="210065"/>
                        <a:pt x="2371960" y="227410"/>
                        <a:pt x="2384854" y="234778"/>
                      </a:cubicBezTo>
                      <a:cubicBezTo>
                        <a:pt x="2403089" y="245198"/>
                        <a:pt x="2425921" y="243682"/>
                        <a:pt x="2446638" y="247135"/>
                      </a:cubicBezTo>
                      <a:cubicBezTo>
                        <a:pt x="2500077" y="256042"/>
                        <a:pt x="2553729" y="263611"/>
                        <a:pt x="2607275" y="271849"/>
                      </a:cubicBezTo>
                      <a:cubicBezTo>
                        <a:pt x="2697527" y="301932"/>
                        <a:pt x="2656143" y="290244"/>
                        <a:pt x="2730843" y="308919"/>
                      </a:cubicBezTo>
                      <a:cubicBezTo>
                        <a:pt x="2767913" y="304800"/>
                        <a:pt x="2807001" y="309309"/>
                        <a:pt x="2842054" y="296562"/>
                      </a:cubicBezTo>
                      <a:cubicBezTo>
                        <a:pt x="2856011" y="291487"/>
                        <a:pt x="2857260" y="270901"/>
                        <a:pt x="2866767" y="259492"/>
                      </a:cubicBezTo>
                      <a:cubicBezTo>
                        <a:pt x="2877954" y="246067"/>
                        <a:pt x="2888208" y="230237"/>
                        <a:pt x="2903838" y="222422"/>
                      </a:cubicBezTo>
                      <a:cubicBezTo>
                        <a:pt x="2922623" y="213030"/>
                        <a:pt x="2945246" y="215159"/>
                        <a:pt x="2965621" y="210065"/>
                      </a:cubicBezTo>
                      <a:cubicBezTo>
                        <a:pt x="3013648" y="198058"/>
                        <a:pt x="3007774" y="190005"/>
                        <a:pt x="3064475" y="172995"/>
                      </a:cubicBezTo>
                      <a:cubicBezTo>
                        <a:pt x="3084592" y="166960"/>
                        <a:pt x="3105664" y="164757"/>
                        <a:pt x="3126259" y="160638"/>
                      </a:cubicBezTo>
                      <a:cubicBezTo>
                        <a:pt x="3146854" y="148281"/>
                        <a:pt x="3165968" y="133029"/>
                        <a:pt x="3188043" y="123568"/>
                      </a:cubicBezTo>
                      <a:cubicBezTo>
                        <a:pt x="3223959" y="108175"/>
                        <a:pt x="3299254" y="86497"/>
                        <a:pt x="3299254" y="86497"/>
                      </a:cubicBezTo>
                      <a:cubicBezTo>
                        <a:pt x="3352677" y="99853"/>
                        <a:pt x="3331698" y="98854"/>
                        <a:pt x="3361038" y="98854"/>
                      </a:cubicBezTo>
                    </a:path>
                  </a:pathLst>
                </a:cu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8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3657600" y="32383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43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4267200" y="3390741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1800000"/>
                  </a:camera>
                  <a:lightRig rig="threePt" dir="t"/>
                </a:scene3d>
              </p:grpSpPr>
              <p:sp>
                <p:nvSpPr>
                  <p:cNvPr id="36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0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3850499" y="3889963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200000"/>
                  </a:camera>
                  <a:lightRig rig="threePt" dir="t"/>
                </a:scene3d>
              </p:grpSpPr>
              <p:sp>
                <p:nvSpPr>
                  <p:cNvPr id="2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" name="Group 126"/>
                <p:cNvGrpSpPr>
                  <a:grpSpLocks noChangeAspect="1"/>
                </p:cNvGrpSpPr>
                <p:nvPr/>
              </p:nvGrpSpPr>
              <p:grpSpPr bwMode="auto">
                <a:xfrm rot="-1800000">
                  <a:off x="4612499" y="3844178"/>
                  <a:ext cx="960120" cy="114459"/>
                  <a:chOff x="804" y="3206"/>
                  <a:chExt cx="2344" cy="314"/>
                </a:xfrm>
                <a:scene3d>
                  <a:camera prst="orthographicFront">
                    <a:rot lat="0" lon="0" rev="7800000"/>
                  </a:camera>
                  <a:lightRig rig="threePt" dir="t"/>
                </a:scene3d>
              </p:grpSpPr>
              <p:sp>
                <p:nvSpPr>
                  <p:cNvPr id="22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804" y="321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136" y="321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1468" y="3214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1800" y="3212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2132" y="3210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2464" y="3208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2796" y="3206"/>
                    <a:ext cx="352" cy="302"/>
                  </a:xfrm>
                  <a:custGeom>
                    <a:avLst/>
                    <a:gdLst/>
                    <a:ahLst/>
                    <a:cxnLst>
                      <a:cxn ang="0">
                        <a:pos x="0" y="302"/>
                      </a:cxn>
                      <a:cxn ang="0">
                        <a:pos x="108" y="294"/>
                      </a:cxn>
                      <a:cxn ang="0">
                        <a:pos x="200" y="258"/>
                      </a:cxn>
                      <a:cxn ang="0">
                        <a:pos x="240" y="202"/>
                      </a:cxn>
                      <a:cxn ang="0">
                        <a:pos x="252" y="98"/>
                      </a:cxn>
                      <a:cxn ang="0">
                        <a:pos x="212" y="34"/>
                      </a:cxn>
                      <a:cxn ang="0">
                        <a:pos x="148" y="2"/>
                      </a:cxn>
                      <a:cxn ang="0">
                        <a:pos x="96" y="25"/>
                      </a:cxn>
                      <a:cxn ang="0">
                        <a:pos x="52" y="94"/>
                      </a:cxn>
                      <a:cxn ang="0">
                        <a:pos x="56" y="190"/>
                      </a:cxn>
                      <a:cxn ang="0">
                        <a:pos x="108" y="258"/>
                      </a:cxn>
                      <a:cxn ang="0">
                        <a:pos x="216" y="290"/>
                      </a:cxn>
                      <a:cxn ang="0">
                        <a:pos x="352" y="302"/>
                      </a:cxn>
                    </a:cxnLst>
                    <a:rect l="0" t="0" r="r" b="b"/>
                    <a:pathLst>
                      <a:path w="352" h="302">
                        <a:moveTo>
                          <a:pt x="0" y="302"/>
                        </a:moveTo>
                        <a:cubicBezTo>
                          <a:pt x="18" y="300"/>
                          <a:pt x="74" y="301"/>
                          <a:pt x="108" y="294"/>
                        </a:cubicBezTo>
                        <a:cubicBezTo>
                          <a:pt x="141" y="286"/>
                          <a:pt x="177" y="273"/>
                          <a:pt x="200" y="258"/>
                        </a:cubicBezTo>
                        <a:cubicBezTo>
                          <a:pt x="222" y="242"/>
                          <a:pt x="231" y="228"/>
                          <a:pt x="240" y="202"/>
                        </a:cubicBezTo>
                        <a:cubicBezTo>
                          <a:pt x="248" y="175"/>
                          <a:pt x="256" y="126"/>
                          <a:pt x="252" y="98"/>
                        </a:cubicBezTo>
                        <a:cubicBezTo>
                          <a:pt x="247" y="70"/>
                          <a:pt x="229" y="49"/>
                          <a:pt x="212" y="34"/>
                        </a:cubicBezTo>
                        <a:cubicBezTo>
                          <a:pt x="194" y="18"/>
                          <a:pt x="167" y="3"/>
                          <a:pt x="148" y="2"/>
                        </a:cubicBezTo>
                        <a:cubicBezTo>
                          <a:pt x="128" y="0"/>
                          <a:pt x="112" y="9"/>
                          <a:pt x="96" y="25"/>
                        </a:cubicBezTo>
                        <a:cubicBezTo>
                          <a:pt x="80" y="40"/>
                          <a:pt x="58" y="66"/>
                          <a:pt x="52" y="94"/>
                        </a:cubicBezTo>
                        <a:cubicBezTo>
                          <a:pt x="45" y="121"/>
                          <a:pt x="46" y="162"/>
                          <a:pt x="56" y="190"/>
                        </a:cubicBezTo>
                        <a:cubicBezTo>
                          <a:pt x="65" y="217"/>
                          <a:pt x="81" y="241"/>
                          <a:pt x="108" y="258"/>
                        </a:cubicBezTo>
                        <a:cubicBezTo>
                          <a:pt x="134" y="274"/>
                          <a:pt x="175" y="282"/>
                          <a:pt x="216" y="290"/>
                        </a:cubicBezTo>
                        <a:cubicBezTo>
                          <a:pt x="256" y="297"/>
                          <a:pt x="323" y="299"/>
                          <a:pt x="352" y="30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130225"/>
                  </p:ext>
                </p:extLst>
              </p:nvPr>
            </p:nvGraphicFramePr>
            <p:xfrm>
              <a:off x="4703763" y="2832352"/>
              <a:ext cx="347662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2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3763" y="2832352"/>
                            <a:ext cx="347662" cy="2794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>
            <a:xfrm>
              <a:off x="7772400" y="36576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7810500" y="34671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8001000" y="3352800"/>
              <a:ext cx="304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001000" y="3657599"/>
              <a:ext cx="304800" cy="3048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734300" y="3695700"/>
              <a:ext cx="228600" cy="1524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50213"/>
              </p:ext>
            </p:extLst>
          </p:nvPr>
        </p:nvGraphicFramePr>
        <p:xfrm>
          <a:off x="5823584" y="5112670"/>
          <a:ext cx="31289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6" imgW="1371600" imgH="507960" progId="Equation.DSMT4">
                  <p:embed/>
                </p:oleObj>
              </mc:Choice>
              <mc:Fallback>
                <p:oleObj name="Equation" r:id="rId6" imgW="1371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584" y="5112670"/>
                        <a:ext cx="3128963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Requires close collaboration between theory and experiment to make progress</a:t>
            </a:r>
          </a:p>
          <a:p>
            <a:pPr lvl="1"/>
            <a:r>
              <a:rPr lang="en-US" dirty="0" smtClean="0"/>
              <a:t>Very rewarding </a:t>
            </a:r>
          </a:p>
          <a:p>
            <a:r>
              <a:rPr lang="en-US" dirty="0" smtClean="0"/>
              <a:t>Is RHIC relevant in the era of the LHC?</a:t>
            </a:r>
          </a:p>
          <a:p>
            <a:pPr lvl="1"/>
            <a:r>
              <a:rPr lang="en-US" dirty="0" smtClean="0"/>
              <a:t>My answer: YES!  - we are doing condensed matter physics of QCD</a:t>
            </a:r>
          </a:p>
          <a:p>
            <a:r>
              <a:rPr lang="en-US" dirty="0" err="1" smtClean="0"/>
              <a:t>sPHENIX</a:t>
            </a:r>
            <a:r>
              <a:rPr lang="en-US" dirty="0" smtClean="0"/>
              <a:t> is fundamentally planned to be a jet detector</a:t>
            </a:r>
          </a:p>
          <a:p>
            <a:pPr lvl="1"/>
            <a:r>
              <a:rPr lang="en-US" dirty="0" smtClean="0"/>
              <a:t>Ideas are a work in progress</a:t>
            </a:r>
          </a:p>
          <a:p>
            <a:r>
              <a:rPr lang="en-US" dirty="0" smtClean="0"/>
              <a:t>RHIC – dedicated machine flexible combination of beam species and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338"/>
            <a:ext cx="8229600" cy="23468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Simulate collision with fluctuations</a:t>
            </a:r>
          </a:p>
          <a:p>
            <a:r>
              <a:rPr lang="en-US" dirty="0" smtClean="0"/>
              <a:t>Hard scattering proportional to density</a:t>
            </a:r>
          </a:p>
          <a:p>
            <a:r>
              <a:rPr lang="en-US" dirty="0" smtClean="0"/>
              <a:t>Parton path length L is calculated</a:t>
            </a:r>
          </a:p>
          <a:p>
            <a:r>
              <a:rPr lang="en-US" dirty="0" smtClean="0"/>
              <a:t>Gluons are radiated and lost to the medium</a:t>
            </a:r>
          </a:p>
          <a:p>
            <a:r>
              <a:rPr lang="en-US" dirty="0" smtClean="0"/>
              <a:t>Plot A</a:t>
            </a:r>
            <a:r>
              <a:rPr lang="en-US" baseline="-25000" dirty="0" smtClean="0"/>
              <a:t>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D4DB-DDB4-4936-B0B4-C0DE51F86D7A}" type="datetime1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886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609600"/>
            <a:ext cx="3705225" cy="31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71735"/>
            <a:ext cx="915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Jamie’s version of their calculation… real geometry and for LHC and RHIC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D4DB-DDB4-4936-B0B4-C0DE51F86D7A}" type="datetime1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8175"/>
            <a:ext cx="85439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D4DB-DDB4-4936-B0B4-C0DE51F86D7A}" type="datetime1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" y="366486"/>
            <a:ext cx="82391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2" y="-5779"/>
            <a:ext cx="8381923" cy="63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392" y="6330461"/>
            <a:ext cx="810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Equilibration process in action – Medium is opaque to most jets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2402" y="51816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392" y="156028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39068" y="520337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058" y="158206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22" y="7203"/>
            <a:ext cx="8795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solidFill>
                  <a:schemeClr val="tx2"/>
                </a:solidFill>
              </a:rPr>
              <a:t>sPHENIX</a:t>
            </a:r>
            <a:r>
              <a:rPr lang="en-US" sz="4800" u="sng" dirty="0" smtClean="0">
                <a:solidFill>
                  <a:schemeClr val="tx2"/>
                </a:solidFill>
              </a:rPr>
              <a:t> and the JET Collaboration</a:t>
            </a:r>
            <a:endParaRPr lang="en-US" sz="4800" u="sng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38863"/>
          <a:stretch>
            <a:fillRect/>
          </a:stretch>
        </p:blipFill>
        <p:spPr bwMode="auto">
          <a:xfrm>
            <a:off x="5319486" y="2119864"/>
            <a:ext cx="2438400" cy="11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373" y="2133600"/>
            <a:ext cx="3279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0521-FA25-43C6-885A-28F000E72B1F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91183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We have started active work with the JET collaboration and they are putting calculations together relevant for RHIC energies.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6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8347" y="274638"/>
            <a:ext cx="9840686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And now for something Completely different (spin, CNM)</a:t>
            </a:r>
            <a:br>
              <a:rPr lang="en-US" sz="2800" dirty="0" smtClean="0"/>
            </a:br>
            <a:r>
              <a:rPr lang="en-US" sz="2800" dirty="0" smtClean="0"/>
              <a:t>Transverse Momentum dependent factorization in </a:t>
            </a:r>
            <a:r>
              <a:rPr lang="en-US" sz="2800" dirty="0" err="1" smtClean="0"/>
              <a:t>pA</a:t>
            </a:r>
            <a:r>
              <a:rPr lang="en-US" sz="2800" dirty="0"/>
              <a:t> </a:t>
            </a:r>
            <a:r>
              <a:rPr lang="en-US" sz="2800" dirty="0" smtClean="0"/>
              <a:t>collisions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375230"/>
            <a:ext cx="8926286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usually collinear factorization in our calculations i.e. gluon distribution G(x) – i.e. depends only on x</a:t>
            </a:r>
          </a:p>
          <a:p>
            <a:pPr lvl="1"/>
            <a:r>
              <a:rPr lang="en-US" dirty="0" smtClean="0"/>
              <a:t>Good for inclusive</a:t>
            </a:r>
          </a:p>
          <a:p>
            <a:pPr lvl="1"/>
            <a:r>
              <a:rPr lang="en-US" dirty="0" smtClean="0"/>
              <a:t>For less inclusive –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important , TMD(Transverse momentum dependent) factorization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unintegrated</a:t>
            </a:r>
            <a:r>
              <a:rPr lang="en-US" dirty="0" smtClean="0"/>
              <a:t> (in terms of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)  gluon distributions G(</a:t>
            </a:r>
            <a:r>
              <a:rPr lang="en-US" dirty="0" err="1" smtClean="0"/>
              <a:t>x,k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TMD factorization violated for </a:t>
            </a:r>
            <a:r>
              <a:rPr lang="en-US" dirty="0" err="1" smtClean="0"/>
              <a:t>dijet</a:t>
            </a:r>
            <a:r>
              <a:rPr lang="en-US" dirty="0" smtClean="0"/>
              <a:t> production in </a:t>
            </a:r>
            <a:r>
              <a:rPr lang="en-US" dirty="0" err="1" smtClean="0"/>
              <a:t>hadron+hadron</a:t>
            </a:r>
            <a:r>
              <a:rPr lang="en-US" dirty="0" smtClean="0"/>
              <a:t> collisions</a:t>
            </a:r>
          </a:p>
          <a:p>
            <a:pPr lvl="1"/>
            <a:r>
              <a:rPr lang="en-US" dirty="0" smtClean="0"/>
              <a:t>Get back TMD factorization in case of </a:t>
            </a:r>
            <a:r>
              <a:rPr lang="en-US" dirty="0"/>
              <a:t> </a:t>
            </a:r>
            <a:r>
              <a:rPr lang="en-US" dirty="0" smtClean="0"/>
              <a:t>small x </a:t>
            </a:r>
            <a:r>
              <a:rPr lang="en-US" dirty="0" err="1" smtClean="0"/>
              <a:t>partons</a:t>
            </a:r>
            <a:r>
              <a:rPr lang="en-US" dirty="0" smtClean="0"/>
              <a:t> at high density (“CGC regime”) – probed by quark, or photon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Equivalence between TMD  and CGC approach in “CGC” regime</a:t>
            </a:r>
          </a:p>
          <a:p>
            <a:pPr lvl="1"/>
            <a:r>
              <a:rPr lang="en-US" dirty="0">
                <a:solidFill>
                  <a:srgbClr val="0484AC"/>
                </a:solidFill>
              </a:rPr>
              <a:t>Connections to TMD’s in spin? A unification? </a:t>
            </a:r>
          </a:p>
        </p:txBody>
      </p:sp>
    </p:spTree>
    <p:extLst>
      <p:ext uri="{BB962C8B-B14F-4D97-AF65-F5344CB8AC3E}">
        <p14:creationId xmlns:p14="http://schemas.microsoft.com/office/powerpoint/2010/main" val="1061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947" y="40526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xG</a:t>
            </a:r>
            <a:r>
              <a:rPr lang="en-US" sz="2800" dirty="0" smtClean="0"/>
              <a:t> now comes in two flavors 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CGC limit – all CS can be described using G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and 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" y="4357914"/>
            <a:ext cx="7917068" cy="162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4872"/>
            <a:ext cx="765749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5" y="3182257"/>
            <a:ext cx="67376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4304" y="268713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PRD 49, 2233, 3352</a:t>
            </a:r>
          </a:p>
          <a:p>
            <a:r>
              <a:rPr lang="en-US" sz="1400" dirty="0" smtClean="0"/>
              <a:t>NPB 529, 451</a:t>
            </a:r>
          </a:p>
        </p:txBody>
      </p:sp>
    </p:spTree>
    <p:extLst>
      <p:ext uri="{BB962C8B-B14F-4D97-AF65-F5344CB8AC3E}">
        <p14:creationId xmlns:p14="http://schemas.microsoft.com/office/powerpoint/2010/main" val="13118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707477" cy="9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9" y="1876918"/>
            <a:ext cx="6545439" cy="109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5" y="3048000"/>
            <a:ext cx="3797187" cy="9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2" y="3627121"/>
            <a:ext cx="2820964" cy="3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191000"/>
            <a:ext cx="651145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51643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8475" y="459228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55358" y="2667001"/>
            <a:ext cx="378843" cy="153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3957" y="2667001"/>
            <a:ext cx="20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scattering part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18420" y="2667001"/>
            <a:ext cx="304800" cy="153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4675" y="270563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 PDF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53000" y="1997052"/>
            <a:ext cx="1602358" cy="182574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1812386"/>
            <a:ext cx="17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“new” gluon </a:t>
            </a:r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/>
          <a:stretch/>
        </p:blipFill>
        <p:spPr bwMode="auto">
          <a:xfrm>
            <a:off x="541381" y="2463467"/>
            <a:ext cx="1820819" cy="2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probed in </a:t>
            </a:r>
            <a:r>
              <a:rPr lang="en-US" dirty="0" err="1" smtClean="0">
                <a:solidFill>
                  <a:srgbClr val="FF0000"/>
                </a:solidFill>
              </a:rPr>
              <a:t>pA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+X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6" y="1312355"/>
            <a:ext cx="8469087" cy="4525963"/>
          </a:xfrm>
        </p:spPr>
        <p:txBody>
          <a:bodyPr/>
          <a:lstStyle/>
          <a:p>
            <a:r>
              <a:rPr lang="en-US" sz="2800" dirty="0" smtClean="0"/>
              <a:t>ability </a:t>
            </a:r>
            <a:r>
              <a:rPr lang="en-US" sz="2800" dirty="0"/>
              <a:t>to probe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broad range of scales </a:t>
            </a:r>
            <a:endParaRPr lang="en-US" sz="2400" dirty="0" smtClean="0"/>
          </a:p>
          <a:p>
            <a:pPr lvl="1"/>
            <a:r>
              <a:rPr lang="en-US" sz="2400" dirty="0" smtClean="0"/>
              <a:t>Varying  </a:t>
            </a:r>
            <a:r>
              <a:rPr lang="en-US" sz="2400" dirty="0"/>
              <a:t>geometries </a:t>
            </a:r>
          </a:p>
          <a:p>
            <a:pPr lvl="1"/>
            <a:r>
              <a:rPr lang="en-US" sz="2400" dirty="0" err="1" smtClean="0"/>
              <a:t>ulta</a:t>
            </a:r>
            <a:r>
              <a:rPr lang="en-US" sz="2400" dirty="0" smtClean="0"/>
              <a:t>-high </a:t>
            </a:r>
            <a:r>
              <a:rPr lang="en-US" sz="2400" dirty="0"/>
              <a:t>data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9325-4B8A-42E4-90C4-0B199D68568F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8F42-F8CB-45B8-872E-D12FD8E3484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5371" y="3751390"/>
            <a:ext cx="7300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we what </a:t>
            </a:r>
            <a:r>
              <a:rPr lang="en-US" sz="2400" dirty="0" err="1"/>
              <a:t>sPHENIX</a:t>
            </a:r>
            <a:r>
              <a:rPr lang="en-US" sz="2400" dirty="0"/>
              <a:t> to be </a:t>
            </a:r>
          </a:p>
          <a:p>
            <a:pPr algn="ctr"/>
            <a:r>
              <a:rPr lang="en-US" sz="2400" dirty="0"/>
              <a:t>known for 10 years from now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Uncovering the connection between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strongest coupled perfect fluid medium to weakly coupled probes and the medium structure.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869" y="3743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unique at RHIC?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2" name="Picture 2" descr="C:\Users\seto\Desktop\al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" y="87290"/>
            <a:ext cx="8834120" cy="6808809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03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Where are we?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4350" y="1371600"/>
            <a:ext cx="8991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Like trying to study liquid water on a planet whose temperature was  a couple hundred degrees below 0</a:t>
            </a:r>
            <a:r>
              <a:rPr lang="en-US" sz="2400" baseline="30000" dirty="0" smtClean="0"/>
              <a:t>o </a:t>
            </a:r>
            <a:r>
              <a:rPr lang="en-US" sz="2400" dirty="0" smtClean="0"/>
              <a:t>C by shooting ice cubes at each other</a:t>
            </a:r>
            <a:endParaRPr lang="en-US" sz="24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Some dates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Thermo  </a:t>
            </a:r>
            <a:r>
              <a:rPr lang="en-US" sz="2000" dirty="0">
                <a:solidFill>
                  <a:srgbClr val="FFFF00"/>
                </a:solidFill>
              </a:rPr>
              <a:t>Otto von </a:t>
            </a:r>
            <a:r>
              <a:rPr lang="en-US" sz="2000" dirty="0" err="1">
                <a:solidFill>
                  <a:srgbClr val="FFFF00"/>
                </a:solidFill>
              </a:rPr>
              <a:t>GuerickeOtto</a:t>
            </a:r>
            <a:r>
              <a:rPr lang="en-US" sz="2000" dirty="0">
                <a:solidFill>
                  <a:srgbClr val="FFFF00"/>
                </a:solidFill>
              </a:rPr>
              <a:t> von Guericke  </a:t>
            </a:r>
            <a:r>
              <a:rPr lang="en-US" sz="2000" dirty="0" smtClean="0"/>
              <a:t>1650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Boyle’s law ~1660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Fluid dynamics </a:t>
            </a:r>
            <a:r>
              <a:rPr lang="en-US" sz="2000" dirty="0" err="1" smtClean="0">
                <a:solidFill>
                  <a:srgbClr val="FFFF00"/>
                </a:solidFill>
              </a:rPr>
              <a:t>Blaise</a:t>
            </a:r>
            <a:r>
              <a:rPr lang="en-US" sz="2000" dirty="0" smtClean="0">
                <a:solidFill>
                  <a:srgbClr val="FFFF00"/>
                </a:solidFill>
              </a:rPr>
              <a:t> Pascal (hydrostatics), Daniel Bernoulli </a:t>
            </a:r>
            <a:r>
              <a:rPr lang="en-US" sz="2000" dirty="0" smtClean="0"/>
              <a:t>(1700).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 </a:t>
            </a:r>
            <a:r>
              <a:rPr lang="en-US" sz="2400" dirty="0" smtClean="0"/>
              <a:t>are somewhere between 1660 and 1700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Our Task: move on to do QCD Condensed Matter Physics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big future ahead of us – but I have no idea where it will lead.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Perhaps sometime – far in the future, we will understand the world of the strong interaction, as well as we do the world of the electro-magnetic interaction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5776686"/>
            <a:ext cx="1291771" cy="1081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91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collision</a:t>
            </a:r>
            <a:br>
              <a:rPr lang="en-US" dirty="0" smtClean="0"/>
            </a:br>
            <a:r>
              <a:rPr lang="en-US" dirty="0" smtClean="0"/>
              <a:t>Different Physics at each stage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159048" y="1513500"/>
            <a:ext cx="7566496" cy="4987244"/>
            <a:chOff x="0" y="473"/>
            <a:chExt cx="2630" cy="1842"/>
          </a:xfrm>
        </p:grpSpPr>
        <p:pic>
          <p:nvPicPr>
            <p:cNvPr id="7" name="Picture 32" descr="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7"/>
              <a:ext cx="779" cy="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3" descr="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80"/>
              <a:ext cx="760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4" descr="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380"/>
              <a:ext cx="760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5" descr="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473"/>
              <a:ext cx="760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6" descr="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73"/>
              <a:ext cx="760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au-au_part0_15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>
              <a:fillRect/>
            </a:stretch>
          </p:blipFill>
          <p:spPr bwMode="auto">
            <a:xfrm>
              <a:off x="0" y="473"/>
              <a:ext cx="840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773" y="475"/>
              <a:ext cx="145" cy="9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0" y="1171"/>
              <a:ext cx="263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chemeClr val="tx1"/>
                  </a:solidFill>
                  <a:latin typeface="Tahoma" pitchFamily="34" charset="0"/>
                </a:rPr>
                <a:t>Simulation and model </a:t>
              </a:r>
            </a:p>
            <a:p>
              <a:pPr eaLnBrk="1" hangingPunct="1"/>
              <a:r>
                <a:rPr lang="en-US" sz="2400" b="0">
                  <a:solidFill>
                    <a:schemeClr val="tx1"/>
                  </a:solidFill>
                  <a:latin typeface="Tahoma" pitchFamily="34" charset="0"/>
                </a:rPr>
                <a:t>by K. Geiger, 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8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Are quarks strongly coupled to the quark-gluon plasma at all interaction </a:t>
            </a:r>
            <a:r>
              <a:rPr lang="en-US" dirty="0" smtClean="0"/>
              <a:t>distance scales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the detailed mechanisms for </a:t>
            </a:r>
            <a:r>
              <a:rPr lang="en-US" dirty="0" err="1"/>
              <a:t>parton</a:t>
            </a:r>
            <a:r>
              <a:rPr lang="en-US" dirty="0"/>
              <a:t>-QGP interactions and responses? </a:t>
            </a:r>
            <a:r>
              <a:rPr lang="en-US" dirty="0" smtClean="0"/>
              <a:t>Are the </a:t>
            </a:r>
            <a:r>
              <a:rPr lang="en-US" dirty="0"/>
              <a:t>interactions coherent over the entire medium length scale, what are the </a:t>
            </a:r>
            <a:r>
              <a:rPr lang="en-US" dirty="0" smtClean="0"/>
              <a:t>dominant energy </a:t>
            </a:r>
            <a:r>
              <a:rPr lang="en-US" dirty="0"/>
              <a:t>loss mechanisms?</a:t>
            </a:r>
          </a:p>
          <a:p>
            <a:r>
              <a:rPr lang="en-US" dirty="0" smtClean="0"/>
              <a:t>Are </a:t>
            </a:r>
            <a:r>
              <a:rPr lang="en-US" dirty="0"/>
              <a:t>there quasi-particles in the medium? What are their masses </a:t>
            </a:r>
            <a:r>
              <a:rPr lang="en-US" dirty="0" smtClean="0"/>
              <a:t>and widths?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there a relevant color screening length in the quark-gluon plasma?</a:t>
            </a:r>
          </a:p>
          <a:p>
            <a:r>
              <a:rPr lang="en-US" dirty="0" smtClean="0"/>
              <a:t>How </a:t>
            </a:r>
            <a:r>
              <a:rPr lang="en-US" dirty="0"/>
              <a:t>is rapid equilibration and entropy production achieved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/>
              <a:t>What is the nature of color charge in large nuclei? What role does gluon </a:t>
            </a:r>
            <a:r>
              <a:rPr lang="en-US" dirty="0" smtClean="0"/>
              <a:t>saturation and </a:t>
            </a:r>
            <a:r>
              <a:rPr lang="en-US" dirty="0"/>
              <a:t>the EMC effect play in nucleus-nucleus collisions? How do these </a:t>
            </a:r>
            <a:r>
              <a:rPr lang="en-US" dirty="0" smtClean="0"/>
              <a:t>modifications evolve</a:t>
            </a:r>
            <a:r>
              <a:rPr lang="en-US" dirty="0"/>
              <a:t>?</a:t>
            </a:r>
          </a:p>
        </p:txBody>
      </p:sp>
      <p:pic>
        <p:nvPicPr>
          <p:cNvPr id="4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" y="3629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</a:t>
            </a:r>
            <a:r>
              <a:rPr lang="en-US" dirty="0"/>
              <a:t>the collision</a:t>
            </a:r>
            <a:br>
              <a:rPr lang="en-US" dirty="0"/>
            </a:br>
            <a:r>
              <a:rPr lang="en-US" dirty="0"/>
              <a:t>Different Physics at each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au-au_part0_1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159048" y="1513500"/>
            <a:ext cx="2416675" cy="24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1371" y="2438400"/>
            <a:ext cx="4076052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Pre-Collision</a:t>
            </a:r>
          </a:p>
          <a:p>
            <a:r>
              <a:rPr lang="en-US" sz="2400" dirty="0" smtClean="0"/>
              <a:t>Saturated Gluon Fields</a:t>
            </a:r>
          </a:p>
          <a:p>
            <a:r>
              <a:rPr lang="en-US" sz="2400" dirty="0" smtClean="0"/>
              <a:t>Characterized by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sat</a:t>
            </a:r>
            <a:r>
              <a:rPr lang="en-US" sz="2400" dirty="0" smtClean="0"/>
              <a:t> ~ 1-2 </a:t>
            </a:r>
            <a:r>
              <a:rPr lang="en-US" sz="2400" dirty="0" err="1" smtClean="0"/>
              <a:t>GeV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980649" y="3439899"/>
            <a:ext cx="589877" cy="130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</a:t>
            </a:r>
            <a:r>
              <a:rPr lang="en-US" dirty="0"/>
              <a:t>the collision</a:t>
            </a:r>
            <a:br>
              <a:rPr lang="en-US" dirty="0"/>
            </a:br>
            <a:r>
              <a:rPr lang="en-US" dirty="0"/>
              <a:t>Different Physics at each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35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2" y="1513500"/>
            <a:ext cx="2186515" cy="25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92633" y="4671536"/>
            <a:ext cx="469211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probes formed</a:t>
            </a:r>
          </a:p>
          <a:p>
            <a:r>
              <a:rPr lang="en-US" sz="2400" dirty="0" err="1" smtClean="0"/>
              <a:t>Decoherence</a:t>
            </a:r>
            <a:r>
              <a:rPr lang="en-US" sz="2400" dirty="0" smtClean="0"/>
              <a:t> </a:t>
            </a:r>
            <a:r>
              <a:rPr lang="el-GR" sz="2400" dirty="0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~1/</a:t>
            </a:r>
            <a:r>
              <a:rPr lang="en-US" sz="2400" dirty="0" err="1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sat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~ 0.1-0.2 </a:t>
            </a:r>
            <a:r>
              <a:rPr lang="en-US" sz="2400" dirty="0" err="1" smtClean="0">
                <a:latin typeface="Times New Roman"/>
                <a:cs typeface="Times New Roman"/>
              </a:rPr>
              <a:t>fm</a:t>
            </a:r>
            <a:r>
              <a:rPr lang="en-US" sz="2400" dirty="0" smtClean="0">
                <a:latin typeface="Times New Roman"/>
                <a:cs typeface="Times New Roman"/>
              </a:rPr>
              <a:t>/c</a:t>
            </a:r>
            <a:endParaRPr lang="en-US" sz="2400" dirty="0" smtClean="0"/>
          </a:p>
          <a:p>
            <a:r>
              <a:rPr lang="en-US" sz="2400" dirty="0" smtClean="0"/>
              <a:t>Equilibration </a:t>
            </a:r>
            <a:r>
              <a:rPr lang="el-GR" sz="2400" dirty="0" smtClean="0">
                <a:latin typeface="Times New Roman"/>
                <a:cs typeface="Times New Roman"/>
              </a:rPr>
              <a:t>τ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therm</a:t>
            </a:r>
            <a:r>
              <a:rPr lang="en-US" sz="2400" dirty="0" smtClean="0">
                <a:latin typeface="Times New Roman"/>
                <a:cs typeface="Times New Roman"/>
              </a:rPr>
              <a:t> ~ 0.3 – 1 </a:t>
            </a:r>
            <a:r>
              <a:rPr lang="en-US" sz="2400" dirty="0" err="1" smtClean="0">
                <a:latin typeface="Times New Roman"/>
                <a:cs typeface="Times New Roman"/>
              </a:rPr>
              <a:t>fm</a:t>
            </a:r>
            <a:r>
              <a:rPr lang="en-US" sz="2400" dirty="0" smtClean="0">
                <a:latin typeface="Times New Roman"/>
                <a:cs typeface="Times New Roman"/>
              </a:rPr>
              <a:t>/c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</a:t>
            </a:r>
            <a:r>
              <a:rPr lang="en-US" dirty="0"/>
              <a:t>the collision</a:t>
            </a:r>
            <a:br>
              <a:rPr lang="en-US" dirty="0"/>
            </a:br>
            <a:r>
              <a:rPr lang="en-US" dirty="0"/>
              <a:t>Different Physics at each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36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80" y="1513500"/>
            <a:ext cx="2186516" cy="25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37890" y="2166539"/>
                <a:ext cx="3479863" cy="17238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2400" dirty="0" err="1" smtClean="0"/>
                  <a:t>sQGP</a:t>
                </a:r>
                <a:endParaRPr lang="en-US" sz="2400" dirty="0" smtClean="0"/>
              </a:p>
              <a:p>
                <a:r>
                  <a:rPr lang="en-US" sz="2400" dirty="0" smtClean="0"/>
                  <a:t>Hydrodynamics </a:t>
                </a:r>
              </a:p>
              <a:p>
                <a:r>
                  <a:rPr lang="en-US" sz="2400" dirty="0" smtClean="0"/>
                  <a:t>Viscosity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Energy loss of hard probes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890" y="2166539"/>
                <a:ext cx="3479863" cy="1723870"/>
              </a:xfrm>
              <a:prstGeom prst="rect">
                <a:avLst/>
              </a:prstGeom>
              <a:blipFill rotWithShape="1">
                <a:blip r:embed="rId3"/>
                <a:stretch>
                  <a:fillRect l="-2802" t="-2827" r="-1401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collision</a:t>
            </a:r>
            <a:br>
              <a:rPr lang="en-US" dirty="0" smtClean="0"/>
            </a:br>
            <a:r>
              <a:rPr lang="en-US" dirty="0" smtClean="0"/>
              <a:t>Different Physics at each stage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05-Dec-11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2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8" y="3906944"/>
            <a:ext cx="2241179" cy="25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84404" y="4526575"/>
            <a:ext cx="3190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Hadrons form</a:t>
            </a:r>
          </a:p>
          <a:p>
            <a:r>
              <a:rPr lang="en-US" sz="2400" dirty="0" smtClean="0"/>
              <a:t>Viscous Hydrodynamics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INMOTION">
  <a:themeElements>
    <a:clrScheme name="INMOTION 1">
      <a:dk1>
        <a:srgbClr val="000000"/>
      </a:dk1>
      <a:lt1>
        <a:srgbClr val="FFFFFF"/>
      </a:lt1>
      <a:dk2>
        <a:srgbClr val="000000"/>
      </a:dk2>
      <a:lt2>
        <a:srgbClr val="FFCC00"/>
      </a:lt2>
      <a:accent1>
        <a:srgbClr val="33CCCC"/>
      </a:accent1>
      <a:accent2>
        <a:srgbClr val="FF00FF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00E7"/>
      </a:accent6>
      <a:hlink>
        <a:srgbClr val="6702FC"/>
      </a:hlink>
      <a:folHlink>
        <a:srgbClr val="1D92FD"/>
      </a:folHlink>
    </a:clrScheme>
    <a:fontScheme name="INMOTIO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INMOTION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MOTIO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8A0000"/>
        </a:accent6>
        <a:hlink>
          <a:srgbClr val="FF00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MO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737373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MOTION 4">
        <a:dk1>
          <a:srgbClr val="240157"/>
        </a:dk1>
        <a:lt1>
          <a:srgbClr val="FFFFFF"/>
        </a:lt1>
        <a:dk2>
          <a:srgbClr val="4601AB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B0AAD2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MOTION 5">
        <a:dk1>
          <a:srgbClr val="000000"/>
        </a:dk1>
        <a:lt1>
          <a:srgbClr val="FFFFFF"/>
        </a:lt1>
        <a:dk2>
          <a:srgbClr val="660033"/>
        </a:dk2>
        <a:lt2>
          <a:srgbClr val="FFCC00"/>
        </a:lt2>
        <a:accent1>
          <a:srgbClr val="CC9900"/>
        </a:accent1>
        <a:accent2>
          <a:srgbClr val="FF9900"/>
        </a:accent2>
        <a:accent3>
          <a:srgbClr val="B8AAAD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D60093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MOTION 6">
        <a:dk1>
          <a:srgbClr val="000000"/>
        </a:dk1>
        <a:lt1>
          <a:srgbClr val="717BAD"/>
        </a:lt1>
        <a:dk2>
          <a:srgbClr val="FFFFFF"/>
        </a:dk2>
        <a:lt2>
          <a:srgbClr val="A9AABB"/>
        </a:lt2>
        <a:accent1>
          <a:srgbClr val="8BB6CB"/>
        </a:accent1>
        <a:accent2>
          <a:srgbClr val="DDDDDD"/>
        </a:accent2>
        <a:accent3>
          <a:srgbClr val="BBBFD3"/>
        </a:accent3>
        <a:accent4>
          <a:srgbClr val="000000"/>
        </a:accent4>
        <a:accent5>
          <a:srgbClr val="C4D7E2"/>
        </a:accent5>
        <a:accent6>
          <a:srgbClr val="C8C8C8"/>
        </a:accent6>
        <a:hlink>
          <a:srgbClr val="53628D"/>
        </a:hlink>
        <a:folHlink>
          <a:srgbClr val="989B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MOTION 7">
        <a:dk1>
          <a:srgbClr val="003D50"/>
        </a:dk1>
        <a:lt1>
          <a:srgbClr val="FFFFFF"/>
        </a:lt1>
        <a:dk2>
          <a:srgbClr val="007D7A"/>
        </a:dk2>
        <a:lt2>
          <a:srgbClr val="FFCC66"/>
        </a:lt2>
        <a:accent1>
          <a:srgbClr val="33CCCC"/>
        </a:accent1>
        <a:accent2>
          <a:srgbClr val="00FFFF"/>
        </a:accent2>
        <a:accent3>
          <a:srgbClr val="AABFBE"/>
        </a:accent3>
        <a:accent4>
          <a:srgbClr val="DADADA"/>
        </a:accent4>
        <a:accent5>
          <a:srgbClr val="ADE2E2"/>
        </a:accent5>
        <a:accent6>
          <a:srgbClr val="00E7E7"/>
        </a:accent6>
        <a:hlink>
          <a:srgbClr val="02A3B4"/>
        </a:hlink>
        <a:folHlink>
          <a:srgbClr val="3CB1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MOTION 8">
        <a:dk1>
          <a:srgbClr val="000000"/>
        </a:dk1>
        <a:lt1>
          <a:srgbClr val="FFFFFF"/>
        </a:lt1>
        <a:dk2>
          <a:srgbClr val="666699"/>
        </a:dk2>
        <a:lt2>
          <a:srgbClr val="F9EED3"/>
        </a:lt2>
        <a:accent1>
          <a:srgbClr val="FFFFCC"/>
        </a:accent1>
        <a:accent2>
          <a:srgbClr val="D195A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D8791"/>
        </a:accent6>
        <a:hlink>
          <a:srgbClr val="993366"/>
        </a:hlink>
        <a:folHlink>
          <a:srgbClr val="FFD7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MOTION 9">
        <a:dk1>
          <a:srgbClr val="000000"/>
        </a:dk1>
        <a:lt1>
          <a:srgbClr val="FFFFFF"/>
        </a:lt1>
        <a:dk2>
          <a:srgbClr val="CC0099"/>
        </a:dk2>
        <a:lt2>
          <a:srgbClr val="FFFFFF"/>
        </a:lt2>
        <a:accent1>
          <a:srgbClr val="FFFFCC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B900"/>
        </a:accent6>
        <a:hlink>
          <a:srgbClr val="CCFF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2554</TotalTime>
  <Words>2114</Words>
  <Application>Microsoft Office PowerPoint</Application>
  <PresentationFormat>On-screen Show (4:3)</PresentationFormat>
  <Paragraphs>423</Paragraphs>
  <Slides>50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5_INMOTION</vt:lpstr>
      <vt:lpstr>Equation</vt:lpstr>
      <vt:lpstr>sPHENIX* and the Future of sQGP Physics</vt:lpstr>
      <vt:lpstr>The sQGP – what do we know?</vt:lpstr>
      <vt:lpstr>Questions:</vt:lpstr>
      <vt:lpstr>Making progress</vt:lpstr>
      <vt:lpstr>Stages of the collision Different Physics at each stage</vt:lpstr>
      <vt:lpstr>Stages of the collision Different Physics at each stage</vt:lpstr>
      <vt:lpstr>Stages of the collision Different Physics at each stage</vt:lpstr>
      <vt:lpstr>Stages of the collision Different Physics at each stage</vt:lpstr>
      <vt:lpstr>Stages of the collision Different Physics at each stage</vt:lpstr>
      <vt:lpstr>Stages of the collision Different Physics at each stage</vt:lpstr>
      <vt:lpstr>Stages of the collision Different Physics at each stage</vt:lpstr>
      <vt:lpstr>Lattice Predictions</vt:lpstr>
      <vt:lpstr>PowerPoint Presentation</vt:lpstr>
      <vt:lpstr>Flow: How explosive is the sQGP?</vt:lpstr>
      <vt:lpstr>Strong flow Signal</vt:lpstr>
      <vt:lpstr>         Throw a rock in a stream:               Heavy quarks</vt:lpstr>
      <vt:lpstr>PowerPoint Presentation</vt:lpstr>
      <vt:lpstr>String theory: Extra Dimensions </vt:lpstr>
      <vt:lpstr> using gauge-string duality (AdS/CFT)</vt:lpstr>
      <vt:lpstr>Recently v3η/s</vt:lpstr>
      <vt:lpstr>Flow and strongly interacting QGP</vt:lpstr>
      <vt:lpstr>Jet quenching</vt:lpstr>
      <vt:lpstr>What do we know? Jet quenching</vt:lpstr>
      <vt:lpstr>Mechanisms</vt:lpstr>
      <vt:lpstr>Jet measurements - Questions:</vt:lpstr>
      <vt:lpstr>The future: sPHENIX – a jet detector</vt:lpstr>
      <vt:lpstr>sPHENIX</vt:lpstr>
      <vt:lpstr>Why full jets?</vt:lpstr>
      <vt:lpstr>Are lower energy jets different?</vt:lpstr>
      <vt:lpstr>Strongly/weakly coupled?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 (spin, CNM) Transverse Momentum dependent factorization in pA collisions</vt:lpstr>
      <vt:lpstr>xG now comes in two flavors G1 and G2 in CGC limit – all CS can be described using G1 and G2</vt:lpstr>
      <vt:lpstr>G2 probed in pA→γ +X</vt:lpstr>
      <vt:lpstr>What is unique at RHIC?</vt:lpstr>
      <vt:lpstr>Where are we?</vt:lpstr>
      <vt:lpstr>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</dc:title>
  <dc:creator>seto</dc:creator>
  <cp:lastModifiedBy>seto</cp:lastModifiedBy>
  <cp:revision>191</cp:revision>
  <dcterms:created xsi:type="dcterms:W3CDTF">2006-08-16T00:00:00Z</dcterms:created>
  <dcterms:modified xsi:type="dcterms:W3CDTF">2012-01-09T17:57:36Z</dcterms:modified>
</cp:coreProperties>
</file>