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99" r:id="rId3"/>
    <p:sldId id="258" r:id="rId4"/>
    <p:sldId id="360" r:id="rId5"/>
    <p:sldId id="344" r:id="rId6"/>
    <p:sldId id="358" r:id="rId7"/>
    <p:sldId id="342" r:id="rId8"/>
    <p:sldId id="343" r:id="rId9"/>
    <p:sldId id="363" r:id="rId10"/>
    <p:sldId id="349" r:id="rId11"/>
    <p:sldId id="350" r:id="rId12"/>
    <p:sldId id="285" r:id="rId13"/>
    <p:sldId id="384" r:id="rId14"/>
    <p:sldId id="385" r:id="rId15"/>
    <p:sldId id="347" r:id="rId16"/>
    <p:sldId id="351" r:id="rId17"/>
    <p:sldId id="377" r:id="rId18"/>
    <p:sldId id="378" r:id="rId19"/>
    <p:sldId id="289" r:id="rId20"/>
    <p:sldId id="354" r:id="rId21"/>
    <p:sldId id="345" r:id="rId22"/>
    <p:sldId id="294" r:id="rId23"/>
    <p:sldId id="355" r:id="rId24"/>
    <p:sldId id="375" r:id="rId25"/>
    <p:sldId id="295" r:id="rId26"/>
    <p:sldId id="311" r:id="rId27"/>
    <p:sldId id="379" r:id="rId28"/>
    <p:sldId id="388" r:id="rId29"/>
    <p:sldId id="389" r:id="rId30"/>
    <p:sldId id="393" r:id="rId31"/>
    <p:sldId id="391" r:id="rId32"/>
    <p:sldId id="392" r:id="rId33"/>
    <p:sldId id="305" r:id="rId34"/>
    <p:sldId id="373" r:id="rId35"/>
    <p:sldId id="383" r:id="rId36"/>
    <p:sldId id="357" r:id="rId37"/>
    <p:sldId id="371" r:id="rId38"/>
    <p:sldId id="307" r:id="rId39"/>
    <p:sldId id="380" r:id="rId40"/>
    <p:sldId id="395" r:id="rId41"/>
    <p:sldId id="396" r:id="rId42"/>
    <p:sldId id="302" r:id="rId43"/>
    <p:sldId id="333" r:id="rId44"/>
    <p:sldId id="293" r:id="rId45"/>
    <p:sldId id="362" r:id="rId46"/>
    <p:sldId id="328" r:id="rId47"/>
    <p:sldId id="367" r:id="rId48"/>
    <p:sldId id="366" r:id="rId49"/>
    <p:sldId id="374" r:id="rId50"/>
    <p:sldId id="382" r:id="rId51"/>
    <p:sldId id="394" r:id="rId52"/>
    <p:sldId id="397" r:id="rId53"/>
    <p:sldId id="39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43D3A"/>
    <a:srgbClr val="000099"/>
    <a:srgbClr val="00CC66"/>
    <a:srgbClr val="96CF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6578-D401-41E7-AEE1-BBF280566F73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131B1-12F3-4E9A-B705-0A67F1D09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335F4-D475-4497-9446-50202CE6AC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barrel towers in</a:t>
            </a:r>
            <a:r>
              <a:rPr lang="en-US" baseline="0" dirty="0" smtClean="0"/>
              <a:t> trigger (~97% in trigger… tribute to my work on BEMC?)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Suppress jets with leading </a:t>
            </a:r>
            <a:r>
              <a:rPr lang="en-US" sz="2400" dirty="0" err="1" smtClean="0">
                <a:latin typeface="Calibri" pitchFamily="34" charset="0"/>
              </a:rPr>
              <a:t>hadron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Near side jet-cone veto</a:t>
            </a:r>
          </a:p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Suppress </a:t>
            </a:r>
            <a:r>
              <a:rPr lang="en-US" sz="2400" dirty="0" err="1" smtClean="0">
                <a:latin typeface="Calibri" pitchFamily="34" charset="0"/>
              </a:rPr>
              <a:t>di</a:t>
            </a:r>
            <a:r>
              <a:rPr lang="en-US" sz="2400" dirty="0" smtClean="0">
                <a:latin typeface="Calibri" pitchFamily="34" charset="0"/>
              </a:rPr>
              <a:t>-jets and multi-jet events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Require </a:t>
            </a:r>
            <a:r>
              <a:rPr lang="en-US" sz="240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an imbalance in </a:t>
            </a:r>
            <a:r>
              <a:rPr lang="en-US" sz="2400" kern="12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400" kern="1200" baseline="-250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40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of the lepton cluster and any jets reconstructed outside the near side jet cone</a:t>
            </a:r>
            <a:endParaRPr lang="en-US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polarization important…?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3632-5703-470C-9744-C63E2DFC882B}" type="slidenum">
              <a:rPr lang="en-US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z="22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E49D1-65E0-4D8A-8941-FE69A2832949}" type="slidenum">
              <a:rPr lang="en-US"/>
              <a:pPr/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z="22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87C0A-8D01-4B07-A2D3-D5FA3BF4E4C2}" type="slidenum">
              <a:rPr lang="en-US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F4A77-D01B-459E-A65A-CC66E62A7B0F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z="22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CF981-C285-4B34-BE6A-C249145C2E0D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B3DC8-F75A-4C6D-9928-A49FDF3A2017}" type="slidenum">
              <a:rPr lang="en-US"/>
              <a:pPr/>
              <a:t>41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=Initial</a:t>
            </a:r>
            <a:r>
              <a:rPr lang="en-US" baseline="0" dirty="0" smtClean="0"/>
              <a:t> State and Collins=Final State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B2815-C226-48F9-9E56-E76FA1B5B282}" type="slidenum">
              <a:rPr lang="en-US"/>
              <a:pPr/>
              <a:t>46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better description why large</a:t>
            </a:r>
            <a:r>
              <a:rPr lang="en-US" baseline="0" dirty="0" smtClean="0"/>
              <a:t> \</a:t>
            </a:r>
            <a:r>
              <a:rPr lang="en-US" baseline="0" dirty="0" err="1" smtClean="0"/>
              <a:t>eta_e</a:t>
            </a:r>
            <a:r>
              <a:rPr lang="en-US" baseline="0" dirty="0" smtClean="0"/>
              <a:t> gives good surrogate for \</a:t>
            </a:r>
            <a:r>
              <a:rPr lang="en-US" baseline="0" dirty="0" err="1" smtClean="0"/>
              <a:t>eta_W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3FA6D-4447-4C63-9121-D062733C2FCD}" type="slidenum">
              <a:rPr lang="en-US"/>
              <a:pPr/>
              <a:t>52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33E8A-2A50-40DA-972B-341031B3F980}" type="slidenum">
              <a:rPr lang="en-US"/>
              <a:pPr/>
              <a:t>53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few formulas</a:t>
            </a:r>
            <a:r>
              <a:rPr lang="en-US" baseline="0" dirty="0" smtClean="0"/>
              <a:t> to give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</a:t>
            </a:r>
            <a:r>
              <a:rPr lang="en-US" dirty="0" err="1" smtClean="0"/>
              <a:t>hermes</a:t>
            </a:r>
            <a:r>
              <a:rPr lang="en-US" dirty="0" smtClean="0"/>
              <a:t> points as well</a:t>
            </a:r>
          </a:p>
          <a:p>
            <a:r>
              <a:rPr lang="en-US" dirty="0" smtClean="0"/>
              <a:t>BSC = Statistical Model</a:t>
            </a:r>
          </a:p>
          <a:p>
            <a:r>
              <a:rPr lang="en-US" dirty="0" smtClean="0"/>
              <a:t>Wakamatsu = </a:t>
            </a:r>
            <a:r>
              <a:rPr lang="en-US" dirty="0" err="1" smtClean="0"/>
              <a:t>Chiral</a:t>
            </a:r>
            <a:r>
              <a:rPr lang="en-US" dirty="0" smtClean="0"/>
              <a:t> Quark </a:t>
            </a:r>
            <a:r>
              <a:rPr lang="en-US" dirty="0" err="1" smtClean="0"/>
              <a:t>Soliton</a:t>
            </a:r>
            <a:endParaRPr lang="en-US" dirty="0" smtClean="0"/>
          </a:p>
          <a:p>
            <a:r>
              <a:rPr lang="en-US" dirty="0" smtClean="0"/>
              <a:t>Kumano-</a:t>
            </a:r>
            <a:r>
              <a:rPr lang="en-US" dirty="0" err="1" smtClean="0"/>
              <a:t>Myama</a:t>
            </a:r>
            <a:r>
              <a:rPr lang="en-US" dirty="0" smtClean="0"/>
              <a:t> = Meson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forward/backward diff and refer to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Spend</a:t>
            </a:r>
            <a:r>
              <a:rPr lang="en-US" baseline="0" dirty="0" smtClean="0"/>
              <a:t> some time here:</a:t>
            </a:r>
          </a:p>
          <a:p>
            <a:r>
              <a:rPr lang="en-US" baseline="0" dirty="0" smtClean="0"/>
              <a:t>	-TPC: how does it work</a:t>
            </a:r>
          </a:p>
          <a:p>
            <a:r>
              <a:rPr lang="en-US" baseline="0" dirty="0" smtClean="0"/>
              <a:t>	-BEMC: explain tower and size 3 degrees in phi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6870A-A258-4A5B-A55D-E6A14ACD8C7B}" type="slidenum">
              <a:rPr lang="en-US"/>
              <a:pPr/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36A9-AA4B-4CAC-9ECA-1DE50E65B9C0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38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0.png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2.wmf"/><Relationship Id="rId7" Type="http://schemas.openxmlformats.org/officeDocument/2006/relationships/image" Target="../media/image3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wmf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534400" cy="1905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800" b="1" dirty="0" smtClean="0"/>
              <a:t>W Boson Production in Polarized </a:t>
            </a:r>
            <a:r>
              <a:rPr lang="en-US" sz="4800" b="1" i="1" dirty="0" err="1" smtClean="0"/>
              <a:t>p+p</a:t>
            </a:r>
            <a:r>
              <a:rPr lang="en-US" sz="4800" b="1" dirty="0" smtClean="0"/>
              <a:t> Collisions at      </a:t>
            </a:r>
            <a:r>
              <a:rPr lang="en-US" sz="4800" b="1" dirty="0" smtClean="0">
                <a:solidFill>
                  <a:schemeClr val="bg1"/>
                </a:solidFill>
              </a:rPr>
              <a:t>         </a:t>
            </a:r>
            <a:r>
              <a:rPr lang="en-US" sz="4800" b="1" dirty="0" err="1" smtClean="0">
                <a:solidFill>
                  <a:schemeClr val="bg1"/>
                </a:solidFill>
              </a:rPr>
              <a:t>th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28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00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Justin Stevens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LANL P-25 Seminar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STAR-logo-trans.gif"/>
          <p:cNvPicPr>
            <a:picLocks noChangeAspect="1"/>
          </p:cNvPicPr>
          <p:nvPr/>
        </p:nvPicPr>
        <p:blipFill>
          <a:blip r:embed="rId3" cstate="print"/>
          <a:srcRect r="15883" b="4226"/>
          <a:stretch>
            <a:fillRect/>
          </a:stretch>
        </p:blipFill>
        <p:spPr>
          <a:xfrm>
            <a:off x="5334000" y="2286000"/>
            <a:ext cx="2667000" cy="805705"/>
          </a:xfrm>
          <a:prstGeom prst="rect">
            <a:avLst/>
          </a:prstGeom>
        </p:spPr>
      </p:pic>
      <p:pic>
        <p:nvPicPr>
          <p:cNvPr id="10" name="Picture 46" descr="IUwide_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04713"/>
            <a:ext cx="2590800" cy="8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219200" y="2514600"/>
            <a:ext cx="32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990600"/>
            <a:ext cx="3581400" cy="2895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64" charset="-128"/>
              </a:rPr>
              <a:t>Spin Rotators at IR’s: transverse and longitudinal spin orientation possible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64" charset="-128"/>
              </a:rPr>
              <a:t>CNI </a:t>
            </a:r>
            <a:r>
              <a:rPr lang="en-US" sz="2000" dirty="0" err="1" smtClean="0">
                <a:ea typeface="ＭＳ Ｐゴシック" pitchFamily="64" charset="-128"/>
              </a:rPr>
              <a:t>polarimeters</a:t>
            </a:r>
            <a:r>
              <a:rPr lang="en-US" sz="2000" dirty="0" smtClean="0">
                <a:ea typeface="ＭＳ Ｐゴシック" pitchFamily="64" charset="-128"/>
              </a:rPr>
              <a:t> + H-Jet  target:  measure polarization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√s=200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2006: P=58%,  2009: P=56%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√s=500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2009: P=40%,  2011: P=50%</a:t>
            </a:r>
          </a:p>
          <a:p>
            <a:pPr lvl="1">
              <a:spcBef>
                <a:spcPts val="0"/>
              </a:spcBef>
            </a:pP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 descr="2003_RHIC_spin_layout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EFEDC"/>
              </a:clrFrom>
              <a:clrTo>
                <a:srgbClr val="FEFEDC">
                  <a:alpha val="0"/>
                </a:srgbClr>
              </a:clrTo>
            </a:clrChange>
          </a:blip>
          <a:srcRect l="15732" t="10262" r="13312" b="61574"/>
          <a:stretch>
            <a:fillRect/>
          </a:stretch>
        </p:blipFill>
        <p:spPr bwMode="auto">
          <a:xfrm>
            <a:off x="0" y="990600"/>
            <a:ext cx="5262109" cy="56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34239" y="840352"/>
            <a:ext cx="279141" cy="31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Garamond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7848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+mj-lt"/>
              </a:rPr>
              <a:t>RHIC - First Polarized pp Collider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60023" y="4400868"/>
            <a:ext cx="896815" cy="0"/>
          </a:xfrm>
          <a:prstGeom prst="line">
            <a:avLst/>
          </a:prstGeom>
          <a:noFill/>
          <a:ln w="9525">
            <a:solidFill>
              <a:srgbClr val="C9112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1395706" y="3437537"/>
            <a:ext cx="995802" cy="1932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93344" y="5321194"/>
            <a:ext cx="146500" cy="156651"/>
            <a:chOff x="2444" y="2991"/>
            <a:chExt cx="142" cy="78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78" y="2996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38830" y="5032781"/>
            <a:ext cx="1647131" cy="4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 dirty="0"/>
              <a:t>AGS Helical Partial Snake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3124200" y="5257800"/>
            <a:ext cx="148479" cy="96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29700"/>
            <a:ext cx="4495800" cy="21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3124200" y="3848700"/>
            <a:ext cx="304800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0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Content Placeholder 3" descr="starTPC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5000" contrast="25000"/>
          </a:blip>
          <a:srcRect l="23149" t="3213" r="19445"/>
          <a:stretch>
            <a:fillRect/>
          </a:stretch>
        </p:blipFill>
        <p:spPr>
          <a:xfrm>
            <a:off x="1435608" y="1298448"/>
            <a:ext cx="6647688" cy="5034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/>
              <a:t>Detector Overview</a:t>
            </a:r>
            <a:endParaRPr lang="en-US" b="1" dirty="0"/>
          </a:p>
        </p:txBody>
      </p:sp>
      <p:pic>
        <p:nvPicPr>
          <p:cNvPr id="7" name="Picture 6" descr="STAR-logo-trans.gif"/>
          <p:cNvPicPr>
            <a:picLocks noChangeAspect="1"/>
          </p:cNvPicPr>
          <p:nvPr/>
        </p:nvPicPr>
        <p:blipFill>
          <a:blip r:embed="rId4" cstate="print"/>
          <a:srcRect r="17747"/>
          <a:stretch>
            <a:fillRect/>
          </a:stretch>
        </p:blipFill>
        <p:spPr>
          <a:xfrm>
            <a:off x="868680" y="182880"/>
            <a:ext cx="2551172" cy="822960"/>
          </a:xfrm>
          <a:prstGeom prst="rect">
            <a:avLst/>
          </a:prstGeom>
        </p:spPr>
      </p:pic>
      <p:grpSp>
        <p:nvGrpSpPr>
          <p:cNvPr id="3" name="Group 45"/>
          <p:cNvGrpSpPr/>
          <p:nvPr/>
        </p:nvGrpSpPr>
        <p:grpSpPr>
          <a:xfrm>
            <a:off x="9677400" y="1905000"/>
            <a:ext cx="4343400" cy="1905000"/>
            <a:chOff x="2819400" y="1752600"/>
            <a:chExt cx="4343400" cy="19050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4572000" y="2057400"/>
              <a:ext cx="1524000" cy="1600200"/>
            </a:xfrm>
            <a:prstGeom prst="straightConnector1">
              <a:avLst/>
            </a:prstGeom>
            <a:ln w="19050">
              <a:solidFill>
                <a:srgbClr val="00CC6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572000" y="1752600"/>
              <a:ext cx="0" cy="1905000"/>
            </a:xfrm>
            <a:prstGeom prst="straightConnector1">
              <a:avLst/>
            </a:prstGeom>
            <a:ln w="19050">
              <a:solidFill>
                <a:srgbClr val="00CC6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819400" y="1981200"/>
              <a:ext cx="1752600" cy="1676400"/>
            </a:xfrm>
            <a:prstGeom prst="straightConnector1">
              <a:avLst/>
            </a:prstGeom>
            <a:ln w="19050">
              <a:solidFill>
                <a:srgbClr val="00CC6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4"/>
            <p:cNvGrpSpPr/>
            <p:nvPr/>
          </p:nvGrpSpPr>
          <p:grpSpPr>
            <a:xfrm>
              <a:off x="4572000" y="2667000"/>
              <a:ext cx="2590800" cy="990600"/>
              <a:chOff x="4572000" y="2667000"/>
              <a:chExt cx="2590800" cy="9906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4572000" y="3200400"/>
                <a:ext cx="1219200" cy="457200"/>
              </a:xfrm>
              <a:prstGeom prst="straightConnector1">
                <a:avLst/>
              </a:prstGeom>
              <a:ln w="19050">
                <a:solidFill>
                  <a:srgbClr val="00CC66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60000" flipV="1">
                <a:off x="6629400" y="2667000"/>
                <a:ext cx="533400" cy="228600"/>
              </a:xfrm>
              <a:prstGeom prst="straightConnector1">
                <a:avLst/>
              </a:prstGeom>
              <a:ln w="19050">
                <a:solidFill>
                  <a:srgbClr val="00CC66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Content Placeholder 3" descr="starBEMC.jpg"/>
          <p:cNvPicPr>
            <a:picLocks noChangeAspect="1"/>
          </p:cNvPicPr>
          <p:nvPr/>
        </p:nvPicPr>
        <p:blipFill>
          <a:blip r:embed="rId5" cstate="print">
            <a:lum bright="-15000" contrast="25000"/>
          </a:blip>
          <a:srcRect l="23148" t="3213" r="19445"/>
          <a:stretch>
            <a:fillRect/>
          </a:stretch>
        </p:blipFill>
        <p:spPr>
          <a:xfrm>
            <a:off x="1435608" y="1298448"/>
            <a:ext cx="6640663" cy="5029200"/>
          </a:xfrm>
          <a:prstGeom prst="rect">
            <a:avLst/>
          </a:prstGeom>
        </p:spPr>
      </p:pic>
      <p:pic>
        <p:nvPicPr>
          <p:cNvPr id="53" name="Content Placeholder 3" descr="starEEMC.jpg"/>
          <p:cNvPicPr>
            <a:picLocks noChangeAspect="1"/>
          </p:cNvPicPr>
          <p:nvPr/>
        </p:nvPicPr>
        <p:blipFill>
          <a:blip r:embed="rId6" cstate="print">
            <a:lum bright="-15000" contrast="25000"/>
          </a:blip>
          <a:srcRect l="23148" t="3213" r="19445"/>
          <a:stretch>
            <a:fillRect/>
          </a:stretch>
        </p:blipFill>
        <p:spPr>
          <a:xfrm>
            <a:off x="1436537" y="1298448"/>
            <a:ext cx="6640663" cy="5029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048000" y="1123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0.5T </a:t>
            </a:r>
            <a:r>
              <a:rPr lang="en-US" sz="2000" b="1" dirty="0" err="1" smtClean="0">
                <a:solidFill>
                  <a:srgbClr val="0000FF"/>
                </a:solidFill>
              </a:rPr>
              <a:t>Solenoidal</a:t>
            </a:r>
            <a:r>
              <a:rPr lang="en-US" sz="2000" b="1" dirty="0" smtClean="0">
                <a:solidFill>
                  <a:srgbClr val="0000FF"/>
                </a:solidFill>
              </a:rPr>
              <a:t> Magnet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905000" y="2209800"/>
            <a:ext cx="1828800" cy="914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200" y="1752600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Time Projection Chamber (TPC):</a:t>
            </a:r>
          </a:p>
          <a:p>
            <a:pPr algn="ctr"/>
            <a:r>
              <a:rPr lang="en-US" b="1" dirty="0" smtClean="0"/>
              <a:t>Charged particle tracking |</a:t>
            </a:r>
            <a:r>
              <a:rPr lang="el-GR" b="1" dirty="0" smtClean="0"/>
              <a:t>η</a:t>
            </a:r>
            <a:r>
              <a:rPr lang="en-US" b="1" dirty="0" smtClean="0"/>
              <a:t>| &lt; 1.3</a:t>
            </a:r>
            <a:endParaRPr lang="en-US" b="1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5029200" y="1905000"/>
            <a:ext cx="1676400" cy="457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29400" y="1447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Triggering Barrel EM Calorimeter (BEMC): </a:t>
            </a:r>
            <a:r>
              <a:rPr lang="en-US" b="1" dirty="0" smtClean="0"/>
              <a:t>|</a:t>
            </a:r>
            <a:r>
              <a:rPr lang="el-GR" b="1" dirty="0" smtClean="0"/>
              <a:t>η</a:t>
            </a:r>
            <a:r>
              <a:rPr lang="en-US" b="1" dirty="0" smtClean="0"/>
              <a:t>| &lt; 1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019800" y="4267202"/>
            <a:ext cx="609600" cy="22859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29400" y="4191000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Triggering </a:t>
            </a:r>
            <a:r>
              <a:rPr lang="en-US" sz="2000" b="1" dirty="0" err="1" smtClean="0">
                <a:solidFill>
                  <a:srgbClr val="0000FF"/>
                </a:solidFill>
              </a:rPr>
              <a:t>Endcap</a:t>
            </a:r>
            <a:r>
              <a:rPr lang="en-US" sz="2000" b="1" dirty="0" smtClean="0">
                <a:solidFill>
                  <a:srgbClr val="0000FF"/>
                </a:solidFill>
              </a:rPr>
              <a:t> EM Calorimeter (EEMC):</a:t>
            </a:r>
          </a:p>
          <a:p>
            <a:pPr algn="ctr"/>
            <a:r>
              <a:rPr lang="en-US" b="1" dirty="0" smtClean="0"/>
              <a:t>1.1 &lt; </a:t>
            </a:r>
            <a:r>
              <a:rPr lang="el-GR" b="1" dirty="0" smtClean="0"/>
              <a:t>η</a:t>
            </a:r>
            <a:r>
              <a:rPr lang="en-US" b="1" dirty="0" smtClean="0"/>
              <a:t> &lt; 2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2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06FD9B5-4393-4B6F-950C-ED59DEDDD7DB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5554" t="21211" r="35620" b="28914"/>
          <a:stretch>
            <a:fillRect/>
          </a:stretch>
        </p:blipFill>
        <p:spPr bwMode="auto">
          <a:xfrm rot="5400000">
            <a:off x="788525" y="-278273"/>
            <a:ext cx="368075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07834"/>
            <a:ext cx="4419600" cy="35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2954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Isolated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 pointing to isolated EM deposit in calorimeter</a:t>
            </a:r>
          </a:p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+mn-lt"/>
                <a:cs typeface="+mn-cs"/>
              </a:rPr>
              <a:t>Large “missing energy” opposite </a:t>
            </a:r>
            <a:r>
              <a:rPr lang="en-US" sz="2000" dirty="0" smtClean="0">
                <a:latin typeface="+mn-lt"/>
                <a:cs typeface="+mn-cs"/>
              </a:rPr>
              <a:t>electron candidate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W </a:t>
            </a:r>
            <a:r>
              <a:rPr lang="en-US" sz="2800" b="1" dirty="0" smtClean="0">
                <a:solidFill>
                  <a:srgbClr val="0000FF"/>
                </a:solidFill>
              </a:rPr>
              <a:t>→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 e + </a:t>
            </a:r>
            <a:r>
              <a:rPr lang="el-GR" sz="2800" b="1" dirty="0" smtClean="0">
                <a:solidFill>
                  <a:srgbClr val="0000FF"/>
                </a:solidFill>
                <a:latin typeface="+mn-lt"/>
              </a:rPr>
              <a:t>ν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 Candidate Event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962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Di-jet Background Event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9600" y="45720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+mn-lt"/>
                <a:cs typeface="+mn-cs"/>
              </a:rPr>
              <a:t>Several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tracks pointing to EM </a:t>
            </a:r>
            <a:r>
              <a:rPr lang="en-US" sz="2000" dirty="0" smtClean="0">
                <a:latin typeface="+mn-lt"/>
                <a:cs typeface="+mn-cs"/>
              </a:rPr>
              <a:t>deposit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calorimeter spread over a few towers</a:t>
            </a:r>
          </a:p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Vector pt sum is balanced by opposite jet, “missing energy” is small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" y="3352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3124200" y="4267200"/>
            <a:ext cx="5943600" cy="2219899"/>
            <a:chOff x="9448800" y="4333301"/>
            <a:chExt cx="5943600" cy="2219899"/>
          </a:xfrm>
        </p:grpSpPr>
        <p:pic>
          <p:nvPicPr>
            <p:cNvPr id="34" name="Picture 33" descr="smear0G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0" y="4333301"/>
              <a:ext cx="5943600" cy="221989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344400" y="46482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Model</a:t>
              </a:r>
            </a:p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Pythia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dirty="0" smtClean="0"/>
              <a:t>W Decay Kinematics: </a:t>
            </a:r>
            <a:r>
              <a:rPr lang="en-US" dirty="0" err="1" smtClean="0"/>
              <a:t>Jacobian</a:t>
            </a:r>
            <a:r>
              <a:rPr lang="en-US" dirty="0" smtClean="0"/>
              <a:t>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25908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Ideally reconstruct W mass to search for signal</a:t>
            </a:r>
          </a:p>
          <a:p>
            <a:pPr lvl="1"/>
            <a:r>
              <a:rPr lang="en-US" dirty="0" smtClean="0"/>
              <a:t>Not possible with neutrino in final state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 smtClean="0"/>
              <a:t>STAR isn’t hermetic so can’t reconstruct “missing E</a:t>
            </a:r>
            <a:r>
              <a:rPr lang="en-US" sz="3000" baseline="-25000" dirty="0" smtClean="0"/>
              <a:t>T</a:t>
            </a:r>
            <a:r>
              <a:rPr lang="en-US" sz="3000" dirty="0" smtClean="0"/>
              <a:t>” </a:t>
            </a:r>
          </a:p>
          <a:p>
            <a:r>
              <a:rPr lang="en-US" sz="3000" dirty="0" smtClean="0"/>
              <a:t>Instead use electron E</a:t>
            </a:r>
            <a:r>
              <a:rPr lang="en-US" sz="3000" baseline="-25000" dirty="0" smtClean="0"/>
              <a:t>T </a:t>
            </a:r>
            <a:r>
              <a:rPr lang="en-US" sz="3000" dirty="0" smtClean="0"/>
              <a:t>distribution</a:t>
            </a:r>
          </a:p>
          <a:p>
            <a:pPr lvl="1"/>
            <a:r>
              <a:rPr lang="en-US" dirty="0" smtClean="0"/>
              <a:t>At mid-rapidity expect “</a:t>
            </a:r>
            <a:r>
              <a:rPr lang="en-US" dirty="0" err="1" smtClean="0"/>
              <a:t>Jacobian</a:t>
            </a:r>
            <a:r>
              <a:rPr lang="en-US" dirty="0" smtClean="0"/>
              <a:t> Peak” at </a:t>
            </a:r>
            <a:r>
              <a:rPr lang="en-US" baseline="-10000" dirty="0" smtClean="0"/>
              <a:t>~</a:t>
            </a:r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/2 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9677401" y="1752600"/>
            <a:ext cx="4876799" cy="2699109"/>
            <a:chOff x="0" y="3962400"/>
            <a:chExt cx="4876799" cy="2699109"/>
          </a:xfrm>
        </p:grpSpPr>
        <p:pic>
          <p:nvPicPr>
            <p:cNvPr id="1546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62400"/>
              <a:ext cx="4876799" cy="269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5800" y="3962400"/>
              <a:ext cx="3429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Theory Cross Section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152400" y="3810000"/>
            <a:ext cx="2895600" cy="2724150"/>
            <a:chOff x="457200" y="990600"/>
            <a:chExt cx="3200400" cy="2952750"/>
          </a:xfrm>
        </p:grpSpPr>
        <p:grpSp>
          <p:nvGrpSpPr>
            <p:cNvPr id="8" name="Group 28"/>
            <p:cNvGrpSpPr/>
            <p:nvPr/>
          </p:nvGrpSpPr>
          <p:grpSpPr>
            <a:xfrm>
              <a:off x="457200" y="990600"/>
              <a:ext cx="3200400" cy="2952750"/>
              <a:chOff x="457200" y="990600"/>
              <a:chExt cx="3200400" cy="2952750"/>
            </a:xfrm>
          </p:grpSpPr>
          <p:pic>
            <p:nvPicPr>
              <p:cNvPr id="25" name="Picture 24" descr="c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7200" y="990600"/>
                <a:ext cx="3200400" cy="2952750"/>
              </a:xfrm>
              <a:prstGeom prst="rect">
                <a:avLst/>
              </a:prstGeom>
            </p:spPr>
          </p:pic>
          <p:cxnSp>
            <p:nvCxnSpPr>
              <p:cNvPr id="27" name="Straight Arrow Connector 26"/>
              <p:cNvCxnSpPr>
                <a:cxnSpLocks/>
              </p:cNvCxnSpPr>
              <p:nvPr/>
            </p:nvCxnSpPr>
            <p:spPr>
              <a:xfrm flipV="1">
                <a:off x="2133600" y="1481328"/>
                <a:ext cx="457200" cy="91440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cxnSpLocks/>
              </p:cNvCxnSpPr>
              <p:nvPr/>
            </p:nvCxnSpPr>
            <p:spPr>
              <a:xfrm rot="10800000" flipV="1">
                <a:off x="1676401" y="2395728"/>
                <a:ext cx="457200" cy="91440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2514600" y="1154668"/>
              <a:ext cx="1143000" cy="4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Electron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1998" y="3288269"/>
              <a:ext cx="1211179" cy="40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Neutrino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4724400" y="3505200"/>
            <a:ext cx="3200400" cy="685800"/>
            <a:chOff x="4876800" y="5943600"/>
            <a:chExt cx="3962400" cy="762000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953000" y="5972432"/>
            <a:ext cx="3810000" cy="728406"/>
          </p:xfrm>
          <a:graphic>
            <a:graphicData uri="http://schemas.openxmlformats.org/presentationml/2006/ole">
              <p:oleObj spid="_x0000_s169986" name="Equation" r:id="rId7" imgW="2527200" imgH="482400" progId="Equation.3">
                <p:embed/>
              </p:oleObj>
            </a:graphicData>
          </a:graphic>
        </p:graphicFrame>
        <p:sp>
          <p:nvSpPr>
            <p:cNvPr id="16" name="Rounded Rectangle 15"/>
            <p:cNvSpPr/>
            <p:nvPr/>
          </p:nvSpPr>
          <p:spPr>
            <a:xfrm>
              <a:off x="4876800" y="5943600"/>
              <a:ext cx="3962400" cy="762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00" y="3581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 Rest Frame</a:t>
            </a:r>
            <a:endParaRPr lang="en-US" sz="2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24200" y="4233672"/>
            <a:ext cx="5943600" cy="2253427"/>
            <a:chOff x="3124200" y="4233672"/>
            <a:chExt cx="5943600" cy="2253427"/>
          </a:xfrm>
        </p:grpSpPr>
        <p:grpSp>
          <p:nvGrpSpPr>
            <p:cNvPr id="9" name="Group 35"/>
            <p:cNvGrpSpPr/>
            <p:nvPr/>
          </p:nvGrpSpPr>
          <p:grpSpPr>
            <a:xfrm>
              <a:off x="3124200" y="4267200"/>
              <a:ext cx="5943600" cy="2219899"/>
              <a:chOff x="3124200" y="4267200"/>
              <a:chExt cx="5943600" cy="2219899"/>
            </a:xfrm>
          </p:grpSpPr>
          <p:pic>
            <p:nvPicPr>
              <p:cNvPr id="33" name="Picture 32" descr="smear3GeV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124200" y="4267200"/>
                <a:ext cx="5943600" cy="2219899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019800" y="4596825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Model</a:t>
                </a:r>
              </a:p>
              <a:p>
                <a:r>
                  <a:rPr lang="en-US" sz="1600" b="1" dirty="0" err="1" smtClean="0">
                    <a:solidFill>
                      <a:srgbClr val="FF0000"/>
                    </a:solidFill>
                  </a:rPr>
                  <a:t>Pythia</a:t>
                </a:r>
                <a:endParaRPr lang="en-US" sz="16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276600" y="4233672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Add Smearing from W </a:t>
              </a:r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/>
            </a:p>
          </p:txBody>
        </p:sp>
      </p:grp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2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Analysis Philosophy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838200" y="1044714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Expect a </a:t>
            </a:r>
            <a:r>
              <a:rPr lang="en-US" sz="2000" b="1" dirty="0" err="1">
                <a:solidFill>
                  <a:srgbClr val="FF0000"/>
                </a:solidFill>
              </a:rPr>
              <a:t>Jacobian</a:t>
            </a:r>
            <a:r>
              <a:rPr lang="en-US" sz="2000" b="1" dirty="0">
                <a:solidFill>
                  <a:srgbClr val="FF0000"/>
                </a:solidFill>
              </a:rPr>
              <a:t> peak in </a:t>
            </a:r>
            <a:r>
              <a:rPr lang="en-US" sz="2000" b="1" dirty="0" smtClean="0">
                <a:solidFill>
                  <a:srgbClr val="FF0000"/>
                </a:solidFill>
              </a:rPr>
              <a:t>the electron 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4724400" y="112091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Expect a steeply </a:t>
            </a:r>
            <a:r>
              <a:rPr lang="en-US" sz="2000" b="1" dirty="0" smtClean="0">
                <a:solidFill>
                  <a:srgbClr val="0070C0"/>
                </a:solidFill>
              </a:rPr>
              <a:t>falling background, </a:t>
            </a:r>
            <a:r>
              <a:rPr lang="en-US" sz="2000" b="1" dirty="0">
                <a:solidFill>
                  <a:srgbClr val="0070C0"/>
                </a:solidFill>
              </a:rPr>
              <a:t>but </a:t>
            </a:r>
            <a:r>
              <a:rPr lang="en-US" sz="2000" b="1" dirty="0" smtClean="0">
                <a:solidFill>
                  <a:srgbClr val="0070C0"/>
                </a:solidFill>
              </a:rPr>
              <a:t>large compared to signal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 flipV="1">
            <a:off x="35052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3505200" y="6400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 rot="-5400000">
            <a:off x="2916237" y="4779963"/>
            <a:ext cx="538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Yield</a:t>
            </a:r>
          </a:p>
        </p:txBody>
      </p:sp>
      <p:sp>
        <p:nvSpPr>
          <p:cNvPr id="21526" name="Freeform 23"/>
          <p:cNvSpPr>
            <a:spLocks/>
          </p:cNvSpPr>
          <p:nvPr/>
        </p:nvSpPr>
        <p:spPr bwMode="auto">
          <a:xfrm>
            <a:off x="3733800" y="4800600"/>
            <a:ext cx="2057400" cy="1524000"/>
          </a:xfrm>
          <a:custGeom>
            <a:avLst/>
            <a:gdLst>
              <a:gd name="T0" fmla="*/ 0 w 1296"/>
              <a:gd name="T1" fmla="*/ 0 h 960"/>
              <a:gd name="T2" fmla="*/ 96 w 1296"/>
              <a:gd name="T3" fmla="*/ 336 h 960"/>
              <a:gd name="T4" fmla="*/ 240 w 1296"/>
              <a:gd name="T5" fmla="*/ 528 h 960"/>
              <a:gd name="T6" fmla="*/ 480 w 1296"/>
              <a:gd name="T7" fmla="*/ 528 h 960"/>
              <a:gd name="T8" fmla="*/ 768 w 1296"/>
              <a:gd name="T9" fmla="*/ 336 h 960"/>
              <a:gd name="T10" fmla="*/ 864 w 1296"/>
              <a:gd name="T11" fmla="*/ 192 h 960"/>
              <a:gd name="T12" fmla="*/ 912 w 1296"/>
              <a:gd name="T13" fmla="*/ 96 h 960"/>
              <a:gd name="T14" fmla="*/ 960 w 1296"/>
              <a:gd name="T15" fmla="*/ 144 h 960"/>
              <a:gd name="T16" fmla="*/ 1056 w 1296"/>
              <a:gd name="T17" fmla="*/ 480 h 960"/>
              <a:gd name="T18" fmla="*/ 1200 w 1296"/>
              <a:gd name="T19" fmla="*/ 864 h 960"/>
              <a:gd name="T20" fmla="*/ 1296 w 1296"/>
              <a:gd name="T21" fmla="*/ 960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6"/>
              <a:gd name="T34" fmla="*/ 0 h 960"/>
              <a:gd name="T35" fmla="*/ 1296 w 1296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6" h="960">
                <a:moveTo>
                  <a:pt x="0" y="0"/>
                </a:moveTo>
                <a:cubicBezTo>
                  <a:pt x="28" y="124"/>
                  <a:pt x="56" y="248"/>
                  <a:pt x="96" y="336"/>
                </a:cubicBezTo>
                <a:cubicBezTo>
                  <a:pt x="136" y="424"/>
                  <a:pt x="176" y="496"/>
                  <a:pt x="240" y="528"/>
                </a:cubicBezTo>
                <a:cubicBezTo>
                  <a:pt x="304" y="560"/>
                  <a:pt x="392" y="560"/>
                  <a:pt x="480" y="528"/>
                </a:cubicBezTo>
                <a:cubicBezTo>
                  <a:pt x="568" y="496"/>
                  <a:pt x="704" y="392"/>
                  <a:pt x="768" y="336"/>
                </a:cubicBezTo>
                <a:cubicBezTo>
                  <a:pt x="832" y="280"/>
                  <a:pt x="840" y="232"/>
                  <a:pt x="864" y="192"/>
                </a:cubicBezTo>
                <a:cubicBezTo>
                  <a:pt x="888" y="152"/>
                  <a:pt x="896" y="104"/>
                  <a:pt x="912" y="96"/>
                </a:cubicBezTo>
                <a:cubicBezTo>
                  <a:pt x="928" y="88"/>
                  <a:pt x="936" y="80"/>
                  <a:pt x="960" y="144"/>
                </a:cubicBezTo>
                <a:cubicBezTo>
                  <a:pt x="984" y="208"/>
                  <a:pt x="1016" y="360"/>
                  <a:pt x="1056" y="480"/>
                </a:cubicBezTo>
                <a:cubicBezTo>
                  <a:pt x="1096" y="600"/>
                  <a:pt x="1160" y="784"/>
                  <a:pt x="1200" y="864"/>
                </a:cubicBezTo>
                <a:cubicBezTo>
                  <a:pt x="1240" y="944"/>
                  <a:pt x="1268" y="952"/>
                  <a:pt x="1296" y="9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4876800" y="45720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~M</a:t>
            </a:r>
            <a:r>
              <a:rPr lang="en-US" baseline="-25000" dirty="0"/>
              <a:t>W</a:t>
            </a:r>
            <a:r>
              <a:rPr lang="en-US" dirty="0"/>
              <a:t>/2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5562600" y="6400800"/>
            <a:ext cx="34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T</a:t>
            </a:r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029200" y="1858962"/>
            <a:ext cx="2939069" cy="2027238"/>
            <a:chOff x="5029200" y="1066800"/>
            <a:chExt cx="2939069" cy="2027238"/>
          </a:xfrm>
        </p:grpSpPr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 flipV="1">
              <a:off x="5486400" y="11430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4"/>
            <p:cNvSpPr>
              <a:spLocks noChangeShapeType="1"/>
            </p:cNvSpPr>
            <p:nvPr/>
          </p:nvSpPr>
          <p:spPr bwMode="auto">
            <a:xfrm>
              <a:off x="5486400" y="28194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Freeform 15"/>
            <p:cNvSpPr>
              <a:spLocks/>
            </p:cNvSpPr>
            <p:nvPr/>
          </p:nvSpPr>
          <p:spPr bwMode="auto">
            <a:xfrm>
              <a:off x="5715000" y="1066800"/>
              <a:ext cx="1981200" cy="1676400"/>
            </a:xfrm>
            <a:custGeom>
              <a:avLst/>
              <a:gdLst>
                <a:gd name="T0" fmla="*/ 0 w 1248"/>
                <a:gd name="T1" fmla="*/ 0 h 1056"/>
                <a:gd name="T2" fmla="*/ 144 w 1248"/>
                <a:gd name="T3" fmla="*/ 576 h 1056"/>
                <a:gd name="T4" fmla="*/ 384 w 1248"/>
                <a:gd name="T5" fmla="*/ 864 h 1056"/>
                <a:gd name="T6" fmla="*/ 1248 w 1248"/>
                <a:gd name="T7" fmla="*/ 1056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1056"/>
                <a:gd name="T14" fmla="*/ 1248 w 124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1056">
                  <a:moveTo>
                    <a:pt x="0" y="0"/>
                  </a:moveTo>
                  <a:cubicBezTo>
                    <a:pt x="40" y="216"/>
                    <a:pt x="80" y="432"/>
                    <a:pt x="144" y="576"/>
                  </a:cubicBezTo>
                  <a:cubicBezTo>
                    <a:pt x="208" y="720"/>
                    <a:pt x="200" y="784"/>
                    <a:pt x="384" y="864"/>
                  </a:cubicBezTo>
                  <a:cubicBezTo>
                    <a:pt x="568" y="944"/>
                    <a:pt x="908" y="1000"/>
                    <a:pt x="1248" y="1056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 rot="-5400000">
              <a:off x="4897437" y="1198563"/>
              <a:ext cx="5381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Yield</a:t>
              </a:r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7543800" y="2819400"/>
              <a:ext cx="3476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-25000"/>
                <a:t>T</a:t>
              </a:r>
              <a:endParaRPr lang="en-US"/>
            </a:p>
          </p:txBody>
        </p:sp>
        <p:sp>
          <p:nvSpPr>
            <p:cNvPr id="21530" name="Text Box 29"/>
            <p:cNvSpPr txBox="1">
              <a:spLocks noChangeArrowheads="1"/>
            </p:cNvSpPr>
            <p:nvPr/>
          </p:nvSpPr>
          <p:spPr bwMode="auto">
            <a:xfrm>
              <a:off x="6172200" y="1309687"/>
              <a:ext cx="17960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70C0"/>
                  </a:solidFill>
                </a:rPr>
                <a:t>QCD Background</a:t>
              </a:r>
            </a:p>
          </p:txBody>
        </p:sp>
      </p:grpSp>
      <p:sp>
        <p:nvSpPr>
          <p:cNvPr id="21533" name="Line 33"/>
          <p:cNvSpPr>
            <a:spLocks noChangeShapeType="1"/>
          </p:cNvSpPr>
          <p:nvPr/>
        </p:nvSpPr>
        <p:spPr bwMode="auto">
          <a:xfrm flipH="1">
            <a:off x="5791200" y="3886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2286000" y="3886200"/>
            <a:ext cx="762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Text Box 35"/>
          <p:cNvSpPr txBox="1">
            <a:spLocks noChangeArrowheads="1"/>
          </p:cNvSpPr>
          <p:nvPr/>
        </p:nvSpPr>
        <p:spPr bwMode="auto">
          <a:xfrm>
            <a:off x="6400800" y="5156537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Look for excess in electron </a:t>
            </a:r>
            <a:r>
              <a:rPr lang="en-US" sz="2000" b="1" dirty="0"/>
              <a:t>E</a:t>
            </a:r>
            <a:r>
              <a:rPr lang="en-US" sz="2000" b="1" baseline="-25000" dirty="0"/>
              <a:t>T</a:t>
            </a:r>
            <a:r>
              <a:rPr lang="en-US" sz="2000" b="1" dirty="0"/>
              <a:t> spectrum at 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W</a:t>
            </a:r>
            <a:r>
              <a:rPr lang="en-US" sz="2000" b="1" dirty="0" smtClean="0"/>
              <a:t>/2</a:t>
            </a:r>
            <a:endParaRPr lang="en-US" sz="20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923925" y="1812924"/>
            <a:ext cx="2809875" cy="2149476"/>
            <a:chOff x="923925" y="1020762"/>
            <a:chExt cx="2809875" cy="2149476"/>
          </a:xfrm>
        </p:grpSpPr>
        <p:sp>
          <p:nvSpPr>
            <p:cNvPr id="21510" name="Line 7"/>
            <p:cNvSpPr>
              <a:spLocks noChangeShapeType="1"/>
            </p:cNvSpPr>
            <p:nvPr/>
          </p:nvSpPr>
          <p:spPr bwMode="auto">
            <a:xfrm flipV="1">
              <a:off x="1295400" y="11811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1295400" y="28575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Freeform 9"/>
            <p:cNvSpPr>
              <a:spLocks/>
            </p:cNvSpPr>
            <p:nvPr/>
          </p:nvSpPr>
          <p:spPr bwMode="auto">
            <a:xfrm>
              <a:off x="1676400" y="1371600"/>
              <a:ext cx="1828800" cy="1485900"/>
            </a:xfrm>
            <a:custGeom>
              <a:avLst/>
              <a:gdLst>
                <a:gd name="T0" fmla="*/ 0 w 1152"/>
                <a:gd name="T1" fmla="*/ 936 h 936"/>
                <a:gd name="T2" fmla="*/ 480 w 1152"/>
                <a:gd name="T3" fmla="*/ 648 h 936"/>
                <a:gd name="T4" fmla="*/ 768 w 1152"/>
                <a:gd name="T5" fmla="*/ 168 h 936"/>
                <a:gd name="T6" fmla="*/ 816 w 1152"/>
                <a:gd name="T7" fmla="*/ 72 h 936"/>
                <a:gd name="T8" fmla="*/ 864 w 1152"/>
                <a:gd name="T9" fmla="*/ 24 h 936"/>
                <a:gd name="T10" fmla="*/ 912 w 1152"/>
                <a:gd name="T11" fmla="*/ 72 h 936"/>
                <a:gd name="T12" fmla="*/ 960 w 1152"/>
                <a:gd name="T13" fmla="*/ 456 h 936"/>
                <a:gd name="T14" fmla="*/ 1056 w 1152"/>
                <a:gd name="T15" fmla="*/ 840 h 936"/>
                <a:gd name="T16" fmla="*/ 1152 w 1152"/>
                <a:gd name="T17" fmla="*/ 936 h 9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2"/>
                <a:gd name="T28" fmla="*/ 0 h 936"/>
                <a:gd name="T29" fmla="*/ 1152 w 1152"/>
                <a:gd name="T30" fmla="*/ 936 h 9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2" h="936">
                  <a:moveTo>
                    <a:pt x="0" y="936"/>
                  </a:moveTo>
                  <a:cubicBezTo>
                    <a:pt x="176" y="856"/>
                    <a:pt x="352" y="776"/>
                    <a:pt x="480" y="648"/>
                  </a:cubicBezTo>
                  <a:cubicBezTo>
                    <a:pt x="608" y="520"/>
                    <a:pt x="712" y="264"/>
                    <a:pt x="768" y="168"/>
                  </a:cubicBezTo>
                  <a:cubicBezTo>
                    <a:pt x="824" y="72"/>
                    <a:pt x="800" y="96"/>
                    <a:pt x="816" y="72"/>
                  </a:cubicBezTo>
                  <a:cubicBezTo>
                    <a:pt x="832" y="48"/>
                    <a:pt x="848" y="24"/>
                    <a:pt x="864" y="24"/>
                  </a:cubicBezTo>
                  <a:cubicBezTo>
                    <a:pt x="880" y="24"/>
                    <a:pt x="896" y="0"/>
                    <a:pt x="912" y="72"/>
                  </a:cubicBezTo>
                  <a:cubicBezTo>
                    <a:pt x="928" y="144"/>
                    <a:pt x="936" y="328"/>
                    <a:pt x="960" y="456"/>
                  </a:cubicBezTo>
                  <a:cubicBezTo>
                    <a:pt x="984" y="584"/>
                    <a:pt x="1024" y="760"/>
                    <a:pt x="1056" y="840"/>
                  </a:cubicBezTo>
                  <a:cubicBezTo>
                    <a:pt x="1088" y="920"/>
                    <a:pt x="1120" y="928"/>
                    <a:pt x="1152" y="9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3352800" y="2895600"/>
              <a:ext cx="3476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-25000"/>
                <a:t>T</a:t>
              </a:r>
              <a:endParaRPr lang="en-US"/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2667000" y="1020762"/>
              <a:ext cx="685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~M</a:t>
              </a:r>
              <a:r>
                <a:rPr lang="en-US" baseline="-25000" dirty="0"/>
                <a:t>W</a:t>
              </a:r>
              <a:r>
                <a:rPr lang="en-US" dirty="0"/>
                <a:t>/2</a:t>
              </a:r>
            </a:p>
          </p:txBody>
        </p:sp>
        <p:sp>
          <p:nvSpPr>
            <p:cNvPr id="21515" name="Text Box 12"/>
            <p:cNvSpPr txBox="1">
              <a:spLocks noChangeArrowheads="1"/>
            </p:cNvSpPr>
            <p:nvPr/>
          </p:nvSpPr>
          <p:spPr bwMode="auto">
            <a:xfrm rot="-5400000">
              <a:off x="792162" y="1227138"/>
              <a:ext cx="5381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Yield</a:t>
              </a:r>
            </a:p>
          </p:txBody>
        </p:sp>
        <p:sp>
          <p:nvSpPr>
            <p:cNvPr id="21529" name="Text Box 28"/>
            <p:cNvSpPr txBox="1">
              <a:spLocks noChangeArrowheads="1"/>
            </p:cNvSpPr>
            <p:nvPr/>
          </p:nvSpPr>
          <p:spPr bwMode="auto">
            <a:xfrm>
              <a:off x="1457325" y="1249362"/>
              <a:ext cx="1015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W Signal</a:t>
              </a:r>
            </a:p>
          </p:txBody>
        </p:sp>
        <p:sp>
          <p:nvSpPr>
            <p:cNvPr id="21536" name="Line 36"/>
            <p:cNvSpPr>
              <a:spLocks noChangeShapeType="1"/>
            </p:cNvSpPr>
            <p:nvPr/>
          </p:nvSpPr>
          <p:spPr bwMode="auto">
            <a:xfrm>
              <a:off x="3048000" y="1477962"/>
              <a:ext cx="0" cy="134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3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W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dirty="0" err="1" smtClean="0"/>
              <a:t>e</a:t>
            </a:r>
            <a:r>
              <a:rPr lang="en-US" dirty="0" smtClean="0"/>
              <a:t>+</a:t>
            </a:r>
            <a:r>
              <a:rPr lang="el-GR" dirty="0" smtClean="0"/>
              <a:t>ν</a:t>
            </a:r>
            <a:r>
              <a:rPr lang="en-US" dirty="0" smtClean="0"/>
              <a:t> EMC Trigger</a:t>
            </a:r>
          </a:p>
        </p:txBody>
      </p:sp>
      <p:sp>
        <p:nvSpPr>
          <p:cNvPr id="1030" name="AutoShape 6" descr="imap://stevens4@imap.exchange.indiana.edu:993/fetch%3EUID%3E/INBOX%3E27925?part=1.2&amp;type=image/png&amp;filename=pastedGraph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8600" y="1013936"/>
            <a:ext cx="4191000" cy="3100864"/>
            <a:chOff x="4648200" y="914400"/>
            <a:chExt cx="4191000" cy="3100864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914400"/>
              <a:ext cx="4191000" cy="29067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96200" y="3645932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ADC </a:t>
              </a:r>
              <a:r>
                <a:rPr lang="en-US" sz="1400" b="1" dirty="0" smtClean="0"/>
                <a:t>~</a:t>
              </a:r>
              <a:r>
                <a:rPr lang="en-US" b="1" dirty="0" smtClean="0"/>
                <a:t> E</a:t>
              </a:r>
              <a:r>
                <a:rPr lang="en-US" b="1" baseline="-25000" dirty="0" smtClean="0"/>
                <a:t>T</a:t>
              </a:r>
              <a:endParaRPr lang="en-US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1268" y="4038600"/>
            <a:ext cx="8065532" cy="2438400"/>
            <a:chOff x="545068" y="4114800"/>
            <a:chExt cx="8065532" cy="2438400"/>
          </a:xfrm>
        </p:grpSpPr>
        <p:pic>
          <p:nvPicPr>
            <p:cNvPr id="1024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184" y="4371975"/>
              <a:ext cx="7882416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158234" y="4501634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ADC </a:t>
              </a:r>
              <a:r>
                <a:rPr lang="en-US" sz="1400" b="1" dirty="0" smtClean="0"/>
                <a:t>~</a:t>
              </a:r>
              <a:r>
                <a:rPr lang="en-US" b="1" dirty="0" smtClean="0"/>
                <a:t> E</a:t>
              </a:r>
              <a:r>
                <a:rPr lang="en-US" b="1" baseline="-25000" dirty="0" smtClean="0"/>
                <a:t>T</a:t>
              </a:r>
              <a:endParaRPr lang="en-US" b="1" baseline="-25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38400" y="4419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~97% of BEMC participate in trigger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572000" y="1443097"/>
            <a:ext cx="4419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Trigger: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Level 0: BEMC  Single High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Tower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Threshold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(E</a:t>
            </a:r>
            <a:r>
              <a:rPr lang="en-US" sz="2400" b="1" baseline="-25000" dirty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&gt; 7.3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GeV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r>
              <a:rPr lang="en-US" sz="2400" b="1" dirty="0" smtClean="0">
                <a:solidFill>
                  <a:srgbClr val="1BAE02"/>
                </a:solidFill>
                <a:latin typeface="Calibri" pitchFamily="34" charset="0"/>
              </a:rPr>
              <a:t>Level 2: BEMC 2x2 </a:t>
            </a:r>
            <a:r>
              <a:rPr lang="en-US" sz="2400" b="1" dirty="0">
                <a:solidFill>
                  <a:srgbClr val="1BAE02"/>
                </a:solidFill>
                <a:latin typeface="Calibri" pitchFamily="34" charset="0"/>
              </a:rPr>
              <a:t>Cluster </a:t>
            </a:r>
            <a:r>
              <a:rPr lang="en-US" sz="2400" b="1" dirty="0" smtClean="0">
                <a:solidFill>
                  <a:srgbClr val="1BAE02"/>
                </a:solidFill>
                <a:latin typeface="Calibri" pitchFamily="34" charset="0"/>
              </a:rPr>
              <a:t>E</a:t>
            </a:r>
            <a:r>
              <a:rPr lang="en-US" sz="2400" b="1" baseline="-25000" dirty="0" smtClean="0">
                <a:solidFill>
                  <a:srgbClr val="1BAE02"/>
                </a:solidFill>
                <a:latin typeface="Calibri" pitchFamily="34" charset="0"/>
              </a:rPr>
              <a:t>T </a:t>
            </a:r>
            <a:r>
              <a:rPr lang="en-US" sz="2400" b="1" dirty="0" smtClean="0">
                <a:solidFill>
                  <a:srgbClr val="1BAE02"/>
                </a:solidFill>
                <a:latin typeface="Calibri" pitchFamily="34" charset="0"/>
              </a:rPr>
              <a:t>Software Threshold </a:t>
            </a:r>
            <a:r>
              <a:rPr lang="en-US" sz="2400" b="1" dirty="0">
                <a:solidFill>
                  <a:srgbClr val="1BAE02"/>
                </a:solidFill>
                <a:latin typeface="Calibri" pitchFamily="34" charset="0"/>
              </a:rPr>
              <a:t>(E</a:t>
            </a:r>
            <a:r>
              <a:rPr lang="en-US" sz="2400" b="1" baseline="-25000" dirty="0">
                <a:solidFill>
                  <a:srgbClr val="1BAE02"/>
                </a:solidFill>
                <a:latin typeface="Calibri" pitchFamily="34" charset="0"/>
              </a:rPr>
              <a:t>T</a:t>
            </a:r>
            <a:r>
              <a:rPr lang="en-US" sz="2400" b="1" dirty="0">
                <a:solidFill>
                  <a:srgbClr val="1BAE02"/>
                </a:solidFill>
                <a:latin typeface="Calibri" pitchFamily="34" charset="0"/>
              </a:rPr>
              <a:t> &gt; 13 </a:t>
            </a:r>
            <a:r>
              <a:rPr lang="en-US" sz="2400" b="1" dirty="0" err="1">
                <a:solidFill>
                  <a:srgbClr val="1BAE02"/>
                </a:solidFill>
                <a:latin typeface="Calibri" pitchFamily="34" charset="0"/>
              </a:rPr>
              <a:t>GeV</a:t>
            </a:r>
            <a:r>
              <a:rPr lang="en-US" sz="2400" b="1" dirty="0">
                <a:solidFill>
                  <a:srgbClr val="1BAE0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2297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Ws out here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Challenges: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Charged track “pileup” in the TPC</a:t>
            </a:r>
          </a:p>
          <a:p>
            <a:pPr lvl="1"/>
            <a:r>
              <a:rPr lang="en-US" dirty="0" smtClean="0"/>
              <a:t>Electronic charge takes </a:t>
            </a:r>
            <a:r>
              <a:rPr lang="en-US" dirty="0" smtClean="0"/>
              <a:t>±</a:t>
            </a:r>
            <a:r>
              <a:rPr lang="en-US" dirty="0" smtClean="0"/>
              <a:t>38 </a:t>
            </a:r>
            <a:r>
              <a:rPr lang="el-GR" dirty="0" smtClean="0"/>
              <a:t>μ</a:t>
            </a:r>
            <a:r>
              <a:rPr lang="en-US" dirty="0" smtClean="0"/>
              <a:t>s to drift through TPC</a:t>
            </a:r>
          </a:p>
          <a:p>
            <a:pPr lvl="1"/>
            <a:r>
              <a:rPr lang="en-US" dirty="0" smtClean="0"/>
              <a:t>Bunch </a:t>
            </a:r>
            <a:r>
              <a:rPr lang="en-US" dirty="0" smtClean="0"/>
              <a:t>crossing </a:t>
            </a:r>
            <a:r>
              <a:rPr lang="en-US" dirty="0" smtClean="0"/>
              <a:t>p</a:t>
            </a:r>
            <a:r>
              <a:rPr lang="en-US" dirty="0" smtClean="0"/>
              <a:t>eriod </a:t>
            </a:r>
            <a:r>
              <a:rPr lang="en-US" dirty="0" smtClean="0"/>
              <a:t>is 107 </a:t>
            </a:r>
            <a:r>
              <a:rPr lang="en-US" dirty="0" smtClean="0"/>
              <a:t>ns, so integrate over </a:t>
            </a:r>
            <a:r>
              <a:rPr lang="en-US" b="1" baseline="-10000" dirty="0" smtClean="0"/>
              <a:t>~</a:t>
            </a:r>
            <a:r>
              <a:rPr lang="en-US" dirty="0" smtClean="0"/>
              <a:t>335 bunch crossings  (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smtClean="0"/>
              <a:t>o</a:t>
            </a:r>
            <a:r>
              <a:rPr lang="en-US" dirty="0" smtClean="0"/>
              <a:t>rder</a:t>
            </a:r>
            <a:r>
              <a:rPr lang="en-US" dirty="0" smtClean="0"/>
              <a:t> </a:t>
            </a:r>
            <a:r>
              <a:rPr lang="en-US" b="1" baseline="-10000" dirty="0" smtClean="0"/>
              <a:t>~</a:t>
            </a:r>
            <a:r>
              <a:rPr lang="en-US" dirty="0" smtClean="0"/>
              <a:t>3</a:t>
            </a:r>
            <a:r>
              <a:rPr lang="en-US" dirty="0" smtClean="0"/>
              <a:t>0 MB collisions)</a:t>
            </a:r>
            <a:endParaRPr lang="en-US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5554" t="21211" r="35620" b="28914"/>
          <a:stretch>
            <a:fillRect/>
          </a:stretch>
        </p:blipFill>
        <p:spPr bwMode="auto">
          <a:xfrm rot="5400000">
            <a:off x="2998325" y="2564275"/>
            <a:ext cx="368075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5305425" cy="38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410200" y="2221468"/>
            <a:ext cx="3657600" cy="4484132"/>
            <a:chOff x="5410200" y="2221468"/>
            <a:chExt cx="3657600" cy="4484132"/>
          </a:xfrm>
        </p:grpSpPr>
        <p:grpSp>
          <p:nvGrpSpPr>
            <p:cNvPr id="14" name="Group 13"/>
            <p:cNvGrpSpPr/>
            <p:nvPr/>
          </p:nvGrpSpPr>
          <p:grpSpPr>
            <a:xfrm>
              <a:off x="5410200" y="2221468"/>
              <a:ext cx="3567056" cy="4484132"/>
              <a:chOff x="5410200" y="2221468"/>
              <a:chExt cx="3567056" cy="44841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638800" y="2221468"/>
                <a:ext cx="3338456" cy="4484132"/>
                <a:chOff x="5729344" y="2678668"/>
                <a:chExt cx="3338456" cy="4484132"/>
              </a:xfrm>
            </p:grpSpPr>
            <p:pic>
              <p:nvPicPr>
                <p:cNvPr id="185345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b="67347"/>
                <a:stretch>
                  <a:fillRect/>
                </a:stretch>
              </p:blipFill>
              <p:spPr bwMode="auto">
                <a:xfrm>
                  <a:off x="5729344" y="2971800"/>
                  <a:ext cx="3338456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5957944" y="2678668"/>
                  <a:ext cx="2743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Earlier Bunch Crossing</a:t>
                  </a:r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262744" y="4126468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Later Bunch Crossing</a:t>
                  </a:r>
                  <a:endParaRPr lang="en-US" dirty="0"/>
                </a:p>
              </p:txBody>
            </p:sp>
            <p:pic>
              <p:nvPicPr>
                <p:cNvPr id="10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32653" b="34694"/>
                <a:stretch>
                  <a:fillRect/>
                </a:stretch>
              </p:blipFill>
              <p:spPr bwMode="auto">
                <a:xfrm>
                  <a:off x="5729344" y="4419600"/>
                  <a:ext cx="3338456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2395" t="65306" r="25107"/>
                <a:stretch>
                  <a:fillRect/>
                </a:stretch>
              </p:blipFill>
              <p:spPr bwMode="auto">
                <a:xfrm>
                  <a:off x="5729344" y="5867400"/>
                  <a:ext cx="1752600" cy="1295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5410200" y="511706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Same Bunch Crossing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391400" y="5715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Triggered Event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Pileup Collision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8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Challenges: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charge sign separation in 0.5 T B-field with finite spatial resolution </a:t>
            </a:r>
          </a:p>
          <a:p>
            <a:pPr lvl="1"/>
            <a:r>
              <a:rPr lang="en-US" dirty="0" smtClean="0"/>
              <a:t>STAR tracking optimized for lower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inclusive </a:t>
            </a:r>
            <a:r>
              <a:rPr lang="en-US" dirty="0" err="1" smtClean="0"/>
              <a:t>hadron</a:t>
            </a:r>
            <a:r>
              <a:rPr lang="en-US" dirty="0" smtClean="0"/>
              <a:t> Heavy Ion analyses</a:t>
            </a:r>
          </a:p>
          <a:p>
            <a:pPr lvl="1"/>
            <a:r>
              <a:rPr lang="en-US" dirty="0" smtClean="0"/>
              <a:t>TPC NIM states design for maximum momentum of 30 </a:t>
            </a:r>
            <a:r>
              <a:rPr lang="en-US" dirty="0" err="1" smtClean="0"/>
              <a:t>GeV</a:t>
            </a:r>
            <a:r>
              <a:rPr lang="en-US" dirty="0" smtClean="0"/>
              <a:t> and W decay e</a:t>
            </a:r>
            <a:r>
              <a:rPr lang="en-US" baseline="30000" dirty="0" smtClean="0"/>
              <a:t>±</a:t>
            </a:r>
            <a:r>
              <a:rPr lang="en-US" dirty="0" smtClean="0"/>
              <a:t> at 40 </a:t>
            </a:r>
            <a:r>
              <a:rPr lang="en-US" dirty="0" err="1" smtClean="0"/>
              <a:t>GeV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BEMC energy calibration at high energies</a:t>
            </a:r>
          </a:p>
          <a:p>
            <a:pPr lvl="1"/>
            <a:r>
              <a:rPr lang="en-US" dirty="0" smtClean="0"/>
              <a:t>Calibrations determined from relatively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e</a:t>
            </a:r>
            <a:r>
              <a:rPr lang="en-US" baseline="30000" dirty="0" smtClean="0"/>
              <a:t>±</a:t>
            </a:r>
          </a:p>
          <a:p>
            <a:pPr lvl="1"/>
            <a:r>
              <a:rPr lang="en-US" dirty="0" smtClean="0"/>
              <a:t>Well above energy scales of typical STAR analyses</a:t>
            </a:r>
          </a:p>
          <a:p>
            <a:pPr lvl="1"/>
            <a:r>
              <a:rPr lang="en-US" dirty="0" smtClean="0"/>
              <a:t>Scale verified with Zs and </a:t>
            </a:r>
            <a:r>
              <a:rPr lang="en-US" dirty="0" err="1" smtClean="0"/>
              <a:t>Jacobian</a:t>
            </a:r>
            <a:r>
              <a:rPr lang="en-US" dirty="0" smtClean="0"/>
              <a:t> peak “position”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Event Selection and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Cross Section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 Candidate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962400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Match high </a:t>
            </a:r>
            <a:r>
              <a:rPr lang="en-US" b="1" dirty="0" err="1" smtClean="0"/>
              <a:t>pT</a:t>
            </a:r>
            <a:r>
              <a:rPr lang="en-US" b="1" dirty="0" smtClean="0"/>
              <a:t> track to BEMC cluster</a:t>
            </a:r>
          </a:p>
          <a:p>
            <a:r>
              <a:rPr lang="en-US" b="1" dirty="0" smtClean="0">
                <a:solidFill>
                  <a:srgbClr val="A43D3A"/>
                </a:solidFill>
              </a:rPr>
              <a:t>Isolation Ratios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Signed-Pt Balance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wStackColo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8" name="Picture 7" descr="wStackCol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7" name="Picture 6" descr="wStackColo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6" name="Picture 5" descr="wStackColor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5" name="Picture 4" descr="wStackColor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4133850"/>
            <a:ext cx="4724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8862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solationCarto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3886200"/>
            <a:ext cx="3657600" cy="26766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810000"/>
            <a:ext cx="4419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30"/>
          <p:cNvGrpSpPr/>
          <p:nvPr/>
        </p:nvGrpSpPr>
        <p:grpSpPr>
          <a:xfrm>
            <a:off x="457200" y="4343400"/>
            <a:ext cx="3048000" cy="1981200"/>
            <a:chOff x="304800" y="762000"/>
            <a:chExt cx="2857500" cy="1905000"/>
          </a:xfrm>
        </p:grpSpPr>
        <p:pic>
          <p:nvPicPr>
            <p:cNvPr id="23" name="Picture 22" descr="ptbal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0" y="762000"/>
              <a:ext cx="2857500" cy="1905000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533400" y="533400"/>
              <a:ext cx="1143000" cy="16002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12" cstate="print"/>
          <a:srcRect l="56250" t="75333" r="14063" b="18000"/>
          <a:stretch>
            <a:fillRect/>
          </a:stretch>
        </p:blipFill>
        <p:spPr bwMode="auto">
          <a:xfrm>
            <a:off x="762000" y="3810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2" cstate="print"/>
          <a:srcRect l="60937" t="31334" r="17188" b="59333"/>
          <a:stretch>
            <a:fillRect/>
          </a:stretch>
        </p:blipFill>
        <p:spPr bwMode="auto">
          <a:xfrm>
            <a:off x="1143000" y="33528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0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Proton Spin Puzzle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Constituent Quark Model</a:t>
            </a:r>
            <a:endParaRPr lang="en-US" sz="2800" dirty="0">
              <a:latin typeface="+mn-lt"/>
            </a:endParaRPr>
          </a:p>
        </p:txBody>
      </p:sp>
      <p:pic>
        <p:nvPicPr>
          <p:cNvPr id="1030" name="Picture 6" descr="http://t2.gstatic.com/images?q=tbn:ANd9GcQzNK3sJkKFahzUrtVKkvzpr-1cfeSp20uNjeChDdM2StDjPqJ6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71170"/>
            <a:ext cx="1981200" cy="2486406"/>
          </a:xfrm>
          <a:prstGeom prst="rect">
            <a:avLst/>
          </a:prstGeom>
          <a:noFill/>
        </p:spPr>
      </p:pic>
      <p:graphicFrame>
        <p:nvGraphicFramePr>
          <p:cNvPr id="1031" name="Content Placeholder 9"/>
          <p:cNvGraphicFramePr>
            <a:graphicFrameLocks noChangeAspect="1"/>
          </p:cNvGraphicFramePr>
          <p:nvPr/>
        </p:nvGraphicFramePr>
        <p:xfrm>
          <a:off x="4279900" y="2286000"/>
          <a:ext cx="2678113" cy="838200"/>
        </p:xfrm>
        <a:graphic>
          <a:graphicData uri="http://schemas.openxmlformats.org/presentationml/2006/ole">
            <p:oleObj spid="_x0000_s251909" name="Equation" r:id="rId5" imgW="1257120" imgH="393480" progId="Equation.3">
              <p:embed/>
            </p:oleObj>
          </a:graphicData>
        </a:graphic>
      </p:graphicFrame>
      <p:sp>
        <p:nvSpPr>
          <p:cNvPr id="4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88937" y="3657600"/>
            <a:ext cx="4716463" cy="1447800"/>
            <a:chOff x="457200" y="4129683"/>
            <a:chExt cx="4716463" cy="1447800"/>
          </a:xfrm>
        </p:grpSpPr>
        <p:sp>
          <p:nvSpPr>
            <p:cNvPr id="46" name="TextBox 45"/>
            <p:cNvSpPr txBox="1"/>
            <p:nvPr/>
          </p:nvSpPr>
          <p:spPr>
            <a:xfrm>
              <a:off x="533400" y="4129683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Integral of quark polarization is well measured in DIS to be only ~30%, but decomposition (especially sea) is not well understood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graphicFrame>
          <p:nvGraphicFramePr>
            <p:cNvPr id="47" name="Object 24"/>
            <p:cNvGraphicFramePr>
              <a:graphicFrameLocks noChangeAspect="1"/>
            </p:cNvGraphicFramePr>
            <p:nvPr/>
          </p:nvGraphicFramePr>
          <p:xfrm>
            <a:off x="457200" y="5096470"/>
            <a:ext cx="4716463" cy="481013"/>
          </p:xfrm>
          <a:graphic>
            <a:graphicData uri="http://schemas.openxmlformats.org/presentationml/2006/ole">
              <p:oleObj spid="_x0000_s251910" name="Equation" r:id="rId6" imgW="2743200" imgH="279360" progId="Equation.3">
                <p:embed/>
              </p:oleObj>
            </a:graphicData>
          </a:graphic>
        </p:graphicFrame>
      </p:grpSp>
      <p:grpSp>
        <p:nvGrpSpPr>
          <p:cNvPr id="48" name="Group 40"/>
          <p:cNvGrpSpPr/>
          <p:nvPr/>
        </p:nvGrpSpPr>
        <p:grpSpPr>
          <a:xfrm>
            <a:off x="5867400" y="3657600"/>
            <a:ext cx="2438400" cy="2514600"/>
            <a:chOff x="5943600" y="4419600"/>
            <a:chExt cx="2438400" cy="2514600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5334000"/>
              <a:ext cx="2298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6248400" y="4495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Helicity</a:t>
              </a:r>
              <a:r>
                <a:rPr lang="en-US" sz="2400" b="1" dirty="0" smtClean="0"/>
                <a:t> Distribution</a:t>
              </a:r>
              <a:endParaRPr lang="en-US" sz="2400" b="1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943600" y="4419600"/>
              <a:ext cx="2438400" cy="2514600"/>
            </a:xfrm>
            <a:prstGeom prst="roundRect">
              <a:avLst/>
            </a:prstGeom>
            <a:noFill/>
            <a:ln w="28575">
              <a:solidFill>
                <a:srgbClr val="A43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Z Candidate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9624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 isolated lepton requirements as W candidates</a:t>
            </a:r>
          </a:p>
          <a:p>
            <a:r>
              <a:rPr lang="en-US" sz="2800" dirty="0" smtClean="0"/>
              <a:t>Good agreement between data and MC 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264" y="3886200"/>
            <a:ext cx="4754880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04800" y="3763210"/>
            <a:ext cx="3962400" cy="2902921"/>
            <a:chOff x="304800" y="3763210"/>
            <a:chExt cx="3962400" cy="2902921"/>
          </a:xfrm>
        </p:grpSpPr>
        <p:pic>
          <p:nvPicPr>
            <p:cNvPr id="12083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6563" t="20667" r="28906" b="10000"/>
            <a:stretch>
              <a:fillRect/>
            </a:stretch>
          </p:blipFill>
          <p:spPr bwMode="auto">
            <a:xfrm>
              <a:off x="609600" y="3763210"/>
              <a:ext cx="3141785" cy="2866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819400" y="6019800"/>
              <a:ext cx="1447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Z Candidate Event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3810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en-US" baseline="30000" smtClean="0"/>
              <a:t>+</a:t>
            </a:r>
            <a:r>
              <a:rPr lang="en-US" smtClean="0"/>
              <a:t>/e</a:t>
            </a:r>
            <a:r>
              <a:rPr lang="en-US" baseline="30000" smtClean="0"/>
              <a:t>-</a:t>
            </a:r>
            <a:r>
              <a:rPr lang="en-US" smtClean="0"/>
              <a:t> Charge Separation at High P</a:t>
            </a:r>
            <a:r>
              <a:rPr lang="en-US" baseline="-25000" smtClean="0"/>
              <a:t>T</a:t>
            </a:r>
          </a:p>
        </p:txBody>
      </p:sp>
      <p:sp>
        <p:nvSpPr>
          <p:cNvPr id="11271" name="TextBox 20"/>
          <p:cNvSpPr txBox="1">
            <a:spLocks noChangeArrowheads="1"/>
          </p:cNvSpPr>
          <p:nvPr/>
        </p:nvSpPr>
        <p:spPr bwMode="auto">
          <a:xfrm>
            <a:off x="2057400" y="1143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TPC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838200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BEMC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1143000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TPC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143000"/>
            <a:ext cx="8839200" cy="2601971"/>
            <a:chOff x="304800" y="1143000"/>
            <a:chExt cx="8839200" cy="260218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04800" y="1143000"/>
              <a:ext cx="8839200" cy="2602186"/>
              <a:chOff x="304800" y="1142743"/>
              <a:chExt cx="8839200" cy="260218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304800" y="1142743"/>
                <a:ext cx="8839200" cy="2602186"/>
                <a:chOff x="152" y="854"/>
                <a:chExt cx="8835" cy="1982"/>
              </a:xfrm>
            </p:grpSpPr>
            <p:pic>
              <p:nvPicPr>
                <p:cNvPr id="11287" name="Picture 2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362" t="8022" b="14326"/>
                <a:stretch>
                  <a:fillRect/>
                </a:stretch>
              </p:blipFill>
              <p:spPr bwMode="auto">
                <a:xfrm>
                  <a:off x="304" y="854"/>
                  <a:ext cx="6280" cy="164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88" name="Rectangle 27"/>
                <p:cNvSpPr>
                  <a:spLocks/>
                </p:cNvSpPr>
                <p:nvPr/>
              </p:nvSpPr>
              <p:spPr bwMode="auto">
                <a:xfrm>
                  <a:off x="6550" y="2189"/>
                  <a:ext cx="2437" cy="64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+/- distance D ~ 1/P</a:t>
                  </a:r>
                  <a:r>
                    <a:rPr lang="en-US" b="1" baseline="-250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P</a:t>
                  </a:r>
                  <a:r>
                    <a:rPr lang="en-US" sz="1400" b="1" baseline="-250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=5 </a:t>
                  </a:r>
                  <a:r>
                    <a:rPr lang="en-US" sz="1400" b="1" dirty="0" err="1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GeV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  : D~15 cm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P</a:t>
                  </a:r>
                  <a:r>
                    <a:rPr lang="en-US" sz="1400" b="1" baseline="-250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=40 </a:t>
                  </a:r>
                  <a:r>
                    <a:rPr lang="en-US" sz="1400" b="1" dirty="0" err="1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GeV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: D ~2 cm</a:t>
                  </a:r>
                </a:p>
              </p:txBody>
            </p:sp>
            <p:sp>
              <p:nvSpPr>
                <p:cNvPr id="11289" name="Line 3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245" y="1493"/>
                  <a:ext cx="4" cy="405"/>
                </a:xfrm>
                <a:prstGeom prst="line">
                  <a:avLst/>
                </a:prstGeom>
                <a:noFill/>
                <a:ln w="38100">
                  <a:solidFill>
                    <a:srgbClr val="DD2067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0" name="Rectangle 36"/>
                <p:cNvSpPr>
                  <a:spLocks/>
                </p:cNvSpPr>
                <p:nvPr/>
              </p:nvSpPr>
              <p:spPr bwMode="auto">
                <a:xfrm>
                  <a:off x="152" y="1377"/>
                  <a:ext cx="838" cy="2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r>
                    <a:rPr lang="en-US" sz="2400">
                      <a:latin typeface="Calibri" pitchFamily="34" charset="0"/>
                      <a:ea typeface="Gill Sans"/>
                      <a:cs typeface="Gill Sans"/>
                    </a:rPr>
                    <a:t>vertex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533400" y="1676187"/>
                <a:ext cx="304800" cy="2286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3400" y="2590662"/>
                <a:ext cx="381000" cy="1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282" name="TextBox 29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200 cm of tracking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85800" y="3352982"/>
              <a:ext cx="426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5" name="TextBox 35"/>
          <p:cNvSpPr txBox="1">
            <a:spLocks noChangeArrowheads="1"/>
          </p:cNvSpPr>
          <p:nvPr/>
        </p:nvSpPr>
        <p:spPr bwMode="auto">
          <a:xfrm>
            <a:off x="2286000" y="1219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TPC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3200" y="17526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positron  P</a:t>
            </a:r>
            <a:r>
              <a:rPr lang="en-US" b="1" baseline="-25000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= 5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GeV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23622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electron  P</a:t>
            </a:r>
            <a:r>
              <a:rPr lang="en-US" b="1" baseline="-25000" dirty="0">
                <a:solidFill>
                  <a:schemeClr val="tx2"/>
                </a:solidFill>
                <a:latin typeface="+mj-lt"/>
              </a:rPr>
              <a:t>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= 5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GeV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598931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66534"/>
            <a:ext cx="4204716" cy="230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228600" y="3505200"/>
            <a:ext cx="41910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04800" y="2895600"/>
            <a:ext cx="4038600" cy="3680750"/>
            <a:chOff x="-4495800" y="3177250"/>
            <a:chExt cx="4038600" cy="3680750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5554" t="21211" r="35620" b="28914"/>
            <a:stretch>
              <a:fillRect/>
            </a:stretch>
          </p:blipFill>
          <p:spPr bwMode="auto">
            <a:xfrm rot="5400000">
              <a:off x="-4316875" y="2998325"/>
              <a:ext cx="3680750" cy="403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-4038600" y="5257800"/>
              <a:ext cx="1371600" cy="1066800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-4267200" y="5257800"/>
              <a:ext cx="1600200" cy="609600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-3733800" y="5257800"/>
              <a:ext cx="1066800" cy="60960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-3886200" y="5257800"/>
              <a:ext cx="1219200" cy="838200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-4114800" y="5257800"/>
              <a:ext cx="1447800" cy="685800"/>
            </a:xfrm>
            <a:prstGeom prst="straightConnector1">
              <a:avLst/>
            </a:prstGeom>
            <a:ln w="12700">
              <a:solidFill>
                <a:srgbClr val="A43D3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76200" y="2743200"/>
            <a:ext cx="44196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2192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7244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Sources:</a:t>
            </a:r>
          </a:p>
          <a:p>
            <a:r>
              <a:rPr lang="en-US" sz="2800" b="1" dirty="0" smtClean="0"/>
              <a:t>EWK: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A43D3A"/>
                </a:solidFill>
              </a:rPr>
              <a:t>W</a:t>
            </a:r>
            <a:r>
              <a:rPr lang="en-US" sz="2800" b="1" dirty="0" smtClean="0">
                <a:solidFill>
                  <a:srgbClr val="A43D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l-GR" sz="2800" b="1" dirty="0" smtClean="0">
                <a:solidFill>
                  <a:srgbClr val="A43D3A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800" b="1" dirty="0" smtClean="0">
                <a:solidFill>
                  <a:srgbClr val="A43D3A"/>
                </a:solidFill>
              </a:rPr>
              <a:t>+</a:t>
            </a:r>
            <a:r>
              <a:rPr lang="el-GR" sz="2800" b="1" dirty="0" smtClean="0">
                <a:solidFill>
                  <a:srgbClr val="A43D3A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800" dirty="0" smtClean="0"/>
              <a:t>,  </a:t>
            </a:r>
            <a:r>
              <a:rPr lang="en-US" sz="2800" b="1" dirty="0" err="1" smtClean="0">
                <a:solidFill>
                  <a:srgbClr val="000099"/>
                </a:solidFill>
              </a:rPr>
              <a:t>Z</a:t>
            </a:r>
            <a:r>
              <a:rPr lang="en-US" sz="2800" b="1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sz="2800" b="1" dirty="0" err="1" smtClean="0">
                <a:solidFill>
                  <a:srgbClr val="000099"/>
                </a:solidFill>
              </a:rPr>
              <a:t>e</a:t>
            </a:r>
            <a:r>
              <a:rPr lang="en-US" sz="2800" b="1" baseline="30000" dirty="0" err="1" smtClean="0">
                <a:solidFill>
                  <a:srgbClr val="000099"/>
                </a:solidFill>
              </a:rPr>
              <a:t>+</a:t>
            </a:r>
            <a:r>
              <a:rPr lang="en-US" sz="2800" b="1" dirty="0" err="1" smtClean="0">
                <a:solidFill>
                  <a:srgbClr val="000099"/>
                </a:solidFill>
              </a:rPr>
              <a:t>e</a:t>
            </a:r>
            <a:r>
              <a:rPr lang="en-US" b="1" baseline="30000" dirty="0" smtClean="0">
                <a:solidFill>
                  <a:srgbClr val="000099"/>
                </a:solidFill>
              </a:rPr>
              <a:t>-</a:t>
            </a:r>
          </a:p>
          <a:p>
            <a:r>
              <a:rPr lang="en-US" sz="2800" b="1" dirty="0" smtClean="0">
                <a:solidFill>
                  <a:srgbClr val="00CC66"/>
                </a:solidFill>
              </a:rPr>
              <a:t>Second EEMC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96CFDE"/>
                </a:solidFill>
              </a:rPr>
              <a:t>Data-driven QCD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Good Data/MC agreement</a:t>
            </a:r>
          </a:p>
        </p:txBody>
      </p:sp>
      <p:pic>
        <p:nvPicPr>
          <p:cNvPr id="4" name="Picture 3" descr="wJacobColorTa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216152"/>
            <a:ext cx="4724400" cy="4495800"/>
          </a:xfrm>
          <a:prstGeom prst="rect">
            <a:avLst/>
          </a:prstGeom>
        </p:spPr>
      </p:pic>
      <p:pic>
        <p:nvPicPr>
          <p:cNvPr id="7" name="Picture 6" descr="wJacobColorZ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1216152"/>
            <a:ext cx="4724400" cy="4495800"/>
          </a:xfrm>
          <a:prstGeom prst="rect">
            <a:avLst/>
          </a:prstGeom>
        </p:spPr>
      </p:pic>
      <p:pic>
        <p:nvPicPr>
          <p:cNvPr id="5" name="Picture 4" descr="wJacobColorEem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1216152"/>
            <a:ext cx="4724400" cy="4495800"/>
          </a:xfrm>
          <a:prstGeom prst="rect">
            <a:avLst/>
          </a:prstGeom>
        </p:spPr>
      </p:pic>
      <p:pic>
        <p:nvPicPr>
          <p:cNvPr id="6" name="Picture 5" descr="wJacobColorQc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1216152"/>
            <a:ext cx="4724400" cy="449580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1216152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962400"/>
            <a:ext cx="4267200" cy="23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Measured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Reconstruction efficiencies determined from MC</a:t>
            </a:r>
          </a:p>
          <a:p>
            <a:pPr lvl="1"/>
            <a:r>
              <a:rPr lang="en-US" sz="2600" dirty="0" smtClean="0"/>
              <a:t>PYTHIA W and Z events are embedded into “</a:t>
            </a:r>
            <a:r>
              <a:rPr lang="en-US" sz="2600" dirty="0" err="1" smtClean="0"/>
              <a:t>zerobias</a:t>
            </a:r>
            <a:r>
              <a:rPr lang="en-US" sz="2600" dirty="0" smtClean="0"/>
              <a:t>” events from data, simulating realistic pile-up effects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1828800" y="990600"/>
          <a:ext cx="5318125" cy="944563"/>
        </p:xfrm>
        <a:graphic>
          <a:graphicData uri="http://schemas.openxmlformats.org/presentationml/2006/ole">
            <p:oleObj spid="_x0000_s116737" name="Equation" r:id="rId3" imgW="2717640" imgH="482400" progId="Equation.3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4114800" cy="29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5554" t="21211" r="35620" b="28914"/>
          <a:stretch>
            <a:fillRect/>
          </a:stretch>
        </p:blipFill>
        <p:spPr bwMode="auto">
          <a:xfrm rot="5400000">
            <a:off x="602365" y="3283835"/>
            <a:ext cx="298627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0" y="45720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+</a:t>
            </a:r>
            <a:endParaRPr lang="en-US" sz="6000" b="1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Measured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Reconstruction efficiencies determined from MC</a:t>
            </a:r>
          </a:p>
          <a:p>
            <a:pPr lvl="1"/>
            <a:r>
              <a:rPr lang="en-US" dirty="0" smtClean="0"/>
              <a:t>PYTHIA W and Z events are embedded into “</a:t>
            </a:r>
            <a:r>
              <a:rPr lang="en-US" dirty="0" err="1" smtClean="0"/>
              <a:t>zerobias</a:t>
            </a:r>
            <a:r>
              <a:rPr lang="en-US" dirty="0" smtClean="0"/>
              <a:t>” events from data, simulating realistic pile-up effects </a:t>
            </a:r>
          </a:p>
          <a:p>
            <a:r>
              <a:rPr lang="en-US" dirty="0" smtClean="0"/>
              <a:t>Acceptance corrections determined from NLO calculation </a:t>
            </a:r>
          </a:p>
          <a:p>
            <a:pPr lvl="1"/>
            <a:r>
              <a:rPr lang="en-US" dirty="0" smtClean="0"/>
              <a:t>Significant uncertainty contribution from PDFs </a:t>
            </a:r>
          </a:p>
          <a:p>
            <a:r>
              <a:rPr lang="en-US" dirty="0" smtClean="0"/>
              <a:t>Systematic Uncertainties</a:t>
            </a:r>
          </a:p>
          <a:p>
            <a:pPr lvl="1"/>
            <a:r>
              <a:rPr lang="en-US" dirty="0" smtClean="0"/>
              <a:t>Dominated by integrated luminosity measurement from </a:t>
            </a:r>
            <a:r>
              <a:rPr lang="en-US" dirty="0" err="1" smtClean="0"/>
              <a:t>Vernier</a:t>
            </a:r>
            <a:r>
              <a:rPr lang="en-US" dirty="0" smtClean="0"/>
              <a:t> Scan uncertainties (13%)</a:t>
            </a:r>
          </a:p>
          <a:p>
            <a:pPr lvl="1"/>
            <a:r>
              <a:rPr lang="en-US" dirty="0" smtClean="0"/>
              <a:t>Smaller contributions from background estimation, BEMC energy scale, track </a:t>
            </a:r>
            <a:r>
              <a:rPr lang="en-US" dirty="0" err="1" smtClean="0"/>
              <a:t>reco</a:t>
            </a:r>
            <a:r>
              <a:rPr lang="en-US" dirty="0" smtClean="0"/>
              <a:t>. </a:t>
            </a:r>
            <a:r>
              <a:rPr lang="en-US" dirty="0" err="1" smtClean="0"/>
              <a:t>effic</a:t>
            </a:r>
            <a:r>
              <a:rPr lang="en-US" dirty="0" smtClean="0"/>
              <a:t>. , and acceptance corrections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1828800" y="990600"/>
          <a:ext cx="5318125" cy="944563"/>
        </p:xfrm>
        <a:graphic>
          <a:graphicData uri="http://schemas.openxmlformats.org/presentationml/2006/ole">
            <p:oleObj spid="_x0000_s146434" name="Equation" r:id="rId3" imgW="2717640" imgH="482400" progId="Equation.3">
              <p:embed/>
            </p:oleObj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9525000" y="1295400"/>
            <a:ext cx="3852672" cy="1926336"/>
            <a:chOff x="4267200" y="1066800"/>
            <a:chExt cx="4876800" cy="24384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7188" t="27333" r="32812" b="44667"/>
            <a:stretch>
              <a:fillRect/>
            </a:stretch>
          </p:blipFill>
          <p:spPr bwMode="auto">
            <a:xfrm>
              <a:off x="4267200" y="1066800"/>
              <a:ext cx="4876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7188" t="71334" r="32812" b="15333"/>
            <a:stretch>
              <a:fillRect/>
            </a:stretch>
          </p:blipFill>
          <p:spPr bwMode="auto">
            <a:xfrm>
              <a:off x="4267200" y="2743200"/>
              <a:ext cx="487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Measured Cross Sections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0159" y="1266825"/>
            <a:ext cx="5080042" cy="4829175"/>
            <a:chOff x="80159" y="838200"/>
            <a:chExt cx="5080042" cy="4829175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9" y="838200"/>
              <a:ext cx="5080042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85575" y="4946201"/>
              <a:ext cx="1819825" cy="387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arXiv:1112.2980</a:t>
              </a:r>
              <a:endParaRPr lang="en-US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981200"/>
            <a:ext cx="36576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Good agreement between experiment and theory over wide kinematic range</a:t>
            </a:r>
          </a:p>
          <a:p>
            <a:endParaRPr lang="en-US" b="1" dirty="0" smtClean="0"/>
          </a:p>
          <a:p>
            <a:r>
              <a:rPr lang="en-US" b="1" dirty="0" smtClean="0"/>
              <a:t>Validates the use of an NLO theory framework to extract </a:t>
            </a:r>
            <a:r>
              <a:rPr lang="en-US" b="1" dirty="0" err="1" smtClean="0"/>
              <a:t>helicity</a:t>
            </a:r>
            <a:r>
              <a:rPr lang="en-US" b="1" dirty="0" smtClean="0"/>
              <a:t> distributions from the spin asymmetry A</a:t>
            </a:r>
            <a:r>
              <a:rPr lang="en-US" b="1" baseline="-25000" dirty="0" smtClean="0"/>
              <a:t>L</a:t>
            </a:r>
            <a:endParaRPr lang="en-US" b="1" baseline="-250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 Cross Section Ratio: R</a:t>
            </a:r>
            <a:r>
              <a:rPr lang="en-US" baseline="-25000" dirty="0" smtClean="0"/>
              <a:t>W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90600"/>
            <a:ext cx="5181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Ratio of W+ to W- cross sections sensitive to </a:t>
            </a:r>
            <a:r>
              <a:rPr lang="en-US" b="1" dirty="0" err="1" smtClean="0"/>
              <a:t>unpolarized</a:t>
            </a:r>
            <a:r>
              <a:rPr lang="en-US" b="1" dirty="0" smtClean="0"/>
              <a:t> sea quark flavor asymmetry</a:t>
            </a:r>
          </a:p>
          <a:p>
            <a:r>
              <a:rPr lang="en-US" b="1" dirty="0" smtClean="0"/>
              <a:t>Complementary to fixed-target DY and LHC collider measurements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152400" y="1447800"/>
            <a:ext cx="3886200" cy="3429000"/>
            <a:chOff x="333610" y="1267159"/>
            <a:chExt cx="4725436" cy="4138177"/>
          </a:xfrm>
        </p:grpSpPr>
        <p:pic>
          <p:nvPicPr>
            <p:cNvPr id="9" name="Picture 4" descr="E8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10" y="1267159"/>
              <a:ext cx="4095750" cy="396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761934" y="5027027"/>
              <a:ext cx="2297112" cy="378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/>
                <a:t>PRL </a:t>
              </a:r>
              <a:r>
                <a:rPr lang="en-US" sz="1400" b="1" dirty="0" smtClean="0"/>
                <a:t>80,</a:t>
              </a:r>
              <a:r>
                <a:rPr lang="en-US" sz="1400" dirty="0" smtClean="0"/>
                <a:t> 3715 (1998)         </a:t>
              </a:r>
              <a:endParaRPr lang="en-US" sz="1400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954780" y="2743200"/>
            <a:ext cx="4960620" cy="2720340"/>
            <a:chOff x="152400" y="914400"/>
            <a:chExt cx="4724400" cy="2590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914400"/>
              <a:ext cx="4724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067433" y="1066800"/>
              <a:ext cx="1733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arXiv:1112.2980</a:t>
              </a:r>
              <a:endParaRPr lang="en-US" b="1" dirty="0"/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04439" y="5707646"/>
          <a:ext cx="6344161" cy="818839"/>
        </p:xfrm>
        <a:graphic>
          <a:graphicData uri="http://schemas.openxmlformats.org/presentationml/2006/ole">
            <p:oleObj spid="_x0000_s41986" name="Equation" r:id="rId5" imgW="3543120" imgH="457200" progId="Equation.3">
              <p:embed/>
            </p:oleObj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Spin Asymmetry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194561" name="Object 1"/>
          <p:cNvGraphicFramePr>
            <a:graphicFrameLocks noChangeAspect="1"/>
          </p:cNvGraphicFramePr>
          <p:nvPr/>
        </p:nvGraphicFramePr>
        <p:xfrm>
          <a:off x="2590800" y="3505200"/>
          <a:ext cx="3810000" cy="1905000"/>
        </p:xfrm>
        <a:graphic>
          <a:graphicData uri="http://schemas.openxmlformats.org/presentationml/2006/ole">
            <p:oleObj spid="_x0000_s194561" name="Equation" r:id="rId4" imgW="863280" imgH="431640" progId="Equation.3">
              <p:embed/>
            </p:oleObj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/>
          </p:cNvSpPr>
          <p:nvPr/>
        </p:nvSpPr>
        <p:spPr bwMode="auto">
          <a:xfrm>
            <a:off x="2895600" y="5562600"/>
            <a:ext cx="3821113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 eaLnBrk="1" hangingPunct="1"/>
            <a:endParaRPr lang="en-US" sz="2000"/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noFill/>
        </p:spPr>
        <p:txBody>
          <a:bodyPr rIns="35717" anchor="b">
            <a:normAutofit/>
          </a:bodyPr>
          <a:lstStyle/>
          <a:p>
            <a:pPr eaLnBrk="1" hangingPunct="1"/>
            <a:r>
              <a:rPr lang="en-US" dirty="0" smtClean="0"/>
              <a:t>Longitudinal Polarization at STAR</a:t>
            </a:r>
            <a:endParaRPr lang="en-US" dirty="0" smtClean="0">
              <a:ea typeface="ヒラギノ明朝 ProN W3" pitchFamily="1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8763" y="855663"/>
            <a:ext cx="8377237" cy="3538537"/>
            <a:chOff x="0" y="0"/>
            <a:chExt cx="7505" cy="3170"/>
          </a:xfrm>
        </p:grpSpPr>
        <p:sp>
          <p:nvSpPr>
            <p:cNvPr id="33808" name="Line 10"/>
            <p:cNvSpPr>
              <a:spLocks noChangeShapeType="1"/>
            </p:cNvSpPr>
            <p:nvPr/>
          </p:nvSpPr>
          <p:spPr bwMode="auto">
            <a:xfrm flipH="1">
              <a:off x="0" y="2198"/>
              <a:ext cx="714" cy="248"/>
            </a:xfrm>
            <a:prstGeom prst="line">
              <a:avLst/>
            </a:prstGeom>
            <a:noFill/>
            <a:ln w="101600">
              <a:solidFill>
                <a:srgbClr val="FD9A00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09" name="AutoShape 11"/>
            <p:cNvSpPr>
              <a:spLocks/>
            </p:cNvSpPr>
            <p:nvPr/>
          </p:nvSpPr>
          <p:spPr bwMode="auto">
            <a:xfrm rot="-840000">
              <a:off x="632" y="1822"/>
              <a:ext cx="618" cy="64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466" y="10544"/>
                </a:cxn>
                <a:cxn ang="0">
                  <a:pos x="10800" y="-128"/>
                </a:cxn>
                <a:cxn ang="0">
                  <a:pos x="-134" y="10800"/>
                </a:cxn>
                <a:cxn ang="0">
                  <a:pos x="10532" y="21472"/>
                </a:cxn>
                <a:cxn ang="0">
                  <a:pos x="21466" y="10544"/>
                </a:cxn>
              </a:cxnLst>
              <a:rect l="T0" t="T1" r="T2" b="T3"/>
              <a:pathLst>
                <a:path w="21600" h="21600">
                  <a:moveTo>
                    <a:pt x="21466" y="10544"/>
                  </a:moveTo>
                  <a:lnTo>
                    <a:pt x="10800" y="-128"/>
                  </a:lnTo>
                  <a:lnTo>
                    <a:pt x="-134" y="10800"/>
                  </a:lnTo>
                  <a:lnTo>
                    <a:pt x="10532" y="21472"/>
                  </a:lnTo>
                  <a:close/>
                  <a:moveTo>
                    <a:pt x="21466" y="10544"/>
                  </a:moveTo>
                </a:path>
              </a:pathLst>
            </a:custGeom>
            <a:solidFill>
              <a:srgbClr val="FFE8CB"/>
            </a:solidFill>
            <a:ln w="25400">
              <a:solidFill>
                <a:srgbClr val="C971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0" name="Line 12"/>
            <p:cNvSpPr>
              <a:spLocks noChangeShapeType="1"/>
            </p:cNvSpPr>
            <p:nvPr/>
          </p:nvSpPr>
          <p:spPr bwMode="auto">
            <a:xfrm rot="10800000">
              <a:off x="5415" y="2280"/>
              <a:ext cx="703" cy="254"/>
            </a:xfrm>
            <a:prstGeom prst="line">
              <a:avLst/>
            </a:prstGeom>
            <a:noFill/>
            <a:ln w="101600">
              <a:solidFill>
                <a:srgbClr val="FD9A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1" name="Line 13"/>
            <p:cNvSpPr>
              <a:spLocks noChangeShapeType="1"/>
            </p:cNvSpPr>
            <p:nvPr/>
          </p:nvSpPr>
          <p:spPr bwMode="auto">
            <a:xfrm>
              <a:off x="6772" y="2174"/>
              <a:ext cx="663" cy="210"/>
            </a:xfrm>
            <a:prstGeom prst="line">
              <a:avLst/>
            </a:prstGeom>
            <a:noFill/>
            <a:ln w="101600">
              <a:solidFill>
                <a:srgbClr val="0044FE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2" name="AutoShape 14"/>
            <p:cNvSpPr>
              <a:spLocks/>
            </p:cNvSpPr>
            <p:nvPr/>
          </p:nvSpPr>
          <p:spPr bwMode="auto">
            <a:xfrm rot="899999">
              <a:off x="6358" y="1822"/>
              <a:ext cx="619" cy="64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742" y="11072"/>
                </a:cxn>
                <a:cxn ang="0">
                  <a:pos x="10800" y="136"/>
                </a:cxn>
                <a:cxn ang="0">
                  <a:pos x="142" y="10800"/>
                </a:cxn>
                <a:cxn ang="0">
                  <a:pos x="11084" y="21736"/>
                </a:cxn>
                <a:cxn ang="0">
                  <a:pos x="21742" y="11072"/>
                </a:cxn>
              </a:cxnLst>
              <a:rect l="T0" t="T1" r="T2" b="T3"/>
              <a:pathLst>
                <a:path w="21600" h="21600">
                  <a:moveTo>
                    <a:pt x="21742" y="11072"/>
                  </a:moveTo>
                  <a:lnTo>
                    <a:pt x="10800" y="136"/>
                  </a:lnTo>
                  <a:lnTo>
                    <a:pt x="142" y="10800"/>
                  </a:lnTo>
                  <a:lnTo>
                    <a:pt x="11084" y="21736"/>
                  </a:lnTo>
                  <a:close/>
                  <a:moveTo>
                    <a:pt x="21742" y="11072"/>
                  </a:moveTo>
                </a:path>
              </a:pathLst>
            </a:custGeom>
            <a:solidFill>
              <a:srgbClr val="C0EDFE"/>
            </a:solidFill>
            <a:ln w="25400">
              <a:solidFill>
                <a:srgbClr val="003DCC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3" name="Line 15"/>
            <p:cNvSpPr>
              <a:spLocks noChangeShapeType="1"/>
            </p:cNvSpPr>
            <p:nvPr/>
          </p:nvSpPr>
          <p:spPr bwMode="auto">
            <a:xfrm rot="10800000" flipH="1">
              <a:off x="1478" y="2289"/>
              <a:ext cx="699" cy="245"/>
            </a:xfrm>
            <a:prstGeom prst="line">
              <a:avLst/>
            </a:prstGeom>
            <a:noFill/>
            <a:ln w="101600">
              <a:solidFill>
                <a:srgbClr val="0044FE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4" name="AutoShape 16"/>
            <p:cNvSpPr>
              <a:spLocks/>
            </p:cNvSpPr>
            <p:nvPr/>
          </p:nvSpPr>
          <p:spPr bwMode="auto">
            <a:xfrm rot="1139999">
              <a:off x="5959" y="2256"/>
              <a:ext cx="620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775" y="11136"/>
                </a:cxn>
                <a:cxn ang="0">
                  <a:pos x="10800" y="168"/>
                </a:cxn>
                <a:cxn ang="0">
                  <a:pos x="175" y="10800"/>
                </a:cxn>
                <a:cxn ang="0">
                  <a:pos x="11150" y="21768"/>
                </a:cxn>
                <a:cxn ang="0">
                  <a:pos x="21775" y="11136"/>
                </a:cxn>
              </a:cxnLst>
              <a:rect l="T0" t="T1" r="T2" b="T3"/>
              <a:pathLst>
                <a:path w="21600" h="21600">
                  <a:moveTo>
                    <a:pt x="21775" y="11136"/>
                  </a:moveTo>
                  <a:lnTo>
                    <a:pt x="10800" y="168"/>
                  </a:lnTo>
                  <a:lnTo>
                    <a:pt x="175" y="10800"/>
                  </a:lnTo>
                  <a:lnTo>
                    <a:pt x="11150" y="21768"/>
                  </a:lnTo>
                  <a:close/>
                  <a:moveTo>
                    <a:pt x="21775" y="11136"/>
                  </a:moveTo>
                </a:path>
              </a:pathLst>
            </a:custGeom>
            <a:solidFill>
              <a:srgbClr val="FFE8CB"/>
            </a:solidFill>
            <a:ln w="25400">
              <a:solidFill>
                <a:srgbClr val="C971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5" name="AutoShape 17"/>
            <p:cNvSpPr>
              <a:spLocks/>
            </p:cNvSpPr>
            <p:nvPr/>
          </p:nvSpPr>
          <p:spPr bwMode="auto">
            <a:xfrm rot="-1620000">
              <a:off x="1033" y="2323"/>
              <a:ext cx="623" cy="64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371" y="10356"/>
                </a:cxn>
                <a:cxn ang="0">
                  <a:pos x="10800" y="-222"/>
                </a:cxn>
                <a:cxn ang="0">
                  <a:pos x="-229" y="10800"/>
                </a:cxn>
                <a:cxn ang="0">
                  <a:pos x="10342" y="21378"/>
                </a:cxn>
                <a:cxn ang="0">
                  <a:pos x="21371" y="10356"/>
                </a:cxn>
              </a:cxnLst>
              <a:rect l="T0" t="T1" r="T2" b="T3"/>
              <a:pathLst>
                <a:path w="21600" h="21600">
                  <a:moveTo>
                    <a:pt x="21371" y="10356"/>
                  </a:moveTo>
                  <a:lnTo>
                    <a:pt x="10800" y="-222"/>
                  </a:lnTo>
                  <a:lnTo>
                    <a:pt x="-229" y="10800"/>
                  </a:lnTo>
                  <a:lnTo>
                    <a:pt x="10342" y="21378"/>
                  </a:lnTo>
                  <a:close/>
                  <a:moveTo>
                    <a:pt x="21371" y="10356"/>
                  </a:moveTo>
                </a:path>
              </a:pathLst>
            </a:custGeom>
            <a:solidFill>
              <a:srgbClr val="C0EDFE"/>
            </a:solidFill>
            <a:ln w="25400">
              <a:solidFill>
                <a:srgbClr val="003DCC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3816" name="Picture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6" y="0"/>
              <a:ext cx="1184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17" name="Rectangle 19"/>
            <p:cNvSpPr>
              <a:spLocks/>
            </p:cNvSpPr>
            <p:nvPr/>
          </p:nvSpPr>
          <p:spPr bwMode="auto">
            <a:xfrm rot="10800000">
              <a:off x="1042" y="1185"/>
              <a:ext cx="962" cy="50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8" name="AutoShape 20"/>
            <p:cNvSpPr>
              <a:spLocks/>
            </p:cNvSpPr>
            <p:nvPr/>
          </p:nvSpPr>
          <p:spPr bwMode="auto">
            <a:xfrm rot="10800000">
              <a:off x="2146" y="1652"/>
              <a:ext cx="4261" cy="6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0" y="7553"/>
                </a:cxn>
                <a:cxn ang="0">
                  <a:pos x="1886" y="10734"/>
                </a:cxn>
                <a:cxn ang="0">
                  <a:pos x="3981" y="14179"/>
                </a:cxn>
                <a:cxn ang="0">
                  <a:pos x="5752" y="16829"/>
                </a:cxn>
                <a:cxn ang="0">
                  <a:pos x="7581" y="19215"/>
                </a:cxn>
                <a:cxn ang="0">
                  <a:pos x="8990" y="20540"/>
                </a:cxn>
                <a:cxn ang="0">
                  <a:pos x="10114" y="21467"/>
                </a:cxn>
                <a:cxn ang="0">
                  <a:pos x="11048" y="21600"/>
                </a:cxn>
                <a:cxn ang="0">
                  <a:pos x="11543" y="21467"/>
                </a:cxn>
                <a:cxn ang="0">
                  <a:pos x="11733" y="20937"/>
                </a:cxn>
                <a:cxn ang="0">
                  <a:pos x="11867" y="19612"/>
                </a:cxn>
                <a:cxn ang="0">
                  <a:pos x="12000" y="18287"/>
                </a:cxn>
                <a:cxn ang="0">
                  <a:pos x="12133" y="16829"/>
                </a:cxn>
                <a:cxn ang="0">
                  <a:pos x="12286" y="15769"/>
                </a:cxn>
                <a:cxn ang="0">
                  <a:pos x="12419" y="14974"/>
                </a:cxn>
                <a:cxn ang="0">
                  <a:pos x="12648" y="14842"/>
                </a:cxn>
                <a:cxn ang="0">
                  <a:pos x="12914" y="14842"/>
                </a:cxn>
                <a:cxn ang="0">
                  <a:pos x="13200" y="14842"/>
                </a:cxn>
                <a:cxn ang="0">
                  <a:pos x="13467" y="14842"/>
                </a:cxn>
                <a:cxn ang="0">
                  <a:pos x="13752" y="14842"/>
                </a:cxn>
                <a:cxn ang="0">
                  <a:pos x="14000" y="14444"/>
                </a:cxn>
                <a:cxn ang="0">
                  <a:pos x="14133" y="13252"/>
                </a:cxn>
                <a:cxn ang="0">
                  <a:pos x="14229" y="11794"/>
                </a:cxn>
                <a:cxn ang="0">
                  <a:pos x="14400" y="10204"/>
                </a:cxn>
                <a:cxn ang="0">
                  <a:pos x="14514" y="9011"/>
                </a:cxn>
                <a:cxn ang="0">
                  <a:pos x="14724" y="8481"/>
                </a:cxn>
                <a:cxn ang="0">
                  <a:pos x="15029" y="8348"/>
                </a:cxn>
                <a:cxn ang="0">
                  <a:pos x="15390" y="8348"/>
                </a:cxn>
                <a:cxn ang="0">
                  <a:pos x="16076" y="7951"/>
                </a:cxn>
                <a:cxn ang="0">
                  <a:pos x="16743" y="7553"/>
                </a:cxn>
                <a:cxn ang="0">
                  <a:pos x="17410" y="6891"/>
                </a:cxn>
                <a:cxn ang="0">
                  <a:pos x="18648" y="5301"/>
                </a:cxn>
                <a:cxn ang="0">
                  <a:pos x="19429" y="3975"/>
                </a:cxn>
                <a:cxn ang="0">
                  <a:pos x="20190" y="2783"/>
                </a:cxn>
                <a:cxn ang="0">
                  <a:pos x="21010" y="1193"/>
                </a:cxn>
                <a:cxn ang="0">
                  <a:pos x="21600" y="0"/>
                </a:cxn>
              </a:cxnLst>
              <a:rect l="T0" t="T1" r="T2" b="T3"/>
              <a:pathLst>
                <a:path w="21600" h="21600">
                  <a:moveTo>
                    <a:pt x="0" y="7553"/>
                  </a:moveTo>
                  <a:lnTo>
                    <a:pt x="1886" y="10734"/>
                  </a:lnTo>
                  <a:lnTo>
                    <a:pt x="3981" y="14179"/>
                  </a:lnTo>
                  <a:lnTo>
                    <a:pt x="5752" y="16829"/>
                  </a:lnTo>
                  <a:lnTo>
                    <a:pt x="7581" y="19215"/>
                  </a:lnTo>
                  <a:lnTo>
                    <a:pt x="8990" y="20540"/>
                  </a:lnTo>
                  <a:lnTo>
                    <a:pt x="10114" y="21467"/>
                  </a:lnTo>
                  <a:lnTo>
                    <a:pt x="11048" y="21600"/>
                  </a:lnTo>
                  <a:lnTo>
                    <a:pt x="11543" y="21467"/>
                  </a:lnTo>
                  <a:lnTo>
                    <a:pt x="11733" y="20937"/>
                  </a:lnTo>
                  <a:lnTo>
                    <a:pt x="11867" y="19612"/>
                  </a:lnTo>
                  <a:lnTo>
                    <a:pt x="12000" y="18287"/>
                  </a:lnTo>
                  <a:lnTo>
                    <a:pt x="12133" y="16829"/>
                  </a:lnTo>
                  <a:lnTo>
                    <a:pt x="12286" y="15769"/>
                  </a:lnTo>
                  <a:lnTo>
                    <a:pt x="12419" y="14974"/>
                  </a:lnTo>
                  <a:lnTo>
                    <a:pt x="12648" y="14842"/>
                  </a:lnTo>
                  <a:lnTo>
                    <a:pt x="12914" y="14842"/>
                  </a:lnTo>
                  <a:lnTo>
                    <a:pt x="13200" y="14842"/>
                  </a:lnTo>
                  <a:lnTo>
                    <a:pt x="13467" y="14842"/>
                  </a:lnTo>
                  <a:lnTo>
                    <a:pt x="13752" y="14842"/>
                  </a:lnTo>
                  <a:lnTo>
                    <a:pt x="14000" y="14444"/>
                  </a:lnTo>
                  <a:lnTo>
                    <a:pt x="14133" y="13252"/>
                  </a:lnTo>
                  <a:lnTo>
                    <a:pt x="14229" y="11794"/>
                  </a:lnTo>
                  <a:lnTo>
                    <a:pt x="14400" y="10204"/>
                  </a:lnTo>
                  <a:lnTo>
                    <a:pt x="14514" y="9011"/>
                  </a:lnTo>
                  <a:lnTo>
                    <a:pt x="14724" y="8481"/>
                  </a:lnTo>
                  <a:lnTo>
                    <a:pt x="15029" y="8348"/>
                  </a:lnTo>
                  <a:lnTo>
                    <a:pt x="15390" y="8348"/>
                  </a:lnTo>
                  <a:lnTo>
                    <a:pt x="16076" y="7951"/>
                  </a:lnTo>
                  <a:lnTo>
                    <a:pt x="16743" y="7553"/>
                  </a:lnTo>
                  <a:lnTo>
                    <a:pt x="17410" y="6891"/>
                  </a:lnTo>
                  <a:lnTo>
                    <a:pt x="18648" y="5301"/>
                  </a:lnTo>
                  <a:lnTo>
                    <a:pt x="19429" y="3975"/>
                  </a:lnTo>
                  <a:lnTo>
                    <a:pt x="20190" y="2783"/>
                  </a:lnTo>
                  <a:lnTo>
                    <a:pt x="21010" y="1193"/>
                  </a:lnTo>
                  <a:lnTo>
                    <a:pt x="21600" y="0"/>
                  </a:lnTo>
                </a:path>
              </a:pathLst>
            </a:custGeom>
            <a:noFill/>
            <a:ln w="88900">
              <a:solidFill>
                <a:srgbClr val="0044FE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19" name="AutoShape 21"/>
            <p:cNvSpPr>
              <a:spLocks/>
            </p:cNvSpPr>
            <p:nvPr/>
          </p:nvSpPr>
          <p:spPr bwMode="auto">
            <a:xfrm rot="239960">
              <a:off x="4864" y="1545"/>
              <a:ext cx="218" cy="166"/>
            </a:xfrm>
            <a:custGeom>
              <a:avLst/>
              <a:gdLst>
                <a:gd name="T0" fmla="*/ 0 w 19664"/>
                <a:gd name="T1" fmla="*/ 0 h 19651"/>
                <a:gd name="T2" fmla="*/ 19664 w 19664"/>
                <a:gd name="T3" fmla="*/ 19651 h 19651"/>
              </a:gdLst>
              <a:ahLst/>
              <a:cxnLst>
                <a:cxn ang="0">
                  <a:pos x="16829" y="16854"/>
                </a:cxn>
                <a:cxn ang="0">
                  <a:pos x="16792" y="2959"/>
                </a:cxn>
                <a:cxn ang="0">
                  <a:pos x="2887" y="2892"/>
                </a:cxn>
                <a:cxn ang="0">
                  <a:pos x="2924" y="16787"/>
                </a:cxn>
                <a:cxn ang="0">
                  <a:pos x="16829" y="16854"/>
                </a:cxn>
              </a:cxnLst>
              <a:rect l="T0" t="T1" r="T2" b="T3"/>
              <a:pathLst>
                <a:path w="19664" h="19651">
                  <a:moveTo>
                    <a:pt x="16829" y="16854"/>
                  </a:moveTo>
                  <a:cubicBezTo>
                    <a:pt x="20658" y="13036"/>
                    <a:pt x="20641" y="6815"/>
                    <a:pt x="16792" y="2959"/>
                  </a:cubicBezTo>
                  <a:cubicBezTo>
                    <a:pt x="12942" y="-897"/>
                    <a:pt x="6717" y="-927"/>
                    <a:pt x="2887" y="2892"/>
                  </a:cubicBezTo>
                  <a:cubicBezTo>
                    <a:pt x="-942" y="6710"/>
                    <a:pt x="-925" y="12931"/>
                    <a:pt x="2924" y="16787"/>
                  </a:cubicBezTo>
                  <a:cubicBezTo>
                    <a:pt x="6774" y="20643"/>
                    <a:pt x="12999" y="20673"/>
                    <a:pt x="16829" y="16854"/>
                  </a:cubicBezTo>
                </a:path>
              </a:pathLst>
            </a:cu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0" name="Oval 22"/>
            <p:cNvSpPr>
              <a:spLocks/>
            </p:cNvSpPr>
            <p:nvPr/>
          </p:nvSpPr>
          <p:spPr bwMode="auto">
            <a:xfrm rot="10800000" flipH="1">
              <a:off x="4200" y="1473"/>
              <a:ext cx="218" cy="167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1" name="AutoShape 23"/>
            <p:cNvSpPr>
              <a:spLocks/>
            </p:cNvSpPr>
            <p:nvPr/>
          </p:nvSpPr>
          <p:spPr bwMode="auto">
            <a:xfrm rot="780001">
              <a:off x="6018" y="1801"/>
              <a:ext cx="218" cy="166"/>
            </a:xfrm>
            <a:custGeom>
              <a:avLst/>
              <a:gdLst>
                <a:gd name="T0" fmla="*/ 0 w 19631"/>
                <a:gd name="T1" fmla="*/ 0 h 19593"/>
                <a:gd name="T2" fmla="*/ 19631 w 19631"/>
                <a:gd name="T3" fmla="*/ 19593 h 19593"/>
              </a:gdLst>
              <a:ahLst/>
              <a:cxnLst>
                <a:cxn ang="0">
                  <a:pos x="3015" y="16767"/>
                </a:cxn>
                <a:cxn ang="0">
                  <a:pos x="2899" y="2913"/>
                </a:cxn>
                <a:cxn ang="0">
                  <a:pos x="16781" y="3125"/>
                </a:cxn>
                <a:cxn ang="0">
                  <a:pos x="16897" y="16979"/>
                </a:cxn>
                <a:cxn ang="0">
                  <a:pos x="3015" y="16767"/>
                </a:cxn>
              </a:cxnLst>
              <a:rect l="T0" t="T1" r="T2" b="T3"/>
              <a:pathLst>
                <a:path w="19631" h="19593">
                  <a:moveTo>
                    <a:pt x="3015" y="16767"/>
                  </a:moveTo>
                  <a:cubicBezTo>
                    <a:pt x="-850" y="12883"/>
                    <a:pt x="-902" y="6681"/>
                    <a:pt x="2899" y="2913"/>
                  </a:cubicBezTo>
                  <a:cubicBezTo>
                    <a:pt x="6700" y="-854"/>
                    <a:pt x="12915" y="-759"/>
                    <a:pt x="16781" y="3125"/>
                  </a:cubicBezTo>
                  <a:cubicBezTo>
                    <a:pt x="20646" y="7009"/>
                    <a:pt x="20698" y="13211"/>
                    <a:pt x="16897" y="16979"/>
                  </a:cubicBezTo>
                  <a:cubicBezTo>
                    <a:pt x="13096" y="20746"/>
                    <a:pt x="6881" y="20651"/>
                    <a:pt x="3015" y="16767"/>
                  </a:cubicBezTo>
                </a:path>
              </a:pathLst>
            </a:cu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2" name="AutoShape 24"/>
            <p:cNvSpPr>
              <a:spLocks/>
            </p:cNvSpPr>
            <p:nvPr/>
          </p:nvSpPr>
          <p:spPr bwMode="auto">
            <a:xfrm rot="-600018">
              <a:off x="2834" y="2091"/>
              <a:ext cx="218" cy="166"/>
            </a:xfrm>
            <a:custGeom>
              <a:avLst/>
              <a:gdLst>
                <a:gd name="T0" fmla="*/ 0 w 19642"/>
                <a:gd name="T1" fmla="*/ 0 h 19612"/>
                <a:gd name="T2" fmla="*/ 19642 w 19642"/>
                <a:gd name="T3" fmla="*/ 19612 h 19612"/>
              </a:gdLst>
              <a:ahLst/>
              <a:cxnLst>
                <a:cxn ang="0">
                  <a:pos x="2767" y="16705"/>
                </a:cxn>
                <a:cxn ang="0">
                  <a:pos x="2858" y="2838"/>
                </a:cxn>
                <a:cxn ang="0">
                  <a:pos x="16747" y="2673"/>
                </a:cxn>
                <a:cxn ang="0">
                  <a:pos x="16656" y="16540"/>
                </a:cxn>
                <a:cxn ang="0">
                  <a:pos x="2767" y="16705"/>
                </a:cxn>
              </a:cxnLst>
              <a:rect l="T0" t="T1" r="T2" b="T3"/>
              <a:pathLst>
                <a:path w="19642" h="19612">
                  <a:moveTo>
                    <a:pt x="2767" y="16705"/>
                  </a:moveTo>
                  <a:cubicBezTo>
                    <a:pt x="-1043" y="12921"/>
                    <a:pt x="-1002" y="6713"/>
                    <a:pt x="2858" y="2838"/>
                  </a:cubicBezTo>
                  <a:cubicBezTo>
                    <a:pt x="6718" y="-1037"/>
                    <a:pt x="12937" y="-1111"/>
                    <a:pt x="16747" y="2673"/>
                  </a:cubicBezTo>
                  <a:cubicBezTo>
                    <a:pt x="20557" y="6457"/>
                    <a:pt x="20516" y="12665"/>
                    <a:pt x="16656" y="16540"/>
                  </a:cubicBezTo>
                  <a:cubicBezTo>
                    <a:pt x="12796" y="20415"/>
                    <a:pt x="6577" y="20489"/>
                    <a:pt x="2767" y="16705"/>
                  </a:cubicBezTo>
                </a:path>
              </a:pathLst>
            </a:cu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3" name="Oval 25"/>
            <p:cNvSpPr>
              <a:spLocks/>
            </p:cNvSpPr>
            <p:nvPr/>
          </p:nvSpPr>
          <p:spPr bwMode="auto">
            <a:xfrm rot="10800000">
              <a:off x="3436" y="1967"/>
              <a:ext cx="218" cy="166"/>
            </a:xfrm>
            <a:prstGeom prst="ellipse">
              <a:avLst/>
            </a:pr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4" name="AutoShape 26"/>
            <p:cNvSpPr>
              <a:spLocks/>
            </p:cNvSpPr>
            <p:nvPr/>
          </p:nvSpPr>
          <p:spPr bwMode="auto">
            <a:xfrm rot="-899996">
              <a:off x="2273" y="2219"/>
              <a:ext cx="219" cy="165"/>
            </a:xfrm>
            <a:custGeom>
              <a:avLst/>
              <a:gdLst>
                <a:gd name="T0" fmla="*/ 0 w 19625"/>
                <a:gd name="T1" fmla="*/ 0 h 19580"/>
                <a:gd name="T2" fmla="*/ 19625 w 19625"/>
                <a:gd name="T3" fmla="*/ 19580 h 19580"/>
              </a:gdLst>
              <a:ahLst/>
              <a:cxnLst>
                <a:cxn ang="0">
                  <a:pos x="16591" y="16422"/>
                </a:cxn>
                <a:cxn ang="0">
                  <a:pos x="16724" y="2577"/>
                </a:cxn>
                <a:cxn ang="0">
                  <a:pos x="2847" y="2818"/>
                </a:cxn>
                <a:cxn ang="0">
                  <a:pos x="2714" y="16663"/>
                </a:cxn>
                <a:cxn ang="0">
                  <a:pos x="16591" y="16422"/>
                </a:cxn>
              </a:cxnLst>
              <a:rect l="T0" t="T1" r="T2" b="T3"/>
              <a:pathLst>
                <a:path w="19625" h="19580">
                  <a:moveTo>
                    <a:pt x="16591" y="16422"/>
                  </a:moveTo>
                  <a:cubicBezTo>
                    <a:pt x="20460" y="12532"/>
                    <a:pt x="20519" y="6333"/>
                    <a:pt x="16724" y="2577"/>
                  </a:cubicBezTo>
                  <a:cubicBezTo>
                    <a:pt x="12928" y="-1180"/>
                    <a:pt x="6715" y="-1072"/>
                    <a:pt x="2847" y="2818"/>
                  </a:cubicBezTo>
                  <a:cubicBezTo>
                    <a:pt x="-1022" y="6708"/>
                    <a:pt x="-1081" y="12907"/>
                    <a:pt x="2714" y="16663"/>
                  </a:cubicBezTo>
                  <a:cubicBezTo>
                    <a:pt x="6510" y="20420"/>
                    <a:pt x="12723" y="20312"/>
                    <a:pt x="16591" y="16422"/>
                  </a:cubicBezTo>
                </a:path>
              </a:pathLst>
            </a:cu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5" name="AutoShape 27"/>
            <p:cNvSpPr>
              <a:spLocks/>
            </p:cNvSpPr>
            <p:nvPr/>
          </p:nvSpPr>
          <p:spPr bwMode="auto">
            <a:xfrm rot="10800000" flipH="1">
              <a:off x="1196" y="1652"/>
              <a:ext cx="4261" cy="6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0" y="7553"/>
                </a:cxn>
                <a:cxn ang="0">
                  <a:pos x="1886" y="10734"/>
                </a:cxn>
                <a:cxn ang="0">
                  <a:pos x="3981" y="14179"/>
                </a:cxn>
                <a:cxn ang="0">
                  <a:pos x="5752" y="16829"/>
                </a:cxn>
                <a:cxn ang="0">
                  <a:pos x="7581" y="19215"/>
                </a:cxn>
                <a:cxn ang="0">
                  <a:pos x="8990" y="20540"/>
                </a:cxn>
                <a:cxn ang="0">
                  <a:pos x="10114" y="21467"/>
                </a:cxn>
                <a:cxn ang="0">
                  <a:pos x="11048" y="21600"/>
                </a:cxn>
                <a:cxn ang="0">
                  <a:pos x="11543" y="21467"/>
                </a:cxn>
                <a:cxn ang="0">
                  <a:pos x="11733" y="20937"/>
                </a:cxn>
                <a:cxn ang="0">
                  <a:pos x="11867" y="19612"/>
                </a:cxn>
                <a:cxn ang="0">
                  <a:pos x="12000" y="18287"/>
                </a:cxn>
                <a:cxn ang="0">
                  <a:pos x="12133" y="16829"/>
                </a:cxn>
                <a:cxn ang="0">
                  <a:pos x="12286" y="15769"/>
                </a:cxn>
                <a:cxn ang="0">
                  <a:pos x="12419" y="14974"/>
                </a:cxn>
                <a:cxn ang="0">
                  <a:pos x="12648" y="14842"/>
                </a:cxn>
                <a:cxn ang="0">
                  <a:pos x="12914" y="14842"/>
                </a:cxn>
                <a:cxn ang="0">
                  <a:pos x="13200" y="14842"/>
                </a:cxn>
                <a:cxn ang="0">
                  <a:pos x="13467" y="14842"/>
                </a:cxn>
                <a:cxn ang="0">
                  <a:pos x="13752" y="14842"/>
                </a:cxn>
                <a:cxn ang="0">
                  <a:pos x="14000" y="14444"/>
                </a:cxn>
                <a:cxn ang="0">
                  <a:pos x="14133" y="13252"/>
                </a:cxn>
                <a:cxn ang="0">
                  <a:pos x="14229" y="11794"/>
                </a:cxn>
                <a:cxn ang="0">
                  <a:pos x="14400" y="10204"/>
                </a:cxn>
                <a:cxn ang="0">
                  <a:pos x="14514" y="9011"/>
                </a:cxn>
                <a:cxn ang="0">
                  <a:pos x="14724" y="8481"/>
                </a:cxn>
                <a:cxn ang="0">
                  <a:pos x="15029" y="8348"/>
                </a:cxn>
                <a:cxn ang="0">
                  <a:pos x="15390" y="8348"/>
                </a:cxn>
                <a:cxn ang="0">
                  <a:pos x="16076" y="7951"/>
                </a:cxn>
                <a:cxn ang="0">
                  <a:pos x="16743" y="7553"/>
                </a:cxn>
                <a:cxn ang="0">
                  <a:pos x="17410" y="6891"/>
                </a:cxn>
                <a:cxn ang="0">
                  <a:pos x="18648" y="5301"/>
                </a:cxn>
                <a:cxn ang="0">
                  <a:pos x="19429" y="3975"/>
                </a:cxn>
                <a:cxn ang="0">
                  <a:pos x="20190" y="2783"/>
                </a:cxn>
                <a:cxn ang="0">
                  <a:pos x="21010" y="1193"/>
                </a:cxn>
                <a:cxn ang="0">
                  <a:pos x="21600" y="0"/>
                </a:cxn>
              </a:cxnLst>
              <a:rect l="T0" t="T1" r="T2" b="T3"/>
              <a:pathLst>
                <a:path w="21600" h="21600">
                  <a:moveTo>
                    <a:pt x="0" y="7553"/>
                  </a:moveTo>
                  <a:lnTo>
                    <a:pt x="1886" y="10734"/>
                  </a:lnTo>
                  <a:lnTo>
                    <a:pt x="3981" y="14179"/>
                  </a:lnTo>
                  <a:lnTo>
                    <a:pt x="5752" y="16829"/>
                  </a:lnTo>
                  <a:lnTo>
                    <a:pt x="7581" y="19215"/>
                  </a:lnTo>
                  <a:lnTo>
                    <a:pt x="8990" y="20540"/>
                  </a:lnTo>
                  <a:lnTo>
                    <a:pt x="10114" y="21467"/>
                  </a:lnTo>
                  <a:lnTo>
                    <a:pt x="11048" y="21600"/>
                  </a:lnTo>
                  <a:lnTo>
                    <a:pt x="11543" y="21467"/>
                  </a:lnTo>
                  <a:lnTo>
                    <a:pt x="11733" y="20937"/>
                  </a:lnTo>
                  <a:lnTo>
                    <a:pt x="11867" y="19612"/>
                  </a:lnTo>
                  <a:lnTo>
                    <a:pt x="12000" y="18287"/>
                  </a:lnTo>
                  <a:lnTo>
                    <a:pt x="12133" y="16829"/>
                  </a:lnTo>
                  <a:lnTo>
                    <a:pt x="12286" y="15769"/>
                  </a:lnTo>
                  <a:lnTo>
                    <a:pt x="12419" y="14974"/>
                  </a:lnTo>
                  <a:lnTo>
                    <a:pt x="12648" y="14842"/>
                  </a:lnTo>
                  <a:lnTo>
                    <a:pt x="12914" y="14842"/>
                  </a:lnTo>
                  <a:lnTo>
                    <a:pt x="13200" y="14842"/>
                  </a:lnTo>
                  <a:lnTo>
                    <a:pt x="13467" y="14842"/>
                  </a:lnTo>
                  <a:lnTo>
                    <a:pt x="13752" y="14842"/>
                  </a:lnTo>
                  <a:lnTo>
                    <a:pt x="14000" y="14444"/>
                  </a:lnTo>
                  <a:lnTo>
                    <a:pt x="14133" y="13252"/>
                  </a:lnTo>
                  <a:lnTo>
                    <a:pt x="14229" y="11794"/>
                  </a:lnTo>
                  <a:lnTo>
                    <a:pt x="14400" y="10204"/>
                  </a:lnTo>
                  <a:lnTo>
                    <a:pt x="14514" y="9011"/>
                  </a:lnTo>
                  <a:lnTo>
                    <a:pt x="14724" y="8481"/>
                  </a:lnTo>
                  <a:lnTo>
                    <a:pt x="15029" y="8348"/>
                  </a:lnTo>
                  <a:lnTo>
                    <a:pt x="15390" y="8348"/>
                  </a:lnTo>
                  <a:lnTo>
                    <a:pt x="16076" y="7951"/>
                  </a:lnTo>
                  <a:lnTo>
                    <a:pt x="16743" y="7553"/>
                  </a:lnTo>
                  <a:lnTo>
                    <a:pt x="17410" y="6891"/>
                  </a:lnTo>
                  <a:lnTo>
                    <a:pt x="18648" y="5301"/>
                  </a:lnTo>
                  <a:lnTo>
                    <a:pt x="19429" y="3975"/>
                  </a:lnTo>
                  <a:lnTo>
                    <a:pt x="20190" y="2783"/>
                  </a:lnTo>
                  <a:lnTo>
                    <a:pt x="21010" y="1193"/>
                  </a:lnTo>
                  <a:lnTo>
                    <a:pt x="21600" y="0"/>
                  </a:lnTo>
                </a:path>
              </a:pathLst>
            </a:custGeom>
            <a:noFill/>
            <a:ln w="88900">
              <a:solidFill>
                <a:srgbClr val="FD9A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6" name="Oval 28"/>
            <p:cNvSpPr>
              <a:spLocks/>
            </p:cNvSpPr>
            <p:nvPr/>
          </p:nvSpPr>
          <p:spPr bwMode="auto">
            <a:xfrm rot="10800000">
              <a:off x="3179" y="1465"/>
              <a:ext cx="218" cy="167"/>
            </a:xfrm>
            <a:prstGeom prst="ellipse">
              <a:avLst/>
            </a:pr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7" name="Oval 29"/>
            <p:cNvSpPr>
              <a:spLocks/>
            </p:cNvSpPr>
            <p:nvPr/>
          </p:nvSpPr>
          <p:spPr bwMode="auto">
            <a:xfrm rot="10800000" flipH="1">
              <a:off x="3930" y="1967"/>
              <a:ext cx="218" cy="166"/>
            </a:xfrm>
            <a:prstGeom prst="ellipse">
              <a:avLst/>
            </a:pr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8" name="AutoShape 30"/>
            <p:cNvSpPr>
              <a:spLocks/>
            </p:cNvSpPr>
            <p:nvPr/>
          </p:nvSpPr>
          <p:spPr bwMode="auto">
            <a:xfrm rot="720000">
              <a:off x="4519" y="2086"/>
              <a:ext cx="218" cy="166"/>
            </a:xfrm>
            <a:custGeom>
              <a:avLst/>
              <a:gdLst>
                <a:gd name="T0" fmla="*/ 0 w 19635"/>
                <a:gd name="T1" fmla="*/ 0 h 19599"/>
                <a:gd name="T2" fmla="*/ 19635 w 19635"/>
                <a:gd name="T3" fmla="*/ 19599 h 19599"/>
              </a:gdLst>
              <a:ahLst/>
              <a:cxnLst>
                <a:cxn ang="0">
                  <a:pos x="3006" y="16769"/>
                </a:cxn>
                <a:cxn ang="0">
                  <a:pos x="2898" y="2911"/>
                </a:cxn>
                <a:cxn ang="0">
                  <a:pos x="16782" y="3107"/>
                </a:cxn>
                <a:cxn ang="0">
                  <a:pos x="16890" y="16965"/>
                </a:cxn>
                <a:cxn ang="0">
                  <a:pos x="3006" y="16769"/>
                </a:cxn>
              </a:cxnLst>
              <a:rect l="T0" t="T1" r="T2" b="T3"/>
              <a:pathLst>
                <a:path w="19635" h="19599">
                  <a:moveTo>
                    <a:pt x="3006" y="16769"/>
                  </a:moveTo>
                  <a:cubicBezTo>
                    <a:pt x="-858" y="12888"/>
                    <a:pt x="-906" y="6684"/>
                    <a:pt x="2898" y="2911"/>
                  </a:cubicBezTo>
                  <a:cubicBezTo>
                    <a:pt x="6702" y="-862"/>
                    <a:pt x="12918" y="-774"/>
                    <a:pt x="16782" y="3107"/>
                  </a:cubicBezTo>
                  <a:cubicBezTo>
                    <a:pt x="20646" y="6988"/>
                    <a:pt x="20694" y="13192"/>
                    <a:pt x="16890" y="16965"/>
                  </a:cubicBezTo>
                  <a:cubicBezTo>
                    <a:pt x="13086" y="20738"/>
                    <a:pt x="6870" y="20650"/>
                    <a:pt x="3006" y="16769"/>
                  </a:cubicBezTo>
                </a:path>
              </a:pathLst>
            </a:cu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29" name="AutoShape 31"/>
            <p:cNvSpPr>
              <a:spLocks/>
            </p:cNvSpPr>
            <p:nvPr/>
          </p:nvSpPr>
          <p:spPr bwMode="auto">
            <a:xfrm rot="779999">
              <a:off x="5090" y="2243"/>
              <a:ext cx="218" cy="165"/>
            </a:xfrm>
            <a:custGeom>
              <a:avLst/>
              <a:gdLst>
                <a:gd name="T0" fmla="*/ 0 w 19618"/>
                <a:gd name="T1" fmla="*/ 0 h 19569"/>
                <a:gd name="T2" fmla="*/ 19618 w 19618"/>
                <a:gd name="T3" fmla="*/ 19569 h 19569"/>
              </a:gdLst>
              <a:ahLst/>
              <a:cxnLst>
                <a:cxn ang="0">
                  <a:pos x="16924" y="17028"/>
                </a:cxn>
                <a:cxn ang="0">
                  <a:pos x="16776" y="3191"/>
                </a:cxn>
                <a:cxn ang="0">
                  <a:pos x="2904" y="2922"/>
                </a:cxn>
                <a:cxn ang="0">
                  <a:pos x="3052" y="16759"/>
                </a:cxn>
                <a:cxn ang="0">
                  <a:pos x="16924" y="17028"/>
                </a:cxn>
              </a:cxnLst>
              <a:rect l="T0" t="T1" r="T2" b="T3"/>
              <a:pathLst>
                <a:path w="19618" h="19569">
                  <a:moveTo>
                    <a:pt x="16924" y="17028"/>
                  </a:moveTo>
                  <a:cubicBezTo>
                    <a:pt x="20714" y="13282"/>
                    <a:pt x="20648" y="7087"/>
                    <a:pt x="16776" y="3191"/>
                  </a:cubicBezTo>
                  <a:cubicBezTo>
                    <a:pt x="12905" y="-704"/>
                    <a:pt x="6694" y="-825"/>
                    <a:pt x="2904" y="2922"/>
                  </a:cubicBezTo>
                  <a:cubicBezTo>
                    <a:pt x="-886" y="6668"/>
                    <a:pt x="-820" y="12863"/>
                    <a:pt x="3052" y="16759"/>
                  </a:cubicBezTo>
                  <a:cubicBezTo>
                    <a:pt x="6923" y="20654"/>
                    <a:pt x="13134" y="20775"/>
                    <a:pt x="16924" y="17028"/>
                  </a:cubicBezTo>
                </a:path>
              </a:pathLst>
            </a:cu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30" name="AutoShape 32"/>
            <p:cNvSpPr>
              <a:spLocks/>
            </p:cNvSpPr>
            <p:nvPr/>
          </p:nvSpPr>
          <p:spPr bwMode="auto">
            <a:xfrm rot="-600000">
              <a:off x="1953" y="1665"/>
              <a:ext cx="218" cy="165"/>
            </a:xfrm>
            <a:custGeom>
              <a:avLst/>
              <a:gdLst>
                <a:gd name="T0" fmla="*/ 0 w 19642"/>
                <a:gd name="T1" fmla="*/ 0 h 19612"/>
                <a:gd name="T2" fmla="*/ 19642 w 19642"/>
                <a:gd name="T3" fmla="*/ 19612 h 19612"/>
              </a:gdLst>
              <a:ahLst/>
              <a:cxnLst>
                <a:cxn ang="0">
                  <a:pos x="2767" y="16705"/>
                </a:cxn>
                <a:cxn ang="0">
                  <a:pos x="2858" y="2838"/>
                </a:cxn>
                <a:cxn ang="0">
                  <a:pos x="16747" y="2673"/>
                </a:cxn>
                <a:cxn ang="0">
                  <a:pos x="16656" y="16540"/>
                </a:cxn>
                <a:cxn ang="0">
                  <a:pos x="2767" y="16705"/>
                </a:cxn>
              </a:cxnLst>
              <a:rect l="T0" t="T1" r="T2" b="T3"/>
              <a:pathLst>
                <a:path w="19642" h="19612">
                  <a:moveTo>
                    <a:pt x="2767" y="16705"/>
                  </a:moveTo>
                  <a:cubicBezTo>
                    <a:pt x="-1043" y="12921"/>
                    <a:pt x="-1002" y="6713"/>
                    <a:pt x="2858" y="2838"/>
                  </a:cubicBezTo>
                  <a:cubicBezTo>
                    <a:pt x="6718" y="-1037"/>
                    <a:pt x="12937" y="-1111"/>
                    <a:pt x="16747" y="2673"/>
                  </a:cubicBezTo>
                  <a:cubicBezTo>
                    <a:pt x="20557" y="6457"/>
                    <a:pt x="20516" y="12665"/>
                    <a:pt x="16656" y="16540"/>
                  </a:cubicBezTo>
                  <a:cubicBezTo>
                    <a:pt x="12796" y="20415"/>
                    <a:pt x="6577" y="20489"/>
                    <a:pt x="2767" y="16705"/>
                  </a:cubicBezTo>
                </a:path>
              </a:pathLst>
            </a:cu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31" name="AutoShape 33"/>
            <p:cNvSpPr>
              <a:spLocks/>
            </p:cNvSpPr>
            <p:nvPr/>
          </p:nvSpPr>
          <p:spPr bwMode="auto">
            <a:xfrm rot="-299999">
              <a:off x="2598" y="1535"/>
              <a:ext cx="218" cy="167"/>
            </a:xfrm>
            <a:custGeom>
              <a:avLst/>
              <a:gdLst>
                <a:gd name="T0" fmla="*/ 0 w 19660"/>
                <a:gd name="T1" fmla="*/ 0 h 19645"/>
                <a:gd name="T2" fmla="*/ 19660 w 19660"/>
                <a:gd name="T3" fmla="*/ 19645 h 19645"/>
              </a:gdLst>
              <a:ahLst/>
              <a:cxnLst>
                <a:cxn ang="0">
                  <a:pos x="16725" y="16667"/>
                </a:cxn>
                <a:cxn ang="0">
                  <a:pos x="16771" y="2776"/>
                </a:cxn>
                <a:cxn ang="0">
                  <a:pos x="2869" y="2859"/>
                </a:cxn>
                <a:cxn ang="0">
                  <a:pos x="2823" y="16750"/>
                </a:cxn>
                <a:cxn ang="0">
                  <a:pos x="16725" y="16667"/>
                </a:cxn>
              </a:cxnLst>
              <a:rect l="T0" t="T1" r="T2" b="T3"/>
              <a:pathLst>
                <a:path w="19660" h="19645">
                  <a:moveTo>
                    <a:pt x="16725" y="16667"/>
                  </a:moveTo>
                  <a:cubicBezTo>
                    <a:pt x="20576" y="12808"/>
                    <a:pt x="20597" y="6588"/>
                    <a:pt x="16771" y="2776"/>
                  </a:cubicBezTo>
                  <a:cubicBezTo>
                    <a:pt x="12945" y="-1037"/>
                    <a:pt x="6721" y="-1000"/>
                    <a:pt x="2869" y="2859"/>
                  </a:cubicBezTo>
                  <a:cubicBezTo>
                    <a:pt x="-982" y="6718"/>
                    <a:pt x="-1003" y="12938"/>
                    <a:pt x="2823" y="16750"/>
                  </a:cubicBezTo>
                  <a:cubicBezTo>
                    <a:pt x="6649" y="20563"/>
                    <a:pt x="12873" y="20526"/>
                    <a:pt x="16725" y="16667"/>
                  </a:cubicBezTo>
                </a:path>
              </a:pathLst>
            </a:cu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32" name="AutoShape 34"/>
            <p:cNvSpPr>
              <a:spLocks/>
            </p:cNvSpPr>
            <p:nvPr/>
          </p:nvSpPr>
          <p:spPr bwMode="auto">
            <a:xfrm rot="-720000">
              <a:off x="1417" y="1797"/>
              <a:ext cx="218" cy="166"/>
            </a:xfrm>
            <a:custGeom>
              <a:avLst/>
              <a:gdLst>
                <a:gd name="T0" fmla="*/ 0 w 19635"/>
                <a:gd name="T1" fmla="*/ 0 h 19599"/>
                <a:gd name="T2" fmla="*/ 19635 w 19635"/>
                <a:gd name="T3" fmla="*/ 19599 h 19599"/>
              </a:gdLst>
              <a:ahLst/>
              <a:cxnLst>
                <a:cxn ang="0">
                  <a:pos x="16629" y="16492"/>
                </a:cxn>
                <a:cxn ang="0">
                  <a:pos x="16737" y="2634"/>
                </a:cxn>
                <a:cxn ang="0">
                  <a:pos x="2853" y="2830"/>
                </a:cxn>
                <a:cxn ang="0">
                  <a:pos x="2745" y="16688"/>
                </a:cxn>
                <a:cxn ang="0">
                  <a:pos x="16629" y="16492"/>
                </a:cxn>
              </a:cxnLst>
              <a:rect l="T0" t="T1" r="T2" b="T3"/>
              <a:pathLst>
                <a:path w="19635" h="19599">
                  <a:moveTo>
                    <a:pt x="16629" y="16492"/>
                  </a:moveTo>
                  <a:cubicBezTo>
                    <a:pt x="20493" y="12611"/>
                    <a:pt x="20541" y="6407"/>
                    <a:pt x="16737" y="2634"/>
                  </a:cubicBezTo>
                  <a:cubicBezTo>
                    <a:pt x="12933" y="-1139"/>
                    <a:pt x="6717" y="-1051"/>
                    <a:pt x="2853" y="2830"/>
                  </a:cubicBezTo>
                  <a:cubicBezTo>
                    <a:pt x="-1011" y="6711"/>
                    <a:pt x="-1059" y="12915"/>
                    <a:pt x="2745" y="16688"/>
                  </a:cubicBezTo>
                  <a:cubicBezTo>
                    <a:pt x="6549" y="20461"/>
                    <a:pt x="12765" y="20373"/>
                    <a:pt x="16629" y="16492"/>
                  </a:cubicBezTo>
                </a:path>
              </a:pathLst>
            </a:cu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33" name="Rectangle 35"/>
            <p:cNvSpPr>
              <a:spLocks/>
            </p:cNvSpPr>
            <p:nvPr/>
          </p:nvSpPr>
          <p:spPr bwMode="auto">
            <a:xfrm rot="720000">
              <a:off x="4575" y="833"/>
              <a:ext cx="1912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/>
              <a:r>
                <a:rPr lang="en-US" sz="1700">
                  <a:solidFill>
                    <a:srgbClr val="0044FE"/>
                  </a:solidFill>
                  <a:latin typeface="Gill Sans" pitchFamily="1" charset="0"/>
                  <a:sym typeface="Gill Sans" pitchFamily="1" charset="0"/>
                </a:rPr>
                <a:t>Blue beam helicity: </a:t>
              </a:r>
              <a:r>
                <a:rPr lang="en-US" sz="2500">
                  <a:solidFill>
                    <a:srgbClr val="0044FE"/>
                  </a:solidFill>
                  <a:latin typeface="Gill Sans" pitchFamily="1" charset="0"/>
                  <a:sym typeface="Gill Sans" pitchFamily="1" charset="0"/>
                </a:rPr>
                <a:t> </a:t>
              </a:r>
              <a:r>
                <a:rPr lang="en-US" sz="2500" b="1">
                  <a:solidFill>
                    <a:srgbClr val="0044FE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  <a:p>
              <a:pPr algn="ctr" defTabSz="642938" eaLnBrk="1" hangingPunct="1"/>
              <a:r>
                <a:rPr lang="en-US" sz="2500" b="1">
                  <a:solidFill>
                    <a:srgbClr val="558E28"/>
                  </a:solidFill>
                  <a:latin typeface="Gill Sans" pitchFamily="1" charset="0"/>
                  <a:sym typeface="Gill Sans" pitchFamily="1" charset="0"/>
                </a:rPr>
                <a:t>-  -</a:t>
              </a:r>
              <a:r>
                <a:rPr lang="en-US" sz="2500" b="1">
                  <a:solidFill>
                    <a:srgbClr val="0044FE"/>
                  </a:solidFill>
                  <a:latin typeface="Gill Sans" pitchFamily="1" charset="0"/>
                  <a:sym typeface="Gill Sans" pitchFamily="1" charset="0"/>
                </a:rPr>
                <a:t>  </a:t>
              </a:r>
              <a:r>
                <a:rPr lang="en-US" sz="2500" b="1">
                  <a:solidFill>
                    <a:srgbClr val="CE3B00"/>
                  </a:solidFill>
                  <a:latin typeface="Gill Sans" pitchFamily="1" charset="0"/>
                  <a:sym typeface="Gill Sans" pitchFamily="1" charset="0"/>
                </a:rPr>
                <a:t>+  +</a:t>
              </a:r>
              <a:r>
                <a:rPr lang="en-US" sz="2500" b="1">
                  <a:solidFill>
                    <a:srgbClr val="0044FE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</p:txBody>
        </p:sp>
        <p:sp>
          <p:nvSpPr>
            <p:cNvPr id="33834" name="Rectangle 36"/>
            <p:cNvSpPr>
              <a:spLocks/>
            </p:cNvSpPr>
            <p:nvPr/>
          </p:nvSpPr>
          <p:spPr bwMode="auto">
            <a:xfrm rot="-600000">
              <a:off x="817" y="885"/>
              <a:ext cx="1976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/>
              <a:r>
                <a:rPr lang="en-US" sz="1700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Yellow beam helicity: </a:t>
              </a:r>
              <a:r>
                <a:rPr lang="en-US" sz="2500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</a:t>
              </a:r>
              <a:r>
                <a:rPr lang="en-US" sz="2500" b="1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  <a:p>
              <a:pPr algn="ctr" defTabSz="642938" eaLnBrk="1" hangingPunct="1"/>
              <a:r>
                <a:rPr lang="en-US" sz="2500" b="1">
                  <a:solidFill>
                    <a:srgbClr val="D90B00"/>
                  </a:solidFill>
                  <a:latin typeface="Gill Sans" pitchFamily="1" charset="0"/>
                  <a:sym typeface="Gill Sans" pitchFamily="1" charset="0"/>
                </a:rPr>
                <a:t>+</a:t>
              </a:r>
              <a:r>
                <a:rPr lang="en-US" sz="2500" b="1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 </a:t>
              </a:r>
              <a:r>
                <a:rPr lang="en-US" sz="2500" b="1">
                  <a:solidFill>
                    <a:srgbClr val="558E28"/>
                  </a:solidFill>
                  <a:latin typeface="Gill Sans" pitchFamily="1" charset="0"/>
                  <a:sym typeface="Gill Sans" pitchFamily="1" charset="0"/>
                </a:rPr>
                <a:t>-</a:t>
              </a:r>
              <a:r>
                <a:rPr lang="en-US" sz="2500" b="1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 </a:t>
              </a:r>
              <a:r>
                <a:rPr lang="en-US" sz="2500" b="1">
                  <a:solidFill>
                    <a:srgbClr val="D90B00"/>
                  </a:solidFill>
                  <a:latin typeface="Gill Sans" pitchFamily="1" charset="0"/>
                  <a:sym typeface="Gill Sans" pitchFamily="1" charset="0"/>
                </a:rPr>
                <a:t>+</a:t>
              </a:r>
              <a:r>
                <a:rPr lang="en-US" sz="2500" b="1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 </a:t>
              </a:r>
              <a:r>
                <a:rPr lang="en-US" sz="2500" b="1">
                  <a:solidFill>
                    <a:srgbClr val="558E28"/>
                  </a:solidFill>
                  <a:latin typeface="Gill Sans" pitchFamily="1" charset="0"/>
                  <a:sym typeface="Gill Sans" pitchFamily="1" charset="0"/>
                </a:rPr>
                <a:t>-</a:t>
              </a:r>
              <a:r>
                <a:rPr lang="en-US" sz="2500" b="1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</a:t>
              </a:r>
              <a:r>
                <a:rPr lang="en-US" sz="2500">
                  <a:solidFill>
                    <a:srgbClr val="C97100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</p:txBody>
        </p:sp>
        <p:pic>
          <p:nvPicPr>
            <p:cNvPr id="33835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363995">
              <a:off x="3454" y="1050"/>
              <a:ext cx="463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36" name="AutoShape 38"/>
            <p:cNvSpPr>
              <a:spLocks/>
            </p:cNvSpPr>
            <p:nvPr/>
          </p:nvSpPr>
          <p:spPr bwMode="auto">
            <a:xfrm rot="780001">
              <a:off x="5426" y="1666"/>
              <a:ext cx="218" cy="165"/>
            </a:xfrm>
            <a:custGeom>
              <a:avLst/>
              <a:gdLst>
                <a:gd name="T0" fmla="*/ 0 w 19631"/>
                <a:gd name="T1" fmla="*/ 0 h 19593"/>
                <a:gd name="T2" fmla="*/ 19631 w 19631"/>
                <a:gd name="T3" fmla="*/ 19593 h 19593"/>
              </a:gdLst>
              <a:ahLst/>
              <a:cxnLst>
                <a:cxn ang="0">
                  <a:pos x="3015" y="16767"/>
                </a:cxn>
                <a:cxn ang="0">
                  <a:pos x="2899" y="2913"/>
                </a:cxn>
                <a:cxn ang="0">
                  <a:pos x="16781" y="3125"/>
                </a:cxn>
                <a:cxn ang="0">
                  <a:pos x="16897" y="16979"/>
                </a:cxn>
                <a:cxn ang="0">
                  <a:pos x="3015" y="16767"/>
                </a:cxn>
              </a:cxnLst>
              <a:rect l="T0" t="T1" r="T2" b="T3"/>
              <a:pathLst>
                <a:path w="19631" h="19593">
                  <a:moveTo>
                    <a:pt x="3015" y="16767"/>
                  </a:moveTo>
                  <a:cubicBezTo>
                    <a:pt x="-850" y="12883"/>
                    <a:pt x="-902" y="6681"/>
                    <a:pt x="2899" y="2913"/>
                  </a:cubicBezTo>
                  <a:cubicBezTo>
                    <a:pt x="6700" y="-854"/>
                    <a:pt x="12915" y="-759"/>
                    <a:pt x="16781" y="3125"/>
                  </a:cubicBezTo>
                  <a:cubicBezTo>
                    <a:pt x="20646" y="7009"/>
                    <a:pt x="20698" y="13211"/>
                    <a:pt x="16897" y="16979"/>
                  </a:cubicBezTo>
                  <a:cubicBezTo>
                    <a:pt x="13096" y="20746"/>
                    <a:pt x="6881" y="20651"/>
                    <a:pt x="3015" y="16767"/>
                  </a:cubicBezTo>
                </a:path>
              </a:pathLst>
            </a:custGeom>
            <a:solidFill>
              <a:srgbClr val="D90B00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37" name="Rectangle 39"/>
            <p:cNvSpPr>
              <a:spLocks/>
            </p:cNvSpPr>
            <p:nvPr/>
          </p:nvSpPr>
          <p:spPr bwMode="auto">
            <a:xfrm>
              <a:off x="146" y="1515"/>
              <a:ext cx="791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80000"/>
                </a:lnSpc>
              </a:pPr>
              <a:r>
                <a:rPr lang="en-US" sz="1700">
                  <a:latin typeface="Gill Sans" pitchFamily="1" charset="0"/>
                  <a:sym typeface="Gill Sans" pitchFamily="1" charset="0"/>
                </a:rPr>
                <a:t>spin rotator</a:t>
              </a:r>
            </a:p>
          </p:txBody>
        </p:sp>
        <p:sp>
          <p:nvSpPr>
            <p:cNvPr id="33838" name="Line 40"/>
            <p:cNvSpPr>
              <a:spLocks noChangeShapeType="1"/>
            </p:cNvSpPr>
            <p:nvPr/>
          </p:nvSpPr>
          <p:spPr bwMode="auto">
            <a:xfrm rot="10800000" flipH="1">
              <a:off x="158" y="2680"/>
              <a:ext cx="1044" cy="470"/>
            </a:xfrm>
            <a:prstGeom prst="line">
              <a:avLst/>
            </a:prstGeom>
            <a:noFill/>
            <a:ln w="101600">
              <a:solidFill>
                <a:srgbClr val="0044FE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39" name="Line 41"/>
            <p:cNvSpPr>
              <a:spLocks noChangeShapeType="1"/>
            </p:cNvSpPr>
            <p:nvPr/>
          </p:nvSpPr>
          <p:spPr bwMode="auto">
            <a:xfrm>
              <a:off x="6380" y="2663"/>
              <a:ext cx="891" cy="430"/>
            </a:xfrm>
            <a:prstGeom prst="line">
              <a:avLst/>
            </a:prstGeom>
            <a:noFill/>
            <a:ln w="101600">
              <a:solidFill>
                <a:srgbClr val="FD9A00"/>
              </a:solidFill>
              <a:round/>
              <a:headEnd type="stealth" w="med" len="med"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4136" y="2481"/>
              <a:ext cx="1216" cy="608"/>
              <a:chOff x="0" y="0"/>
              <a:chExt cx="1216" cy="608"/>
            </a:xfrm>
          </p:grpSpPr>
          <p:sp>
            <p:nvSpPr>
              <p:cNvPr id="33848" name="Oval 43"/>
              <p:cNvSpPr>
                <a:spLocks/>
              </p:cNvSpPr>
              <p:nvPr/>
            </p:nvSpPr>
            <p:spPr bwMode="auto">
              <a:xfrm flipH="1">
                <a:off x="106" y="373"/>
                <a:ext cx="190" cy="131"/>
              </a:xfrm>
              <a:prstGeom prst="ellipse">
                <a:avLst/>
              </a:prstGeom>
              <a:solidFill>
                <a:srgbClr val="128000"/>
              </a:solidFill>
              <a:ln w="25400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49" name="Oval 44"/>
              <p:cNvSpPr>
                <a:spLocks/>
              </p:cNvSpPr>
              <p:nvPr/>
            </p:nvSpPr>
            <p:spPr bwMode="auto">
              <a:xfrm flipH="1">
                <a:off x="102" y="122"/>
                <a:ext cx="190" cy="131"/>
              </a:xfrm>
              <a:prstGeom prst="ellipse">
                <a:avLst/>
              </a:prstGeom>
              <a:solidFill>
                <a:srgbClr val="FF3249"/>
              </a:solidFill>
              <a:ln w="25400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50" name="Rectangle 45"/>
              <p:cNvSpPr>
                <a:spLocks/>
              </p:cNvSpPr>
              <p:nvPr/>
            </p:nvSpPr>
            <p:spPr bwMode="auto">
              <a:xfrm>
                <a:off x="280" y="53"/>
                <a:ext cx="890" cy="2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642938" eaLnBrk="1" hangingPunct="1"/>
                <a:r>
                  <a:rPr lang="en-US" sz="1700">
                    <a:latin typeface="Gill Sans" pitchFamily="1" charset="0"/>
                    <a:sym typeface="Gill Sans" pitchFamily="1" charset="0"/>
                  </a:rPr>
                  <a:t> + helicity </a:t>
                </a:r>
              </a:p>
            </p:txBody>
          </p:sp>
          <p:sp>
            <p:nvSpPr>
              <p:cNvPr id="33851" name="AutoShape 46"/>
              <p:cNvSpPr>
                <a:spLocks/>
              </p:cNvSpPr>
              <p:nvPr/>
            </p:nvSpPr>
            <p:spPr bwMode="auto">
              <a:xfrm>
                <a:off x="0" y="0"/>
                <a:ext cx="1216" cy="608"/>
              </a:xfrm>
              <a:prstGeom prst="roundRect">
                <a:avLst>
                  <a:gd name="adj" fmla="val 19736"/>
                </a:avLst>
              </a:prstGeom>
              <a:noFill/>
              <a:ln w="25400">
                <a:solidFill>
                  <a:srgbClr val="9A9A9A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852" name="Rectangle 47"/>
              <p:cNvSpPr>
                <a:spLocks/>
              </p:cNvSpPr>
              <p:nvPr/>
            </p:nvSpPr>
            <p:spPr bwMode="auto">
              <a:xfrm>
                <a:off x="360" y="281"/>
                <a:ext cx="787" cy="2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642938" eaLnBrk="1" hangingPunct="1"/>
                <a:r>
                  <a:rPr lang="en-US" sz="1700">
                    <a:latin typeface="Gill Sans" pitchFamily="1" charset="0"/>
                    <a:sym typeface="Gill Sans" pitchFamily="1" charset="0"/>
                  </a:rPr>
                  <a:t>-  helicity</a:t>
                </a:r>
              </a:p>
            </p:txBody>
          </p:sp>
        </p:grpSp>
        <p:sp>
          <p:nvSpPr>
            <p:cNvPr id="33841" name="AutoShape 48"/>
            <p:cNvSpPr>
              <a:spLocks/>
            </p:cNvSpPr>
            <p:nvPr/>
          </p:nvSpPr>
          <p:spPr bwMode="auto">
            <a:xfrm rot="720000">
              <a:off x="5743" y="2478"/>
              <a:ext cx="218" cy="166"/>
            </a:xfrm>
            <a:custGeom>
              <a:avLst/>
              <a:gdLst>
                <a:gd name="T0" fmla="*/ 0 w 19635"/>
                <a:gd name="T1" fmla="*/ 0 h 19599"/>
                <a:gd name="T2" fmla="*/ 19635 w 19635"/>
                <a:gd name="T3" fmla="*/ 19599 h 19599"/>
              </a:gdLst>
              <a:ahLst/>
              <a:cxnLst>
                <a:cxn ang="0">
                  <a:pos x="3006" y="16769"/>
                </a:cxn>
                <a:cxn ang="0">
                  <a:pos x="2898" y="2911"/>
                </a:cxn>
                <a:cxn ang="0">
                  <a:pos x="16782" y="3107"/>
                </a:cxn>
                <a:cxn ang="0">
                  <a:pos x="16890" y="16965"/>
                </a:cxn>
                <a:cxn ang="0">
                  <a:pos x="3006" y="16769"/>
                </a:cxn>
              </a:cxnLst>
              <a:rect l="T0" t="T1" r="T2" b="T3"/>
              <a:pathLst>
                <a:path w="19635" h="19599">
                  <a:moveTo>
                    <a:pt x="3006" y="16769"/>
                  </a:moveTo>
                  <a:cubicBezTo>
                    <a:pt x="-858" y="12888"/>
                    <a:pt x="-906" y="6684"/>
                    <a:pt x="2898" y="2911"/>
                  </a:cubicBezTo>
                  <a:cubicBezTo>
                    <a:pt x="6702" y="-862"/>
                    <a:pt x="12918" y="-774"/>
                    <a:pt x="16782" y="3107"/>
                  </a:cubicBezTo>
                  <a:cubicBezTo>
                    <a:pt x="20646" y="6988"/>
                    <a:pt x="20694" y="13192"/>
                    <a:pt x="16890" y="16965"/>
                  </a:cubicBezTo>
                  <a:cubicBezTo>
                    <a:pt x="13086" y="20738"/>
                    <a:pt x="6870" y="20650"/>
                    <a:pt x="3006" y="16769"/>
                  </a:cubicBezTo>
                </a:path>
              </a:pathLst>
            </a:cu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842" name="AutoShape 49"/>
            <p:cNvSpPr>
              <a:spLocks/>
            </p:cNvSpPr>
            <p:nvPr/>
          </p:nvSpPr>
          <p:spPr bwMode="auto">
            <a:xfrm rot="-899996">
              <a:off x="1697" y="2443"/>
              <a:ext cx="219" cy="165"/>
            </a:xfrm>
            <a:custGeom>
              <a:avLst/>
              <a:gdLst>
                <a:gd name="T0" fmla="*/ 0 w 19625"/>
                <a:gd name="T1" fmla="*/ 0 h 19580"/>
                <a:gd name="T2" fmla="*/ 19625 w 19625"/>
                <a:gd name="T3" fmla="*/ 19580 h 19580"/>
              </a:gdLst>
              <a:ahLst/>
              <a:cxnLst>
                <a:cxn ang="0">
                  <a:pos x="16591" y="16422"/>
                </a:cxn>
                <a:cxn ang="0">
                  <a:pos x="16724" y="2577"/>
                </a:cxn>
                <a:cxn ang="0">
                  <a:pos x="2847" y="2818"/>
                </a:cxn>
                <a:cxn ang="0">
                  <a:pos x="2714" y="16663"/>
                </a:cxn>
                <a:cxn ang="0">
                  <a:pos x="16591" y="16422"/>
                </a:cxn>
              </a:cxnLst>
              <a:rect l="T0" t="T1" r="T2" b="T3"/>
              <a:pathLst>
                <a:path w="19625" h="19580">
                  <a:moveTo>
                    <a:pt x="16591" y="16422"/>
                  </a:moveTo>
                  <a:cubicBezTo>
                    <a:pt x="20460" y="12532"/>
                    <a:pt x="20519" y="6333"/>
                    <a:pt x="16724" y="2577"/>
                  </a:cubicBezTo>
                  <a:cubicBezTo>
                    <a:pt x="12928" y="-1180"/>
                    <a:pt x="6715" y="-1072"/>
                    <a:pt x="2847" y="2818"/>
                  </a:cubicBezTo>
                  <a:cubicBezTo>
                    <a:pt x="-1022" y="6708"/>
                    <a:pt x="-1081" y="12907"/>
                    <a:pt x="2714" y="16663"/>
                  </a:cubicBezTo>
                  <a:cubicBezTo>
                    <a:pt x="6510" y="20420"/>
                    <a:pt x="12723" y="20312"/>
                    <a:pt x="16591" y="16422"/>
                  </a:cubicBezTo>
                </a:path>
              </a:pathLst>
            </a:custGeom>
            <a:solidFill>
              <a:srgbClr val="558E28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3843" name="Picture 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" y="1929"/>
              <a:ext cx="41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844" name="Picture 5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8" y="2417"/>
              <a:ext cx="41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845" name="Picture 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4" y="1945"/>
              <a:ext cx="41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846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8" y="2361"/>
              <a:ext cx="41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47" name="Rectangle 54"/>
            <p:cNvSpPr>
              <a:spLocks/>
            </p:cNvSpPr>
            <p:nvPr/>
          </p:nvSpPr>
          <p:spPr bwMode="auto">
            <a:xfrm>
              <a:off x="6714" y="1443"/>
              <a:ext cx="791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80000"/>
                </a:lnSpc>
              </a:pPr>
              <a:r>
                <a:rPr lang="en-US" sz="1700">
                  <a:latin typeface="Gill Sans" pitchFamily="1" charset="0"/>
                  <a:sym typeface="Gill Sans" pitchFamily="1" charset="0"/>
                </a:rPr>
                <a:t>spin rotator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54013" y="4300538"/>
            <a:ext cx="8186737" cy="1270000"/>
            <a:chOff x="0" y="0"/>
            <a:chExt cx="7333" cy="1138"/>
          </a:xfrm>
        </p:grpSpPr>
        <p:pic>
          <p:nvPicPr>
            <p:cNvPr id="33802" name="Picture 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424971">
              <a:off x="5938" y="266"/>
              <a:ext cx="1376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803" name="Picture 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0" y="0"/>
              <a:ext cx="4512" cy="3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04" name="Rectangle 58"/>
            <p:cNvSpPr>
              <a:spLocks/>
            </p:cNvSpPr>
            <p:nvPr/>
          </p:nvSpPr>
          <p:spPr bwMode="auto">
            <a:xfrm>
              <a:off x="2179" y="278"/>
              <a:ext cx="3376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eaLnBrk="1" hangingPunct="1"/>
              <a:r>
                <a:rPr lang="en-US" sz="2000">
                  <a:solidFill>
                    <a:srgbClr val="722CFD"/>
                  </a:solidFill>
                  <a:latin typeface="Gill Sans" pitchFamily="1" charset="0"/>
                  <a:sym typeface="Gill Sans" pitchFamily="1" charset="0"/>
                </a:rPr>
                <a:t>(mostly)  longitudinal polarization</a:t>
              </a:r>
            </a:p>
          </p:txBody>
        </p:sp>
        <p:sp>
          <p:nvSpPr>
            <p:cNvPr id="33805" name="Rectangle 59"/>
            <p:cNvSpPr>
              <a:spLocks/>
            </p:cNvSpPr>
            <p:nvPr/>
          </p:nvSpPr>
          <p:spPr bwMode="auto">
            <a:xfrm rot="1439999">
              <a:off x="5827" y="550"/>
              <a:ext cx="1384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eaLnBrk="1" hangingPunct="1"/>
              <a:r>
                <a:rPr lang="en-US" sz="2000">
                  <a:solidFill>
                    <a:srgbClr val="722CFD"/>
                  </a:solidFill>
                  <a:latin typeface="Gill Sans" pitchFamily="1" charset="0"/>
                  <a:sym typeface="Gill Sans" pitchFamily="1" charset="0"/>
                </a:rPr>
                <a:t>transverse pol</a:t>
              </a:r>
            </a:p>
          </p:txBody>
        </p:sp>
        <p:pic>
          <p:nvPicPr>
            <p:cNvPr id="33806" name="Picture 6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440000">
              <a:off x="18" y="282"/>
              <a:ext cx="1376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07" name="Rectangle 61"/>
            <p:cNvSpPr>
              <a:spLocks/>
            </p:cNvSpPr>
            <p:nvPr/>
          </p:nvSpPr>
          <p:spPr bwMode="auto">
            <a:xfrm rot="-1440000">
              <a:off x="163" y="542"/>
              <a:ext cx="1384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642938" eaLnBrk="1" hangingPunct="1"/>
              <a:r>
                <a:rPr lang="en-US" sz="2000">
                  <a:solidFill>
                    <a:srgbClr val="722CFD"/>
                  </a:solidFill>
                  <a:latin typeface="Gill Sans" pitchFamily="1" charset="0"/>
                  <a:sym typeface="Gill Sans" pitchFamily="1" charset="0"/>
                </a:rPr>
                <a:t>transverse pol</a:t>
              </a:r>
            </a:p>
          </p:txBody>
        </p:sp>
      </p:grpSp>
      <p:sp>
        <p:nvSpPr>
          <p:cNvPr id="33801" name="Rectangle 63"/>
          <p:cNvSpPr>
            <a:spLocks noChangeArrowheads="1"/>
          </p:cNvSpPr>
          <p:nvPr/>
        </p:nvSpPr>
        <p:spPr bwMode="auto">
          <a:xfrm>
            <a:off x="1746877" y="5562600"/>
            <a:ext cx="5595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/>
              <a:t>STAR sees </a:t>
            </a:r>
            <a:r>
              <a:rPr lang="en-US" sz="2800" dirty="0" smtClean="0"/>
              <a:t>four </a:t>
            </a:r>
            <a:r>
              <a:rPr lang="en-US" sz="2800" dirty="0" err="1"/>
              <a:t>helicity</a:t>
            </a:r>
            <a:r>
              <a:rPr lang="en-US" sz="2800" dirty="0"/>
              <a:t> configurations</a:t>
            </a:r>
          </a:p>
        </p:txBody>
      </p:sp>
      <p:sp>
        <p:nvSpPr>
          <p:cNvPr id="58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9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noFill/>
        </p:spPr>
        <p:txBody>
          <a:bodyPr rIns="35717" anchor="b"/>
          <a:lstStyle/>
          <a:p>
            <a:pPr eaLnBrk="1" hangingPunct="1"/>
            <a:r>
              <a:rPr lang="en-US" dirty="0" smtClean="0"/>
              <a:t>Relative Luminosity</a:t>
            </a:r>
            <a:endParaRPr lang="en-US" dirty="0" smtClean="0">
              <a:ea typeface="ヒラギノ明朝 ProN W3" pitchFamily="1" charset="-128"/>
            </a:endParaRPr>
          </a:p>
        </p:txBody>
      </p: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5270394" y="1371600"/>
            <a:ext cx="3264006" cy="4850547"/>
            <a:chOff x="-34" y="0"/>
            <a:chExt cx="2925" cy="4346"/>
          </a:xfrm>
        </p:grpSpPr>
        <p:pic>
          <p:nvPicPr>
            <p:cNvPr id="34884" name="Picture 1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" y="0"/>
              <a:ext cx="2776" cy="3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4885" name="Rectangle 139"/>
            <p:cNvSpPr>
              <a:spLocks/>
            </p:cNvSpPr>
            <p:nvPr/>
          </p:nvSpPr>
          <p:spPr bwMode="auto">
            <a:xfrm rot="-5400000">
              <a:off x="716" y="2916"/>
              <a:ext cx="801" cy="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642938" eaLnBrk="1" hangingPunct="1">
                <a:lnSpc>
                  <a:spcPct val="140000"/>
                </a:lnSpc>
              </a:pPr>
              <a:r>
                <a:rPr lang="en-US" sz="1700" b="1">
                  <a:latin typeface="Gill Sans" pitchFamily="1" charset="0"/>
                  <a:sym typeface="Gill Sans" pitchFamily="1" charset="0"/>
                </a:rPr>
                <a:t>B -   Y -</a:t>
              </a:r>
            </a:p>
            <a:p>
              <a:pPr defTabSz="642938" eaLnBrk="1" hangingPunct="1">
                <a:lnSpc>
                  <a:spcPct val="140000"/>
                </a:lnSpc>
              </a:pPr>
              <a:r>
                <a:rPr lang="en-US" sz="1700" b="1">
                  <a:latin typeface="Gill Sans" pitchFamily="1" charset="0"/>
                  <a:sym typeface="Gill Sans" pitchFamily="1" charset="0"/>
                </a:rPr>
                <a:t>B -   Y +</a:t>
              </a:r>
            </a:p>
          </p:txBody>
        </p:sp>
        <p:sp>
          <p:nvSpPr>
            <p:cNvPr id="34886" name="Rectangle 140"/>
            <p:cNvSpPr>
              <a:spLocks/>
            </p:cNvSpPr>
            <p:nvPr/>
          </p:nvSpPr>
          <p:spPr bwMode="auto">
            <a:xfrm rot="-5400000">
              <a:off x="1925" y="2876"/>
              <a:ext cx="835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642938" eaLnBrk="1" hangingPunct="1">
                <a:lnSpc>
                  <a:spcPct val="140000"/>
                </a:lnSpc>
              </a:pPr>
              <a:r>
                <a:rPr lang="en-US" sz="1700" b="1">
                  <a:latin typeface="Gill Sans" pitchFamily="1" charset="0"/>
                  <a:sym typeface="Gill Sans" pitchFamily="1" charset="0"/>
                </a:rPr>
                <a:t>B +   Y -</a:t>
              </a:r>
            </a:p>
            <a:p>
              <a:pPr defTabSz="642938" eaLnBrk="1" hangingPunct="1">
                <a:lnSpc>
                  <a:spcPct val="140000"/>
                </a:lnSpc>
              </a:pPr>
              <a:r>
                <a:rPr lang="en-US" sz="1700" b="1">
                  <a:latin typeface="Gill Sans" pitchFamily="1" charset="0"/>
                  <a:sym typeface="Gill Sans" pitchFamily="1" charset="0"/>
                </a:rPr>
                <a:t>B +   Y +</a:t>
              </a:r>
            </a:p>
          </p:txBody>
        </p:sp>
        <p:sp>
          <p:nvSpPr>
            <p:cNvPr id="34887" name="Rectangle 141"/>
            <p:cNvSpPr>
              <a:spLocks/>
            </p:cNvSpPr>
            <p:nvPr/>
          </p:nvSpPr>
          <p:spPr bwMode="auto">
            <a:xfrm>
              <a:off x="529" y="3794"/>
              <a:ext cx="2248" cy="5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642938" eaLnBrk="1" hangingPunct="1"/>
              <a:r>
                <a:rPr lang="en-US" sz="2000" b="1" dirty="0" err="1" smtClean="0">
                  <a:sym typeface="Gill Sans" pitchFamily="1" charset="0"/>
                </a:rPr>
                <a:t>Helicities</a:t>
              </a:r>
              <a:r>
                <a:rPr lang="en-US" sz="2000" b="1" dirty="0" smtClean="0">
                  <a:sym typeface="Gill Sans" pitchFamily="1" charset="0"/>
                </a:rPr>
                <a:t> </a:t>
              </a:r>
              <a:r>
                <a:rPr lang="en-US" sz="2000" b="1" dirty="0">
                  <a:sym typeface="Gill Sans" pitchFamily="1" charset="0"/>
                </a:rPr>
                <a:t>of </a:t>
              </a:r>
            </a:p>
            <a:p>
              <a:pPr algn="ctr" defTabSz="642938" eaLnBrk="1" hangingPunct="1"/>
              <a:r>
                <a:rPr lang="en-US" sz="2000" b="1" dirty="0">
                  <a:sym typeface="Gill Sans" pitchFamily="1" charset="0"/>
                </a:rPr>
                <a:t>beams colliding at STAR</a:t>
              </a:r>
            </a:p>
          </p:txBody>
        </p:sp>
        <p:sp>
          <p:nvSpPr>
            <p:cNvPr id="34888" name="Rectangle 142"/>
            <p:cNvSpPr>
              <a:spLocks/>
            </p:cNvSpPr>
            <p:nvPr/>
          </p:nvSpPr>
          <p:spPr bwMode="auto">
            <a:xfrm rot="16200000">
              <a:off x="-206" y="399"/>
              <a:ext cx="813" cy="4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642938" eaLnBrk="1" hangingPunct="1"/>
              <a:r>
                <a:rPr lang="en-US" sz="1700" b="1" dirty="0" err="1">
                  <a:sym typeface="Gill Sans" pitchFamily="1" charset="0"/>
                </a:rPr>
                <a:t>arb</a:t>
              </a:r>
              <a:r>
                <a:rPr lang="en-US" sz="1700" b="1" dirty="0">
                  <a:sym typeface="Gill Sans" pitchFamily="1" charset="0"/>
                </a:rPr>
                <a:t>. units </a:t>
              </a:r>
            </a:p>
            <a:p>
              <a:pPr algn="ctr" defTabSz="642938" eaLnBrk="1" hangingPunct="1"/>
              <a:endParaRPr lang="en-US" sz="1700" b="1" dirty="0">
                <a:sym typeface="Gill Sans" pitchFamily="1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000" y="1143000"/>
            <a:ext cx="3581400" cy="2590800"/>
            <a:chOff x="533400" y="1066800"/>
            <a:chExt cx="3581400" cy="2114550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r="48387"/>
            <a:stretch>
              <a:fillRect/>
            </a:stretch>
          </p:blipFill>
          <p:spPr bwMode="auto">
            <a:xfrm>
              <a:off x="533400" y="1066800"/>
              <a:ext cx="3581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43"/>
            <p:cNvGrpSpPr>
              <a:grpSpLocks/>
            </p:cNvGrpSpPr>
            <p:nvPr/>
          </p:nvGrpSpPr>
          <p:grpSpPr bwMode="auto">
            <a:xfrm>
              <a:off x="1218960" y="1066992"/>
              <a:ext cx="2450447" cy="1803652"/>
              <a:chOff x="944" y="-2341"/>
              <a:chExt cx="2195" cy="1616"/>
            </a:xfrm>
          </p:grpSpPr>
          <p:sp>
            <p:nvSpPr>
              <p:cNvPr id="34883" name="AutoShape 149"/>
              <p:cNvSpPr>
                <a:spLocks/>
              </p:cNvSpPr>
              <p:nvPr/>
            </p:nvSpPr>
            <p:spPr bwMode="auto">
              <a:xfrm>
                <a:off x="944" y="-2341"/>
                <a:ext cx="2195" cy="1616"/>
              </a:xfrm>
              <a:prstGeom prst="roundRect">
                <a:avLst>
                  <a:gd name="adj" fmla="val 7421"/>
                </a:avLst>
              </a:prstGeom>
              <a:noFill/>
              <a:ln w="38100">
                <a:solidFill>
                  <a:srgbClr val="D90B00"/>
                </a:solidFill>
                <a:round/>
                <a:headEnd/>
                <a:tailEnd/>
              </a:ln>
            </p:spPr>
            <p:txBody>
              <a:bodyPr lIns="6208" tIns="6208" rIns="6208" bIns="6208" anchor="ctr"/>
              <a:lstStyle/>
              <a:p>
                <a:endParaRPr lang="en-US"/>
              </a:p>
            </p:txBody>
          </p:sp>
          <p:sp>
            <p:nvSpPr>
              <p:cNvPr id="34881" name="Rectangle 147"/>
              <p:cNvSpPr>
                <a:spLocks/>
              </p:cNvSpPr>
              <p:nvPr/>
            </p:nvSpPr>
            <p:spPr bwMode="auto">
              <a:xfrm>
                <a:off x="1149" y="-2205"/>
                <a:ext cx="1712" cy="68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6208" tIns="6208" rIns="6208" bIns="6208" anchor="ctr"/>
              <a:lstStyle/>
              <a:p>
                <a:pPr algn="ctr" defTabSz="642938" eaLnBrk="1" hangingPunct="1"/>
                <a:r>
                  <a:rPr lang="en-US" sz="1700" b="1" dirty="0" smtClean="0">
                    <a:solidFill>
                      <a:srgbClr val="D90B00"/>
                    </a:solidFill>
                    <a:sym typeface="Gill Sans" pitchFamily="1" charset="0"/>
                  </a:rPr>
                  <a:t>Relative Luminosity </a:t>
                </a:r>
                <a:r>
                  <a:rPr lang="en-US" sz="1700" b="1" dirty="0">
                    <a:solidFill>
                      <a:srgbClr val="D90B00"/>
                    </a:solidFill>
                    <a:sym typeface="Gill Sans" pitchFamily="1" charset="0"/>
                  </a:rPr>
                  <a:t>monitor, E</a:t>
                </a:r>
                <a:r>
                  <a:rPr lang="en-US" sz="1700" b="1" baseline="-25000" dirty="0">
                    <a:solidFill>
                      <a:srgbClr val="D90B00"/>
                    </a:solidFill>
                    <a:sym typeface="Gill Sans" pitchFamily="1" charset="0"/>
                  </a:rPr>
                  <a:t>T</a:t>
                </a:r>
                <a:r>
                  <a:rPr lang="en-US" sz="1700" b="1" dirty="0">
                    <a:solidFill>
                      <a:srgbClr val="D90B00"/>
                    </a:solidFill>
                    <a:sym typeface="Gill Sans" pitchFamily="1" charset="0"/>
                  </a:rPr>
                  <a:t>&lt;20 </a:t>
                </a:r>
                <a:r>
                  <a:rPr lang="en-US" sz="1700" b="1" dirty="0" err="1">
                    <a:solidFill>
                      <a:srgbClr val="D90B00"/>
                    </a:solidFill>
                    <a:sym typeface="Gill Sans" pitchFamily="1" charset="0"/>
                  </a:rPr>
                  <a:t>GeV</a:t>
                </a:r>
                <a:endParaRPr lang="en-US" sz="1700" b="1" dirty="0">
                  <a:solidFill>
                    <a:srgbClr val="D90B00"/>
                  </a:solidFill>
                  <a:sym typeface="Gill Sans" pitchFamily="1" charset="0"/>
                </a:endParaRPr>
              </a:p>
            </p:txBody>
          </p:sp>
        </p:grp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04800" y="4008437"/>
            <a:ext cx="5029200" cy="2392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Integrated luminosity for the </a:t>
            </a:r>
            <a:r>
              <a:rPr lang="en-US" dirty="0" err="1" smtClean="0"/>
              <a:t>helicity</a:t>
            </a:r>
            <a:r>
              <a:rPr lang="en-US" dirty="0" smtClean="0"/>
              <a:t> configurations not necessarily the same</a:t>
            </a:r>
          </a:p>
          <a:p>
            <a:r>
              <a:rPr lang="en-US" dirty="0" smtClean="0"/>
              <a:t>Use ratio of statistically independent background sample to normalize spin dependent yields</a:t>
            </a:r>
          </a:p>
          <a:p>
            <a:r>
              <a:rPr lang="en-US" dirty="0" smtClean="0"/>
              <a:t>Spin dependent luminosity of four spin states monitored to ~1%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6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Proton Spin Puzzle</a:t>
            </a:r>
            <a:endParaRPr lang="en-US" dirty="0"/>
          </a:p>
        </p:txBody>
      </p:sp>
      <p:pic>
        <p:nvPicPr>
          <p:cNvPr id="11" name="Picture 19" descr="uli_nucle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40653"/>
            <a:ext cx="2057400" cy="2488347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388937" y="3657600"/>
            <a:ext cx="4716463" cy="1447800"/>
            <a:chOff x="457200" y="4129683"/>
            <a:chExt cx="4716463" cy="1447800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4129683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Integral of quark polarization is well measured in DIS to be only ~30%, but decomposition (especially sea) is not well understood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graphicFrame>
          <p:nvGraphicFramePr>
            <p:cNvPr id="13" name="Object 24"/>
            <p:cNvGraphicFramePr>
              <a:graphicFrameLocks noChangeAspect="1"/>
            </p:cNvGraphicFramePr>
            <p:nvPr/>
          </p:nvGraphicFramePr>
          <p:xfrm>
            <a:off x="457200" y="5096470"/>
            <a:ext cx="4716463" cy="481013"/>
          </p:xfrm>
          <a:graphic>
            <a:graphicData uri="http://schemas.openxmlformats.org/presentationml/2006/ole">
              <p:oleObj spid="_x0000_s1027" name="Equation" r:id="rId5" imgW="2743200" imgH="279360" progId="Equation.3">
                <p:embed/>
              </p:oleObj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200400" y="1219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observed spin of the proton can be decomposed into contributions from the intrinsic quark and gluon spin and orbital angular momentum</a:t>
            </a:r>
            <a:endParaRPr lang="en-US" dirty="0"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9448800" y="4495800"/>
            <a:ext cx="3124200" cy="1177052"/>
            <a:chOff x="5562600" y="3135868"/>
            <a:chExt cx="3124200" cy="1177052"/>
          </a:xfrm>
        </p:grpSpPr>
        <p:grpSp>
          <p:nvGrpSpPr>
            <p:cNvPr id="22" name="Group 21"/>
            <p:cNvGrpSpPr/>
            <p:nvPr/>
          </p:nvGrpSpPr>
          <p:grpSpPr>
            <a:xfrm>
              <a:off x="5760720" y="3581400"/>
              <a:ext cx="2926080" cy="731520"/>
              <a:chOff x="838200" y="2971800"/>
              <a:chExt cx="2926080" cy="7315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38200" y="2971800"/>
                <a:ext cx="2926080" cy="731520"/>
                <a:chOff x="914400" y="3352800"/>
                <a:chExt cx="2926080" cy="731520"/>
              </a:xfrm>
            </p:grpSpPr>
            <p:grpSp>
              <p:nvGrpSpPr>
                <p:cNvPr id="25" name="Group 15"/>
                <p:cNvGrpSpPr/>
                <p:nvPr/>
              </p:nvGrpSpPr>
              <p:grpSpPr>
                <a:xfrm>
                  <a:off x="914400" y="3352800"/>
                  <a:ext cx="2926080" cy="731520"/>
                  <a:chOff x="914400" y="3352800"/>
                  <a:chExt cx="2926080" cy="731520"/>
                </a:xfrm>
              </p:grpSpPr>
              <p:grpSp>
                <p:nvGrpSpPr>
                  <p:cNvPr id="33" name="Group 6"/>
                  <p:cNvGrpSpPr/>
                  <p:nvPr/>
                </p:nvGrpSpPr>
                <p:grpSpPr>
                  <a:xfrm>
                    <a:off x="914400" y="3352800"/>
                    <a:ext cx="2484120" cy="731520"/>
                    <a:chOff x="914400" y="3352800"/>
                    <a:chExt cx="2484120" cy="731520"/>
                  </a:xfrm>
                </p:grpSpPr>
                <p:sp>
                  <p:nvSpPr>
                    <p:cNvPr id="37" name="Oval 4"/>
                    <p:cNvSpPr>
                      <a:spLocks noChangeAspect="1"/>
                    </p:cNvSpPr>
                    <p:nvPr/>
                  </p:nvSpPr>
                  <p:spPr>
                    <a:xfrm>
                      <a:off x="2667000" y="3352800"/>
                      <a:ext cx="731520" cy="73152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5"/>
                    <p:cNvSpPr>
                      <a:spLocks noChangeAspect="1"/>
                    </p:cNvSpPr>
                    <p:nvPr/>
                  </p:nvSpPr>
                  <p:spPr>
                    <a:xfrm>
                      <a:off x="914400" y="3352800"/>
                      <a:ext cx="731520" cy="73152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1645920" y="3718560"/>
                    <a:ext cx="457200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3383280" y="3733800"/>
                    <a:ext cx="457200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1"/>
                <p:cNvGrpSpPr/>
                <p:nvPr/>
              </p:nvGrpSpPr>
              <p:grpSpPr>
                <a:xfrm>
                  <a:off x="1066800" y="3657600"/>
                  <a:ext cx="2209800" cy="152400"/>
                  <a:chOff x="1066800" y="3657600"/>
                  <a:chExt cx="2209800" cy="152400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1066800" y="3657600"/>
                    <a:ext cx="152400" cy="152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3124200" y="3657600"/>
                    <a:ext cx="152400" cy="152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>
                    <a:off x="2819400" y="3733800"/>
                    <a:ext cx="381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 rot="10800000" flipH="1">
                    <a:off x="1143000" y="3733800"/>
                    <a:ext cx="381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2209800" y="3352800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5562600" y="3135868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Helicity</a:t>
              </a:r>
              <a:r>
                <a:rPr lang="en-US" sz="2000" b="1" dirty="0" smtClean="0"/>
                <a:t> Distribution: </a:t>
              </a:r>
              <a:r>
                <a:rPr lang="el-GR" sz="2000" b="1" dirty="0" smtClean="0"/>
                <a:t>Δ</a:t>
              </a:r>
              <a:r>
                <a:rPr lang="en-US" sz="2000" b="1" dirty="0" smtClean="0"/>
                <a:t>q, </a:t>
              </a:r>
              <a:r>
                <a:rPr lang="el-GR" sz="2000" b="1" dirty="0" smtClean="0"/>
                <a:t>Δ</a:t>
              </a:r>
              <a:r>
                <a:rPr lang="en-US" sz="2000" b="1" dirty="0" smtClean="0"/>
                <a:t>g</a:t>
              </a:r>
              <a:endParaRPr lang="en-US" sz="2000" b="1" dirty="0"/>
            </a:p>
          </p:txBody>
        </p:sp>
      </p:grpSp>
      <p:graphicFrame>
        <p:nvGraphicFramePr>
          <p:cNvPr id="10" name="Content Placeholder 9"/>
          <p:cNvGraphicFramePr>
            <a:graphicFrameLocks noChangeAspect="1"/>
          </p:cNvGraphicFramePr>
          <p:nvPr>
            <p:ph idx="1"/>
          </p:nvPr>
        </p:nvGraphicFramePr>
        <p:xfrm>
          <a:off x="4060825" y="2362200"/>
          <a:ext cx="3406775" cy="838200"/>
        </p:xfrm>
        <a:graphic>
          <a:graphicData uri="http://schemas.openxmlformats.org/presentationml/2006/ole">
            <p:oleObj spid="_x0000_s1026" name="Equation" r:id="rId6" imgW="1600200" imgH="393480" progId="Equation.3">
              <p:embed/>
            </p:oleObj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304800" y="5401270"/>
            <a:ext cx="4762500" cy="923330"/>
            <a:chOff x="228600" y="4495800"/>
            <a:chExt cx="476250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449580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Not well constrained by DIS and a primary focus of the RHIC spin program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graphicFrame>
          <p:nvGraphicFramePr>
            <p:cNvPr id="64" name="Object 24"/>
            <p:cNvGraphicFramePr>
              <a:graphicFrameLocks noChangeAspect="1"/>
            </p:cNvGraphicFramePr>
            <p:nvPr/>
          </p:nvGraphicFramePr>
          <p:xfrm>
            <a:off x="3200400" y="4700587"/>
            <a:ext cx="1790700" cy="481013"/>
          </p:xfrm>
          <a:graphic>
            <a:graphicData uri="http://schemas.openxmlformats.org/presentationml/2006/ole">
              <p:oleObj spid="_x0000_s1028" name="Equation" r:id="rId7" imgW="1041120" imgH="279360" progId="Equation.3">
                <p:embed/>
              </p:oleObj>
            </a:graphicData>
          </a:graphic>
        </p:graphicFrame>
      </p:grpSp>
      <p:grpSp>
        <p:nvGrpSpPr>
          <p:cNvPr id="35" name="Group 40"/>
          <p:cNvGrpSpPr/>
          <p:nvPr/>
        </p:nvGrpSpPr>
        <p:grpSpPr>
          <a:xfrm>
            <a:off x="5867400" y="3657600"/>
            <a:ext cx="2438400" cy="2514600"/>
            <a:chOff x="5943600" y="4419600"/>
            <a:chExt cx="2438400" cy="2514600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9800" y="5334000"/>
              <a:ext cx="2298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6248400" y="4495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Helicity</a:t>
              </a:r>
              <a:r>
                <a:rPr lang="en-US" sz="2400" b="1" dirty="0" smtClean="0"/>
                <a:t> Distribution</a:t>
              </a:r>
              <a:endParaRPr lang="en-US" sz="2400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43600" y="4419600"/>
              <a:ext cx="2438400" cy="2514600"/>
            </a:xfrm>
            <a:prstGeom prst="roundRect">
              <a:avLst/>
            </a:prstGeom>
            <a:noFill/>
            <a:ln w="28575">
              <a:solidFill>
                <a:srgbClr val="A43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noFill/>
        </p:spPr>
        <p:txBody>
          <a:bodyPr rIns="35717" anchor="b">
            <a:normAutofit/>
          </a:bodyPr>
          <a:lstStyle/>
          <a:p>
            <a:pPr eaLnBrk="1" hangingPunct="1"/>
            <a:r>
              <a:rPr lang="en-US" dirty="0" smtClean="0">
                <a:ea typeface="ヒラギノ明朝 ProN W3" pitchFamily="1" charset="-128"/>
              </a:rPr>
              <a:t>What Is Actually Measured?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print"/>
          <a:srcRect r="46869"/>
          <a:stretch>
            <a:fillRect/>
          </a:stretch>
        </p:blipFill>
        <p:spPr bwMode="auto">
          <a:xfrm>
            <a:off x="1535113" y="2151063"/>
            <a:ext cx="4256087" cy="308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56" name="Rectangle 4"/>
          <p:cNvSpPr>
            <a:spLocks/>
          </p:cNvSpPr>
          <p:nvPr/>
        </p:nvSpPr>
        <p:spPr bwMode="auto">
          <a:xfrm>
            <a:off x="3890963" y="1427163"/>
            <a:ext cx="1830388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 eaLnBrk="1" hangingPunct="1"/>
            <a:r>
              <a:rPr lang="en-US" sz="1700" b="1" dirty="0">
                <a:solidFill>
                  <a:srgbClr val="FF5308"/>
                </a:solidFill>
                <a:latin typeface="Gill Sans" pitchFamily="1" charset="0"/>
                <a:sym typeface="Gill Sans" pitchFamily="1" charset="0"/>
              </a:rPr>
              <a:t>P-V </a:t>
            </a:r>
            <a:r>
              <a:rPr lang="en-US" sz="2500" b="1" dirty="0">
                <a:solidFill>
                  <a:srgbClr val="FF5308"/>
                </a:solidFill>
                <a:latin typeface="Gill Sans" pitchFamily="1" charset="0"/>
                <a:sym typeface="Gill Sans" pitchFamily="1" charset="0"/>
              </a:rPr>
              <a:t>A</a:t>
            </a:r>
            <a:r>
              <a:rPr lang="en-US" sz="2500" b="1" baseline="-6000" dirty="0">
                <a:solidFill>
                  <a:srgbClr val="FF5308"/>
                </a:solidFill>
                <a:latin typeface="Gill Sans" pitchFamily="1" charset="0"/>
                <a:sym typeface="Gill Sans" pitchFamily="1" charset="0"/>
              </a:rPr>
              <a:t>L</a:t>
            </a:r>
            <a:endParaRPr lang="en-US" sz="1700" b="1" dirty="0">
              <a:solidFill>
                <a:srgbClr val="FF5308"/>
              </a:solidFill>
              <a:latin typeface="Gill Sans" pitchFamily="1" charset="0"/>
              <a:sym typeface="Gill Sans" pitchFamily="1" charset="0"/>
            </a:endParaRPr>
          </a:p>
          <a:p>
            <a:pPr algn="ctr" defTabSz="642938" eaLnBrk="1" hangingPunct="1"/>
            <a:r>
              <a:rPr lang="en-US" sz="1700" b="1" dirty="0">
                <a:solidFill>
                  <a:srgbClr val="FF5308"/>
                </a:solidFill>
                <a:latin typeface="Gill Sans" pitchFamily="1" charset="0"/>
                <a:sym typeface="Gill Sans" pitchFamily="1" charset="0"/>
              </a:rPr>
              <a:t>( the goal )</a:t>
            </a:r>
          </a:p>
        </p:txBody>
      </p:sp>
      <p:sp>
        <p:nvSpPr>
          <p:cNvPr id="35857" name="Rectangle 5"/>
          <p:cNvSpPr>
            <a:spLocks/>
          </p:cNvSpPr>
          <p:nvPr/>
        </p:nvSpPr>
        <p:spPr bwMode="auto">
          <a:xfrm>
            <a:off x="6324601" y="1622425"/>
            <a:ext cx="688975" cy="534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 eaLnBrk="1" hangingPunct="1"/>
            <a:r>
              <a:rPr lang="en-US" sz="2500" b="1" dirty="0">
                <a:solidFill>
                  <a:srgbClr val="66008D"/>
                </a:solidFill>
                <a:latin typeface="Gill Sans" pitchFamily="1" charset="0"/>
                <a:sym typeface="Gill Sans" pitchFamily="1" charset="0"/>
              </a:rPr>
              <a:t>A</a:t>
            </a:r>
            <a:r>
              <a:rPr lang="en-US" sz="2500" b="1" baseline="-6000" dirty="0">
                <a:solidFill>
                  <a:srgbClr val="66008D"/>
                </a:solidFill>
                <a:latin typeface="Gill Sans" pitchFamily="1" charset="0"/>
                <a:sym typeface="Gill Sans" pitchFamily="1" charset="0"/>
              </a:rPr>
              <a:t>LL</a:t>
            </a:r>
          </a:p>
        </p:txBody>
      </p:sp>
      <p:sp>
        <p:nvSpPr>
          <p:cNvPr id="35859" name="AutoShape 14"/>
          <p:cNvSpPr>
            <a:spLocks/>
          </p:cNvSpPr>
          <p:nvPr/>
        </p:nvSpPr>
        <p:spPr bwMode="auto">
          <a:xfrm>
            <a:off x="5791201" y="2244725"/>
            <a:ext cx="1676400" cy="2963862"/>
          </a:xfrm>
          <a:prstGeom prst="roundRect">
            <a:avLst>
              <a:gd name="adj" fmla="val 8519"/>
            </a:avLst>
          </a:prstGeom>
          <a:noFill/>
          <a:ln w="38100">
            <a:solidFill>
              <a:srgbClr val="8500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1" name="AutoShape 16"/>
          <p:cNvSpPr>
            <a:spLocks/>
          </p:cNvSpPr>
          <p:nvPr/>
        </p:nvSpPr>
        <p:spPr bwMode="auto">
          <a:xfrm>
            <a:off x="3733800" y="2244725"/>
            <a:ext cx="1982788" cy="2965450"/>
          </a:xfrm>
          <a:prstGeom prst="roundRect">
            <a:avLst>
              <a:gd name="adj" fmla="val 6755"/>
            </a:avLst>
          </a:prstGeom>
          <a:noFill/>
          <a:ln w="38100">
            <a:solidFill>
              <a:srgbClr val="FF530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80024"/>
          <a:stretch>
            <a:fillRect/>
          </a:stretch>
        </p:blipFill>
        <p:spPr bwMode="auto">
          <a:xfrm>
            <a:off x="5791200" y="2133600"/>
            <a:ext cx="1600200" cy="308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362200" y="5715000"/>
          <a:ext cx="1981200" cy="990600"/>
        </p:xfrm>
        <a:graphic>
          <a:graphicData uri="http://schemas.openxmlformats.org/presentationml/2006/ole">
            <p:oleObj spid="_x0000_s218114" name="Equation" r:id="rId5" imgW="863280" imgH="431640" progId="Equation.3">
              <p:embed/>
            </p:oleObj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4802188" y="5715000"/>
          <a:ext cx="2360612" cy="990600"/>
        </p:xfrm>
        <a:graphic>
          <a:graphicData uri="http://schemas.openxmlformats.org/presentationml/2006/ole">
            <p:oleObj spid="_x0000_s218115" name="Equation" r:id="rId6" imgW="1028520" imgH="431640" progId="Equation.3">
              <p:embed/>
            </p:oleObj>
          </a:graphicData>
        </a:graphic>
      </p:graphicFrame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  <p:bldP spid="35857" grpId="0"/>
      <p:bldP spid="35859" grpId="0" animBg="1"/>
      <p:bldP spid="358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" y="1457325"/>
            <a:ext cx="7796213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 rIns="35717" anchor="b">
            <a:normAutofit/>
          </a:bodyPr>
          <a:lstStyle/>
          <a:p>
            <a:pPr eaLnBrk="1" hangingPunct="1"/>
            <a:r>
              <a:rPr lang="en-US" dirty="0" smtClean="0"/>
              <a:t>Lots of Asymmetries</a:t>
            </a:r>
            <a:endParaRPr lang="en-US" dirty="0" smtClean="0">
              <a:ea typeface="ヒラギノ明朝 ProN W3" pitchFamily="1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2550" y="3100388"/>
            <a:ext cx="8334375" cy="2081212"/>
            <a:chOff x="284" y="2081"/>
            <a:chExt cx="5250" cy="1311"/>
          </a:xfrm>
        </p:grpSpPr>
        <p:sp>
          <p:nvSpPr>
            <p:cNvPr id="36873" name="AutoShape 3"/>
            <p:cNvSpPr>
              <a:spLocks/>
            </p:cNvSpPr>
            <p:nvPr/>
          </p:nvSpPr>
          <p:spPr bwMode="auto">
            <a:xfrm>
              <a:off x="318" y="2953"/>
              <a:ext cx="5207" cy="439"/>
            </a:xfrm>
            <a:prstGeom prst="roundRect">
              <a:avLst>
                <a:gd name="adj" fmla="val 19227"/>
              </a:avLst>
            </a:prstGeom>
            <a:noFill/>
            <a:ln w="38100">
              <a:solidFill>
                <a:srgbClr val="0044F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4" name="Rectangle 9"/>
            <p:cNvSpPr>
              <a:spLocks/>
            </p:cNvSpPr>
            <p:nvPr/>
          </p:nvSpPr>
          <p:spPr bwMode="auto">
            <a:xfrm>
              <a:off x="752" y="2116"/>
              <a:ext cx="332" cy="34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90000"/>
                </a:lnSpc>
              </a:pPr>
              <a:r>
                <a:rPr lang="en-US" sz="2500" b="1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A</a:t>
              </a:r>
              <a:r>
                <a:rPr lang="en-US" sz="2500" b="1" baseline="-600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L</a:t>
              </a:r>
              <a:r>
                <a:rPr lang="en-US" sz="2500" b="1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</p:txBody>
        </p:sp>
        <p:sp>
          <p:nvSpPr>
            <p:cNvPr id="36875" name="AutoShape 10"/>
            <p:cNvSpPr>
              <a:spLocks/>
            </p:cNvSpPr>
            <p:nvPr/>
          </p:nvSpPr>
          <p:spPr bwMode="auto">
            <a:xfrm>
              <a:off x="707" y="2081"/>
              <a:ext cx="4827" cy="405"/>
            </a:xfrm>
            <a:prstGeom prst="roundRect">
              <a:avLst>
                <a:gd name="adj" fmla="val 20833"/>
              </a:avLst>
            </a:prstGeom>
            <a:noFill/>
            <a:ln w="38100">
              <a:solidFill>
                <a:srgbClr val="FF530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6" name="AutoShape 11"/>
            <p:cNvSpPr>
              <a:spLocks/>
            </p:cNvSpPr>
            <p:nvPr/>
          </p:nvSpPr>
          <p:spPr bwMode="auto">
            <a:xfrm>
              <a:off x="706" y="2543"/>
              <a:ext cx="4826" cy="377"/>
            </a:xfrm>
            <a:prstGeom prst="roundRect">
              <a:avLst>
                <a:gd name="adj" fmla="val 22384"/>
              </a:avLst>
            </a:prstGeom>
            <a:noFill/>
            <a:ln w="38100">
              <a:solidFill>
                <a:srgbClr val="8500A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7" name="Rectangle 12"/>
            <p:cNvSpPr>
              <a:spLocks/>
            </p:cNvSpPr>
            <p:nvPr/>
          </p:nvSpPr>
          <p:spPr bwMode="auto">
            <a:xfrm>
              <a:off x="745" y="2595"/>
              <a:ext cx="473" cy="2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/>
              <a:r>
                <a:rPr lang="en-US" sz="2500" b="1">
                  <a:solidFill>
                    <a:srgbClr val="8500AF"/>
                  </a:solidFill>
                  <a:latin typeface="Gill Sans" pitchFamily="1" charset="0"/>
                  <a:sym typeface="Gill Sans" pitchFamily="1" charset="0"/>
                </a:rPr>
                <a:t>A</a:t>
              </a:r>
              <a:r>
                <a:rPr lang="en-US" sz="2500" b="1" baseline="-6000">
                  <a:solidFill>
                    <a:srgbClr val="8500AF"/>
                  </a:solidFill>
                  <a:latin typeface="Gill Sans" pitchFamily="1" charset="0"/>
                  <a:sym typeface="Gill Sans" pitchFamily="1" charset="0"/>
                </a:rPr>
                <a:t>LL</a:t>
              </a:r>
            </a:p>
          </p:txBody>
        </p:sp>
        <p:sp>
          <p:nvSpPr>
            <p:cNvPr id="36878" name="Rectangle 13"/>
            <p:cNvSpPr>
              <a:spLocks/>
            </p:cNvSpPr>
            <p:nvPr/>
          </p:nvSpPr>
          <p:spPr bwMode="auto">
            <a:xfrm>
              <a:off x="284" y="2996"/>
              <a:ext cx="428" cy="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/>
              <a:r>
                <a:rPr lang="en-US" sz="1700" b="1">
                  <a:solidFill>
                    <a:srgbClr val="003DCC"/>
                  </a:solidFill>
                  <a:latin typeface="Gill Sans" pitchFamily="1" charset="0"/>
                  <a:sym typeface="Gill Sans" pitchFamily="1" charset="0"/>
                </a:rPr>
                <a:t> Null test</a:t>
              </a:r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2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1225" y="1371600"/>
            <a:ext cx="7277100" cy="4703351"/>
            <a:chOff x="0" y="410"/>
            <a:chExt cx="6520" cy="4214"/>
          </a:xfrm>
        </p:grpSpPr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8859"/>
            <a:stretch>
              <a:fillRect/>
            </a:stretch>
          </p:blipFill>
          <p:spPr bwMode="auto">
            <a:xfrm>
              <a:off x="0" y="410"/>
              <a:ext cx="6520" cy="4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7897" name="Rectangle 9"/>
            <p:cNvSpPr>
              <a:spLocks/>
            </p:cNvSpPr>
            <p:nvPr/>
          </p:nvSpPr>
          <p:spPr bwMode="auto">
            <a:xfrm>
              <a:off x="1292" y="2752"/>
              <a:ext cx="688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80000"/>
                </a:lnSpc>
              </a:pPr>
              <a:r>
                <a:rPr lang="en-US" sz="170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P-V</a:t>
              </a:r>
              <a:r>
                <a:rPr lang="en-US" sz="1700" b="1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  <a:p>
              <a:pPr algn="ctr" defTabSz="642938" eaLnBrk="1" hangingPunct="1">
                <a:lnSpc>
                  <a:spcPct val="80000"/>
                </a:lnSpc>
              </a:pPr>
              <a:r>
                <a:rPr lang="en-US" sz="1700" b="1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A</a:t>
              </a:r>
              <a:r>
                <a:rPr lang="en-US" sz="1700" b="1" baseline="-600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L</a:t>
              </a:r>
              <a:r>
                <a:rPr lang="en-US" sz="1700" b="1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</p:txBody>
        </p:sp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1980" y="1811"/>
              <a:ext cx="672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70000"/>
                </a:lnSpc>
              </a:pPr>
              <a:r>
                <a:rPr lang="en-US" sz="1300" b="1" dirty="0">
                  <a:solidFill>
                    <a:srgbClr val="003DCC"/>
                  </a:solidFill>
                  <a:latin typeface="Gill Sans" pitchFamily="1" charset="0"/>
                  <a:sym typeface="Gill Sans" pitchFamily="1" charset="0"/>
                </a:rPr>
                <a:t> Null test</a:t>
              </a:r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2199" y="545"/>
              <a:ext cx="760" cy="50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80000"/>
                </a:lnSpc>
              </a:pPr>
              <a:r>
                <a:rPr lang="en-US" sz="2500" b="1">
                  <a:latin typeface="Helvetica Neue" pitchFamily="1" charset="0"/>
                  <a:sym typeface="Helvetica Neue" pitchFamily="1" charset="0"/>
                </a:rPr>
                <a:t> W</a:t>
              </a:r>
              <a:r>
                <a:rPr lang="en-US" sz="2500" b="1" baseline="32000">
                  <a:latin typeface="Helvetica Neue" pitchFamily="1" charset="0"/>
                  <a:sym typeface="Helvetica Neue" pitchFamily="1" charset="0"/>
                </a:rPr>
                <a:t>+</a:t>
              </a:r>
              <a:r>
                <a:rPr lang="en-US" sz="2500" b="1">
                  <a:latin typeface="Helvetica Neue" pitchFamily="1" charset="0"/>
                  <a:sym typeface="Helvetica Neue" pitchFamily="1" charset="0"/>
                </a:rPr>
                <a:t> </a:t>
              </a:r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4700" y="1748"/>
              <a:ext cx="424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90000"/>
                </a:lnSpc>
              </a:pPr>
              <a:r>
                <a:rPr lang="en-US" sz="1700" dirty="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P-V</a:t>
              </a:r>
              <a:r>
                <a:rPr lang="en-US" sz="1700" b="1" dirty="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  <a:p>
              <a:pPr algn="ctr" defTabSz="642938" eaLnBrk="1" hangingPunct="1">
                <a:lnSpc>
                  <a:spcPct val="90000"/>
                </a:lnSpc>
              </a:pPr>
              <a:r>
                <a:rPr lang="en-US" sz="1700" b="1" dirty="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A</a:t>
              </a:r>
              <a:r>
                <a:rPr lang="en-US" sz="1700" b="1" baseline="-6000" dirty="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L</a:t>
              </a:r>
              <a:r>
                <a:rPr lang="en-US" sz="1700" b="1" dirty="0">
                  <a:solidFill>
                    <a:srgbClr val="FF5308"/>
                  </a:solidFill>
                  <a:latin typeface="Gill Sans" pitchFamily="1" charset="0"/>
                  <a:sym typeface="Gill Sans" pitchFamily="1" charset="0"/>
                </a:rPr>
                <a:t> </a:t>
              </a:r>
            </a:p>
          </p:txBody>
        </p:sp>
        <p:sp>
          <p:nvSpPr>
            <p:cNvPr id="37901" name="Rectangle 13"/>
            <p:cNvSpPr>
              <a:spLocks/>
            </p:cNvSpPr>
            <p:nvPr/>
          </p:nvSpPr>
          <p:spPr bwMode="auto">
            <a:xfrm>
              <a:off x="4532" y="2828"/>
              <a:ext cx="4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/>
              <a:r>
                <a:rPr lang="en-US" sz="1700" b="1">
                  <a:solidFill>
                    <a:srgbClr val="8500AF"/>
                  </a:solidFill>
                  <a:latin typeface="Gill Sans" pitchFamily="1" charset="0"/>
                  <a:sym typeface="Gill Sans" pitchFamily="1" charset="0"/>
                </a:rPr>
                <a:t>A</a:t>
              </a:r>
              <a:r>
                <a:rPr lang="en-US" sz="1700" b="1" baseline="-6000">
                  <a:solidFill>
                    <a:srgbClr val="8500AF"/>
                  </a:solidFill>
                  <a:latin typeface="Gill Sans" pitchFamily="1" charset="0"/>
                  <a:sym typeface="Gill Sans" pitchFamily="1" charset="0"/>
                </a:rPr>
                <a:t>LL</a:t>
              </a:r>
            </a:p>
          </p:txBody>
        </p:sp>
        <p:sp>
          <p:nvSpPr>
            <p:cNvPr id="37902" name="Rectangle 14"/>
            <p:cNvSpPr>
              <a:spLocks/>
            </p:cNvSpPr>
            <p:nvPr/>
          </p:nvSpPr>
          <p:spPr bwMode="auto">
            <a:xfrm>
              <a:off x="5348" y="2892"/>
              <a:ext cx="672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70000"/>
                </a:lnSpc>
              </a:pPr>
              <a:r>
                <a:rPr lang="en-US" sz="1300" b="1" dirty="0">
                  <a:solidFill>
                    <a:srgbClr val="003DCC"/>
                  </a:solidFill>
                  <a:latin typeface="Gill Sans" pitchFamily="1" charset="0"/>
                  <a:sym typeface="Gill Sans" pitchFamily="1" charset="0"/>
                </a:rPr>
                <a:t> Null test</a:t>
              </a:r>
            </a:p>
          </p:txBody>
        </p:sp>
        <p:sp>
          <p:nvSpPr>
            <p:cNvPr id="37903" name="Rectangle 15"/>
            <p:cNvSpPr>
              <a:spLocks/>
            </p:cNvSpPr>
            <p:nvPr/>
          </p:nvSpPr>
          <p:spPr bwMode="auto">
            <a:xfrm>
              <a:off x="5687" y="545"/>
              <a:ext cx="632" cy="50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lnSpc>
                  <a:spcPct val="80000"/>
                </a:lnSpc>
              </a:pPr>
              <a:r>
                <a:rPr lang="en-US" sz="2500" b="1">
                  <a:latin typeface="Helvetica Neue" pitchFamily="1" charset="0"/>
                  <a:sym typeface="Helvetica Neue" pitchFamily="1" charset="0"/>
                </a:rPr>
                <a:t> W</a:t>
              </a:r>
              <a:r>
                <a:rPr lang="en-US" sz="2500" b="1" baseline="32000">
                  <a:latin typeface="Helvetica Neue" pitchFamily="1" charset="0"/>
                  <a:sym typeface="Helvetica Neue" pitchFamily="1" charset="0"/>
                </a:rPr>
                <a:t>-</a:t>
              </a:r>
              <a:r>
                <a:rPr lang="en-US" sz="2500" b="1">
                  <a:latin typeface="Helvetica Neue" pitchFamily="1" charset="0"/>
                  <a:sym typeface="Helvetica Neue" pitchFamily="1" charset="0"/>
                </a:rPr>
                <a:t> </a:t>
              </a:r>
            </a:p>
          </p:txBody>
        </p:sp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1868" y="1164"/>
              <a:ext cx="4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/>
              <a:r>
                <a:rPr lang="en-US" sz="1700" b="1" dirty="0">
                  <a:solidFill>
                    <a:srgbClr val="8500AF"/>
                  </a:solidFill>
                  <a:latin typeface="Gill Sans" pitchFamily="1" charset="0"/>
                  <a:sym typeface="Gill Sans" pitchFamily="1" charset="0"/>
                </a:rPr>
                <a:t>A</a:t>
              </a:r>
              <a:r>
                <a:rPr lang="en-US" sz="1700" b="1" baseline="-6000" dirty="0">
                  <a:solidFill>
                    <a:srgbClr val="8500AF"/>
                  </a:solidFill>
                  <a:latin typeface="Gill Sans" pitchFamily="1" charset="0"/>
                  <a:sym typeface="Gill Sans" pitchFamily="1" charset="0"/>
                </a:rPr>
                <a:t>LL</a:t>
              </a:r>
            </a:p>
          </p:txBody>
        </p:sp>
      </p:grpSp>
      <p:sp>
        <p:nvSpPr>
          <p:cNvPr id="1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 rIns="35717" anchor="b">
            <a:normAutofit/>
          </a:bodyPr>
          <a:lstStyle/>
          <a:p>
            <a:pPr eaLnBrk="1" hangingPunct="1"/>
            <a:r>
              <a:rPr lang="en-US" dirty="0" smtClean="0">
                <a:ea typeface="ヒラギノ明朝 ProN W3" pitchFamily="1" charset="-128"/>
              </a:rPr>
              <a:t>Lots of Asymmetries (cont.)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STAR W A</a:t>
            </a:r>
            <a:r>
              <a:rPr lang="en-US" baseline="-25000" dirty="0" smtClean="0"/>
              <a:t>L</a:t>
            </a:r>
            <a:endParaRPr lang="en-US" dirty="0"/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71700"/>
            <a:ext cx="27432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4846320" y="3319046"/>
            <a:ext cx="4191000" cy="1346200"/>
            <a:chOff x="4892040" y="2667000"/>
            <a:chExt cx="4191000" cy="1346200"/>
          </a:xfrm>
        </p:grpSpPr>
        <p:sp>
          <p:nvSpPr>
            <p:cNvPr id="9" name="Rectangle 22"/>
            <p:cNvSpPr>
              <a:spLocks/>
            </p:cNvSpPr>
            <p:nvPr/>
          </p:nvSpPr>
          <p:spPr bwMode="auto">
            <a:xfrm>
              <a:off x="5678488" y="2679700"/>
              <a:ext cx="2659062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/>
              <a:r>
                <a:rPr lang="en-US" sz="2400" dirty="0">
                  <a:latin typeface="Arial" charset="0"/>
                  <a:cs typeface="Arial" charset="0"/>
                  <a:sym typeface="Arial" charset="0"/>
                </a:rPr>
                <a:t>STAR Run 9 Result</a:t>
              </a:r>
            </a:p>
          </p:txBody>
        </p:sp>
        <p:sp>
          <p:nvSpPr>
            <p:cNvPr id="10" name="AutoShape 23"/>
            <p:cNvSpPr>
              <a:spLocks/>
            </p:cNvSpPr>
            <p:nvPr/>
          </p:nvSpPr>
          <p:spPr bwMode="auto">
            <a:xfrm>
              <a:off x="4892040" y="2667000"/>
              <a:ext cx="4191000" cy="1346200"/>
            </a:xfrm>
            <a:prstGeom prst="roundRect">
              <a:avLst>
                <a:gd name="adj" fmla="val 8519"/>
              </a:avLst>
            </a:prstGeom>
            <a:noFill/>
            <a:ln w="25400">
              <a:solidFill>
                <a:srgbClr val="0044F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aphicFrame>
          <p:nvGraphicFramePr>
            <p:cNvPr id="12" name="Object 28"/>
            <p:cNvGraphicFramePr>
              <a:graphicFrameLocks noChangeAspect="1"/>
            </p:cNvGraphicFramePr>
            <p:nvPr/>
          </p:nvGraphicFramePr>
          <p:xfrm>
            <a:off x="5065395" y="3105567"/>
            <a:ext cx="3965575" cy="746125"/>
          </p:xfrm>
          <a:graphic>
            <a:graphicData uri="http://schemas.openxmlformats.org/presentationml/2006/ole">
              <p:oleObj spid="_x0000_s7170" name="Equation" r:id="rId4" imgW="2565360" imgH="482400" progId="Equation.3">
                <p:embed/>
              </p:oleObj>
            </a:graphicData>
          </a:graphic>
        </p:graphicFrame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4495800" cy="479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867400" y="4690646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PRL </a:t>
            </a:r>
            <a:r>
              <a:rPr lang="en-US" sz="1600" b="1" dirty="0" smtClean="0"/>
              <a:t>106</a:t>
            </a:r>
            <a:r>
              <a:rPr lang="en-US" sz="1600" dirty="0" smtClean="0"/>
              <a:t>, 062002 (2011)</a:t>
            </a:r>
            <a:endParaRPr lang="en-US" sz="1600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Future Plans for A</a:t>
            </a:r>
            <a:r>
              <a:rPr lang="en-US" baseline="-25000" dirty="0" smtClean="0">
                <a:solidFill>
                  <a:srgbClr val="0000FF"/>
                </a:solidFill>
              </a:rPr>
              <a:t>L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914400"/>
          </a:xfrm>
        </p:spPr>
        <p:txBody>
          <a:bodyPr/>
          <a:lstStyle/>
          <a:p>
            <a:r>
              <a:rPr lang="en-US" dirty="0" smtClean="0"/>
              <a:t>W Decay Kinematics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49020"/>
          <a:stretch>
            <a:fillRect/>
          </a:stretch>
        </p:blipFill>
        <p:spPr bwMode="auto">
          <a:xfrm>
            <a:off x="457200" y="2368714"/>
            <a:ext cx="1981200" cy="1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592759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200" dirty="0" smtClean="0">
                <a:latin typeface="+mn-lt"/>
              </a:rPr>
              <a:t>Use lepton </a:t>
            </a:r>
            <a:r>
              <a:rPr lang="en-US" sz="2200" dirty="0" smtClean="0"/>
              <a:t>rapidity</a:t>
            </a:r>
            <a:r>
              <a:rPr lang="en-US" sz="2200" dirty="0" smtClean="0">
                <a:latin typeface="+mn-lt"/>
              </a:rPr>
              <a:t> as a surrogate for W rapidity based on W decay kinematics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667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e</a:t>
            </a:r>
            <a:r>
              <a:rPr lang="en-US" sz="2200" b="1" baseline="30000" dirty="0" smtClean="0">
                <a:latin typeface="+mn-lt"/>
              </a:rPr>
              <a:t>-(+) 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are emitted along (opposite) the W</a:t>
            </a:r>
            <a:r>
              <a:rPr lang="en-US" sz="2200" b="1" baseline="30000" dirty="0" smtClean="0">
                <a:latin typeface="+mn-lt"/>
              </a:rPr>
              <a:t>-(+)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direction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11033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3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575" y="838200"/>
            <a:ext cx="11906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24"/>
          <p:cNvGrpSpPr/>
          <p:nvPr/>
        </p:nvGrpSpPr>
        <p:grpSpPr>
          <a:xfrm>
            <a:off x="304801" y="3962401"/>
            <a:ext cx="8839199" cy="2895599"/>
            <a:chOff x="304801" y="3962401"/>
            <a:chExt cx="8839199" cy="2895599"/>
          </a:xfrm>
        </p:grpSpPr>
        <p:grpSp>
          <p:nvGrpSpPr>
            <p:cNvPr id="4" name="Group 22"/>
            <p:cNvGrpSpPr/>
            <p:nvPr/>
          </p:nvGrpSpPr>
          <p:grpSpPr>
            <a:xfrm>
              <a:off x="304801" y="3962401"/>
              <a:ext cx="8839199" cy="2743199"/>
              <a:chOff x="304801" y="4267201"/>
              <a:chExt cx="8839199" cy="2743199"/>
            </a:xfrm>
          </p:grpSpPr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74144" y="4267201"/>
                <a:ext cx="5869856" cy="2743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4801" y="4495801"/>
                <a:ext cx="3124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CC"/>
                    </a:solidFill>
                    <a:latin typeface="+mn-lt"/>
                  </a:rPr>
                  <a:t>Fraction of events where polarized proton provides the anti-quark </a:t>
                </a:r>
                <a:endParaRPr lang="en-US" sz="2000" b="1" dirty="0">
                  <a:solidFill>
                    <a:srgbClr val="0000CC"/>
                  </a:solidFill>
                  <a:latin typeface="+mn-lt"/>
                </a:endParaRPr>
              </a:p>
            </p:txBody>
          </p:sp>
          <p:grpSp>
            <p:nvGrpSpPr>
              <p:cNvPr id="12" name="Group 76"/>
              <p:cNvGrpSpPr/>
              <p:nvPr/>
            </p:nvGrpSpPr>
            <p:grpSpPr>
              <a:xfrm>
                <a:off x="609601" y="5562601"/>
                <a:ext cx="2438400" cy="761206"/>
                <a:chOff x="609600" y="5563394"/>
                <a:chExt cx="2438400" cy="761206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990600" y="6172200"/>
                  <a:ext cx="838200" cy="1588"/>
                </a:xfrm>
                <a:prstGeom prst="straightConnector1">
                  <a:avLst/>
                </a:prstGeom>
                <a:ln w="38100">
                  <a:solidFill>
                    <a:srgbClr val="00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0800000">
                  <a:off x="1828800" y="6172200"/>
                  <a:ext cx="838200" cy="1588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H="1" flipV="1">
                  <a:off x="1752997" y="5715397"/>
                  <a:ext cx="532606" cy="38100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rot="5400000" flipH="1" flipV="1">
                  <a:off x="1523603" y="5867797"/>
                  <a:ext cx="609600" cy="794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rot="16200000" flipV="1">
                  <a:off x="1371997" y="5715397"/>
                  <a:ext cx="532606" cy="381000"/>
                </a:xfrm>
                <a:prstGeom prst="straightConnector1">
                  <a:avLst/>
                </a:prstGeom>
                <a:ln w="19050">
                  <a:solidFill>
                    <a:srgbClr val="0000CC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609600" y="5943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q</a:t>
                  </a:r>
                  <a:endParaRPr lang="en-US" b="1" dirty="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28472" y="6050280"/>
                  <a:ext cx="1524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2667000" y="5943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q</a:t>
                  </a:r>
                  <a:endParaRPr lang="en-US" b="1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04801" y="6400801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n-lt"/>
                  </a:rPr>
                  <a:t>polarized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09801" y="6400801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 smtClean="0">
                    <a:latin typeface="+mn-lt"/>
                  </a:rPr>
                  <a:t>unpolarized</a:t>
                </a:r>
                <a:endParaRPr lang="en-US" sz="1600" b="1" dirty="0">
                  <a:latin typeface="+mn-lt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276600" y="6553200"/>
              <a:ext cx="1600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0225" y="1981200"/>
            <a:ext cx="7572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2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05400" y="152400"/>
            <a:ext cx="3962400" cy="3777265"/>
            <a:chOff x="3606317" y="1362286"/>
            <a:chExt cx="5212351" cy="4627047"/>
          </a:xfrm>
        </p:grpSpPr>
        <p:grpSp>
          <p:nvGrpSpPr>
            <p:cNvPr id="34" name="Group 3"/>
            <p:cNvGrpSpPr/>
            <p:nvPr/>
          </p:nvGrpSpPr>
          <p:grpSpPr>
            <a:xfrm>
              <a:off x="3606317" y="1362286"/>
              <a:ext cx="4627046" cy="4627047"/>
              <a:chOff x="8633303" y="921731"/>
              <a:chExt cx="5119285" cy="5217734"/>
            </a:xfrm>
          </p:grpSpPr>
          <p:pic>
            <p:nvPicPr>
              <p:cNvPr id="41" name="Picture 1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/>
              </a:blip>
              <a:srcRect l="43750" t="20667" r="15625" b="8667"/>
              <a:stretch>
                <a:fillRect/>
              </a:stretch>
            </p:blipFill>
            <p:spPr bwMode="auto">
              <a:xfrm>
                <a:off x="8633303" y="921731"/>
                <a:ext cx="5119285" cy="5217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0013564" y="2590800"/>
                <a:ext cx="12410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537823" y="4038600"/>
                <a:ext cx="1241038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53"/>
            <p:cNvGrpSpPr/>
            <p:nvPr/>
          </p:nvGrpSpPr>
          <p:grpSpPr>
            <a:xfrm>
              <a:off x="8221618" y="4791286"/>
              <a:ext cx="597050" cy="754061"/>
              <a:chOff x="8678818" y="3876886"/>
              <a:chExt cx="597050" cy="754061"/>
            </a:xfrm>
          </p:grpSpPr>
          <p:sp>
            <p:nvSpPr>
              <p:cNvPr id="39" name="Rectangle 36"/>
              <p:cNvSpPr>
                <a:spLocks/>
              </p:cNvSpPr>
              <p:nvPr/>
            </p:nvSpPr>
            <p:spPr bwMode="auto">
              <a:xfrm>
                <a:off x="8678818" y="3876886"/>
                <a:ext cx="597050" cy="754061"/>
              </a:xfrm>
              <a:prstGeom prst="rect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0" name="Picture 3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49985" r="32739"/>
              <a:stretch>
                <a:fillRect/>
              </a:stretch>
            </p:blipFill>
            <p:spPr bwMode="auto">
              <a:xfrm>
                <a:off x="8689908" y="3953085"/>
                <a:ext cx="506985" cy="622606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/>
                <a:tailEnd/>
              </a:ln>
            </p:spPr>
          </p:pic>
        </p:grpSp>
        <p:pic>
          <p:nvPicPr>
            <p:cNvPr id="36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 l="51665" t="275" r="31833" b="354"/>
            <a:stretch>
              <a:fillRect/>
            </a:stretch>
          </p:blipFill>
          <p:spPr bwMode="auto">
            <a:xfrm>
              <a:off x="4632992" y="3063395"/>
              <a:ext cx="539872" cy="65746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475043" y="3045124"/>
              <a:ext cx="0" cy="74330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7870968" y="4937185"/>
              <a:ext cx="0" cy="47301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Forward GEM Tracker (FGT) Upgrade</a:t>
            </a:r>
            <a:endParaRPr lang="en-US" dirty="0"/>
          </a:p>
        </p:txBody>
      </p:sp>
      <p:grpSp>
        <p:nvGrpSpPr>
          <p:cNvPr id="8" name="Group 29"/>
          <p:cNvGrpSpPr/>
          <p:nvPr/>
        </p:nvGrpSpPr>
        <p:grpSpPr>
          <a:xfrm>
            <a:off x="3002844" y="1638299"/>
            <a:ext cx="7329313" cy="4533901"/>
            <a:chOff x="-1021080" y="990600"/>
            <a:chExt cx="7915658" cy="4610101"/>
          </a:xfrm>
        </p:grpSpPr>
        <p:grpSp>
          <p:nvGrpSpPr>
            <p:cNvPr id="9" name="Group 24"/>
            <p:cNvGrpSpPr/>
            <p:nvPr/>
          </p:nvGrpSpPr>
          <p:grpSpPr>
            <a:xfrm>
              <a:off x="-838200" y="990600"/>
              <a:ext cx="7480300" cy="4610101"/>
              <a:chOff x="4114800" y="1295400"/>
              <a:chExt cx="8775700" cy="5143501"/>
            </a:xfrm>
          </p:grpSpPr>
          <p:pic>
            <p:nvPicPr>
              <p:cNvPr id="12" name="Picture 27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14800" y="1295400"/>
                <a:ext cx="8775700" cy="5143501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grpSp>
            <p:nvGrpSpPr>
              <p:cNvPr id="13" name="Group 23"/>
              <p:cNvGrpSpPr/>
              <p:nvPr/>
            </p:nvGrpSpPr>
            <p:grpSpPr>
              <a:xfrm>
                <a:off x="8534400" y="1890516"/>
                <a:ext cx="2133600" cy="2622495"/>
                <a:chOff x="76200" y="1585716"/>
                <a:chExt cx="2133600" cy="2622495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6200" y="1828800"/>
                  <a:ext cx="2057400" cy="175260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76200" y="3048000"/>
                  <a:ext cx="1981200" cy="53340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1020356" y="1585716"/>
                  <a:ext cx="884644" cy="412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chemeClr val="bg1"/>
                      </a:solidFill>
                    </a:rPr>
                    <a:t>η</a:t>
                  </a:r>
                  <a:r>
                    <a:rPr lang="en-US" b="1" dirty="0" smtClean="0">
                      <a:solidFill>
                        <a:schemeClr val="bg1"/>
                      </a:solidFill>
                    </a:rPr>
                    <a:t>=1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377939" y="3201030"/>
                  <a:ext cx="831861" cy="412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chemeClr val="bg1"/>
                      </a:solidFill>
                    </a:rPr>
                    <a:t>η</a:t>
                  </a:r>
                  <a:r>
                    <a:rPr lang="en-US" b="1" dirty="0" smtClean="0">
                      <a:solidFill>
                        <a:schemeClr val="bg1"/>
                      </a:solidFill>
                    </a:rPr>
                    <a:t>=2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05188" y="3796146"/>
                  <a:ext cx="837812" cy="412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FGT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-1021080" y="2362200"/>
              <a:ext cx="1447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6777" y="2362200"/>
              <a:ext cx="1447801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4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2768600" cy="31242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-457200" y="1905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en-US" b="1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81000" y="1143000"/>
            <a:ext cx="3657600" cy="2362200"/>
          </a:xfrm>
        </p:spPr>
        <p:txBody>
          <a:bodyPr/>
          <a:lstStyle/>
          <a:p>
            <a:pPr lvl="0">
              <a:defRPr/>
            </a:pPr>
            <a:r>
              <a:rPr lang="en-US" sz="2200" dirty="0" smtClean="0"/>
              <a:t>6 light-weight triple-GEM disks using industrially produced GEM foil</a:t>
            </a:r>
          </a:p>
          <a:p>
            <a:pPr lvl="0">
              <a:defRPr/>
            </a:pPr>
            <a:r>
              <a:rPr lang="en-US" sz="2200" dirty="0" smtClean="0"/>
              <a:t>Provide tracking and charge sign ID at forward </a:t>
            </a:r>
            <a:r>
              <a:rPr lang="el-GR" sz="2200" dirty="0" smtClean="0"/>
              <a:t>η</a:t>
            </a:r>
            <a:endParaRPr lang="en-US" sz="2200" dirty="0" smtClean="0"/>
          </a:p>
          <a:p>
            <a:pPr lvl="0">
              <a:defRPr/>
            </a:pPr>
            <a:r>
              <a:rPr lang="en-US" sz="2200" dirty="0" smtClean="0"/>
              <a:t>Partial Installation for 2012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3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FGT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Cosmic ray “test stand” operating in STAR DAQ system</a:t>
            </a:r>
          </a:p>
          <a:p>
            <a:r>
              <a:rPr lang="en-US" dirty="0" smtClean="0"/>
              <a:t>Analysis of cosmic ray data ongoing</a:t>
            </a:r>
          </a:p>
          <a:p>
            <a:r>
              <a:rPr lang="en-US" dirty="0" smtClean="0"/>
              <a:t>Installation of 14/24 quarter sections complete </a:t>
            </a:r>
          </a:p>
          <a:p>
            <a:endParaRPr lang="en-US" dirty="0" smtClean="0"/>
          </a:p>
        </p:txBody>
      </p:sp>
      <p:pic>
        <p:nvPicPr>
          <p:cNvPr id="4" name="Picture 3" descr="DSC_1913.jpg"/>
          <p:cNvPicPr>
            <a:picLocks noChangeAspect="1"/>
          </p:cNvPicPr>
          <p:nvPr/>
        </p:nvPicPr>
        <p:blipFill>
          <a:blip r:embed="rId2" cstate="print"/>
          <a:srcRect l="3125" r="12500"/>
          <a:stretch>
            <a:fillRect/>
          </a:stretch>
        </p:blipFill>
        <p:spPr>
          <a:xfrm>
            <a:off x="152400" y="2971800"/>
            <a:ext cx="4230586" cy="3337560"/>
          </a:xfrm>
          <a:prstGeom prst="rect">
            <a:avLst/>
          </a:prstGeom>
        </p:spPr>
      </p:pic>
      <p:pic>
        <p:nvPicPr>
          <p:cNvPr id="5" name="Picture 4" descr="IMG_0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2653" y="2971800"/>
            <a:ext cx="4458947" cy="3329248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7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20" descr="Picture1.png"/>
          <p:cNvPicPr>
            <a:picLocks noChangeAspect="1"/>
          </p:cNvPicPr>
          <p:nvPr/>
        </p:nvPicPr>
        <p:blipFill>
          <a:blip r:embed="rId3" cstate="print"/>
          <a:srcRect t="7318"/>
          <a:stretch>
            <a:fillRect/>
          </a:stretch>
        </p:blipFill>
        <p:spPr>
          <a:xfrm>
            <a:off x="4241071" y="1088136"/>
            <a:ext cx="4902929" cy="5821515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4267200" y="1066800"/>
            <a:ext cx="4876800" cy="5791200"/>
            <a:chOff x="4267200" y="1295400"/>
            <a:chExt cx="4649787" cy="55626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6610"/>
            <a:stretch>
              <a:fillRect/>
            </a:stretch>
          </p:blipFill>
          <p:spPr bwMode="auto">
            <a:xfrm>
              <a:off x="4267200" y="1295400"/>
              <a:ext cx="4649787" cy="55626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221287" y="2849562"/>
              <a:ext cx="2971800" cy="317500"/>
              <a:chOff x="0" y="0"/>
              <a:chExt cx="1872" cy="200"/>
            </a:xfrm>
          </p:grpSpPr>
          <p:sp>
            <p:nvSpPr>
              <p:cNvPr id="10" name="Rectangle 10"/>
              <p:cNvSpPr>
                <a:spLocks/>
              </p:cNvSpPr>
              <p:nvPr/>
            </p:nvSpPr>
            <p:spPr bwMode="auto">
              <a:xfrm>
                <a:off x="0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" name="Rectangle 11"/>
              <p:cNvSpPr>
                <a:spLocks/>
              </p:cNvSpPr>
              <p:nvPr/>
            </p:nvSpPr>
            <p:spPr bwMode="auto">
              <a:xfrm>
                <a:off x="1808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92687" y="4500562"/>
              <a:ext cx="3416300" cy="850900"/>
              <a:chOff x="0" y="0"/>
              <a:chExt cx="2152" cy="536"/>
            </a:xfrm>
          </p:grpSpPr>
          <p:sp>
            <p:nvSpPr>
              <p:cNvPr id="13" name="Rectangle 13"/>
              <p:cNvSpPr>
                <a:spLocks/>
              </p:cNvSpPr>
              <p:nvPr/>
            </p:nvSpPr>
            <p:spPr bwMode="auto">
              <a:xfrm>
                <a:off x="2088" y="8"/>
                <a:ext cx="64" cy="528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/>
              </p:cNvSpPr>
              <p:nvPr/>
            </p:nvSpPr>
            <p:spPr bwMode="auto">
              <a:xfrm>
                <a:off x="0" y="0"/>
                <a:ext cx="64" cy="528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15"/>
              <p:cNvSpPr>
                <a:spLocks/>
              </p:cNvSpPr>
              <p:nvPr/>
            </p:nvSpPr>
            <p:spPr bwMode="auto">
              <a:xfrm>
                <a:off x="288" y="16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/>
              </p:cNvSpPr>
              <p:nvPr/>
            </p:nvSpPr>
            <p:spPr bwMode="auto">
              <a:xfrm>
                <a:off x="1808" y="168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5221287" y="2189162"/>
              <a:ext cx="762000" cy="317500"/>
              <a:chOff x="0" y="0"/>
              <a:chExt cx="480" cy="200"/>
            </a:xfrm>
          </p:grpSpPr>
          <p:sp>
            <p:nvSpPr>
              <p:cNvPr id="18" name="Rectangle 18"/>
              <p:cNvSpPr>
                <a:spLocks/>
              </p:cNvSpPr>
              <p:nvPr/>
            </p:nvSpPr>
            <p:spPr bwMode="auto">
              <a:xfrm>
                <a:off x="0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/>
              </p:cNvSpPr>
              <p:nvPr/>
            </p:nvSpPr>
            <p:spPr bwMode="auto">
              <a:xfrm>
                <a:off x="39" y="4"/>
                <a:ext cx="441" cy="1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/>
                <a:r>
                  <a:rPr lang="en-US" sz="1400" dirty="0">
                    <a:solidFill>
                      <a:srgbClr val="000000"/>
                    </a:solidFill>
                    <a:cs typeface="Times New Roman" charset="0"/>
                  </a:rPr>
                  <a:t>S/B = 5</a:t>
                </a: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STAR W Measurements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Near term (2012)</a:t>
            </a:r>
          </a:p>
          <a:p>
            <a:pPr lvl="1"/>
            <a:r>
              <a:rPr lang="en-US" dirty="0" smtClean="0"/>
              <a:t> L ≈ 100 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 P ≈ 50%</a:t>
            </a:r>
          </a:p>
          <a:p>
            <a:r>
              <a:rPr lang="en-US" b="1" dirty="0" smtClean="0"/>
              <a:t>Multi-year program </a:t>
            </a:r>
          </a:p>
          <a:p>
            <a:pPr lvl="1"/>
            <a:r>
              <a:rPr lang="en-US" dirty="0" smtClean="0"/>
              <a:t>L ≈ 300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P ≈ 70%</a:t>
            </a:r>
          </a:p>
          <a:p>
            <a:pPr lvl="1"/>
            <a:r>
              <a:rPr lang="en-US" dirty="0" smtClean="0"/>
              <a:t>Significant constraints on the polarized anti-quark sea PDFs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Possible New Direction: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W Production in Transversely </a:t>
            </a:r>
            <a:br>
              <a:rPr lang="en-US" dirty="0" smtClean="0"/>
            </a:br>
            <a:r>
              <a:rPr lang="en-US" dirty="0" smtClean="0"/>
              <a:t>Polarized</a:t>
            </a:r>
            <a:r>
              <a:rPr lang="en-US" i="1" dirty="0" smtClean="0"/>
              <a:t> p +p </a:t>
            </a:r>
            <a:r>
              <a:rPr lang="en-US" dirty="0" smtClean="0"/>
              <a:t>Collisions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-5400000">
            <a:off x="4260374" y="2521426"/>
            <a:ext cx="320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3"/>
          <p:cNvGrpSpPr/>
          <p:nvPr/>
        </p:nvGrpSpPr>
        <p:grpSpPr>
          <a:xfrm>
            <a:off x="3048000" y="3276600"/>
            <a:ext cx="3200401" cy="2847975"/>
            <a:chOff x="9372600" y="3019425"/>
            <a:chExt cx="3200401" cy="2847975"/>
          </a:xfrm>
        </p:grpSpPr>
        <p:grpSp>
          <p:nvGrpSpPr>
            <p:cNvPr id="6" name="Group 9"/>
            <p:cNvGrpSpPr/>
            <p:nvPr/>
          </p:nvGrpSpPr>
          <p:grpSpPr>
            <a:xfrm>
              <a:off x="9525000" y="4676775"/>
              <a:ext cx="2743200" cy="1190625"/>
              <a:chOff x="228600" y="1309688"/>
              <a:chExt cx="2667000" cy="1190625"/>
            </a:xfrm>
          </p:grpSpPr>
          <p:sp>
            <p:nvSpPr>
              <p:cNvPr id="8" name="Line 46"/>
              <p:cNvSpPr>
                <a:spLocks noChangeShapeType="1"/>
              </p:cNvSpPr>
              <p:nvPr/>
            </p:nvSpPr>
            <p:spPr bwMode="auto">
              <a:xfrm flipH="1" flipV="1">
                <a:off x="1143000" y="1752600"/>
                <a:ext cx="3810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 flipV="1">
                <a:off x="2209800" y="15240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35"/>
              <p:cNvSpPr>
                <a:spLocks noChangeArrowheads="1"/>
              </p:cNvSpPr>
              <p:nvPr/>
            </p:nvSpPr>
            <p:spPr bwMode="auto">
              <a:xfrm>
                <a:off x="1981200" y="14478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34"/>
              <p:cNvSpPr>
                <a:spLocks noChangeArrowheads="1"/>
              </p:cNvSpPr>
              <p:nvPr/>
            </p:nvSpPr>
            <p:spPr bwMode="auto">
              <a:xfrm>
                <a:off x="838200" y="1676400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838200" y="1752600"/>
                <a:ext cx="1371600" cy="4572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19"/>
              <p:cNvSpPr>
                <a:spLocks noChangeArrowheads="1"/>
              </p:cNvSpPr>
              <p:nvPr/>
            </p:nvSpPr>
            <p:spPr bwMode="auto">
              <a:xfrm>
                <a:off x="685800" y="19050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1371600" y="1676400"/>
                <a:ext cx="381000" cy="457200"/>
              </a:xfrm>
              <a:prstGeom prst="irregularSeal2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41"/>
              <p:cNvSpPr>
                <a:spLocks noChangeShapeType="1"/>
              </p:cNvSpPr>
              <p:nvPr/>
            </p:nvSpPr>
            <p:spPr bwMode="auto">
              <a:xfrm flipV="1">
                <a:off x="228600" y="22098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1676400" y="2133600"/>
                <a:ext cx="990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Right</a:t>
                </a:r>
              </a:p>
            </p:txBody>
          </p:sp>
          <p:sp>
            <p:nvSpPr>
              <p:cNvPr id="17" name="Text Box 44"/>
              <p:cNvSpPr txBox="1">
                <a:spLocks noChangeArrowheads="1"/>
              </p:cNvSpPr>
              <p:nvPr/>
            </p:nvSpPr>
            <p:spPr bwMode="auto">
              <a:xfrm>
                <a:off x="1219200" y="1309688"/>
                <a:ext cx="990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Left</a:t>
                </a:r>
              </a:p>
            </p:txBody>
          </p:sp>
          <p:sp>
            <p:nvSpPr>
              <p:cNvPr id="18" name="Line 45"/>
              <p:cNvSpPr>
                <a:spLocks noChangeShapeType="1"/>
              </p:cNvSpPr>
              <p:nvPr/>
            </p:nvSpPr>
            <p:spPr bwMode="auto">
              <a:xfrm>
                <a:off x="1524000" y="1905000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9372600" y="3019425"/>
            <a:ext cx="3200401" cy="1404756"/>
          </p:xfrm>
          <a:graphic>
            <a:graphicData uri="http://schemas.openxmlformats.org/presentationml/2006/ole">
              <p:oleObj spid="_x0000_s240641" name="Equation" r:id="rId3" imgW="1041120" imgH="457200" progId="Equation.3">
                <p:embed/>
              </p:oleObj>
            </a:graphicData>
          </a:graphic>
        </p:graphicFrame>
      </p:grp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0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Constraints from Polarized DIS and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191000" cy="4830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Inclusive Polarized DIS </a:t>
            </a:r>
          </a:p>
          <a:p>
            <a:pPr lvl="1"/>
            <a:r>
              <a:rPr lang="en-US" sz="2000" dirty="0" smtClean="0"/>
              <a:t>Precise determination of  </a:t>
            </a:r>
          </a:p>
          <a:p>
            <a:pPr lvl="1"/>
            <a:r>
              <a:rPr lang="en-US" sz="2000" dirty="0" smtClean="0"/>
              <a:t>Not sensitive to individual quark distributions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Semi-inclusive Polarized DIS </a:t>
            </a:r>
          </a:p>
          <a:p>
            <a:pPr lvl="1"/>
            <a:r>
              <a:rPr lang="en-US" sz="2000" dirty="0" smtClean="0"/>
              <a:t>Separate quark /</a:t>
            </a:r>
            <a:r>
              <a:rPr lang="en-US" sz="2000" dirty="0" err="1" smtClean="0"/>
              <a:t>antiquark</a:t>
            </a:r>
            <a:r>
              <a:rPr lang="en-US" sz="2000" dirty="0" smtClean="0"/>
              <a:t> distributions via detection of final-state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and use of fragmentation functions</a:t>
            </a:r>
          </a:p>
          <a:p>
            <a:pPr lvl="1"/>
            <a:endParaRPr lang="en-US" sz="1600" dirty="0" smtClean="0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4" cstate="print"/>
          <a:srcRect l="17187" t="12000" r="27344" b="16000"/>
          <a:stretch>
            <a:fillRect/>
          </a:stretch>
        </p:blipFill>
        <p:spPr bwMode="auto">
          <a:xfrm>
            <a:off x="5486400" y="4648200"/>
            <a:ext cx="2444045" cy="18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SV long 0904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066800"/>
            <a:ext cx="3865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6135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9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7924800" y="1677987"/>
          <a:ext cx="942975" cy="379413"/>
        </p:xfrm>
        <a:graphic>
          <a:graphicData uri="http://schemas.openxmlformats.org/presentationml/2006/ole">
            <p:oleObj spid="_x0000_s103425" name="Equation" r:id="rId6" imgW="520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35330"/>
            <a:ext cx="2740306" cy="36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Arrow 30"/>
          <p:cNvSpPr/>
          <p:nvPr/>
        </p:nvSpPr>
        <p:spPr>
          <a:xfrm>
            <a:off x="6172200" y="5562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95800" y="5410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Initial </a:t>
            </a:r>
            <a:r>
              <a:rPr lang="en-US" sz="2000" b="1" dirty="0" err="1" smtClean="0"/>
              <a:t>pQCD</a:t>
            </a:r>
            <a:r>
              <a:rPr lang="en-US" sz="2000" b="1" dirty="0" smtClean="0"/>
              <a:t> prediction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Single Spin Asymmetries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5638800" y="685800"/>
            <a:ext cx="3505200" cy="3565525"/>
            <a:chOff x="4419600" y="2590800"/>
            <a:chExt cx="4038600" cy="4022725"/>
          </a:xfrm>
        </p:grpSpPr>
        <p:pic>
          <p:nvPicPr>
            <p:cNvPr id="4" name="Picture 9" descr="pp_pi0_sigm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2590800"/>
              <a:ext cx="4038600" cy="3970338"/>
            </a:xfrm>
            <a:prstGeom prst="rect">
              <a:avLst/>
            </a:prstGeom>
            <a:noFill/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334000" y="6276975"/>
              <a:ext cx="1676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/>
                <a:t>PRL 97, 152302</a:t>
              </a:r>
            </a:p>
          </p:txBody>
        </p: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14400"/>
            <a:ext cx="2438400" cy="339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66800" y="1066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E704</a:t>
            </a:r>
            <a:endParaRPr lang="en-US" sz="1600" dirty="0"/>
          </a:p>
        </p:txBody>
      </p:sp>
      <p:grpSp>
        <p:nvGrpSpPr>
          <p:cNvPr id="7" name="Group 23"/>
          <p:cNvGrpSpPr/>
          <p:nvPr/>
        </p:nvGrpSpPr>
        <p:grpSpPr>
          <a:xfrm>
            <a:off x="381000" y="4238625"/>
            <a:ext cx="2743200" cy="2314575"/>
            <a:chOff x="9525000" y="3552825"/>
            <a:chExt cx="2743200" cy="2314575"/>
          </a:xfrm>
        </p:grpSpPr>
        <p:grpSp>
          <p:nvGrpSpPr>
            <p:cNvPr id="9" name="Group 9"/>
            <p:cNvGrpSpPr/>
            <p:nvPr/>
          </p:nvGrpSpPr>
          <p:grpSpPr>
            <a:xfrm>
              <a:off x="9525000" y="4676775"/>
              <a:ext cx="2743200" cy="1190625"/>
              <a:chOff x="228600" y="1309688"/>
              <a:chExt cx="2667000" cy="1190625"/>
            </a:xfrm>
          </p:grpSpPr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 flipH="1" flipV="1">
                <a:off x="1143000" y="1752600"/>
                <a:ext cx="3810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0"/>
              <p:cNvSpPr>
                <a:spLocks noChangeShapeType="1"/>
              </p:cNvSpPr>
              <p:nvPr/>
            </p:nvSpPr>
            <p:spPr bwMode="auto">
              <a:xfrm flipV="1">
                <a:off x="2209800" y="15240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35"/>
              <p:cNvSpPr>
                <a:spLocks noChangeArrowheads="1"/>
              </p:cNvSpPr>
              <p:nvPr/>
            </p:nvSpPr>
            <p:spPr bwMode="auto">
              <a:xfrm>
                <a:off x="1981200" y="14478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34"/>
              <p:cNvSpPr>
                <a:spLocks noChangeArrowheads="1"/>
              </p:cNvSpPr>
              <p:nvPr/>
            </p:nvSpPr>
            <p:spPr bwMode="auto">
              <a:xfrm>
                <a:off x="838200" y="1676400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V="1">
                <a:off x="838200" y="1752600"/>
                <a:ext cx="1371600" cy="4572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685800" y="19050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AutoShape 36"/>
              <p:cNvSpPr>
                <a:spLocks noChangeArrowheads="1"/>
              </p:cNvSpPr>
              <p:nvPr/>
            </p:nvSpPr>
            <p:spPr bwMode="auto">
              <a:xfrm>
                <a:off x="1371600" y="1676400"/>
                <a:ext cx="381000" cy="457200"/>
              </a:xfrm>
              <a:prstGeom prst="irregularSeal2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V="1">
                <a:off x="228600" y="22098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1676400" y="2133600"/>
                <a:ext cx="990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Right</a:t>
                </a:r>
              </a:p>
            </p:txBody>
          </p:sp>
          <p:sp>
            <p:nvSpPr>
              <p:cNvPr id="21" name="Text Box 44"/>
              <p:cNvSpPr txBox="1">
                <a:spLocks noChangeArrowheads="1"/>
              </p:cNvSpPr>
              <p:nvPr/>
            </p:nvSpPr>
            <p:spPr bwMode="auto">
              <a:xfrm>
                <a:off x="1219200" y="1309688"/>
                <a:ext cx="990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Left</a:t>
                </a:r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524000" y="1905000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3971" name="Object 9"/>
            <p:cNvGraphicFramePr>
              <a:graphicFrameLocks noChangeAspect="1"/>
            </p:cNvGraphicFramePr>
            <p:nvPr/>
          </p:nvGraphicFramePr>
          <p:xfrm>
            <a:off x="9525000" y="3552825"/>
            <a:ext cx="2495550" cy="1095375"/>
          </p:xfrm>
          <a:graphic>
            <a:graphicData uri="http://schemas.openxmlformats.org/presentationml/2006/ole">
              <p:oleObj spid="_x0000_s250882" name="Equation" r:id="rId7" imgW="1041120" imgH="457200" progId="Equation.3">
                <p:embed/>
              </p:oleObj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694488" y="5238750"/>
          <a:ext cx="1839912" cy="1085850"/>
        </p:xfrm>
        <a:graphic>
          <a:graphicData uri="http://schemas.openxmlformats.org/presentationml/2006/ole">
            <p:oleObj spid="_x0000_s250883" name="Equation" r:id="rId8" imgW="774360" imgH="45720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4495800" y="4953000"/>
            <a:ext cx="3962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4495800"/>
            <a:ext cx="5715000" cy="2514600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Large transverse spin asymmetries consistent over an order of magnitude in √s up to 200 </a:t>
            </a:r>
            <a:r>
              <a:rPr lang="en-US" sz="3600" b="1" dirty="0" err="1" smtClean="0"/>
              <a:t>GeV</a:t>
            </a:r>
            <a:endParaRPr lang="en-US" sz="3600" b="1" dirty="0" smtClean="0"/>
          </a:p>
          <a:p>
            <a:r>
              <a:rPr lang="en-US" sz="3600" b="1" dirty="0" smtClean="0"/>
              <a:t>Cross sections measured at forward rapidity at RHIC are reasonably described by </a:t>
            </a:r>
            <a:r>
              <a:rPr lang="en-US" sz="3600" b="1" dirty="0" err="1" smtClean="0"/>
              <a:t>pQCD</a:t>
            </a:r>
            <a:endParaRPr lang="en-US" sz="3600" b="1" dirty="0" smtClean="0"/>
          </a:p>
          <a:p>
            <a:r>
              <a:rPr lang="en-US" sz="3600" b="1" dirty="0" smtClean="0"/>
              <a:t>Proposed </a:t>
            </a:r>
            <a:r>
              <a:rPr lang="en-US" sz="3600" b="1" dirty="0" err="1" smtClean="0"/>
              <a:t>pQCD</a:t>
            </a:r>
            <a:r>
              <a:rPr lang="en-US" sz="3600" b="1" dirty="0" smtClean="0"/>
              <a:t> mechanisms for large A</a:t>
            </a:r>
            <a:r>
              <a:rPr lang="en-US" sz="3600" b="1" baseline="-25000" dirty="0" smtClean="0"/>
              <a:t>N</a:t>
            </a:r>
            <a:r>
              <a:rPr lang="en-US" sz="3600" b="1" dirty="0" smtClean="0"/>
              <a:t>:</a:t>
            </a:r>
          </a:p>
          <a:p>
            <a:pPr lvl="1"/>
            <a:r>
              <a:rPr lang="en-US" sz="3300" b="1" dirty="0" err="1" smtClean="0"/>
              <a:t>Sivers</a:t>
            </a:r>
            <a:r>
              <a:rPr lang="en-US" sz="3300" b="1" dirty="0" smtClean="0"/>
              <a:t> Effect: </a:t>
            </a:r>
            <a:r>
              <a:rPr lang="en-US" sz="3300" b="1" dirty="0" err="1" smtClean="0"/>
              <a:t>parton</a:t>
            </a:r>
            <a:r>
              <a:rPr lang="en-US" sz="3300" b="1" dirty="0" smtClean="0"/>
              <a:t> orbital motion</a:t>
            </a:r>
          </a:p>
          <a:p>
            <a:pPr lvl="1"/>
            <a:r>
              <a:rPr lang="en-US" sz="3300" b="1" dirty="0" smtClean="0"/>
              <a:t>Collins Effect: </a:t>
            </a:r>
            <a:r>
              <a:rPr lang="en-US" sz="3300" b="1" dirty="0" err="1" smtClean="0"/>
              <a:t>transversity</a:t>
            </a:r>
            <a:r>
              <a:rPr lang="en-US" sz="3300" b="1" dirty="0" smtClean="0"/>
              <a:t> + fragmentation</a:t>
            </a: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9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Mechanism for Large Transverse Spin Effects</a:t>
            </a:r>
            <a:endParaRPr lang="en-US" sz="3600" dirty="0"/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4724400" y="122640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</a:rPr>
              <a:t>Collins mechanism:</a:t>
            </a:r>
            <a:r>
              <a:rPr lang="en-US" sz="2400" b="1" dirty="0"/>
              <a:t> </a:t>
            </a:r>
            <a:r>
              <a:rPr lang="en-US" sz="2400" b="0" dirty="0"/>
              <a:t>asymmetry in the forward jet fragmentation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304800" y="122640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Sivers</a:t>
            </a:r>
            <a:r>
              <a:rPr lang="en-US" sz="2400" b="1" dirty="0">
                <a:solidFill>
                  <a:srgbClr val="0000CC"/>
                </a:solidFill>
              </a:rPr>
              <a:t> mechanism: </a:t>
            </a:r>
            <a:r>
              <a:rPr lang="en-US" sz="2400" b="0" dirty="0"/>
              <a:t>asymmetry in </a:t>
            </a:r>
            <a:r>
              <a:rPr lang="en-US" sz="2400" b="0" dirty="0" smtClean="0"/>
              <a:t>production of jet,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smtClean="0">
                <a:cs typeface="Times New Roman" pitchFamily="18" charset="0"/>
              </a:rPr>
              <a:t>W, etc.</a:t>
            </a:r>
            <a:r>
              <a:rPr lang="en-US" sz="2400" b="0" dirty="0" smtClean="0"/>
              <a:t> </a:t>
            </a:r>
            <a:endParaRPr lang="en-US" sz="2400" b="0" dirty="0"/>
          </a:p>
        </p:txBody>
      </p:sp>
      <p:sp>
        <p:nvSpPr>
          <p:cNvPr id="658437" name="Line 5"/>
          <p:cNvSpPr>
            <a:spLocks noChangeShapeType="1"/>
          </p:cNvSpPr>
          <p:nvPr/>
        </p:nvSpPr>
        <p:spPr bwMode="auto">
          <a:xfrm>
            <a:off x="381000" y="2743200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8" name="Line 6"/>
          <p:cNvSpPr>
            <a:spLocks noChangeShapeType="1"/>
          </p:cNvSpPr>
          <p:nvPr/>
        </p:nvSpPr>
        <p:spPr bwMode="auto">
          <a:xfrm flipV="1">
            <a:off x="685800" y="25908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40" name="Line 8"/>
          <p:cNvSpPr>
            <a:spLocks noChangeShapeType="1"/>
          </p:cNvSpPr>
          <p:nvPr/>
        </p:nvSpPr>
        <p:spPr bwMode="auto">
          <a:xfrm flipV="1">
            <a:off x="384175" y="2727325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990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k</a:t>
            </a:r>
            <a:r>
              <a:rPr lang="en-US" sz="2000" baseline="-25000">
                <a:solidFill>
                  <a:srgbClr val="006600"/>
                </a:solidFill>
              </a:rPr>
              <a:t>T,q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658442" name="Line 10"/>
          <p:cNvSpPr>
            <a:spLocks noChangeShapeType="1"/>
          </p:cNvSpPr>
          <p:nvPr/>
        </p:nvSpPr>
        <p:spPr bwMode="auto">
          <a:xfrm>
            <a:off x="31242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3" name="Line 11"/>
          <p:cNvSpPr>
            <a:spLocks noChangeShapeType="1"/>
          </p:cNvSpPr>
          <p:nvPr/>
        </p:nvSpPr>
        <p:spPr bwMode="auto">
          <a:xfrm>
            <a:off x="1752600" y="3352800"/>
            <a:ext cx="1600200" cy="3048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4" name="Line 12"/>
          <p:cNvSpPr>
            <a:spLocks noChangeShapeType="1"/>
          </p:cNvSpPr>
          <p:nvPr/>
        </p:nvSpPr>
        <p:spPr bwMode="auto">
          <a:xfrm>
            <a:off x="3352800" y="3657600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5" name="Line 13"/>
          <p:cNvSpPr>
            <a:spLocks noChangeShapeType="1"/>
          </p:cNvSpPr>
          <p:nvPr/>
        </p:nvSpPr>
        <p:spPr bwMode="auto">
          <a:xfrm rot="2215248" flipV="1">
            <a:off x="3360738" y="3625850"/>
            <a:ext cx="98425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6" name="Line 14"/>
          <p:cNvSpPr>
            <a:spLocks noChangeShapeType="1"/>
          </p:cNvSpPr>
          <p:nvPr/>
        </p:nvSpPr>
        <p:spPr bwMode="auto">
          <a:xfrm rot="1381992">
            <a:off x="1625600" y="3663950"/>
            <a:ext cx="1600200" cy="3048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7" name="Line 15"/>
          <p:cNvSpPr>
            <a:spLocks noChangeShapeType="1"/>
          </p:cNvSpPr>
          <p:nvPr/>
        </p:nvSpPr>
        <p:spPr bwMode="auto">
          <a:xfrm rot="1381992">
            <a:off x="3041650" y="4478338"/>
            <a:ext cx="1074738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8" name="Line 16"/>
          <p:cNvSpPr>
            <a:spLocks noChangeShapeType="1"/>
          </p:cNvSpPr>
          <p:nvPr/>
        </p:nvSpPr>
        <p:spPr bwMode="auto">
          <a:xfrm rot="3597241" flipV="1">
            <a:off x="3009900" y="4421188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9" name="Line 17"/>
          <p:cNvSpPr>
            <a:spLocks noChangeShapeType="1"/>
          </p:cNvSpPr>
          <p:nvPr/>
        </p:nvSpPr>
        <p:spPr bwMode="auto">
          <a:xfrm rot="-10800000">
            <a:off x="1752600" y="3352800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0" name="Text Box 18"/>
          <p:cNvSpPr txBox="1">
            <a:spLocks noChangeArrowheads="1"/>
          </p:cNvSpPr>
          <p:nvPr/>
        </p:nvSpPr>
        <p:spPr bwMode="auto">
          <a:xfrm>
            <a:off x="762000" y="29908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658451" name="Text Box 19"/>
          <p:cNvSpPr txBox="1">
            <a:spLocks noChangeArrowheads="1"/>
          </p:cNvSpPr>
          <p:nvPr/>
        </p:nvSpPr>
        <p:spPr bwMode="auto">
          <a:xfrm>
            <a:off x="2971800" y="3657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658452" name="Line 20"/>
          <p:cNvSpPr>
            <a:spLocks noChangeShapeType="1"/>
          </p:cNvSpPr>
          <p:nvPr/>
        </p:nvSpPr>
        <p:spPr bwMode="auto">
          <a:xfrm>
            <a:off x="4724400" y="2743200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3" name="Line 21"/>
          <p:cNvSpPr>
            <a:spLocks noChangeShapeType="1"/>
          </p:cNvSpPr>
          <p:nvPr/>
        </p:nvSpPr>
        <p:spPr bwMode="auto">
          <a:xfrm flipV="1">
            <a:off x="5029200" y="25908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4" name="Text Box 22"/>
          <p:cNvSpPr txBox="1">
            <a:spLocks noChangeArrowheads="1"/>
          </p:cNvSpPr>
          <p:nvPr/>
        </p:nvSpPr>
        <p:spPr bwMode="auto">
          <a:xfrm>
            <a:off x="4800600" y="2209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55" name="Line 23"/>
          <p:cNvSpPr>
            <a:spLocks noChangeShapeType="1"/>
          </p:cNvSpPr>
          <p:nvPr/>
        </p:nvSpPr>
        <p:spPr bwMode="auto">
          <a:xfrm rot="20678397" flipV="1">
            <a:off x="7620000" y="4419600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6" name="Line 24"/>
          <p:cNvSpPr>
            <a:spLocks noChangeShapeType="1"/>
          </p:cNvSpPr>
          <p:nvPr/>
        </p:nvSpPr>
        <p:spPr bwMode="auto">
          <a:xfrm>
            <a:off x="74676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7" name="Line 25"/>
          <p:cNvSpPr>
            <a:spLocks noChangeShapeType="1"/>
          </p:cNvSpPr>
          <p:nvPr/>
        </p:nvSpPr>
        <p:spPr bwMode="auto">
          <a:xfrm>
            <a:off x="6096000" y="3352800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8" name="Line 26"/>
          <p:cNvSpPr>
            <a:spLocks noChangeShapeType="1"/>
          </p:cNvSpPr>
          <p:nvPr/>
        </p:nvSpPr>
        <p:spPr bwMode="auto">
          <a:xfrm>
            <a:off x="7696200" y="3657600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9" name="Line 27"/>
          <p:cNvSpPr>
            <a:spLocks noChangeShapeType="1"/>
          </p:cNvSpPr>
          <p:nvPr/>
        </p:nvSpPr>
        <p:spPr bwMode="auto">
          <a:xfrm rot="2215248" flipV="1">
            <a:off x="7704138" y="3625850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0" name="Line 28"/>
          <p:cNvSpPr>
            <a:spLocks noChangeShapeType="1"/>
          </p:cNvSpPr>
          <p:nvPr/>
        </p:nvSpPr>
        <p:spPr bwMode="auto">
          <a:xfrm rot="1381992">
            <a:off x="5969000" y="3663950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1" name="Line 29"/>
          <p:cNvSpPr>
            <a:spLocks noChangeShapeType="1"/>
          </p:cNvSpPr>
          <p:nvPr/>
        </p:nvSpPr>
        <p:spPr bwMode="auto">
          <a:xfrm rot="1381992">
            <a:off x="7385050" y="4478338"/>
            <a:ext cx="1074738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2" name="Line 30"/>
          <p:cNvSpPr>
            <a:spLocks noChangeShapeType="1"/>
          </p:cNvSpPr>
          <p:nvPr/>
        </p:nvSpPr>
        <p:spPr bwMode="auto">
          <a:xfrm rot="3597241" flipV="1">
            <a:off x="7353300" y="4421188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3" name="Line 31"/>
          <p:cNvSpPr>
            <a:spLocks noChangeShapeType="1"/>
          </p:cNvSpPr>
          <p:nvPr/>
        </p:nvSpPr>
        <p:spPr bwMode="auto">
          <a:xfrm rot="-10800000">
            <a:off x="6096000" y="3352800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4" name="Text Box 32"/>
          <p:cNvSpPr txBox="1">
            <a:spLocks noChangeArrowheads="1"/>
          </p:cNvSpPr>
          <p:nvPr/>
        </p:nvSpPr>
        <p:spPr bwMode="auto">
          <a:xfrm>
            <a:off x="5105400" y="29908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658465" name="Text Box 33"/>
          <p:cNvSpPr txBox="1">
            <a:spLocks noChangeArrowheads="1"/>
          </p:cNvSpPr>
          <p:nvPr/>
        </p:nvSpPr>
        <p:spPr bwMode="auto">
          <a:xfrm>
            <a:off x="7315200" y="3657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658466" name="Line 34"/>
          <p:cNvSpPr>
            <a:spLocks noChangeShapeType="1"/>
          </p:cNvSpPr>
          <p:nvPr/>
        </p:nvSpPr>
        <p:spPr bwMode="auto">
          <a:xfrm flipV="1">
            <a:off x="6931025" y="36576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7" name="Text Box 35"/>
          <p:cNvSpPr txBox="1">
            <a:spLocks noChangeArrowheads="1"/>
          </p:cNvSpPr>
          <p:nvPr/>
        </p:nvSpPr>
        <p:spPr bwMode="auto">
          <a:xfrm>
            <a:off x="6705600" y="4114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q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68" name="Text Box 36"/>
          <p:cNvSpPr txBox="1">
            <a:spLocks noChangeArrowheads="1"/>
          </p:cNvSpPr>
          <p:nvPr/>
        </p:nvSpPr>
        <p:spPr bwMode="auto">
          <a:xfrm>
            <a:off x="8229600" y="4114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k</a:t>
            </a:r>
            <a:r>
              <a:rPr lang="en-US" sz="2000" baseline="-25000">
                <a:solidFill>
                  <a:srgbClr val="006600"/>
                </a:solidFill>
              </a:rPr>
              <a:t>T,</a:t>
            </a:r>
            <a:r>
              <a:rPr lang="el-GR" sz="20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658469" name="Text Box 37"/>
          <p:cNvSpPr txBox="1">
            <a:spLocks noChangeArrowheads="1"/>
          </p:cNvSpPr>
          <p:nvPr/>
        </p:nvSpPr>
        <p:spPr bwMode="auto">
          <a:xfrm>
            <a:off x="76200" y="44958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Sensitive to </a:t>
            </a:r>
            <a:r>
              <a:rPr lang="en-US" b="1" dirty="0">
                <a:solidFill>
                  <a:srgbClr val="0000FF"/>
                </a:solidFill>
              </a:rPr>
              <a:t>proton spin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CC"/>
                </a:solidFill>
              </a:rPr>
              <a:t>– </a:t>
            </a:r>
            <a:r>
              <a:rPr lang="en-US" b="0" dirty="0" err="1"/>
              <a:t>parton</a:t>
            </a:r>
            <a:r>
              <a:rPr lang="en-US" b="0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transverse motion </a:t>
            </a:r>
            <a:r>
              <a:rPr lang="en-US" b="0" dirty="0"/>
              <a:t>correlations</a:t>
            </a:r>
          </a:p>
        </p:txBody>
      </p:sp>
      <p:sp>
        <p:nvSpPr>
          <p:cNvPr id="658470" name="Text Box 38"/>
          <p:cNvSpPr txBox="1">
            <a:spLocks noChangeArrowheads="1"/>
          </p:cNvSpPr>
          <p:nvPr/>
        </p:nvSpPr>
        <p:spPr bwMode="auto">
          <a:xfrm>
            <a:off x="5181600" y="44640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Sensitive to </a:t>
            </a:r>
            <a:r>
              <a:rPr lang="en-US" b="1" dirty="0" err="1">
                <a:solidFill>
                  <a:srgbClr val="0000FF"/>
                </a:solidFill>
              </a:rPr>
              <a:t>transversity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58471" name="Rectangle 39"/>
          <p:cNvSpPr>
            <a:spLocks noChangeArrowheads="1"/>
          </p:cNvSpPr>
          <p:nvPr/>
        </p:nvSpPr>
        <p:spPr bwMode="auto">
          <a:xfrm>
            <a:off x="1066800" y="5562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Need </a:t>
            </a:r>
            <a:r>
              <a:rPr lang="en-US" sz="2000" b="0" dirty="0"/>
              <a:t>to </a:t>
            </a:r>
            <a:r>
              <a:rPr lang="en-US" sz="2000" dirty="0"/>
              <a:t>go beyond inclusive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measurements</a:t>
            </a:r>
            <a:r>
              <a:rPr lang="en-US" sz="2000" b="0" dirty="0" smtClean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Possibilities include jets, direct photons,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-Yan, Ws,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4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"/>
          <p:cNvPicPr>
            <a:picLocks noChangeAspect="1" noChangeArrowheads="1"/>
          </p:cNvPicPr>
          <p:nvPr/>
        </p:nvPicPr>
        <p:blipFill>
          <a:blip r:embed="rId3" cstate="print"/>
          <a:srcRect l="14062" t="42000" r="39844" b="20667"/>
          <a:stretch>
            <a:fillRect/>
          </a:stretch>
        </p:blipFill>
        <p:spPr bwMode="auto">
          <a:xfrm>
            <a:off x="4343400" y="4267200"/>
            <a:ext cx="449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Drell</a:t>
            </a:r>
            <a:r>
              <a:rPr lang="en-US" sz="4000" b="1" dirty="0" smtClean="0">
                <a:solidFill>
                  <a:srgbClr val="0000FF"/>
                </a:solidFill>
              </a:rPr>
              <a:t>-Yan  A</a:t>
            </a:r>
            <a:r>
              <a:rPr lang="en-US" sz="4000" b="1" baseline="-25000" dirty="0" smtClean="0">
                <a:solidFill>
                  <a:srgbClr val="0000FF"/>
                </a:solidFill>
              </a:rPr>
              <a:t>N</a:t>
            </a:r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pPr>
              <a:buNone/>
            </a:pPr>
            <a:endParaRPr lang="en-US" b="1" baseline="-25000" dirty="0" smtClean="0"/>
          </a:p>
          <a:p>
            <a:r>
              <a:rPr lang="en-US" sz="4000" b="1" dirty="0" smtClean="0">
                <a:solidFill>
                  <a:srgbClr val="0000FF"/>
                </a:solidFill>
              </a:rPr>
              <a:t>W  A</a:t>
            </a:r>
            <a:r>
              <a:rPr lang="en-US" sz="40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/>
              <a:t>W production and DY share the same </a:t>
            </a:r>
            <a:r>
              <a:rPr lang="en-US" dirty="0" err="1" smtClean="0"/>
              <a:t>Sivers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Asymmetries are large in magnitude for Ws</a:t>
            </a:r>
          </a:p>
          <a:p>
            <a:pPr lvl="1"/>
            <a:r>
              <a:rPr lang="en-US" dirty="0" smtClean="0"/>
              <a:t>Lepton decay dilutes the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the Universality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Sivers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 l="36719" t="24666" r="19531" b="16667"/>
          <a:stretch>
            <a:fillRect/>
          </a:stretch>
        </p:blipFill>
        <p:spPr bwMode="auto">
          <a:xfrm>
            <a:off x="1066800" y="1975757"/>
            <a:ext cx="28194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" name="Group 131"/>
          <p:cNvGrpSpPr/>
          <p:nvPr/>
        </p:nvGrpSpPr>
        <p:grpSpPr>
          <a:xfrm>
            <a:off x="4343400" y="1979474"/>
            <a:ext cx="4419600" cy="1754326"/>
            <a:chOff x="4572000" y="4038600"/>
            <a:chExt cx="4191000" cy="1754326"/>
          </a:xfrm>
        </p:grpSpPr>
        <p:pic>
          <p:nvPicPr>
            <p:cNvPr id="993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031" t="54181" r="18750" b="33276"/>
            <a:stretch>
              <a:fillRect/>
            </a:stretch>
          </p:blipFill>
          <p:spPr bwMode="auto">
            <a:xfrm>
              <a:off x="4572000" y="4572000"/>
              <a:ext cx="4191000" cy="59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4800600" y="4038600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Sivers</a:t>
              </a:r>
              <a:r>
                <a:rPr lang="en-US" dirty="0" smtClean="0"/>
                <a:t> function measured in SIDIS </a:t>
              </a:r>
              <a:r>
                <a:rPr lang="en-US" dirty="0" err="1" smtClean="0"/>
                <a:t>vs</a:t>
              </a:r>
              <a:r>
                <a:rPr lang="en-US" dirty="0" smtClean="0"/>
                <a:t> DY expected to differ by a sign</a:t>
              </a: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/>
                <a:t>Need DY results to verify the sign change: critical test of TMD approach</a:t>
              </a:r>
              <a:endParaRPr lang="en-US" dirty="0"/>
            </a:p>
          </p:txBody>
        </p:sp>
      </p:grp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 cstate="print"/>
          <a:srcRect l="16406" t="26000" r="9375" b="14000"/>
          <a:stretch>
            <a:fillRect/>
          </a:stretch>
        </p:blipFill>
        <p:spPr bwMode="auto">
          <a:xfrm>
            <a:off x="4343400" y="4267200"/>
            <a:ext cx="4563536" cy="21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production of W bosons in polarized </a:t>
            </a:r>
            <a:r>
              <a:rPr lang="en-US" dirty="0" err="1" smtClean="0"/>
              <a:t>p+p</a:t>
            </a:r>
            <a:r>
              <a:rPr lang="en-US" dirty="0" smtClean="0"/>
              <a:t> collisions provide a new means of studying the spin and flavor asymmetries of the proton sea quark distributions</a:t>
            </a:r>
          </a:p>
          <a:p>
            <a:pPr lvl="0"/>
            <a:r>
              <a:rPr lang="en-US" dirty="0" smtClean="0"/>
              <a:t>STAR’s first measurements of the parity-violating asymmetry A</a:t>
            </a:r>
            <a:r>
              <a:rPr lang="en-US" baseline="-25000" dirty="0" smtClean="0"/>
              <a:t>L</a:t>
            </a:r>
            <a:r>
              <a:rPr lang="en-US" dirty="0" smtClean="0"/>
              <a:t> and cross sections are in good agreement with theoretical expectations</a:t>
            </a:r>
          </a:p>
          <a:p>
            <a:r>
              <a:rPr lang="en-US" dirty="0" smtClean="0"/>
              <a:t>STAR has a bright future for continuing to explore nucleon spin structure through W production</a:t>
            </a:r>
          </a:p>
          <a:p>
            <a:pPr lvl="1"/>
            <a:r>
              <a:rPr lang="en-US" dirty="0" smtClean="0"/>
              <a:t>Improved statistical precision for A</a:t>
            </a:r>
            <a:r>
              <a:rPr lang="en-US" baseline="-25000" dirty="0" smtClean="0"/>
              <a:t>L</a:t>
            </a:r>
            <a:r>
              <a:rPr lang="en-US" dirty="0" smtClean="0"/>
              <a:t> at mid-rapidity</a:t>
            </a:r>
          </a:p>
          <a:p>
            <a:pPr lvl="1"/>
            <a:r>
              <a:rPr lang="en-US" dirty="0" smtClean="0"/>
              <a:t>Forward rapidity measurements with the FGT upgrade </a:t>
            </a:r>
          </a:p>
          <a:p>
            <a:pPr lvl="1"/>
            <a:r>
              <a:rPr lang="en-US" dirty="0" smtClean="0"/>
              <a:t>Possible test of the universality of the </a:t>
            </a:r>
            <a:r>
              <a:rPr lang="en-US" dirty="0" err="1" smtClean="0"/>
              <a:t>Sivers</a:t>
            </a:r>
            <a:r>
              <a:rPr lang="en-US" dirty="0" smtClean="0"/>
              <a:t> function in transversely polarized collisions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638800" cy="5638800"/>
          </a:xfrm>
        </p:spPr>
        <p:txBody>
          <a:bodyPr/>
          <a:lstStyle/>
          <a:p>
            <a:r>
              <a:rPr lang="en-US" dirty="0" smtClean="0"/>
              <a:t>Constituent Quark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In reality the proton is a “bag” of bound quarks and gluons interacting via QCD</a:t>
            </a:r>
          </a:p>
          <a:p>
            <a:pPr lvl="1"/>
            <a:r>
              <a:rPr lang="en-US" dirty="0" smtClean="0"/>
              <a:t>Contributions from spin and orbital angular momentum of quarks and gluons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Proton Spin Puzzle</a:t>
            </a:r>
            <a:endParaRPr lang="en-US" dirty="0"/>
          </a:p>
        </p:txBody>
      </p:sp>
      <p:grpSp>
        <p:nvGrpSpPr>
          <p:cNvPr id="2" name="Group 68"/>
          <p:cNvGrpSpPr/>
          <p:nvPr/>
        </p:nvGrpSpPr>
        <p:grpSpPr>
          <a:xfrm>
            <a:off x="6172200" y="990600"/>
            <a:ext cx="1981200" cy="2667000"/>
            <a:chOff x="609600" y="2133600"/>
            <a:chExt cx="1981200" cy="26670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491751" y="2133600"/>
              <a:ext cx="200886" cy="2667000"/>
              <a:chOff x="4364" y="1087"/>
              <a:chExt cx="152" cy="1901"/>
            </a:xfrm>
          </p:grpSpPr>
          <p:sp>
            <p:nvSpPr>
              <p:cNvPr id="65" name="AutoShape 8"/>
              <p:cNvSpPr>
                <a:spLocks noChangeArrowheads="1"/>
              </p:cNvSpPr>
              <p:nvPr/>
            </p:nvSpPr>
            <p:spPr bwMode="auto">
              <a:xfrm>
                <a:off x="4389" y="1193"/>
                <a:ext cx="104" cy="1795"/>
              </a:xfrm>
              <a:prstGeom prst="can">
                <a:avLst>
                  <a:gd name="adj" fmla="val 43149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1" charset="0"/>
                </a:endParaRPr>
              </a:p>
            </p:txBody>
          </p:sp>
          <p:sp>
            <p:nvSpPr>
              <p:cNvPr id="66" name="AutoShape 9"/>
              <p:cNvSpPr>
                <a:spLocks noChangeArrowheads="1"/>
              </p:cNvSpPr>
              <p:nvPr/>
            </p:nvSpPr>
            <p:spPr bwMode="auto">
              <a:xfrm rot="-5375013">
                <a:off x="4380" y="1275"/>
                <a:ext cx="121" cy="150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1" charset="0"/>
                </a:endParaRPr>
              </a:p>
            </p:txBody>
          </p:sp>
          <p:sp>
            <p:nvSpPr>
              <p:cNvPr id="67" name="AutoShape 10"/>
              <p:cNvSpPr>
                <a:spLocks noChangeArrowheads="1"/>
              </p:cNvSpPr>
              <p:nvPr/>
            </p:nvSpPr>
            <p:spPr bwMode="auto">
              <a:xfrm>
                <a:off x="4364" y="1087"/>
                <a:ext cx="152" cy="204"/>
              </a:xfrm>
              <a:prstGeom prst="flowChartExtra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1" charset="0"/>
                </a:endParaRPr>
              </a:p>
            </p:txBody>
          </p:sp>
          <p:sp>
            <p:nvSpPr>
              <p:cNvPr id="68" name="Oval 11"/>
              <p:cNvSpPr>
                <a:spLocks noChangeArrowheads="1"/>
              </p:cNvSpPr>
              <p:nvPr/>
            </p:nvSpPr>
            <p:spPr bwMode="auto">
              <a:xfrm>
                <a:off x="4368" y="1256"/>
                <a:ext cx="147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1" charset="0"/>
                </a:endParaRPr>
              </a:p>
            </p:txBody>
          </p:sp>
        </p:grpSp>
        <p:sp>
          <p:nvSpPr>
            <p:cNvPr id="53" name="AutoShape 12"/>
            <p:cNvSpPr>
              <a:spLocks noChangeArrowheads="1"/>
            </p:cNvSpPr>
            <p:nvPr/>
          </p:nvSpPr>
          <p:spPr bwMode="auto">
            <a:xfrm>
              <a:off x="1522148" y="4404969"/>
              <a:ext cx="140092" cy="395631"/>
            </a:xfrm>
            <a:prstGeom prst="flowChartMagneticDisk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1" charset="0"/>
              </a:endParaRPr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609600" y="2703237"/>
              <a:ext cx="1981200" cy="1817348"/>
            </a:xfrm>
            <a:prstGeom prst="ellipse">
              <a:avLst/>
            </a:prstGeom>
            <a:gradFill rotWithShape="0">
              <a:gsLst>
                <a:gs pos="0">
                  <a:srgbClr val="FBECF7"/>
                </a:gs>
                <a:gs pos="100000">
                  <a:srgbClr val="E78DC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1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V="1">
              <a:off x="1213776" y="3123259"/>
              <a:ext cx="0" cy="4021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105992" y="3250196"/>
              <a:ext cx="216898" cy="203603"/>
            </a:xfrm>
            <a:prstGeom prst="ellipse">
              <a:avLst/>
            </a:prstGeom>
            <a:solidFill>
              <a:srgbClr val="00BE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1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1938461" y="3112278"/>
              <a:ext cx="0" cy="403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1828016" y="3244693"/>
              <a:ext cx="216898" cy="2042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1" charset="0"/>
              </a:endParaRPr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1600200" y="3713485"/>
              <a:ext cx="0" cy="4021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1488839" y="3783866"/>
              <a:ext cx="222721" cy="20360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1" charset="0"/>
              </a:endParaRPr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auto">
            <a:xfrm>
              <a:off x="861435" y="3206989"/>
              <a:ext cx="333354" cy="33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u</a:t>
              </a:r>
              <a:endParaRPr lang="en-US"/>
            </a:p>
          </p:txBody>
        </p:sp>
        <p:sp>
          <p:nvSpPr>
            <p:cNvPr id="62" name="Text Box 24"/>
            <p:cNvSpPr txBox="1">
              <a:spLocks noChangeArrowheads="1"/>
            </p:cNvSpPr>
            <p:nvPr/>
          </p:nvSpPr>
          <p:spPr bwMode="auto">
            <a:xfrm>
              <a:off x="1998332" y="3200125"/>
              <a:ext cx="333354" cy="33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u</a:t>
              </a:r>
              <a:endParaRPr lang="en-US"/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1683902" y="3762900"/>
              <a:ext cx="333354" cy="33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d</a:t>
              </a:r>
              <a:endParaRPr lang="en-US"/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838200" y="1676400"/>
            <a:ext cx="3642344" cy="1768475"/>
            <a:chOff x="838200" y="1981200"/>
            <a:chExt cx="3642344" cy="1768475"/>
          </a:xfrm>
        </p:grpSpPr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838200" y="1981200"/>
              <a:ext cx="36423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p</a:t>
              </a:r>
              <a:r>
                <a:rPr lang="en-US" sz="2000" dirty="0"/>
                <a:t> is made of </a:t>
              </a:r>
              <a:r>
                <a:rPr lang="en-US" sz="2000" dirty="0" smtClean="0"/>
                <a:t>2</a:t>
              </a:r>
              <a:r>
                <a:rPr lang="en-US" sz="2000" dirty="0" smtClean="0">
                  <a:solidFill>
                    <a:srgbClr val="99FF66"/>
                  </a:solidFill>
                </a:rPr>
                <a:t>u</a:t>
              </a:r>
              <a:r>
                <a:rPr lang="en-US" sz="2000" dirty="0" smtClean="0"/>
                <a:t> </a:t>
              </a:r>
              <a:r>
                <a:rPr lang="en-US" sz="2000" dirty="0"/>
                <a:t>and 1</a:t>
              </a:r>
              <a:r>
                <a:rPr lang="en-US" sz="2000" dirty="0">
                  <a:solidFill>
                    <a:srgbClr val="99FF66"/>
                  </a:solidFill>
                </a:rPr>
                <a:t>d</a:t>
              </a:r>
              <a:r>
                <a:rPr lang="en-US" sz="2000" dirty="0"/>
                <a:t> quark </a:t>
              </a: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1143000" y="2438400"/>
              <a:ext cx="2743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S</a:t>
              </a:r>
              <a:r>
                <a:rPr lang="en-US" sz="2800" dirty="0">
                  <a:solidFill>
                    <a:srgbClr val="0000FF"/>
                  </a:solidFill>
                </a:rPr>
                <a:t> </a:t>
              </a:r>
              <a:r>
                <a:rPr lang="en-US" sz="2800" dirty="0">
                  <a:solidFill>
                    <a:srgbClr val="CC00FF"/>
                  </a:solidFill>
                </a:rPr>
                <a:t> </a:t>
              </a:r>
              <a:r>
                <a:rPr lang="en-US" sz="2800" dirty="0"/>
                <a:t>=</a:t>
              </a:r>
              <a:r>
                <a:rPr lang="en-US" sz="2800" dirty="0">
                  <a:solidFill>
                    <a:srgbClr val="CC00FF"/>
                  </a:solidFill>
                </a:rPr>
                <a:t>  </a:t>
              </a:r>
              <a:r>
                <a:rPr lang="en-US" sz="2800" dirty="0">
                  <a:solidFill>
                    <a:schemeClr val="accent1"/>
                  </a:solidFill>
                </a:rPr>
                <a:t>½ </a:t>
              </a:r>
              <a:r>
                <a:rPr lang="en-US" sz="2800" dirty="0">
                  <a:solidFill>
                    <a:srgbClr val="CC00FF"/>
                  </a:solidFill>
                </a:rPr>
                <a:t> </a:t>
              </a:r>
              <a:r>
                <a:rPr lang="en-US" sz="2800" dirty="0"/>
                <a:t>=</a:t>
              </a:r>
              <a:r>
                <a:rPr lang="en-US" sz="2800" dirty="0">
                  <a:solidFill>
                    <a:srgbClr val="CC00FF"/>
                  </a:solidFill>
                </a:rPr>
                <a:t>  </a:t>
              </a:r>
              <a:r>
                <a:rPr lang="en-US" sz="2800" dirty="0">
                  <a:solidFill>
                    <a:srgbClr val="99FF66"/>
                  </a:solidFill>
                  <a:latin typeface="Symbol" pitchFamily="18" charset="2"/>
                  <a:sym typeface="Gill Sans" pitchFamily="-65" charset="0"/>
                </a:rPr>
                <a:t>S</a:t>
              </a:r>
              <a:r>
                <a:rPr lang="en-US" sz="2800" dirty="0">
                  <a:solidFill>
                    <a:srgbClr val="99FF66"/>
                  </a:solidFill>
                  <a:sym typeface="Gill Sans" pitchFamily="-65" charset="0"/>
                </a:rPr>
                <a:t>  S</a:t>
              </a:r>
              <a:r>
                <a:rPr lang="en-US" sz="2800" baseline="-25000" dirty="0">
                  <a:solidFill>
                    <a:srgbClr val="99FF66"/>
                  </a:solidFill>
                  <a:sym typeface="Gill Sans" pitchFamily="-65" charset="0"/>
                </a:rPr>
                <a:t>q</a:t>
              </a:r>
              <a:endParaRPr lang="en-US" sz="2800" baseline="30000" dirty="0">
                <a:solidFill>
                  <a:srgbClr val="99FF66"/>
                </a:solidFill>
                <a:sym typeface="Gill Sans" pitchFamily="-65" charset="0"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838200" y="3048000"/>
              <a:ext cx="3505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Explains magnetic moment of baryon octet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3886200"/>
            <a:ext cx="2667000" cy="2667000"/>
            <a:chOff x="336" y="1872"/>
            <a:chExt cx="1844" cy="1773"/>
          </a:xfrm>
        </p:grpSpPr>
        <p:pic>
          <p:nvPicPr>
            <p:cNvPr id="76" name="Picture 34" descr="new_fig1"/>
            <p:cNvPicPr>
              <a:picLocks noChangeAspect="1" noChangeArrowheads="1"/>
            </p:cNvPicPr>
            <p:nvPr/>
          </p:nvPicPr>
          <p:blipFill>
            <a:blip r:embed="rId2" cstate="print"/>
            <a:srcRect l="14931" t="21176" r="42801" b="21176"/>
            <a:stretch>
              <a:fillRect/>
            </a:stretch>
          </p:blipFill>
          <p:spPr bwMode="auto">
            <a:xfrm>
              <a:off x="336" y="1872"/>
              <a:ext cx="1844" cy="17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5" name="Oval 40"/>
            <p:cNvSpPr>
              <a:spLocks noChangeAspect="1" noChangeArrowheads="1"/>
            </p:cNvSpPr>
            <p:nvPr/>
          </p:nvSpPr>
          <p:spPr bwMode="auto">
            <a:xfrm>
              <a:off x="443" y="1963"/>
              <a:ext cx="1578" cy="1578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6553200" y="66135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0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2800" dirty="0" smtClean="0"/>
              <a:t>Full set of </a:t>
            </a:r>
            <a:r>
              <a:rPr lang="en-US" sz="2800" dirty="0"/>
              <a:t>DSSV polarized distributions</a:t>
            </a:r>
          </a:p>
        </p:txBody>
      </p:sp>
      <p:pic>
        <p:nvPicPr>
          <p:cNvPr id="672773" name="Picture 5" descr="DSSV long 090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42672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4" name="Picture 6" descr="DSSV PhysRevLett_101_072001 dists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669925"/>
            <a:ext cx="3886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2" name="Picture 4" descr="DSSV long 0904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295400"/>
            <a:ext cx="3865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609600" y="7620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 dirty="0"/>
              <a:t>de </a:t>
            </a:r>
            <a:r>
              <a:rPr lang="en-US" sz="1600" b="0" dirty="0" err="1"/>
              <a:t>Florian</a:t>
            </a:r>
            <a:r>
              <a:rPr lang="en-US" sz="1600" b="0" dirty="0"/>
              <a:t> et al, PRL 101, 072001</a:t>
            </a:r>
          </a:p>
          <a:p>
            <a:r>
              <a:rPr lang="en-US" sz="1600" b="0" dirty="0"/>
              <a:t>             </a:t>
            </a:r>
            <a:r>
              <a:rPr lang="en-US" sz="1600" b="0" dirty="0" smtClean="0"/>
              <a:t>and  arXiv:0904.3821</a:t>
            </a:r>
            <a:endParaRPr lang="en-US" sz="1600" b="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135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8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Probing the Sea Through W Production</a:t>
            </a:r>
            <a:endParaRPr lang="en-US" sz="4000" dirty="0"/>
          </a:p>
        </p:txBody>
      </p:sp>
      <p:pic>
        <p:nvPicPr>
          <p:cNvPr id="8" name="Picture 2" descr="rhic_spin_tools"/>
          <p:cNvPicPr>
            <a:picLocks noChangeAspect="1" noChangeArrowheads="1"/>
          </p:cNvPicPr>
          <p:nvPr/>
        </p:nvPicPr>
        <p:blipFill>
          <a:blip r:embed="rId4" cstate="print"/>
          <a:srcRect l="8235" t="19090" r="58824" b="64546"/>
          <a:stretch>
            <a:fillRect/>
          </a:stretch>
        </p:blipFill>
        <p:spPr bwMode="auto">
          <a:xfrm>
            <a:off x="0" y="1447800"/>
            <a:ext cx="4270048" cy="2743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533400" y="4953000"/>
            <a:ext cx="85344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+mn-lt"/>
              </a:rPr>
              <a:t>Measure </a:t>
            </a:r>
            <a:r>
              <a:rPr lang="en-US" sz="2800" dirty="0" smtClean="0">
                <a:latin typeface="+mn-lt"/>
              </a:rPr>
              <a:t>parity-violating single-spin asymmetry: </a:t>
            </a:r>
            <a:endParaRPr lang="en-US" sz="2800" baseline="-25000" dirty="0">
              <a:latin typeface="+mn-lt"/>
            </a:endParaRPr>
          </a:p>
          <a:p>
            <a:pPr algn="ctr" eaLnBrk="1" hangingPunct="1"/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Helicity</a:t>
            </a:r>
            <a:r>
              <a:rPr lang="en-US" sz="1800" dirty="0">
                <a:latin typeface="+mn-lt"/>
              </a:rPr>
              <a:t> flip in one beam while averaging over the other)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648200" y="5867400"/>
          <a:ext cx="4106862" cy="457200"/>
        </p:xfrm>
        <a:graphic>
          <a:graphicData uri="http://schemas.openxmlformats.org/presentationml/2006/ole">
            <p:oleObj spid="_x0000_s145410" name="Equation" r:id="rId5" imgW="2146300" imgH="228600" progId="Equation.3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312" y="5943600"/>
          <a:ext cx="4133850" cy="404813"/>
        </p:xfrm>
        <a:graphic>
          <a:graphicData uri="http://schemas.openxmlformats.org/presentationml/2006/ole">
            <p:oleObj spid="_x0000_s145411" name="Equation" r:id="rId6" imgW="2146300" imgH="203200" progId="Equation.3">
              <p:embed/>
            </p:oleObj>
          </a:graphicData>
        </a:graphic>
      </p:graphicFrame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295400"/>
            <a:ext cx="3009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38600" y="2667000"/>
            <a:ext cx="4876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200" dirty="0">
                <a:latin typeface="+mn-lt"/>
              </a:rPr>
              <a:t>Detect Ws through e</a:t>
            </a:r>
            <a:r>
              <a:rPr lang="en-US" sz="2200" baseline="30000" dirty="0" smtClean="0">
                <a:latin typeface="+mn-lt"/>
              </a:rPr>
              <a:t>+</a:t>
            </a:r>
            <a:r>
              <a:rPr lang="en-US" sz="2200" dirty="0" smtClean="0">
                <a:latin typeface="+mn-lt"/>
              </a:rPr>
              <a:t>/e</a:t>
            </a:r>
            <a:r>
              <a:rPr lang="en-US" sz="2200" baseline="30000" dirty="0" smtClean="0">
                <a:latin typeface="+mn-lt"/>
              </a:rPr>
              <a:t>-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decay channels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+mn-lt"/>
              </a:rPr>
              <a:t> V-A </a:t>
            </a:r>
            <a:r>
              <a:rPr lang="en-US" sz="2200" dirty="0" smtClean="0">
                <a:latin typeface="+mn-lt"/>
              </a:rPr>
              <a:t>coupling </a:t>
            </a:r>
            <a:r>
              <a:rPr lang="en-US" sz="2200" dirty="0">
                <a:latin typeface="+mn-lt"/>
              </a:rPr>
              <a:t>leads to perfect spin </a:t>
            </a:r>
            <a:r>
              <a:rPr lang="en-US" sz="2200" dirty="0" smtClean="0">
                <a:latin typeface="+mn-lt"/>
              </a:rPr>
              <a:t>separation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LH quarks and RH anti-quarks</a:t>
            </a:r>
            <a:endParaRPr lang="en-US" sz="22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+mn-lt"/>
              </a:rPr>
              <a:t> Neutrino </a:t>
            </a:r>
            <a:r>
              <a:rPr lang="en-US" sz="2200" dirty="0" err="1">
                <a:latin typeface="+mn-lt"/>
              </a:rPr>
              <a:t>helicity</a:t>
            </a:r>
            <a:r>
              <a:rPr lang="en-US" sz="2200" dirty="0">
                <a:latin typeface="+mn-lt"/>
              </a:rPr>
              <a:t> gives preferred direction in decay</a:t>
            </a:r>
            <a:endParaRPr lang="en-US" sz="2200" dirty="0">
              <a:solidFill>
                <a:srgbClr val="008E40"/>
              </a:solidFill>
              <a:latin typeface="+mn-lt"/>
            </a:endParaRPr>
          </a:p>
        </p:txBody>
      </p:sp>
      <p:graphicFrame>
        <p:nvGraphicFramePr>
          <p:cNvPr id="3075" name="Content Placeholder 9"/>
          <p:cNvGraphicFramePr>
            <a:graphicFrameLocks noChangeAspect="1"/>
          </p:cNvGraphicFramePr>
          <p:nvPr/>
        </p:nvGraphicFramePr>
        <p:xfrm>
          <a:off x="7264400" y="4800600"/>
          <a:ext cx="1879600" cy="939800"/>
        </p:xfrm>
        <a:graphic>
          <a:graphicData uri="http://schemas.openxmlformats.org/presentationml/2006/ole">
            <p:oleObj spid="_x0000_s145412" name="Equation" r:id="rId8" imgW="863280" imgH="431640" progId="Equation.3">
              <p:embed/>
            </p:oleObj>
          </a:graphicData>
        </a:graphic>
      </p:graphicFrame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143" y="4114800"/>
            <a:ext cx="5869856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1"/>
          <p:cNvGrpSpPr/>
          <p:nvPr/>
        </p:nvGrpSpPr>
        <p:grpSpPr>
          <a:xfrm>
            <a:off x="4800600" y="762000"/>
            <a:ext cx="3581400" cy="3581400"/>
            <a:chOff x="9448800" y="1447800"/>
            <a:chExt cx="3962400" cy="4038600"/>
          </a:xfrm>
        </p:grpSpPr>
        <p:pic>
          <p:nvPicPr>
            <p:cNvPr id="1075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 l="43750" t="20667" r="15625" b="8667"/>
            <a:stretch>
              <a:fillRect/>
            </a:stretch>
          </p:blipFill>
          <p:spPr bwMode="auto">
            <a:xfrm>
              <a:off x="9448800" y="1447800"/>
              <a:ext cx="39624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0515600" y="274320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896600" y="381000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About Forward Rapidity?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962400" cy="3352800"/>
          </a:xfrm>
        </p:spPr>
        <p:txBody>
          <a:bodyPr/>
          <a:lstStyle/>
          <a:p>
            <a:r>
              <a:rPr lang="en-US" sz="2000" dirty="0" smtClean="0"/>
              <a:t>Run 9 and Run 11 results are limited to mid-rapidity (|</a:t>
            </a:r>
            <a:r>
              <a:rPr lang="el-GR" sz="2000" dirty="0" smtClean="0"/>
              <a:t>η</a:t>
            </a:r>
            <a:r>
              <a:rPr lang="en-US" sz="2000" dirty="0" smtClean="0"/>
              <a:t>| &lt; 1), where A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is a mixture of quark and anti-quark polarization</a:t>
            </a:r>
          </a:p>
          <a:p>
            <a:r>
              <a:rPr lang="en-US" sz="2000" dirty="0" smtClean="0"/>
              <a:t>At forward/backward rapidity a simplified interpretation emerges as the lepton rapidity can be used to help determine whether the polarized proton provided the quark or anti-quark</a:t>
            </a:r>
            <a:endParaRPr lang="en-US" sz="20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93392" y="6044184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3"/>
          <p:cNvGrpSpPr/>
          <p:nvPr/>
        </p:nvGrpSpPr>
        <p:grpSpPr>
          <a:xfrm>
            <a:off x="8458200" y="3200400"/>
            <a:ext cx="497465" cy="686487"/>
            <a:chOff x="8458200" y="3352800"/>
            <a:chExt cx="497465" cy="686487"/>
          </a:xfrm>
        </p:grpSpPr>
        <p:sp>
          <p:nvSpPr>
            <p:cNvPr id="52" name="Rectangle 36"/>
            <p:cNvSpPr>
              <a:spLocks/>
            </p:cNvSpPr>
            <p:nvPr/>
          </p:nvSpPr>
          <p:spPr bwMode="auto">
            <a:xfrm>
              <a:off x="8458200" y="3352800"/>
              <a:ext cx="497465" cy="669347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3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 l="49985" r="32739"/>
            <a:stretch>
              <a:fillRect/>
            </a:stretch>
          </p:blipFill>
          <p:spPr bwMode="auto">
            <a:xfrm>
              <a:off x="8458200" y="3429000"/>
              <a:ext cx="440379" cy="610287"/>
            </a:xfrm>
            <a:prstGeom prst="rect">
              <a:avLst/>
            </a:prstGeom>
            <a:noFill/>
            <a:ln w="25400">
              <a:solidFill>
                <a:schemeClr val="tx1">
                  <a:alpha val="0"/>
                </a:schemeClr>
              </a:solidFill>
              <a:prstDash val="solid"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5240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" y="4343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+mn-lt"/>
              </a:rPr>
              <a:t>Fraction of events where polarized proton provides the anti-quark </a:t>
            </a:r>
            <a:endParaRPr lang="en-US" sz="2000" b="1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6" name="Group 76"/>
          <p:cNvGrpSpPr/>
          <p:nvPr/>
        </p:nvGrpSpPr>
        <p:grpSpPr>
          <a:xfrm>
            <a:off x="609600" y="5410200"/>
            <a:ext cx="2438400" cy="761206"/>
            <a:chOff x="609600" y="5563394"/>
            <a:chExt cx="2438400" cy="761206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990600" y="6172200"/>
              <a:ext cx="838200" cy="1588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1828800" y="6172200"/>
              <a:ext cx="838200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1752997" y="5715397"/>
              <a:ext cx="532606" cy="381000"/>
            </a:xfrm>
            <a:prstGeom prst="straightConnector1">
              <a:avLst/>
            </a:prstGeom>
            <a:ln w="19050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1523603" y="5867797"/>
              <a:ext cx="609600" cy="794"/>
            </a:xfrm>
            <a:prstGeom prst="straightConnector1">
              <a:avLst/>
            </a:prstGeom>
            <a:ln w="19050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6200000" flipV="1">
              <a:off x="1371997" y="5715397"/>
              <a:ext cx="532606" cy="381000"/>
            </a:xfrm>
            <a:prstGeom prst="straightConnector1">
              <a:avLst/>
            </a:prstGeom>
            <a:ln w="19050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09600" y="5943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</a:t>
              </a:r>
              <a:endParaRPr lang="en-US" b="1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28472" y="6050280"/>
              <a:ext cx="152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2667000" y="5943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</a:t>
              </a:r>
              <a:endParaRPr lang="en-US" b="1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4800" y="6248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polarized</a:t>
            </a:r>
            <a:endParaRPr lang="en-US" sz="1600" b="1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09800" y="6248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unpolarized</a:t>
            </a:r>
            <a:endParaRPr lang="en-US" sz="1600" b="1" dirty="0">
              <a:latin typeface="+mn-lt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5460091" y="2059733"/>
            <a:ext cx="0" cy="645386"/>
          </a:xfrm>
          <a:prstGeom prst="line">
            <a:avLst/>
          </a:prstGeom>
          <a:noFill/>
          <a:ln w="38100">
            <a:solidFill>
              <a:srgbClr val="0000CC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>
            <a:off x="8142032" y="3532303"/>
            <a:ext cx="0" cy="381778"/>
          </a:xfrm>
          <a:prstGeom prst="line">
            <a:avLst/>
          </a:prstGeom>
          <a:noFill/>
          <a:ln w="38100">
            <a:solidFill>
              <a:srgbClr val="0000CC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Picture 31"/>
          <p:cNvPicPr>
            <a:picLocks noChangeAspect="1" noChangeArrowheads="1"/>
          </p:cNvPicPr>
          <p:nvPr/>
        </p:nvPicPr>
        <p:blipFill>
          <a:blip r:embed="rId6" cstate="print"/>
          <a:srcRect l="51665" t="275" r="31833" b="354"/>
          <a:stretch>
            <a:fillRect/>
          </a:stretch>
        </p:blipFill>
        <p:spPr bwMode="auto">
          <a:xfrm>
            <a:off x="4572000" y="2036192"/>
            <a:ext cx="438121" cy="657465"/>
          </a:xfrm>
          <a:prstGeom prst="rect">
            <a:avLst/>
          </a:prstGeom>
          <a:noFill/>
          <a:ln w="28575">
            <a:solidFill>
              <a:srgbClr val="0000CC"/>
            </a:solidFill>
            <a:prstDash val="solid"/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rot="5400000" flipH="1" flipV="1">
            <a:off x="8305800" y="4191000"/>
            <a:ext cx="609600" cy="15240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3619500" y="3238500"/>
            <a:ext cx="1447800" cy="60960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Vernier</a:t>
            </a:r>
            <a:r>
              <a:rPr lang="en-US" dirty="0" smtClean="0"/>
              <a:t> </a:t>
            </a:r>
            <a:r>
              <a:rPr lang="en-US" dirty="0" smtClean="0"/>
              <a:t>Scan</a:t>
            </a:r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 l="33594" t="18000" r="19531" b="18000"/>
          <a:stretch>
            <a:fillRect/>
          </a:stretch>
        </p:blipFill>
        <p:spPr bwMode="auto">
          <a:xfrm>
            <a:off x="2209800" y="14478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590800" y="5257800"/>
            <a:ext cx="3810000" cy="1143000"/>
            <a:chOff x="990600" y="5257800"/>
            <a:chExt cx="3810000" cy="1143000"/>
          </a:xfrm>
        </p:grpSpPr>
        <p:pic>
          <p:nvPicPr>
            <p:cNvPr id="2170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5938" t="43333" r="25000" b="48667"/>
            <a:stretch>
              <a:fillRect/>
            </a:stretch>
          </p:blipFill>
          <p:spPr bwMode="auto">
            <a:xfrm>
              <a:off x="990600" y="5943600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0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50781" t="62000" r="35937" b="27333"/>
            <a:stretch>
              <a:fillRect/>
            </a:stretch>
          </p:blipFill>
          <p:spPr bwMode="auto">
            <a:xfrm>
              <a:off x="1371600" y="5257800"/>
              <a:ext cx="1295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Content Placeholder 7"/>
            <p:cNvGraphicFramePr>
              <a:graphicFrameLocks noChangeAspect="1"/>
            </p:cNvGraphicFramePr>
            <p:nvPr>
              <p:ph idx="1"/>
            </p:nvPr>
          </p:nvGraphicFramePr>
          <p:xfrm>
            <a:off x="2895600" y="5334000"/>
            <a:ext cx="1371600" cy="391796"/>
          </p:xfrm>
          <a:graphic>
            <a:graphicData uri="http://schemas.openxmlformats.org/presentationml/2006/ole">
              <p:oleObj spid="_x0000_s217093" name="Equation" r:id="rId6" imgW="888840" imgH="253800" progId="Equation.3">
                <p:embed/>
              </p:oleObj>
            </a:graphicData>
          </a:graphic>
        </p:graphicFrame>
      </p:grp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Flavor Asymmetry of the Sea</a:t>
            </a:r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4724400" y="1670050"/>
            <a:ext cx="4495800" cy="4121150"/>
            <a:chOff x="4648200" y="762000"/>
            <a:chExt cx="4495800" cy="4121150"/>
          </a:xfrm>
        </p:grpSpPr>
        <p:grpSp>
          <p:nvGrpSpPr>
            <p:cNvPr id="6" name="Group 9"/>
            <p:cNvGrpSpPr/>
            <p:nvPr/>
          </p:nvGrpSpPr>
          <p:grpSpPr>
            <a:xfrm>
              <a:off x="4648200" y="762000"/>
              <a:ext cx="4495800" cy="4121150"/>
              <a:chOff x="228600" y="1219200"/>
              <a:chExt cx="4495800" cy="4121150"/>
            </a:xfrm>
          </p:grpSpPr>
          <p:pic>
            <p:nvPicPr>
              <p:cNvPr id="8" name="Picture 4" descr="E86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1371600"/>
                <a:ext cx="4095750" cy="396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2895600" y="1219200"/>
                <a:ext cx="1828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PRL </a:t>
                </a:r>
                <a:r>
                  <a:rPr lang="en-US" sz="1400" b="1" dirty="0" smtClean="0"/>
                  <a:t>80,</a:t>
                </a:r>
                <a:r>
                  <a:rPr lang="en-US" sz="1400" dirty="0" smtClean="0"/>
                  <a:t> 3715 (1998)         </a:t>
                </a:r>
                <a:endParaRPr lang="en-US" sz="1400" dirty="0"/>
              </a:p>
            </p:txBody>
          </p:sp>
        </p:grp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6172200" y="34290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alibri" pitchFamily="1" charset="0"/>
                </a:rPr>
                <a:t>Q²=54GeV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95400" y="4114800"/>
            <a:ext cx="2205472" cy="2235200"/>
            <a:chOff x="1371601" y="3962399"/>
            <a:chExt cx="2205472" cy="2235200"/>
          </a:xfrm>
        </p:grpSpPr>
        <p:grpSp>
          <p:nvGrpSpPr>
            <p:cNvPr id="30" name="Group 3"/>
            <p:cNvGrpSpPr>
              <a:grpSpLocks noChangeAspect="1"/>
            </p:cNvGrpSpPr>
            <p:nvPr/>
          </p:nvGrpSpPr>
          <p:grpSpPr bwMode="auto">
            <a:xfrm>
              <a:off x="1371601" y="3962399"/>
              <a:ext cx="2205472" cy="2235200"/>
              <a:chOff x="2976" y="2352"/>
              <a:chExt cx="1856" cy="1882"/>
            </a:xfrm>
          </p:grpSpPr>
          <p:grpSp>
            <p:nvGrpSpPr>
              <p:cNvPr id="33" name="Group 26"/>
              <p:cNvGrpSpPr>
                <a:grpSpLocks noChangeAspect="1"/>
              </p:cNvGrpSpPr>
              <p:nvPr/>
            </p:nvGrpSpPr>
            <p:grpSpPr bwMode="auto">
              <a:xfrm>
                <a:off x="3615" y="2352"/>
                <a:ext cx="144" cy="1882"/>
                <a:chOff x="3137" y="2062"/>
                <a:chExt cx="152" cy="1901"/>
              </a:xfrm>
            </p:grpSpPr>
            <p:grpSp>
              <p:nvGrpSpPr>
                <p:cNvPr id="57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3137" y="2062"/>
                  <a:ext cx="152" cy="1901"/>
                  <a:chOff x="4364" y="1087"/>
                  <a:chExt cx="152" cy="1901"/>
                </a:xfrm>
              </p:grpSpPr>
              <p:sp>
                <p:nvSpPr>
                  <p:cNvPr id="59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89" y="1193"/>
                    <a:ext cx="104" cy="1795"/>
                  </a:xfrm>
                  <a:prstGeom prst="can">
                    <a:avLst>
                      <a:gd name="adj" fmla="val 431490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0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 rot="-5375013">
                    <a:off x="4380" y="1275"/>
                    <a:ext cx="121" cy="150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1" name="AutoShap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4" y="1087"/>
                    <a:ext cx="152" cy="204"/>
                  </a:xfrm>
                  <a:prstGeom prst="flowChartExtra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1256"/>
                    <a:ext cx="147" cy="5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58" name="AutoShap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0" y="3681"/>
                  <a:ext cx="106" cy="282"/>
                </a:xfrm>
                <a:prstGeom prst="flowChartMagneticDisk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34" name="Group 11"/>
              <p:cNvGrpSpPr>
                <a:grpSpLocks noChangeAspect="1"/>
              </p:cNvGrpSpPr>
              <p:nvPr/>
            </p:nvGrpSpPr>
            <p:grpSpPr bwMode="auto">
              <a:xfrm>
                <a:off x="2976" y="2772"/>
                <a:ext cx="1856" cy="1284"/>
                <a:chOff x="2976" y="2753"/>
                <a:chExt cx="1856" cy="1284"/>
              </a:xfrm>
            </p:grpSpPr>
            <p:sp>
              <p:nvSpPr>
                <p:cNvPr id="35" name="AutoShape 33"/>
                <p:cNvSpPr>
                  <a:spLocks noChangeAspect="1" noChangeArrowheads="1"/>
                </p:cNvSpPr>
                <p:nvPr/>
              </p:nvSpPr>
              <p:spPr bwMode="auto">
                <a:xfrm rot="387884" flipV="1">
                  <a:off x="4104" y="2753"/>
                  <a:ext cx="728" cy="837"/>
                </a:xfrm>
                <a:prstGeom prst="curvedLeftArrow">
                  <a:avLst>
                    <a:gd name="adj1" fmla="val 14734"/>
                    <a:gd name="adj2" fmla="val 45989"/>
                    <a:gd name="adj3" fmla="val 33259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3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2976" y="2754"/>
                  <a:ext cx="1398" cy="1283"/>
                  <a:chOff x="3654" y="2474"/>
                  <a:chExt cx="1490" cy="1444"/>
                </a:xfrm>
              </p:grpSpPr>
              <p:sp>
                <p:nvSpPr>
                  <p:cNvPr id="46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54" y="2474"/>
                    <a:ext cx="1490" cy="14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BECF7"/>
                      </a:gs>
                      <a:gs pos="100000">
                        <a:srgbClr val="E78DCF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grpSp>
                <p:nvGrpSpPr>
                  <p:cNvPr id="47" name="Group 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27" y="2807"/>
                    <a:ext cx="163" cy="320"/>
                    <a:chOff x="848" y="2705"/>
                    <a:chExt cx="163" cy="320"/>
                  </a:xfrm>
                </p:grpSpPr>
                <p:sp>
                  <p:nvSpPr>
                    <p:cNvPr id="5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29" y="2705"/>
                      <a:ext cx="0" cy="3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48" y="2806"/>
                      <a:ext cx="163" cy="162"/>
                    </a:xfrm>
                    <a:prstGeom prst="ellipse">
                      <a:avLst/>
                    </a:prstGeom>
                    <a:solidFill>
                      <a:srgbClr val="00BE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000"/>
                    </a:p>
                  </p:txBody>
                </p:sp>
              </p:grpSp>
              <p:grpSp>
                <p:nvGrpSpPr>
                  <p:cNvPr id="48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15" y="3276"/>
                    <a:ext cx="168" cy="320"/>
                    <a:chOff x="1162" y="3235"/>
                    <a:chExt cx="168" cy="320"/>
                  </a:xfrm>
                </p:grpSpPr>
                <p:sp>
                  <p:nvSpPr>
                    <p:cNvPr id="53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46" y="3235"/>
                      <a:ext cx="0" cy="3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62" y="3291"/>
                      <a:ext cx="168" cy="16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000"/>
                    </a:p>
                  </p:txBody>
                </p:sp>
              </p:grpSp>
              <p:sp>
                <p:nvSpPr>
                  <p:cNvPr id="49" name="Text Box 4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91" y="2867"/>
                    <a:ext cx="251" cy="3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b="1" dirty="0"/>
                      <a:t>u</a:t>
                    </a:r>
                  </a:p>
                </p:txBody>
              </p:sp>
              <p:sp>
                <p:nvSpPr>
                  <p:cNvPr id="50" name="Text Box 4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698" y="2868"/>
                    <a:ext cx="251" cy="3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b="1" dirty="0"/>
                      <a:t>d</a:t>
                    </a:r>
                  </a:p>
                </p:txBody>
              </p:sp>
              <p:sp>
                <p:nvSpPr>
                  <p:cNvPr id="51" name="Text Box 4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62" y="3316"/>
                    <a:ext cx="250" cy="3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b="1"/>
                      <a:t>d</a:t>
                    </a:r>
                  </a:p>
                </p:txBody>
              </p:sp>
              <p:sp>
                <p:nvSpPr>
                  <p:cNvPr id="52" name="Oval 4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4542" y="2939"/>
                    <a:ext cx="163" cy="162"/>
                  </a:xfrm>
                  <a:prstGeom prst="ellipse">
                    <a:avLst/>
                  </a:prstGeom>
                  <a:solidFill>
                    <a:srgbClr val="002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37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210" y="3147"/>
                  <a:ext cx="597" cy="62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BECF7"/>
                    </a:gs>
                    <a:gs pos="100000">
                      <a:srgbClr val="E78DCF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38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4392" y="3206"/>
                  <a:ext cx="163" cy="285"/>
                  <a:chOff x="1391" y="2703"/>
                  <a:chExt cx="163" cy="320"/>
                </a:xfrm>
              </p:grpSpPr>
              <p:sp>
                <p:nvSpPr>
                  <p:cNvPr id="44" name="Line 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4" y="2703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1" y="2808"/>
                    <a:ext cx="163" cy="162"/>
                  </a:xfrm>
                  <a:prstGeom prst="ellipse">
                    <a:avLst/>
                  </a:prstGeom>
                  <a:solidFill>
                    <a:srgbClr val="0020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39" name="Text Box 5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483" y="3231"/>
                  <a:ext cx="236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 dirty="0"/>
                    <a:t>u</a:t>
                  </a:r>
                </a:p>
              </p:txBody>
            </p:sp>
            <p:sp>
              <p:nvSpPr>
                <p:cNvPr id="40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4620" y="3387"/>
                  <a:ext cx="0" cy="2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5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542" y="3434"/>
                  <a:ext cx="153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2" name="Text Box 5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96" y="3484"/>
                  <a:ext cx="235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/>
                    <a:t>d</a:t>
                  </a:r>
                </a:p>
              </p:txBody>
            </p:sp>
            <p:sp>
              <p:nvSpPr>
                <p:cNvPr id="43" name="Text Box 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406" y="3458"/>
                  <a:ext cx="208" cy="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cs typeface="Arial" charset="0"/>
                    </a:rPr>
                    <a:t>¯</a:t>
                  </a:r>
                  <a:endParaRPr lang="en-US" sz="1600" b="1"/>
                </a:p>
              </p:txBody>
            </p:sp>
          </p:grpSp>
        </p:grpSp>
        <p:sp>
          <p:nvSpPr>
            <p:cNvPr id="31" name="Line 37"/>
            <p:cNvSpPr>
              <a:spLocks noChangeAspect="1" noChangeShapeType="1"/>
            </p:cNvSpPr>
            <p:nvPr/>
          </p:nvSpPr>
          <p:spPr bwMode="auto">
            <a:xfrm flipV="1">
              <a:off x="2438400" y="4846320"/>
              <a:ext cx="0" cy="3376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51"/>
            <p:cNvSpPr>
              <a:spLocks noChangeAspect="1" noChangeArrowheads="1"/>
            </p:cNvSpPr>
            <p:nvPr/>
          </p:nvSpPr>
          <p:spPr bwMode="auto">
            <a:xfrm>
              <a:off x="2362200" y="4953000"/>
              <a:ext cx="193692" cy="171359"/>
            </a:xfrm>
            <a:prstGeom prst="ellipse">
              <a:avLst/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63" name="Slide Number Placeholder 3"/>
          <p:cNvSpPr txBox="1">
            <a:spLocks/>
          </p:cNvSpPr>
          <p:nvPr/>
        </p:nvSpPr>
        <p:spPr bwMode="auto">
          <a:xfrm>
            <a:off x="6553200" y="66135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572000" cy="3429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700" b="1" dirty="0" err="1" smtClean="0">
                <a:solidFill>
                  <a:srgbClr val="0000FF"/>
                </a:solidFill>
              </a:rPr>
              <a:t>Unpolarized</a:t>
            </a:r>
            <a:r>
              <a:rPr lang="en-US" sz="3700" b="1" dirty="0" smtClean="0">
                <a:solidFill>
                  <a:srgbClr val="0000FF"/>
                </a:solidFill>
              </a:rPr>
              <a:t> Flavor Asymmetry:</a:t>
            </a:r>
          </a:p>
          <a:p>
            <a:r>
              <a:rPr lang="en-US" dirty="0" smtClean="0"/>
              <a:t>Quantitative calculation of Pauli blocking does not explain         ratio 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perturbative</a:t>
            </a:r>
            <a:r>
              <a:rPr lang="en-US" dirty="0" smtClean="0"/>
              <a:t> processes may be needed in generating the sea</a:t>
            </a:r>
          </a:p>
          <a:p>
            <a:r>
              <a:rPr lang="en-US" dirty="0" smtClean="0"/>
              <a:t>E866 results are qualitatively consistent with </a:t>
            </a:r>
            <a:r>
              <a:rPr lang="en-US" dirty="0" err="1" smtClean="0"/>
              <a:t>pion</a:t>
            </a:r>
            <a:r>
              <a:rPr lang="en-US" dirty="0" smtClean="0"/>
              <a:t> cloud models, </a:t>
            </a:r>
            <a:r>
              <a:rPr lang="en-US" dirty="0" err="1" smtClean="0"/>
              <a:t>chiral</a:t>
            </a:r>
            <a:r>
              <a:rPr lang="en-US" dirty="0" smtClean="0"/>
              <a:t> quark </a:t>
            </a:r>
            <a:r>
              <a:rPr lang="en-US" dirty="0" err="1" smtClean="0"/>
              <a:t>soliton</a:t>
            </a:r>
            <a:r>
              <a:rPr lang="en-US" dirty="0" smtClean="0"/>
              <a:t> models, </a:t>
            </a:r>
            <a:r>
              <a:rPr lang="en-US" dirty="0" err="1" smtClean="0"/>
              <a:t>instanton</a:t>
            </a:r>
            <a:r>
              <a:rPr lang="en-US" dirty="0" smtClean="0"/>
              <a:t> models, etc</a:t>
            </a:r>
            <a:endParaRPr lang="en-US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554413" y="1828800"/>
          <a:ext cx="523875" cy="381000"/>
        </p:xfrm>
        <a:graphic>
          <a:graphicData uri="http://schemas.openxmlformats.org/presentationml/2006/ole">
            <p:oleObj spid="_x0000_s101379" name="Equation" r:id="rId4" imgW="3045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Summary Tables</a:t>
            </a:r>
            <a:endParaRPr lang="en-US" dirty="0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16000" r="18750" b="49333"/>
          <a:stretch>
            <a:fillRect/>
          </a:stretch>
        </p:blipFill>
        <p:spPr bwMode="auto">
          <a:xfrm>
            <a:off x="609600" y="17526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 l="42969" t="38000" r="28906" b="28667"/>
          <a:stretch>
            <a:fillRect/>
          </a:stretch>
        </p:blipFill>
        <p:spPr bwMode="auto">
          <a:xfrm>
            <a:off x="5410200" y="17526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4" cstate="print"/>
          <a:srcRect l="60156" t="58000" r="15625" b="20667"/>
          <a:stretch>
            <a:fillRect/>
          </a:stretch>
        </p:blipFill>
        <p:spPr bwMode="auto">
          <a:xfrm>
            <a:off x="5486400" y="4267200"/>
            <a:ext cx="236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5" cstate="print"/>
          <a:srcRect l="53125" t="51333" r="8594" b="24667"/>
          <a:stretch>
            <a:fillRect/>
          </a:stretch>
        </p:blipFill>
        <p:spPr bwMode="auto">
          <a:xfrm>
            <a:off x="4724400" y="54102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1800" y="1219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Fiducial</a:t>
            </a:r>
            <a:r>
              <a:rPr lang="en-US" sz="2400" b="1" dirty="0" smtClean="0">
                <a:solidFill>
                  <a:srgbClr val="0000FF"/>
                </a:solidFill>
              </a:rPr>
              <a:t> Cross Sections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733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Acceptance Corrections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16071" name="Picture 7"/>
          <p:cNvPicPr>
            <a:picLocks noChangeAspect="1" noChangeArrowheads="1"/>
          </p:cNvPicPr>
          <p:nvPr/>
        </p:nvPicPr>
        <p:blipFill>
          <a:blip r:embed="rId6" cstate="print"/>
          <a:srcRect l="46093" t="38000" r="14063" b="31333"/>
          <a:stretch>
            <a:fillRect/>
          </a:stretch>
        </p:blipFill>
        <p:spPr bwMode="auto">
          <a:xfrm>
            <a:off x="533400" y="46482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3733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Efficiency Corrections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16072" name="Picture 8"/>
          <p:cNvPicPr>
            <a:picLocks noChangeAspect="1" noChangeArrowheads="1"/>
          </p:cNvPicPr>
          <p:nvPr/>
        </p:nvPicPr>
        <p:blipFill>
          <a:blip r:embed="rId7" cstate="print"/>
          <a:srcRect l="40625" t="40667" r="28125" b="51333"/>
          <a:stretch>
            <a:fillRect/>
          </a:stretch>
        </p:blipFill>
        <p:spPr bwMode="auto">
          <a:xfrm>
            <a:off x="914400" y="419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135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50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Effects on Asymmetry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304800" y="2667000"/>
            <a:ext cx="6019800" cy="2590800"/>
            <a:chOff x="-304800" y="2057400"/>
            <a:chExt cx="6019800" cy="2590800"/>
          </a:xfrm>
        </p:grpSpPr>
        <p:pic>
          <p:nvPicPr>
            <p:cNvPr id="2150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594" t="46000" r="22656" b="40667"/>
            <a:stretch>
              <a:fillRect/>
            </a:stretch>
          </p:blipFill>
          <p:spPr bwMode="auto">
            <a:xfrm>
              <a:off x="106680" y="2057400"/>
              <a:ext cx="469392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-304800" y="3352800"/>
              <a:ext cx="6019800" cy="1295400"/>
              <a:chOff x="1752600" y="2819400"/>
              <a:chExt cx="6019800" cy="1295400"/>
            </a:xfrm>
          </p:grpSpPr>
          <p:pic>
            <p:nvPicPr>
              <p:cNvPr id="2150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313" t="60667" r="56250" b="33999"/>
              <a:stretch>
                <a:fillRect/>
              </a:stretch>
            </p:blipFill>
            <p:spPr bwMode="auto">
              <a:xfrm>
                <a:off x="3429000" y="2819400"/>
                <a:ext cx="2286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719" t="66000" r="21875" b="28666"/>
              <a:stretch>
                <a:fillRect/>
              </a:stretch>
            </p:blipFill>
            <p:spPr bwMode="auto">
              <a:xfrm>
                <a:off x="2590800" y="3200400"/>
                <a:ext cx="40386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313" t="71334" r="17969" b="19333"/>
              <a:stretch>
                <a:fillRect/>
              </a:stretch>
            </p:blipFill>
            <p:spPr bwMode="auto">
              <a:xfrm>
                <a:off x="1752600" y="3581400"/>
                <a:ext cx="60198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86565"/>
            <a:ext cx="4343400" cy="413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51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does FGT Add?</a:t>
            </a:r>
          </a:p>
        </p:txBody>
      </p:sp>
      <p:pic>
        <p:nvPicPr>
          <p:cNvPr id="41989" name="Picture 1028" descr="FGTaccept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52500"/>
            <a:ext cx="37226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29" descr="imagedDrawable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5410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Line 1030"/>
          <p:cNvSpPr>
            <a:spLocks noChangeShapeType="1"/>
          </p:cNvSpPr>
          <p:nvPr/>
        </p:nvSpPr>
        <p:spPr bwMode="auto">
          <a:xfrm flipV="1">
            <a:off x="2667000" y="1676400"/>
            <a:ext cx="243840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1031"/>
          <p:cNvSpPr>
            <a:spLocks noChangeShapeType="1"/>
          </p:cNvSpPr>
          <p:nvPr/>
        </p:nvSpPr>
        <p:spPr bwMode="auto">
          <a:xfrm flipV="1">
            <a:off x="2667000" y="2971800"/>
            <a:ext cx="20574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32"/>
          <p:cNvSpPr txBox="1">
            <a:spLocks noChangeArrowheads="1"/>
          </p:cNvSpPr>
          <p:nvPr/>
        </p:nvSpPr>
        <p:spPr bwMode="auto">
          <a:xfrm>
            <a:off x="3032125" y="2476500"/>
            <a:ext cx="577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eta~1</a:t>
            </a:r>
          </a:p>
        </p:txBody>
      </p:sp>
      <p:sp>
        <p:nvSpPr>
          <p:cNvPr id="41994" name="Text Box 1033"/>
          <p:cNvSpPr txBox="1">
            <a:spLocks noChangeArrowheads="1"/>
          </p:cNvSpPr>
          <p:nvPr/>
        </p:nvSpPr>
        <p:spPr bwMode="auto">
          <a:xfrm>
            <a:off x="3733800" y="3200400"/>
            <a:ext cx="60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eta~2</a:t>
            </a:r>
          </a:p>
        </p:txBody>
      </p:sp>
      <p:sp>
        <p:nvSpPr>
          <p:cNvPr id="41995" name="AutoShape 1034"/>
          <p:cNvSpPr>
            <a:spLocks noChangeArrowheads="1"/>
          </p:cNvSpPr>
          <p:nvPr/>
        </p:nvSpPr>
        <p:spPr bwMode="auto">
          <a:xfrm>
            <a:off x="7315200" y="3886200"/>
            <a:ext cx="609600" cy="6096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5715000" y="5181600"/>
            <a:ext cx="2133600" cy="762000"/>
            <a:chOff x="3600" y="3264"/>
            <a:chExt cx="1344" cy="480"/>
          </a:xfrm>
        </p:grpSpPr>
        <p:sp>
          <p:nvSpPr>
            <p:cNvPr id="42003" name="Rectangle 1036"/>
            <p:cNvSpPr>
              <a:spLocks noChangeArrowheads="1"/>
            </p:cNvSpPr>
            <p:nvPr/>
          </p:nvSpPr>
          <p:spPr bwMode="auto">
            <a:xfrm>
              <a:off x="3600" y="3264"/>
              <a:ext cx="57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Rectangle 1037"/>
            <p:cNvSpPr>
              <a:spLocks noChangeArrowheads="1"/>
            </p:cNvSpPr>
            <p:nvPr/>
          </p:nvSpPr>
          <p:spPr bwMode="auto">
            <a:xfrm>
              <a:off x="4176" y="3408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Rectangle 1038"/>
            <p:cNvSpPr>
              <a:spLocks noChangeArrowheads="1"/>
            </p:cNvSpPr>
            <p:nvPr/>
          </p:nvSpPr>
          <p:spPr bwMode="auto">
            <a:xfrm>
              <a:off x="4416" y="355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Rectangle 1039"/>
            <p:cNvSpPr>
              <a:spLocks noChangeArrowheads="1"/>
            </p:cNvSpPr>
            <p:nvPr/>
          </p:nvSpPr>
          <p:spPr bwMode="auto">
            <a:xfrm>
              <a:off x="4656" y="360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9024" name="Rectangle 1040"/>
          <p:cNvSpPr>
            <a:spLocks noChangeArrowheads="1"/>
          </p:cNvSpPr>
          <p:nvPr/>
        </p:nvSpPr>
        <p:spPr bwMode="auto">
          <a:xfrm>
            <a:off x="6553200" y="4724400"/>
            <a:ext cx="2286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041"/>
          <p:cNvSpPr>
            <a:spLocks noChangeShapeType="1"/>
          </p:cNvSpPr>
          <p:nvPr/>
        </p:nvSpPr>
        <p:spPr bwMode="auto">
          <a:xfrm>
            <a:off x="8686800" y="3048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042"/>
          <p:cNvSpPr>
            <a:spLocks noChangeShapeType="1"/>
          </p:cNvSpPr>
          <p:nvPr/>
        </p:nvSpPr>
        <p:spPr bwMode="auto">
          <a:xfrm>
            <a:off x="7924800" y="3048000"/>
            <a:ext cx="0" cy="3200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043"/>
          <p:cNvSpPr>
            <a:spLocks noChangeShapeType="1"/>
          </p:cNvSpPr>
          <p:nvPr/>
        </p:nvSpPr>
        <p:spPr bwMode="auto">
          <a:xfrm>
            <a:off x="7162800" y="990600"/>
            <a:ext cx="0" cy="5257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044"/>
          <p:cNvSpPr>
            <a:spLocks noChangeShapeType="1"/>
          </p:cNvSpPr>
          <p:nvPr/>
        </p:nvSpPr>
        <p:spPr bwMode="auto">
          <a:xfrm>
            <a:off x="6400800" y="990600"/>
            <a:ext cx="0" cy="51816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a GEM Detector?</a:t>
            </a:r>
          </a:p>
        </p:txBody>
      </p:sp>
      <p:pic>
        <p:nvPicPr>
          <p:cNvPr id="43013" name="Picture 1028" descr="image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68650"/>
            <a:ext cx="46482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029"/>
          <p:cNvSpPr txBox="1">
            <a:spLocks noChangeArrowheads="1"/>
          </p:cNvSpPr>
          <p:nvPr/>
        </p:nvSpPr>
        <p:spPr bwMode="auto">
          <a:xfrm>
            <a:off x="152401" y="1889125"/>
            <a:ext cx="3657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High gain (~10</a:t>
            </a:r>
            <a:r>
              <a:rPr lang="en-US" sz="2000" baseline="30000" dirty="0"/>
              <a:t>6</a:t>
            </a:r>
            <a:r>
              <a:rPr lang="en-US" sz="2000" dirty="0"/>
              <a:t>)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Fast (&lt;20 ns FWHM)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Low mass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Good spatial resolution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Inexpensive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Foils produced by CERN and Tech-etch</a:t>
            </a:r>
          </a:p>
        </p:txBody>
      </p:sp>
      <p:pic>
        <p:nvPicPr>
          <p:cNvPr id="43015" name="Picture 1030" descr="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066800"/>
            <a:ext cx="5969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53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Studying the Sea Polarization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3712945" cy="32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6"/>
          <p:cNvGrpSpPr/>
          <p:nvPr/>
        </p:nvGrpSpPr>
        <p:grpSpPr>
          <a:xfrm>
            <a:off x="4038600" y="3476625"/>
            <a:ext cx="4953000" cy="2771775"/>
            <a:chOff x="0" y="3581400"/>
            <a:chExt cx="4953000" cy="2771775"/>
          </a:xfrm>
        </p:grpSpPr>
        <p:grpSp>
          <p:nvGrpSpPr>
            <p:cNvPr id="9" name="Group 23"/>
            <p:cNvGrpSpPr/>
            <p:nvPr/>
          </p:nvGrpSpPr>
          <p:grpSpPr>
            <a:xfrm>
              <a:off x="0" y="3886200"/>
              <a:ext cx="4953000" cy="2466975"/>
              <a:chOff x="0" y="3886200"/>
              <a:chExt cx="4953000" cy="2466975"/>
            </a:xfrm>
          </p:grpSpPr>
          <p:pic>
            <p:nvPicPr>
              <p:cNvPr id="12" name="Picture 11" descr="compassPolAsym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4038600"/>
                <a:ext cx="4823109" cy="2314575"/>
              </a:xfrm>
              <a:prstGeom prst="rect">
                <a:avLst/>
              </a:prstGeom>
            </p:spPr>
          </p:pic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3124200" y="3886200"/>
                <a:ext cx="1828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 smtClean="0"/>
                  <a:t>arxiv1007.4061         </a:t>
                </a:r>
                <a:endParaRPr lang="en-US" sz="14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77240" y="4133088"/>
              <a:ext cx="1371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mpassPolAsym.png"/>
            <p:cNvPicPr>
              <a:picLocks noChangeAspect="1"/>
            </p:cNvPicPr>
            <p:nvPr/>
          </p:nvPicPr>
          <p:blipFill>
            <a:blip r:embed="rId5" cstate="print"/>
            <a:srcRect l="16756" t="4827" r="56236" b="69184"/>
            <a:stretch>
              <a:fillRect/>
            </a:stretch>
          </p:blipFill>
          <p:spPr>
            <a:xfrm>
              <a:off x="761999" y="3581400"/>
              <a:ext cx="1841421" cy="850295"/>
            </a:xfrm>
            <a:prstGeom prst="rect">
              <a:avLst/>
            </a:prstGeom>
          </p:spPr>
        </p:pic>
      </p:grp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724400" cy="190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Polarized Flavor Asymmetry:</a:t>
            </a:r>
          </a:p>
          <a:p>
            <a:r>
              <a:rPr lang="en-US" sz="2600" dirty="0" smtClean="0"/>
              <a:t>Valence u and d distributions are well determined from DIS</a:t>
            </a:r>
          </a:p>
          <a:p>
            <a:r>
              <a:rPr lang="en-US" sz="2600" dirty="0" smtClean="0"/>
              <a:t>Polarized flavor asymmetry                      could help differentiate models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7696200" y="2438400"/>
          <a:ext cx="1219200" cy="425721"/>
        </p:xfrm>
        <a:graphic>
          <a:graphicData uri="http://schemas.openxmlformats.org/presentationml/2006/ole">
            <p:oleObj spid="_x0000_s105474" name="Equation" r:id="rId6" imgW="672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Probing the Sea Through W Production</a:t>
            </a:r>
            <a:endParaRPr lang="en-US" sz="4000" dirty="0"/>
          </a:p>
        </p:txBody>
      </p:sp>
      <p:pic>
        <p:nvPicPr>
          <p:cNvPr id="8" name="Picture 2" descr="rhic_spin_tools"/>
          <p:cNvPicPr>
            <a:picLocks noChangeAspect="1" noChangeArrowheads="1"/>
          </p:cNvPicPr>
          <p:nvPr/>
        </p:nvPicPr>
        <p:blipFill>
          <a:blip r:embed="rId3" cstate="print"/>
          <a:srcRect l="8235" t="19090" r="58824" b="64546"/>
          <a:stretch>
            <a:fillRect/>
          </a:stretch>
        </p:blipFill>
        <p:spPr bwMode="auto">
          <a:xfrm>
            <a:off x="682952" y="1371600"/>
            <a:ext cx="4270048" cy="2743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90800"/>
            <a:ext cx="3009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67200" y="1676400"/>
            <a:ext cx="487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/>
              <a:t> </a:t>
            </a:r>
            <a:r>
              <a:rPr lang="en-US" sz="2200" dirty="0">
                <a:latin typeface="+mn-lt"/>
              </a:rPr>
              <a:t>Detect Ws through </a:t>
            </a:r>
            <a:endParaRPr lang="en-US" sz="2200" dirty="0" smtClean="0">
              <a:latin typeface="+mn-lt"/>
            </a:endParaRPr>
          </a:p>
          <a:p>
            <a:pPr algn="ctr" eaLnBrk="1" hangingPunct="1"/>
            <a:r>
              <a:rPr lang="en-US" sz="2200" dirty="0" smtClean="0">
                <a:latin typeface="+mn-lt"/>
              </a:rPr>
              <a:t>e</a:t>
            </a:r>
            <a:r>
              <a:rPr lang="en-US" sz="2200" baseline="30000" dirty="0" smtClean="0">
                <a:latin typeface="+mn-lt"/>
              </a:rPr>
              <a:t>+</a:t>
            </a:r>
            <a:r>
              <a:rPr lang="en-US" sz="2200" dirty="0" smtClean="0">
                <a:latin typeface="+mn-lt"/>
              </a:rPr>
              <a:t>/e</a:t>
            </a:r>
            <a:r>
              <a:rPr lang="en-US" sz="2200" baseline="30000" dirty="0" smtClean="0">
                <a:latin typeface="+mn-lt"/>
              </a:rPr>
              <a:t>-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decay </a:t>
            </a:r>
            <a:r>
              <a:rPr lang="en-US" sz="2200" dirty="0" smtClean="0">
                <a:latin typeface="+mn-lt"/>
              </a:rPr>
              <a:t>channels</a:t>
            </a:r>
            <a:endParaRPr lang="en-US" sz="2200" dirty="0">
              <a:latin typeface="+mn-lt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533400" y="4419600"/>
            <a:ext cx="85344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+mn-lt"/>
              </a:rPr>
              <a:t>Measure </a:t>
            </a:r>
            <a:r>
              <a:rPr lang="en-US" sz="2800" dirty="0" smtClean="0">
                <a:latin typeface="+mn-lt"/>
              </a:rPr>
              <a:t>parity-violating single-spin asymmetry: </a:t>
            </a:r>
            <a:endParaRPr lang="en-US" sz="2800" baseline="-25000" dirty="0">
              <a:latin typeface="+mn-lt"/>
            </a:endParaRPr>
          </a:p>
          <a:p>
            <a:pPr algn="ctr" eaLnBrk="1" hangingPunct="1"/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Helicity</a:t>
            </a:r>
            <a:r>
              <a:rPr lang="en-US" sz="1800" dirty="0">
                <a:latin typeface="+mn-lt"/>
              </a:rPr>
              <a:t> flip in one beam while averaging over the other)</a:t>
            </a:r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10134600" y="4800600"/>
          <a:ext cx="4106862" cy="457200"/>
        </p:xfrm>
        <a:graphic>
          <a:graphicData uri="http://schemas.openxmlformats.org/presentationml/2006/ole">
            <p:oleObj spid="_x0000_s110593" name="Equation" r:id="rId5" imgW="2146300" imgH="228600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0134600" y="4038600"/>
          <a:ext cx="4133850" cy="404813"/>
        </p:xfrm>
        <a:graphic>
          <a:graphicData uri="http://schemas.openxmlformats.org/presentationml/2006/ole">
            <p:oleObj spid="_x0000_s110594" name="Equation" r:id="rId6" imgW="2146300" imgH="203200" progId="Equation.3">
              <p:embed/>
            </p:oleObj>
          </a:graphicData>
        </a:graphic>
      </p:graphicFrame>
      <p:graphicFrame>
        <p:nvGraphicFramePr>
          <p:cNvPr id="20" name="Content Placeholder 9"/>
          <p:cNvGraphicFramePr>
            <a:graphicFrameLocks noChangeAspect="1"/>
          </p:cNvGraphicFramePr>
          <p:nvPr/>
        </p:nvGraphicFramePr>
        <p:xfrm>
          <a:off x="7264400" y="4267200"/>
          <a:ext cx="1879600" cy="939800"/>
        </p:xfrm>
        <a:graphic>
          <a:graphicData uri="http://schemas.openxmlformats.org/presentationml/2006/ole">
            <p:oleObj spid="_x0000_s110595" name="Equation" r:id="rId7" imgW="863280" imgH="431640" progId="Equation.3">
              <p:embed/>
            </p:oleObj>
          </a:graphicData>
        </a:graphic>
      </p:graphicFrame>
      <p:graphicFrame>
        <p:nvGraphicFramePr>
          <p:cNvPr id="110596" name="Object 25"/>
          <p:cNvGraphicFramePr>
            <a:graphicFrameLocks noChangeAspect="1"/>
          </p:cNvGraphicFramePr>
          <p:nvPr/>
        </p:nvGraphicFramePr>
        <p:xfrm>
          <a:off x="533400" y="5562600"/>
          <a:ext cx="3886200" cy="809625"/>
        </p:xfrm>
        <a:graphic>
          <a:graphicData uri="http://schemas.openxmlformats.org/presentationml/2006/ole">
            <p:oleObj spid="_x0000_s110596" name="Equation" r:id="rId8" imgW="2171700" imgH="406400" progId="Equation.3">
              <p:embed/>
            </p:oleObj>
          </a:graphicData>
        </a:graphic>
      </p:graphicFrame>
      <p:graphicFrame>
        <p:nvGraphicFramePr>
          <p:cNvPr id="110597" name="Object 24"/>
          <p:cNvGraphicFramePr>
            <a:graphicFrameLocks noChangeAspect="1"/>
          </p:cNvGraphicFramePr>
          <p:nvPr/>
        </p:nvGraphicFramePr>
        <p:xfrm>
          <a:off x="4876800" y="5486400"/>
          <a:ext cx="3886200" cy="838200"/>
        </p:xfrm>
        <a:graphic>
          <a:graphicData uri="http://schemas.openxmlformats.org/presentationml/2006/ole">
            <p:oleObj spid="_x0000_s110597" name="Equation" r:id="rId9" imgW="2171700" imgH="419100" progId="Equation.3">
              <p:embed/>
            </p:oleObj>
          </a:graphicData>
        </a:graphic>
      </p:graphicFrame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Parity-Violating Asymmetry: A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733800" y="2895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733800" y="472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5562600"/>
            <a:ext cx="4648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3557424" cy="14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3611624" cy="150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6"/>
          <p:cNvGrpSpPr/>
          <p:nvPr/>
        </p:nvGrpSpPr>
        <p:grpSpPr>
          <a:xfrm>
            <a:off x="3787775" y="990600"/>
            <a:ext cx="5280025" cy="1219200"/>
            <a:chOff x="357188" y="914400"/>
            <a:chExt cx="4975225" cy="1143000"/>
          </a:xfrm>
        </p:grpSpPr>
        <p:sp>
          <p:nvSpPr>
            <p:cNvPr id="15" name="Rectangle 14"/>
            <p:cNvSpPr/>
            <p:nvPr/>
          </p:nvSpPr>
          <p:spPr>
            <a:xfrm>
              <a:off x="2819400" y="914400"/>
              <a:ext cx="10668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4145" name="Content Placeholder 9"/>
            <p:cNvGraphicFramePr>
              <a:graphicFrameLocks noChangeAspect="1"/>
            </p:cNvGraphicFramePr>
            <p:nvPr/>
          </p:nvGraphicFramePr>
          <p:xfrm>
            <a:off x="357188" y="990600"/>
            <a:ext cx="4975225" cy="939800"/>
          </p:xfrm>
          <a:graphic>
            <a:graphicData uri="http://schemas.openxmlformats.org/presentationml/2006/ole">
              <p:oleObj spid="_x0000_s100354" name="Equation" r:id="rId5" imgW="2286000" imgH="431640" progId="Equation.3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6324600" y="3581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2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8" name="Content Placeholder 9"/>
          <p:cNvGraphicFramePr>
            <a:graphicFrameLocks noChangeAspect="1"/>
          </p:cNvGraphicFramePr>
          <p:nvPr/>
        </p:nvGraphicFramePr>
        <p:xfrm>
          <a:off x="4311650" y="2640013"/>
          <a:ext cx="4789488" cy="782637"/>
        </p:xfrm>
        <a:graphic>
          <a:graphicData uri="http://schemas.openxmlformats.org/presentationml/2006/ole">
            <p:oleObj spid="_x0000_s100358" name="Equation" r:id="rId6" imgW="2806560" imgH="457200" progId="Equation.3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4464050" y="4475163"/>
          <a:ext cx="4637088" cy="782637"/>
        </p:xfrm>
        <a:graphic>
          <a:graphicData uri="http://schemas.openxmlformats.org/presentationml/2006/ole">
            <p:oleObj spid="_x0000_s100359" name="Equation" r:id="rId7" imgW="2717640" imgH="457200" progId="Equation.3">
              <p:embed/>
            </p:oleObj>
          </a:graphicData>
        </a:graphic>
      </p:graphicFrame>
      <p:graphicFrame>
        <p:nvGraphicFramePr>
          <p:cNvPr id="100360" name="Object 24"/>
          <p:cNvGraphicFramePr>
            <a:graphicFrameLocks noChangeAspect="1"/>
          </p:cNvGraphicFramePr>
          <p:nvPr/>
        </p:nvGraphicFramePr>
        <p:xfrm>
          <a:off x="4876800" y="5824069"/>
          <a:ext cx="3733800" cy="805330"/>
        </p:xfrm>
        <a:graphic>
          <a:graphicData uri="http://schemas.openxmlformats.org/presentationml/2006/ole">
            <p:oleObj spid="_x0000_s100360" name="Equation" r:id="rId8" imgW="2171700" imgH="419100" progId="Equation.3">
              <p:embed/>
            </p:oleObj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810000" cy="990600"/>
          </a:xfrm>
        </p:spPr>
        <p:txBody>
          <a:bodyPr>
            <a:normAutofit/>
          </a:bodyPr>
          <a:lstStyle/>
          <a:p>
            <a:r>
              <a:rPr lang="en-US" sz="1700" b="1" dirty="0" smtClean="0">
                <a:solidFill>
                  <a:srgbClr val="0000FF"/>
                </a:solidFill>
              </a:rPr>
              <a:t>V-A coupling of the weak interaction leads to perfect spin separation</a:t>
            </a:r>
          </a:p>
          <a:p>
            <a:r>
              <a:rPr lang="en-US" sz="1700" b="1" dirty="0" smtClean="0">
                <a:solidFill>
                  <a:srgbClr val="0000FF"/>
                </a:solidFill>
              </a:rPr>
              <a:t>Only LH quarks and RH </a:t>
            </a:r>
            <a:r>
              <a:rPr lang="en-US" sz="1700" b="1" dirty="0" err="1" smtClean="0">
                <a:solidFill>
                  <a:srgbClr val="0000FF"/>
                </a:solidFill>
              </a:rPr>
              <a:t>antiquarks</a:t>
            </a:r>
            <a:endParaRPr lang="en-US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 for A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810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 parity-violating asymmetries expected</a:t>
            </a:r>
          </a:p>
          <a:p>
            <a:r>
              <a:rPr lang="en-US" sz="2800" dirty="0" smtClean="0"/>
              <a:t>Simplified interp. at forward rapidity</a:t>
            </a:r>
          </a:p>
          <a:p>
            <a:r>
              <a:rPr lang="en-US" sz="2800" dirty="0" smtClean="0"/>
              <a:t>Spread in curves gives qualitative feel for uncertainty in </a:t>
            </a:r>
            <a:r>
              <a:rPr lang="en-US" sz="2800" dirty="0" err="1" smtClean="0"/>
              <a:t>helicity</a:t>
            </a:r>
            <a:r>
              <a:rPr lang="en-US" sz="2800" dirty="0" smtClean="0"/>
              <a:t> distributions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38600" y="1183066"/>
            <a:ext cx="5029200" cy="5217734"/>
            <a:chOff x="3606317" y="1362286"/>
            <a:chExt cx="5212351" cy="4627047"/>
          </a:xfrm>
        </p:grpSpPr>
        <p:grpSp>
          <p:nvGrpSpPr>
            <p:cNvPr id="4" name="Group 3"/>
            <p:cNvGrpSpPr/>
            <p:nvPr/>
          </p:nvGrpSpPr>
          <p:grpSpPr>
            <a:xfrm>
              <a:off x="3606317" y="1362286"/>
              <a:ext cx="4627046" cy="4627047"/>
              <a:chOff x="8633303" y="921731"/>
              <a:chExt cx="5119285" cy="5217734"/>
            </a:xfrm>
          </p:grpSpPr>
          <p:pic>
            <p:nvPicPr>
              <p:cNvPr id="5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 l="43750" t="20667" r="15625" b="8667"/>
              <a:stretch>
                <a:fillRect/>
              </a:stretch>
            </p:blipFill>
            <p:spPr bwMode="auto">
              <a:xfrm>
                <a:off x="8633303" y="921731"/>
                <a:ext cx="5119285" cy="5217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0013564" y="2590800"/>
                <a:ext cx="12410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537823" y="4038600"/>
                <a:ext cx="1241038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53"/>
            <p:cNvGrpSpPr/>
            <p:nvPr/>
          </p:nvGrpSpPr>
          <p:grpSpPr>
            <a:xfrm>
              <a:off x="8221618" y="4791286"/>
              <a:ext cx="597050" cy="754061"/>
              <a:chOff x="8678818" y="3876886"/>
              <a:chExt cx="597050" cy="754061"/>
            </a:xfrm>
          </p:grpSpPr>
          <p:sp>
            <p:nvSpPr>
              <p:cNvPr id="9" name="Rectangle 36"/>
              <p:cNvSpPr>
                <a:spLocks/>
              </p:cNvSpPr>
              <p:nvPr/>
            </p:nvSpPr>
            <p:spPr bwMode="auto">
              <a:xfrm>
                <a:off x="8678818" y="3876886"/>
                <a:ext cx="597050" cy="754061"/>
              </a:xfrm>
              <a:prstGeom prst="rect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0" name="Picture 3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985" r="32739"/>
              <a:stretch>
                <a:fillRect/>
              </a:stretch>
            </p:blipFill>
            <p:spPr bwMode="auto">
              <a:xfrm>
                <a:off x="8689908" y="3953085"/>
                <a:ext cx="506985" cy="622606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/>
                <a:tailEnd/>
              </a:ln>
            </p:spPr>
          </p:pic>
        </p:grpSp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 l="51665" t="275" r="31833" b="354"/>
            <a:stretch>
              <a:fillRect/>
            </a:stretch>
          </p:blipFill>
          <p:spPr bwMode="auto">
            <a:xfrm>
              <a:off x="4632992" y="3063395"/>
              <a:ext cx="539872" cy="65746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4475043" y="3045124"/>
              <a:ext cx="0" cy="74330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7870968" y="4937185"/>
              <a:ext cx="0" cy="47301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7" name="Date Placeholder 4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 Stevens - LANL Seminar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11262</TotalTime>
  <Words>2346</Words>
  <Application>Microsoft Office PowerPoint</Application>
  <PresentationFormat>On-screen Show (4:3)</PresentationFormat>
  <Paragraphs>509</Paragraphs>
  <Slides>53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W Boson Production in Polarized p+p Collisions at               th </vt:lpstr>
      <vt:lpstr>Proton Spin Puzzle</vt:lpstr>
      <vt:lpstr>Proton Spin Puzzle</vt:lpstr>
      <vt:lpstr>Constraints from Polarized DIS and SIDIS</vt:lpstr>
      <vt:lpstr>Flavor Asymmetry of the Sea</vt:lpstr>
      <vt:lpstr>Studying the Sea Polarization</vt:lpstr>
      <vt:lpstr>Probing the Sea Through W Production</vt:lpstr>
      <vt:lpstr>Parity-Violating Asymmetry: AL</vt:lpstr>
      <vt:lpstr>Expectations for AL</vt:lpstr>
      <vt:lpstr>Slide 10</vt:lpstr>
      <vt:lpstr>              Detector Overview</vt:lpstr>
      <vt:lpstr>Slide 12</vt:lpstr>
      <vt:lpstr>W Decay Kinematics: Jacobian Peak</vt:lpstr>
      <vt:lpstr>Analysis Philosophy</vt:lpstr>
      <vt:lpstr>W→e+ν EMC Trigger</vt:lpstr>
      <vt:lpstr>Experimental Challenges: I</vt:lpstr>
      <vt:lpstr>Experimental Challenges: II</vt:lpstr>
      <vt:lpstr>Event Selection and  Cross Section</vt:lpstr>
      <vt:lpstr>W Candidate Selection</vt:lpstr>
      <vt:lpstr>Z Candidate Selection</vt:lpstr>
      <vt:lpstr>e+/e- Charge Separation at High PT</vt:lpstr>
      <vt:lpstr>Background Estimation</vt:lpstr>
      <vt:lpstr>Measured Cross Sections</vt:lpstr>
      <vt:lpstr>Measured Cross Sections</vt:lpstr>
      <vt:lpstr>Measured Cross Sections</vt:lpstr>
      <vt:lpstr>W Cross Section Ratio: RW</vt:lpstr>
      <vt:lpstr>Spin Asymmetry</vt:lpstr>
      <vt:lpstr>Longitudinal Polarization at STAR</vt:lpstr>
      <vt:lpstr>Relative Luminosity</vt:lpstr>
      <vt:lpstr>What Is Actually Measured?</vt:lpstr>
      <vt:lpstr>Lots of Asymmetries</vt:lpstr>
      <vt:lpstr>Lots of Asymmetries (cont.)</vt:lpstr>
      <vt:lpstr>STAR W AL</vt:lpstr>
      <vt:lpstr>Future Plans for AL</vt:lpstr>
      <vt:lpstr>W Decay Kinematics</vt:lpstr>
      <vt:lpstr>Forward GEM Tracker (FGT) Upgrade</vt:lpstr>
      <vt:lpstr>FGT Installation</vt:lpstr>
      <vt:lpstr>Slide 38</vt:lpstr>
      <vt:lpstr>A Possible New Direction: W Production in Transversely  Polarized p +p Collisions</vt:lpstr>
      <vt:lpstr>Transverse Single Spin Asymmetries</vt:lpstr>
      <vt:lpstr>Mechanism for Large Transverse Spin Effects</vt:lpstr>
      <vt:lpstr>Testing the Universality of  the Sivers Function</vt:lpstr>
      <vt:lpstr>Summary and Outlook</vt:lpstr>
      <vt:lpstr>Backup</vt:lpstr>
      <vt:lpstr>Proton Spin Puzzle</vt:lpstr>
      <vt:lpstr>Full set of DSSV polarized distributions</vt:lpstr>
      <vt:lpstr>Probing the Sea Through W Production</vt:lpstr>
      <vt:lpstr>What About Forward Rapidity?</vt:lpstr>
      <vt:lpstr>Vernier Scan</vt:lpstr>
      <vt:lpstr>Cross Section Summary Tables</vt:lpstr>
      <vt:lpstr>Background Effects on Asymmetry</vt:lpstr>
      <vt:lpstr>What does FGT Add?</vt:lpstr>
      <vt:lpstr>What is a GEM Detector?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the Spin Structure of the Proton at STAR</dc:title>
  <dc:creator>Your User Name</dc:creator>
  <cp:lastModifiedBy>Your User Name</cp:lastModifiedBy>
  <cp:revision>727</cp:revision>
  <dcterms:created xsi:type="dcterms:W3CDTF">2011-12-09T15:46:57Z</dcterms:created>
  <dcterms:modified xsi:type="dcterms:W3CDTF">2012-01-23T05:44:16Z</dcterms:modified>
</cp:coreProperties>
</file>