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3.xml" ContentType="application/vnd.openxmlformats-officedocument.presentationml.notesSlide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notesSlides/notesSlide4.xml" ContentType="application/vnd.openxmlformats-officedocument.presentationml.notesSlide+xml"/>
  <Override PartName="/ppt/ink/ink28.xml" ContentType="application/inkml+xml"/>
  <Override PartName="/ppt/ink/ink29.xml" ContentType="application/inkml+xml"/>
  <Override PartName="/ppt/notesSlides/notesSlide5.xml" ContentType="application/vnd.openxmlformats-officedocument.presentationml.notesSlide+xml"/>
  <Override PartName="/ppt/ink/ink30.xml" ContentType="application/inkml+xml"/>
  <Override PartName="/ppt/notesSlides/notesSlide6.xml" ContentType="application/vnd.openxmlformats-officedocument.presentationml.notesSlide+xml"/>
  <Override PartName="/ppt/ink/ink31.xml" ContentType="application/inkml+xml"/>
  <Override PartName="/ppt/ink/ink32.xml" ContentType="application/inkml+xml"/>
  <Override PartName="/ppt/notesSlides/notesSlide7.xml" ContentType="application/vnd.openxmlformats-officedocument.presentationml.notesSlide+xml"/>
  <Override PartName="/ppt/ink/ink33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34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ink/ink35.xml" ContentType="application/inkml+xml"/>
  <Override PartName="/ppt/ink/ink36.xml" ContentType="application/inkml+xml"/>
  <Override PartName="/ppt/ink/ink37.xml" ContentType="application/inkml+xml"/>
  <Override PartName="/ppt/notesSlides/notesSlide12.xml" ContentType="application/vnd.openxmlformats-officedocument.presentationml.notesSlide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ink/ink5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3"/>
  </p:notesMasterIdLst>
  <p:handoutMasterIdLst>
    <p:handoutMasterId r:id="rId74"/>
  </p:handoutMasterIdLst>
  <p:sldIdLst>
    <p:sldId id="1191" r:id="rId2"/>
    <p:sldId id="1283" r:id="rId3"/>
    <p:sldId id="1279" r:id="rId4"/>
    <p:sldId id="1505" r:id="rId5"/>
    <p:sldId id="1299" r:id="rId6"/>
    <p:sldId id="1246" r:id="rId7"/>
    <p:sldId id="1248" r:id="rId8"/>
    <p:sldId id="1250" r:id="rId9"/>
    <p:sldId id="1249" r:id="rId10"/>
    <p:sldId id="1504" r:id="rId11"/>
    <p:sldId id="1295" r:id="rId12"/>
    <p:sldId id="1245" r:id="rId13"/>
    <p:sldId id="1495" r:id="rId14"/>
    <p:sldId id="1244" r:id="rId15"/>
    <p:sldId id="1462" r:id="rId16"/>
    <p:sldId id="1251" r:id="rId17"/>
    <p:sldId id="1252" r:id="rId18"/>
    <p:sldId id="1297" r:id="rId19"/>
    <p:sldId id="1497" r:id="rId20"/>
    <p:sldId id="1296" r:id="rId21"/>
    <p:sldId id="1316" r:id="rId22"/>
    <p:sldId id="1320" r:id="rId23"/>
    <p:sldId id="1544" r:id="rId24"/>
    <p:sldId id="1282" r:id="rId25"/>
    <p:sldId id="1293" r:id="rId26"/>
    <p:sldId id="1268" r:id="rId27"/>
    <p:sldId id="1554" r:id="rId28"/>
    <p:sldId id="1274" r:id="rId29"/>
    <p:sldId id="1321" r:id="rId30"/>
    <p:sldId id="1358" r:id="rId31"/>
    <p:sldId id="1290" r:id="rId32"/>
    <p:sldId id="1451" r:id="rId33"/>
    <p:sldId id="1360" r:id="rId34"/>
    <p:sldId id="1501" r:id="rId35"/>
    <p:sldId id="1545" r:id="rId36"/>
    <p:sldId id="1546" r:id="rId37"/>
    <p:sldId id="1318" r:id="rId38"/>
    <p:sldId id="1314" r:id="rId39"/>
    <p:sldId id="1216" r:id="rId40"/>
    <p:sldId id="1270" r:id="rId41"/>
    <p:sldId id="1496" r:id="rId42"/>
    <p:sldId id="1365" r:id="rId43"/>
    <p:sldId id="1277" r:id="rId44"/>
    <p:sldId id="782" r:id="rId45"/>
    <p:sldId id="1287" r:id="rId46"/>
    <p:sldId id="1162" r:id="rId47"/>
    <p:sldId id="1490" r:id="rId48"/>
    <p:sldId id="1364" r:id="rId49"/>
    <p:sldId id="1392" r:id="rId50"/>
    <p:sldId id="1226" r:id="rId51"/>
    <p:sldId id="1393" r:id="rId52"/>
    <p:sldId id="1129" r:id="rId53"/>
    <p:sldId id="1101" r:id="rId54"/>
    <p:sldId id="1211" r:id="rId55"/>
    <p:sldId id="1153" r:id="rId56"/>
    <p:sldId id="1130" r:id="rId57"/>
    <p:sldId id="1158" r:id="rId58"/>
    <p:sldId id="1221" r:id="rId59"/>
    <p:sldId id="1431" r:id="rId60"/>
    <p:sldId id="1550" r:id="rId61"/>
    <p:sldId id="1502" r:id="rId62"/>
    <p:sldId id="1549" r:id="rId63"/>
    <p:sldId id="1548" r:id="rId64"/>
    <p:sldId id="1503" r:id="rId65"/>
    <p:sldId id="1307" r:id="rId66"/>
    <p:sldId id="1269" r:id="rId67"/>
    <p:sldId id="1228" r:id="rId68"/>
    <p:sldId id="1491" r:id="rId69"/>
    <p:sldId id="1551" r:id="rId70"/>
    <p:sldId id="1552" r:id="rId71"/>
    <p:sldId id="1553" r:id="rId72"/>
  </p:sldIdLst>
  <p:sldSz cx="9144000" cy="6858000" type="screen4x3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u-dai tsai" initials="yt" lastIdx="0" clrIdx="0">
    <p:extLst>
      <p:ext uri="{19B8F6BF-5375-455C-9EA6-DF929625EA0E}">
        <p15:presenceInfo xmlns:p15="http://schemas.microsoft.com/office/powerpoint/2012/main" userId="0adc4b44e60cb768" providerId="Windows Live"/>
      </p:ext>
    </p:extLst>
  </p:cmAuthor>
  <p:cmAuthor id="2" name="YD Cai" initials="YC" lastIdx="1" clrIdx="1">
    <p:extLst>
      <p:ext uri="{19B8F6BF-5375-455C-9EA6-DF929625EA0E}">
        <p15:presenceInfo xmlns:p15="http://schemas.microsoft.com/office/powerpoint/2012/main" userId="c01b5cd76fbdba5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23B"/>
    <a:srgbClr val="FF3399"/>
    <a:srgbClr val="3333FF"/>
    <a:srgbClr val="0508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993" autoAdjust="0"/>
    <p:restoredTop sz="92814" autoAdjust="0"/>
  </p:normalViewPr>
  <p:slideViewPr>
    <p:cSldViewPr snapToGrid="0" snapToObjects="1">
      <p:cViewPr varScale="1">
        <p:scale>
          <a:sx n="134" d="100"/>
          <a:sy n="134" d="100"/>
        </p:scale>
        <p:origin x="244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>
        <p:scale>
          <a:sx n="50" d="100"/>
          <a:sy n="50" d="100"/>
        </p:scale>
        <p:origin x="2037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handoutMaster" Target="handoutMasters/handoutMaster1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1727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r>
              <a:rPr lang="en-US" dirty="0"/>
              <a:t>PI 2017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1"/>
            <a:ext cx="3169920" cy="481727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0383EFA0-6706-4A86-9010-07E7FDCEEF06}" type="datetime1">
              <a:rPr lang="en-US" smtClean="0"/>
              <a:t>7/14/21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6"/>
            <a:ext cx="3169920" cy="481726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6"/>
            <a:ext cx="3169920" cy="481726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2F24B565-0CE3-439F-988F-26EA0D49A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72006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ink/ink1.xml><?xml version="1.0" encoding="utf-8"?>
<inkml:ink xmlns:inkml="http://www.w3.org/2003/InkML">
  <inkml:definitions/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8-14T22:12:26.3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1 294 2560,'5'3'1280,"13"-3"-1024,-9 0 1792,-1 0-2048,6 0 0,0-3 0,-1-6 128,6 1-384,-2 1 128,2-2-640,-2-3 0</inkml:trace>
  <inkml:trace contextRef="#ctx0" brushRef="#br0" timeOffset="1">140 69 2176,'-28'45'2667,"21"-24"-2216,6-20-424,0 1 0,0 0 0,0-1-1,1 1 1,-1 0 0,1 0 0,-1 0-1,1 0 1,-1 0 0,1-1 0,0 1-1,0 0 1,0 0 0,0 0 0,0 0-1,1 0 1,-1 0 0,1 0-1,0 1-26,21 70 960,-11-42-861,-5-17-36,0 0-1,-1 0 1,-1 0-1,-1 1 1,0 0-1,0-1 1,-2 1-1,0 0 1,0 7-63,-2-19-34,0 0 1,0 1 0,0-1-1,0 0 1,-1 0-1,0 0 1,1 0 0,-1 0-1,0 0 1,0-1-1,0 1 1,-1 0 0,1-1-1,-1 0 1,1 0 0,-1 0-1,0 0 1,0 0-1,0 0 1,0 0 0,0-1-1,0 0 1,-1 1 33,-14-10-1408,13-3 512</inkml:trace>
  <inkml:trace contextRef="#ctx0" brushRef="#br0" timeOffset="2">285 185 1152,'5'0'512,"3"5"128,-3-10 256,4 5-640,-1-4 128,6 8 0,5-8 128,-2 4-768,6 0 128,3-3 256,1 3 128,0-9-512,1-3 128,-10-5-512,4 2 128</inkml:trace>
  <inkml:trace contextRef="#ctx0" brushRef="#br0" timeOffset="3">528 1 1664,'-39'22'1451,"-4"24"366,40-42-1672,1 0-112,0-1-1,0 1 1,0-1-1,1 1 1,-1 0-1,1 0 1,0 0-1,0 0 1,0 0-1,0 0 1,1 0-1,0 0 1,-1 0-1,2 0 1,-1 0-1,0 0 1,1 0-1,0 0 1,0 0-1,0 0 1,1 3-33,87 172 1408,-85-169-1419,-1 0 0,-1 0 1,1 0-1,-2 1 0,1-1 1,-1 1-1,-1-1 0,0 1 1,-1-1-1,0 5 11,1-13-52,0 0 1,0 0-1,0-1 0,0 1 0,-1 0 1,1 0-1,0 0 0,-1-1 1,0 1-1,1 0 0,-1-1 0,0 1 1,0 0-1,0-1 0,0 1 0,0-1 1,0 1-1,0-1 0,0 0 0,0 0 1,-1 1-1,1-1 0,-1 0 1,1 0-1,-1 0 0,1 0 0,-1 0 1,0-1-1,1 1 0,-1-1 0,0 1 1,0-1-1,1 1 0,-1-1 1,0 0-1,0 0 0,0 0 0,1 0 1,-1 0-1,-1 0 52,-12-3-896</inkml:trace>
  <inkml:trace contextRef="#ctx0" brushRef="#br0" timeOffset="4">621 294 2048,'52'-9'2197,"-40"8"-2090,0-1 0,0-1-1,0 1 1,0-2 0,0 0-1,-1 0 1,0-1 0,0-1-1,0 0 1,0 0-1,-1-1 1,0 0 0,3-4-107,-5 0 200,-12 10-166,0-1-23,0 0 0,1 0 0,-1 0 0,0 1 0,0-1 0,0 1 0,-1 0 0,1 0 0,0 0 0,0 1 0,-1 0 0,1 0 0,0 0 0,0 0 0,-1 0 0,1 1 0,0 0 0,0 0 0,0 0 0,0 0 0,0 1-1,0 0 1,0-1 0,0 2 0,0-1 0,1 0 0,-1 1 0,1-1 0,0 1 0,0 0 0,0 0 0,0 0 0,0 1 0,1-1 0,-1 1 0,1-1 0,-2 5-11,3-4 30,-1 0 0,1 0-1,0 1 1,1-1 0,-1 1 0,1-1 0,0 0 0,0 1 0,0-1-1,1 1 1,-1-1 0,1 0 0,0 1 0,0-1 0,1 0 0,-1 0 0,1 0-1,0 0 1,0 0 0,0 0 0,1 0 0,0-1 0,-1 1 0,1-1-1,0 0 1,0 0 0,1 0 0,-1 0 0,1 0 0,3 1-30,-5-2-5,1 1-117,0-1 0,0 1 0,0-1 0,1 0 0,-1 0 0,1 0 0,-1 0 0,1 0 0,0-1 0,0 0 0,-1 0 1,1 0-1,0 0 0,0 0 0,0-1 0,0 0 0,0 1 0,0-2 0,0 1 0,0 0 0,0-1 0,3 0 122,6-8-896</inkml:trace>
  <inkml:trace contextRef="#ctx0" brushRef="#br0" timeOffset="5">905 178 1664,'46'43'3840,"6"92"-2795,-41-106-682,-11-29-358,1 0 0,-1 0 0,1 0 1,-1 1-1,0-1 0,1 0 0,-1 0 0,1 0 1,-1 0-1,1 0 0,-1 0 0,0 0 0,1 0 1,-1 0-1,1 0 0,-1-1 0,0 1 0,1 0 1,-1 0-1,1 0 0,-1 0 0,0-1 0,1 1 1,-1 0-1,0 0 0,1-1 0,-1 1 0,0 0 1,1 0-1,-1-1 0,0 1 0,0-1 0,1 1 1,-1 0-1,0-1 0,0 1 0,0 0 0,1-1 1,-1 1-1,0-1 0,0 1 0,0 0 0,0-1 1,0 1-1,0-1 0,0 1 0,0-1 0,0 1 1,0 0-1,0-1 0,0 1 0,0-1 0,0 1-5,0 0 2,8-41 144,-8 34-171,1 0 0,0 1 0,1-1 0,-1 0 0,1 0 0,1 1 1,-1-1-1,1 1 0,0 0 0,1 0 0,2-4 25,5-3-189,-8 7 74,0 1 0,1 1-1,-1-1 1,1 0 0,0 1-1,0 0 1,0 0 0,1 0-1,-1 0 1,1 1 0,0-1-1,0 1 1,0 0 0,0 1-1,1-1 1,-1 1 0,1 0-1,-1 1 1,1-1 0,0 1 0,0 0-1,0 1 1,0-1 0,-1 1-1,3 1 116,9 4 253,-1-1-1,1 0 1,0-1-1,1-1 0,-1-1 1,1 0-253,24-15 512,-40 12-492,1 1-1,-1-1 1,1 0 0,-1 0-1,0 0 1,0 0 0,0 0-1,0-1 1,0 1 0,0-1-1,-1 1 1,1-1 0,-1 0 0,1 1-1,-1-1 1,0 0 0,0 0-1,-1 0 1,1 0 0,-1 0-1,1 0 1,-1 0 0,0 0-1,0 0 1,0 0 0,0 0-20,-2 1-12,1 0 1,-1 0-1,1 0 0,-1 0 1,0 1-1,0-1 1,0 1-1,0-1 1,0 1-1,0 0 0,0-1 1,-1 1-1,1 0 1,0 1-1,-1-1 1,1 0-1,0 1 0,-1-1 1,1 1-1,-1 0 1,1 0-1,-1 0 0,1 0 1,-1 0-1,1 0 1,-1 1-1,1-1 1,-1 1-1,1 0 0,0-1 1,-1 1-1,1 0 1,0 1-1,0-1 0,-1 1 12,0 0 8,-1 0 0,1 0 0,0 0-1,0 1 1,0-1 0,0 1-1,0 0 1,1 0 0,-1 0 0,1 0-1,0 1 1,0-1 0,0 0-1,0 1 1,0 0 0,1-1-1,0 1 1,0 0 0,0 0 0,0 0-1,1 0 1,-1 0 0,1 0-1,0-1 1,0 1 0,0 0-1,1 0 1,-1 0 0,1 0 0,0 0-1,0 0 1,1-1 0,-1 1-1,1 0 1,-1-1 0,2 1-8,3 5 41,-4-4-59,1 0 0,0 0-1,0-1 1,1 0 0,-1 1 0,1-1 0,0 0 0,0-1-1,0 1 1,0-1 0,1 0 0,-1 0 0,1 0-1,3 1 19,-6-4-83,0 0 0,0 0-1,0 0 1,0 0 0,0 0-1,0-1 1,0 1-1,0-1 1,0 1 0,-1-1-1,1 0 1,0 1-1,0-1 1,-1 0 0,1 0-1,0 0 1,-1-1-1,1 1 1,-1 0 0,1-1-1,-1 1 1,1-1 83,11-13-768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8-14T22:12:26.3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218 9 2560,'0'0'66,"0"0"1,0 0 0,0-1-1,-1 1 1,1 0-1,0 0 1,0 0-1,0 0 1,0-1-1,0 1 1,-1 0-1,1 0 1,0 0-1,0-1 1,0 1 0,0 0-1,0 0 1,0 0-1,0-1 1,0 1-1,0 0 1,0 0-1,0-1 1,0 1-1,0 0 1,0 0-1,0 0 1,0-1 0,0 1-1,0 0 1,0 0-1,0 0 1,0-1-1,0 1 1,0 0-1,1 0 1,-1 0-1,0-1 1,0 1-1,0 0 1,0 0 0,0 0-67,-7 94 1194,10 303 427,2-290-938,-5-106-674,-1 0-1,1-1 1,-1 1 0,1 0-1,-1-1 1,1 1 0,-1-1-1,0 1 1,1-1 0,-1 1-1,0-1 1,1 0-1,-1 1 1,0-1 0,1 0-1,-1 0 1,0 1 0,0-1-1,0 0 1,1 0 0,-1 0-1,0 0 1,0 0 0,0 0-1,1 0 1,-1 0 0,0 0-1,0 0 1,1-1-1,-1 1 1,0 0 0,0-1-1,1 1 1,-1 0 0,0-1-1,1 1 1,-1-1 0,0 1-1,1-1 1,-1 1 0,0-1-9,-2 0 8,-4-2-18,-1 1 0,1-1 0,-1 1 0,0 1 0,0 0 0,0 0 0,1 0 0,-1 1 0,0 1 0,0-1 0,0 1 0,0 0 0,0 1 0,1 0 0,-6 2 10,9-2-8,0 1 0,0 0-1,0 0 1,0 0 0,1 1-1,-1-1 1,1 1 0,0 0-1,0 0 1,1 0-1,-1 0 1,1 0 0,0 1-1,0-1 1,-1 5 8,2-7 7,0 0 0,0-1 0,0 1 0,1 0 0,-1 1 0,1-1 0,-1 0 0,1 0 0,0 0 0,0 0 0,0 0 0,0 0 1,0 0-1,1 0 0,-1 0 0,0 1 0,1-1 0,0 0 0,-1 0 0,1 0 0,0-1 0,0 1 0,0 0 0,0 0 0,0 0 0,1-1 0,-1 1 0,1-1 0,-1 1 0,1-1 0,-1 1 0,1-1 0,0 0 0,-1 0 0,1 0 0,2 1-7,2-1-43,0 0 0,0-1-1,1 0 1,-1 0-1,0 0 1,0-1-1,0 0 1,0 0 0,0-1-1,0 1 1,0-1-1,-1 0 1,6-3 43,3-1-289,90-50-3423,-79 36 2667</inkml:trace>
  <inkml:trace contextRef="#ctx0" brushRef="#br0" timeOffset="1">407 278 1280,'-5'-12'640,"5"39"-384,0-27 896,0 0-1152,0 3 0,0 6-768,-3-1 0</inkml:trace>
  <inkml:trace contextRef="#ctx0" brushRef="#br0" timeOffset="2">416 501 3328,'10'23'1664,"-20"10"-1536,10-25 3456,0 7-3584,0 2 128,0 4-640,0-6 128,0 0 0,5 3 0,-5-12-768,5-1 128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8-14T22:12:26.3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 2176,'0'0'1024,"9"-3"-2176,-9 6 1664,0-3-1152,0 0 128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8-14T22:12:26.3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3200,'0'36'1536,"0"13"-1920,0-42 3072,0 14-2816,0-1 128,0 7-1024,0-10 128,3 7 512,7-12 128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8-14T22:12:26.3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0 2176,'-1'17'3556,"-1"9"-2434,0 14-958,2 64 988,0-104-1146,0 1-1,0-1 0,0 1 0,-1-1 1,1 0-1,0 1 0,0-1 0,0 0 1,1 1-1,-1-1 0,0 1 0,0-1 1,0 0-1,0 1 0,0-1 1,0 0-1,0 1 0,1-1 0,-1 1 1,0-1-1,0 0 0,1 0 0,-1 1 1,0-1-1,0 0 0,1 1 0,-1-1 1,0 0-1,1 0 0,-1 0 0,0 1 1,1-1-1,-1 0 0,0 0 0,1 0 1,-1 0-1,0 0 0,1 1 0,-1-1 1,1 0-1,-1 0 0,0 0 0,1 0 1,-1 0-1,1 0 0,-1-1 0,0 1 1,1 0-1,-1 0 0,0 0 0,1 0 1,-1 0-1,1 0 0,-1-1 0,0 1 1,1 0-1,-1 0 0,0 0 1,0-1-1,1 1 0,-1 0 0,0-1 1,1 1-1,-1 0 0,0-1 0,0 1-5,24-22 88,-23 21-96,40-53 75,-35 45-29,-1 0 1,2 0-1,-1 1 1,1 0 0,0 0-1,1 1 1,0-1-1,0 2 1,1-1-1,0 1 1,4-2-39,-11 8 16,-1 1 0,1-1-1,0 0 1,-1 1 0,1 0 0,-1-1 0,1 1 0,-1 0 0,0 0 0,1-1 0,-1 1 0,0 0 0,0 0-1,1 1 1,-1-1 0,0 0 0,0 0 0,0 1 0,0-1 0,0 0 0,-1 1 0,1-1 0,0 1 0,-1-1-1,1 1 1,-1-1 0,1 1 0,-1-1 0,0 1 0,0 0 0,0-1 0,0 1 0,0 0 0,0-1-1,0 1 1,0-1 0,0 1 0,-1 1-16,2 5 14,8 143 221,-1-119-832,-8-31 85,5-14-1579,0-7 854,-4-3-43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8-14T22:12:26.3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12 3328,'4'-3'1664,"-4"-6"-2688,0 12 3328,0 6-3584,-4-1 128,4 4-384,-5 4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8-14T22:12:26.3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3328,'0'15'1664,"0"10"-2048,0-18 3328,0 5-2944,3 0 128,-3 5 0,0 3 0,0-4-512,0-1 0,0 2-512,0-5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8-14T22:12:26.3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185 15 2432,'0'-15'1771,"-13"18"63,-3 5-1721,0 0-1,1 1 1,0 1 0,0 0-1,1 1 1,0 1 0,1 0-1,-11 14-112,18-20 80,4-5-79,0 0 0,1 0-1,-1 1 1,1-1-1,-1 0 1,1 1 0,0-1-1,-1 1 1,1-1-1,0 1 1,0-1 0,0 1-1,0 0 1,0 0-1,1-1 1,-1 1 0,0 0-1,1 0 1,-1 0-1,1 0 1,0 0-1,0 0 1,0 0 0,0 0-1,0 0 1,0 0-1,0 0 1,1 0 0,-1 0-1,1-1 1,-1 1-1,1 0 1,0 0 0,-1 0-1,1 0 1,0-1-1,4 3-88,-1 0 0,1 0-1,-1-1 1,1 0 0,0 0 0,0 0 0,1 0 0,-1-1 0,0 0 0,1 0 0,0-1-1,-1 1 1,1-1 0,0 0 0,0-1 0,-1 1 0,1-1 0,0-1 0,0 1 0,0-1-1,-1 0 1,1 0 0,3-1 88,19-2-789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8-14T22:12:26.3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74 380 2176,'-20'20'4330,"13"-10"-4248,1 1-1,-1-1 0,2 1 0,0 1 0,0-1 0,1 1 0,0 0 0,1 0 0,0 0 0,1 2-81,1-12 6,1-1 1,-1 0-1,1 0 0,0 0 1,0 0-1,0 1 0,0-1 0,-1 0 1,2 0-1,-1 0 0,0 1 1,0-1-1,0 0 0,0 0 1,1 0-1,-1 0 0,0 0 0,1 1 1,-1-1-1,1 0 0,0 0 1,-1 0-1,1 0 0,0 0 0,-1-1 1,1 1-1,0 0 0,0 0 1,0 0-1,0-1 0,0 1 1,0 0-1,0-1 0,0 1 0,0-1 1,0 1-1,0-1 0,0 1 1,1-1-1,-1 0 0,0 0 0,0 0 1,0 1-1,1-1 0,-1 0 1,0 0-1,0-1 0,0 1 1,0 0-1,1 0 0,-1-1 0,0 1 1,0 0-1,0-1 0,0 1 1,0-1-1,0 0 0,0 1 0,0-1 1,0 0-1,0 0-6,57-78 363,-54 73-377,-1-1-1,-1 0 1,0 0 0,0 0 0,0 0-1,0 0 1,-1-1 0,-1 1 0,1-5 14,-1 12 2,-1 0 0,1-1-1,0 1 1,-1 0 0,1 0 0,0-1 0,-1 1 0,1 0 0,-1 0-1,1-1 1,0 1 0,-1 0 0,1 0 0,-1 0 0,1 0 0,-1 0 0,1 0-1,-1 0 1,1 0 0,0 0 0,-1 0 0,1 0 0,-1 0 0,1 0 0,-1 0-1,1 0 1,-1 0 0,1 0 0,0 0 0,-1 1 0,1-1 0,-1 0 0,1 0-1,0 0 1,-1 1 0,1-1 0,0 0 0,-1 1 0,1-1 0,0 0-1,-1 1 1,1-1 0,0 0 0,0 1 0,-1-1 0,1 1 0,0-1 0,0 0-1,0 1 1,0-1 0,0 1 0,0-1 0,-1 1 0,1-1 0,0 1 0,0-1-1,0 1-1,-1 4 16,-1 0 0,0 1 0,1-1 0,0 1 0,1-1 0,-1 1 0,1 0 0,0-1 0,0 1 0,1-1 0,-1 1 0,1-1 0,1 1 0,-1-1 0,1 0 0,0 1 0,0-1 0,0 0 0,1 0 0,0 0 0,0-1 0,0 1 0,0-1 0,1 1 0,0-1 0,0 0 0,0-1 0,0 1 0,1-1 0,-1 1 0,1-1 0,1 0-16,0 2 8,0-1-1,-1 0 1,2 0 0,-1 0-1,0-1 1,1 0-1,-1 0 1,1-1-1,0 0 1,0 0-1,0 0 1,0-1-1,0 0 1,0-1-1,1 1 1,-1-1-1,6-1-7,3-4 22,-1 0-1,0-1 0,0-1 1,-1 0-1,1-1 0,-2-1 1,1 0-1,-1-1 0,-1 0 1,0-1-1,0 0 0,-1-1 1,5-6-22,2-4 15,-1-1 0,-1 0 0,-1-1-1,-1-1 1,-1 0 0,-1-1 0,-1 0 0,-1-1 0,-2 0 0,1-7-15,-6 23 8,0 1-1,0 0 1,-1-1 0,-1 1-1,0-1 1,0 0-1,-1 1 1,0-1 0,-1 0-1,0 1 1,0-1-1,-2 1 1,1-1 0,-4-8-8,5 17 5,0 0 1,-1-1-1,1 1 1,0 0-1,-1 0 1,1 1-1,-1-1 1,1 0-1,-1 0 1,0 1-1,0-1 1,0 1-1,0 0 1,0-1-1,0 1 0,0 0 1,0 0-1,-1 0 1,1 1-1,0-1 1,-1 0-1,1 1 1,0 0-1,-1-1 1,1 1-1,-1 0 1,1 0-1,0 0 1,-1 1-1,1-1 1,-1 0-1,1 1 1,0 0-1,0 0 1,-3 0-6,-3 3 24,0 0 0,-1 1 0,2 0 0,-1 0 0,1 1 0,-1-1 0,1 2 0,-4 4-24,-2 5 18,1 0 0,0 1 1,1 1-1,1 0 0,1 0 0,0 1 1,-5 17-19,8-18 20,0-1 0,2 1 0,0 0 0,1 1 0,0-1 1,2 1-1,0-1 0,1 1 0,1-1 0,1 0 0,0 1 0,1-1 1,1 0-1,1 0 0,1 0 0,0-1 0,2 0 0,6 13-20,7 4-634,0 0-1,3-1 0,1-2 1,4 4 634,-19-24-1280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8-14T22:12:26.3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222 19 3456,'5'-18'1323,"2"28"-577,-15-1 2070,4-4-2745,1 0 0,0 0 0,1 0 0,-1 0 1,1 0-1,0 1 0,0-1 0,0 1 0,1-1 0,0 1 0,0 3-71,-1 3 29,-28 163 867,25-128-1984,-5-50-832,2 0 640</inkml:trace>
  <inkml:trace contextRef="#ctx0" brushRef="#br0" timeOffset="1">1 190 2432,'6'5'3648,"35"36"-1536,93 69-107,-130-107-1984,0-1 1,0 0-1,0 0 0,1 0 1,-1 0-1,1-1 0,-1 0 1,1 0-1,0 0 0,-1 0 1,1-1-1,0 0 0,0 0 1,-1 0-1,1 0 0,0-1 1,-1 0-1,1 0 0,0 0 1,-1-1-1,1 1 0,-1-1 1,0 0-1,0 0 0,1-1 1,-1 1-22,17-12-534,0 0 1,0-1 0,-2-2-1,0 0 1,9-11 533,19-26-1301</inkml:trace>
</inkml:ink>
</file>

<file path=ppt/ink/ink2.xml><?xml version="1.0" encoding="utf-8"?>
<inkml:ink xmlns:inkml="http://www.w3.org/2003/InkML">
  <inkml:definitions/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8-14T22:12:26.3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 48 2560,'3'-7'1280,"8"-5"-2304,-11 12 1408,0 0-1152,0 7 0</inkml:trace>
  <inkml:trace contextRef="#ctx0" brushRef="#br0" timeOffset="1">0 21 2944,'6'3'1408,"-1"-18"-1152,-5 15 2432,3-9-2560,-3 9 0,10 5 0,-1-1 128,-1-1-384,1 9 0,1 0-256,-7 5 128,8-2-768,2-6 128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8-14T22:12:26.3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145 337 2560,'-4'1'177,"0"0"0,0 0 0,0 1 0,0-1 1,0 1-1,1 0 0,-1 0 0,0 0 0,1 0 0,-1 1 0,1 0 1,0 0-1,0-1 0,0 2 0,0-1 0,0 0 0,1 1 0,0-1 1,-1 1-1,1 0 0,0 0-177,-9 11-136,2-3 185,0 1 0,1 0 1,0 0-1,1 0 0,1 1 0,-2 6-49,6-16 24,1 0 0,0 0 0,0 0 0,0 0 1,1 0-1,-1 0 0,1 0 0,0 0 0,0 0 0,0 1 0,1-1 0,-1 0 0,1 0 0,0 0 0,0 0 0,1 0 0,-1-1 0,1 1 0,0 0 0,0 0 0,0-1 0,0 0 0,1 1 0,0-1 0,1 2-24,-1-2 1,0 0 0,0 0 0,0-1 0,0 1 0,1-1 0,-1 0 0,0 0 0,1 0 0,0-1-1,-1 1 1,1-1 0,0 0 0,0 0 0,0 0 0,0 0 0,-1-1 0,1 1 0,0-1 0,0 0 0,0 0 0,0-1 0,2 0-1,2 1-171,0-1 1,0 0-1,0-1 0,0 0 1,0 0-1,-1-1 0,1 0 1,-1 0-1,0 0 1,7-5 170,17-13-875,-3-2-21</inkml:trace>
  <inkml:trace contextRef="#ctx0" brushRef="#br0" timeOffset="1">397 5 2048,'4'-4'1114,"-2"5"1209,-3 7-2411,-21 240 1880,14-162-1271,2-32-204,2 0 0,2 1 0,4 25-317,-2-80 0,0 1 5,0 0 0,0 0-1,-1 0 1,1-1-1,0 1 1,0 0-1,0 0 1,0 0 0,0 0-1,0 0 1,0-1-1,1 1 1,-1 0-1,0 0 1,0 0-1,1 0 1,-1-1 0,0 1-1,1 0 1,-1 0-1,1-1 1,-1 1-1,1 0 1,-1-1-1,1 1 1,-1 0 0,1-1-1,0 1 1,0-1-1,-1 1 1,1-1-1,0 1 1,-1-1 0,1 0-1,0 1 1,0-1-1,0 0 1,0 0-1,-1 1 1,1-1-1,0 0 1,1 0-5,41-46 213,20-41-213,-62 86-4,-1 0-1,1 0 0,0 0 1,-1 0-1,1 0 1,0 0-1,0 0 0,-1 0 1,1 0-1,0 0 0,0 0 1,0 0-1,0 1 0,0-1 1,1 0-1,-1 1 1,0-1-1,0 1 0,0-1 1,0 1-1,1 0 0,-1-1 1,0 1-1,0 0 0,1 0 1,-1 0-1,0 0 1,0 0-1,1 0 0,-1 0 1,0 1-1,0-1 0,1 0 1,-1 1-1,0-1 0,0 0 1,0 1-1,1 0 1,-1-1-1,0 1 0,0 0 1,0-1-1,0 1 0,0 0 1,0 0-1,0 1 5,4 10-21,-1 1-1,-1 1 1,0-1 0,0 0-1,-1 1 1,-1 0 0,0 9 21,4-22-1536,0-7 384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8-14T22:12:26.3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1 304 2304,'60'-13'3989,"82"0"-3114,-21-14-1110,-112 16-1194,-8 10 533</inkml:trace>
  <inkml:trace contextRef="#ctx0" brushRef="#br0" timeOffset="1">257 11 2176,'-14'-10'938,"10"34"1047,0-9-1196,-2 120-24,2-91-534,2 1 0,2-1 0,2 0 0,2 0 0,2 6-231,-3-35 100,-2-8-20,0 1 0,0-1 0,1 0 0,0 1 0,0-1 0,1 0 1,0-1-1,0 1 0,1 0 0,0-1 0,3 5-80,-5-10-24,-1-1-1,1 1 1,-1-1 0,1 0-1,0 0 1,-1 1-1,1-1 1,0 0 0,-1 0-1,1 0 1,-1-1 0,1 1-1,0 0 1,-1-1 0,1 1-1,-1-1 1,1 1-1,-1-1 1,1 0 0,-1 0-1,1 1 1,-1-1 0,0 0-1,1 0 1,-1 0 0,0-1-1,0 1 1,0 0-1,0 0 1,0-1 0,0 1-1,0-1 1,0 1 0,-1 0-1,1-1 1,0 0-1,-1 1 1,1-1 0,-1 1-1,0-1 1,1-1 24,3-4-153,7-9-581,1 0 0,1 1 1,0 0-1,1 1 0,11-9 734,-7 7-768</inkml:trace>
  <inkml:trace contextRef="#ctx0" brushRef="#br0" timeOffset="2">460 390 2432,'46'9'3584,"-37"-7"-3528,0 0 0,0-1 0,0 0 0,0-1 0,1 0 0,-1 0 0,0-1 1,0 0-1,0-1 0,0 0 0,-1 0 0,1-1 0,0 0 0,-1-1 0,0 0 0,0 0 0,0-1 1,0 0-1,-1 0 0,1 0 0,-1-1 0,-1 0 0,1-1 0,-1 0 0,0 0 0,-1 0 0,1-1-56,-6 6 1,1 0 0,0 0 0,-1 1 0,1-1 0,-1 0-1,0 0 1,1 0 0,-1 0 0,0 0 0,0-1 0,-1 1-1,1 0 1,0 0 0,-1 1 0,1-1 0,-1 0 0,1 0-1,-1 0 1,0 0 0,0 0 0,0 0 0,0 1 0,0-1-1,-1 0 1,1 1 0,0-1 0,-1 1 0,1 0 0,-1-1-1,1 1 1,-1 0 0,0 0-1,-2-3 0,-1 1-1,0 1 1,1-1-1,-1 1 1,0-1-1,0 1 1,-1 1-1,1-1 1,0 1-1,-1 0 1,-1 0 0,1 1-5,1 0 0,0 0 0,0 1 0,0 0 0,0 0 0,0 1 0,0-1 0,0 1 0,1 0 1,-1 0-1,0 1 0,1-1 0,0 1 0,0 0 0,-1 0 0,2 0 0,-1 1 0,0 0 0,1-1 0,-1 1 0,1 0 0,0 1 1,1-1-1,-1 1 0,1-1 0,-2 4 5,1 2 10,-1 0 0,2 0 0,-1 0 0,1 0 0,1 0 0,0 0-1,0 0 1,1 0 0,0 1 0,1-1 0,0 0 0,1 0 0,0 0 0,0 0 0,2 2-10,-2-4-20,1 0-1,0-1 1,0 0-1,1 1 1,0-1-1,0-1 1,1 1-1,-1-1 0,2 1 1,-1-1-1,1-1 1,-1 1-1,1-1 1,1 0-1,-1 0 1,1-1-1,0 0 1,0 0-1,0-1 1,1 0-1,-1 0 1,1 0-1,-1-1 1,1 0-1,0-1 1,2 1 20,26-4-875,0-9-42</inkml:trace>
</inkml:ink>
</file>

<file path=ppt/ink/ink23.xml><?xml version="1.0" encoding="utf-8"?>
<inkml:ink xmlns:inkml="http://www.w3.org/2003/InkML">
  <inkml:definitions/>
</inkml:ink>
</file>

<file path=ppt/ink/ink24.xml><?xml version="1.0" encoding="utf-8"?>
<inkml:ink xmlns:inkml="http://www.w3.org/2003/InkML">
  <inkml:definitions/>
</inkml:ink>
</file>

<file path=ppt/ink/ink25.xml><?xml version="1.0" encoding="utf-8"?>
<inkml:ink xmlns:inkml="http://www.w3.org/2003/InkML">
  <inkml:definitions/>
</inkml:ink>
</file>

<file path=ppt/ink/ink26.xml><?xml version="1.0" encoding="utf-8"?>
<inkml:ink xmlns:inkml="http://www.w3.org/2003/InkML">
  <inkml:definitions/>
</inkml:ink>
</file>

<file path=ppt/ink/ink27.xml><?xml version="1.0" encoding="utf-8"?>
<inkml:ink xmlns:inkml="http://www.w3.org/2003/InkML">
  <inkml:definitions/>
</inkml:ink>
</file>

<file path=ppt/ink/ink28.xml><?xml version="1.0" encoding="utf-8"?>
<inkml:ink xmlns:inkml="http://www.w3.org/2003/InkML">
  <inkml:definitions/>
</inkml:ink>
</file>

<file path=ppt/ink/ink29.xml><?xml version="1.0" encoding="utf-8"?>
<inkml:ink xmlns:inkml="http://www.w3.org/2003/InkML">
  <inkml:definitions/>
</inkml:ink>
</file>

<file path=ppt/ink/ink3.xml><?xml version="1.0" encoding="utf-8"?>
<inkml:ink xmlns:inkml="http://www.w3.org/2003/InkML">
  <inkml:definitions/>
</inkml:ink>
</file>

<file path=ppt/ink/ink30.xml><?xml version="1.0" encoding="utf-8"?>
<inkml:ink xmlns:inkml="http://www.w3.org/2003/InkML">
  <inkml:definitions/>
</inkml:ink>
</file>

<file path=ppt/ink/ink31.xml><?xml version="1.0" encoding="utf-8"?>
<inkml:ink xmlns:inkml="http://www.w3.org/2003/InkML">
  <inkml:definitions/>
</inkml:ink>
</file>

<file path=ppt/ink/ink32.xml><?xml version="1.0" encoding="utf-8"?>
<inkml:ink xmlns:inkml="http://www.w3.org/2003/InkML">
  <inkml:definitions/>
</inkml:ink>
</file>

<file path=ppt/ink/ink33.xml><?xml version="1.0" encoding="utf-8"?>
<inkml:ink xmlns:inkml="http://www.w3.org/2003/InkML">
  <inkml:definitions/>
</inkml:ink>
</file>

<file path=ppt/ink/ink34.xml><?xml version="1.0" encoding="utf-8"?>
<inkml:ink xmlns:inkml="http://www.w3.org/2003/InkML">
  <inkml:definitions/>
</inkml:ink>
</file>

<file path=ppt/ink/ink35.xml><?xml version="1.0" encoding="utf-8"?>
<inkml:ink xmlns:inkml="http://www.w3.org/2003/InkML">
  <inkml:definitions/>
</inkml:ink>
</file>

<file path=ppt/ink/ink36.xml><?xml version="1.0" encoding="utf-8"?>
<inkml:ink xmlns:inkml="http://www.w3.org/2003/InkML">
  <inkml:definitions/>
</inkml:ink>
</file>

<file path=ppt/ink/ink37.xml><?xml version="1.0" encoding="utf-8"?>
<inkml:ink xmlns:inkml="http://www.w3.org/2003/InkML">
  <inkml:definitions/>
</inkml:ink>
</file>

<file path=ppt/ink/ink38.xml><?xml version="1.0" encoding="utf-8"?>
<inkml:ink xmlns:inkml="http://www.w3.org/2003/InkML">
  <inkml:definitions/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14T02:24:54.730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0 0 24575,'13'0'0,"9"0"0,-6 0 0,14 0 0,-9 0 0,4 0 0,0 0 0,1 0 0,0 0 0,4 0 0,-4 0 0,6 0 0,0 0 0,-1 0 0,7 0 0,-4 0 0,4 0 0,-1 0 0,-3 0 0,4 0 0,0 0 0,-4 0 0,4 0 0,-7 0 0,1 0 0,-1 0 0,-5 0 0,5 0 0,-10 4 0,3 2 0,-4-1 0,4 4 0,-3-4 0,9 6 0,-9-1 0,3 4 0,1-3 0,1 8 0,0-3 0,5 5 0,-11-2 0,11 2 0,-10-1 0,3 0 0,-4-1 0,-1 1 0,1 4 0,0-3 0,0 9 0,0-9 0,-4 9 0,3-4 0,-8 0 0,5 5 0,-7-11 0,1 5 0,0-6 0,-1-4 0,0-2 0,-4-4 0,-1 0 0,-4 0 0,4-1 0,1 1 0,4 4 0,0 2 0,1 9 0,0 3 0,1 4 0,-1 1 0,1-1 0,-1 1 0,0-6 0,-4-1 0,2-10 0,-7-2 0,3-4 0,0-1 0,1 1 0,4 4 0,-4 8 0,3-1 0,-2 11 0,4-11 0,0 11 0,0-5 0,1 0 0,-1-1 0,-5-6 0,4 0 0,-8 1 0,7-6 0,-7 4 0,3-3 0,0 0 0,-4 3 0,4-9 0,1 10 0,-4 4 0,3 4 0,0 2 0,-3-4 0,8-6 0,-8 0 0,7-4 0,-7 3 0,7-3 0,-7 4 0,7-5 0,-7 0 0,7-1 0,-6-3 0,6 8 0,-7-8 0,8 8 0,-8-8 0,7 4 0,-7-6 0,7 1 0,-7 0 0,3-1 0,-1 1 0,-2-1 0,3 1 0,0-1 0,-3 6 0,6-4 0,-1 8 0,-1-4 0,3 6 0,-3-6 0,0-1 0,3-4 0,-7 0 0,3 0 0,-1-1 0,-2 1 0,7-1 0,-3 1 0,4 4 0,0 2 0,1 4 0,-1 1 0,1-1 0,0 0 0,-1-4 0,0-2 0,0-4 0,-4 0 0,-2-1 0,-3 1 0,4-4 0,-3 2 0,7-6 0,-7 7 0,6-4 0,-6 5 0,7-5 0,-7 4 0,3-4 0,-4 4 0,0 1 0,0-1 0,3-3 0,-2 2 0,7-6 0,-7 7 0,6-3 0,-6 3 0,6 1 0,-6-1 0,6-3 0,-6 2 0,7-2 0,-3 4 0,3-1 0,1 1 0,-4-1 0,2 1 0,-2 0 0,4-1 0,0 1 0,-4 0 0,2 0 0,-2-1 0,3-3 0,-3 2 0,2-6 0,-2 3 0,0 0 0,3-3 0,-3 7 0,3-7 0,1 6 0,0-2 0,0 4 0,-1-4 0,1 3 0,0-7 0,-1 6 0,1-6 0,0 7 0,0-7 0,-1 7 0,1-3 0,0 0 0,-1 2 0,1-6 0,0 7 0,0-7 0,-1 7 0,1-7 0,0 6 0,-1-6 0,1 3 0,0 0 0,0-3 0,-1 7 0,1-7 0,0 7 0,-1-4 0,1 1 0,0 3 0,0-7 0,-1 7 0,1-3 0,0-1 0,-1 4 0,1-7 0,0 3 0,-1 0 0,1-3 0,0 3 0,-4 0 0,2-4 0,-2 4 0,4 0 0,-1-3 0,1 3 0,0 0 0,-1-3 0,0 3 0,0-4 0,1 0 0,-1 0 0,0 0 0,0 0 0,-3 3 0,2-2 0,-2 3 0,3-4 0,1 0 0,0 0 0,-1 0 0,1 0 0,0 4 0,-1-3 0,1 3 0,0-4 0,0 0 0,-1 4 0,1-3 0,-1 2 0,1-3 0,-1 0 0,1 0 0,0 0 0,-1 0 0,1 0 0,0 0 0,-1 0 0,1 0 0,5 0 0,-4 0 0,3 0 0,0 0 0,-3 0 0,4 0 0,-1 0 0,-3 0 0,3 4 0,1-3 0,-4 3 0,8-4 0,-8 0 0,3 0 0,0 0 0,-3 0 0,4 0 0,-1 0 0,-3 0 0,3 0 0,1 0 0,-4 0 0,3 0 0,0 0 0,-3 0 0,4 0 0,-1 0 0,-3 0 0,3 0 0,-4 0 0,0 0 0,-1 0 0,1 0 0,0 0 0,0 0 0,-1 0 0,1 0 0,-1 0 0,1 0 0,0 0 0,-1 0 0,1 0 0,0 0 0,-1 0 0,6 0 0,-4 0 0,8 0 0,-8 0 0,3 0 0,-4 0 0,0 0 0,-1 0 0,6 0 0,-4 0 0,3 0 0,-4 0 0,4 0 0,-3 0 0,8 0 0,-8 0 0,8 0 0,-3 0 0,-1 0 0,4 0 0,-3 0 0,0 0 0,3 0 0,-9 0 0,5 0 0,-1 0 0,-3 0 0,4 0 0,-6 0 0,1 0 0,4 0 0,-3 0 0,4 0 0,-6 0 0,1 0 0,-1 0 0,0 0 0,1 0 0,4 0 0,-3 0 0,8 0 0,-8-4 0,8 3 0,-8-3 0,4 4 0,-6 0 0,1 0 0,0-4 0,-1 3 0,1-3 0,0 4 0,0 0 0,-1-3 0,1 2 0,-1-3 0,1 4 0,0 0 0,-1-4 0,1 3 0,0-3 0,-1 4 0,1 0 0,0-4 0,0 3 0,-1-3 0,1 0 0,0 4 0,-1-4 0,1 4 0,0 0 0,0 0 0,-1-4 0,0 3 0,1-3 0,-1 4 0,1 0 0,-1-4 0,1 3 0,-1-3 0,1 4 0,0 0 0,-1 0 0,1-4 0,0 3 0,-1-2 0,1 3 0,0 0 0,-1-4 0,0 3 0,1-3 0,-1 4 0,1 0 0,0 0 0,-1 0 0,1 0 0,0-4 0,0 3 0,-1-3 0,1 4 0,0 0 0,-1-4 0,1 3 0,0-3 0,0 4 0,-1-3 0,6 2 0,-4-3 0,3 4 0,0-5 0,-3 4 0,4-3 0,-1-1 0,-3 4 0,3-7 0,-4 7 0,0-3 0,-1 0 0,1 3 0,0-7 0,0 7 0,-1-7 0,1 7 0,0-6 0,-1 6 0,1-7 0,0 3 0,0 0 0,-1-3 0,1 3 0,0-4 0,-1 5 0,1-4 0,-4 3 0,2 0 0,-2-3 0,4 4 0,-1-1 0,-3-3 0,3 3 0,-4-4 0,5 1 0,0-1 0,-1 0 0,1-4 0,0 3 0,0-4 0,0 5 0,-4 0 0,3 1 0,-4-1 0,5 0 0,0 0 0,0 0 0,-1 0 0,1-4 0,0 3 0,1-9 0,-1 5 0,0-1 0,0 2 0,-4-1 0,3 4 0,-7-4 0,7 9 0,-7-2 0,2 2 0,1-4 0,-3 0 0,7 0 0,-7 0 0,7-4 0,-2-2 0,-1 1 0,3-5 0,-7 5 0,8-1 0,-8-3 0,6 7 0,-6-2 0,3 4 0,-4 0 0,4 0 0,-3 1 0,3-6 0,-4 4 0,4-17 0,1 10 0,1-11 0,2 9 0,-7-1 0,8 1 0,-8 0 0,3 4 0,0 1 0,-3 1 0,3 3 0,-4-4 0,0 6 0,4-6 0,-3 4 0,8-8 0,-8 8 0,8-8 0,-4 3 0,0-4 0,4-1 0,-8 1 0,7 4 0,-7-3 0,3 8 0,0-4 0,-3 5 0,3 1 0,-4-1 0,4-5 0,-3 4 0,3-3 0,0 4 0,-3-5 0,3 0 0,0-1 0,-3-3 0,7 3 0,-7-5 0,3 1 0,1 0 0,-4-1 0,7 1 0,-7 0 0,4 4 0,-5-3 0,4 3 0,-3-5 0,8 1 0,-4 0 0,0-1 0,3 6 0,-7-5 0,7 9 0,-7-3 0,7 4 0,-7 0 0,3 0 0,-4 1 0,4-1 0,-3 0 0,6-4 0,-6 4 0,7-4 0,-7-1 0,7 0 0,-2-6 0,3 6 0,-4-5 0,3 9 0,-7-3 0,7 4 0,-8 0 0,8 0 0,-7 1 0,3-1 0,0 0 0,-3 0 0,7 0 0,-3-4 0,0-2 0,4-4 0,-5 4 0,6-3 0,-1 3 0,1-5 0,0 1 0,-1 4 0,0 2 0,0 4 0,-1 0 0,1 0 0,0 0 0,-1 1 0,1-1 0,0-4 0,0 3 0,0-4 0,4 0 0,-3 4 0,8-8 0,-8 8 0,4-3 0,-6 4 0,1 0 0,0-5 0,0 4 0,0-3 0,0 8 0,-1-3 0,1 3 0,0-4 0,4 0 0,-3 0 0,4 0 0,-6 0 0,1 4 0,0-3 0,-1 3 0,6 0 0,-4-3 0,3 7 0,-4-7 0,4 7 0,2-7 0,0 7 0,3-8 0,-8 4 0,8 0 0,-4-3 0,1 7 0,3-8 0,-4 8 0,6-8 0,-1 8 0,0-8 0,-4 8 0,3-3 0,-3 0 0,4 2 0,0-2 0,0 4 0,1 0 0,-1-4 0,-5 3 0,5-4 0,-9 5 0,3 0 0,0 0 0,-3 0 0,4 0 0,-6 0 0,1 0 0,4 0 0,-3 0 0,9 0 0,-10 0 0,5 0 0,-1 0 0,-3 0 0,4 0 0,-2 0 0,-2 0 0,2 0 0,-3 0 0,0 0 0,0 0 0,4 0 0,-3 0 0,3 0 0,-4 0 0,-1 0 0,-3 0 0,-1 0 0</inkml:trace>
</inkml:ink>
</file>

<file path=ppt/ink/ink4.xml><?xml version="1.0" encoding="utf-8"?>
<inkml:ink xmlns:inkml="http://www.w3.org/2003/InkML">
  <inkml:definitions/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9-30T23:58:22.3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0 763 1024,'21'0'512,"43"0"384,-43-21-640,0-1-256,0 1 128,22 0-128,20 0 128,1 0 0,-1 0 0,22-1 0,0 1 128,-1 0-128,1 0 128,-22 0-128,22-1 128,21 1-128,-21 0 0,-1 0-128,1 21 128,0-21 0,-22 0 0,22 0 0,-22-1 0,1 1-128,20 21 128,-20-21 0,-1 21 0,-20 0-128,20-21 128,-42 21-128,22-21 0,-1 0 0,-21 21 128,22-22-128,-43 22 0,21 0-128,0 0 0,-21 0-512,21 0 0,-21 0-128,0 0 128</inkml:trace>
  <inkml:trace contextRef="#ctx0" brushRef="#br0" timeOffset="279.45">2032 1 1408,'43'0'640,"-1"21"0,-21-21 1152,0 21-1664,0-21 0,1 0 128,-22 0 0,21 21-384,-21-21 128,0 21 128,-21 1 128,-1-1-256,1 21 128,-21-21-768,-22 22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9-30T23:58:23.4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64 1152,'0'0'512,"21"-21"256,-21 21-128,21 0-640,0 0 128,0 0 0,22 21 128,-1-21-256,21 21 128,1 0 128,21 0 0,-1-21 0,1 21 0,42 1 0,-21-1 0,0 0-128,-1 0 128,22 0-128,-42 0 128,21-21-256,-21 22 128,-22-22-128,1 21 128,-1 0-128,-21-21 128,-20 21-256,20-21 128,-42 0-640,21 0 0,-21 0-256,0 0 128</inkml:trace>
  <inkml:trace contextRef="#ctx0" brushRef="#br0" timeOffset="302.14">1398 0 1536,'21'21'768,"21"1"-512,-21-22 1152,0 21-1280,0 0 128,1 0 256,-1-21 0,21 42-512,22-20 0,-22 20 384,-21-21 0,22 0 0,-22 0 0,0 1-256,-21 20 128,0 0-128,-21 1 128,-22-1-640,-20 21 128,-1-20-640,1 20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01T21:46:00.5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6207 304 2048,'0'-23'1024,"23"23"-256,0 0 1408,-23-24-1920,24 24 0,-1 0 128,24-23 0,-1 23-512,1 0 0,0 0 256,-1 0 128,-22 0-384,-1 0 128,24 0-896,-47 0 0</inkml:trace>
  <inkml:trace contextRef="#ctx0" brushRef="#br0" timeOffset="1">304 1121 1664,'-24'-23'768,"-22"-1"256,46 24 512,-24 0-1536,0 0 128,2 0 0,-2 24 128,0-1-384,2 0 128,-2 24 0,0 0 128,2-1-128,22 0 128,0 2-128,0-2 0,22-22 0,2 22 128,0-22-128,22-2 128,0-22-128,2 24 128,-2-24-768,0 0 0</inkml:trace>
  <inkml:trace contextRef="#ctx0" brushRef="#br0" timeOffset="2">396 2381 1664,'-22'-23'768,"-26"23"0,26 0 640,22 0-1152,-24 0 0,0 0 128,-22 23 0,22 0-512,-22-23 0,22 24 256,2-1 128,-2 24-256,0-24 128,24 47-128,-22-47 0,22 24 128,22-1 0,2-22 0,0-1 128,22 0-128,-22-23 0,22 24 0,0-24 0,2-24-128,-2 24 128,0-23-512,2 0 128,-26 23-768,2-47 128</inkml:trace>
  <inkml:trace contextRef="#ctx0" brushRef="#br0" timeOffset="3">0 2124 2432,'0'0'1152,"24"0"-640,-2-23 1664,-22 23-2048,24 0 128,0-23 128,-2-1 0,26 24-512,22-23 128,-24 0 128,24 23 128,0 0-640,24 0 0,-24 0-512,46 0 0</inkml:trace>
  <inkml:trace contextRef="#ctx0" brushRef="#br0" timeOffset="4">5763 864 2176,'0'-46'1024,"0"92"-896,0-46 1664,0 0-1664,0 0 0,-23 24 128,0-24 128,-1 23-512,1 24 0,0-24 256,-24 0 128,0 24-256,-23-24 128,0 47-128,0-23 0,24 0 0,-24-1 0,0 24 0,0-24 128,-24 2-128,24-2 0,0 0 0,0-22 0,0 22 0,0-22 128,0 0-128,24 22 0,-1-22 0,0 22 0,24-22 0,0 22 0,0-22 0,-1-1 0,24 0 128,0 1 0,-23-24 0,23 23 0,23-23 0,-23 0 0,24 23 0,22-23 0,-23 24-128,24-24 128,0 23 0,23 24 0,0-24 0,23 24 0,-23-24 0,23 24 128,24 23-128,0-24 128,-24 24-256,24 0 128,-1 0 0,-22-23 0,-1-1-128,-23 1 128,0 0-128,-23-24 128,-1 0-128,-22-23 128,-1 0-640,0 0 128,-23 0-896,0-23 128</inkml:trace>
  <inkml:trace contextRef="#ctx0" brushRef="#br0" timeOffset="5">6113 818 1536,'24'0'768,"-1"-24"0,0 1 128,1 0-640,-1-1 0,-23-22 128,47 22 128,-47 1-640,23 0 128,0 23 256,1 0 128,-1 23-256,0 0 128,24 1-128,-24-1 0,24 24 0,-24-1 0,24-22-128,0 22 128,-24 1 0,0-24 0,24 1-128,-24-24 128,1 23-384,-1-23 128,-23-23-768,24 23 128</inkml:trace>
  <inkml:trace contextRef="#ctx0" brushRef="#br0" timeOffset="6">6720 537 1920,'0'24'896,"-23"-1"0,-1 1 896,24-1-1664,-23 0 128,0 24 0,-24 23 0,24 0-384,-1-23 0,-22 46 256,22-23 128,-22-23-768,22 23 128,1-47-384,0 0 0</inkml:trace>
  <inkml:trace contextRef="#ctx0" brushRef="#br0" timeOffset="7">6323 3034 1664,'0'0'768,"24"-47"128,-24 24 256,23 0-1024,-23-1 128,23 1 128,1 0 128,-1-1-640,0 24 128,1-23 256,-1 46 128,0-23-128,24 24 0,-24 22-128,24-22 128,-24 22 0,1-22 128,22 22-128,-22 1 0,23-24-128,-1 1 128,-22 0-384,-2-24 0,2 0-896,0 0 0,-2-24 0,2 0 0</inkml:trace>
  <inkml:trace contextRef="#ctx0" brushRef="#br0" timeOffset="8">6930 2684 2816,'-24'23'1408,"-22"24"-1152,46-24 2688,-24 1-2560,2 22 128,-25 24-128,23 0 128,-22 0-768,-1 0 0,0 24 0,1-48 128,-1 24-1024,0-46 128</inkml:trace>
  <inkml:trace contextRef="#ctx0" brushRef="#br0" timeOffset="9">3080 374 1792,'0'0'896,"24"-23"-768,-24 23 640,0 0-896,23 0 128,0 23 0,1 0 0,22 1 128,-22-1 0,46 24-128,-48-24 128,26 47 0,-26-23 0,2 23 0,0 0 0,-24-23-128,22 23 128,-22-24-128,-22 1 128,22-24-128,0 24 128,-24-47-128,0 0 128,2 0-128,-2 0 128,0-23 0,2-24 0,22 24 0,0-24 128,0 0-128,0 1 0,22-1 0,2 0 0,0 24-128,-2 0 128,-22-24-256,48 24 128,-26 23-384,2-24 0,0 24-384,-2-23 0</inkml:trace>
  <inkml:trace contextRef="#ctx0" brushRef="#br0" timeOffset="10">3990 25 1536,'-24'-24'768,"-22"118"-256,46-94 768,-24 22-1280,2 25 128,-2 0 0,-22-1 128,22-22-768,0-1 128,2 0-128,-2-23 128</inkml:trace>
  <inkml:trace contextRef="#ctx0" brushRef="#br0" timeOffset="11">3616 164 1408,'48'23'640,"-2"-23"-384,0 0 896,-22 24-1152,22-24 0,2 0 256,-2 23 0,0-23-512,2 0 128,-26 0-256,2 0 0</inkml:trace>
  <inkml:trace contextRef="#ctx0" brushRef="#br0" timeOffset="12">3874 1 2304,'0'46'1152,"-24"24"-1152,24-46 1920,24 22-1920,-24 1 0,0 23 0,22 0 128,-22-23-768,24 23 0</inkml:trace>
  <inkml:trace contextRef="#ctx0" brushRef="#br0" timeOffset="13">1097 1424 896,'-24'0'384,"24"0"1024,0 0-1152,0 0 0,0-24 0,0 24 128,24 0 128,-24-22-640,0 22 128,23 0 256,-23 0 128,23 0-256,-23-24 128,24 24-128,-1 0 128,0 0-256,1 0 128,-1 0 0,24 0 0,-24 0-128,0 0 128,24 0 0,0 0 128,-24 0-128,24 0 0,-1 0-128,1 0 128,0 0-128,-1 0 128,-22 0-128,22 24 128,-22-24-128,-1 22 0,24-22 0,-24 24 0,0 0 0,25-24 0,-26 22 0,2 2 0,-1 0 0,24-2 0,-24 2 0,0 0 0,1-24 0,-1 22 128,0 2-128,1 0 0,-1-24 0,-23 22 128,0 2-128,0 0 0,0-1 0,0-23 0,-23 23 0,23 1 128,-24-1-128,24 0 0,-23 1 0,0-1 0,-1 0 0,1 1 0,0-1 0,-1 0 0,-22 1 0,22-1 128,2 0-128,-2 1 0,-23-1 0,24-23 0,-24 23 0,0-23 128,1 24-128,-24-24 0,23 0 0,0 0 0,24 0 0,-24 23 0,1-23 0,-1 0 0,24 0 0,-1 0 0,1 0-128,0 0 128,-1 0 0,24 0 0,-23 0-128,23 0 0,0 0-256,0 0 128,23-23-768,1 23 128</inkml:trace>
  <inkml:trace contextRef="#ctx0" brushRef="#br0" timeOffset="14">2380 1704 1664,'0'24'768,"0"-48"128,0 24 512,0 0-1280,0 0 128,0 0 128,0-24 0,0 24-512,0 0 0,23 0 256,-23 0 128,24-22-256,-24 22 0,23-24 0,0 24 128,-23 0-128,24-24 0,-1 24 0,0 0 128,1 0 0,-24 24 128,23-24-128,0 0 0,-23 24 0,24-2 0,-1 26 0,0-25 0,1 0-128,-1 1 128,0-1-128,1-23 128,-1 0-128,0-23 128,1-1-128,-1 1 128,0 0-128,1 23 0,-1-24 0,24 0 0,-47 2-128,23 22 128,0 0-128,1 0 128,-1 0 0,1 22 0,-1-22-128,0 24 128,24 0 0,-24-1 128,1-23-128,22 23 0,-22 1 0,-2-24 128,26 0-128,-26 0 128,2 0-128,0-24 0,-24 1 0,22 0 0,2 23-128,0 0 128,-2 0 0,26 0 0,-26 0-128,2 0 128,0 23 0,22-23 128,-22 23-128,-2-23 0,26 0 0,-2-23 128,-22 0-256,22 23 128,0-24-256,-22 0 128,22 24-896,-22 24 0</inkml:trace>
  <inkml:trace contextRef="#ctx0" brushRef="#br0" timeOffset="15">3900 1797 1280,'0'0'640,"0"-46"-384,0 22 768,0 24-896,0 0 128,24-23 128,-1-1 128,-23 24-640,23 0 128,1 0 256,-1 24 128,0-24-128,1 0 0,-1 23 0,0 1 128,1-1-128,-1 0 0,0 1-128,1 22 128,-1-46-128,0 24 0,1-1-128,-1-23 0,0 0-256,24-23 128,-24-1-768,24-22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14T03:30:0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1507 24575,'9'-4'0,"0"-2"0,5-2 0,1-1 0,1-2 0,0 1 0,-3 3 0,-2 1 0,-2 4 0,-2-1 0,1 1 0,1-1 0,4-1 0,2 0 0,1 1 0,0-1 0,-2 2 0,0 0 0,-1 0 0,2-1 0,-1 1 0,2-2 0,0 1 0,-1 0 0,-1 0 0,-1 1 0,-2 1 0,-2 0 0,1 1 0,-1-1 0,-1 1 0,-1 0 0,0 0 0,0 0 0,2 0 0,4 0 0,-2 0 0,3 0 0,-4 0 0,-2 0 0,-2 0 0,-2 0 0,-2 0 0,2 0 0,0 0 0,5-2 0,1 2 0,1-2 0,1 2 0,-3 0 0,1 0 0,-4 0 0,1-1 0,1 0 0,1 0 0,1-1 0,-1 1 0,0-2 0,-1 2 0,0 0 0,0 1 0,-1 0 0,-2-1 0,1 1 0,-2-1 0,4 0 0,-1-1 0,3 0 0,1 1 0,-1-1 0,1 0 0,-2 0 0,-1 0 0,1-1 0,-2 0 0,0 1 0,1 2 0,-2-1 0,3 0 0,-3-1 0,3 1 0,-2 0 0,3 0 0,2 0 0,0-1 0,3 2 0,-1-2 0,-1 1 0,1 0 0,-4 0 0,-2 0 0,-1 1 0,0 0 0,-1-1 0,0 1 0,-1-2 0,0 2 0,1-1 0,-1 1 0,2-1 0,-2 1 0,0-1 0,-2 1 0,1-1 0,1 1 0,5 0 0,1 0 0,0 0 0,-3 0 0,-4 0 0,2 1 0,-2-1 0,7 0 0,0 0 0,1 0 0,0 0 0,-2 0 0,-1 0 0,-3-1 0,0 1 0,2-1 0,0 0 0,3 0 0,0 0 0,1 0 0,-1 1 0,-3-1 0,-1 0 0,-3 1 0,0-1 0,0 1 0,2-1 0,0 0 0,4-1 0,-1 1 0,5-2 0,-1 1 0,3-1 0,-1 2 0,0-2 0,-4 2 0,0 0 0,-3-1 0,0 2 0,1-1 0,1 0 0,0-1 0,2 0 0,-2 0 0,0 1 0,-4-1 0,1 0 0,0 1 0,0-1 0,4 1 0,1 0 0,2-2 0,3 0 0,-2-1 0,1 1 0,-3 0 0,-2 0 0,-4 1 0,-1 1 0,-1-2 0,1 1 0,0-1 0,3 0 0,-1 0 0,1 2 0,-2-2 0,1 3 0,0-3 0,-1 2 0,0-3 0,-2 3 0,1-1 0,-2 2 0,3-1 0,-2-2 0,2 2 0,1-2 0,-1 1 0,1 1 0,-2 0 0,-2 1 0,1 0 0,1-1 0,3 0 0,1-1 0,2 1 0,0-2 0,0 2 0,-2 0 0,1 0 0,-1 0 0,-1 0 0,1-1 0,-2 1 0,2-1 0,1 0 0,0 0 0,4-2 0,-2 1 0,5 0 0,-2-3 0,0 1 0,-3-1 0,1 2 0,-3-1 0,-1 3 0,-5 1 0,-1-1 0,0 1 0,0-2 0,4 2 0,-1-1 0,2-1 0,-1 1 0,-1 1 0,-1-1 0,-1 2 0,1-2 0,0 2 0,4-2 0,0 0 0,3-1 0,1 1 0,-2 1 0,0 1 0,2-1 0,0 1 0,3-1 0,-2-1 0,0 0 0,-2-1 0,-1-1 0,0 3 0,-3-1 0,1 1 0,0-3 0,4 2 0,0 0 0,2 0 0,-2 1 0,-4-1 0,-4 2 0,-1-1 0,0 1 0,3-2 0,3 0 0,3 0 0,-4 0 0,0 0 0,-6 2 0,2-1 0,-4 0 0,4 1 0,1-1 0,2 0 0,4-2 0,-2 1 0,2-1 0,-3 1 0,2 1 0,-2-1 0,0 1 0,2-1 0,-1 1 0,5-2 0,-4 1 0,1-2 0,-1 2 0,0 0 0,2 0 0,1 0 0,1-1 0,-2 0 0,1 1 0,-2 0 0,-3 1 0,0 1 0,1-3 0,0 2 0,4-2 0,1 1 0,0-1 0,0 0 0,-1 2 0,-5-2 0,1 2 0,-3-1 0,4-1 0,0-2 0,1 2 0,-1-1 0,2 0 0,0 1 0,-1-1 0,0 1 0,-4 0 0,-2 0 0,1 1 0,0-2 0,1 2 0,0-3 0,0 4 0,0-2 0,0 2 0,2 0 0,-1-1 0,-1 0 0,2 0 0,-2-1 0,-1 1 0,-1 0 0,0 0 0,4 0 0,-1 0 0,0 1 0,-1 0 0,-1-1 0,0 1 0,3-2 0,0-1 0,4 0 0,-1-3 0,0 2 0,-2 0 0,-3 2 0,-3 1 0,-1 0 0,0-2 0,6-1 0,1-1 0,3-2 0,-3 3 0,-2-1 0,0 4 0,-2-1 0,-1 1 0,2 0 0,-3-2 0,4 2 0,-4-1 0,3-1 0,-3 2 0,2-2 0,-2 2 0,4-1 0,0 0 0,3 0 0,0 1 0,-3 0 0,-1 0 0,1 1 0,-3-1 0,3 0 0,1-2 0,2 1 0,1-1 0,0 0 0,-7 2 0,2-1 0,-6 1 0,4 1 0,-2-1 0,3-2 0,2 2 0,1-2 0,0 0 0,1-1 0,-3 2 0,0 0 0,-1 1 0,-3 1 0,2-2 0,0 2 0,4-3 0,0 0 0,3-1 0,-2-2 0,2 1 0,-3 0 0,-2 2 0,-1 1 0,-2 1 0,1 1 0,0-1 0,3-1 0,-1 0 0,2-1 0,0 1 0,0-1 0,4 1 0,-4-1 0,3 1 0,-5 0 0,-1 1 0,-1 0 0,1 0 0,0 0 0,-1 0 0,1-1 0,1 2 0,1-1 0,0-1 0,1 0 0,-1 1 0,0 0 0,-1 2 0,2-2 0,1 0 0,3-2 0,0 1 0,-1-1 0,1 0 0,-4 1 0,1 1 0,-3 0 0,1 1 0,1-2 0,-4 1 0,1 0 0,-4 0 0,2 2 0,-3-2 0,2 1 0,0-1 0,5 0 0,0 0 0,4 1 0,-1 1 0,-1 0 0,0 0 0,-3 0 0,1 1 0,-2-1 0,2 1 0,-2-1 0,4 0 0,2 0 0,4 0 0,2-1 0,1 0 0,0 0 0,-4 0 0,-2 1 0,-2-1 0,2 1 0,-1-2 0,0 1 0,-3-1 0,0 1 0,2 1 0,-1-1 0,2 0 0,-3-1 0,1 1 0,-1-1 0,0 1 0,1 0 0,-4 0 0,1 0 0,-2 1 0,4 0 0,-3 0 0,6 0 0,-6-1 0,4 1 0,-5-1 0,3 1 0,0 0 0,2 0 0,0 0 0,-1 0 0,0 0 0,-2 0 0,-2 0 0,-1 0 0,-2 0 0,1 0 0,2 0 0,4 0 0,2 0 0,3-1 0,-2 1 0,1-1 0,-5 1 0,0 0 0,0 0 0,4 0 0,4 1 0,2-1 0,3 1 0,-3-1 0,-3 0 0,-3 1 0,-3-1 0,1 1 0,6 0 0,4-1 0,2 0 0,-2 1 0,-2-1 0,0 2 0,1-1 0,2 0 0,-4 1 0,-3-2 0,-5 1 0,-3 0 0,-1-1 0,0 0 0,3 1 0,4-1 0,4 1 0,3-1 0,-1 1 0,-1-1 0,-4 1 0,-3-1 0,-3 1 0,0-1 0,2 1 0,4-1 0,0 1 0,4-1 0,-6 0 0,-1 1 0,-2-1 0,1 2 0,0-1 0,3 1 0,2-1 0,-1-1 0,0 0 0,-1 0 0,-1 1 0,2-1 0,-2 1 0,-1-1 0,-1 0 0,-1 0 0,2 0 0,2 0 0,0 1 0,3-1 0,-3 2 0,3-2 0,-1 1 0,0-1 0,-2 0 0,-5 0 0,-3-1 0,0 1 0,2-2 0,2 2 0,2-2 0,0 2 0,-1-1 0,-3 1 0,-2 0 0,-1 0 0,5 0 0,3-1 0,1 1 0,8-1 0,-1 1 0,5 2 0,-6-1 0,-1 1 0,-4-1 0,-2-2 0,1 1 0,-4-1 0,1 1 0,0 0 0,1 0 0,3-1 0,0 1 0,-3-2 0,1 1 0,-3-1 0,4-1 0,-1 2 0,0-1 0,1 0 0,-3-2 0,-2 2 0,-3 0 0,-2 1 0,1 1 0,-1-2 0,4 1 0,-2-2 0,0 1 0,0-1 0,-1 1 0,0 1 0,0-1 0,1 0 0,1 0 0,-1-2 0,0 1 0,-2 0 0,-1 1 0,-1 0 0,1 0 0,-1 0 0,0 1 0,1-1 0,-2 1 0,1-1 0,0 0 0,-1-1 0,2 1 0,-1-1 0,1 1 0,0 0 0,-3 0 0,1 0 0,1 1 0,-1-1 0,2-1 0,1 0 0,1-1 0,1 0 0,-1 1 0,-3 1 0,2-2 0,-1 1 0,1-2 0,-1 3 0,-1-1 0,-1 2 0,2-2 0,1 0 0,0 0 0,-1 1 0,-2-1 0,3 2 0,-1 0 0,1 0 0,-3 0 0,2 0 0,0-1 0,1 0 0,1 0 0,-4-1 0,2 2 0,0-1 0,1 1 0,1-3 0,-3 2 0,4-1 0,-2 1 0,1 0 0,-1-1 0,0 0 0,0 0 0,1-2 0,0 1 0,0-2 0,-1 0 0,0 0 0,-1 2 0,-1 0 0,0 2 0,0 0 0,-1-1 0,1 1 0,-1 0 0,1 1 0,-1-1 0,2 1 0,-3 0 0,2-1 0,-1 0 0,1-1 0,2 0 0,-2 0 0,3 0 0,-1 0 0,0-1 0,-1 0 0,2-2 0,-2 3 0,1-2 0,-1 1 0,0 1 0,-1-1 0,1 0 0,-1 2 0,0-1 0,-1 1 0,0 1 0,1-1 0,-1 0 0,0 0 0,0-3 0,1 2 0,-1-1 0,0 3 0,-1-1 0,2-3 0,-1 0 0,0-3 0,1 5 0,-1 0 0,0 1 0,0-1 0,-1-1 0,1-1 0,1 0 0,-1 2 0,0-1 0,0 2 0,0-1 0,0 2 0,-1-1 0,1-2 0,0 2 0,0-2 0,1 1 0,-2-1 0,1-1 0,-1-1 0,1 1 0,0 0 0,1 0 0,-1 0 0,0 0 0,-1-1 0,1 3 0,-1 0 0,1-1 0,-1 0 0,0 0 0,1 0 0,-1 2 0,1-1 0,-1 0 0,1 0 0,-1 0 0,1 1 0,-1 0 0,2-3 0,-2 0 0,1 0 0,-1 1 0,0 3 0,0-2 0,0 0 0,2 1 0,-2-1 0,1 1 0,-1-4 0,1 1 0,-1 0 0,0 1 0,0 1 0,1-1 0,0 0 0,0-3 0,0 1 0,0 0 0,-1 2 0,0 1 0,1 0 0,-1 0 0,1 0 0,-1 0 0,0-1 0,1 1 0,-1 1 0,1 0 0,-1 1 0,1 0 0,0-1 0,-1 0 0,1-1 0,-1 2 0,0-1 0,0 0 0,0 0 0,0-2 0,0 0 0,0 0 0,0 0 0,0 2 0,0-1 0,0 2 0,0 1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14T03:30:23.06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1534 1 24575,'0'12'0,"0"-3"0,0 3 0,0-5 0,0-2 0,0-2 0,-1 0 0,1 2 0,-1 1 0,1 4 0,0 1 0,0 2 0,0 0 0,0 1 0,0-2 0,0-1 0,0 3 0,1-4 0,-1 2 0,1-3 0,-1-2 0,0 0 0,0-3 0,0-1 0,0 0 0,0 1 0,0 1 0,-1 1 0,1 1 0,-1 0 0,0 1 0,1 1 0,-1-4 0,1 0 0,0-3 0,0 1 0,0 1 0,0 2 0,0-1 0,0 3 0,0-2 0,0 2 0,-1 0 0,-1 1 0,0-1 0,0 2 0,-1-1 0,-1 3 0,0-3 0,0 4 0,1-5 0,0 1 0,1-4 0,0 2 0,0-2 0,-1 3 0,2-1 0,-1 1 0,0-1 0,1 1 0,0-2 0,1-1 0,-1-2 0,0 0 0,1 0 0,-1-1 0,1 1 0,0 0 0,0 2 0,0 0 0,1 2 0,-1 1 0,2 1 0,0 0 0,-1-1 0,0-1 0,0 2 0,0-2 0,0 0 0,0-2 0,0-2 0,-1 0 0,1 0 0,-1 0 0,0 1 0,0 0 0,0 0 0,1 0 0,-1 0 0,1-1 0,-1 0 0,0 0 0,0 1 0,0 2 0,1 2 0,-1 0 0,0-1 0,0-1 0,0-1 0,1-1 0,-1 0 0,1 0 0,-1 1 0,1 0 0,-1 1 0,1-1 0,-1-1 0,0 0 0,0 0 0,1 1 0,-1 0 0,0 1 0,1 1 0,-1 0 0,1 0 0,-1-2 0,0-1 0,0-1 0,0 1 0,0 1 0,0 3 0,0 3 0,0-1 0,0 1 0,0-2 0,0-1 0,0-2 0,0 0 0,0-1 0,0-1 0,0-1 0,0 1 0,0-1 0,0 2 0,-1 0 0,1 0 0,-1 0 0,1-2 0,0 2 0,0 0 0,0 1 0,0-1 0,0 1 0,0-2 0,0 3 0,0-3 0,0 1 0,0-3 0,0 0 0,1 1 0,-1-1 0,1 1 0,-1-1 0,0 0 0,0 1 0,0 1 0,0 0 0,0 0 0,0 2 0,0 0 0,0 1 0,0-1 0,1 1 0,-1-2 0,1 1 0,-1 0 0,0 2 0,0 3 0,1-1 0,0 4 0,0 0 0,0-1 0,0 0 0,-1-5 0,1-1 0,-1 1 0,1-3 0,-1 2 0,1-2 0,-1 0 0,0-1 0,0 0 0,1 1 0,-1-1 0,1 2 0,-1 0 0,-1 1 0,1 1 0,-1 1 0,1 0 0,0 1 0,0 1 0,0 0 0,-1 3 0,1-4 0,-1 2 0,1-5 0,-1-2 0,1-1 0,-1-1 0,1 4 0,0-3 0,0 3 0,0-2 0,-1-1 0,1 0 0,-1 0 0,1 1 0,-2 0 0,2 0 0,-2 0 0,2 0 0,-1 2 0,0-2 0,1 0 0,-1-1 0,-1 1 0,0 1 0,0 0 0,-1 1 0,1-1 0,-1-1 0,2 0 0,-1 1 0,-1 3 0,1 1 0,-1 1 0,0-2 0,2-1 0,0-1 0,-1 0 0,2 0 0,-1-1 0,1 0 0,0-2 0,0 0 0,0-2 0,0 3 0,0-2 0,0 1 0,0 0 0,0 0 0,0-1 0,1 2 0,-1 0 0,1 1 0,0 1 0,-1 0 0,0 2 0,0-3 0,0 0 0,1 2 0,-1 1 0,2 2 0,-1-1 0,0 2 0,0 0 0,-1-1 0,1-3 0,-1 0 0,0 0 0,1 0 0,-1 6 0,1-2 0,-1 2 0,0-3 0,0-3 0,0-2 0,0-1 0,0 2 0,0 2 0,0 2 0,0-1 0,0-1 0,1-3 0,-1-2 0,0-1 0,0-1 0,0 1 0,0 2 0,0 2 0,0 1 0,0 2 0,0-1 0,0 0 0,0 2 0,0-2 0,1 3 0,-1-3 0,1 0 0,-1-3 0,0-1 0,0-2 0,0 1 0,0 0 0,0 0 0,0 0 0,0-1 0,0 0 0,1 1 0,-1 2 0,1 1 0,-1 2 0,0 1 0,0 2 0,0 0 0,0 0 0,1-1 0,-1-1 0,0-2 0,0 1 0,0-4 0,0 1 0,0-3 0,0 0 0,0 2 0,0 1 0,1 2 0,-1-2 0,1 0 0,-1 2 0,0 4 0,0 2 0,0 0 0,0-2 0,0-3 0,0-2 0,0 0 0,1 0 0,-1 1 0,1 2 0,-1 1 0,0-1 0,0-1 0,0-3 0,0 1 0,0-4 0,0 1 0,0-3 0,0 3 0,0 0 0,0 3 0,0 1 0,0 2 0,0-1 0,0-2 0,0-1 0,0-2 0,0 0 0,0 0 0,-1 2 0,1 2 0,-1 1 0,1 2 0,-1 0 0,0 4 0,-1-4 0,1 1 0,-1-3 0,2-2 0,-2 1 0,1-1 0,0-1 0,0-1 0,0-2 0,1 0 0,0 0 0,-1 1 0,0 4 0,1 0 0,-2 0 0,2-2 0,-1-1 0,1-2 0,0-1 0,0 3 0,-1 0 0,1 2 0,-1 0 0,1-1 0,0 0 0,0-1 0,0 2 0,0 0 0,-1 4 0,0 2 0,1 2 0,-2 0 0,1-1 0,-1 0 0,1 0 0,0-2 0,1-1 0,0-4 0,0 0 0,0 0 0,0 0 0,0-1 0,0-1 0,0 0 0,0 1 0,0 2 0,0 1 0,0 2 0,-1 0 0,1 1 0,-1 0 0,1 1 0,0-3 0,0 1 0,0-1 0,1-1 0,-1 3 0,1-2 0,-1 3 0,0-2 0,0-1 0,0-3 0,0-1 0,0 0 0,0 3 0,0 0 0,0 2 0,0-1 0,1-2 0,-1-2 0,1-1 0,-1 0 0,0-2 0,0 2 0,0 0 0,0 3 0,0 0 0,1 3 0,0-3 0,-1 3 0,2-3 0,-2 1 0,1-1 0,-1-1 0,1 0 0,-1 0 0,1-1 0,-1 0 0,1 0 0,-1 0 0,0 1 0,0 1 0,0-1 0,1 1 0,-1 0 0,1-1 0,-1 0 0,0-1 0,0 0 0,0-1 0,0 1 0,0-1 0,0 1 0,-1 0 0,1 3 0,-1 1 0,1 0 0,0 3 0,-1-1 0,1-1 0,-1-1 0,1-1 0,0-2 0,0 0 0,0-1 0,0-1 0,0 1 0,0 0 0,1 1 0,-1 3 0,1-2 0,-1-1 0,0-3 0,0 1 0,0 1 0,0 2 0,0 2 0,-1 2 0,1 2 0,-2-2 0,2 3 0,-2-3 0,1 1 0,-1-2 0,0 1 0,1-2 0,0-1 0,0 2 0,1-5 0,-1 0 0,1-1 0,-1 0 0,0 3 0,1-2 0,-1 4 0,1-2 0,0 0 0,0 0 0,-1-1 0,0 0 0,0 1 0,0 1 0,-1-1 0,2 2 0,-2-1 0,2 0 0,0 0 0,0-1 0,0 0 0,-1-2 0,1 1 0,-2 2 0,1 1 0,0 2 0,0 0 0,0-2 0,1 1 0,-1-3 0,0 0 0,0 0 0,1-1 0,-3 4 0,2-1 0,-2 3 0,2-1 0,0 0 0,1-3 0,0 1 0,-1-1 0,0 0 0,0 2 0,0-2 0,1 0 0,-1 0 0,1-1 0,0 2 0,0 0 0,0 0 0,0 1 0,0-2 0,0 3 0,0-1 0,0 0 0,0 1 0,0-1 0,0 2 0,0 0 0,0 1 0,0-1 0,0 1 0,1-1 0,-1-1 0,1-2 0,0 2 0,-1-2 0,1 1 0,-1-2 0,0 0 0,2-1 0,-2-1 0,1 2 0,-1-2 0,0 0 0,0 2 0,0-1 0,0 3 0,0 0 0,1 0 0,-1 3 0,1-3 0,0 1 0,-1 0 0,0 0 0,1 0 0,-1-5 0,1 0 0,-1-2 0,0 1 0,1 1 0,-1 1 0,1 0 0,-1 0 0,0-1 0,0 1 0,0-1 0,0 2 0,0-1 0,0 3 0,0 0 0,0 2 0,1 1 0,-1 1 0,0-1 0,0 1 0,0-2 0,0-3 0,0 0 0,0-4 0,-1-1 0,1-2 0,0 1 0,0 0 0,0 2 0,0 0 0,-1-1 0,1 2 0,-1-2 0,1 2 0,0-1 0,0 1 0,0 0 0,0 0 0,-1-1 0,1 1 0,-1 1 0,1-2 0,0 2 0,0 0 0,0 1 0,-1-1 0,1-1 0,-1-1 0,1-3 0,0 1 0,0-2 0,0 2 0,-1 1 0,0 0 0,1 1 0,-1-1 0,1 0 0,0-2 0,-1 1 0,1 1 0,-1-1 0,1 2 0,-1-1 0,1 2 0,-1-1 0,0-1 0,1 0 0,-1-2 0,1 2 0,-1 0 0,0 0 0,0-2 0,0 1 0,0-2 0,1 1 0,-1-1 0,1 1 0,-1 0 0,1 0 0,-1 1 0,1-2 0,-1 2 0,1-2 0,-1 1 0,1-2 0,0 3 0,-1-1 0,1 0 0,-2 1 0,2-2 0,-1 1 0,1 0 0,-2-2 0,2 2 0,-2-1 0,1 3 0,-1 0 0,1 0 0,0-2 0,-1-1 0,2 0 0,-2 0 0,1 1 0,0 0 0,-1 0 0,1-1 0,0 1 0,0-1 0,0 2 0,-1 0 0,-1 3 0,1-2 0,0 0 0,0-3 0,2 1 0,-2-2 0,1 0 0,-1 1 0,1-1 0,0 0 0,-1 0 0,-2 0 0,-2 1 0,-2 1 0,0-1 0,-3 2 0,1-2 0,0 0 0,2 0 0,3-1 0,2-1 0,1 0 0,0 0 0,-2 1 0,-2-1 0,-1 3 0,-1-3 0,-1 3 0,3-2 0,-1 2 0,2-2 0,-1 1 0,0-2 0,1 0 0,1 1 0,-2-1 0,1 1 0,0-1 0,-1 0 0,0 0 0,-3 0 0,-2 0 0,1 0 0,2 1 0,0 0 0,4-1 0,0 1 0,2 0 0,0-1 0,1 1 0,-2-1 0,0 0 0,-2 0 0,0 1 0,-2-1 0,0 0 0,1 0 0,-2 0 0,1 1 0,-1-1 0,2 1 0,0-1 0,1 1 0,-2 0 0,0 0 0,0 1 0,1-2 0,0 2 0,1-1 0,-1 1 0,0 0 0,-1 0 0,0 2 0,-5-1 0,2 1 0,-6-2 0,5 0 0,1 0 0,4-2 0,1 1 0,3-1 0,0 1 0,0-1 0,1 1 0,-1-1 0,-1 0 0,-2 1 0,0-1 0,-3 1 0,2 1 0,0-2 0,2 2 0,1-2 0,0 0 0,1 0 0,1 1 0,-2 0 0,-2 2 0,-2 0 0,-3 1 0,1-1 0,0-1 0,1 1 0,2-1 0,-2 0 0,3 1 0,-3-2 0,2-1 0,-1 1 0,0 0 0,-2 0 0,-1 1 0,-1 0 0,2-1 0,-1 1 0,3-1 0,-1 1 0,3 0 0,-1 0 0,1 1 0,-3 0 0,1 0 0,0 1 0,2-2 0,1 0 0,0-2 0,-2 2 0,-3 0 0,0 1 0,0-1 0,3 0 0,-1-1 0,4 0 0,0 0 0,1 0 0,-2-1 0,1 2 0,-1-2 0,1 1 0,1-1 0,0 0 0,-1 1 0,0 0 0,1 0 0,-2 0 0,0 1 0,-1-1 0,0 0 0,2-1 0,0 1 0,2-1 0,-1 1 0,-4-1 0,0 1 0,-3 1 0,3 0 0,1-1 0,2 1 0,1-1 0,0 0 0,-1 0 0,-1 1 0,-1 0 0,0-1 0,0 1 0,2 0 0,-1-1 0,2 0 0,-1 1 0,0-1 0,-1-1 0,-1 3 0,-2-2 0,2 1 0,-5-1 0,1 2 0,-2 0 0,-3 0 0,5-1 0,2-1 0,0 2 0,-4 3 0,-2 1 0,-4 3 0,1-4 0,6 0 0,2-4 0,3 0 0,0 2 0,-2-2 0,0 4 0,1-4 0,2 0 0,3-2 0,-1 1 0,0 0 0,0 1 0,1-1 0,-1 0 0,1 1 0,-2-1 0,2 1 0,-4 0 0,0 3 0,-2-2 0,-1 1 0,0 0 0,1-1 0,1-1 0,3-1 0,0 0 0,1 1 0,-2 0 0,1 0 0,1 0 0,-1 0 0,1 0 0,-1 0 0,-4 0 0,2 2 0,-2-3 0,3 2 0,0-1 0,-1 3 0,-1 1 0,-4 2 0,4-3 0,-3 1 0,4-2 0,0-1 0,2 0 0,-2 1 0,1 0 0,-3 0 0,2 0 0,0 0 0,1 1 0,1 1 0,1 1 0,0-3 0,0 1 0,1-3 0,0-1 0,0 0 0,0 2 0,0 0 0,0 2 0,-1-2 0,0 1 0,1-2 0,1 1 0,-1-1 0,1 0 0,-2 0 0,2 1 0,-2-1 0,2 0 0,-1 1 0,1-1 0,0 2 0,-1-1 0,0 2 0,1 0 0,-2-1 0,2 1 0,-2-1 0,2 0 0,-1-2 0,0 2 0,0-1 0,1 0 0,-1 0 0,1 0 0,-1-2 0,1 2 0,-1 0 0,1 0 0,-1 0 0,1-1 0,-1 1 0,1 0 0,0 0 0,-1 0 0,0 1 0,0-1 0,-1 2 0,1-1 0,0-1 0,1 0 0,-1 0 0,1 0 0,-1 0 0,1 1 0,-2-1 0,1 2 0,-1-3 0,1 2 0,0-3 0,1 1 0,-2 0 0,2 2 0,-1-1 0,0 2 0,1 0 0,-1-1 0,0 1 0,0-2 0,0 0 0,1 0 0,0 1 0,-1-2 0,1 1 0,-1-2 0,1 1 0,0 0 0,0-1 0,0 1 0,0 0 0,0 1 0,0 0 0,0 0 0,0-1 0,1 1 0,-1-1 0,1 2 0,-1-1 0,0 1 0,0-2 0,0 1 0,0-2 0,0 3 0,0-2 0,0 3 0,0-3 0,0 1 0,0-1 0,0 1 0,0-1 0,0 2 0,0-2 0,0 1 0,0 0 0,0-1 0,0 0 0,0 1 0,0-1 0,0 1 0,0-1 0,0 1 0,0 0 0,1 3 0,0 1 0,1 2 0,0-1 0,-1-1 0,0-3 0,0-2 0,-1 1 0,1-1 0,0 1 0,0 0 0,-12-13 0,8 8 0,-9-9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14T03:30:54.47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0 24575,'0'0'0</inkml:trace>
</inkml:ink>
</file>

<file path=ppt/ink/ink46.xml><?xml version="1.0" encoding="utf-8"?>
<inkml:ink xmlns:inkml="http://www.w3.org/2003/InkML">
  <inkml:definitions/>
</inkml:ink>
</file>

<file path=ppt/ink/ink47.xml><?xml version="1.0" encoding="utf-8"?>
<inkml:ink xmlns:inkml="http://www.w3.org/2003/InkML">
  <inkml:definitions/>
</inkml:ink>
</file>

<file path=ppt/ink/ink48.xml><?xml version="1.0" encoding="utf-8"?>
<inkml:ink xmlns:inkml="http://www.w3.org/2003/InkML">
  <inkml:definitions/>
</inkml:ink>
</file>

<file path=ppt/ink/ink49.xml><?xml version="1.0" encoding="utf-8"?>
<inkml:ink xmlns:inkml="http://www.w3.org/2003/InkML">
  <inkml:definitions/>
</inkml:ink>
</file>

<file path=ppt/ink/ink5.xml><?xml version="1.0" encoding="utf-8"?>
<inkml:ink xmlns:inkml="http://www.w3.org/2003/InkML">
  <inkml:definitions/>
</inkml:ink>
</file>

<file path=ppt/ink/ink50.xml><?xml version="1.0" encoding="utf-8"?>
<inkml:ink xmlns:inkml="http://www.w3.org/2003/InkML">
  <inkml:definitions/>
</inkml:ink>
</file>

<file path=ppt/ink/ink51.xml><?xml version="1.0" encoding="utf-8"?>
<inkml:ink xmlns:inkml="http://www.w3.org/2003/InkML">
  <inkml:definitions/>
</inkml:ink>
</file>

<file path=ppt/ink/ink6.xml><?xml version="1.0" encoding="utf-8"?>
<inkml:ink xmlns:inkml="http://www.w3.org/2003/InkML">
  <inkml:definitions/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8-14T22:12:26.3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10166 12378 5504,'0'0'2688,"40"0"-6784,-40 37 5248,-40-37-2432,40 0 128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8-14T22:12:26.3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21 1664,'2'-4'811,"-1"0"-707,-1 3-39,1 1 1,-1-1 0,0 1-1,0-1 1,0 0 0,1 1 0,-1-1-1,0 1 1,1-1 0,-1 0-1,0 1 1,1-1 0,-1 1 0,1-1-1,-1 1 1,1 0 0,-1-1-1,1 1 1,-1-1 0,1 1-1,-1 0 1,1-1 0,0 1 0,-1 0-1,1 0 1,0 0 0,-1-1-1,1 1 1,-1 0 0,1 0 0,0 0-1,-1 0 1,1 0 0,0 0-1,-1 0 1,1 0 0,0 1-1,-1-1 1,1 0-66,21 4 128,11 12 363,-17-5-320,-11-8-132,0 0-1,-1 0 0,1 1 1,0-1-1,-1 1 0,0 0 1,0 0-1,0 0 0,0 1 1,-1-1-1,0 1 0,0 0 1,0 0-1,0 0 0,0 4-38,2 12 37,-2 0 0,0 0-1,-1 0 1,-1 0-1,-1 1 1,-1-1-1,-2 2-36,-28 145 22,22-114-22,9-48 0,0 1 0,0-1 0,0 1 0,1-1 0,0 1 0,1-1 0,-1 0 0,1 0 0,0 0 0,1 1 0,-1-2 0,1 1 0,0 0 0,1-1 0,-1 1 0,1-1 0,0 0 0,1 0 0,-4-4 0,6 7 8,1 0 0,1-1 0,-1 0 0,1 0 0,0-1 0,1 0 0,0-1 0,0 0 0,0 0 0,0-1 0,0 0 0,1-1 0,0-1 0,0 1 0,0-2 0,0 1-8,61 7 0,-71-9 0,-1 0 0,0 0 0,1 0 0,-1 0 0,0 0 0,0 0 0,1 0 0,-1 0 0,0 0 0,0 1 0,1-1 0,-1 0 0,0 0 0,1 0 0,-1 0 0,0 0 0,0 0 0,0 0 0,1 1 0,-1-1 0,0 0 0,0 0 0,1 0 0,-1 1 0,0-1 0,0 0 0,0 0 0,0 0 0,1 1 0,-1-1 0,0 0 0,0 1 0,0-1 0,0 0 0,0 0 0,0 1 0,0-1 0,0 0 0,0 0 0,0 1 0,0-1 0,0 0 0,0 1 0,0-1 0,0 0 0,0 0 0,0 1 0,0-1 0,0 0 0,0 0 0,0 1 0,-1-1 0,1 0 0,0 0 0,0 1 0,0-1 0,0 0 0,-1 0 0,1 0 0,0 1 0,0-1 0,0 0 0,-1 0 0,1 0 0,-112 137 0,101-118-37,2 1 1,-1 0-1,2 1 1,1-1-1,1 1 0,0 1 1,0 10 36,5-28-2,-2 12 25,1 0 0,0 1 1,1-1-1,1 1 1,0-1-1,1 0 1,1 1-1,1-1 1,0 0-1,1 0 1,2 5-24,42 95 384,-41-105-334,-1 2-1,-1-1 1,0 0 0,0 1 0,-1 0-1,-1 0 1,0 0 0,-1 1 0,-1-1 0,0 0-1,0 1 1,-1-1 0,-1 1 0,-1-1-1,1 0 1,-2 1 0,0-1 0,-5 12-50,4-19-94,0 0 0,0 0 0,-1 0 0,0 0 0,-1-1 1,1 1-1,-1-1 0,0-1 0,0 1 0,0-1 0,-1 0 0,1-1 1,-1 1-1,0-1 0,-1 0 94,-24 5-1024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8-14T22:12:26.3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0 300 2048,'9'93'3605,"-2"-68"-3015,-6-15-536,2-1 0,-1 1 0,1-1 1,1 1-1,0-1 0,0 0 0,1 0 0,0-1 0,0 1 0,6 5-54,-10-14-2,0 0 0,0 0 0,0 0-1,0 0 1,0 0 0,0 0 0,0 0 0,0 0 0,0 0 0,0-1 0,0 1 0,0 0 0,0-1 0,0 1 0,0-1-1,0 1 1,0-1 0,0 1 0,-1-1 0,1 0 0,0 1 0,0-1 0,-1 0 0,1 0 0,0 1 0,-1-1-1,1 0 1,-1 0 0,1 0 0,-1 0 0,1 0 0,-1 0 0,1 0 0,-1 0 0,0 0 0,0 0 0,0-1 2,3-3-30,29-29-141,-28 27 130,-3 5 43,-1 0 0,1 0 0,0 0 0,0 0 0,0 1 1,0-1-1,0 0 0,0 0 0,1 1 0,-1-1 0,0 0 0,1 1 0,0-1 0,-1 1 0,1 0 0,0 0 1,-1-1-1,1 1 0,0 0 0,0 1 0,0-1 0,0 0 0,0 0 0,0 1 0,0-1 0,0 1 1,0 0-1,1 0 0,-1-1 0,1 2-2,2 2 14,-1 0 0,0 0 0,0 0 0,0 1 0,-1 0-1,1 0 1,-1 0 0,0 0 0,0 1 0,0-1 0,-1 1 0,0-1 0,1 1 0,-2 0 0,1 0 0,-1 0 0,1 2-14,8 20-984,-6-19 195</inkml:trace>
  <inkml:trace contextRef="#ctx0" brushRef="#br0" timeOffset="1">329 229 2304,'13'3'1152,"15"-23"-768,-11 13 1408,1 2-1792,4-4 128,0 6 0,2-9 0,-2 4-256,0 4 0,1-4-512,-5 4 0,-4 4-128,0 0 128</inkml:trace>
  <inkml:trace contextRef="#ctx0" brushRef="#br0" timeOffset="2">432 1 2560,'8'61'1835,"25"46"2367,-2 23-3455,-22-100-326,-7-22-276,1 1 0,-1-1 0,1 0 1,1 0-1,0 0 0,0 0 0,0-1 0,1 1 1,5 5-146,-7-11-22,0 0 1,0 0 0,-1 0-1,2-1 1,-1 0 0,0 1-1,0-1 1,0 0 0,1-1-1,-1 1 1,0 0 0,1-1-1,-1 0 1,0 0 0,1 0-1,-1 0 1,0 0 0,1-1-1,-1 0 1,0 0 0,1 1-1,-1-2 1,0 1 0,0 0-1,0-1 1,0 1 0,2-3 21,20-8-544,0-1 0,-1-1 0,-1-2 0,16-13 544,58-56-1408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r>
              <a:rPr lang="en-US" dirty="0"/>
              <a:t>PI 2017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3564EABA-D6D2-4D4F-A602-2AAA2677E87D}" type="datetime1">
              <a:rPr lang="en-US" smtClean="0"/>
              <a:t>7/14/21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2188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F17AE9CA-CD49-F14D-88FA-10891F870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21390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6577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3132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5833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6094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7791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Read SUBMET paper ??</a:t>
            </a:r>
          </a:p>
        </p:txBody>
      </p:sp>
    </p:spTree>
    <p:extLst>
      <p:ext uri="{BB962C8B-B14F-4D97-AF65-F5344CB8AC3E}">
        <p14:creationId xmlns:p14="http://schemas.microsoft.com/office/powerpoint/2010/main" val="2961449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7217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6943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6132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8469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40-70 GC / 46-94 anti-p</a:t>
            </a:r>
          </a:p>
        </p:txBody>
      </p:sp>
    </p:spTree>
    <p:extLst>
      <p:ext uri="{BB962C8B-B14F-4D97-AF65-F5344CB8AC3E}">
        <p14:creationId xmlns:p14="http://schemas.microsoft.com/office/powerpoint/2010/main" val="34797112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LDM ??</a:t>
            </a:r>
          </a:p>
        </p:txBody>
      </p:sp>
    </p:spTree>
    <p:extLst>
      <p:ext uri="{BB962C8B-B14F-4D97-AF65-F5344CB8AC3E}">
        <p14:creationId xmlns:p14="http://schemas.microsoft.com/office/powerpoint/2010/main" val="119485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13166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dirty="0">
                <a:latin typeface="Cambria" panose="02040503050406030204" pitchFamily="18" charset="0"/>
              </a:rPr>
              <a:t>my work on dark-sector searches in accelerators: add references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 err="1"/>
              <a:t>Pheno</a:t>
            </a:r>
            <a:r>
              <a:rPr lang="en-US" dirty="0"/>
              <a:t> 2016</a:t>
            </a:r>
          </a:p>
        </p:txBody>
      </p:sp>
    </p:spTree>
    <p:extLst>
      <p:ext uri="{BB962C8B-B14F-4D97-AF65-F5344CB8AC3E}">
        <p14:creationId xmlns:p14="http://schemas.microsoft.com/office/powerpoint/2010/main" val="40374158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6088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Discuss with Patrick: not fixed to DM, just large Delta</a:t>
            </a:r>
          </a:p>
        </p:txBody>
      </p:sp>
    </p:spTree>
    <p:extLst>
      <p:ext uri="{BB962C8B-B14F-4D97-AF65-F5344CB8AC3E}">
        <p14:creationId xmlns:p14="http://schemas.microsoft.com/office/powerpoint/2010/main" val="20885837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6047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!! </a:t>
            </a:r>
          </a:p>
        </p:txBody>
      </p:sp>
    </p:spTree>
    <p:extLst>
      <p:ext uri="{BB962C8B-B14F-4D97-AF65-F5344CB8AC3E}">
        <p14:creationId xmlns:p14="http://schemas.microsoft.com/office/powerpoint/2010/main" val="4062099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FEC0-191D-5F4C-A0D1-2BE325A3C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011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FEC0-191D-5F4C-A0D1-2BE325A3C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884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FEC0-191D-5F4C-A0D1-2BE325A3C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542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FEC0-191D-5F4C-A0D1-2BE325A3C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87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FEC0-191D-5F4C-A0D1-2BE325A3C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870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FEC0-191D-5F4C-A0D1-2BE325A3C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385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FEC0-191D-5F4C-A0D1-2BE325A3C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879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FEC0-191D-5F4C-A0D1-2BE325A3C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102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FEC0-191D-5F4C-A0D1-2BE325A3C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696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FEC0-191D-5F4C-A0D1-2BE325A3C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188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FEC0-191D-5F4C-A0D1-2BE325A3C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036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03FEC0-191D-5F4C-A0D1-2BE325A3C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304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908.07525" TargetMode="External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2010.07941" TargetMode="External"/><Relationship Id="rId5" Type="http://schemas.openxmlformats.org/officeDocument/2006/relationships/hyperlink" Target="https://arxiv.org/abs/1806.03310" TargetMode="External"/><Relationship Id="rId4" Type="http://schemas.openxmlformats.org/officeDocument/2006/relationships/hyperlink" Target="https://arxiv.org/abs/1812.03998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18" Type="http://schemas.openxmlformats.org/officeDocument/2006/relationships/customXml" Target="../ink/ink14.xml"/><Relationship Id="rId26" Type="http://schemas.openxmlformats.org/officeDocument/2006/relationships/customXml" Target="../ink/ink18.xml"/><Relationship Id="rId3" Type="http://schemas.openxmlformats.org/officeDocument/2006/relationships/customXml" Target="../ink/ink6.xml"/><Relationship Id="rId21" Type="http://schemas.openxmlformats.org/officeDocument/2006/relationships/image" Target="../media/image14.png"/><Relationship Id="rId34" Type="http://schemas.openxmlformats.org/officeDocument/2006/relationships/customXml" Target="../ink/ink22.xml"/><Relationship Id="rId7" Type="http://schemas.openxmlformats.org/officeDocument/2006/relationships/image" Target="../media/image710.png"/><Relationship Id="rId12" Type="http://schemas.openxmlformats.org/officeDocument/2006/relationships/customXml" Target="../ink/ink11.xml"/><Relationship Id="rId17" Type="http://schemas.openxmlformats.org/officeDocument/2006/relationships/image" Target="../media/image12.png"/><Relationship Id="rId25" Type="http://schemas.openxmlformats.org/officeDocument/2006/relationships/image" Target="../media/image16.png"/><Relationship Id="rId33" Type="http://schemas.openxmlformats.org/officeDocument/2006/relationships/image" Target="../media/image20.png"/><Relationship Id="rId2" Type="http://schemas.openxmlformats.org/officeDocument/2006/relationships/customXml" Target="../ink/ink5.xml"/><Relationship Id="rId16" Type="http://schemas.openxmlformats.org/officeDocument/2006/relationships/customXml" Target="../ink/ink13.xml"/><Relationship Id="rId20" Type="http://schemas.openxmlformats.org/officeDocument/2006/relationships/customXml" Target="../ink/ink15.xml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8.xml"/><Relationship Id="rId11" Type="http://schemas.openxmlformats.org/officeDocument/2006/relationships/image" Target="../media/image9.png"/><Relationship Id="rId24" Type="http://schemas.openxmlformats.org/officeDocument/2006/relationships/customXml" Target="../ink/ink17.xml"/><Relationship Id="rId32" Type="http://schemas.openxmlformats.org/officeDocument/2006/relationships/customXml" Target="../ink/ink21.xml"/><Relationship Id="rId5" Type="http://schemas.openxmlformats.org/officeDocument/2006/relationships/image" Target="../media/image610.png"/><Relationship Id="rId15" Type="http://schemas.openxmlformats.org/officeDocument/2006/relationships/image" Target="../media/image11.png"/><Relationship Id="rId23" Type="http://schemas.openxmlformats.org/officeDocument/2006/relationships/image" Target="../media/image15.png"/><Relationship Id="rId28" Type="http://schemas.openxmlformats.org/officeDocument/2006/relationships/customXml" Target="../ink/ink19.xml"/><Relationship Id="rId36" Type="http://schemas.openxmlformats.org/officeDocument/2006/relationships/customXml" Target="../ink/ink23.xml"/><Relationship Id="rId10" Type="http://schemas.openxmlformats.org/officeDocument/2006/relationships/customXml" Target="../ink/ink10.xml"/><Relationship Id="rId19" Type="http://schemas.openxmlformats.org/officeDocument/2006/relationships/image" Target="../media/image13.png"/><Relationship Id="rId31" Type="http://schemas.openxmlformats.org/officeDocument/2006/relationships/image" Target="../media/image19.png"/><Relationship Id="rId4" Type="http://schemas.openxmlformats.org/officeDocument/2006/relationships/customXml" Target="../ink/ink7.xml"/><Relationship Id="rId9" Type="http://schemas.openxmlformats.org/officeDocument/2006/relationships/image" Target="../media/image8.png"/><Relationship Id="rId14" Type="http://schemas.openxmlformats.org/officeDocument/2006/relationships/customXml" Target="../ink/ink12.xml"/><Relationship Id="rId22" Type="http://schemas.openxmlformats.org/officeDocument/2006/relationships/customXml" Target="../ink/ink16.xml"/><Relationship Id="rId27" Type="http://schemas.openxmlformats.org/officeDocument/2006/relationships/image" Target="../media/image17.png"/><Relationship Id="rId30" Type="http://schemas.openxmlformats.org/officeDocument/2006/relationships/customXml" Target="../ink/ink20.xml"/><Relationship Id="rId35" Type="http://schemas.openxmlformats.org/officeDocument/2006/relationships/image" Target="../media/image21.png"/><Relationship Id="rId8" Type="http://schemas.openxmlformats.org/officeDocument/2006/relationships/customXml" Target="../ink/ink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2002.11732" TargetMode="External"/><Relationship Id="rId3" Type="http://schemas.openxmlformats.org/officeDocument/2006/relationships/customXml" Target="../ink/ink25.xml"/><Relationship Id="rId7" Type="http://schemas.openxmlformats.org/officeDocument/2006/relationships/hyperlink" Target="https://arxiv.org/abs/1812.03998" TargetMode="External"/><Relationship Id="rId2" Type="http://schemas.openxmlformats.org/officeDocument/2006/relationships/customXml" Target="../ink/ink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customXml" Target="../ink/ink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customXml" Target="../ink/ink27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abs/1908.07525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908.07525.pdf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803.03262" TargetMode="External"/><Relationship Id="rId7" Type="http://schemas.openxmlformats.org/officeDocument/2006/relationships/image" Target="../media/image2.png"/><Relationship Id="rId2" Type="http://schemas.openxmlformats.org/officeDocument/2006/relationships/hyperlink" Target="https://arxiv.org/abs/1706.00424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arxiv.org/a/tsai_y_1.html" TargetMode="External"/><Relationship Id="rId5" Type="http://schemas.openxmlformats.org/officeDocument/2006/relationships/hyperlink" Target="mailto:yt444@cornell.edu" TargetMode="External"/><Relationship Id="rId4" Type="http://schemas.openxmlformats.org/officeDocument/2006/relationships/hyperlink" Target="https://arxiv.org/abs/1812.08768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ustomXml" Target="../ink/ink28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customXml" Target="../ink/ink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hyperlink" Target="https://arxiv.org/abs/1608.08632" TargetMode="External"/><Relationship Id="rId4" Type="http://schemas.openxmlformats.org/officeDocument/2006/relationships/image" Target="../media/image31.png"/><Relationship Id="rId9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0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customXml" Target="../ink/ink30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908.07525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hyperlink" Target="https://arxiv.org/pdf/1801.04847.pdf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1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customXml" Target="../ink/ink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5.png"/><Relationship Id="rId7" Type="http://schemas.openxmlformats.org/officeDocument/2006/relationships/image" Target="../media/image4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1908.07525" TargetMode="External"/><Relationship Id="rId5" Type="http://schemas.openxmlformats.org/officeDocument/2006/relationships/image" Target="../media/image470.png"/><Relationship Id="rId4" Type="http://schemas.openxmlformats.org/officeDocument/2006/relationships/image" Target="../media/image47.png"/><Relationship Id="rId9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5.png"/><Relationship Id="rId7" Type="http://schemas.openxmlformats.org/officeDocument/2006/relationships/hyperlink" Target="https://arxiv.org/abs/1908.07525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00.png"/><Relationship Id="rId9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customXml" Target="../ink/ink32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580.png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ustomXml" Target="../ink/ink33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pdf/2002.02967.pdf" TargetMode="External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hyperlink" Target="https://p25ext.lanl.gov/~lee/CaptainMills/" TargetMode="External"/><Relationship Id="rId5" Type="http://schemas.openxmlformats.org/officeDocument/2006/relationships/image" Target="../media/image63.png"/><Relationship Id="rId10" Type="http://schemas.openxmlformats.org/officeDocument/2006/relationships/image" Target="../media/image66.png"/><Relationship Id="rId4" Type="http://schemas.openxmlformats.org/officeDocument/2006/relationships/image" Target="../media/image62.png"/><Relationship Id="rId9" Type="http://schemas.openxmlformats.org/officeDocument/2006/relationships/hyperlink" Target="https://arxiv.org/abs/0806.4201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ustomXml" Target="../ink/ink3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customXml" Target="../ink/ink3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customXml" Target="../ink/ink36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72.png"/><Relationship Id="rId2" Type="http://schemas.openxmlformats.org/officeDocument/2006/relationships/customXml" Target="../ink/ink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ustomXml" Target="../ink/ink38.xml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39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hyperlink" Target="https://arxiv.org/abs/1806.03310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hyperlink" Target="https://arxiv.org/abs/1912.08821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arxiv.org/abs/1706.05381" TargetMode="External"/><Relationship Id="rId5" Type="http://schemas.openxmlformats.org/officeDocument/2006/relationships/hyperlink" Target="https://arxiv.org/abs/1512.04545" TargetMode="Externa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88.png"/><Relationship Id="rId3" Type="http://schemas.openxmlformats.org/officeDocument/2006/relationships/image" Target="../media/image98.png"/><Relationship Id="rId7" Type="http://schemas.openxmlformats.org/officeDocument/2006/relationships/image" Target="../media/image86.png"/><Relationship Id="rId12" Type="http://schemas.openxmlformats.org/officeDocument/2006/relationships/image" Target="../media/image105.png"/><Relationship Id="rId2" Type="http://schemas.openxmlformats.org/officeDocument/2006/relationships/customXml" Target="../ink/ink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11" Type="http://schemas.openxmlformats.org/officeDocument/2006/relationships/image" Target="../media/image104.png"/><Relationship Id="rId5" Type="http://schemas.openxmlformats.org/officeDocument/2006/relationships/image" Target="../media/image99.png"/><Relationship Id="rId15" Type="http://schemas.openxmlformats.org/officeDocument/2006/relationships/hyperlink" Target="https://en.wikipedia.org/wiki/Drell%E2%80%93Yan_process" TargetMode="External"/><Relationship Id="rId10" Type="http://schemas.openxmlformats.org/officeDocument/2006/relationships/customXml" Target="../ink/ink42.xml"/><Relationship Id="rId4" Type="http://schemas.openxmlformats.org/officeDocument/2006/relationships/customXml" Target="../ink/ink41.xml"/><Relationship Id="rId9" Type="http://schemas.openxmlformats.org/officeDocument/2006/relationships/image" Target="../media/image103.png"/><Relationship Id="rId14" Type="http://schemas.openxmlformats.org/officeDocument/2006/relationships/image" Target="../media/image89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657167/contributions/2708015/attachments/1546684/2427866/DUNE_ND_Asaadi2017.pdf" TargetMode="External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abs/1812.03998" TargetMode="Externa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002.11732" TargetMode="External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arxiv.org/abs/2010.07941" TargetMode="External"/><Relationship Id="rId4" Type="http://schemas.openxmlformats.org/officeDocument/2006/relationships/image" Target="../media/image10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customXml" Target="../ink/ink45.xml"/><Relationship Id="rId3" Type="http://schemas.openxmlformats.org/officeDocument/2006/relationships/image" Target="../media/image101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44.xml"/><Relationship Id="rId5" Type="http://schemas.openxmlformats.org/officeDocument/2006/relationships/image" Target="../media/image102.png"/><Relationship Id="rId4" Type="http://schemas.openxmlformats.org/officeDocument/2006/relationships/customXml" Target="../ink/ink43.xml"/><Relationship Id="rId9" Type="http://schemas.openxmlformats.org/officeDocument/2006/relationships/image" Target="../media/image10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customXml" Target="../ink/ink46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0.png"/><Relationship Id="rId4" Type="http://schemas.openxmlformats.org/officeDocument/2006/relationships/hyperlink" Target="https://arxiv.org/pdf/1908.07525.pdf" TargetMode="Externa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customXml" Target="../ink/ink48.xml"/><Relationship Id="rId7" Type="http://schemas.openxmlformats.org/officeDocument/2006/relationships/image" Target="../media/image109.png"/><Relationship Id="rId2" Type="http://schemas.openxmlformats.org/officeDocument/2006/relationships/customXml" Target="../ink/ink4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8.png"/><Relationship Id="rId5" Type="http://schemas.openxmlformats.org/officeDocument/2006/relationships/hyperlink" Target="https://indico.fnal.gov/event/18430/session/8/contribution/17" TargetMode="External"/><Relationship Id="rId4" Type="http://schemas.openxmlformats.org/officeDocument/2006/relationships/customXml" Target="../ink/ink49.xml"/><Relationship Id="rId9" Type="http://schemas.openxmlformats.org/officeDocument/2006/relationships/image" Target="../media/image111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customXml" Target="../ink/ink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0.png"/><Relationship Id="rId5" Type="http://schemas.openxmlformats.org/officeDocument/2006/relationships/image" Target="../media/image1110.png"/><Relationship Id="rId4" Type="http://schemas.openxmlformats.org/officeDocument/2006/relationships/image" Target="../media/image110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customXml" Target="../ink/ink5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806.03310" TargetMode="External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arxiv.org/abs/1908.07525" TargetMode="External"/><Relationship Id="rId4" Type="http://schemas.openxmlformats.org/officeDocument/2006/relationships/hyperlink" Target="https://arxiv.org/abs/2002.11732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803.03262" TargetMode="External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arxiv.org/abs/1706.00424" TargetMode="External"/><Relationship Id="rId4" Type="http://schemas.openxmlformats.org/officeDocument/2006/relationships/hyperlink" Target="https://arxiv.org/abs/1812.08768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08763" y="3149408"/>
            <a:ext cx="8726474" cy="1260574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57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7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3089" y="2520450"/>
            <a:ext cx="8726474" cy="24021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Dark-Sector Searches at Intensity Frontier </a:t>
            </a:r>
            <a:br>
              <a:rPr lang="en-US" sz="2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&amp; Towards New LANL Opportunities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730381-E319-48F3-A2E2-90941DD3E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FEC0-191D-5F4C-A0D1-2BE325A3C970}" type="slidenum">
              <a:rPr lang="en-US" smtClean="0"/>
              <a:t>1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86C30C-5C28-A34D-9872-E6066BDA86F0}"/>
              </a:ext>
            </a:extLst>
          </p:cNvPr>
          <p:cNvSpPr/>
          <p:nvPr/>
        </p:nvSpPr>
        <p:spPr>
          <a:xfrm>
            <a:off x="-22841" y="4530647"/>
            <a:ext cx="9144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latin typeface="White"/>
                <a:ea typeface="Verdana" panose="020B0604030504040204" pitchFamily="34" charset="0"/>
                <a:cs typeface="Verdana" panose="020B0604030504040204" pitchFamily="34" charset="0"/>
              </a:rPr>
              <a:t>Yu-Dai Tsai</a:t>
            </a:r>
            <a:r>
              <a:rPr lang="en-US" sz="2400" dirty="0">
                <a:latin typeface="White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altLang="zh-TW" sz="2400" b="1" dirty="0">
                <a:solidFill>
                  <a:srgbClr val="C00000"/>
                </a:solidFill>
                <a:latin typeface="White"/>
                <a:ea typeface="Verdana" panose="020B0604030504040204" pitchFamily="34" charset="0"/>
                <a:cs typeface="Verdana" panose="020B0604030504040204" pitchFamily="34" charset="0"/>
              </a:rPr>
              <a:t>Fermilab/U Chicago</a:t>
            </a:r>
            <a:r>
              <a:rPr lang="en-US" altLang="zh-TW" sz="2400" dirty="0">
                <a:latin typeface="White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[1] Dark photon, inelastic dark matter, muon g-2, and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LongQuest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1908.07525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[2] The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FerMINI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Experiment (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1812.03998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6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PRD ‘19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[3] Millicharged Particles (MCPs) in Neutrino Experiments (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1806.03310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White"/>
              </a:rPr>
              <a:t>, </a:t>
            </a:r>
            <a:r>
              <a:rPr lang="en-US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White"/>
              </a:rPr>
              <a:t>PRL ‘19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 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[4] FORMOSA (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2010.07941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NEW)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4904CC2-4B80-7B40-9638-084B6FCAD1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5005" y="0"/>
            <a:ext cx="6717420" cy="311349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9AD34EB-36D4-744F-BB12-F740E9ED6A85}"/>
              </a:ext>
            </a:extLst>
          </p:cNvPr>
          <p:cNvSpPr/>
          <p:nvPr/>
        </p:nvSpPr>
        <p:spPr>
          <a:xfrm>
            <a:off x="2547166" y="445537"/>
            <a:ext cx="2910660" cy="26161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100" b="1" dirty="0">
                <a:ea typeface="Cambria" panose="02040503050406030204" pitchFamily="18" charset="0"/>
              </a:rPr>
              <a:t>Tsai</a:t>
            </a:r>
            <a:r>
              <a:rPr lang="en-US" sz="1100" dirty="0">
                <a:ea typeface="Cambria" panose="02040503050406030204" pitchFamily="18" charset="0"/>
              </a:rPr>
              <a:t>, de Niverville, Liu, </a:t>
            </a:r>
            <a:r>
              <a:rPr lang="en-US" sz="11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1908.07525</a:t>
            </a:r>
            <a:r>
              <a:rPr lang="en-US" sz="1100" dirty="0">
                <a:ea typeface="Cambria" panose="02040503050406030204" pitchFamily="18" charset="0"/>
              </a:rPr>
              <a:t>, </a:t>
            </a:r>
            <a:r>
              <a:rPr lang="en-US" sz="1100" b="1" dirty="0" err="1">
                <a:ea typeface="Cambria" panose="02040503050406030204" pitchFamily="18" charset="0"/>
              </a:rPr>
              <a:t>LongQuest</a:t>
            </a:r>
            <a:endParaRPr 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16565089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7533045-89B2-4AB9-9516-35EB7AA832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7565" y="532945"/>
            <a:ext cx="8466720" cy="842898"/>
          </a:xfrm>
        </p:spPr>
        <p:txBody>
          <a:bodyPr/>
          <a:lstStyle/>
          <a:p>
            <a:r>
              <a:rPr lang="en-US" sz="4000" dirty="0"/>
              <a:t>The Rise of Dark Sector: Sub-GeV DM</a:t>
            </a:r>
            <a:endParaRPr 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F385752F-59DD-4FDA-8930-2816DC6B6F52}"/>
                  </a:ext>
                </a:extLst>
              </p14:cNvPr>
              <p14:cNvContentPartPr/>
              <p14:nvPr/>
            </p14:nvContentPartPr>
            <p14:xfrm>
              <a:off x="0" y="0"/>
              <a:ext cx="0" cy="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F385752F-59DD-4FDA-8930-2816DC6B6F52}"/>
                  </a:ext>
                </a:extLst>
              </p:cNvPr>
              <p:cNvPicPr/>
              <p:nvPr/>
            </p:nvPicPr>
            <p:blipFill/>
            <p:spPr/>
          </p:pic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556A1F9-F587-46ED-8403-94110FBEA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FEC0-191D-5F4C-A0D1-2BE325A3C970}" type="slidenum">
              <a:rPr lang="en-US" smtClean="0"/>
              <a:t>10</a:t>
            </a:fld>
            <a:endParaRPr lang="en-US"/>
          </a:p>
        </p:txBody>
      </p:sp>
      <p:pic>
        <p:nvPicPr>
          <p:cNvPr id="4" name="Picture 3" descr="A close up of a mans face&#10;&#10;Description automatically generated">
            <a:extLst>
              <a:ext uri="{FF2B5EF4-FFF2-40B4-BE49-F238E27FC236}">
                <a16:creationId xmlns:a16="http://schemas.microsoft.com/office/drawing/2014/main" id="{1B3FD545-56C1-934C-A256-96A7F1031E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1693" y="1256560"/>
            <a:ext cx="4118463" cy="194852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CE21736-D8E5-A34D-96DE-1E5C56CB4AC2}"/>
              </a:ext>
            </a:extLst>
          </p:cNvPr>
          <p:cNvSpPr/>
          <p:nvPr/>
        </p:nvSpPr>
        <p:spPr>
          <a:xfrm>
            <a:off x="936748" y="3113686"/>
            <a:ext cx="738835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The </a:t>
            </a:r>
            <a:r>
              <a:rPr lang="en-US" sz="2000" b="1" dirty="0"/>
              <a:t>Lee-Weinberg bound </a:t>
            </a:r>
            <a:r>
              <a:rPr lang="en-US" sz="2000" dirty="0"/>
              <a:t>(1977’): </a:t>
            </a:r>
            <a:r>
              <a:rPr lang="en-US" sz="2000" b="1" dirty="0"/>
              <a:t>below </a:t>
            </a:r>
            <a:r>
              <a:rPr lang="en-US" sz="2000" b="1" dirty="0">
                <a:latin typeface="Times" pitchFamily="2" charset="0"/>
              </a:rPr>
              <a:t>~ 2 GeV</a:t>
            </a:r>
            <a:r>
              <a:rPr lang="en-US" sz="2000" dirty="0"/>
              <a:t>, DM freeze-out through weak-Interaction (e.g. through Z-boson) would overclose the Universe.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Could consider ways to get around this but generally </a:t>
            </a:r>
            <a:r>
              <a:rPr lang="en-US" sz="2000" b="1" dirty="0">
                <a:solidFill>
                  <a:srgbClr val="C00000"/>
                </a:solidFill>
              </a:rPr>
              <a:t>sub-GeV DM needs BSM mediators</a:t>
            </a:r>
            <a:r>
              <a:rPr lang="en-US" sz="2000" dirty="0"/>
              <a:t> to freeze-out to proper relic abundance.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New mediator is needed: </a:t>
            </a:r>
            <a:br>
              <a:rPr lang="en-US" sz="2000" dirty="0"/>
            </a:br>
            <a:r>
              <a:rPr lang="en-US" sz="2000" dirty="0"/>
              <a:t>the rise of </a:t>
            </a:r>
            <a:r>
              <a:rPr lang="en-US" sz="2000" b="1" dirty="0"/>
              <a:t>“dark sector” (DM + mediators + stuffs).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Another motivation to consider dark sector other than anomalies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318093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31589"/>
            <a:ext cx="7772400" cy="2437577"/>
          </a:xfrm>
        </p:spPr>
        <p:txBody>
          <a:bodyPr>
            <a:normAutofit/>
          </a:bodyPr>
          <a:lstStyle/>
          <a:p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Advantages of Accelerator Experiments</a:t>
            </a:r>
            <a:endParaRPr lang="en-US" sz="35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40CFDB-5F22-43E8-8FA3-186212DDB03E}"/>
              </a:ext>
            </a:extLst>
          </p:cNvPr>
          <p:cNvSpPr/>
          <p:nvPr/>
        </p:nvSpPr>
        <p:spPr>
          <a:xfrm>
            <a:off x="2567287" y="3273379"/>
            <a:ext cx="18473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30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BB3B620-B5DA-44D3-BEB5-2DF0B55830B9}"/>
              </a:ext>
            </a:extLst>
          </p:cNvPr>
          <p:cNvSpPr txBox="1">
            <a:spLocks/>
          </p:cNvSpPr>
          <p:nvPr/>
        </p:nvSpPr>
        <p:spPr>
          <a:xfrm>
            <a:off x="2391960" y="6077883"/>
            <a:ext cx="4360080" cy="5569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>
                <a:solidFill>
                  <a:srgbClr val="C00000"/>
                </a:solidFill>
                <a:latin typeface="Cambria" panose="02040503050406030204" pitchFamily="18" charset="0"/>
              </a:rPr>
              <a:t>Yu-Dai Tsai, Fermilab, 2021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EC1F1F7-D9C8-4130-AA56-BF3A0D2B0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FEC0-191D-5F4C-A0D1-2BE325A3C97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0105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7533045-89B2-4AB9-9516-35EB7AA832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7565" y="541061"/>
            <a:ext cx="8466720" cy="842898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Not all bounds are created with equal assumptions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F385752F-59DD-4FDA-8930-2816DC6B6F52}"/>
                  </a:ext>
                </a:extLst>
              </p14:cNvPr>
              <p14:cNvContentPartPr/>
              <p14:nvPr/>
            </p14:nvContentPartPr>
            <p14:xfrm>
              <a:off x="0" y="0"/>
              <a:ext cx="0" cy="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F385752F-59DD-4FDA-8930-2816DC6B6F52}"/>
                  </a:ext>
                </a:extLst>
              </p:cNvPr>
              <p:cNvPicPr/>
              <p:nvPr/>
            </p:nvPicPr>
            <p:blipFill/>
            <p:spPr/>
          </p:pic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B7911C7-F2A9-40AE-9B3F-8A90BCD4A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FEC0-191D-5F4C-A0D1-2BE325A3C970}" type="slidenum">
              <a:rPr lang="en-US" smtClean="0"/>
              <a:t>12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9" name="Ink 118">
                <a:extLst>
                  <a:ext uri="{FF2B5EF4-FFF2-40B4-BE49-F238E27FC236}">
                    <a16:creationId xmlns:a16="http://schemas.microsoft.com/office/drawing/2014/main" id="{D82C1C37-F9A3-41A8-93E5-3A663F5F3A68}"/>
                  </a:ext>
                </a:extLst>
              </p14:cNvPr>
              <p14:cNvContentPartPr/>
              <p14:nvPr/>
            </p14:nvContentPartPr>
            <p14:xfrm>
              <a:off x="0" y="0"/>
              <a:ext cx="0" cy="0"/>
            </p14:xfrm>
          </p:contentPart>
        </mc:Choice>
        <mc:Fallback xmlns="">
          <p:pic>
            <p:nvPicPr>
              <p:cNvPr id="119" name="Ink 118">
                <a:extLst>
                  <a:ext uri="{FF2B5EF4-FFF2-40B4-BE49-F238E27FC236}">
                    <a16:creationId xmlns:a16="http://schemas.microsoft.com/office/drawing/2014/main" id="{D82C1C37-F9A3-41A8-93E5-3A663F5F3A68}"/>
                  </a:ext>
                </a:extLst>
              </p:cNvPr>
              <p:cNvPicPr/>
              <p:nvPr/>
            </p:nvPicPr>
            <p:blipFill/>
            <p:spPr/>
          </p:pic>
        </mc:Fallback>
      </mc:AlternateContent>
      <p:sp>
        <p:nvSpPr>
          <p:cNvPr id="62" name="Title 1">
            <a:extLst>
              <a:ext uri="{FF2B5EF4-FFF2-40B4-BE49-F238E27FC236}">
                <a16:creationId xmlns:a16="http://schemas.microsoft.com/office/drawing/2014/main" id="{AE1A1FC0-6606-4E4D-96D1-B630C3B571A3}"/>
              </a:ext>
            </a:extLst>
          </p:cNvPr>
          <p:cNvSpPr txBox="1">
            <a:spLocks/>
          </p:cNvSpPr>
          <p:nvPr/>
        </p:nvSpPr>
        <p:spPr>
          <a:xfrm>
            <a:off x="2450885" y="6225191"/>
            <a:ext cx="4360080" cy="5569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</a:rPr>
              <a:t>Yu-Dai Tsai, Fermilab, 2021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58048CBE-D90D-445C-86A6-8E1A59D65C47}"/>
                  </a:ext>
                </a:extLst>
              </p14:cNvPr>
              <p14:cNvContentPartPr/>
              <p14:nvPr/>
            </p14:nvContentPartPr>
            <p14:xfrm>
              <a:off x="2269753" y="3936641"/>
              <a:ext cx="14760" cy="1368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58048CBE-D90D-445C-86A6-8E1A59D65C4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60753" y="3927641"/>
                <a:ext cx="32400" cy="31320"/>
              </a:xfrm>
              <a:prstGeom prst="rect">
                <a:avLst/>
              </a:prstGeom>
            </p:spPr>
          </p:pic>
        </mc:Fallback>
      </mc:AlternateContent>
      <p:sp>
        <p:nvSpPr>
          <p:cNvPr id="48" name="TextBox 47">
            <a:extLst>
              <a:ext uri="{FF2B5EF4-FFF2-40B4-BE49-F238E27FC236}">
                <a16:creationId xmlns:a16="http://schemas.microsoft.com/office/drawing/2014/main" id="{D53F01BA-0C69-4CBB-BDF2-2064EE848110}"/>
              </a:ext>
            </a:extLst>
          </p:cNvPr>
          <p:cNvSpPr txBox="1"/>
          <p:nvPr/>
        </p:nvSpPr>
        <p:spPr>
          <a:xfrm>
            <a:off x="881283" y="3520999"/>
            <a:ext cx="7821263" cy="93871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900" dirty="0"/>
              <a:t>Astrophysical productions (not from ambient DM): energy loss/cooling, </a:t>
            </a:r>
            <a:r>
              <a:rPr lang="en-US" sz="1900" dirty="0" err="1"/>
              <a:t>etc</a:t>
            </a:r>
            <a:r>
              <a:rPr lang="en-US" sz="1900" dirty="0"/>
              <a:t>: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Rely on modeling/observations of (extreme/complicated/rare) systems 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(SN1987A &amp; neutron-star mergers)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19C168E-BB3C-4721-A688-E508A7A31791}"/>
              </a:ext>
            </a:extLst>
          </p:cNvPr>
          <p:cNvSpPr txBox="1"/>
          <p:nvPr/>
        </p:nvSpPr>
        <p:spPr>
          <a:xfrm>
            <a:off x="850244" y="2531584"/>
            <a:ext cx="6541312" cy="677108"/>
          </a:xfrm>
          <a:prstGeom prst="rect">
            <a:avLst/>
          </a:prstGeom>
          <a:noFill/>
          <a:ln w="19050">
            <a:solidFill>
              <a:srgbClr val="C00000"/>
            </a:solidFill>
          </a:ln>
          <a:effectLst>
            <a:softEdge rad="0"/>
          </a:effectLst>
        </p:spPr>
        <p:txBody>
          <a:bodyPr wrap="square" rtlCol="0">
            <a:spAutoFit/>
          </a:bodyPr>
          <a:lstStyle/>
          <a:p>
            <a:r>
              <a:rPr lang="en-US" sz="1900" dirty="0"/>
              <a:t>Accelerator-based: </a:t>
            </a:r>
            <a:r>
              <a:rPr lang="en-US" sz="1900" b="1" dirty="0"/>
              <a:t>Collider,</a:t>
            </a:r>
            <a:r>
              <a:rPr lang="en-US" sz="1900" dirty="0"/>
              <a:t> </a:t>
            </a:r>
            <a:r>
              <a:rPr lang="en-US" sz="1900" b="1" dirty="0"/>
              <a:t>Fixed-Target Experiments</a:t>
            </a:r>
          </a:p>
          <a:p>
            <a:r>
              <a:rPr lang="en-US" sz="1900" dirty="0"/>
              <a:t>Some other ground-based experiments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7054D22-863F-4C7B-98C5-11A5BAE81BEA}"/>
              </a:ext>
            </a:extLst>
          </p:cNvPr>
          <p:cNvSpPr txBox="1"/>
          <p:nvPr/>
        </p:nvSpPr>
        <p:spPr>
          <a:xfrm>
            <a:off x="1411204" y="4791299"/>
            <a:ext cx="5801358" cy="73866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100" dirty="0"/>
              <a:t>Dark matter direct/indirect detection: abundance, velocity distribution, </a:t>
            </a:r>
            <a:r>
              <a:rPr lang="en-US" sz="2100" dirty="0" err="1"/>
              <a:t>etc</a:t>
            </a:r>
            <a:endParaRPr lang="en-US" sz="2100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F1F5026-7A57-4295-8327-7083576E9FB8}"/>
              </a:ext>
            </a:extLst>
          </p:cNvPr>
          <p:cNvSpPr txBox="1"/>
          <p:nvPr/>
        </p:nvSpPr>
        <p:spPr>
          <a:xfrm>
            <a:off x="1411204" y="5602570"/>
            <a:ext cx="5801358" cy="415498"/>
          </a:xfrm>
          <a:prstGeom prst="rect">
            <a:avLst/>
          </a:prstGeom>
          <a:noFill/>
          <a:ln w="19050">
            <a:solidFill>
              <a:srgbClr val="00823B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Cosmology: assume cosmological history, species, </a:t>
            </a:r>
            <a:r>
              <a:rPr lang="en-US" sz="2000" dirty="0" err="1"/>
              <a:t>etc</a:t>
            </a:r>
            <a:endParaRPr lang="en-US" sz="20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C863A858-DF76-48E3-9583-71FD89D60432}"/>
                  </a:ext>
                </a:extLst>
              </p14:cNvPr>
              <p14:cNvContentPartPr/>
              <p14:nvPr/>
            </p14:nvContentPartPr>
            <p14:xfrm>
              <a:off x="7352579" y="5010811"/>
              <a:ext cx="148680" cy="60804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C863A858-DF76-48E3-9583-71FD89D6043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343579" y="5001811"/>
                <a:ext cx="166320" cy="62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E02F50FA-AE2C-481C-8F35-949F5B9ABA7A}"/>
                  </a:ext>
                </a:extLst>
              </p14:cNvPr>
              <p14:cNvContentPartPr/>
              <p14:nvPr/>
            </p14:nvContentPartPr>
            <p14:xfrm>
              <a:off x="8312999" y="4925851"/>
              <a:ext cx="316440" cy="19152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E02F50FA-AE2C-481C-8F35-949F5B9ABA7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303999" y="4916851"/>
                <a:ext cx="334080" cy="20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2966A956-9961-4487-B1D5-10001B9716BF}"/>
                  </a:ext>
                </a:extLst>
              </p14:cNvPr>
              <p14:cNvContentPartPr/>
              <p14:nvPr/>
            </p14:nvContentPartPr>
            <p14:xfrm>
              <a:off x="7752119" y="5017651"/>
              <a:ext cx="506160" cy="18144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2966A956-9961-4487-B1D5-10001B9716B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743113" y="5008651"/>
                <a:ext cx="523813" cy="19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8338C9E8-E77C-45AF-90C5-1415367071A7}"/>
                  </a:ext>
                </a:extLst>
              </p14:cNvPr>
              <p14:cNvContentPartPr/>
              <p14:nvPr/>
            </p14:nvContentPartPr>
            <p14:xfrm>
              <a:off x="7547639" y="4965811"/>
              <a:ext cx="153360" cy="26316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8338C9E8-E77C-45AF-90C5-1415367071A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538639" y="4956799"/>
                <a:ext cx="171000" cy="2808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90C307B2-0D07-4A1D-86A8-E9898074A021}"/>
                  </a:ext>
                </a:extLst>
              </p14:cNvPr>
              <p14:cNvContentPartPr/>
              <p14:nvPr/>
            </p14:nvContentPartPr>
            <p14:xfrm>
              <a:off x="8183916" y="2839855"/>
              <a:ext cx="3600" cy="144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90C307B2-0D07-4A1D-86A8-E9898074A021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174916" y="2830855"/>
                <a:ext cx="21240" cy="1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94D1AE76-476C-418C-8F45-61F0830973D9}"/>
                  </a:ext>
                </a:extLst>
              </p14:cNvPr>
              <p14:cNvContentPartPr/>
              <p14:nvPr/>
            </p14:nvContentPartPr>
            <p14:xfrm>
              <a:off x="8055756" y="3012655"/>
              <a:ext cx="5400" cy="7704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94D1AE76-476C-418C-8F45-61F0830973D9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046113" y="3003655"/>
                <a:ext cx="24300" cy="9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F0E5E65E-24CC-4E2A-B5E5-9FD0650BCEF9}"/>
                  </a:ext>
                </a:extLst>
              </p14:cNvPr>
              <p14:cNvContentPartPr/>
              <p14:nvPr/>
            </p14:nvContentPartPr>
            <p14:xfrm>
              <a:off x="8126676" y="2965495"/>
              <a:ext cx="84960" cy="9540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F0E5E65E-24CC-4E2A-B5E5-9FD0650BCEF9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8117714" y="2956495"/>
                <a:ext cx="102526" cy="11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67BA74A7-FF23-4E2C-A662-DCE67D42CDB8}"/>
                  </a:ext>
                </a:extLst>
              </p14:cNvPr>
              <p14:cNvContentPartPr/>
              <p14:nvPr/>
            </p14:nvContentPartPr>
            <p14:xfrm>
              <a:off x="8269596" y="2880535"/>
              <a:ext cx="3600" cy="1764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67BA74A7-FF23-4E2C-A662-DCE67D42CDB8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260596" y="2871535"/>
                <a:ext cx="21240" cy="3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56D3118D-2351-451E-A0F0-0264B36A06AC}"/>
                  </a:ext>
                </a:extLst>
              </p14:cNvPr>
              <p14:cNvContentPartPr/>
              <p14:nvPr/>
            </p14:nvContentPartPr>
            <p14:xfrm>
              <a:off x="8274276" y="2979535"/>
              <a:ext cx="1440" cy="6084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56D3118D-2351-451E-A0F0-0264B36A06AC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8265276" y="2970535"/>
                <a:ext cx="19080" cy="7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B617B511-CF0A-475F-854A-4714384EB858}"/>
                  </a:ext>
                </a:extLst>
              </p14:cNvPr>
              <p14:cNvContentPartPr/>
              <p14:nvPr/>
            </p14:nvContentPartPr>
            <p14:xfrm>
              <a:off x="8337276" y="2977375"/>
              <a:ext cx="66960" cy="7848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B617B511-CF0A-475F-854A-4714384EB858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8328227" y="2968375"/>
                <a:ext cx="84695" cy="9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6068A8AB-0299-4675-8748-7E32686C5705}"/>
                  </a:ext>
                </a:extLst>
              </p14:cNvPr>
              <p14:cNvContentPartPr/>
              <p14:nvPr/>
            </p14:nvContentPartPr>
            <p14:xfrm>
              <a:off x="8448876" y="2833015"/>
              <a:ext cx="230760" cy="26964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6068A8AB-0299-4675-8748-7E32686C5705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8439876" y="2824015"/>
                <a:ext cx="248400" cy="28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8DAFE9E8-8F1F-45F1-A307-A92DFDFA284F}"/>
                  </a:ext>
                </a:extLst>
              </p14:cNvPr>
              <p14:cNvContentPartPr/>
              <p14:nvPr/>
            </p14:nvContentPartPr>
            <p14:xfrm>
              <a:off x="7815636" y="3206335"/>
              <a:ext cx="172440" cy="13140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8DAFE9E8-8F1F-45F1-A307-A92DFDFA284F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7806636" y="3197310"/>
                <a:ext cx="190080" cy="1490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05685CE4-F4B0-420C-984D-076EBF5C2CB8}"/>
                  </a:ext>
                </a:extLst>
              </p14:cNvPr>
              <p14:cNvContentPartPr/>
              <p14:nvPr/>
            </p14:nvContentPartPr>
            <p14:xfrm>
              <a:off x="8029476" y="2910415"/>
              <a:ext cx="31680" cy="2808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05685CE4-F4B0-420C-984D-076EBF5C2CB8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8020476" y="2901415"/>
                <a:ext cx="4932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5247A71B-DE50-4768-9C0B-21F140D63D69}"/>
                  </a:ext>
                </a:extLst>
              </p14:cNvPr>
              <p14:cNvContentPartPr/>
              <p14:nvPr/>
            </p14:nvContentPartPr>
            <p14:xfrm>
              <a:off x="7768476" y="2865775"/>
              <a:ext cx="205200" cy="23004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5247A71B-DE50-4768-9C0B-21F140D63D69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7759460" y="2856775"/>
                <a:ext cx="222871" cy="24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D2BF215D-CACA-4463-9D0C-7EC538529A63}"/>
                  </a:ext>
                </a:extLst>
              </p14:cNvPr>
              <p14:cNvContentPartPr/>
              <p14:nvPr/>
            </p14:nvContentPartPr>
            <p14:xfrm>
              <a:off x="7439796" y="2905375"/>
              <a:ext cx="273960" cy="21564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D2BF215D-CACA-4463-9D0C-7EC538529A63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7430796" y="2896375"/>
                <a:ext cx="291600" cy="23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08E56AF8-F9FD-E44D-A122-B7C87C1D1BDC}"/>
                  </a:ext>
                </a:extLst>
              </p14:cNvPr>
              <p14:cNvContentPartPr/>
              <p14:nvPr/>
            </p14:nvContentPartPr>
            <p14:xfrm>
              <a:off x="7534229" y="2115372"/>
              <a:ext cx="48240" cy="35496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08E56AF8-F9FD-E44D-A122-B7C87C1D1BDC}"/>
                  </a:ext>
                </a:extLst>
              </p:cNvPr>
              <p:cNvPicPr/>
              <p:nvPr/>
            </p:nvPicPr>
            <p:blipFill/>
            <p:spPr/>
          </p:pic>
        </mc:Fallback>
      </mc:AlternateContent>
      <p:sp>
        <p:nvSpPr>
          <p:cNvPr id="86" name="Rectangle 85">
            <a:extLst>
              <a:ext uri="{FF2B5EF4-FFF2-40B4-BE49-F238E27FC236}">
                <a16:creationId xmlns:a16="http://schemas.microsoft.com/office/drawing/2014/main" id="{6238F8C6-A737-6342-A85D-B30A42E7D921}"/>
              </a:ext>
            </a:extLst>
          </p:cNvPr>
          <p:cNvSpPr/>
          <p:nvPr/>
        </p:nvSpPr>
        <p:spPr>
          <a:xfrm>
            <a:off x="705290" y="1857102"/>
            <a:ext cx="7927103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00" dirty="0"/>
              <a:t>Or, how likely is it that theorists would be able to argue our ways around them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DF14997-3C2E-D143-A3FC-C0949FB9B73D}"/>
              </a:ext>
            </a:extLst>
          </p:cNvPr>
          <p:cNvCxnSpPr>
            <a:cxnSpLocks/>
          </p:cNvCxnSpPr>
          <p:nvPr/>
        </p:nvCxnSpPr>
        <p:spPr>
          <a:xfrm>
            <a:off x="1036320" y="1608266"/>
            <a:ext cx="5876544" cy="10592"/>
          </a:xfrm>
          <a:prstGeom prst="straightConnector1">
            <a:avLst/>
          </a:prstGeom>
          <a:ln>
            <a:tailEnd type="stealth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3" name="Rectangle 112">
            <a:extLst>
              <a:ext uri="{FF2B5EF4-FFF2-40B4-BE49-F238E27FC236}">
                <a16:creationId xmlns:a16="http://schemas.microsoft.com/office/drawing/2014/main" id="{BDDA0064-E673-7B4A-A4A8-D9275CF512E9}"/>
              </a:ext>
            </a:extLst>
          </p:cNvPr>
          <p:cNvSpPr/>
          <p:nvPr/>
        </p:nvSpPr>
        <p:spPr>
          <a:xfrm>
            <a:off x="7212562" y="1434192"/>
            <a:ext cx="14686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Assumptions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1666A6-5617-1C41-9B69-46C6E8079BC7}"/>
              </a:ext>
            </a:extLst>
          </p:cNvPr>
          <p:cNvSpPr txBox="1"/>
          <p:nvPr/>
        </p:nvSpPr>
        <p:spPr>
          <a:xfrm>
            <a:off x="7352579" y="5612727"/>
            <a:ext cx="1424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Reveal actual DM story</a:t>
            </a:r>
          </a:p>
        </p:txBody>
      </p:sp>
    </p:spTree>
    <p:extLst>
      <p:ext uri="{BB962C8B-B14F-4D97-AF65-F5344CB8AC3E}">
        <p14:creationId xmlns:p14="http://schemas.microsoft.com/office/powerpoint/2010/main" val="25554440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7533045-89B2-4AB9-9516-35EB7AA832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7564" y="218467"/>
            <a:ext cx="8466720" cy="1153627"/>
          </a:xfrm>
        </p:spPr>
        <p:txBody>
          <a:bodyPr>
            <a:noAutofit/>
          </a:bodyPr>
          <a:lstStyle/>
          <a:p>
            <a:r>
              <a:rPr lang="en-US" sz="26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Not all bounds are created with equal assumptions</a:t>
            </a:r>
            <a:br>
              <a:rPr lang="en-US" sz="26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6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Example: Constraints on Millicharged Dark Matter (</a:t>
            </a:r>
            <a:r>
              <a:rPr lang="en-US" sz="2600" dirty="0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mDM</a:t>
            </a:r>
            <a:r>
              <a:rPr lang="en-US" sz="26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F385752F-59DD-4FDA-8930-2816DC6B6F52}"/>
                  </a:ext>
                </a:extLst>
              </p14:cNvPr>
              <p14:cNvContentPartPr/>
              <p14:nvPr/>
            </p14:nvContentPartPr>
            <p14:xfrm>
              <a:off x="0" y="0"/>
              <a:ext cx="0" cy="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F385752F-59DD-4FDA-8930-2816DC6B6F52}"/>
                  </a:ext>
                </a:extLst>
              </p:cNvPr>
              <p:cNvPicPr/>
              <p:nvPr/>
            </p:nvPicPr>
            <p:blipFill/>
            <p:spPr/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6850DDFE-4584-4A6B-8351-E954D2074894}"/>
                  </a:ext>
                </a:extLst>
              </p14:cNvPr>
              <p14:cNvContentPartPr/>
              <p14:nvPr/>
            </p14:nvContentPartPr>
            <p14:xfrm>
              <a:off x="7383427" y="5943606"/>
              <a:ext cx="48240" cy="354960"/>
            </p14:xfrm>
          </p:contentPart>
        </mc:Choice>
        <mc:Fallback xmlns=""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6850DDFE-4584-4A6B-8351-E954D2074894}"/>
                  </a:ext>
                </a:extLst>
              </p:cNvPr>
              <p:cNvPicPr/>
              <p:nvPr/>
            </p:nvPicPr>
            <p:blipFill/>
            <p:spPr/>
          </p:pic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B7911C7-F2A9-40AE-9B3F-8A90BCD4A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FEC0-191D-5F4C-A0D1-2BE325A3C970}" type="slidenum">
              <a:rPr lang="en-US" smtClean="0"/>
              <a:t>13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9" name="Ink 118">
                <a:extLst>
                  <a:ext uri="{FF2B5EF4-FFF2-40B4-BE49-F238E27FC236}">
                    <a16:creationId xmlns:a16="http://schemas.microsoft.com/office/drawing/2014/main" id="{D82C1C37-F9A3-41A8-93E5-3A663F5F3A68}"/>
                  </a:ext>
                </a:extLst>
              </p14:cNvPr>
              <p14:cNvContentPartPr/>
              <p14:nvPr/>
            </p14:nvContentPartPr>
            <p14:xfrm>
              <a:off x="0" y="0"/>
              <a:ext cx="0" cy="0"/>
            </p14:xfrm>
          </p:contentPart>
        </mc:Choice>
        <mc:Fallback xmlns="">
          <p:pic>
            <p:nvPicPr>
              <p:cNvPr id="119" name="Ink 118">
                <a:extLst>
                  <a:ext uri="{FF2B5EF4-FFF2-40B4-BE49-F238E27FC236}">
                    <a16:creationId xmlns:a16="http://schemas.microsoft.com/office/drawing/2014/main" id="{D82C1C37-F9A3-41A8-93E5-3A663F5F3A68}"/>
                  </a:ext>
                </a:extLst>
              </p:cNvPr>
              <p:cNvPicPr/>
              <p:nvPr/>
            </p:nvPicPr>
            <p:blipFill/>
            <p:spPr/>
          </p:pic>
        </mc:Fallback>
      </mc:AlternateContent>
      <p:sp>
        <p:nvSpPr>
          <p:cNvPr id="62" name="Title 1">
            <a:extLst>
              <a:ext uri="{FF2B5EF4-FFF2-40B4-BE49-F238E27FC236}">
                <a16:creationId xmlns:a16="http://schemas.microsoft.com/office/drawing/2014/main" id="{AE1A1FC0-6606-4E4D-96D1-B630C3B571A3}"/>
              </a:ext>
            </a:extLst>
          </p:cNvPr>
          <p:cNvSpPr txBox="1">
            <a:spLocks/>
          </p:cNvSpPr>
          <p:nvPr/>
        </p:nvSpPr>
        <p:spPr>
          <a:xfrm>
            <a:off x="2450883" y="6260445"/>
            <a:ext cx="4360080" cy="5569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</a:rPr>
              <a:t>Yu-Dai Tsai, Fermilab, 2021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B3E33FF-B88E-3840-BF24-7273994D583C}"/>
              </a:ext>
            </a:extLst>
          </p:cNvPr>
          <p:cNvSpPr/>
          <p:nvPr/>
        </p:nvSpPr>
        <p:spPr>
          <a:xfrm>
            <a:off x="5387819" y="4520258"/>
            <a:ext cx="3476465" cy="464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/>
              <a:t>Produce dark particles</a:t>
            </a:r>
            <a:r>
              <a:rPr lang="en-US" dirty="0"/>
              <a:t> in collisions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7A8B5AB3-CF7B-234A-854F-2ECA007D8E7B}"/>
              </a:ext>
            </a:extLst>
          </p:cNvPr>
          <p:cNvSpPr/>
          <p:nvPr/>
        </p:nvSpPr>
        <p:spPr>
          <a:xfrm>
            <a:off x="1125027" y="4520258"/>
            <a:ext cx="3021533" cy="464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consider </a:t>
            </a:r>
            <a:r>
              <a:rPr lang="en-US" b="1" dirty="0"/>
              <a:t>ambient dark matter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BE41E4C6-8201-984B-8F32-D78DCA8F451F}"/>
              </a:ext>
            </a:extLst>
          </p:cNvPr>
          <p:cNvSpPr/>
          <p:nvPr/>
        </p:nvSpPr>
        <p:spPr>
          <a:xfrm>
            <a:off x="2951701" y="5147405"/>
            <a:ext cx="3601499" cy="8803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/>
              <a:t>Same mass and interaction strength.</a:t>
            </a:r>
          </a:p>
          <a:p>
            <a:pPr algn="ctr">
              <a:lnSpc>
                <a:spcPct val="150000"/>
              </a:lnSpc>
            </a:pPr>
            <a:r>
              <a:rPr lang="en-US" b="1" dirty="0"/>
              <a:t>Different assumptions</a:t>
            </a: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5F3B2179-29D6-EE44-9D89-5EC2F507A8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8455" y="1490063"/>
            <a:ext cx="4470691" cy="2837819"/>
          </a:xfrm>
          <a:prstGeom prst="rect">
            <a:avLst/>
          </a:prstGeom>
        </p:spPr>
      </p:pic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1C0437B5-E0B0-F84E-A028-C098810301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203" y="1490063"/>
            <a:ext cx="4391453" cy="283781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82762B7-86BB-D748-9CB4-47ABE9EA7934}"/>
              </a:ext>
            </a:extLst>
          </p:cNvPr>
          <p:cNvSpPr/>
          <p:nvPr/>
        </p:nvSpPr>
        <p:spPr>
          <a:xfrm>
            <a:off x="3055549" y="3631013"/>
            <a:ext cx="141577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1812.03998</a:t>
            </a:r>
            <a:r>
              <a:rPr lang="en-US" sz="900" dirty="0"/>
              <a:t> + </a:t>
            </a:r>
            <a:r>
              <a:rPr lang="en-US" sz="900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2002.11732</a:t>
            </a:r>
            <a:endParaRPr lang="en-US" sz="900" dirty="0">
              <a:solidFill>
                <a:srgbClr val="3333FF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B1564B4-6E9F-5F42-8CFA-BAABE6FD83EE}"/>
              </a:ext>
            </a:extLst>
          </p:cNvPr>
          <p:cNvSpPr/>
          <p:nvPr/>
        </p:nvSpPr>
        <p:spPr>
          <a:xfrm>
            <a:off x="5996669" y="3631013"/>
            <a:ext cx="277351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1812.03998</a:t>
            </a:r>
            <a:r>
              <a:rPr lang="en-US" sz="900" dirty="0"/>
              <a:t> + </a:t>
            </a:r>
            <a:r>
              <a:rPr lang="en-US" sz="900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2002.11732</a:t>
            </a:r>
            <a:r>
              <a:rPr lang="en-US" sz="900" dirty="0"/>
              <a:t> with just fixed-target probes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0AD40AC9-A6E1-B646-A6AC-73DAC38A73FE}"/>
              </a:ext>
            </a:extLst>
          </p:cNvPr>
          <p:cNvSpPr txBox="1">
            <a:spLocks/>
          </p:cNvSpPr>
          <p:nvPr/>
        </p:nvSpPr>
        <p:spPr>
          <a:xfrm>
            <a:off x="397564" y="-38445"/>
            <a:ext cx="8466720" cy="12358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dirty="0">
              <a:solidFill>
                <a:schemeClr val="bg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497E1A-7D18-464D-947C-76AE04AC1DB3}"/>
              </a:ext>
            </a:extLst>
          </p:cNvPr>
          <p:cNvSpPr txBox="1"/>
          <p:nvPr/>
        </p:nvSpPr>
        <p:spPr>
          <a:xfrm>
            <a:off x="1017528" y="2260901"/>
            <a:ext cx="1303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Accelerator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6E9587-9C2F-E945-9A2A-11E906F7EAAE}"/>
              </a:ext>
            </a:extLst>
          </p:cNvPr>
          <p:cNvSpPr txBox="1"/>
          <p:nvPr/>
        </p:nvSpPr>
        <p:spPr>
          <a:xfrm>
            <a:off x="5408981" y="2254401"/>
            <a:ext cx="1303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Accelerator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007327F-A1DC-B244-944D-E6A86855444A}"/>
              </a:ext>
            </a:extLst>
          </p:cNvPr>
          <p:cNvSpPr txBox="1"/>
          <p:nvPr/>
        </p:nvSpPr>
        <p:spPr>
          <a:xfrm>
            <a:off x="3213255" y="3215146"/>
            <a:ext cx="1303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Direct-Det.</a:t>
            </a:r>
          </a:p>
        </p:txBody>
      </p:sp>
    </p:spTree>
    <p:extLst>
      <p:ext uri="{BB962C8B-B14F-4D97-AF65-F5344CB8AC3E}">
        <p14:creationId xmlns:p14="http://schemas.microsoft.com/office/powerpoint/2010/main" val="24476476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7533045-89B2-4AB9-9516-35EB7AA832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8433" y="735802"/>
            <a:ext cx="8466720" cy="842898"/>
          </a:xfrm>
        </p:spPr>
        <p:txBody>
          <a:bodyPr>
            <a:normAutofit/>
          </a:bodyPr>
          <a:lstStyle/>
          <a:p>
            <a:r>
              <a:rPr lang="en-US" sz="3800" dirty="0"/>
              <a:t>Proton FT (&amp; Neutrino) Experiments</a:t>
            </a:r>
            <a:endParaRPr lang="en-US" sz="38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F385752F-59DD-4FDA-8930-2816DC6B6F52}"/>
                  </a:ext>
                </a:extLst>
              </p14:cNvPr>
              <p14:cNvContentPartPr/>
              <p14:nvPr/>
            </p14:nvContentPartPr>
            <p14:xfrm>
              <a:off x="0" y="0"/>
              <a:ext cx="0" cy="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F385752F-59DD-4FDA-8930-2816DC6B6F52}"/>
                  </a:ext>
                </a:extLst>
              </p:cNvPr>
              <p:cNvPicPr/>
              <p:nvPr/>
            </p:nvPicPr>
            <p:blipFill/>
            <p:spPr/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8665F20E-9584-456F-B0BC-9BC362A8B00F}"/>
                  </a:ext>
                </a:extLst>
              </p:cNvPr>
              <p:cNvSpPr/>
              <p:nvPr/>
            </p:nvSpPr>
            <p:spPr>
              <a:xfrm>
                <a:off x="1023901" y="2164435"/>
                <a:ext cx="7395783" cy="36061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200" b="1" dirty="0">
                    <a:latin typeface="+mj-lt"/>
                  </a:rPr>
                  <a:t>High statistics</a:t>
                </a:r>
                <a:r>
                  <a:rPr lang="en-US" sz="2200" dirty="0">
                    <a:latin typeface="+mj-lt"/>
                  </a:rPr>
                  <a:t>, e.g., LSND has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sz="2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𝟐𝟑</m:t>
                        </m:r>
                      </m:sup>
                    </m:sSup>
                  </m:oMath>
                </a14:m>
                <a:r>
                  <a:rPr lang="en-US" sz="2200" b="1" dirty="0">
                    <a:solidFill>
                      <a:schemeClr val="tx1"/>
                    </a:solidFill>
                    <a:latin typeface="+mj-lt"/>
                  </a:rPr>
                  <a:t> Protons on Target</a:t>
                </a:r>
                <a:r>
                  <a:rPr lang="en-US" sz="2200" dirty="0">
                    <a:solidFill>
                      <a:srgbClr val="C00000"/>
                    </a:solidFill>
                    <a:latin typeface="+mj-lt"/>
                  </a:rPr>
                  <a:t> </a:t>
                </a:r>
                <a:r>
                  <a:rPr lang="en-US" sz="2200" dirty="0">
                    <a:latin typeface="+mj-lt"/>
                  </a:rPr>
                  <a:t>(POT)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TW" sz="2200" dirty="0"/>
                  <a:t>Neutrinos are </a:t>
                </a:r>
                <a:r>
                  <a:rPr lang="en-US" altLang="zh-TW" sz="2200" b="1" dirty="0"/>
                  <a:t>dark-sector particles</a:t>
                </a:r>
                <a:r>
                  <a:rPr lang="en-US" altLang="zh-TW" sz="2200" dirty="0"/>
                  <a:t>. </a:t>
                </a:r>
                <a:endParaRPr lang="en-US" sz="2200" dirty="0"/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200" dirty="0"/>
                  <a:t>Could have low to high energy proton beams on targets:</a:t>
                </a:r>
                <a:br>
                  <a:rPr lang="en-US" sz="2200" dirty="0"/>
                </a:br>
                <a:r>
                  <a:rPr lang="en-US" sz="2200" b="1" dirty="0"/>
                  <a:t>O(1 – 400) GeV </a:t>
                </a:r>
                <a:r>
                  <a:rPr lang="en-US" sz="2200" dirty="0">
                    <a:solidFill>
                      <a:schemeClr val="bg1">
                        <a:lumMod val="50000"/>
                      </a:schemeClr>
                    </a:solidFill>
                  </a:rPr>
                  <a:t>(I will compare Fermilab/CERN facilities)</a:t>
                </a:r>
                <a:endParaRPr lang="en-US" sz="2200" dirty="0">
                  <a:latin typeface="+mj-lt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200" b="1" dirty="0">
                    <a:latin typeface="+mj-lt"/>
                  </a:rPr>
                  <a:t>Shielded/underground</a:t>
                </a:r>
                <a:r>
                  <a:rPr lang="en-US" sz="2200" dirty="0">
                    <a:latin typeface="+mj-lt"/>
                  </a:rPr>
                  <a:t>: lower background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200" dirty="0">
                    <a:latin typeface="+mj-lt"/>
                  </a:rPr>
                  <a:t>Many of them existing and many to come: </a:t>
                </a:r>
                <a:br>
                  <a:rPr lang="en-US" sz="2200" dirty="0">
                    <a:latin typeface="+mj-lt"/>
                  </a:rPr>
                </a:br>
                <a:r>
                  <a:rPr lang="en-US" sz="2200" b="1" dirty="0">
                    <a:latin typeface="+mj-lt"/>
                  </a:rPr>
                  <a:t>strength in numbers </a:t>
                </a: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8665F20E-9584-456F-B0BC-9BC362A8B0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3901" y="2164435"/>
                <a:ext cx="7395783" cy="3606180"/>
              </a:xfrm>
              <a:prstGeom prst="rect">
                <a:avLst/>
              </a:prstGeom>
              <a:blipFill>
                <a:blip r:embed="rId3"/>
                <a:stretch>
                  <a:fillRect l="-1029" b="-24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C6CF62-3020-468A-9536-B474BB9A2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FEC0-191D-5F4C-A0D1-2BE325A3C97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010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08C90-718D-4089-97F3-0C8D24904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Proton Facilities of Interest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A877FD-2ABE-40CA-BAB3-3F4085B10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FEC0-191D-5F4C-A0D1-2BE325A3C970}" type="slidenum">
              <a:rPr lang="en-US" smtClean="0"/>
              <a:t>15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C75B7ADD-FD52-D740-8754-D7F12639A25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42661449"/>
                  </p:ext>
                </p:extLst>
              </p:nvPr>
            </p:nvGraphicFramePr>
            <p:xfrm>
              <a:off x="472832" y="5272087"/>
              <a:ext cx="8260866" cy="386207"/>
            </p:xfrm>
            <a:graphic>
              <a:graphicData uri="http://schemas.openxmlformats.org/drawingml/2006/table">
                <a:tbl>
                  <a:tblPr bandRow="1">
                    <a:tableStyleId>{7DF18680-E054-41AD-8BC1-D1AEF772440D}</a:tableStyleId>
                  </a:tblPr>
                  <a:tblGrid>
                    <a:gridCol w="2124139">
                      <a:extLst>
                        <a:ext uri="{9D8B030D-6E8A-4147-A177-3AD203B41FA5}">
                          <a16:colId xmlns:a16="http://schemas.microsoft.com/office/drawing/2014/main" val="1434197894"/>
                        </a:ext>
                      </a:extLst>
                    </a:gridCol>
                    <a:gridCol w="2519742">
                      <a:extLst>
                        <a:ext uri="{9D8B030D-6E8A-4147-A177-3AD203B41FA5}">
                          <a16:colId xmlns:a16="http://schemas.microsoft.com/office/drawing/2014/main" val="1740209267"/>
                        </a:ext>
                      </a:extLst>
                    </a:gridCol>
                    <a:gridCol w="1891788">
                      <a:extLst>
                        <a:ext uri="{9D8B030D-6E8A-4147-A177-3AD203B41FA5}">
                          <a16:colId xmlns:a16="http://schemas.microsoft.com/office/drawing/2014/main" val="1013182891"/>
                        </a:ext>
                      </a:extLst>
                    </a:gridCol>
                    <a:gridCol w="1725197">
                      <a:extLst>
                        <a:ext uri="{9D8B030D-6E8A-4147-A177-3AD203B41FA5}">
                          <a16:colId xmlns:a16="http://schemas.microsoft.com/office/drawing/2014/main" val="3794086896"/>
                        </a:ext>
                      </a:extLst>
                    </a:gridCol>
                  </a:tblGrid>
                  <a:tr h="185420">
                    <a:tc>
                      <a:txBody>
                        <a:bodyPr/>
                        <a:lstStyle/>
                        <a:p>
                          <a:r>
                            <a:rPr lang="en-US" sz="1800" b="1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CERN – HL LHC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TW" sz="18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altLang="zh-TW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altLang="zh-TW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18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POT/</a:t>
                          </a:r>
                          <a:r>
                            <a:rPr lang="en-US" sz="1800" kern="1200" dirty="0" err="1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yr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z="1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√</m:t>
                              </m:r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oMath>
                          </a14:m>
                          <a:r>
                            <a:rPr lang="en-US" sz="18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= 13 </a:t>
                          </a:r>
                          <a:r>
                            <a:rPr lang="en-US" sz="1800" kern="1200" dirty="0" err="1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TeV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near-future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5749578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C75B7ADD-FD52-D740-8754-D7F12639A25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42661449"/>
                  </p:ext>
                </p:extLst>
              </p:nvPr>
            </p:nvGraphicFramePr>
            <p:xfrm>
              <a:off x="472832" y="5272087"/>
              <a:ext cx="8260866" cy="386207"/>
            </p:xfrm>
            <a:graphic>
              <a:graphicData uri="http://schemas.openxmlformats.org/drawingml/2006/table">
                <a:tbl>
                  <a:tblPr bandRow="1">
                    <a:tableStyleId>{7DF18680-E054-41AD-8BC1-D1AEF772440D}</a:tableStyleId>
                  </a:tblPr>
                  <a:tblGrid>
                    <a:gridCol w="2124139">
                      <a:extLst>
                        <a:ext uri="{9D8B030D-6E8A-4147-A177-3AD203B41FA5}">
                          <a16:colId xmlns:a16="http://schemas.microsoft.com/office/drawing/2014/main" val="1434197894"/>
                        </a:ext>
                      </a:extLst>
                    </a:gridCol>
                    <a:gridCol w="2519742">
                      <a:extLst>
                        <a:ext uri="{9D8B030D-6E8A-4147-A177-3AD203B41FA5}">
                          <a16:colId xmlns:a16="http://schemas.microsoft.com/office/drawing/2014/main" val="1740209267"/>
                        </a:ext>
                      </a:extLst>
                    </a:gridCol>
                    <a:gridCol w="1891788">
                      <a:extLst>
                        <a:ext uri="{9D8B030D-6E8A-4147-A177-3AD203B41FA5}">
                          <a16:colId xmlns:a16="http://schemas.microsoft.com/office/drawing/2014/main" val="1013182891"/>
                        </a:ext>
                      </a:extLst>
                    </a:gridCol>
                    <a:gridCol w="1725197">
                      <a:extLst>
                        <a:ext uri="{9D8B030D-6E8A-4147-A177-3AD203B41FA5}">
                          <a16:colId xmlns:a16="http://schemas.microsoft.com/office/drawing/2014/main" val="3794086896"/>
                        </a:ext>
                      </a:extLst>
                    </a:gridCol>
                  </a:tblGrid>
                  <a:tr h="386207">
                    <a:tc>
                      <a:txBody>
                        <a:bodyPr/>
                        <a:lstStyle/>
                        <a:p>
                          <a:r>
                            <a:rPr lang="en-US" sz="1800" b="1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CERN – HL LHC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84422" t="-9677" r="-143719" b="-2903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46309" t="-9677" r="-91946" b="-2903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near-future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5749578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A89436D7-8EF8-E446-9F76-C0571892F88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28362954"/>
                  </p:ext>
                </p:extLst>
              </p:nvPr>
            </p:nvGraphicFramePr>
            <p:xfrm>
              <a:off x="457200" y="3851719"/>
              <a:ext cx="8260866" cy="1107440"/>
            </p:xfrm>
            <a:graphic>
              <a:graphicData uri="http://schemas.openxmlformats.org/drawingml/2006/table">
                <a:tbl>
                  <a:tblPr bandRow="1">
                    <a:tableStyleId>{7DF18680-E054-41AD-8BC1-D1AEF772440D}</a:tableStyleId>
                  </a:tblPr>
                  <a:tblGrid>
                    <a:gridCol w="2124139">
                      <a:extLst>
                        <a:ext uri="{9D8B030D-6E8A-4147-A177-3AD203B41FA5}">
                          <a16:colId xmlns:a16="http://schemas.microsoft.com/office/drawing/2014/main" val="1240772526"/>
                        </a:ext>
                      </a:extLst>
                    </a:gridCol>
                    <a:gridCol w="2519742">
                      <a:extLst>
                        <a:ext uri="{9D8B030D-6E8A-4147-A177-3AD203B41FA5}">
                          <a16:colId xmlns:a16="http://schemas.microsoft.com/office/drawing/2014/main" val="1145452589"/>
                        </a:ext>
                      </a:extLst>
                    </a:gridCol>
                    <a:gridCol w="1891788">
                      <a:extLst>
                        <a:ext uri="{9D8B030D-6E8A-4147-A177-3AD203B41FA5}">
                          <a16:colId xmlns:a16="http://schemas.microsoft.com/office/drawing/2014/main" val="1573255808"/>
                        </a:ext>
                      </a:extLst>
                    </a:gridCol>
                    <a:gridCol w="1725197">
                      <a:extLst>
                        <a:ext uri="{9D8B030D-6E8A-4147-A177-3AD203B41FA5}">
                          <a16:colId xmlns:a16="http://schemas.microsoft.com/office/drawing/2014/main" val="4050858528"/>
                        </a:ext>
                      </a:extLst>
                    </a:gridCol>
                  </a:tblGrid>
                  <a:tr h="370840">
                    <a:tc gridSpan="4">
                      <a:txBody>
                        <a:bodyPr/>
                        <a:lstStyle/>
                        <a:p>
                          <a:r>
                            <a:rPr lang="en-US" sz="1800" b="1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CERN - SPS beam</a:t>
                          </a:r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6932487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8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NA62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up to 3 x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TW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altLang="zh-TW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18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18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POT/</a:t>
                          </a:r>
                          <a:r>
                            <a:rPr lang="en-US" sz="1800" kern="1200" dirty="0" err="1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yr</a:t>
                          </a:r>
                          <a:r>
                            <a:rPr lang="en-US" sz="18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>
                              <a:solidFill>
                                <a:schemeClr val="tx1"/>
                              </a:solidFill>
                            </a:rPr>
                            <a:t>400 GeV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now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3881176"/>
                      </a:ext>
                    </a:extLst>
                  </a:tr>
                  <a:tr h="185420">
                    <a:tc>
                      <a:txBody>
                        <a:bodyPr/>
                        <a:lstStyle/>
                        <a:p>
                          <a:r>
                            <a:rPr lang="en-US" sz="1800" kern="1200" dirty="0" err="1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SHiP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up to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TW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altLang="zh-TW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altLang="zh-TW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18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POT/</a:t>
                          </a:r>
                          <a:r>
                            <a:rPr lang="en-US" sz="1800" kern="1200" dirty="0" err="1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yr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>
                              <a:solidFill>
                                <a:schemeClr val="tx1"/>
                              </a:solidFill>
                            </a:rPr>
                            <a:t>400 GeV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future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7257583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A89436D7-8EF8-E446-9F76-C0571892F88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28362954"/>
                  </p:ext>
                </p:extLst>
              </p:nvPr>
            </p:nvGraphicFramePr>
            <p:xfrm>
              <a:off x="457200" y="3851719"/>
              <a:ext cx="8260866" cy="1107440"/>
            </p:xfrm>
            <a:graphic>
              <a:graphicData uri="http://schemas.openxmlformats.org/drawingml/2006/table">
                <a:tbl>
                  <a:tblPr bandRow="1">
                    <a:tableStyleId>{7DF18680-E054-41AD-8BC1-D1AEF772440D}</a:tableStyleId>
                  </a:tblPr>
                  <a:tblGrid>
                    <a:gridCol w="2124139">
                      <a:extLst>
                        <a:ext uri="{9D8B030D-6E8A-4147-A177-3AD203B41FA5}">
                          <a16:colId xmlns:a16="http://schemas.microsoft.com/office/drawing/2014/main" val="1240772526"/>
                        </a:ext>
                      </a:extLst>
                    </a:gridCol>
                    <a:gridCol w="2519742">
                      <a:extLst>
                        <a:ext uri="{9D8B030D-6E8A-4147-A177-3AD203B41FA5}">
                          <a16:colId xmlns:a16="http://schemas.microsoft.com/office/drawing/2014/main" val="1145452589"/>
                        </a:ext>
                      </a:extLst>
                    </a:gridCol>
                    <a:gridCol w="1891788">
                      <a:extLst>
                        <a:ext uri="{9D8B030D-6E8A-4147-A177-3AD203B41FA5}">
                          <a16:colId xmlns:a16="http://schemas.microsoft.com/office/drawing/2014/main" val="1573255808"/>
                        </a:ext>
                      </a:extLst>
                    </a:gridCol>
                    <a:gridCol w="1725197">
                      <a:extLst>
                        <a:ext uri="{9D8B030D-6E8A-4147-A177-3AD203B41FA5}">
                          <a16:colId xmlns:a16="http://schemas.microsoft.com/office/drawing/2014/main" val="4050858528"/>
                        </a:ext>
                      </a:extLst>
                    </a:gridCol>
                  </a:tblGrid>
                  <a:tr h="370840">
                    <a:tc gridSpan="4">
                      <a:txBody>
                        <a:bodyPr/>
                        <a:lstStyle/>
                        <a:p>
                          <a:r>
                            <a:rPr lang="en-US" sz="1800" b="1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CERN - SPS beam</a:t>
                          </a:r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6932487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8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NA62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84422" t="-106667" r="-143719" b="-12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>
                              <a:solidFill>
                                <a:schemeClr val="tx1"/>
                              </a:solidFill>
                            </a:rPr>
                            <a:t>400 GeV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now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388117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sz="1800" kern="1200" dirty="0" err="1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SHiP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84422" t="-213793" r="-143719" b="-27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>
                              <a:solidFill>
                                <a:schemeClr val="tx1"/>
                              </a:solidFill>
                            </a:rPr>
                            <a:t>400 GeV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future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7257583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BD035A5A-0F11-604B-9ADD-8862D5A1D14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89640986"/>
                  </p:ext>
                </p:extLst>
              </p:nvPr>
            </p:nvGraphicFramePr>
            <p:xfrm>
              <a:off x="441567" y="2042541"/>
              <a:ext cx="8260866" cy="1483360"/>
            </p:xfrm>
            <a:graphic>
              <a:graphicData uri="http://schemas.openxmlformats.org/drawingml/2006/table">
                <a:tbl>
                  <a:tblPr bandRow="1">
                    <a:tableStyleId>{7DF18680-E054-41AD-8BC1-D1AEF772440D}</a:tableStyleId>
                  </a:tblPr>
                  <a:tblGrid>
                    <a:gridCol w="2124139">
                      <a:extLst>
                        <a:ext uri="{9D8B030D-6E8A-4147-A177-3AD203B41FA5}">
                          <a16:colId xmlns:a16="http://schemas.microsoft.com/office/drawing/2014/main" val="1335194335"/>
                        </a:ext>
                      </a:extLst>
                    </a:gridCol>
                    <a:gridCol w="2519742">
                      <a:extLst>
                        <a:ext uri="{9D8B030D-6E8A-4147-A177-3AD203B41FA5}">
                          <a16:colId xmlns:a16="http://schemas.microsoft.com/office/drawing/2014/main" val="3456686701"/>
                        </a:ext>
                      </a:extLst>
                    </a:gridCol>
                    <a:gridCol w="1891788">
                      <a:extLst>
                        <a:ext uri="{9D8B030D-6E8A-4147-A177-3AD203B41FA5}">
                          <a16:colId xmlns:a16="http://schemas.microsoft.com/office/drawing/2014/main" val="2315633996"/>
                        </a:ext>
                      </a:extLst>
                    </a:gridCol>
                    <a:gridCol w="1725197">
                      <a:extLst>
                        <a:ext uri="{9D8B030D-6E8A-4147-A177-3AD203B41FA5}">
                          <a16:colId xmlns:a16="http://schemas.microsoft.com/office/drawing/2014/main" val="4270867819"/>
                        </a:ext>
                      </a:extLst>
                    </a:gridCol>
                  </a:tblGrid>
                  <a:tr h="370840">
                    <a:tc gridSpan="4">
                      <a:txBody>
                        <a:bodyPr/>
                        <a:lstStyle/>
                        <a:p>
                          <a:r>
                            <a:rPr lang="en-US" altLang="zh-TW" sz="1800" b="1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Fermilab </a:t>
                          </a:r>
                          <a:r>
                            <a:rPr lang="en-US" altLang="zh-TW" sz="18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(undergoing a Proton Improvement Plan: PIP)</a:t>
                          </a:r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541426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800" dirty="0">
                              <a:solidFill>
                                <a:schemeClr val="tx1"/>
                              </a:solidFill>
                            </a:rPr>
                            <a:t>Booster Beam (BNB)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8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~</a:t>
                          </a:r>
                          <a:r>
                            <a:rPr lang="en-US" altLang="zh-TW" sz="180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TW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altLang="zh-TW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20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altLang="zh-TW" sz="1800" dirty="0">
                              <a:solidFill>
                                <a:schemeClr val="tx1"/>
                              </a:solidFill>
                            </a:rPr>
                            <a:t> POT/</a:t>
                          </a:r>
                          <a:r>
                            <a:rPr lang="en-US" altLang="zh-TW" sz="1800" dirty="0" err="1">
                              <a:solidFill>
                                <a:schemeClr val="tx1"/>
                              </a:solidFill>
                            </a:rPr>
                            <a:t>yr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>
                              <a:solidFill>
                                <a:schemeClr val="tx1"/>
                              </a:solidFill>
                            </a:rPr>
                            <a:t>8 GeV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>
                              <a:solidFill>
                                <a:schemeClr val="tx1"/>
                              </a:solidFill>
                            </a:rPr>
                            <a:t>now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182160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TW" sz="1800" dirty="0" err="1">
                              <a:solidFill>
                                <a:schemeClr val="tx1"/>
                              </a:solidFill>
                            </a:rPr>
                            <a:t>NuMI</a:t>
                          </a:r>
                          <a:r>
                            <a:rPr lang="en-US" altLang="zh-TW" sz="1800" dirty="0">
                              <a:solidFill>
                                <a:schemeClr val="tx1"/>
                              </a:solidFill>
                            </a:rPr>
                            <a:t> beam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800" dirty="0">
                              <a:solidFill>
                                <a:schemeClr val="tx1"/>
                              </a:solidFill>
                            </a:rPr>
                            <a:t>1 - 4 x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TW" sz="18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altLang="zh-TW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20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altLang="zh-TW" sz="1800" dirty="0">
                              <a:solidFill>
                                <a:schemeClr val="tx1"/>
                              </a:solidFill>
                            </a:rPr>
                            <a:t> POT/</a:t>
                          </a:r>
                          <a:r>
                            <a:rPr lang="en-US" altLang="zh-TW" sz="1800" dirty="0" err="1">
                              <a:solidFill>
                                <a:schemeClr val="tx1"/>
                              </a:solidFill>
                            </a:rPr>
                            <a:t>yr</a:t>
                          </a:r>
                          <a:r>
                            <a:rPr lang="en-US" altLang="zh-TW" sz="180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800" dirty="0">
                              <a:solidFill>
                                <a:schemeClr val="tx1"/>
                              </a:solidFill>
                            </a:rPr>
                            <a:t>120 GeV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800" dirty="0">
                              <a:solidFill>
                                <a:schemeClr val="tx1"/>
                              </a:solidFill>
                            </a:rPr>
                            <a:t>now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492585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800" dirty="0">
                              <a:solidFill>
                                <a:schemeClr val="tx1"/>
                              </a:solidFill>
                            </a:rPr>
                            <a:t>LBNF beam (future)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8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~</a:t>
                          </a:r>
                          <a:r>
                            <a:rPr lang="en-US" sz="180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TW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altLang="zh-TW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21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1800" dirty="0">
                              <a:solidFill>
                                <a:schemeClr val="tx1"/>
                              </a:solidFill>
                            </a:rPr>
                            <a:t> POT/</a:t>
                          </a:r>
                          <a:r>
                            <a:rPr lang="en-US" sz="1800" dirty="0" err="1">
                              <a:solidFill>
                                <a:schemeClr val="tx1"/>
                              </a:solidFill>
                            </a:rPr>
                            <a:t>yr</a:t>
                          </a:r>
                          <a:r>
                            <a:rPr lang="en-US" sz="180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800" dirty="0">
                              <a:solidFill>
                                <a:schemeClr val="tx1"/>
                              </a:solidFill>
                            </a:rPr>
                            <a:t>120 GeV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800" dirty="0">
                              <a:solidFill>
                                <a:schemeClr val="tx1"/>
                              </a:solidFill>
                            </a:rPr>
                            <a:t>near-future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504414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BD035A5A-0F11-604B-9ADD-8862D5A1D14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89640986"/>
                  </p:ext>
                </p:extLst>
              </p:nvPr>
            </p:nvGraphicFramePr>
            <p:xfrm>
              <a:off x="441567" y="2042541"/>
              <a:ext cx="8260866" cy="1483360"/>
            </p:xfrm>
            <a:graphic>
              <a:graphicData uri="http://schemas.openxmlformats.org/drawingml/2006/table">
                <a:tbl>
                  <a:tblPr bandRow="1">
                    <a:tableStyleId>{7DF18680-E054-41AD-8BC1-D1AEF772440D}</a:tableStyleId>
                  </a:tblPr>
                  <a:tblGrid>
                    <a:gridCol w="2124139">
                      <a:extLst>
                        <a:ext uri="{9D8B030D-6E8A-4147-A177-3AD203B41FA5}">
                          <a16:colId xmlns:a16="http://schemas.microsoft.com/office/drawing/2014/main" val="1335194335"/>
                        </a:ext>
                      </a:extLst>
                    </a:gridCol>
                    <a:gridCol w="2519742">
                      <a:extLst>
                        <a:ext uri="{9D8B030D-6E8A-4147-A177-3AD203B41FA5}">
                          <a16:colId xmlns:a16="http://schemas.microsoft.com/office/drawing/2014/main" val="3456686701"/>
                        </a:ext>
                      </a:extLst>
                    </a:gridCol>
                    <a:gridCol w="1891788">
                      <a:extLst>
                        <a:ext uri="{9D8B030D-6E8A-4147-A177-3AD203B41FA5}">
                          <a16:colId xmlns:a16="http://schemas.microsoft.com/office/drawing/2014/main" val="2315633996"/>
                        </a:ext>
                      </a:extLst>
                    </a:gridCol>
                    <a:gridCol w="1725197">
                      <a:extLst>
                        <a:ext uri="{9D8B030D-6E8A-4147-A177-3AD203B41FA5}">
                          <a16:colId xmlns:a16="http://schemas.microsoft.com/office/drawing/2014/main" val="4270867819"/>
                        </a:ext>
                      </a:extLst>
                    </a:gridCol>
                  </a:tblGrid>
                  <a:tr h="370840">
                    <a:tc gridSpan="4">
                      <a:txBody>
                        <a:bodyPr/>
                        <a:lstStyle/>
                        <a:p>
                          <a:r>
                            <a:rPr lang="en-US" altLang="zh-TW" sz="1800" b="1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Fermilab </a:t>
                          </a:r>
                          <a:r>
                            <a:rPr lang="en-US" altLang="zh-TW" sz="18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(undergoing a Proton Improvement Plan: PIP)</a:t>
                          </a:r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541426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800" dirty="0">
                              <a:solidFill>
                                <a:schemeClr val="tx1"/>
                              </a:solidFill>
                            </a:rPr>
                            <a:t>Booster Beam (BNB)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84422" t="-110345" r="-143719" b="-2310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>
                              <a:solidFill>
                                <a:schemeClr val="tx1"/>
                              </a:solidFill>
                            </a:rPr>
                            <a:t>8 GeV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>
                              <a:solidFill>
                                <a:schemeClr val="tx1"/>
                              </a:solidFill>
                            </a:rPr>
                            <a:t>now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182160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TW" sz="1800" dirty="0" err="1">
                              <a:solidFill>
                                <a:schemeClr val="tx1"/>
                              </a:solidFill>
                            </a:rPr>
                            <a:t>NuMI</a:t>
                          </a:r>
                          <a:r>
                            <a:rPr lang="en-US" altLang="zh-TW" sz="1800" dirty="0">
                              <a:solidFill>
                                <a:schemeClr val="tx1"/>
                              </a:solidFill>
                            </a:rPr>
                            <a:t> beam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84422" t="-203333" r="-143719" b="-12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800" dirty="0">
                              <a:solidFill>
                                <a:schemeClr val="tx1"/>
                              </a:solidFill>
                            </a:rPr>
                            <a:t>120 GeV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800" dirty="0">
                              <a:solidFill>
                                <a:schemeClr val="tx1"/>
                              </a:solidFill>
                            </a:rPr>
                            <a:t>now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492585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800" dirty="0">
                              <a:solidFill>
                                <a:schemeClr val="tx1"/>
                              </a:solidFill>
                            </a:rPr>
                            <a:t>LBNF beam (future)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84422" t="-313793" r="-143719" b="-27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800" dirty="0">
                              <a:solidFill>
                                <a:schemeClr val="tx1"/>
                              </a:solidFill>
                            </a:rPr>
                            <a:t>120 GeV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800" dirty="0">
                              <a:solidFill>
                                <a:schemeClr val="tx1"/>
                              </a:solidFill>
                            </a:rPr>
                            <a:t>near-future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5044140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BA4D908-9E58-0841-93E3-7B77FCCDE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97031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500" dirty="0"/>
              <a:t>Fermilab / CERN current &amp; future facilities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B55B76B-F64B-8D4F-85CD-83F54964DE97}"/>
                  </a:ext>
                </a:extLst>
              </p:cNvPr>
              <p:cNvSpPr/>
              <p:nvPr/>
            </p:nvSpPr>
            <p:spPr>
              <a:xfrm>
                <a:off x="472832" y="6035579"/>
                <a:ext cx="6035040" cy="3755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="1" dirty="0">
                    <a:solidFill>
                      <a:schemeClr val="tx1"/>
                    </a:solidFill>
                  </a:rPr>
                  <a:t>Lujan Neutron Target (800 MeV protons, </a:t>
                </a:r>
                <a:r>
                  <a:rPr lang="en-US" altLang="zh-TW" b="1" dirty="0">
                    <a:solidFill>
                      <a:schemeClr val="tx1"/>
                    </a:solidFill>
                    <a:latin typeface="Times" pitchFamily="2" charset="0"/>
                  </a:rPr>
                  <a:t>~</a:t>
                </a:r>
                <a:r>
                  <a:rPr lang="en-US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altLang="zh-TW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altLang="zh-TW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b="1" dirty="0">
                    <a:solidFill>
                      <a:schemeClr val="tx1"/>
                    </a:solidFill>
                  </a:rPr>
                  <a:t> POT/</a:t>
                </a:r>
                <a:r>
                  <a:rPr lang="en-US" b="1" dirty="0" err="1">
                    <a:solidFill>
                      <a:schemeClr val="tx1"/>
                    </a:solidFill>
                  </a:rPr>
                  <a:t>yr</a:t>
                </a:r>
                <a:r>
                  <a:rPr lang="en-US" b="1" dirty="0">
                    <a:solidFill>
                      <a:schemeClr val="tx1"/>
                    </a:solidFill>
                  </a:rPr>
                  <a:t>), now</a:t>
                </a: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B55B76B-F64B-8D4F-85CD-83F54964DE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832" y="6035579"/>
                <a:ext cx="6035040" cy="375552"/>
              </a:xfrm>
              <a:prstGeom prst="rect">
                <a:avLst/>
              </a:prstGeom>
              <a:blipFill>
                <a:blip r:embed="rId6"/>
                <a:stretch>
                  <a:fillRect l="-840" t="-6667" r="-42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35204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31589"/>
            <a:ext cx="7772400" cy="2437577"/>
          </a:xfrm>
        </p:spPr>
        <p:txBody>
          <a:bodyPr>
            <a:normAutofit/>
          </a:bodyPr>
          <a:lstStyle/>
          <a:p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Proton FT Experiment: </a:t>
            </a:r>
            <a:b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Decay vs Scattering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40CFDB-5F22-43E8-8FA3-186212DDB03E}"/>
              </a:ext>
            </a:extLst>
          </p:cNvPr>
          <p:cNvSpPr/>
          <p:nvPr/>
        </p:nvSpPr>
        <p:spPr>
          <a:xfrm>
            <a:off x="2567287" y="3273379"/>
            <a:ext cx="18473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30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BB3B620-B5DA-44D3-BEB5-2DF0B55830B9}"/>
              </a:ext>
            </a:extLst>
          </p:cNvPr>
          <p:cNvSpPr txBox="1">
            <a:spLocks/>
          </p:cNvSpPr>
          <p:nvPr/>
        </p:nvSpPr>
        <p:spPr>
          <a:xfrm>
            <a:off x="2391960" y="6077883"/>
            <a:ext cx="4360080" cy="5569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>
                <a:solidFill>
                  <a:srgbClr val="C00000"/>
                </a:solidFill>
                <a:latin typeface="Cambria" panose="02040503050406030204" pitchFamily="18" charset="0"/>
              </a:rPr>
              <a:t>Yu-Dai Tsai, Fermilab, 2021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EC1F1F7-D9C8-4130-AA56-BF3A0D2B0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FEC0-191D-5F4C-A0D1-2BE325A3C97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7510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214FC-5291-FB42-9D71-1B3B8BB49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8445"/>
            <a:ext cx="8229600" cy="627730"/>
          </a:xfrm>
        </p:spPr>
        <p:txBody>
          <a:bodyPr>
            <a:normAutofit fontScale="90000"/>
          </a:bodyPr>
          <a:lstStyle/>
          <a:p>
            <a:r>
              <a:rPr lang="en-US" dirty="0"/>
              <a:t>Decay Experiments/Detectors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15C464-4F50-A446-8856-98600071F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FEC0-191D-5F4C-A0D1-2BE325A3C970}" type="slidenum">
              <a:rPr lang="en-US" smtClean="0"/>
              <a:t>17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2F9507-000F-5B4D-BA01-3A3E72B870E4}"/>
              </a:ext>
            </a:extLst>
          </p:cNvPr>
          <p:cNvSpPr/>
          <p:nvPr/>
        </p:nvSpPr>
        <p:spPr>
          <a:xfrm>
            <a:off x="1011937" y="1148745"/>
            <a:ext cx="7423644" cy="5709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Including </a:t>
            </a:r>
            <a:r>
              <a:rPr lang="en-US" b="1" dirty="0"/>
              <a:t>CHARM decay detector (DD), </a:t>
            </a:r>
            <a:r>
              <a:rPr lang="en-US" b="1" dirty="0" err="1"/>
              <a:t>NuCAL</a:t>
            </a:r>
            <a:r>
              <a:rPr lang="en-US" b="1" dirty="0"/>
              <a:t>, NA62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/>
              <a:t>(see, </a:t>
            </a:r>
            <a:r>
              <a:rPr lang="en-US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arXiv:1908.07525</a:t>
            </a:r>
            <a:r>
              <a:rPr lang="en-US" dirty="0"/>
              <a:t>)</a:t>
            </a:r>
          </a:p>
          <a:p>
            <a:endParaRPr lang="en-US" sz="19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Experiments optimized to study </a:t>
            </a:r>
            <a:r>
              <a:rPr lang="en-US" b="1" dirty="0"/>
              <a:t>decaying particles</a:t>
            </a:r>
            <a:r>
              <a:rPr lang="en-US" dirty="0"/>
              <a:t>, or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simply two charged particle final states, e.g. from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Drell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-Yan (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SeaQuest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endParaRPr lang="en-US" sz="1900" dirty="0"/>
          </a:p>
          <a:p>
            <a:r>
              <a:rPr lang="en-US" sz="1900" dirty="0"/>
              <a:t>General features:</a:t>
            </a:r>
          </a:p>
          <a:p>
            <a:endParaRPr lang="en-US" sz="1900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Large decay volume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Low density (likely vacuumed), low background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Simple design thus relatively low cost (tracking planes + </a:t>
            </a:r>
            <a:r>
              <a:rPr lang="en-US" dirty="0" err="1"/>
              <a:t>ECal</a:t>
            </a:r>
            <a:r>
              <a:rPr lang="en-US" dirty="0"/>
              <a:t>)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Often, there is external magnetic field </a:t>
            </a:r>
            <a:br>
              <a:rPr lang="en-US" dirty="0"/>
            </a:br>
            <a:r>
              <a:rPr lang="en-US" dirty="0"/>
              <a:t>(track separations/momentum reconstruction/filter-out soft SM radiation)</a:t>
            </a:r>
          </a:p>
          <a:p>
            <a:endParaRPr lang="en-US" dirty="0"/>
          </a:p>
          <a:p>
            <a:r>
              <a:rPr lang="en-US" dirty="0"/>
              <a:t>5.     Usually studying </a:t>
            </a:r>
            <a:r>
              <a:rPr lang="en-US" b="1" dirty="0"/>
              <a:t>long-lived particles </a:t>
            </a:r>
            <a:br>
              <a:rPr lang="en-US" b="1" dirty="0"/>
            </a:br>
            <a:r>
              <a:rPr lang="en-US" b="1" dirty="0"/>
              <a:t>         (kaon rare decays, dark mediators, e.g., dark photons)</a:t>
            </a:r>
            <a:endParaRPr lang="en-US" dirty="0"/>
          </a:p>
          <a:p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26604363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D2BFEDE4-CF4D-4C40-8E25-B9FFD8FEF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517" y="2248672"/>
            <a:ext cx="7317771" cy="32614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9214FC-5291-FB42-9D71-1B3B8BB49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684" y="457092"/>
            <a:ext cx="8229600" cy="1143000"/>
          </a:xfrm>
        </p:spPr>
        <p:txBody>
          <a:bodyPr>
            <a:normAutofit/>
          </a:bodyPr>
          <a:lstStyle/>
          <a:p>
            <a:r>
              <a:rPr lang="en-US" sz="3500" dirty="0"/>
              <a:t>Decay Experiments/Detectors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15C464-4F50-A446-8856-98600071F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FEC0-191D-5F4C-A0D1-2BE325A3C970}" type="slidenum">
              <a:rPr lang="en-US" b="1" smtClean="0">
                <a:solidFill>
                  <a:srgbClr val="C00000"/>
                </a:solidFill>
              </a:rPr>
              <a:t>18</a:t>
            </a:fld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66CA4AC-BA30-E344-A8C1-DE89AFB31065}"/>
              </a:ext>
            </a:extLst>
          </p:cNvPr>
          <p:cNvSpPr/>
          <p:nvPr/>
        </p:nvSpPr>
        <p:spPr>
          <a:xfrm>
            <a:off x="1071652" y="2002934"/>
            <a:ext cx="24359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CHARM Decay Detector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1C069AC-9B63-7941-ACB7-1C179EA6E390}"/>
              </a:ext>
            </a:extLst>
          </p:cNvPr>
          <p:cNvSpPr/>
          <p:nvPr/>
        </p:nvSpPr>
        <p:spPr>
          <a:xfrm>
            <a:off x="4151353" y="1971672"/>
            <a:ext cx="30707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A’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C267C9-C576-A446-84C3-C510B71AAE92}"/>
              </a:ext>
            </a:extLst>
          </p:cNvPr>
          <p:cNvSpPr/>
          <p:nvPr/>
        </p:nvSpPr>
        <p:spPr>
          <a:xfrm>
            <a:off x="4304889" y="5140819"/>
            <a:ext cx="63351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CHARM Collaboration, PLB ‘93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1" name="Picture 10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5A01094C-6ACC-AF4F-B3A3-7BF0F074A7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162" y="1734605"/>
            <a:ext cx="1110526" cy="9343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3D367D2-7ABA-D047-9414-0130F9BE4758}"/>
              </a:ext>
            </a:extLst>
          </p:cNvPr>
          <p:cNvSpPr/>
          <p:nvPr/>
        </p:nvSpPr>
        <p:spPr>
          <a:xfrm>
            <a:off x="2289613" y="5840374"/>
            <a:ext cx="4442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3C4043"/>
                </a:solidFill>
                <a:latin typeface="Roboto"/>
              </a:rPr>
              <a:t>CHARM: CERN </a:t>
            </a:r>
            <a:r>
              <a:rPr lang="en-US" dirty="0" err="1">
                <a:solidFill>
                  <a:srgbClr val="3C4043"/>
                </a:solidFill>
                <a:latin typeface="Roboto"/>
              </a:rPr>
              <a:t>HAmburg</a:t>
            </a:r>
            <a:r>
              <a:rPr lang="en-US" dirty="0">
                <a:solidFill>
                  <a:srgbClr val="3C4043"/>
                </a:solidFill>
                <a:latin typeface="Roboto"/>
              </a:rPr>
              <a:t> Rome Moscow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9475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5CCE61E-2D4B-604C-80E3-75F7155ED7E6}"/>
              </a:ext>
            </a:extLst>
          </p:cNvPr>
          <p:cNvSpPr txBox="1">
            <a:spLocks/>
          </p:cNvSpPr>
          <p:nvPr/>
        </p:nvSpPr>
        <p:spPr>
          <a:xfrm>
            <a:off x="409692" y="498462"/>
            <a:ext cx="8388297" cy="84289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dirty="0"/>
              <a:t>Legion of Decay Experiments</a:t>
            </a:r>
            <a:endParaRPr lang="en-US" sz="3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3E208B2-B45E-784A-BC9D-7145153C50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762" y="1487614"/>
            <a:ext cx="7894475" cy="28034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9C521177-A47B-8F4B-A5DC-ABF65923189F}"/>
                  </a:ext>
                </a:extLst>
              </p:cNvPr>
              <p:cNvSpPr/>
              <p:nvPr/>
            </p:nvSpPr>
            <p:spPr>
              <a:xfrm>
                <a:off x="949584" y="4917189"/>
                <a:ext cx="7714508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𝑑𝑖𝑠𝑡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.</m:t>
                        </m:r>
                      </m:sub>
                    </m:sSub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/>
                  <a:t>= from target to detector (longer will lose short-lived particles)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𝑑𝑒𝑐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= length of the decay region (the longer the better)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*means still to be determined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See, e.g., 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  <a:hlinkClick r:id="rId3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1908.07525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for a systematic comparison</a:t>
                </a: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Conducting a comprehensive study for general &amp; Snowmass purposes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9C521177-A47B-8F4B-A5DC-ABF6592318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584" y="4917189"/>
                <a:ext cx="7714508" cy="1938992"/>
              </a:xfrm>
              <a:prstGeom prst="rect">
                <a:avLst/>
              </a:prstGeom>
              <a:blipFill>
                <a:blip r:embed="rId4"/>
                <a:stretch>
                  <a:fillRect l="-657" t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41D1F6F0-05B5-B044-924B-92FB903E43CF}"/>
              </a:ext>
            </a:extLst>
          </p:cNvPr>
          <p:cNvSpPr/>
          <p:nvPr/>
        </p:nvSpPr>
        <p:spPr>
          <a:xfrm>
            <a:off x="2603697" y="4067972"/>
            <a:ext cx="10983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DUNE ND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B4FF9E9-CFBC-E14E-94C7-6C9C04627701}"/>
              </a:ext>
            </a:extLst>
          </p:cNvPr>
          <p:cNvSpPr/>
          <p:nvPr/>
        </p:nvSpPr>
        <p:spPr>
          <a:xfrm>
            <a:off x="4039962" y="4076871"/>
            <a:ext cx="9300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120 GeV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6D110F4-90C2-EF46-9F15-20E691686CC0}"/>
              </a:ext>
            </a:extLst>
          </p:cNvPr>
          <p:cNvSpPr/>
          <p:nvPr/>
        </p:nvSpPr>
        <p:spPr>
          <a:xfrm>
            <a:off x="5676442" y="4067972"/>
            <a:ext cx="5838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1e21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2B00D6B-D7A5-1744-AEB9-07DC59406AD5}"/>
              </a:ext>
            </a:extLst>
          </p:cNvPr>
          <p:cNvSpPr/>
          <p:nvPr/>
        </p:nvSpPr>
        <p:spPr>
          <a:xfrm>
            <a:off x="6668675" y="4052745"/>
            <a:ext cx="7040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500 m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26F46F9-F3F5-3641-87FA-79CF7013A8B1}"/>
              </a:ext>
            </a:extLst>
          </p:cNvPr>
          <p:cNvSpPr/>
          <p:nvPr/>
        </p:nvSpPr>
        <p:spPr>
          <a:xfrm>
            <a:off x="7482021" y="4067972"/>
            <a:ext cx="5501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*1m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FE5737D-5DBA-964F-9D25-31280BC42CA3}"/>
              </a:ext>
            </a:extLst>
          </p:cNvPr>
          <p:cNvSpPr/>
          <p:nvPr/>
        </p:nvSpPr>
        <p:spPr>
          <a:xfrm>
            <a:off x="5363284" y="4390138"/>
            <a:ext cx="13035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2.25e22 (3yr)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158B611-C883-8241-AAC2-DB1DAF6F8913}"/>
              </a:ext>
            </a:extLst>
          </p:cNvPr>
          <p:cNvSpPr/>
          <p:nvPr/>
        </p:nvSpPr>
        <p:spPr>
          <a:xfrm>
            <a:off x="4047254" y="4372655"/>
            <a:ext cx="96532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800 MeV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6490E10-1E64-8849-B446-0B760D21C194}"/>
              </a:ext>
            </a:extLst>
          </p:cNvPr>
          <p:cNvSpPr/>
          <p:nvPr/>
        </p:nvSpPr>
        <p:spPr>
          <a:xfrm>
            <a:off x="2494213" y="4359562"/>
            <a:ext cx="13488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LANL - CCM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9A2AD67-7DD4-9E4A-8154-0EC79B66EBBC}"/>
              </a:ext>
            </a:extLst>
          </p:cNvPr>
          <p:cNvSpPr/>
          <p:nvPr/>
        </p:nvSpPr>
        <p:spPr>
          <a:xfrm>
            <a:off x="6750669" y="4372655"/>
            <a:ext cx="6014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4C4D974-B63F-7B48-855E-397E956FB0EA}"/>
              </a:ext>
            </a:extLst>
          </p:cNvPr>
          <p:cNvSpPr/>
          <p:nvPr/>
        </p:nvSpPr>
        <p:spPr>
          <a:xfrm>
            <a:off x="7519763" y="4366397"/>
            <a:ext cx="6527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1.2 m</a:t>
            </a:r>
          </a:p>
        </p:txBody>
      </p:sp>
    </p:spTree>
    <p:extLst>
      <p:ext uri="{BB962C8B-B14F-4D97-AF65-F5344CB8AC3E}">
        <p14:creationId xmlns:p14="http://schemas.microsoft.com/office/powerpoint/2010/main" val="29468876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F71B580A-96D5-1B45-81E6-84965F8BE64E}"/>
              </a:ext>
            </a:extLst>
          </p:cNvPr>
          <p:cNvSpPr/>
          <p:nvPr/>
        </p:nvSpPr>
        <p:spPr>
          <a:xfrm>
            <a:off x="208763" y="2566803"/>
            <a:ext cx="8726474" cy="1260574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57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7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40CFDB-5F22-43E8-8FA3-186212DDB03E}"/>
              </a:ext>
            </a:extLst>
          </p:cNvPr>
          <p:cNvSpPr/>
          <p:nvPr/>
        </p:nvSpPr>
        <p:spPr>
          <a:xfrm>
            <a:off x="2567287" y="3273379"/>
            <a:ext cx="18473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3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EC1F1F7-D9C8-4130-AA56-BF3A0D2B0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FEC0-191D-5F4C-A0D1-2BE325A3C970}" type="slidenum">
              <a:rPr lang="en-US" smtClean="0"/>
              <a:t>2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25ACD84-3B6F-1340-B0CF-CC22C5E2B9A1}"/>
              </a:ext>
            </a:extLst>
          </p:cNvPr>
          <p:cNvSpPr/>
          <p:nvPr/>
        </p:nvSpPr>
        <p:spPr>
          <a:xfrm>
            <a:off x="1671258" y="4033778"/>
            <a:ext cx="6327354" cy="24619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00" dirty="0"/>
              <a:t>[5] </a:t>
            </a:r>
            <a:r>
              <a:rPr lang="en-US" sz="1300" b="1" dirty="0"/>
              <a:t>Light Scalar &amp; Dark Photon </a:t>
            </a:r>
            <a:r>
              <a:rPr lang="en-US" sz="1300" dirty="0"/>
              <a:t>at </a:t>
            </a:r>
            <a:r>
              <a:rPr lang="en-US" sz="1300" dirty="0" err="1"/>
              <a:t>BoreXino</a:t>
            </a:r>
            <a:r>
              <a:rPr lang="en-US" sz="1300" dirty="0"/>
              <a:t> &amp; LSND, </a:t>
            </a:r>
            <a:r>
              <a:rPr lang="en-US" sz="13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1706.00424</a:t>
            </a:r>
            <a:r>
              <a:rPr lang="en-US" sz="1300" dirty="0"/>
              <a:t>, </a:t>
            </a:r>
            <a:r>
              <a:rPr lang="en-US" sz="1300" b="1" i="1" dirty="0"/>
              <a:t>PLB ‘18 </a:t>
            </a:r>
            <a:br>
              <a:rPr lang="en-US" sz="1300" dirty="0"/>
            </a:br>
            <a:r>
              <a:rPr lang="en-US" sz="1300" dirty="0"/>
              <a:t>      (proton-charge radius anomaly) w/ </a:t>
            </a:r>
            <a:r>
              <a:rPr lang="en-US" sz="1300" dirty="0" err="1"/>
              <a:t>Pospelov</a:t>
            </a:r>
            <a:endParaRPr lang="en-US" sz="1300" dirty="0"/>
          </a:p>
          <a:p>
            <a:pPr>
              <a:lnSpc>
                <a:spcPct val="150000"/>
              </a:lnSpc>
            </a:pPr>
            <a:r>
              <a:rPr lang="en-US" sz="1300" dirty="0"/>
              <a:t>[6] </a:t>
            </a:r>
            <a:r>
              <a:rPr lang="en-US" sz="1300" b="1" dirty="0"/>
              <a:t>Dipole Portal Heavy Neutral Lepton</a:t>
            </a:r>
            <a:r>
              <a:rPr lang="en-US" sz="1300" dirty="0"/>
              <a:t>, </a:t>
            </a:r>
            <a:r>
              <a:rPr lang="en-US" sz="13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1803.03262</a:t>
            </a:r>
            <a:r>
              <a:rPr lang="en-US" sz="1300" dirty="0"/>
              <a:t>, </a:t>
            </a:r>
            <a:r>
              <a:rPr lang="en-US" sz="1300" b="1" i="1" dirty="0"/>
              <a:t>PRD ‘18</a:t>
            </a:r>
          </a:p>
          <a:p>
            <a:pPr>
              <a:lnSpc>
                <a:spcPct val="150000"/>
              </a:lnSpc>
            </a:pPr>
            <a:r>
              <a:rPr lang="en-US" sz="1300" dirty="0"/>
              <a:t>      (LSND/</a:t>
            </a:r>
            <a:r>
              <a:rPr lang="en-US" sz="1300" dirty="0" err="1"/>
              <a:t>MiniBooNE</a:t>
            </a:r>
            <a:r>
              <a:rPr lang="en-US" sz="1300" dirty="0"/>
              <a:t> anomalies) w/ Magill, </a:t>
            </a:r>
            <a:r>
              <a:rPr lang="en-US" sz="1300" dirty="0" err="1"/>
              <a:t>Plestid</a:t>
            </a:r>
            <a:r>
              <a:rPr lang="en-US" sz="1300" dirty="0"/>
              <a:t>, </a:t>
            </a:r>
            <a:r>
              <a:rPr lang="en-US" sz="1300" dirty="0" err="1"/>
              <a:t>Pospelov</a:t>
            </a:r>
            <a:r>
              <a:rPr lang="en-US" sz="1300" dirty="0"/>
              <a:t> </a:t>
            </a:r>
          </a:p>
          <a:p>
            <a:pPr>
              <a:lnSpc>
                <a:spcPct val="150000"/>
              </a:lnSpc>
            </a:pPr>
            <a:r>
              <a:rPr lang="en-US" sz="1300" dirty="0"/>
              <a:t>[7] </a:t>
            </a:r>
            <a:r>
              <a:rPr lang="en-US" sz="1300" b="1" dirty="0"/>
              <a:t>Dark Neutrino </a:t>
            </a:r>
            <a:r>
              <a:rPr lang="en-US" sz="1300" dirty="0"/>
              <a:t>at Scattering </a:t>
            </a:r>
            <a:r>
              <a:rPr lang="en-US" sz="1300" dirty="0" err="1"/>
              <a:t>Exps</a:t>
            </a:r>
            <a:r>
              <a:rPr lang="en-US" sz="1300" dirty="0"/>
              <a:t>: CHARM-II &amp; </a:t>
            </a:r>
            <a:r>
              <a:rPr lang="en-US" sz="1300" dirty="0" err="1"/>
              <a:t>MINERvA</a:t>
            </a:r>
            <a:r>
              <a:rPr lang="en-US" sz="1300" dirty="0"/>
              <a:t>, </a:t>
            </a:r>
            <a:r>
              <a:rPr lang="en-US" sz="13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1812.08768</a:t>
            </a:r>
            <a:r>
              <a:rPr lang="en-US" sz="1300" dirty="0"/>
              <a:t>, </a:t>
            </a:r>
            <a:r>
              <a:rPr lang="en-US" sz="1300" b="1" i="1" dirty="0"/>
              <a:t>PRL ‘19</a:t>
            </a:r>
            <a:r>
              <a:rPr lang="en-US" sz="1300" dirty="0"/>
              <a:t> </a:t>
            </a:r>
          </a:p>
          <a:p>
            <a:pPr>
              <a:lnSpc>
                <a:spcPct val="150000"/>
              </a:lnSpc>
            </a:pPr>
            <a:r>
              <a:rPr lang="en-US" sz="1300" dirty="0"/>
              <a:t>      (</a:t>
            </a:r>
            <a:r>
              <a:rPr lang="en-US" sz="1300" dirty="0" err="1"/>
              <a:t>MiniBooNE</a:t>
            </a:r>
            <a:r>
              <a:rPr lang="en-US" sz="1300" dirty="0"/>
              <a:t> Anomaly) w/ Argüelles, </a:t>
            </a:r>
            <a:r>
              <a:rPr lang="en-US" sz="1300" dirty="0" err="1"/>
              <a:t>Hostert</a:t>
            </a:r>
            <a:endParaRPr lang="en-US" sz="1300" dirty="0"/>
          </a:p>
          <a:p>
            <a:pPr>
              <a:lnSpc>
                <a:spcPct val="150000"/>
              </a:lnSpc>
            </a:pPr>
            <a:r>
              <a:rPr lang="en-US" sz="1300" dirty="0"/>
              <a:t>Many relevant references listed in the end; Please let me know if there are missing refs.</a:t>
            </a:r>
          </a:p>
          <a:p>
            <a:pPr>
              <a:lnSpc>
                <a:spcPct val="150000"/>
              </a:lnSpc>
            </a:pPr>
            <a:r>
              <a:rPr lang="en-US" sz="1300" dirty="0"/>
              <a:t>Email: </a:t>
            </a:r>
            <a:r>
              <a:rPr lang="en-US" altLang="zh-TW" sz="1300" dirty="0">
                <a:latin typeface="White"/>
                <a:ea typeface="Verdana" panose="020B0604030504040204" pitchFamily="34" charset="0"/>
                <a:cs typeface="Verdana" panose="020B060403050404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yt444@cornell.edu</a:t>
            </a:r>
            <a:r>
              <a:rPr lang="en-US" altLang="zh-TW" sz="1300" dirty="0">
                <a:latin typeface="White"/>
                <a:ea typeface="Verdana" panose="020B0604030504040204" pitchFamily="34" charset="0"/>
                <a:cs typeface="Verdana" panose="020B0604030504040204" pitchFamily="34" charset="0"/>
              </a:rPr>
              <a:t>; </a:t>
            </a:r>
            <a:r>
              <a:rPr lang="en-US" sz="1300" dirty="0" err="1"/>
              <a:t>arXiv</a:t>
            </a:r>
            <a:r>
              <a:rPr lang="en-US" sz="1300" dirty="0"/>
              <a:t>: </a:t>
            </a:r>
            <a:r>
              <a:rPr lang="en-US" altLang="zh-TW" sz="1300" dirty="0">
                <a:latin typeface="White"/>
                <a:ea typeface="Verdana" panose="020B0604030504040204" pitchFamily="34" charset="0"/>
                <a:cs typeface="Verdana" panose="020B060403050404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https://arxiv.org/a/tsai_y_1.html</a:t>
            </a:r>
            <a:r>
              <a:rPr lang="en-US" altLang="zh-TW" sz="1300" dirty="0">
                <a:latin typeface="White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E5A33AA-DD2D-214C-8583-9A7104CE49F1}"/>
              </a:ext>
            </a:extLst>
          </p:cNvPr>
          <p:cNvSpPr txBox="1">
            <a:spLocks/>
          </p:cNvSpPr>
          <p:nvPr/>
        </p:nvSpPr>
        <p:spPr>
          <a:xfrm>
            <a:off x="457200" y="2340335"/>
            <a:ext cx="8229600" cy="1713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Proton Fixed-Target Experiments</a:t>
            </a:r>
            <a:b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Decay vs Scattering Detectors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1CF89F-1097-5A48-A2FE-B8E5CF1F05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5388" y="8950"/>
            <a:ext cx="6853224" cy="25178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8FBF9D3-1410-674A-8121-FB215D45DB6C}"/>
              </a:ext>
            </a:extLst>
          </p:cNvPr>
          <p:cNvSpPr/>
          <p:nvPr/>
        </p:nvSpPr>
        <p:spPr>
          <a:xfrm>
            <a:off x="1182918" y="2177481"/>
            <a:ext cx="25763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Lujan Center at LANSCE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021733-4BAF-5D4A-BAEE-6DD24FD66CDF}"/>
              </a:ext>
            </a:extLst>
          </p:cNvPr>
          <p:cNvSpPr/>
          <p:nvPr/>
        </p:nvSpPr>
        <p:spPr>
          <a:xfrm>
            <a:off x="3638133" y="2320582"/>
            <a:ext cx="239360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https://</a:t>
            </a:r>
            <a:r>
              <a:rPr lang="en-US" sz="1000" dirty="0" err="1"/>
              <a:t>lansce.lanl.gov</a:t>
            </a:r>
            <a:r>
              <a:rPr lang="en-US" sz="1000" dirty="0"/>
              <a:t>/facilities/</a:t>
            </a:r>
            <a:r>
              <a:rPr lang="en-US" sz="1000" dirty="0" err="1"/>
              <a:t>index.php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2165138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31589"/>
            <a:ext cx="7772400" cy="2437577"/>
          </a:xfrm>
        </p:spPr>
        <p:txBody>
          <a:bodyPr>
            <a:normAutofit/>
          </a:bodyPr>
          <a:lstStyle/>
          <a:p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Interesting Long-Lived Particles for Decay Studies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40CFDB-5F22-43E8-8FA3-186212DDB03E}"/>
              </a:ext>
            </a:extLst>
          </p:cNvPr>
          <p:cNvSpPr/>
          <p:nvPr/>
        </p:nvSpPr>
        <p:spPr>
          <a:xfrm>
            <a:off x="2567287" y="3273379"/>
            <a:ext cx="18473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30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BB3B620-B5DA-44D3-BEB5-2DF0B55830B9}"/>
              </a:ext>
            </a:extLst>
          </p:cNvPr>
          <p:cNvSpPr txBox="1">
            <a:spLocks/>
          </p:cNvSpPr>
          <p:nvPr/>
        </p:nvSpPr>
        <p:spPr>
          <a:xfrm>
            <a:off x="2391960" y="6077883"/>
            <a:ext cx="4360080" cy="5569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>
                <a:solidFill>
                  <a:srgbClr val="C00000"/>
                </a:solidFill>
                <a:latin typeface="Cambria" panose="02040503050406030204" pitchFamily="18" charset="0"/>
              </a:rPr>
              <a:t>Yu-Dai Tsai, Fermilab, 2021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EC1F1F7-D9C8-4130-AA56-BF3A0D2B0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FEC0-191D-5F4C-A0D1-2BE325A3C97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2969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7533045-89B2-4AB9-9516-35EB7AA832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7565" y="532945"/>
            <a:ext cx="8466720" cy="842898"/>
          </a:xfrm>
        </p:spPr>
        <p:txBody>
          <a:bodyPr/>
          <a:lstStyle/>
          <a:p>
            <a:r>
              <a:rPr lang="en-US" sz="4000" dirty="0"/>
              <a:t>The Rise of Dark Sector: Sub-GeV DM</a:t>
            </a:r>
            <a:endParaRPr 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F385752F-59DD-4FDA-8930-2816DC6B6F52}"/>
                  </a:ext>
                </a:extLst>
              </p14:cNvPr>
              <p14:cNvContentPartPr/>
              <p14:nvPr/>
            </p14:nvContentPartPr>
            <p14:xfrm>
              <a:off x="0" y="0"/>
              <a:ext cx="0" cy="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F385752F-59DD-4FDA-8930-2816DC6B6F52}"/>
                  </a:ext>
                </a:extLst>
              </p:cNvPr>
              <p:cNvPicPr/>
              <p:nvPr/>
            </p:nvPicPr>
            <p:blipFill/>
            <p:spPr/>
          </p:pic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556A1F9-F587-46ED-8403-94110FBEA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FEC0-191D-5F4C-A0D1-2BE325A3C970}" type="slidenum">
              <a:rPr lang="en-US" smtClean="0"/>
              <a:t>21</a:t>
            </a:fld>
            <a:endParaRPr lang="en-US"/>
          </a:p>
        </p:txBody>
      </p:sp>
      <p:pic>
        <p:nvPicPr>
          <p:cNvPr id="4" name="Picture 3" descr="A close up of a mans face&#10;&#10;Description automatically generated">
            <a:extLst>
              <a:ext uri="{FF2B5EF4-FFF2-40B4-BE49-F238E27FC236}">
                <a16:creationId xmlns:a16="http://schemas.microsoft.com/office/drawing/2014/main" id="{1B3FD545-56C1-934C-A256-96A7F1031E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4647" y="1324588"/>
            <a:ext cx="4118463" cy="194852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CE21736-D8E5-A34D-96DE-1E5C56CB4AC2}"/>
              </a:ext>
            </a:extLst>
          </p:cNvPr>
          <p:cNvSpPr/>
          <p:nvPr/>
        </p:nvSpPr>
        <p:spPr>
          <a:xfrm>
            <a:off x="1060704" y="3324363"/>
            <a:ext cx="738835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The </a:t>
            </a:r>
            <a:r>
              <a:rPr lang="en-US" sz="2000" b="1" dirty="0"/>
              <a:t>Lee-Weinberg bound </a:t>
            </a:r>
            <a:r>
              <a:rPr lang="en-US" sz="2000" dirty="0"/>
              <a:t>(1977’): </a:t>
            </a:r>
            <a:r>
              <a:rPr lang="en-US" sz="2000" b="1" dirty="0"/>
              <a:t>below </a:t>
            </a:r>
            <a:r>
              <a:rPr lang="en-US" sz="2000" b="1" dirty="0">
                <a:latin typeface="Times" pitchFamily="2" charset="0"/>
              </a:rPr>
              <a:t>~ 2 GeV</a:t>
            </a:r>
            <a:r>
              <a:rPr lang="en-US" sz="2000" dirty="0"/>
              <a:t>, DM freeze-out through weak-Interaction (e.g. through </a:t>
            </a:r>
            <a:r>
              <a:rPr lang="en-US" sz="2000" b="1" dirty="0"/>
              <a:t>Z-boson</a:t>
            </a:r>
            <a:r>
              <a:rPr lang="en-US" sz="2000" dirty="0"/>
              <a:t>) would </a:t>
            </a:r>
            <a:r>
              <a:rPr lang="en-US" sz="2000" b="1" dirty="0"/>
              <a:t>overclose the Universe</a:t>
            </a:r>
            <a:r>
              <a:rPr lang="en-US" sz="20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Could consider ways to get around this but generally </a:t>
            </a:r>
            <a:r>
              <a:rPr lang="en-US" sz="2000" b="1" dirty="0"/>
              <a:t>sub-GeV DM needs BSM mediators</a:t>
            </a:r>
            <a:r>
              <a:rPr lang="en-US" sz="2000" dirty="0"/>
              <a:t> to freeze-out to proper relic abundance.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Mediator is needed for a proper freeze-out: the rise of “dark sector” (DM + mediators + stuffs).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Another motivation to consider dark sector other than anomalies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315276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7533045-89B2-4AB9-9516-35EB7AA832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9692" y="498462"/>
            <a:ext cx="8388297" cy="842898"/>
          </a:xfrm>
        </p:spPr>
        <p:txBody>
          <a:bodyPr>
            <a:normAutofit/>
          </a:bodyPr>
          <a:lstStyle/>
          <a:p>
            <a:r>
              <a:rPr lang="en-US" altLang="zh-TW" sz="3600" dirty="0"/>
              <a:t>Renormalizable “Portals”</a:t>
            </a:r>
            <a:endParaRPr lang="en-US" sz="34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F385752F-59DD-4FDA-8930-2816DC6B6F52}"/>
                  </a:ext>
                </a:extLst>
              </p14:cNvPr>
              <p14:cNvContentPartPr/>
              <p14:nvPr/>
            </p14:nvContentPartPr>
            <p14:xfrm>
              <a:off x="0" y="0"/>
              <a:ext cx="0" cy="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F385752F-59DD-4FDA-8930-2816DC6B6F52}"/>
                  </a:ext>
                </a:extLst>
              </p:cNvPr>
              <p:cNvPicPr/>
              <p:nvPr/>
            </p:nvPicPr>
            <p:blipFill/>
            <p:spPr/>
          </p:pic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7A08B8-75A9-4E7A-97FB-DEDDF7EAC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FEC0-191D-5F4C-A0D1-2BE325A3C970}" type="slidenum">
              <a:rPr lang="en-US" smtClean="0"/>
              <a:t>22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6F59DD-702C-9343-B4BE-05ADFB9A7378}"/>
              </a:ext>
            </a:extLst>
          </p:cNvPr>
          <p:cNvSpPr/>
          <p:nvPr/>
        </p:nvSpPr>
        <p:spPr>
          <a:xfrm>
            <a:off x="1460426" y="1496953"/>
            <a:ext cx="651198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Dark sectors can include mediator particles coupled to the SM via the following </a:t>
            </a:r>
            <a:r>
              <a:rPr lang="en-US" b="1" dirty="0"/>
              <a:t>renormalizable interactions.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High-Dim. axion portal is also popular</a:t>
            </a:r>
          </a:p>
        </p:txBody>
      </p:sp>
      <p:pic>
        <p:nvPicPr>
          <p:cNvPr id="12" name="Picture 11" descr="A picture containing knife&#10;&#10;Description automatically generated">
            <a:extLst>
              <a:ext uri="{FF2B5EF4-FFF2-40B4-BE49-F238E27FC236}">
                <a16:creationId xmlns:a16="http://schemas.microsoft.com/office/drawing/2014/main" id="{6E842ABA-6E69-0C49-A4EE-0FC01B343E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4976" y="2694833"/>
            <a:ext cx="5521105" cy="1621750"/>
          </a:xfrm>
          <a:prstGeom prst="rect">
            <a:avLst/>
          </a:prstGeom>
        </p:spPr>
      </p:pic>
      <p:pic>
        <p:nvPicPr>
          <p:cNvPr id="14" name="Picture 13" descr="A close up of a lamp&#10;&#10;Description automatically generated">
            <a:extLst>
              <a:ext uri="{FF2B5EF4-FFF2-40B4-BE49-F238E27FC236}">
                <a16:creationId xmlns:a16="http://schemas.microsoft.com/office/drawing/2014/main" id="{6BE05A54-EFD8-914F-8FD4-D06C42C71A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478" y="2527006"/>
            <a:ext cx="830119" cy="18629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D4945E2-D8F1-4246-8CCE-E328BB014B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0426" y="4702323"/>
            <a:ext cx="2657856" cy="67138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AFA9C36-A557-C44D-BD63-421AB1B3CCD1}"/>
              </a:ext>
            </a:extLst>
          </p:cNvPr>
          <p:cNvSpPr/>
          <p:nvPr/>
        </p:nvSpPr>
        <p:spPr>
          <a:xfrm>
            <a:off x="1618597" y="2621280"/>
            <a:ext cx="5521105" cy="759847"/>
          </a:xfrm>
          <a:prstGeom prst="rect">
            <a:avLst/>
          </a:prstGeom>
          <a:noFill/>
          <a:ln w="3492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mming Junction 2">
            <a:extLst>
              <a:ext uri="{FF2B5EF4-FFF2-40B4-BE49-F238E27FC236}">
                <a16:creationId xmlns:a16="http://schemas.microsoft.com/office/drawing/2014/main" id="{6BF3F8F6-D831-C149-91D0-2E9C62B367E0}"/>
              </a:ext>
            </a:extLst>
          </p:cNvPr>
          <p:cNvSpPr/>
          <p:nvPr/>
        </p:nvSpPr>
        <p:spPr>
          <a:xfrm>
            <a:off x="5926242" y="4931045"/>
            <a:ext cx="216358" cy="213942"/>
          </a:xfrm>
          <a:prstGeom prst="flowChartSummingJunction">
            <a:avLst/>
          </a:prstGeom>
          <a:noFill/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9EC17D73-F2AE-0248-B5D3-B03E43FA4C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2600" y="4739566"/>
            <a:ext cx="1104900" cy="596900"/>
          </a:xfrm>
          <a:prstGeom prst="rect">
            <a:avLst/>
          </a:prstGeom>
        </p:spPr>
      </p:pic>
      <p:pic>
        <p:nvPicPr>
          <p:cNvPr id="13" name="Picture 12" descr="A close up of a clock&#10;&#10;Description automatically generated">
            <a:extLst>
              <a:ext uri="{FF2B5EF4-FFF2-40B4-BE49-F238E27FC236}">
                <a16:creationId xmlns:a16="http://schemas.microsoft.com/office/drawing/2014/main" id="{BA5CA29B-357F-174B-AA29-5294FF7705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10242" y="4702323"/>
            <a:ext cx="1016000" cy="596900"/>
          </a:xfrm>
          <a:prstGeom prst="rect">
            <a:avLst/>
          </a:prstGeom>
        </p:spPr>
      </p:pic>
      <p:sp>
        <p:nvSpPr>
          <p:cNvPr id="17" name="Right Arrow 16">
            <a:extLst>
              <a:ext uri="{FF2B5EF4-FFF2-40B4-BE49-F238E27FC236}">
                <a16:creationId xmlns:a16="http://schemas.microsoft.com/office/drawing/2014/main" id="{98DDDE1F-E9D3-4A41-8369-A51F2928F6A8}"/>
              </a:ext>
            </a:extLst>
          </p:cNvPr>
          <p:cNvSpPr/>
          <p:nvPr/>
        </p:nvSpPr>
        <p:spPr>
          <a:xfrm>
            <a:off x="4226461" y="4912424"/>
            <a:ext cx="524256" cy="269690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F019EC1-79CB-5642-ACD1-2AA0642046E9}"/>
                  </a:ext>
                </a:extLst>
              </p:cNvPr>
              <p:cNvSpPr txBox="1"/>
              <p:nvPr/>
            </p:nvSpPr>
            <p:spPr>
              <a:xfrm>
                <a:off x="5929992" y="5160723"/>
                <a:ext cx="214546" cy="3539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3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US" sz="23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F019EC1-79CB-5642-ACD1-2AA0642046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9992" y="5160723"/>
                <a:ext cx="214546" cy="353943"/>
              </a:xfrm>
              <a:prstGeom prst="rect">
                <a:avLst/>
              </a:prstGeom>
              <a:blipFill>
                <a:blip r:embed="rId8"/>
                <a:stretch>
                  <a:fillRect l="-16667" r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ight Arrow 19">
            <a:extLst>
              <a:ext uri="{FF2B5EF4-FFF2-40B4-BE49-F238E27FC236}">
                <a16:creationId xmlns:a16="http://schemas.microsoft.com/office/drawing/2014/main" id="{A4624DED-2F15-AC4B-9E43-C5E11AFD730B}"/>
              </a:ext>
            </a:extLst>
          </p:cNvPr>
          <p:cNvSpPr/>
          <p:nvPr/>
        </p:nvSpPr>
        <p:spPr>
          <a:xfrm rot="8459368" flipV="1">
            <a:off x="4309872" y="5584759"/>
            <a:ext cx="524256" cy="301392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A picture containing clock&#10;&#10;Description automatically generated">
            <a:extLst>
              <a:ext uri="{FF2B5EF4-FFF2-40B4-BE49-F238E27FC236}">
                <a16:creationId xmlns:a16="http://schemas.microsoft.com/office/drawing/2014/main" id="{224F6C02-BC99-DE4C-BE3F-D3BABAF0F0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47273" y="5408464"/>
            <a:ext cx="1531307" cy="144739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DE0A7B6-F658-A941-A343-DEC9A4648F4F}"/>
              </a:ext>
            </a:extLst>
          </p:cNvPr>
          <p:cNvSpPr txBox="1"/>
          <p:nvPr/>
        </p:nvSpPr>
        <p:spPr>
          <a:xfrm>
            <a:off x="2755798" y="5652195"/>
            <a:ext cx="557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A’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CA9C2EC-0D27-E343-A61D-A69CAFC19682}"/>
              </a:ext>
            </a:extLst>
          </p:cNvPr>
          <p:cNvSpPr txBox="1"/>
          <p:nvPr/>
        </p:nvSpPr>
        <p:spPr>
          <a:xfrm>
            <a:off x="587981" y="5817495"/>
            <a:ext cx="1970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Dark photon A’: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13C7DAF-4AE7-7648-8768-B422113CE43A}"/>
              </a:ext>
            </a:extLst>
          </p:cNvPr>
          <p:cNvSpPr/>
          <p:nvPr/>
        </p:nvSpPr>
        <p:spPr>
          <a:xfrm>
            <a:off x="4321539" y="4460050"/>
            <a:ext cx="32094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Low-energy effective interaction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B89FABE-9117-A14E-BDFD-6843986CF1E9}"/>
              </a:ext>
            </a:extLst>
          </p:cNvPr>
          <p:cNvSpPr/>
          <p:nvPr/>
        </p:nvSpPr>
        <p:spPr>
          <a:xfrm>
            <a:off x="4273461" y="5989071"/>
            <a:ext cx="11897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mass basis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727D237-431E-2D42-A4D6-239BEC7655D9}"/>
              </a:ext>
            </a:extLst>
          </p:cNvPr>
          <p:cNvSpPr/>
          <p:nvPr/>
        </p:nvSpPr>
        <p:spPr>
          <a:xfrm>
            <a:off x="4910242" y="5507498"/>
            <a:ext cx="3808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Mass from Dark Higgs or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Stueckelberg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59D04F6-73AA-5349-B1D7-54533B3092F1}"/>
              </a:ext>
            </a:extLst>
          </p:cNvPr>
          <p:cNvSpPr/>
          <p:nvPr/>
        </p:nvSpPr>
        <p:spPr>
          <a:xfrm>
            <a:off x="7246081" y="2812146"/>
            <a:ext cx="16086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>
                <a:sym typeface="Helvetica"/>
              </a:rPr>
              <a:t>(</a:t>
            </a:r>
            <a:r>
              <a:rPr lang="en-US" altLang="zh-TW" dirty="0" err="1">
                <a:sym typeface="Helvetica"/>
              </a:rPr>
              <a:t>Holdom</a:t>
            </a:r>
            <a:r>
              <a:rPr lang="en-US" altLang="zh-TW" dirty="0">
                <a:sym typeface="Helvetica"/>
              </a:rPr>
              <a:t>, ‘85)</a:t>
            </a:r>
            <a:br>
              <a:rPr lang="en-US" altLang="zh-TW" dirty="0">
                <a:sym typeface="Helvetica"/>
              </a:rPr>
            </a:b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B173C3-3D44-A147-8B5D-29EAA303546F}"/>
              </a:ext>
            </a:extLst>
          </p:cNvPr>
          <p:cNvSpPr/>
          <p:nvPr/>
        </p:nvSpPr>
        <p:spPr>
          <a:xfrm>
            <a:off x="7257120" y="3428393"/>
            <a:ext cx="16086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(See Dark-Sector 2016 report </a:t>
            </a:r>
            <a:br>
              <a:rPr lang="en-US" sz="1600" dirty="0"/>
            </a:br>
            <a:r>
              <a:rPr lang="en-US" sz="1600" dirty="0"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1608.08632</a:t>
            </a:r>
            <a:r>
              <a:rPr lang="en-US" sz="1600" dirty="0"/>
              <a:t>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0AE7A2-8A72-4540-BC35-8AD4564D0B31}"/>
              </a:ext>
            </a:extLst>
          </p:cNvPr>
          <p:cNvSpPr/>
          <p:nvPr/>
        </p:nvSpPr>
        <p:spPr>
          <a:xfrm>
            <a:off x="2450592" y="4259390"/>
            <a:ext cx="524256" cy="13055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5590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4297336" y="2548448"/>
            <a:ext cx="4126346" cy="3500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186D900-A5D6-4F42-82D1-3A263FAC23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640" y="297254"/>
            <a:ext cx="8466720" cy="1710238"/>
          </a:xfrm>
        </p:spPr>
        <p:txBody>
          <a:bodyPr>
            <a:normAutofit/>
          </a:bodyPr>
          <a:lstStyle/>
          <a:p>
            <a:r>
              <a:rPr lang="en-US" sz="3000" b="1" dirty="0">
                <a:latin typeface="Cambria" panose="02040503050406030204" pitchFamily="18" charset="0"/>
              </a:rPr>
              <a:t>Dark-Sector Phenomenology</a:t>
            </a:r>
            <a:br>
              <a:rPr lang="en-US" sz="3000" b="1" dirty="0">
                <a:latin typeface="Cambria" panose="02040503050406030204" pitchFamily="18" charset="0"/>
              </a:rPr>
            </a:br>
            <a:r>
              <a:rPr lang="en-US" sz="3000" dirty="0">
                <a:latin typeface="Cambria" panose="02040503050406030204" pitchFamily="18" charset="0"/>
              </a:rPr>
              <a:t>Studying “dark photon” portal</a:t>
            </a:r>
          </a:p>
        </p:txBody>
      </p:sp>
      <p:sp>
        <p:nvSpPr>
          <p:cNvPr id="4" name="Slide Number Placeholder 10">
            <a:extLst>
              <a:ext uri="{FF2B5EF4-FFF2-40B4-BE49-F238E27FC236}">
                <a16:creationId xmlns:a16="http://schemas.microsoft.com/office/drawing/2014/main" id="{17C08BE5-FCDC-2140-BAB5-E45A94B73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203FEC0-191D-5F4C-A0D1-2BE325A3C970}" type="slidenum">
              <a:rPr lang="en-US" smtClean="0"/>
              <a:t>23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161A3D-B970-5A4F-B68B-A9B968D62D6B}"/>
              </a:ext>
            </a:extLst>
          </p:cNvPr>
          <p:cNvSpPr/>
          <p:nvPr/>
        </p:nvSpPr>
        <p:spPr>
          <a:xfrm>
            <a:off x="991632" y="2314877"/>
            <a:ext cx="656534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Cambria" panose="02040503050406030204" pitchFamily="18" charset="0"/>
              </a:rPr>
              <a:t>“Dark Sector”: </a:t>
            </a:r>
            <a:r>
              <a:rPr lang="en-US" dirty="0">
                <a:latin typeface="Cambria" panose="02040503050406030204" pitchFamily="18" charset="0"/>
              </a:rPr>
              <a:t>DM + “mediators” to SM</a:t>
            </a:r>
          </a:p>
          <a:p>
            <a:endParaRPr lang="en-US" b="1" dirty="0">
              <a:latin typeface="Cambria" panose="02040503050406030204" pitchFamily="18" charset="0"/>
            </a:endParaRPr>
          </a:p>
          <a:p>
            <a:endParaRPr lang="en-US" b="1" dirty="0">
              <a:latin typeface="Cambria" panose="02040503050406030204" pitchFamily="18" charset="0"/>
            </a:endParaRPr>
          </a:p>
          <a:p>
            <a:endParaRPr lang="en-US" b="1" dirty="0">
              <a:latin typeface="Cambria" panose="02040503050406030204" pitchFamily="18" charset="0"/>
            </a:endParaRPr>
          </a:p>
          <a:p>
            <a:endParaRPr lang="en-US" b="1" dirty="0">
              <a:latin typeface="Cambria" panose="02040503050406030204" pitchFamily="18" charset="0"/>
            </a:endParaRPr>
          </a:p>
          <a:p>
            <a:endParaRPr lang="en-US" b="1" dirty="0"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7030A0"/>
                </a:solidFill>
                <a:latin typeface="Cambria" panose="02040503050406030204" pitchFamily="18" charset="0"/>
              </a:rPr>
              <a:t>One of the three 4-dimentional “portals” to dark sectors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Cambria" panose="02040503050406030204" pitchFamily="18" charset="0"/>
              </a:rPr>
              <a:t>These “portals” help connect dark matter to SM and is essential for GeV or sub-GeV thermal dark matter</a:t>
            </a:r>
            <a:br>
              <a:rPr lang="en-US" b="1" dirty="0">
                <a:latin typeface="Cambria" panose="02040503050406030204" pitchFamily="18" charset="0"/>
              </a:rPr>
            </a:br>
            <a:r>
              <a:rPr lang="en-US" dirty="0">
                <a:latin typeface="Cambria" panose="02040503050406030204" pitchFamily="18" charset="0"/>
              </a:rPr>
              <a:t>(see, </a:t>
            </a:r>
            <a:r>
              <a:rPr lang="en-US" b="1" dirty="0">
                <a:solidFill>
                  <a:srgbClr val="7030A0"/>
                </a:solidFill>
                <a:latin typeface="Cambria" panose="02040503050406030204" pitchFamily="18" charset="0"/>
              </a:rPr>
              <a:t>Lee-Weinberg Theorem</a:t>
            </a:r>
            <a:r>
              <a:rPr lang="en-US" dirty="0">
                <a:latin typeface="Cambria" panose="02040503050406030204" pitchFamily="18" charset="0"/>
              </a:rPr>
              <a:t>, Lee, Weinberg, PRL 77)</a:t>
            </a:r>
            <a:br>
              <a:rPr lang="en-US" dirty="0">
                <a:latin typeface="Cambria" panose="02040503050406030204" pitchFamily="18" charset="0"/>
              </a:rPr>
            </a:br>
            <a:endParaRPr lang="en-US" dirty="0">
              <a:latin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4E5882-63DB-594F-8D83-89E3B8BD3A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340" y="2874511"/>
            <a:ext cx="4309836" cy="7264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BFECBC-47EB-BB43-98B8-426F3FEDCE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1833" y="2627282"/>
            <a:ext cx="1854531" cy="117945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FDF0AAA-6837-534C-890A-4CBC92A06177}"/>
              </a:ext>
            </a:extLst>
          </p:cNvPr>
          <p:cNvSpPr/>
          <p:nvPr/>
        </p:nvSpPr>
        <p:spPr>
          <a:xfrm>
            <a:off x="7294277" y="3053073"/>
            <a:ext cx="3161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463A6277-D8FC-3849-82B2-50905FFD7B4A}"/>
                  </a:ext>
                </a:extLst>
              </p:cNvPr>
              <p:cNvSpPr/>
              <p:nvPr/>
            </p:nvSpPr>
            <p:spPr>
              <a:xfrm>
                <a:off x="7493693" y="2868407"/>
                <a:ext cx="400174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1600" dirty="0"/>
                  <a:t>*</a:t>
                </a: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463A6277-D8FC-3849-82B2-50905FFD7B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3693" y="2868407"/>
                <a:ext cx="400174" cy="338554"/>
              </a:xfrm>
              <a:prstGeom prst="rect">
                <a:avLst/>
              </a:prstGeom>
              <a:blipFill>
                <a:blip r:embed="rId5"/>
                <a:stretch>
                  <a:fillRect t="-7407" r="-6061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22A10D85-39F8-2644-8DB3-A3FC5DE4D69D}"/>
              </a:ext>
            </a:extLst>
          </p:cNvPr>
          <p:cNvSpPr/>
          <p:nvPr/>
        </p:nvSpPr>
        <p:spPr>
          <a:xfrm>
            <a:off x="4127338" y="3294776"/>
            <a:ext cx="15808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kinetic mixing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3715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1105" y="2674447"/>
            <a:ext cx="7879842" cy="1197864"/>
          </a:xfrm>
        </p:spPr>
        <p:txBody>
          <a:bodyPr>
            <a:normAutofit fontScale="90000"/>
          </a:bodyPr>
          <a:lstStyle/>
          <a:p>
            <a:r>
              <a:rPr lang="en-US" sz="4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Details of </a:t>
            </a:r>
            <a:r>
              <a:rPr lang="en-US" sz="4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LongQuest</a:t>
            </a:r>
            <a:r>
              <a:rPr lang="en-US" sz="4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4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Multi-Purposed Detector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EC1F1F7-D9C8-4130-AA56-BF3A0D2B0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203FEC0-191D-5F4C-A0D1-2BE325A3C970}" type="slidenum">
              <a:rPr lang="en-US" smtClean="0"/>
              <a:pPr>
                <a:spcAft>
                  <a:spcPts val="600"/>
                </a:spcAft>
              </a:pPr>
              <a:t>24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40CFDB-5F22-43E8-8FA3-186212DDB03E}"/>
              </a:ext>
            </a:extLst>
          </p:cNvPr>
          <p:cNvSpPr/>
          <p:nvPr/>
        </p:nvSpPr>
        <p:spPr>
          <a:xfrm>
            <a:off x="2567287" y="3273379"/>
            <a:ext cx="18473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30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BB3B620-B5DA-44D3-BEB5-2DF0B55830B9}"/>
              </a:ext>
            </a:extLst>
          </p:cNvPr>
          <p:cNvSpPr txBox="1">
            <a:spLocks/>
          </p:cNvSpPr>
          <p:nvPr/>
        </p:nvSpPr>
        <p:spPr>
          <a:xfrm>
            <a:off x="2391960" y="6077883"/>
            <a:ext cx="4360080" cy="5569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2200" dirty="0">
                <a:solidFill>
                  <a:srgbClr val="C00000"/>
                </a:solidFill>
                <a:latin typeface="Cambria" panose="02040503050406030204" pitchFamily="18" charset="0"/>
              </a:rPr>
              <a:t>Yu-Dai Tsai, Fermilab, 2021</a:t>
            </a:r>
          </a:p>
        </p:txBody>
      </p:sp>
    </p:spTree>
    <p:extLst>
      <p:ext uri="{BB962C8B-B14F-4D97-AF65-F5344CB8AC3E}">
        <p14:creationId xmlns:p14="http://schemas.microsoft.com/office/powerpoint/2010/main" val="26753175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7533045-89B2-4AB9-9516-35EB7AA832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7565" y="621025"/>
            <a:ext cx="8466720" cy="842898"/>
          </a:xfrm>
        </p:spPr>
        <p:txBody>
          <a:bodyPr>
            <a:normAutofit/>
          </a:bodyPr>
          <a:lstStyle/>
          <a:p>
            <a:r>
              <a:rPr lang="en-US" sz="3800" dirty="0" err="1"/>
              <a:t>SpinQuest</a:t>
            </a:r>
            <a:r>
              <a:rPr lang="en-US" sz="3800" dirty="0"/>
              <a:t> -&gt; </a:t>
            </a:r>
            <a:r>
              <a:rPr lang="en-US" sz="3800" dirty="0" err="1"/>
              <a:t>DarkQuest</a:t>
            </a:r>
            <a:r>
              <a:rPr lang="en-US" sz="3800" dirty="0"/>
              <a:t> @ Fermilab</a:t>
            </a:r>
            <a:endParaRPr lang="en-US" sz="38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F385752F-59DD-4FDA-8930-2816DC6B6F52}"/>
                  </a:ext>
                </a:extLst>
              </p14:cNvPr>
              <p14:cNvContentPartPr/>
              <p14:nvPr/>
            </p14:nvContentPartPr>
            <p14:xfrm>
              <a:off x="0" y="0"/>
              <a:ext cx="0" cy="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F385752F-59DD-4FDA-8930-2816DC6B6F52}"/>
                  </a:ext>
                </a:extLst>
              </p:cNvPr>
              <p:cNvPicPr/>
              <p:nvPr/>
            </p:nvPicPr>
            <p:blipFill/>
            <p:spPr/>
          </p:pic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C6CF62-3020-468A-9536-B474BB9A2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FEC0-191D-5F4C-A0D1-2BE325A3C970}" type="slidenum">
              <a:rPr lang="en-US" smtClean="0"/>
              <a:t>25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D35DDE-2184-7144-9CA4-91937EEC9B54}"/>
              </a:ext>
            </a:extLst>
          </p:cNvPr>
          <p:cNvSpPr/>
          <p:nvPr/>
        </p:nvSpPr>
        <p:spPr>
          <a:xfrm>
            <a:off x="708341" y="5074870"/>
            <a:ext cx="7978459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arXiv:1509.00050 (</a:t>
            </a:r>
            <a:r>
              <a:rPr lang="en-US" sz="16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Gardner, Holt, </a:t>
            </a:r>
            <a:r>
              <a:rPr lang="en-US" sz="16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Tadepalli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); arXiv:1804.00661 (</a:t>
            </a:r>
            <a:r>
              <a:rPr lang="en-US" sz="16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Berlin, Gori, Schuster, Toro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) + …</a:t>
            </a:r>
          </a:p>
          <a:p>
            <a:r>
              <a:rPr lang="en-US" sz="1700" b="1" dirty="0" err="1">
                <a:latin typeface="Calibri" panose="020F0502020204030204" pitchFamily="34" charset="0"/>
                <a:cs typeface="Calibri" panose="020F0502020204030204" pitchFamily="34" charset="0"/>
              </a:rPr>
              <a:t>DarkQuest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 is a proposal for </a:t>
            </a:r>
            <a:r>
              <a:rPr lang="en-US" sz="1700" b="1" dirty="0" err="1">
                <a:latin typeface="Calibri" panose="020F0502020204030204" pitchFamily="34" charset="0"/>
                <a:cs typeface="Calibri" panose="020F0502020204030204" pitchFamily="34" charset="0"/>
              </a:rPr>
              <a:t>EMCal</a:t>
            </a:r>
            <a:r>
              <a:rPr lang="en-US" sz="1700" b="1" dirty="0">
                <a:latin typeface="Calibri" panose="020F0502020204030204" pitchFamily="34" charset="0"/>
                <a:cs typeface="Calibri" panose="020F0502020204030204" pitchFamily="34" charset="0"/>
              </a:rPr>
              <a:t> installation 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after current </a:t>
            </a:r>
            <a:r>
              <a:rPr lang="en-US" sz="1700" b="1" dirty="0" err="1">
                <a:latin typeface="Calibri" panose="020F0502020204030204" pitchFamily="34" charset="0"/>
                <a:cs typeface="Calibri" panose="020F0502020204030204" pitchFamily="34" charset="0"/>
              </a:rPr>
              <a:t>SpinQuest</a:t>
            </a:r>
            <a:r>
              <a:rPr lang="en-US" sz="1700" b="1" dirty="0">
                <a:latin typeface="Calibri" panose="020F0502020204030204" pitchFamily="34" charset="0"/>
                <a:cs typeface="Calibri" panose="020F0502020204030204" pitchFamily="34" charset="0"/>
              </a:rPr>
              <a:t> run </a:t>
            </a:r>
            <a:r>
              <a:rPr lang="en-US" sz="1700" dirty="0">
                <a:solidFill>
                  <a:srgbClr val="0082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dirty="0">
                <a:solidFill>
                  <a:srgbClr val="00823B"/>
                </a:solidFill>
              </a:rPr>
              <a:t>Fall 2023</a:t>
            </a:r>
            <a:r>
              <a:rPr lang="en-US" sz="1700" dirty="0">
                <a:solidFill>
                  <a:srgbClr val="0082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Nhan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Tran (Fermilab) was rewarded Fermilab LDRD funding </a:t>
            </a:r>
            <a:b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and is leading detailed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SeaQuest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DarkQuest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study + Snowmass white paper. </a:t>
            </a:r>
            <a:b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8143FC3-E41E-7D43-A8FF-7DFC4857B5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4" y="1717441"/>
            <a:ext cx="8650475" cy="274955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71E5BCA-B1D3-AA43-9CEF-E267AA42F44D}"/>
              </a:ext>
            </a:extLst>
          </p:cNvPr>
          <p:cNvSpPr/>
          <p:nvPr/>
        </p:nvSpPr>
        <p:spPr>
          <a:xfrm>
            <a:off x="2133600" y="4447725"/>
            <a:ext cx="5486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>
                <a:latin typeface="Arial" panose="020B0604020202020204" pitchFamily="34" charset="0"/>
              </a:rPr>
              <a:t>Yongbin</a:t>
            </a:r>
            <a:r>
              <a:rPr lang="en-US" sz="1400" dirty="0">
                <a:latin typeface="Arial" panose="020B0604020202020204" pitchFamily="34" charset="0"/>
              </a:rPr>
              <a:t> Feng (Fermilab), for </a:t>
            </a:r>
            <a:r>
              <a:rPr lang="en-US" sz="1400" dirty="0" err="1">
                <a:latin typeface="Arial" panose="020B0604020202020204" pitchFamily="34" charset="0"/>
              </a:rPr>
              <a:t>DarkQuest</a:t>
            </a:r>
            <a:r>
              <a:rPr lang="en-US" sz="1400" dirty="0">
                <a:latin typeface="Arial" panose="020B0604020202020204" pitchFamily="34" charset="0"/>
              </a:rPr>
              <a:t> collaboration, PPC21</a:t>
            </a:r>
            <a:endParaRPr lang="en-US" sz="1400" b="0" i="0" dirty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9648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28206787-4AB0-5048-A0E7-C86E4C123F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6811" y="2022007"/>
            <a:ext cx="1015759" cy="7070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F84EFA-7B55-4242-81A4-550F063C5F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7056" y="1713048"/>
            <a:ext cx="6175857" cy="220078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5B9FAE6-2722-9645-8798-EC1AC9CC4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1124"/>
            <a:ext cx="8229600" cy="1568823"/>
          </a:xfrm>
        </p:spPr>
        <p:txBody>
          <a:bodyPr>
            <a:noAutofit/>
          </a:bodyPr>
          <a:lstStyle/>
          <a:p>
            <a:pPr>
              <a:spcBef>
                <a:spcPts val="400"/>
              </a:spcBef>
            </a:pP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LongQuest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>
                <a:ea typeface="Cambria" panose="02040503050406030204" pitchFamily="18" charset="0"/>
              </a:rPr>
              <a:t>Three Part </a:t>
            </a:r>
            <a:r>
              <a:rPr lang="en-US" sz="3200" dirty="0" err="1">
                <a:ea typeface="Cambria" panose="02040503050406030204" pitchFamily="18" charset="0"/>
              </a:rPr>
              <a:t>Upgrad</a:t>
            </a:r>
            <a:r>
              <a:rPr lang="en-US" sz="3200" dirty="0">
                <a:ea typeface="Cambria" panose="02040503050406030204" pitchFamily="18" charset="0"/>
              </a:rPr>
              <a:t> of </a:t>
            </a:r>
            <a:r>
              <a:rPr lang="en-US" sz="3200" dirty="0" err="1">
                <a:ea typeface="Cambria" panose="02040503050406030204" pitchFamily="18" charset="0"/>
              </a:rPr>
              <a:t>SpinQuest</a:t>
            </a:r>
            <a:r>
              <a:rPr lang="en-US" sz="3200" dirty="0">
                <a:ea typeface="Cambria" panose="02040503050406030204" pitchFamily="18" charset="0"/>
              </a:rPr>
              <a:t>, as Dedicated Long-Lived Particle Experiment</a:t>
            </a:r>
            <a:br>
              <a:rPr lang="en-US" sz="3200" dirty="0">
                <a:ea typeface="Cambria" panose="02040503050406030204" pitchFamily="18" charset="0"/>
              </a:rPr>
            </a:br>
            <a:r>
              <a:rPr lang="en-US" sz="2000" dirty="0">
                <a:solidFill>
                  <a:srgbClr val="7030A0"/>
                </a:solidFill>
                <a:ea typeface="Cambria" panose="02040503050406030204" pitchFamily="18" charset="0"/>
              </a:rPr>
              <a:t>arXiv:1908.07525, Tsai, de Niverville, Liu ‘19</a:t>
            </a:r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B5EC92A6-7E0A-9B49-AA62-1F85D59DDE2E}"/>
              </a:ext>
            </a:extLst>
          </p:cNvPr>
          <p:cNvSpPr/>
          <p:nvPr/>
        </p:nvSpPr>
        <p:spPr>
          <a:xfrm rot="5400000">
            <a:off x="4637973" y="3741007"/>
            <a:ext cx="906830" cy="2133600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98EBA4C2-584F-A747-B0D3-12180FB6409F}"/>
              </a:ext>
            </a:extLst>
          </p:cNvPr>
          <p:cNvSpPr/>
          <p:nvPr/>
        </p:nvSpPr>
        <p:spPr>
          <a:xfrm rot="5400000">
            <a:off x="7954858" y="3673655"/>
            <a:ext cx="906830" cy="1387195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59B16ED-EE85-2245-9EBD-A71CF5E7898A}"/>
              </a:ext>
            </a:extLst>
          </p:cNvPr>
          <p:cNvSpPr/>
          <p:nvPr/>
        </p:nvSpPr>
        <p:spPr>
          <a:xfrm>
            <a:off x="7042591" y="2141122"/>
            <a:ext cx="446049" cy="1483112"/>
          </a:xfrm>
          <a:prstGeom prst="rect">
            <a:avLst/>
          </a:prstGeom>
          <a:gradFill>
            <a:gsLst>
              <a:gs pos="0">
                <a:schemeClr val="dk1">
                  <a:tint val="100000"/>
                  <a:shade val="100000"/>
                  <a:satMod val="130000"/>
                </a:schemeClr>
              </a:gs>
              <a:gs pos="100000">
                <a:schemeClr val="dk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2ACAD86-E1FE-BE42-92F5-E722C4A159CB}"/>
              </a:ext>
            </a:extLst>
          </p:cNvPr>
          <p:cNvSpPr/>
          <p:nvPr/>
        </p:nvSpPr>
        <p:spPr>
          <a:xfrm>
            <a:off x="207013" y="2141122"/>
            <a:ext cx="446049" cy="148311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B6FD0B3-A4B6-D545-A743-F903BC1D52C9}"/>
              </a:ext>
            </a:extLst>
          </p:cNvPr>
          <p:cNvSpPr/>
          <p:nvPr/>
        </p:nvSpPr>
        <p:spPr>
          <a:xfrm>
            <a:off x="811007" y="2141122"/>
            <a:ext cx="446049" cy="1483112"/>
          </a:xfrm>
          <a:prstGeom prst="rect">
            <a:avLst/>
          </a:prstGeom>
          <a:pattFill prst="dkHorz">
            <a:fgClr>
              <a:srgbClr val="00823B"/>
            </a:fgClr>
            <a:bgClr>
              <a:schemeClr val="bg1"/>
            </a:bgClr>
          </a:patt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Brace 19">
            <a:extLst>
              <a:ext uri="{FF2B5EF4-FFF2-40B4-BE49-F238E27FC236}">
                <a16:creationId xmlns:a16="http://schemas.microsoft.com/office/drawing/2014/main" id="{16DF9B4C-FDA9-9748-9C12-8163533471A5}"/>
              </a:ext>
            </a:extLst>
          </p:cNvPr>
          <p:cNvSpPr/>
          <p:nvPr/>
        </p:nvSpPr>
        <p:spPr>
          <a:xfrm rot="5400000">
            <a:off x="454847" y="4158750"/>
            <a:ext cx="906830" cy="1402498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790F678-5305-FF41-B95D-9BEC5E765876}"/>
              </a:ext>
            </a:extLst>
          </p:cNvPr>
          <p:cNvSpPr/>
          <p:nvPr/>
        </p:nvSpPr>
        <p:spPr>
          <a:xfrm>
            <a:off x="3882849" y="5359420"/>
            <a:ext cx="267730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Times" pitchFamily="2" charset="0"/>
                <a:ea typeface="Cambria" panose="02040503050406030204" pitchFamily="18" charset="0"/>
              </a:rPr>
              <a:t>LongQuest</a:t>
            </a:r>
            <a:r>
              <a:rPr lang="en-US" dirty="0">
                <a:latin typeface="Times" pitchFamily="2" charset="0"/>
                <a:ea typeface="Cambria" panose="02040503050406030204" pitchFamily="18" charset="0"/>
              </a:rPr>
              <a:t> – Particle ID </a:t>
            </a:r>
            <a:r>
              <a:rPr lang="en-US" dirty="0">
                <a:ea typeface="Cambria" panose="02040503050406030204" pitchFamily="18" charset="0"/>
              </a:rPr>
              <a:t> </a:t>
            </a:r>
          </a:p>
          <a:p>
            <a:r>
              <a:rPr lang="en-US" sz="1600" dirty="0">
                <a:ea typeface="Cambria" panose="02040503050406030204" pitchFamily="18" charset="0"/>
              </a:rPr>
              <a:t>Getting </a:t>
            </a:r>
            <a:r>
              <a:rPr lang="en-US" sz="1600" b="1" dirty="0">
                <a:ea typeface="Cambria" panose="02040503050406030204" pitchFamily="18" charset="0"/>
              </a:rPr>
              <a:t>RICH </a:t>
            </a:r>
            <a:r>
              <a:rPr lang="en-US" sz="1600" dirty="0">
                <a:ea typeface="Cambria" panose="02040503050406030204" pitchFamily="18" charset="0"/>
              </a:rPr>
              <a:t>(from </a:t>
            </a:r>
            <a:r>
              <a:rPr lang="en-US" sz="1600" dirty="0"/>
              <a:t>PHENIX exp.</a:t>
            </a:r>
            <a:r>
              <a:rPr lang="en-US" sz="1600" dirty="0">
                <a:ea typeface="Cambria" panose="02040503050406030204" pitchFamily="18" charset="0"/>
              </a:rPr>
              <a:t>) or HBD for particle id.</a:t>
            </a:r>
            <a:endParaRPr lang="en-US" sz="16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90B0027-06A9-8846-975B-B46725A69D91}"/>
              </a:ext>
            </a:extLst>
          </p:cNvPr>
          <p:cNvSpPr/>
          <p:nvPr/>
        </p:nvSpPr>
        <p:spPr>
          <a:xfrm>
            <a:off x="6776817" y="4890140"/>
            <a:ext cx="236718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latin typeface="Times" pitchFamily="2" charset="0"/>
                <a:ea typeface="Cambria" panose="02040503050406030204" pitchFamily="18" charset="0"/>
              </a:rPr>
              <a:t>LongQuest</a:t>
            </a:r>
            <a:r>
              <a:rPr lang="en-US" b="1" dirty="0">
                <a:latin typeface="Times" pitchFamily="2" charset="0"/>
                <a:ea typeface="Cambria" panose="02040503050406030204" pitchFamily="18" charset="0"/>
              </a:rPr>
              <a:t> – Far Det.</a:t>
            </a:r>
            <a:r>
              <a:rPr lang="en-US" b="1" dirty="0">
                <a:ea typeface="Cambria" panose="02040503050406030204" pitchFamily="18" charset="0"/>
              </a:rPr>
              <a:t> </a:t>
            </a:r>
          </a:p>
          <a:p>
            <a:r>
              <a:rPr lang="en-US" sz="1600" dirty="0">
                <a:ea typeface="Cambria" panose="02040503050406030204" pitchFamily="18" charset="0"/>
              </a:rPr>
              <a:t>Far Detectors: low bkg.</a:t>
            </a:r>
          </a:p>
          <a:p>
            <a:r>
              <a:rPr lang="en-US" sz="1600" dirty="0"/>
              <a:t>another </a:t>
            </a:r>
            <a:r>
              <a:rPr lang="en-US" sz="1600" b="1" dirty="0"/>
              <a:t>ECAL</a:t>
            </a:r>
            <a:r>
              <a:rPr lang="en-US" sz="1600" dirty="0"/>
              <a:t>, or </a:t>
            </a:r>
            <a:r>
              <a:rPr lang="en-US" sz="1600" dirty="0" err="1"/>
              <a:t>Millicharge</a:t>
            </a:r>
            <a:r>
              <a:rPr lang="en-US" sz="1600" dirty="0"/>
              <a:t> detector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E151683-506B-5B45-85BC-A20055305D9A}"/>
              </a:ext>
            </a:extLst>
          </p:cNvPr>
          <p:cNvSpPr/>
          <p:nvPr/>
        </p:nvSpPr>
        <p:spPr>
          <a:xfrm>
            <a:off x="6929776" y="3735506"/>
            <a:ext cx="118335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ea typeface="Cambria" panose="02040503050406030204" pitchFamily="18" charset="0"/>
              </a:rPr>
              <a:t>10m block</a:t>
            </a:r>
            <a:endParaRPr lang="en-US" sz="110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01FD3F3-8684-244E-8654-E87168B07567}"/>
              </a:ext>
            </a:extLst>
          </p:cNvPr>
          <p:cNvSpPr/>
          <p:nvPr/>
        </p:nvSpPr>
        <p:spPr>
          <a:xfrm>
            <a:off x="801598" y="3772512"/>
            <a:ext cx="10215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ea typeface="Cambria" panose="02040503050406030204" pitchFamily="18" charset="0"/>
              </a:rPr>
              <a:t>Fast Tracking</a:t>
            </a:r>
            <a:endParaRPr lang="en-US" sz="14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BADCA6A-D98E-074A-A036-E6D231718042}"/>
              </a:ext>
            </a:extLst>
          </p:cNvPr>
          <p:cNvSpPr/>
          <p:nvPr/>
        </p:nvSpPr>
        <p:spPr>
          <a:xfrm>
            <a:off x="142298" y="3785075"/>
            <a:ext cx="6593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ea typeface="Cambria" panose="02040503050406030204" pitchFamily="18" charset="0"/>
              </a:rPr>
              <a:t>New Dump</a:t>
            </a:r>
            <a:endParaRPr lang="en-US" sz="14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6006039-B811-FB4D-A22F-5C821F4803FD}"/>
              </a:ext>
            </a:extLst>
          </p:cNvPr>
          <p:cNvSpPr txBox="1"/>
          <p:nvPr/>
        </p:nvSpPr>
        <p:spPr>
          <a:xfrm>
            <a:off x="3882849" y="3900491"/>
            <a:ext cx="2366709" cy="292388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300" dirty="0"/>
              <a:t>Ring Image Cherenkov Detector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572E5B3-F60A-8F40-A485-322442867E89}"/>
              </a:ext>
            </a:extLst>
          </p:cNvPr>
          <p:cNvCxnSpPr/>
          <p:nvPr/>
        </p:nvCxnSpPr>
        <p:spPr>
          <a:xfrm flipV="1">
            <a:off x="4954876" y="3455514"/>
            <a:ext cx="0" cy="444977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80798C1B-C4D6-6440-9302-5075D5EB43D3}"/>
              </a:ext>
            </a:extLst>
          </p:cNvPr>
          <p:cNvSpPr/>
          <p:nvPr/>
        </p:nvSpPr>
        <p:spPr>
          <a:xfrm>
            <a:off x="3735" y="5444138"/>
            <a:ext cx="28361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Times" pitchFamily="2" charset="0"/>
                <a:ea typeface="Cambria" panose="02040503050406030204" pitchFamily="18" charset="0"/>
              </a:rPr>
              <a:t>LongQuest</a:t>
            </a:r>
            <a:r>
              <a:rPr lang="en-US" dirty="0">
                <a:latin typeface="Times" pitchFamily="2" charset="0"/>
                <a:ea typeface="Cambria" panose="02040503050406030204" pitchFamily="18" charset="0"/>
              </a:rPr>
              <a:t> – Dump &amp; Track</a:t>
            </a:r>
          </a:p>
          <a:p>
            <a:r>
              <a:rPr lang="en-US" sz="1600" dirty="0">
                <a:ea typeface="Cambria" panose="02040503050406030204" pitchFamily="18" charset="0"/>
              </a:rPr>
              <a:t>Front dump and fast tracking</a:t>
            </a:r>
            <a:r>
              <a:rPr lang="en-US" dirty="0">
                <a:ea typeface="Cambria" panose="02040503050406030204" pitchFamily="18" charset="0"/>
              </a:rPr>
              <a:t> </a:t>
            </a:r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0F17C40-F168-CC4B-95B9-33D74FDC122C}"/>
              </a:ext>
            </a:extLst>
          </p:cNvPr>
          <p:cNvSpPr/>
          <p:nvPr/>
        </p:nvSpPr>
        <p:spPr>
          <a:xfrm>
            <a:off x="7831042" y="2625540"/>
            <a:ext cx="1021528" cy="525174"/>
          </a:xfrm>
          <a:prstGeom prst="rect">
            <a:avLst/>
          </a:prstGeom>
          <a:pattFill prst="ltVert">
            <a:fgClr>
              <a:srgbClr val="C00000"/>
            </a:fgClr>
            <a:bgClr>
              <a:schemeClr val="bg1"/>
            </a:bgClr>
          </a:pattFill>
          <a:ln>
            <a:solidFill>
              <a:srgbClr val="FF00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A3AD4B0-A263-DA4B-A3EF-A54ACFC44AB3}"/>
              </a:ext>
            </a:extLst>
          </p:cNvPr>
          <p:cNvSpPr/>
          <p:nvPr/>
        </p:nvSpPr>
        <p:spPr>
          <a:xfrm>
            <a:off x="7785323" y="3258872"/>
            <a:ext cx="115913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>
                <a:ea typeface="Cambria" panose="02040503050406030204" pitchFamily="18" charset="0"/>
              </a:rPr>
              <a:t>Another ECAL</a:t>
            </a:r>
          </a:p>
          <a:p>
            <a:r>
              <a:rPr lang="en-US" sz="1400" dirty="0">
                <a:ea typeface="Cambria" panose="02040503050406030204" pitchFamily="18" charset="0"/>
              </a:rPr>
              <a:t>from </a:t>
            </a:r>
            <a:r>
              <a:rPr lang="en-US" sz="1400" dirty="0"/>
              <a:t>PHENIX</a:t>
            </a:r>
            <a:endParaRPr lang="en-US" sz="1300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D6C3590-0C12-BB48-BAAA-74ED41DCA20D}"/>
              </a:ext>
            </a:extLst>
          </p:cNvPr>
          <p:cNvSpPr/>
          <p:nvPr/>
        </p:nvSpPr>
        <p:spPr>
          <a:xfrm>
            <a:off x="5622934" y="1844534"/>
            <a:ext cx="1419657" cy="2923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300" dirty="0"/>
              <a:t>                        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5A272211-3FEB-D64B-8440-F2BF394853BD}"/>
              </a:ext>
            </a:extLst>
          </p:cNvPr>
          <p:cNvSpPr txBox="1">
            <a:spLocks/>
          </p:cNvSpPr>
          <p:nvPr/>
        </p:nvSpPr>
        <p:spPr>
          <a:xfrm>
            <a:off x="0" y="6221194"/>
            <a:ext cx="2498200" cy="2923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Yu-Dai Tsai,  Fermilab, 2021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1214309-EB24-5F4A-BD2A-6822132FA13E}"/>
              </a:ext>
            </a:extLst>
          </p:cNvPr>
          <p:cNvSpPr/>
          <p:nvPr/>
        </p:nvSpPr>
        <p:spPr>
          <a:xfrm>
            <a:off x="3131406" y="1829162"/>
            <a:ext cx="4134209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Modified from arXiv:1509.00050 (Gardner, Holt, </a:t>
            </a:r>
            <a:r>
              <a:rPr lang="en-US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Tadepalli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40797009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EF2CA0A-6826-6441-98EE-387F89BE8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FEC0-191D-5F4C-A0D1-2BE325A3C970}" type="slidenum">
              <a:rPr lang="en-US" smtClean="0"/>
              <a:t>27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C60275-E775-5446-9D75-0BE08142E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35987"/>
            <a:ext cx="8531492" cy="430992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24921C-FA70-7540-8738-8A7BC08F1477}"/>
              </a:ext>
            </a:extLst>
          </p:cNvPr>
          <p:cNvSpPr/>
          <p:nvPr/>
        </p:nvSpPr>
        <p:spPr>
          <a:xfrm>
            <a:off x="1711592" y="5870440"/>
            <a:ext cx="59531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>
                <a:latin typeface="Arial" panose="020B0604020202020204" pitchFamily="34" charset="0"/>
              </a:rPr>
              <a:t>Yongbin</a:t>
            </a:r>
            <a:r>
              <a:rPr lang="en-US" sz="1600" dirty="0">
                <a:latin typeface="Arial" panose="020B0604020202020204" pitchFamily="34" charset="0"/>
              </a:rPr>
              <a:t> Feng (Fermilab), for </a:t>
            </a:r>
            <a:r>
              <a:rPr lang="en-US" sz="1600" dirty="0" err="1">
                <a:latin typeface="Arial" panose="020B0604020202020204" pitchFamily="34" charset="0"/>
              </a:rPr>
              <a:t>DarkQuest</a:t>
            </a:r>
            <a:r>
              <a:rPr lang="en-US" sz="1600" dirty="0">
                <a:latin typeface="Arial" panose="020B0604020202020204" pitchFamily="34" charset="0"/>
              </a:rPr>
              <a:t> collaboration, PPC21</a:t>
            </a:r>
            <a:endParaRPr lang="en-US" sz="1600" b="0" i="0" dirty="0">
              <a:effectLst/>
              <a:latin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B0A3D57-0AC9-6648-AB96-4E0D9BAB87C6}"/>
              </a:ext>
            </a:extLst>
          </p:cNvPr>
          <p:cNvSpPr txBox="1">
            <a:spLocks/>
          </p:cNvSpPr>
          <p:nvPr/>
        </p:nvSpPr>
        <p:spPr>
          <a:xfrm>
            <a:off x="457200" y="441137"/>
            <a:ext cx="8229600" cy="156882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400"/>
              </a:spcBef>
            </a:pP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LongQuest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Updated Configuration</a:t>
            </a:r>
            <a:br>
              <a:rPr lang="en-US" sz="3200" dirty="0">
                <a:ea typeface="Cambria" panose="02040503050406030204" pitchFamily="18" charset="0"/>
              </a:rPr>
            </a:br>
            <a:r>
              <a:rPr lang="en-US" sz="2000" dirty="0">
                <a:solidFill>
                  <a:srgbClr val="7030A0"/>
                </a:solidFill>
                <a:ea typeface="Cambria" panose="02040503050406030204" pitchFamily="18" charset="0"/>
              </a:rPr>
              <a:t>arXiv:1908.07525, Tsai, de Niverville, Liu ‘19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B9582A-EF13-E841-9B0E-4998C12FAD13}"/>
              </a:ext>
            </a:extLst>
          </p:cNvPr>
          <p:cNvSpPr/>
          <p:nvPr/>
        </p:nvSpPr>
        <p:spPr>
          <a:xfrm>
            <a:off x="8782051" y="2400300"/>
            <a:ext cx="325704" cy="25567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AEF370-7F7D-0F41-8D6D-573D9ACE00DB}"/>
              </a:ext>
            </a:extLst>
          </p:cNvPr>
          <p:cNvSpPr/>
          <p:nvPr/>
        </p:nvSpPr>
        <p:spPr>
          <a:xfrm>
            <a:off x="8686800" y="5486958"/>
            <a:ext cx="430479" cy="4687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0128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214FC-5291-FB42-9D71-1B3B8BB49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Legion of Probes on Dark Photon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15C464-4F50-A446-8856-98600071F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FEC0-191D-5F4C-A0D1-2BE325A3C970}" type="slidenum">
              <a:rPr lang="en-US" smtClean="0">
                <a:solidFill>
                  <a:srgbClr val="C00000"/>
                </a:solidFill>
              </a:rPr>
              <a:t>28</a:t>
            </a:fld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23" name="Picture 22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F776215F-73A4-5844-8E05-9E96BBA6B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765" y="1242111"/>
            <a:ext cx="7919462" cy="425088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407BDAC-F0EB-F345-8DD7-64898D8D3372}"/>
              </a:ext>
            </a:extLst>
          </p:cNvPr>
          <p:cNvSpPr/>
          <p:nvPr/>
        </p:nvSpPr>
        <p:spPr>
          <a:xfrm>
            <a:off x="609600" y="5463009"/>
            <a:ext cx="3962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Consider proton bremsstrahlung production properly</a:t>
            </a:r>
          </a:p>
          <a:p>
            <a:r>
              <a:rPr lang="en-US" dirty="0"/>
              <a:t>resonance from mixing with the </a:t>
            </a:r>
            <a:r>
              <a:rPr lang="el-GR" dirty="0"/>
              <a:t>ρ </a:t>
            </a:r>
            <a:r>
              <a:rPr lang="en-US" dirty="0"/>
              <a:t>and </a:t>
            </a:r>
            <a:r>
              <a:rPr lang="el-GR" dirty="0"/>
              <a:t>ω </a:t>
            </a:r>
            <a:r>
              <a:rPr lang="en-US" dirty="0"/>
              <a:t>mesons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052FCCC-79A5-F04B-A3EC-36CDD9F0AEE8}"/>
              </a:ext>
            </a:extLst>
          </p:cNvPr>
          <p:cNvSpPr/>
          <p:nvPr/>
        </p:nvSpPr>
        <p:spPr>
          <a:xfrm>
            <a:off x="6911016" y="4468928"/>
            <a:ext cx="86914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1908.07525</a:t>
            </a:r>
            <a:endParaRPr lang="en-US" sz="11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ACAE2CB-1DD5-684B-AE39-B6BC12EF2519}"/>
              </a:ext>
            </a:extLst>
          </p:cNvPr>
          <p:cNvSpPr/>
          <p:nvPr/>
        </p:nvSpPr>
        <p:spPr>
          <a:xfrm>
            <a:off x="4613745" y="5463008"/>
            <a:ext cx="38789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New Projections from NA62 and </a:t>
            </a:r>
            <a:r>
              <a:rPr lang="en-US" b="1" dirty="0" err="1"/>
              <a:t>LongQuest</a:t>
            </a:r>
            <a:r>
              <a:rPr lang="en-US" dirty="0"/>
              <a:t>, </a:t>
            </a:r>
            <a:br>
              <a:rPr lang="en-US" dirty="0"/>
            </a:br>
            <a:r>
              <a:rPr lang="en-US" b="1" dirty="0">
                <a:ea typeface="Cambria" panose="02040503050406030204" pitchFamily="18" charset="0"/>
              </a:rPr>
              <a:t>Tsai</a:t>
            </a:r>
            <a:r>
              <a:rPr lang="en-US" dirty="0">
                <a:ea typeface="Cambria" panose="02040503050406030204" pitchFamily="18" charset="0"/>
              </a:rPr>
              <a:t>, de Niverville, Liu, </a:t>
            </a:r>
            <a:r>
              <a:rPr lang="en-US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1908.07525</a:t>
            </a:r>
            <a:r>
              <a:rPr lang="en-US" dirty="0"/>
              <a:t>,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Many new projections since ‘19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3EFC005-96D9-6F48-9CEC-D1A2975254E5}"/>
              </a:ext>
            </a:extLst>
          </p:cNvPr>
          <p:cNvSpPr/>
          <p:nvPr/>
        </p:nvSpPr>
        <p:spPr>
          <a:xfrm>
            <a:off x="7918764" y="1664789"/>
            <a:ext cx="1231271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200" dirty="0" err="1"/>
              <a:t>Ilten</a:t>
            </a:r>
            <a:r>
              <a:rPr lang="en-US" sz="1200" dirty="0"/>
              <a:t>, </a:t>
            </a:r>
            <a:r>
              <a:rPr lang="en-US" sz="1200" dirty="0" err="1"/>
              <a:t>Soreq</a:t>
            </a:r>
            <a:r>
              <a:rPr lang="en-US" sz="1200" dirty="0"/>
              <a:t>, Williams, and </a:t>
            </a:r>
            <a:r>
              <a:rPr lang="en-US" sz="1200" dirty="0" err="1"/>
              <a:t>Xue</a:t>
            </a:r>
            <a:r>
              <a:rPr lang="en-US" sz="1200" dirty="0"/>
              <a:t> </a:t>
            </a:r>
            <a:r>
              <a:rPr lang="en-US" sz="12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1801.04847</a:t>
            </a:r>
            <a:r>
              <a:rPr lang="en-US" sz="1200" dirty="0"/>
              <a:t> compilation of probes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BFB425-9159-214B-B5AB-11506BABCA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1496" y="1365001"/>
            <a:ext cx="3791233" cy="375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7210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7533045-89B2-4AB9-9516-35EB7AA832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7850" y="306448"/>
            <a:ext cx="8388297" cy="842898"/>
          </a:xfrm>
        </p:spPr>
        <p:txBody>
          <a:bodyPr>
            <a:normAutofit/>
          </a:bodyPr>
          <a:lstStyle/>
          <a:p>
            <a:r>
              <a:rPr lang="en-US" altLang="zh-TW" sz="3600" b="1" dirty="0"/>
              <a:t>Inelastic Dark Matter</a:t>
            </a:r>
            <a:endParaRPr lang="en-US" sz="3400" b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F385752F-59DD-4FDA-8930-2816DC6B6F52}"/>
                  </a:ext>
                </a:extLst>
              </p14:cNvPr>
              <p14:cNvContentPartPr/>
              <p14:nvPr/>
            </p14:nvContentPartPr>
            <p14:xfrm>
              <a:off x="0" y="0"/>
              <a:ext cx="0" cy="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F385752F-59DD-4FDA-8930-2816DC6B6F52}"/>
                  </a:ext>
                </a:extLst>
              </p:cNvPr>
              <p:cNvPicPr/>
              <p:nvPr/>
            </p:nvPicPr>
            <p:blipFill/>
            <p:spPr/>
          </p:pic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7A08B8-75A9-4E7A-97FB-DEDDF7EAC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FEC0-191D-5F4C-A0D1-2BE325A3C970}" type="slidenum">
              <a:rPr lang="en-US" smtClean="0">
                <a:solidFill>
                  <a:srgbClr val="C00000"/>
                </a:solidFill>
              </a:rPr>
              <a:t>29</a:t>
            </a:fld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6F59DD-702C-9343-B4BE-05ADFB9A7378}"/>
              </a:ext>
            </a:extLst>
          </p:cNvPr>
          <p:cNvSpPr/>
          <p:nvPr/>
        </p:nvSpPr>
        <p:spPr>
          <a:xfrm>
            <a:off x="597095" y="1231978"/>
            <a:ext cx="7949803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/>
              <a:t>One of the few viable </a:t>
            </a:r>
            <a:r>
              <a:rPr lang="en-US" sz="2100" b="1" dirty="0"/>
              <a:t>MeV – GeV thermal dark matter candidates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/>
              <a:t>A “</a:t>
            </a:r>
            <a:r>
              <a:rPr lang="en-US" sz="2100" b="1" dirty="0"/>
              <a:t>thermal target</a:t>
            </a:r>
            <a:r>
              <a:rPr lang="en-US" sz="2100" dirty="0"/>
              <a:t>” for DM searches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/>
              <a:t>Can </a:t>
            </a:r>
            <a:r>
              <a:rPr lang="en-US" sz="2100" b="1" dirty="0"/>
              <a:t>explain g-2 </a:t>
            </a:r>
            <a:r>
              <a:rPr lang="en-US" sz="2100" dirty="0"/>
              <a:t>and </a:t>
            </a:r>
            <a:r>
              <a:rPr lang="en-US" sz="2100" b="1" dirty="0"/>
              <a:t>freeze-out to the right relic DM abundance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Smith, Weiner, arXiv:0101138, + many papers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100" b="1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0BE8995-AF30-D44C-A9D2-09E138AC3A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8321" y="4635045"/>
            <a:ext cx="1801368" cy="1279705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CEC070D3-04F6-1145-98AB-74D7F5A258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3569" y="2851730"/>
            <a:ext cx="5286120" cy="665028"/>
          </a:xfrm>
          <a:prstGeom prst="rect">
            <a:avLst/>
          </a:prstGeom>
        </p:spPr>
      </p:pic>
      <p:pic>
        <p:nvPicPr>
          <p:cNvPr id="6" name="Picture 5" descr="A picture containing drawing, table&#10;&#10;Description automatically generated">
            <a:extLst>
              <a:ext uri="{FF2B5EF4-FFF2-40B4-BE49-F238E27FC236}">
                <a16:creationId xmlns:a16="http://schemas.microsoft.com/office/drawing/2014/main" id="{969DF7C1-AECF-A64E-90A9-4F942EF840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1811" y="3749284"/>
            <a:ext cx="1594104" cy="334993"/>
          </a:xfrm>
          <a:prstGeom prst="rect">
            <a:avLst/>
          </a:prstGeom>
        </p:spPr>
      </p:pic>
      <p:pic>
        <p:nvPicPr>
          <p:cNvPr id="8" name="Picture 7" descr="A picture containing clock&#10;&#10;Description automatically generated">
            <a:extLst>
              <a:ext uri="{FF2B5EF4-FFF2-40B4-BE49-F238E27FC236}">
                <a16:creationId xmlns:a16="http://schemas.microsoft.com/office/drawing/2014/main" id="{4AD16A7D-076F-DF40-8E56-25F6055729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2531" y="3656597"/>
            <a:ext cx="1752600" cy="627156"/>
          </a:xfrm>
          <a:prstGeom prst="rect">
            <a:avLst/>
          </a:prstGeom>
        </p:spPr>
      </p:pic>
      <p:pic>
        <p:nvPicPr>
          <p:cNvPr id="30" name="Picture 29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44D7FB66-02E2-3048-83AF-96C1577359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4216" y="4380628"/>
            <a:ext cx="2567781" cy="17885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7C7BF11-D685-F74D-BBEB-57F45C66A9B4}"/>
                  </a:ext>
                </a:extLst>
              </p:cNvPr>
              <p:cNvSpPr txBox="1"/>
              <p:nvPr/>
            </p:nvSpPr>
            <p:spPr>
              <a:xfrm>
                <a:off x="5565841" y="3740026"/>
                <a:ext cx="1697772" cy="2616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7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7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7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17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b>
                    </m:sSub>
                    <m:r>
                      <a:rPr lang="en-US" sz="1700" b="0" i="1" smtClean="0">
                        <a:latin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lang="en-US" sz="17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7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7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7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7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17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7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7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7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700" dirty="0"/>
                  <a:t>.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7C7BF11-D685-F74D-BBEB-57F45C66A9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5841" y="3740026"/>
                <a:ext cx="1697772" cy="261610"/>
              </a:xfrm>
              <a:prstGeom prst="rect">
                <a:avLst/>
              </a:prstGeom>
              <a:blipFill>
                <a:blip r:embed="rId8"/>
                <a:stretch>
                  <a:fillRect l="-2963" t="-18182" r="-5926" b="-4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Picture 32" descr="A close up of a logo&#10;&#10;Description automatically generated">
            <a:extLst>
              <a:ext uri="{FF2B5EF4-FFF2-40B4-BE49-F238E27FC236}">
                <a16:creationId xmlns:a16="http://schemas.microsoft.com/office/drawing/2014/main" id="{19A34264-2DFB-D848-9C84-CC3A18540A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93616" y="6010419"/>
            <a:ext cx="234950" cy="317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773567C-56EA-5E43-8595-BF18DDE06E7B}"/>
              </a:ext>
            </a:extLst>
          </p:cNvPr>
          <p:cNvSpPr/>
          <p:nvPr/>
        </p:nvSpPr>
        <p:spPr>
          <a:xfrm>
            <a:off x="2333881" y="6249869"/>
            <a:ext cx="52861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1703.06881 (Izaguirre, Kahn,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Krnjaic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Moschella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067640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45A0A-E114-4F41-9998-4995A1BF9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91509"/>
            <a:ext cx="8229600" cy="617991"/>
          </a:xfrm>
        </p:spPr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4BFF43-CEF3-0041-9A53-51D48258C3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76" y="1633946"/>
            <a:ext cx="7851648" cy="4297957"/>
          </a:xfrm>
        </p:spPr>
        <p:txBody>
          <a:bodyPr>
            <a:normAutofit fontScale="92500"/>
          </a:bodyPr>
          <a:lstStyle/>
          <a:p>
            <a:r>
              <a:rPr lang="en-US" sz="2600" b="1" dirty="0"/>
              <a:t>Motivations</a:t>
            </a:r>
            <a:r>
              <a:rPr lang="en-US" sz="2500" b="1" dirty="0"/>
              <a:t>: </a:t>
            </a:r>
            <a:r>
              <a:rPr lang="en-US" sz="2500" dirty="0"/>
              <a:t>Why </a:t>
            </a:r>
            <a:r>
              <a:rPr lang="en-US" sz="2500" b="1" dirty="0"/>
              <a:t>MeV – 10 GeV New Physics</a:t>
            </a:r>
            <a:r>
              <a:rPr lang="en-US" sz="2500" dirty="0"/>
              <a:t>?</a:t>
            </a:r>
          </a:p>
          <a:p>
            <a:endParaRPr lang="en-US" sz="2500" dirty="0"/>
          </a:p>
          <a:p>
            <a:r>
              <a:rPr lang="en-US" sz="2500" b="1" dirty="0"/>
              <a:t>Decay vs Scattering </a:t>
            </a:r>
            <a:r>
              <a:rPr lang="en-US" sz="2500" dirty="0"/>
              <a:t>Experimental Probes</a:t>
            </a:r>
          </a:p>
          <a:p>
            <a:pPr marL="0" indent="0">
              <a:buNone/>
            </a:pPr>
            <a:endParaRPr lang="en-US" sz="2500" dirty="0"/>
          </a:p>
          <a:p>
            <a:r>
              <a:rPr lang="en-US" sz="2500" dirty="0"/>
              <a:t>Decay studies (e.g., dark photons) &amp; the </a:t>
            </a:r>
            <a:r>
              <a:rPr lang="en-US" sz="2500" b="1" dirty="0" err="1"/>
              <a:t>LongQuest</a:t>
            </a:r>
            <a:r>
              <a:rPr lang="en-US" sz="2500" b="1" dirty="0"/>
              <a:t> </a:t>
            </a:r>
            <a:r>
              <a:rPr lang="en-US" sz="2500" dirty="0"/>
              <a:t>proposal</a:t>
            </a:r>
          </a:p>
          <a:p>
            <a:endParaRPr lang="en-US" sz="2500" dirty="0"/>
          </a:p>
          <a:p>
            <a:r>
              <a:rPr lang="en-US" sz="2500" dirty="0"/>
              <a:t>Specialized </a:t>
            </a:r>
            <a:r>
              <a:rPr lang="en-US" sz="2500" dirty="0" err="1"/>
              <a:t>millicharge</a:t>
            </a:r>
            <a:r>
              <a:rPr lang="en-US" sz="2500" dirty="0"/>
              <a:t> experiment: </a:t>
            </a:r>
            <a:r>
              <a:rPr lang="en-US" sz="2500" b="1" dirty="0" err="1"/>
              <a:t>FerMINI</a:t>
            </a:r>
            <a:r>
              <a:rPr lang="en-US" sz="2500" b="1" dirty="0"/>
              <a:t> </a:t>
            </a:r>
            <a:r>
              <a:rPr lang="en-US" sz="2500" dirty="0"/>
              <a:t>&amp; FORMOSA</a:t>
            </a:r>
          </a:p>
          <a:p>
            <a:pPr marL="0" indent="0">
              <a:buNone/>
            </a:pPr>
            <a:endParaRPr lang="en-US" sz="2500" b="1" dirty="0"/>
          </a:p>
          <a:p>
            <a:r>
              <a:rPr lang="en-US" sz="2500" b="1" dirty="0"/>
              <a:t>New LANL Opportunities! </a:t>
            </a:r>
            <a:br>
              <a:rPr lang="en-US" sz="2500" b="1" dirty="0"/>
            </a:br>
            <a:r>
              <a:rPr lang="en-US" sz="2500" dirty="0"/>
              <a:t>in addition to the CCM exp (congrats on the 1st DM result!)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05234D-CE13-8A4F-9281-C13D3C6B9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FEC0-191D-5F4C-A0D1-2BE325A3C97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7401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214FC-5291-FB42-9D71-1B3B8BB49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Inelastic Dark Matter (</a:t>
            </a:r>
            <a:r>
              <a:rPr lang="en-US" dirty="0" err="1"/>
              <a:t>iDM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15C464-4F50-A446-8856-98600071F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203FEC0-191D-5F4C-A0D1-2BE325A3C970}" type="slidenum">
              <a:rPr lang="en-US" smtClean="0">
                <a:solidFill>
                  <a:srgbClr val="C00000"/>
                </a:solidFill>
              </a:rPr>
              <a:t>30</a:t>
            </a:fld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D6F9F4-55D0-4FB2-98C5-73BCE0F82B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477" y="3307579"/>
            <a:ext cx="4269791" cy="97552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FBD5E3E-24D2-DC40-8078-B7D491C1B8D7}"/>
              </a:ext>
            </a:extLst>
          </p:cNvPr>
          <p:cNvSpPr/>
          <p:nvPr/>
        </p:nvSpPr>
        <p:spPr>
          <a:xfrm>
            <a:off x="5230368" y="1309112"/>
            <a:ext cx="345643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Co-annihilation</a:t>
            </a:r>
            <a:br>
              <a:rPr lang="en-US" dirty="0"/>
            </a:br>
            <a:r>
              <a:rPr lang="en-US" dirty="0"/>
              <a:t>freeze out to right relic abundance but </a:t>
            </a:r>
            <a:r>
              <a:rPr lang="en-US" b="1" dirty="0"/>
              <a:t>avoid CMB constraints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Suppressed at the CMB epoch</a:t>
            </a: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Considered </a:t>
            </a:r>
            <a:r>
              <a:rPr lang="en-US" b="1" dirty="0"/>
              <a:t>thermal targets </a:t>
            </a:r>
            <a:r>
              <a:rPr lang="en-US" dirty="0"/>
              <a:t>for newly proposed experiments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Suppressed at the CMB epoch</a:t>
            </a: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8" name="Picture 7" descr="A picture containing object, clock, airplane, bird&#10;&#10;Description automatically generated">
            <a:extLst>
              <a:ext uri="{FF2B5EF4-FFF2-40B4-BE49-F238E27FC236}">
                <a16:creationId xmlns:a16="http://schemas.microsoft.com/office/drawing/2014/main" id="{8B00286E-A6AB-4540-A9C3-1CE684E533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7744" y="1309112"/>
            <a:ext cx="3216656" cy="183485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0EA8DB4-BAC6-4343-A53D-25882DD943B7}"/>
              </a:ext>
            </a:extLst>
          </p:cNvPr>
          <p:cNvSpPr/>
          <p:nvPr/>
        </p:nvSpPr>
        <p:spPr>
          <a:xfrm>
            <a:off x="2030094" y="4446716"/>
            <a:ext cx="5682343" cy="2200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500" dirty="0"/>
              <a:t>Collider: 1508.03050 (Izaguirre, </a:t>
            </a:r>
            <a:r>
              <a:rPr lang="en-US" sz="1500" dirty="0" err="1"/>
              <a:t>Krnjaic</a:t>
            </a:r>
            <a:r>
              <a:rPr lang="en-US" sz="1500" dirty="0"/>
              <a:t>, </a:t>
            </a:r>
            <a:r>
              <a:rPr lang="en-US" sz="1500" dirty="0" err="1"/>
              <a:t>Shuve</a:t>
            </a:r>
            <a:r>
              <a:rPr lang="en-US" sz="1500" dirty="0"/>
              <a:t>)</a:t>
            </a:r>
          </a:p>
          <a:p>
            <a:r>
              <a:rPr lang="en-US" sz="1500" dirty="0"/>
              <a:t>       Fixed target: </a:t>
            </a:r>
          </a:p>
          <a:p>
            <a:pPr marL="285750" indent="-285750">
              <a:buFontTx/>
              <a:buChar char="-"/>
            </a:pPr>
            <a:r>
              <a:rPr lang="en-US" sz="1500" dirty="0"/>
              <a:t>1703.06881 (FT: Izaguirre, Kahn, </a:t>
            </a:r>
            <a:r>
              <a:rPr lang="en-US" sz="1500" dirty="0" err="1"/>
              <a:t>Krnjaic</a:t>
            </a:r>
            <a:r>
              <a:rPr lang="en-US" sz="1500" dirty="0"/>
              <a:t>, </a:t>
            </a:r>
            <a:r>
              <a:rPr lang="en-US" sz="1500" dirty="0" err="1"/>
              <a:t>Moschella</a:t>
            </a:r>
            <a:r>
              <a:rPr lang="en-US" sz="1500" dirty="0"/>
              <a:t>), </a:t>
            </a:r>
          </a:p>
          <a:p>
            <a:pPr marL="285750" indent="-285750">
              <a:buFontTx/>
              <a:buChar char="-"/>
            </a:pPr>
            <a:r>
              <a:rPr lang="en-US" sz="1500" dirty="0">
                <a:ea typeface="Cambria" panose="02040503050406030204" pitchFamily="18" charset="0"/>
              </a:rPr>
              <a:t>1804.00661 (</a:t>
            </a:r>
            <a:r>
              <a:rPr lang="en-US" sz="1500" b="1" dirty="0" err="1">
                <a:ea typeface="Cambria" panose="02040503050406030204" pitchFamily="18" charset="0"/>
              </a:rPr>
              <a:t>SeaQuest</a:t>
            </a:r>
            <a:r>
              <a:rPr lang="en-US" sz="1500" dirty="0">
                <a:ea typeface="Cambria" panose="02040503050406030204" pitchFamily="18" charset="0"/>
              </a:rPr>
              <a:t>: Berlin, Gori, Schuster, Toro)</a:t>
            </a:r>
            <a:endParaRPr lang="en-US" sz="1500" dirty="0"/>
          </a:p>
          <a:p>
            <a:pPr marL="285750" indent="-285750">
              <a:buFontTx/>
              <a:buChar char="-"/>
            </a:pPr>
            <a:r>
              <a:rPr lang="en-US" sz="1500" dirty="0"/>
              <a:t>1902.05075 (g-2: </a:t>
            </a:r>
            <a:r>
              <a:rPr lang="en-US" sz="1500" dirty="0" err="1"/>
              <a:t>Mohlabeng</a:t>
            </a:r>
            <a:r>
              <a:rPr lang="en-US" sz="1500" dirty="0"/>
              <a:t>)</a:t>
            </a:r>
          </a:p>
          <a:p>
            <a:pPr marL="285750" indent="-285750">
              <a:buFontTx/>
              <a:buChar char="-"/>
            </a:pPr>
            <a:r>
              <a:rPr lang="en-US" sz="1500" dirty="0">
                <a:ea typeface="Cambria" panose="02040503050406030204" pitchFamily="18" charset="0"/>
              </a:rPr>
              <a:t>1908.07525 (Strong bounds: Tsai, de Niverville, Liu)</a:t>
            </a:r>
          </a:p>
          <a:p>
            <a:pPr marL="285750" indent="-285750">
              <a:buFontTx/>
              <a:buChar char="-"/>
            </a:pPr>
            <a:r>
              <a:rPr lang="en-US" sz="1500" dirty="0"/>
              <a:t>1911.03176 (Belle II update, </a:t>
            </a:r>
            <a:r>
              <a:rPr lang="en-US" sz="1500" dirty="0" err="1"/>
              <a:t>Duerr</a:t>
            </a:r>
            <a:r>
              <a:rPr lang="en-US" sz="1500" dirty="0"/>
              <a:t>, Ferber, Hearty, </a:t>
            </a:r>
            <a:r>
              <a:rPr lang="en-US" sz="1500" dirty="0" err="1"/>
              <a:t>Kahlhoefer</a:t>
            </a:r>
            <a:r>
              <a:rPr lang="en-US" sz="1500" dirty="0"/>
              <a:t>, Schmidt-</a:t>
            </a:r>
            <a:r>
              <a:rPr lang="en-US" sz="1500" dirty="0" err="1"/>
              <a:t>Hoberg</a:t>
            </a:r>
            <a:r>
              <a:rPr lang="en-US" sz="1500" dirty="0"/>
              <a:t>, Tunney)</a:t>
            </a:r>
          </a:p>
          <a:p>
            <a:pPr marL="285750" indent="-285750">
              <a:buFontTx/>
              <a:buChar char="-"/>
            </a:pPr>
            <a:endParaRPr lang="en-US" sz="17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3C95CA9-1890-A74F-A9D7-51A842E8B24F}"/>
              </a:ext>
            </a:extLst>
          </p:cNvPr>
          <p:cNvSpPr/>
          <p:nvPr/>
        </p:nvSpPr>
        <p:spPr>
          <a:xfrm>
            <a:off x="4528356" y="6482926"/>
            <a:ext cx="3429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222222"/>
                </a:solidFill>
                <a:latin typeface="Arial" panose="020B0604020202020204" pitchFamily="34" charset="0"/>
              </a:rPr>
              <a:t>︙</a:t>
            </a:r>
            <a:endParaRPr lang="en-US" sz="2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10C68E-6E94-454A-83FE-C0F96695614A}"/>
              </a:ext>
            </a:extLst>
          </p:cNvPr>
          <p:cNvSpPr/>
          <p:nvPr/>
        </p:nvSpPr>
        <p:spPr>
          <a:xfrm>
            <a:off x="1050645" y="3000907"/>
            <a:ext cx="45720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500" u="sng" dirty="0"/>
              <a:t>1703.06881</a:t>
            </a:r>
            <a:r>
              <a:rPr lang="en-US" sz="1500" dirty="0"/>
              <a:t> (Izaguirre, Kahn, </a:t>
            </a:r>
            <a:r>
              <a:rPr lang="en-US" sz="1500" dirty="0" err="1"/>
              <a:t>Krnjaic</a:t>
            </a:r>
            <a:r>
              <a:rPr lang="en-US" sz="1500" dirty="0"/>
              <a:t>, </a:t>
            </a:r>
            <a:r>
              <a:rPr lang="en-US" sz="1500" dirty="0" err="1"/>
              <a:t>Moschella</a:t>
            </a:r>
            <a:r>
              <a:rPr lang="en-US" sz="1500" dirty="0"/>
              <a:t>)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4136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214FC-5291-FB42-9D71-1B3B8BB49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New Bounds on Inelastic Dark Matter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15C464-4F50-A446-8856-98600071F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FEC0-191D-5F4C-A0D1-2BE325A3C970}" type="slidenum">
              <a:rPr lang="en-US" smtClean="0">
                <a:solidFill>
                  <a:srgbClr val="C00000"/>
                </a:solidFill>
              </a:rPr>
              <a:t>31</a:t>
            </a:fld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7BE3A2-D2B9-CC45-AD6F-996E3D401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520" y="2419789"/>
            <a:ext cx="7071559" cy="3885346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C257EF99-14DC-6444-B6C4-034C0311A2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7146" y="1427440"/>
            <a:ext cx="4276053" cy="53795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ED0EC5E-1C4D-9A4A-BFF1-66E680E69132}"/>
              </a:ext>
            </a:extLst>
          </p:cNvPr>
          <p:cNvSpPr/>
          <p:nvPr/>
        </p:nvSpPr>
        <p:spPr>
          <a:xfrm>
            <a:off x="229551" y="1389776"/>
            <a:ext cx="23100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Inelastic Dark Matter:</a:t>
            </a:r>
          </a:p>
        </p:txBody>
      </p:sp>
      <p:pic>
        <p:nvPicPr>
          <p:cNvPr id="12" name="Picture 11" descr="A picture containing clock&#10;&#10;Description automatically generated">
            <a:extLst>
              <a:ext uri="{FF2B5EF4-FFF2-40B4-BE49-F238E27FC236}">
                <a16:creationId xmlns:a16="http://schemas.microsoft.com/office/drawing/2014/main" id="{A885A040-7B25-8048-BA14-5C362D347C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2078" y="2019503"/>
            <a:ext cx="1512213" cy="5411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846D35E-F954-4349-B170-DE3AA5747E4D}"/>
                  </a:ext>
                </a:extLst>
              </p:cNvPr>
              <p:cNvSpPr txBox="1"/>
              <p:nvPr/>
            </p:nvSpPr>
            <p:spPr>
              <a:xfrm>
                <a:off x="6982559" y="5998200"/>
                <a:ext cx="1061188" cy="2308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5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5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15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b>
                    </m:sSub>
                    <m:r>
                      <a:rPr lang="en-US" sz="1500" b="0" i="1" smtClean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sz="1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5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5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500" dirty="0"/>
                  <a:t> = 3.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846D35E-F954-4349-B170-DE3AA5747E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2559" y="5998200"/>
                <a:ext cx="1061188" cy="230832"/>
              </a:xfrm>
              <a:prstGeom prst="rect">
                <a:avLst/>
              </a:prstGeom>
              <a:blipFill>
                <a:blip r:embed="rId5"/>
                <a:stretch>
                  <a:fillRect l="-3571" t="-21053" r="-9524" b="-47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51A0A7C0-9049-AB44-A575-CEDEC2B4ACC1}"/>
              </a:ext>
            </a:extLst>
          </p:cNvPr>
          <p:cNvSpPr/>
          <p:nvPr/>
        </p:nvSpPr>
        <p:spPr>
          <a:xfrm>
            <a:off x="1569227" y="5276671"/>
            <a:ext cx="27118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ea typeface="Cambria" panose="02040503050406030204" pitchFamily="18" charset="0"/>
              </a:rPr>
              <a:t>Tsai</a:t>
            </a:r>
            <a:r>
              <a:rPr lang="en-US" sz="1400" dirty="0">
                <a:ea typeface="Cambria" panose="02040503050406030204" pitchFamily="18" charset="0"/>
              </a:rPr>
              <a:t>, de Niverville, Liu, </a:t>
            </a:r>
            <a:r>
              <a:rPr lang="en-US" sz="1400" dirty="0">
                <a:solidFill>
                  <a:srgbClr val="3333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1908.07525</a:t>
            </a:r>
            <a:endParaRPr lang="en-US" sz="1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63AEB9-927F-A447-8DCA-4AC79D9193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01079" y="1648470"/>
            <a:ext cx="1333284" cy="947175"/>
          </a:xfrm>
          <a:prstGeom prst="rect">
            <a:avLst/>
          </a:prstGeom>
        </p:spPr>
      </p:pic>
      <p:pic>
        <p:nvPicPr>
          <p:cNvPr id="15" name="Picture 14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F7C272EE-081E-8041-AFB0-E81CC774C8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6858" y="1711434"/>
            <a:ext cx="1231402" cy="85771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3EF8F68-19D2-E947-836A-A82B67E33253}"/>
              </a:ext>
            </a:extLst>
          </p:cNvPr>
          <p:cNvSpPr/>
          <p:nvPr/>
        </p:nvSpPr>
        <p:spPr>
          <a:xfrm>
            <a:off x="1188918" y="6259810"/>
            <a:ext cx="678464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b="1" dirty="0">
                <a:ea typeface="Cambria" panose="02040503050406030204" pitchFamily="18" charset="0"/>
              </a:rPr>
              <a:t>Tsai</a:t>
            </a:r>
            <a:r>
              <a:rPr lang="en-US" sz="1300" dirty="0">
                <a:ea typeface="Cambria" panose="02040503050406030204" pitchFamily="18" charset="0"/>
              </a:rPr>
              <a:t>, de Niverville, Liu, </a:t>
            </a:r>
            <a:r>
              <a:rPr lang="en-US" sz="1300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1908.07525</a:t>
            </a:r>
            <a:endParaRPr lang="en-US" sz="1300" dirty="0"/>
          </a:p>
          <a:p>
            <a:r>
              <a:rPr lang="en-US" sz="1300" b="1" dirty="0"/>
              <a:t>See, </a:t>
            </a:r>
            <a:r>
              <a:rPr lang="en-US" sz="1300" b="1" dirty="0" err="1"/>
              <a:t>Duerr</a:t>
            </a:r>
            <a:r>
              <a:rPr lang="en-US" sz="1300" b="1" dirty="0"/>
              <a:t>, Ferber, Hearty, </a:t>
            </a:r>
            <a:r>
              <a:rPr lang="en-US" sz="1300" b="1" dirty="0" err="1"/>
              <a:t>Kahlhoefer</a:t>
            </a:r>
            <a:r>
              <a:rPr lang="en-US" sz="1300" b="1" dirty="0"/>
              <a:t>, Schmidt-</a:t>
            </a:r>
            <a:r>
              <a:rPr lang="en-US" sz="1300" b="1" dirty="0" err="1"/>
              <a:t>Hoberg</a:t>
            </a:r>
            <a:r>
              <a:rPr lang="en-US" sz="1300" b="1" dirty="0"/>
              <a:t>, Tunney, 1911.03176, for Belle II update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98A4A3-FD5C-4143-B9A6-A6DA4CD9CB9B}"/>
              </a:ext>
            </a:extLst>
          </p:cNvPr>
          <p:cNvSpPr/>
          <p:nvPr/>
        </p:nvSpPr>
        <p:spPr>
          <a:xfrm>
            <a:off x="6366858" y="2445963"/>
            <a:ext cx="4572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300" u="sng" dirty="0"/>
              <a:t>1703.06881</a:t>
            </a:r>
          </a:p>
          <a:p>
            <a:r>
              <a:rPr lang="en-US" sz="1300" dirty="0"/>
              <a:t> (Izaguirre, Kahn, </a:t>
            </a:r>
            <a:r>
              <a:rPr lang="en-US" sz="1300" dirty="0" err="1"/>
              <a:t>Krnjaic</a:t>
            </a:r>
            <a:r>
              <a:rPr lang="en-US" sz="1300" dirty="0"/>
              <a:t>, </a:t>
            </a:r>
            <a:r>
              <a:rPr lang="en-US" sz="1300" dirty="0" err="1"/>
              <a:t>Moschella</a:t>
            </a:r>
            <a:r>
              <a:rPr lang="en-US" sz="1300" dirty="0"/>
              <a:t>),  </a:t>
            </a:r>
          </a:p>
        </p:txBody>
      </p:sp>
      <p:pic>
        <p:nvPicPr>
          <p:cNvPr id="16" name="Picture 15" descr="A picture containing drawing, table&#10;&#10;Description automatically generated">
            <a:extLst>
              <a:ext uri="{FF2B5EF4-FFF2-40B4-BE49-F238E27FC236}">
                <a16:creationId xmlns:a16="http://schemas.microsoft.com/office/drawing/2014/main" id="{0ADE0042-F3AB-8B42-80A2-E54AAA3B4B5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70373" y="2093303"/>
            <a:ext cx="1594104" cy="33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3291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2766B68-DECF-0A42-83A5-2CC3344AA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FEC0-191D-5F4C-A0D1-2BE325A3C970}" type="slidenum">
              <a:rPr lang="en-US" smtClean="0"/>
              <a:t>32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BE5AE2-313F-3B46-AB16-9CFE94140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31" y="940543"/>
            <a:ext cx="8791954" cy="453823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06BD88D-C9B9-0F44-A145-5B4ABBFDD29B}"/>
              </a:ext>
            </a:extLst>
          </p:cNvPr>
          <p:cNvSpPr/>
          <p:nvPr/>
        </p:nvSpPr>
        <p:spPr>
          <a:xfrm>
            <a:off x="1247079" y="4936404"/>
            <a:ext cx="3619389" cy="861774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en-US" sz="2500" b="1" dirty="0"/>
              <a:t>Slides of Dr. Paolo </a:t>
            </a:r>
            <a:r>
              <a:rPr lang="en-US" sz="2500" b="1" dirty="0" err="1"/>
              <a:t>Crivelli</a:t>
            </a:r>
            <a:r>
              <a:rPr lang="en-US" sz="2500" b="1" dirty="0"/>
              <a:t> </a:t>
            </a:r>
            <a:br>
              <a:rPr lang="en-US" sz="2500" b="1" dirty="0"/>
            </a:br>
            <a:r>
              <a:rPr lang="en-US" sz="2500" b="1" dirty="0"/>
              <a:t>(ETH, Zurich)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5F6876-F488-5849-B7F8-2974473D34CE}"/>
              </a:ext>
            </a:extLst>
          </p:cNvPr>
          <p:cNvSpPr/>
          <p:nvPr/>
        </p:nvSpPr>
        <p:spPr>
          <a:xfrm>
            <a:off x="5207685" y="4013074"/>
            <a:ext cx="128516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Minimal </a:t>
            </a:r>
          </a:p>
          <a:p>
            <a:r>
              <a:rPr lang="en-US" dirty="0"/>
              <a:t>Explanation</a:t>
            </a:r>
          </a:p>
          <a:p>
            <a:r>
              <a:rPr lang="en-US" dirty="0"/>
              <a:t>Ruled out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9996B2D-CB9A-9E4E-AFD8-22211EB151D4}"/>
              </a:ext>
            </a:extLst>
          </p:cNvPr>
          <p:cNvSpPr/>
          <p:nvPr/>
        </p:nvSpPr>
        <p:spPr>
          <a:xfrm>
            <a:off x="1670047" y="6352143"/>
            <a:ext cx="6193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More complicated models related to Dark Matter &amp; Cosmology?</a:t>
            </a:r>
          </a:p>
        </p:txBody>
      </p:sp>
    </p:spTree>
    <p:extLst>
      <p:ext uri="{BB962C8B-B14F-4D97-AF65-F5344CB8AC3E}">
        <p14:creationId xmlns:p14="http://schemas.microsoft.com/office/powerpoint/2010/main" val="18410970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E4AB44B3-F2DC-B14F-AA74-DA4DCA258B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4692" y="1434685"/>
            <a:ext cx="2614877" cy="20067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9214FC-5291-FB42-9D71-1B3B8BB49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Inelastic Dark Matter </a:t>
            </a:r>
            <a:br>
              <a:rPr lang="en-US" sz="4000" dirty="0"/>
            </a:br>
            <a:r>
              <a:rPr lang="en-US" sz="4000" dirty="0"/>
              <a:t>&amp; Muon g-2 explainer</a:t>
            </a:r>
          </a:p>
        </p:txBody>
      </p:sp>
      <p:pic>
        <p:nvPicPr>
          <p:cNvPr id="5" name="Picture 4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4010D4B1-730A-4D4C-8FE6-7EE79419F4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377279"/>
            <a:ext cx="4897283" cy="51512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784F22D-702F-B94B-A6B2-61C1B41A05EB}"/>
                  </a:ext>
                </a:extLst>
              </p:cNvPr>
              <p:cNvSpPr txBox="1"/>
              <p:nvPr/>
            </p:nvSpPr>
            <p:spPr>
              <a:xfrm>
                <a:off x="457200" y="6356350"/>
                <a:ext cx="1061188" cy="2308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5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5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15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b>
                    </m:sSub>
                    <m:r>
                      <a:rPr lang="en-US" sz="1500" b="0" i="1" smtClean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sz="1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5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5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500" dirty="0"/>
                  <a:t> = 3.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784F22D-702F-B94B-A6B2-61C1B41A05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6356350"/>
                <a:ext cx="1061188" cy="230832"/>
              </a:xfrm>
              <a:prstGeom prst="rect">
                <a:avLst/>
              </a:prstGeom>
              <a:blipFill>
                <a:blip r:embed="rId6"/>
                <a:stretch>
                  <a:fillRect l="-4762" t="-26316" r="-9524" b="-4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41D39DC3-809E-DC48-8E30-38E7091272E7}"/>
              </a:ext>
            </a:extLst>
          </p:cNvPr>
          <p:cNvSpPr/>
          <p:nvPr/>
        </p:nvSpPr>
        <p:spPr>
          <a:xfrm>
            <a:off x="3585882" y="5311444"/>
            <a:ext cx="11737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3333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1908.07525</a:t>
            </a:r>
            <a:endParaRPr lang="en-US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7344BD-FCDD-BE42-9A6D-85D18912B201}"/>
              </a:ext>
            </a:extLst>
          </p:cNvPr>
          <p:cNvSpPr txBox="1"/>
          <p:nvPr/>
        </p:nvSpPr>
        <p:spPr>
          <a:xfrm>
            <a:off x="6767751" y="2735235"/>
            <a:ext cx="5571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A’</a:t>
            </a:r>
          </a:p>
        </p:txBody>
      </p:sp>
      <p:pic>
        <p:nvPicPr>
          <p:cNvPr id="34" name="Picture 33" descr="A picture containing object&#10;&#10;Description automatically generated">
            <a:extLst>
              <a:ext uri="{FF2B5EF4-FFF2-40B4-BE49-F238E27FC236}">
                <a16:creationId xmlns:a16="http://schemas.microsoft.com/office/drawing/2014/main" id="{9F3B53BD-6678-8847-B4C7-F809E27A74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96870" y="3204917"/>
            <a:ext cx="4010546" cy="499368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7861D862-EDFE-834D-8276-894CCFB83148}"/>
              </a:ext>
            </a:extLst>
          </p:cNvPr>
          <p:cNvSpPr/>
          <p:nvPr/>
        </p:nvSpPr>
        <p:spPr>
          <a:xfrm>
            <a:off x="5077282" y="3651637"/>
            <a:ext cx="3723968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See, e.g., </a:t>
            </a:r>
            <a:r>
              <a:rPr lang="en-US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Fayet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2007 (hep-</a:t>
            </a:r>
            <a:r>
              <a:rPr lang="en-US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ph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/0702176)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1902.05075,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Mohlabeng</a:t>
            </a:r>
            <a:b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sz="1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6" name="Picture 35" descr="A close up of a logo&#10;&#10;Description automatically generated">
            <a:extLst>
              <a:ext uri="{FF2B5EF4-FFF2-40B4-BE49-F238E27FC236}">
                <a16:creationId xmlns:a16="http://schemas.microsoft.com/office/drawing/2014/main" id="{D35337BD-77C3-4D4F-9CBA-F3AEB744992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70630" y="4283150"/>
            <a:ext cx="1960205" cy="1470154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F7657D11-9FCB-FE47-A441-E3B24A328F3D}"/>
              </a:ext>
            </a:extLst>
          </p:cNvPr>
          <p:cNvSpPr/>
          <p:nvPr/>
        </p:nvSpPr>
        <p:spPr>
          <a:xfrm>
            <a:off x="5077282" y="5728276"/>
            <a:ext cx="3930134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1908.07525, </a:t>
            </a:r>
            <a:r>
              <a:rPr lang="en-US" sz="15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Tsai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deNiverville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Liu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2012.08595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600" dirty="0" err="1"/>
              <a:t>Duerr</a:t>
            </a:r>
            <a:r>
              <a:rPr lang="en-US" sz="1600" dirty="0"/>
              <a:t> et al, detailed </a:t>
            </a:r>
            <a:r>
              <a:rPr lang="en-US" sz="1600" dirty="0" err="1"/>
              <a:t>BaBar</a:t>
            </a:r>
            <a:r>
              <a:rPr lang="en-US" sz="1600" dirty="0"/>
              <a:t> analysis may rule out the g-2 region</a:t>
            </a:r>
            <a:endParaRPr lang="en-US" sz="1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6686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7533045-89B2-4AB9-9516-35EB7AA832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7851" y="109715"/>
            <a:ext cx="8388297" cy="1097226"/>
          </a:xfrm>
        </p:spPr>
        <p:txBody>
          <a:bodyPr>
            <a:normAutofit/>
          </a:bodyPr>
          <a:lstStyle/>
          <a:p>
            <a:r>
              <a:rPr lang="en-US" altLang="zh-TW" sz="3600" dirty="0"/>
              <a:t>LANL-LLP Opportunity!</a:t>
            </a:r>
            <a:endParaRPr lang="en-US" sz="34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F385752F-59DD-4FDA-8930-2816DC6B6F52}"/>
                  </a:ext>
                </a:extLst>
              </p14:cNvPr>
              <p14:cNvContentPartPr/>
              <p14:nvPr/>
            </p14:nvContentPartPr>
            <p14:xfrm>
              <a:off x="0" y="0"/>
              <a:ext cx="0" cy="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F385752F-59DD-4FDA-8930-2816DC6B6F52}"/>
                  </a:ext>
                </a:extLst>
              </p:cNvPr>
              <p:cNvPicPr/>
              <p:nvPr/>
            </p:nvPicPr>
            <p:blipFill/>
            <p:spPr/>
          </p:pic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7A08B8-75A9-4E7A-97FB-DEDDF7EAC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FEC0-191D-5F4C-A0D1-2BE325A3C970}" type="slidenum">
              <a:rPr lang="en-US" smtClean="0"/>
              <a:t>34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4B6323-1763-B346-90F3-A5548E412B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359" y="999501"/>
            <a:ext cx="7430995" cy="57219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401AD64-1251-0949-BFD5-47D168D24E67}"/>
              </a:ext>
            </a:extLst>
          </p:cNvPr>
          <p:cNvSpPr/>
          <p:nvPr/>
        </p:nvSpPr>
        <p:spPr>
          <a:xfrm>
            <a:off x="5057775" y="5810452"/>
            <a:ext cx="3234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https://</a:t>
            </a:r>
            <a:r>
              <a:rPr lang="en-US" sz="1000" dirty="0" err="1"/>
              <a:t>www.sciencedirect.com</a:t>
            </a:r>
            <a:r>
              <a:rPr lang="en-US" sz="1000" dirty="0"/>
              <a:t>/science/article/</a:t>
            </a:r>
            <a:r>
              <a:rPr lang="en-US" sz="1000" dirty="0" err="1"/>
              <a:t>pii</a:t>
            </a:r>
            <a:r>
              <a:rPr lang="en-US" sz="1000" dirty="0"/>
              <a:t>/S0168900206003792</a:t>
            </a:r>
          </a:p>
        </p:txBody>
      </p:sp>
    </p:spTree>
    <p:extLst>
      <p:ext uri="{BB962C8B-B14F-4D97-AF65-F5344CB8AC3E}">
        <p14:creationId xmlns:p14="http://schemas.microsoft.com/office/powerpoint/2010/main" val="33956283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828D2B-D4D8-6145-BE9A-8F11F54AB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FEC0-191D-5F4C-A0D1-2BE325A3C970}" type="slidenum">
              <a:rPr lang="en-US" smtClean="0"/>
              <a:t>35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DBCD1F-4450-8049-96CE-8B0C472D43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126" y="2093303"/>
            <a:ext cx="6378684" cy="402432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6E378DB-AE04-414F-A314-1E21A8D55964}"/>
              </a:ext>
            </a:extLst>
          </p:cNvPr>
          <p:cNvSpPr txBox="1">
            <a:spLocks/>
          </p:cNvSpPr>
          <p:nvPr/>
        </p:nvSpPr>
        <p:spPr>
          <a:xfrm>
            <a:off x="298503" y="382110"/>
            <a:ext cx="8388297" cy="109722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dirty="0"/>
              <a:t>LANL-LLP Target: Inelastic Dark Matter</a:t>
            </a:r>
            <a:endParaRPr lang="en-US" sz="3400" dirty="0"/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C664DFB8-9E25-7748-BF42-914F1A665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7146" y="1427440"/>
            <a:ext cx="4276053" cy="53795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DFF52C7-E2A0-E14A-B5D8-11E523BA80A9}"/>
              </a:ext>
            </a:extLst>
          </p:cNvPr>
          <p:cNvSpPr/>
          <p:nvPr/>
        </p:nvSpPr>
        <p:spPr>
          <a:xfrm>
            <a:off x="229551" y="1389776"/>
            <a:ext cx="23100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Inelastic Dark Matter:</a:t>
            </a:r>
          </a:p>
        </p:txBody>
      </p:sp>
      <p:pic>
        <p:nvPicPr>
          <p:cNvPr id="10" name="Picture 9" descr="A picture containing clock&#10;&#10;Description automatically generated">
            <a:extLst>
              <a:ext uri="{FF2B5EF4-FFF2-40B4-BE49-F238E27FC236}">
                <a16:creationId xmlns:a16="http://schemas.microsoft.com/office/drawing/2014/main" id="{09188E81-1BBF-2441-8E8D-82A08D439B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5616" y="1822844"/>
            <a:ext cx="1512213" cy="5411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76FC713-9D26-EB4B-A80F-07D95CF46376}"/>
                  </a:ext>
                </a:extLst>
              </p:cNvPr>
              <p:cNvSpPr txBox="1"/>
              <p:nvPr/>
            </p:nvSpPr>
            <p:spPr>
              <a:xfrm>
                <a:off x="7474671" y="2560638"/>
                <a:ext cx="1346091" cy="126957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5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5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15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b>
                    </m:sSub>
                    <m:r>
                      <a:rPr lang="en-US" sz="1500" b="0" i="1" smtClean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sz="1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5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5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500" dirty="0"/>
                  <a:t> = 3,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5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n-US" sz="15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=0.05,</m:t>
                    </m:r>
                  </m:oMath>
                </a14:m>
                <a:endParaRPr lang="en-US" sz="1500" b="0" dirty="0">
                  <a:ea typeface="Cambria Math" panose="02040503050406030204" pitchFamily="18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5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15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en-US" sz="15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=0.5</m:t>
                    </m:r>
                  </m:oMath>
                </a14:m>
                <a:endParaRPr lang="en-US" sz="1500" b="0" dirty="0">
                  <a:ea typeface="Cambria Math" panose="02040503050406030204" pitchFamily="18" charset="0"/>
                </a:endParaRPr>
              </a:p>
              <a:p>
                <a:endParaRPr lang="en-US" sz="15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76FC713-9D26-EB4B-A80F-07D95CF463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4671" y="2560638"/>
                <a:ext cx="1346091" cy="1269578"/>
              </a:xfrm>
              <a:prstGeom prst="rect">
                <a:avLst/>
              </a:prstGeom>
              <a:blipFill>
                <a:blip r:embed="rId5"/>
                <a:stretch>
                  <a:fillRect l="-8411" r="-84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D1C92046-3ECE-6947-A6A7-1779BAFEA5B1}"/>
              </a:ext>
            </a:extLst>
          </p:cNvPr>
          <p:cNvSpPr/>
          <p:nvPr/>
        </p:nvSpPr>
        <p:spPr>
          <a:xfrm>
            <a:off x="1600190" y="5965117"/>
            <a:ext cx="52137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LANL-LLP Study: </a:t>
            </a:r>
            <a:r>
              <a:rPr lang="en-US" dirty="0" err="1">
                <a:ea typeface="Cambria" panose="02040503050406030204" pitchFamily="18" charset="0"/>
              </a:rPr>
              <a:t>deNiverville</a:t>
            </a:r>
            <a:r>
              <a:rPr lang="en-US" dirty="0">
                <a:ea typeface="Cambria" panose="02040503050406030204" pitchFamily="18" charset="0"/>
              </a:rPr>
              <a:t>, Liu, </a:t>
            </a:r>
            <a:r>
              <a:rPr lang="en-US" b="1" dirty="0">
                <a:ea typeface="Cambria" panose="02040503050406030204" pitchFamily="18" charset="0"/>
              </a:rPr>
              <a:t>Tsai, </a:t>
            </a:r>
            <a:r>
              <a:rPr lang="en-US" dirty="0">
                <a:ea typeface="Cambria" panose="02040503050406030204" pitchFamily="18" charset="0"/>
              </a:rPr>
              <a:t>in preparation</a:t>
            </a:r>
            <a:r>
              <a:rPr lang="en-US" dirty="0"/>
              <a:t> </a:t>
            </a:r>
          </a:p>
        </p:txBody>
      </p:sp>
      <p:pic>
        <p:nvPicPr>
          <p:cNvPr id="13" name="Picture 12" descr="A picture containing drawing, table&#10;&#10;Description automatically generated">
            <a:extLst>
              <a:ext uri="{FF2B5EF4-FFF2-40B4-BE49-F238E27FC236}">
                <a16:creationId xmlns:a16="http://schemas.microsoft.com/office/drawing/2014/main" id="{B7361E13-A879-E249-9B27-88FCFE0452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4671" y="1291193"/>
            <a:ext cx="1594104" cy="33499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CEEC833-3B8B-EF46-8A8F-1061BFC4DB1D}"/>
              </a:ext>
            </a:extLst>
          </p:cNvPr>
          <p:cNvSpPr/>
          <p:nvPr/>
        </p:nvSpPr>
        <p:spPr>
          <a:xfrm>
            <a:off x="1600190" y="4084320"/>
            <a:ext cx="2971810" cy="1130861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0E7C403-D22D-A94A-8E4E-2CA1EC67615A}"/>
              </a:ext>
            </a:extLst>
          </p:cNvPr>
          <p:cNvSpPr/>
          <p:nvPr/>
        </p:nvSpPr>
        <p:spPr>
          <a:xfrm>
            <a:off x="1600190" y="5279501"/>
            <a:ext cx="42560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/>
              <a:t>LANL-LLP Target Region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79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D6EA8B-DC8F-0E47-8021-140B3F0A5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FEC0-191D-5F4C-A0D1-2BE325A3C970}" type="slidenum">
              <a:rPr lang="en-US" smtClean="0"/>
              <a:t>36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A243F7-7D7A-C84B-92FE-10BD79709D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3136" y="1746440"/>
            <a:ext cx="5232400" cy="39878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AD85B86-6933-634B-BD70-A3D4E7D9A8E9}"/>
              </a:ext>
            </a:extLst>
          </p:cNvPr>
          <p:cNvSpPr txBox="1">
            <a:spLocks/>
          </p:cNvSpPr>
          <p:nvPr/>
        </p:nvSpPr>
        <p:spPr>
          <a:xfrm>
            <a:off x="377851" y="477429"/>
            <a:ext cx="8388297" cy="109722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dirty="0"/>
              <a:t>LANL-LLP Target: g-2 Motivated Models</a:t>
            </a:r>
            <a:endParaRPr lang="en-US" sz="3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0E7904-AFB0-7E42-80FC-C2755BE22542}"/>
              </a:ext>
            </a:extLst>
          </p:cNvPr>
          <p:cNvSpPr/>
          <p:nvPr/>
        </p:nvSpPr>
        <p:spPr>
          <a:xfrm>
            <a:off x="1927514" y="5738558"/>
            <a:ext cx="6033862" cy="880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err="1"/>
              <a:t>Batell</a:t>
            </a:r>
            <a:r>
              <a:rPr lang="en-US" dirty="0"/>
              <a:t> et al, </a:t>
            </a:r>
            <a:r>
              <a:rPr lang="en-US" u="sng" dirty="0"/>
              <a:t>arXiv:2106.04584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LANL-</a:t>
            </a:r>
            <a:r>
              <a:rPr lang="en-US" b="1" dirty="0"/>
              <a:t>CCM/LLP</a:t>
            </a:r>
            <a:r>
              <a:rPr lang="en-US" dirty="0"/>
              <a:t> Study: </a:t>
            </a:r>
            <a:r>
              <a:rPr lang="en-US" dirty="0" err="1">
                <a:ea typeface="Cambria" panose="02040503050406030204" pitchFamily="18" charset="0"/>
              </a:rPr>
              <a:t>deNiverville</a:t>
            </a:r>
            <a:r>
              <a:rPr lang="en-US" dirty="0">
                <a:ea typeface="Cambria" panose="02040503050406030204" pitchFamily="18" charset="0"/>
              </a:rPr>
              <a:t>, </a:t>
            </a:r>
            <a:r>
              <a:rPr lang="en-US" b="1" dirty="0">
                <a:ea typeface="Cambria" panose="02040503050406030204" pitchFamily="18" charset="0"/>
              </a:rPr>
              <a:t>Tsai, </a:t>
            </a:r>
            <a:r>
              <a:rPr lang="en-US" dirty="0">
                <a:ea typeface="Cambria" panose="02040503050406030204" pitchFamily="18" charset="0"/>
              </a:rPr>
              <a:t>in preparation</a:t>
            </a:r>
            <a:r>
              <a:rPr lang="en-US" dirty="0"/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72C8D8D-33F4-9043-93F0-FB20FDF00FCD}"/>
              </a:ext>
            </a:extLst>
          </p:cNvPr>
          <p:cNvSpPr/>
          <p:nvPr/>
        </p:nvSpPr>
        <p:spPr>
          <a:xfrm>
            <a:off x="2620264" y="2269211"/>
            <a:ext cx="2256536" cy="1485925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BD8E916-E629-DD4A-8007-BBBDCED2E612}"/>
              </a:ext>
            </a:extLst>
          </p:cNvPr>
          <p:cNvSpPr/>
          <p:nvPr/>
        </p:nvSpPr>
        <p:spPr>
          <a:xfrm>
            <a:off x="1600190" y="5279501"/>
            <a:ext cx="42560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/>
              <a:t>LANL-LLP Target Region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3A919DE-0820-484C-971F-E5D656A69A20}"/>
              </a:ext>
            </a:extLst>
          </p:cNvPr>
          <p:cNvSpPr/>
          <p:nvPr/>
        </p:nvSpPr>
        <p:spPr>
          <a:xfrm>
            <a:off x="2620264" y="3172172"/>
            <a:ext cx="42560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/>
              <a:t>LANL-CCM/LLP Region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2018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7533045-89B2-4AB9-9516-35EB7AA832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7850" y="474840"/>
            <a:ext cx="8388297" cy="1097226"/>
          </a:xfrm>
        </p:spPr>
        <p:txBody>
          <a:bodyPr>
            <a:normAutofit/>
          </a:bodyPr>
          <a:lstStyle/>
          <a:p>
            <a:r>
              <a:rPr lang="en-US" altLang="zh-TW" sz="3600" dirty="0"/>
              <a:t>Beyond Simple Dark-Sector Models</a:t>
            </a:r>
            <a:endParaRPr lang="en-US" sz="34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F385752F-59DD-4FDA-8930-2816DC6B6F52}"/>
                  </a:ext>
                </a:extLst>
              </p14:cNvPr>
              <p14:cNvContentPartPr/>
              <p14:nvPr/>
            </p14:nvContentPartPr>
            <p14:xfrm>
              <a:off x="0" y="0"/>
              <a:ext cx="0" cy="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F385752F-59DD-4FDA-8930-2816DC6B6F52}"/>
                  </a:ext>
                </a:extLst>
              </p:cNvPr>
              <p:cNvPicPr/>
              <p:nvPr/>
            </p:nvPicPr>
            <p:blipFill/>
            <p:spPr/>
          </p:pic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8665F20E-9584-456F-B0BC-9BC362A8B00F}"/>
              </a:ext>
            </a:extLst>
          </p:cNvPr>
          <p:cNvSpPr/>
          <p:nvPr/>
        </p:nvSpPr>
        <p:spPr>
          <a:xfrm>
            <a:off x="1450342" y="1876236"/>
            <a:ext cx="6243312" cy="3944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Can also look into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/>
              <a:t>Strongly Self-Interaction DM (motivated by dark QCD)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/>
              <a:t>Cosmology motivated models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New results in preparation!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7A08B8-75A9-4E7A-97FB-DEDDF7EAC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FEC0-191D-5F4C-A0D1-2BE325A3C970}" type="slidenum">
              <a:rPr lang="en-US" smtClean="0"/>
              <a:t>37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D309DAC-AF84-E044-B7C2-0FD57DDFCCFE}"/>
              </a:ext>
            </a:extLst>
          </p:cNvPr>
          <p:cNvSpPr txBox="1">
            <a:spLocks/>
          </p:cNvSpPr>
          <p:nvPr/>
        </p:nvSpPr>
        <p:spPr>
          <a:xfrm>
            <a:off x="2886171" y="6301066"/>
            <a:ext cx="3371658" cy="5569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" dirty="0">
                <a:solidFill>
                  <a:srgbClr val="C00000"/>
                </a:solidFill>
                <a:latin typeface="Cambria" panose="02040503050406030204" pitchFamily="18" charset="0"/>
              </a:rPr>
              <a:t>Yu-Dai Tsai, Fermilab, 2021</a:t>
            </a:r>
          </a:p>
        </p:txBody>
      </p:sp>
    </p:spTree>
    <p:extLst>
      <p:ext uri="{BB962C8B-B14F-4D97-AF65-F5344CB8AC3E}">
        <p14:creationId xmlns:p14="http://schemas.microsoft.com/office/powerpoint/2010/main" val="4051191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31589"/>
            <a:ext cx="7772400" cy="2437577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Scattering Experiments </a:t>
            </a:r>
            <a:endParaRPr lang="en-US" sz="40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40CFDB-5F22-43E8-8FA3-186212DDB03E}"/>
              </a:ext>
            </a:extLst>
          </p:cNvPr>
          <p:cNvSpPr/>
          <p:nvPr/>
        </p:nvSpPr>
        <p:spPr>
          <a:xfrm>
            <a:off x="2567287" y="3273379"/>
            <a:ext cx="18473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30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BB3B620-B5DA-44D3-BEB5-2DF0B55830B9}"/>
              </a:ext>
            </a:extLst>
          </p:cNvPr>
          <p:cNvSpPr txBox="1">
            <a:spLocks/>
          </p:cNvSpPr>
          <p:nvPr/>
        </p:nvSpPr>
        <p:spPr>
          <a:xfrm>
            <a:off x="2391960" y="6077883"/>
            <a:ext cx="4360080" cy="5569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>
                <a:solidFill>
                  <a:srgbClr val="C00000"/>
                </a:solidFill>
                <a:latin typeface="Cambria" panose="02040503050406030204" pitchFamily="18" charset="0"/>
              </a:rPr>
              <a:t>Yu-Dai Tsai, Fermilab, 2021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EC1F1F7-D9C8-4130-AA56-BF3A0D2B0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FEC0-191D-5F4C-A0D1-2BE325A3C97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684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214FC-5291-FB42-9D71-1B3B8BB49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Scattering Detectors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15C464-4F50-A446-8856-98600071F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FEC0-191D-5F4C-A0D1-2BE325A3C970}" type="slidenum">
              <a:rPr lang="en-US" smtClean="0"/>
              <a:t>39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2F9507-000F-5B4D-BA01-3A3E72B870E4}"/>
              </a:ext>
            </a:extLst>
          </p:cNvPr>
          <p:cNvSpPr/>
          <p:nvPr/>
        </p:nvSpPr>
        <p:spPr>
          <a:xfrm>
            <a:off x="986750" y="1475988"/>
            <a:ext cx="7170500" cy="5062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00" b="1" dirty="0" err="1"/>
              <a:t>MiniBooNE</a:t>
            </a:r>
            <a:r>
              <a:rPr lang="en-US" sz="1900" b="1" dirty="0"/>
              <a:t>, SBND, </a:t>
            </a:r>
            <a:r>
              <a:rPr lang="en-US" sz="1900" b="1" dirty="0" err="1"/>
              <a:t>MicroBooNE</a:t>
            </a:r>
            <a:r>
              <a:rPr lang="en-US" sz="1900" b="1" dirty="0"/>
              <a:t>, </a:t>
            </a:r>
            <a:r>
              <a:rPr lang="en-US" sz="1900" b="1" dirty="0" err="1"/>
              <a:t>MINERvA</a:t>
            </a:r>
            <a:r>
              <a:rPr lang="en-US" sz="1900" b="1" dirty="0"/>
              <a:t>, DUNE </a:t>
            </a:r>
            <a:r>
              <a:rPr lang="en-US" sz="1900" b="1" dirty="0" err="1"/>
              <a:t>LArTPC</a:t>
            </a:r>
            <a:r>
              <a:rPr lang="en-US" sz="1900" b="1" dirty="0"/>
              <a:t>, Coherent Captain-Mills (CCM)</a:t>
            </a:r>
          </a:p>
          <a:p>
            <a:endParaRPr lang="en-US" sz="19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/>
              <a:t>Primary goals to study neutrino scattering and/or neutrino oscillation</a:t>
            </a:r>
          </a:p>
          <a:p>
            <a:endParaRPr lang="en-US" sz="1900" dirty="0"/>
          </a:p>
          <a:p>
            <a:r>
              <a:rPr lang="en-US" sz="1900" dirty="0"/>
              <a:t>Features (comparing to decay detector):</a:t>
            </a:r>
          </a:p>
          <a:p>
            <a:endParaRPr lang="en-US" sz="1900" dirty="0"/>
          </a:p>
          <a:p>
            <a:pPr marL="342900" indent="-342900">
              <a:buFont typeface="+mj-lt"/>
              <a:buAutoNum type="arabicPeriod"/>
            </a:pPr>
            <a:r>
              <a:rPr lang="en-US" sz="1900" dirty="0"/>
              <a:t>higher density</a:t>
            </a:r>
          </a:p>
          <a:p>
            <a:pPr marL="342900" indent="-342900">
              <a:buFont typeface="+mj-lt"/>
              <a:buAutoNum type="arabicPeriod"/>
            </a:pPr>
            <a:endParaRPr lang="en-US" sz="1900" dirty="0"/>
          </a:p>
          <a:p>
            <a:pPr marL="342900" indent="-342900">
              <a:buFont typeface="+mj-lt"/>
              <a:buAutoNum type="arabicPeriod"/>
            </a:pPr>
            <a:r>
              <a:rPr lang="en-US" sz="1900" dirty="0"/>
              <a:t>complicated design compared to the decaying detector.</a:t>
            </a:r>
          </a:p>
          <a:p>
            <a:pPr marL="342900" indent="-342900">
              <a:buFont typeface="+mj-lt"/>
              <a:buAutoNum type="arabicPeriod"/>
            </a:pPr>
            <a:endParaRPr lang="en-US" sz="1900" dirty="0"/>
          </a:p>
          <a:p>
            <a:pPr marL="342900" indent="-342900">
              <a:buFont typeface="+mj-lt"/>
              <a:buAutoNum type="arabicPeriod"/>
            </a:pPr>
            <a:r>
              <a:rPr lang="en-US" sz="1900" dirty="0"/>
              <a:t>Smaller fiducial volume (for near-beam detectors); </a:t>
            </a:r>
            <a:r>
              <a:rPr lang="en-US" sz="1900" b="1" dirty="0"/>
              <a:t>cost more</a:t>
            </a:r>
            <a:r>
              <a:rPr lang="en-US" sz="1900" dirty="0"/>
              <a:t>.</a:t>
            </a:r>
          </a:p>
          <a:p>
            <a:pPr marL="342900" indent="-342900">
              <a:buFont typeface="+mj-lt"/>
              <a:buAutoNum type="arabicPeriod"/>
            </a:pPr>
            <a:endParaRPr lang="en-US" sz="1900" dirty="0"/>
          </a:p>
          <a:p>
            <a:pPr marL="342900" indent="-342900">
              <a:buFont typeface="+mj-lt"/>
              <a:buAutoNum type="arabicPeriod"/>
            </a:pPr>
            <a:r>
              <a:rPr lang="en-US" sz="1900" dirty="0"/>
              <a:t>Usually studying </a:t>
            </a:r>
            <a:r>
              <a:rPr lang="en-US" sz="1900" b="1" dirty="0"/>
              <a:t>stable particles (</a:t>
            </a:r>
            <a:r>
              <a:rPr lang="en-US" sz="1900" dirty="0"/>
              <a:t>neutrino, dark matter</a:t>
            </a:r>
            <a:r>
              <a:rPr lang="en-US" sz="1900" b="1" dirty="0"/>
              <a:t>, millicharged particles)</a:t>
            </a:r>
          </a:p>
          <a:p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27556760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31589"/>
            <a:ext cx="7772400" cy="2437577"/>
          </a:xfrm>
        </p:spPr>
        <p:txBody>
          <a:bodyPr>
            <a:normAutofit/>
          </a:bodyPr>
          <a:lstStyle/>
          <a:p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Motivations</a:t>
            </a:r>
            <a:endParaRPr lang="en-US" sz="4500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40CFDB-5F22-43E8-8FA3-186212DDB03E}"/>
              </a:ext>
            </a:extLst>
          </p:cNvPr>
          <p:cNvSpPr/>
          <p:nvPr/>
        </p:nvSpPr>
        <p:spPr>
          <a:xfrm>
            <a:off x="2567287" y="3273379"/>
            <a:ext cx="18473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30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BB3B620-B5DA-44D3-BEB5-2DF0B55830B9}"/>
              </a:ext>
            </a:extLst>
          </p:cNvPr>
          <p:cNvSpPr txBox="1">
            <a:spLocks/>
          </p:cNvSpPr>
          <p:nvPr/>
        </p:nvSpPr>
        <p:spPr>
          <a:xfrm>
            <a:off x="2391960" y="6077883"/>
            <a:ext cx="4360080" cy="5569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>
                <a:solidFill>
                  <a:srgbClr val="C00000"/>
                </a:solidFill>
                <a:latin typeface="Cambria" panose="02040503050406030204" pitchFamily="18" charset="0"/>
              </a:rPr>
              <a:t>Yu-Dai Tsai, Fermilab, 2021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EC1F1F7-D9C8-4130-AA56-BF3A0D2B0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FEC0-191D-5F4C-A0D1-2BE325A3C97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1507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214FC-5291-FB42-9D71-1B3B8BB49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26" y="808996"/>
            <a:ext cx="8229600" cy="345262"/>
          </a:xfrm>
        </p:spPr>
        <p:txBody>
          <a:bodyPr>
            <a:normAutofit fontScale="90000"/>
          </a:bodyPr>
          <a:lstStyle/>
          <a:p>
            <a:r>
              <a:rPr lang="en-US" dirty="0"/>
              <a:t>Scattering Detectors</a:t>
            </a:r>
          </a:p>
        </p:txBody>
      </p:sp>
      <p:pic>
        <p:nvPicPr>
          <p:cNvPr id="28" name="Picture 12" descr="A picture containing object&#13;&#10;&#13;&#10;Description automatically generated">
            <a:extLst>
              <a:ext uri="{FF2B5EF4-FFF2-40B4-BE49-F238E27FC236}">
                <a16:creationId xmlns:a16="http://schemas.microsoft.com/office/drawing/2014/main" id="{7732C3BC-67E4-FD46-962D-5F3D3204D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323" y="3157379"/>
            <a:ext cx="204107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4">
            <a:extLst>
              <a:ext uri="{FF2B5EF4-FFF2-40B4-BE49-F238E27FC236}">
                <a16:creationId xmlns:a16="http://schemas.microsoft.com/office/drawing/2014/main" id="{CC71DA35-A64D-D546-B098-E11F8F442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876" y="2875171"/>
            <a:ext cx="19431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5">
            <a:extLst>
              <a:ext uri="{FF2B5EF4-FFF2-40B4-BE49-F238E27FC236}">
                <a16:creationId xmlns:a16="http://schemas.microsoft.com/office/drawing/2014/main" id="{A65E45E8-0D60-4E40-8031-9C8F8395E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146" y="1544443"/>
            <a:ext cx="1344168" cy="1643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1BBFC2BD-4C54-EA4F-BB2C-D42B31E38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936" y="1874068"/>
            <a:ext cx="1326783" cy="1182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Box 9">
            <a:extLst>
              <a:ext uri="{FF2B5EF4-FFF2-40B4-BE49-F238E27FC236}">
                <a16:creationId xmlns:a16="http://schemas.microsoft.com/office/drawing/2014/main" id="{4B6ABB58-8369-904B-AC04-5C9D1924A7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3163" y="1510523"/>
            <a:ext cx="16585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200" b="1" dirty="0" err="1"/>
              <a:t>MicroBooNE</a:t>
            </a:r>
            <a:r>
              <a:rPr lang="en-US" altLang="en-US" sz="1200" b="1" dirty="0"/>
              <a:t> Detector</a:t>
            </a:r>
          </a:p>
        </p:txBody>
      </p:sp>
      <p:sp>
        <p:nvSpPr>
          <p:cNvPr id="35" name="TextBox 103">
            <a:extLst>
              <a:ext uri="{FF2B5EF4-FFF2-40B4-BE49-F238E27FC236}">
                <a16:creationId xmlns:a16="http://schemas.microsoft.com/office/drawing/2014/main" id="{308D36DE-152F-E045-97C1-59C232E259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2173" y="4085011"/>
            <a:ext cx="1727535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300" b="1" dirty="0"/>
              <a:t>DUNE Near Detector</a:t>
            </a:r>
          </a:p>
        </p:txBody>
      </p:sp>
      <p:sp>
        <p:nvSpPr>
          <p:cNvPr id="37" name="Line 23">
            <a:extLst>
              <a:ext uri="{FF2B5EF4-FFF2-40B4-BE49-F238E27FC236}">
                <a16:creationId xmlns:a16="http://schemas.microsoft.com/office/drawing/2014/main" id="{46811D4A-612F-0343-AB71-7F9F2388B01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1439" y="3114487"/>
            <a:ext cx="2358162" cy="78183"/>
          </a:xfrm>
          <a:prstGeom prst="line">
            <a:avLst/>
          </a:prstGeom>
          <a:noFill/>
          <a:ln w="12700">
            <a:solidFill>
              <a:srgbClr val="FF00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" name="Line 24">
            <a:extLst>
              <a:ext uri="{FF2B5EF4-FFF2-40B4-BE49-F238E27FC236}">
                <a16:creationId xmlns:a16="http://schemas.microsoft.com/office/drawing/2014/main" id="{424F8123-DE98-F14A-948C-275CC4AEE35A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439" y="3192671"/>
            <a:ext cx="2377212" cy="56754"/>
          </a:xfrm>
          <a:prstGeom prst="line">
            <a:avLst/>
          </a:prstGeom>
          <a:noFill/>
          <a:ln w="12700">
            <a:solidFill>
              <a:srgbClr val="FF00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39FA94E-0530-2141-9B40-CD891CEE6CB1}"/>
              </a:ext>
            </a:extLst>
          </p:cNvPr>
          <p:cNvSpPr/>
          <p:nvPr/>
        </p:nvSpPr>
        <p:spPr>
          <a:xfrm>
            <a:off x="161496" y="3454069"/>
            <a:ext cx="290471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- </a:t>
            </a:r>
            <a:r>
              <a:rPr lang="en-US" b="1" dirty="0" err="1"/>
              <a:t>NuMI</a:t>
            </a:r>
            <a:r>
              <a:rPr lang="en-US" b="1" dirty="0"/>
              <a:t> Beam</a:t>
            </a:r>
          </a:p>
          <a:p>
            <a:r>
              <a:rPr lang="en-US" b="1" dirty="0"/>
              <a:t>- BNB</a:t>
            </a:r>
          </a:p>
          <a:p>
            <a:r>
              <a:rPr lang="en-US" b="1" dirty="0"/>
              <a:t>- LBNF (future)</a:t>
            </a:r>
            <a:br>
              <a:rPr lang="en-US" b="1" dirty="0"/>
            </a:br>
            <a:br>
              <a:rPr lang="en-US" b="1" dirty="0"/>
            </a:br>
            <a:r>
              <a:rPr lang="en-US" b="1" dirty="0"/>
              <a:t>One can do a lot of interesting new physics analyses based on scattering detectors</a:t>
            </a:r>
            <a:endParaRPr lang="en-US" dirty="0"/>
          </a:p>
        </p:txBody>
      </p:sp>
      <p:sp>
        <p:nvSpPr>
          <p:cNvPr id="41" name="TextBox 9">
            <a:extLst>
              <a:ext uri="{FF2B5EF4-FFF2-40B4-BE49-F238E27FC236}">
                <a16:creationId xmlns:a16="http://schemas.microsoft.com/office/drawing/2014/main" id="{2EE2EBA3-C74A-314D-9ED1-576A9FF771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3081" y="1405943"/>
            <a:ext cx="1516627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200" b="1" dirty="0" err="1"/>
              <a:t>MiniBooNE</a:t>
            </a:r>
            <a:r>
              <a:rPr lang="en-US" altLang="en-US" sz="1200" b="1" dirty="0"/>
              <a:t> Detector</a:t>
            </a:r>
          </a:p>
        </p:txBody>
      </p:sp>
      <p:sp>
        <p:nvSpPr>
          <p:cNvPr id="44" name="TextBox 9">
            <a:extLst>
              <a:ext uri="{FF2B5EF4-FFF2-40B4-BE49-F238E27FC236}">
                <a16:creationId xmlns:a16="http://schemas.microsoft.com/office/drawing/2014/main" id="{13F5D9AE-5635-C648-8811-13C39D220F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0247" y="4083350"/>
            <a:ext cx="146823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200" b="1" dirty="0"/>
              <a:t>CCM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15C464-4F50-A446-8856-98600071F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FEC0-191D-5F4C-A0D1-2BE325A3C970}" type="slidenum">
              <a:rPr lang="en-US" smtClean="0">
                <a:solidFill>
                  <a:srgbClr val="C00000"/>
                </a:solidFill>
              </a:rPr>
              <a:t>40</a:t>
            </a:fld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63A7378-DD59-8E4A-813F-091BF7E807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6263" y="4386709"/>
            <a:ext cx="2716262" cy="1977562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4FBF6F3-5516-1148-A50B-220E82165883}"/>
              </a:ext>
            </a:extLst>
          </p:cNvPr>
          <p:cNvSpPr/>
          <p:nvPr/>
        </p:nvSpPr>
        <p:spPr>
          <a:xfrm>
            <a:off x="3201937" y="6335465"/>
            <a:ext cx="2550698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arXiv:2002.02967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DUNE TDR V - I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A608D1-D9E2-3C44-909E-CB056DF86543}"/>
              </a:ext>
            </a:extLst>
          </p:cNvPr>
          <p:cNvSpPr/>
          <p:nvPr/>
        </p:nvSpPr>
        <p:spPr>
          <a:xfrm>
            <a:off x="3714346" y="3233161"/>
            <a:ext cx="17465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arXiv:0806.4201</a:t>
            </a:r>
            <a:b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MiniBooNE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collaboration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AA8F82B-DB88-144E-9FC9-66E46AD25BFF}"/>
              </a:ext>
            </a:extLst>
          </p:cNvPr>
          <p:cNvSpPr/>
          <p:nvPr/>
        </p:nvSpPr>
        <p:spPr>
          <a:xfrm>
            <a:off x="6476936" y="3227161"/>
            <a:ext cx="18290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arXiv:1612.05824</a:t>
            </a:r>
          </a:p>
          <a:p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MicroBooNE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collaboration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F747E9-CEA9-014F-A652-A08E50BB3F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29654" y="4329818"/>
            <a:ext cx="1539761" cy="182099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2DD367D-3C7D-0A40-9100-30226D0AD29A}"/>
              </a:ext>
            </a:extLst>
          </p:cNvPr>
          <p:cNvSpPr/>
          <p:nvPr/>
        </p:nvSpPr>
        <p:spPr>
          <a:xfrm>
            <a:off x="5861926" y="6204660"/>
            <a:ext cx="28352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https://p25ext.lanl.gov/~lee/CaptainMills/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arxiv.org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/abs/2105.14020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D4FED9E-2ADA-E44C-9AAD-72551E622207}"/>
              </a:ext>
            </a:extLst>
          </p:cNvPr>
          <p:cNvSpPr/>
          <p:nvPr/>
        </p:nvSpPr>
        <p:spPr>
          <a:xfrm>
            <a:off x="6629636" y="5900737"/>
            <a:ext cx="129977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10-ton </a:t>
            </a:r>
            <a:r>
              <a:rPr lang="en-US" sz="1200" dirty="0" err="1">
                <a:solidFill>
                  <a:schemeClr val="bg1"/>
                </a:solidFill>
              </a:rPr>
              <a:t>LAr</a:t>
            </a:r>
            <a:r>
              <a:rPr lang="en-US" sz="1200" dirty="0">
                <a:solidFill>
                  <a:schemeClr val="bg1"/>
                </a:solidFill>
              </a:rPr>
              <a:t> (Ar40)</a:t>
            </a:r>
          </a:p>
        </p:txBody>
      </p:sp>
    </p:spTree>
    <p:extLst>
      <p:ext uri="{BB962C8B-B14F-4D97-AF65-F5344CB8AC3E}">
        <p14:creationId xmlns:p14="http://schemas.microsoft.com/office/powerpoint/2010/main" val="5696171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7533045-89B2-4AB9-9516-35EB7AA832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6136" y="600466"/>
            <a:ext cx="6416892" cy="761501"/>
          </a:xfrm>
        </p:spPr>
        <p:txBody>
          <a:bodyPr>
            <a:noAutofit/>
          </a:bodyPr>
          <a:lstStyle/>
          <a:p>
            <a:r>
              <a:rPr lang="en-US" sz="3500" b="1" dirty="0"/>
              <a:t>AI &amp; Machine Learning </a:t>
            </a:r>
            <a:br>
              <a:rPr lang="en-US" sz="3500" b="1" dirty="0"/>
            </a:br>
            <a:r>
              <a:rPr lang="en-US" sz="3500" dirty="0"/>
              <a:t>at the Intensity Frontier</a:t>
            </a:r>
            <a:endParaRPr lang="en-US" sz="35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F385752F-59DD-4FDA-8930-2816DC6B6F52}"/>
                  </a:ext>
                </a:extLst>
              </p14:cNvPr>
              <p14:cNvContentPartPr/>
              <p14:nvPr/>
            </p14:nvContentPartPr>
            <p14:xfrm>
              <a:off x="0" y="0"/>
              <a:ext cx="0" cy="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F385752F-59DD-4FDA-8930-2816DC6B6F52}"/>
                  </a:ext>
                </a:extLst>
              </p:cNvPr>
              <p:cNvPicPr/>
              <p:nvPr/>
            </p:nvPicPr>
            <p:blipFill/>
            <p:spPr/>
          </p:pic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C5BECF-EA54-4244-9FE0-FCFDF666D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FEC0-191D-5F4C-A0D1-2BE325A3C970}" type="slidenum">
              <a:rPr lang="en-US" smtClean="0"/>
              <a:t>41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E14262-118B-3E43-B716-9C021DCD4C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5391" y="1644732"/>
            <a:ext cx="3190380" cy="253711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AC22DDEC-9908-7841-8A85-8AFE1DA4B46A}"/>
              </a:ext>
            </a:extLst>
          </p:cNvPr>
          <p:cNvSpPr txBox="1">
            <a:spLocks/>
          </p:cNvSpPr>
          <p:nvPr/>
        </p:nvSpPr>
        <p:spPr>
          <a:xfrm>
            <a:off x="338640" y="5127640"/>
            <a:ext cx="8466720" cy="12287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/>
              <a:t>Studying </a:t>
            </a:r>
            <a:r>
              <a:rPr lang="en-US" sz="2200" b="1" dirty="0"/>
              <a:t>very faint signals (tracks) </a:t>
            </a:r>
            <a:r>
              <a:rPr lang="en-US" sz="2200" dirty="0"/>
              <a:t>in DUNE, Proto-DUNE, CCM, and other Argonne Detectors, for </a:t>
            </a:r>
            <a:r>
              <a:rPr lang="en-US" sz="2200" b="1" dirty="0"/>
              <a:t>MCP, DM</a:t>
            </a:r>
            <a:r>
              <a:rPr lang="en-US" sz="2200" dirty="0"/>
              <a:t>, and other </a:t>
            </a:r>
            <a:r>
              <a:rPr lang="en-US" sz="2200" b="1" dirty="0"/>
              <a:t>dark-sector </a:t>
            </a:r>
            <a:r>
              <a:rPr lang="en-US" sz="2200" dirty="0"/>
              <a:t>signatures. New applications for well-developed techniques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77E5C70-068E-F146-B01B-82592BD66FAA}"/>
              </a:ext>
            </a:extLst>
          </p:cNvPr>
          <p:cNvSpPr/>
          <p:nvPr/>
        </p:nvSpPr>
        <p:spPr>
          <a:xfrm>
            <a:off x="745531" y="4263859"/>
            <a:ext cx="81405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Low energy neutrino event in </a:t>
            </a:r>
            <a:r>
              <a:rPr lang="en-US" b="1" dirty="0" err="1"/>
              <a:t>ArgoNeuT</a:t>
            </a:r>
            <a:r>
              <a:rPr lang="en-US" dirty="0"/>
              <a:t>, from </a:t>
            </a:r>
            <a:r>
              <a:rPr lang="en-US" dirty="0" err="1"/>
              <a:t>ArgoNeuT</a:t>
            </a:r>
            <a:r>
              <a:rPr lang="en-US" dirty="0"/>
              <a:t> collaboration, PRD ‘19</a:t>
            </a:r>
          </a:p>
          <a:p>
            <a:r>
              <a:rPr lang="en-US" dirty="0"/>
              <a:t>https://</a:t>
            </a:r>
            <a:r>
              <a:rPr lang="en-US" dirty="0" err="1"/>
              <a:t>lss.fnal.gov</a:t>
            </a:r>
            <a:r>
              <a:rPr lang="en-US" dirty="0"/>
              <a:t>/archive/2018/pub/fermilab-pub-18-559-nd.pdf</a:t>
            </a:r>
          </a:p>
        </p:txBody>
      </p:sp>
    </p:spTree>
    <p:extLst>
      <p:ext uri="{BB962C8B-B14F-4D97-AF65-F5344CB8AC3E}">
        <p14:creationId xmlns:p14="http://schemas.microsoft.com/office/powerpoint/2010/main" val="27371313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214FC-5291-FB42-9D71-1B3B8BB49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26" y="808996"/>
            <a:ext cx="8229600" cy="345262"/>
          </a:xfrm>
        </p:spPr>
        <p:txBody>
          <a:bodyPr>
            <a:normAutofit fontScale="90000"/>
          </a:bodyPr>
          <a:lstStyle/>
          <a:p>
            <a:r>
              <a:rPr lang="en-US" dirty="0"/>
              <a:t>Specialized “Scattering” Detectors</a:t>
            </a:r>
          </a:p>
        </p:txBody>
      </p:sp>
      <p:pic>
        <p:nvPicPr>
          <p:cNvPr id="28" name="Picture 12" descr="A picture containing object&#13;&#10;&#13;&#10;Description automatically generated">
            <a:extLst>
              <a:ext uri="{FF2B5EF4-FFF2-40B4-BE49-F238E27FC236}">
                <a16:creationId xmlns:a16="http://schemas.microsoft.com/office/drawing/2014/main" id="{7732C3BC-67E4-FD46-962D-5F3D3204D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323" y="3157379"/>
            <a:ext cx="204107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4">
            <a:extLst>
              <a:ext uri="{FF2B5EF4-FFF2-40B4-BE49-F238E27FC236}">
                <a16:creationId xmlns:a16="http://schemas.microsoft.com/office/drawing/2014/main" id="{CC71DA35-A64D-D546-B098-E11F8F442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876" y="2875171"/>
            <a:ext cx="19431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Line 23">
            <a:extLst>
              <a:ext uri="{FF2B5EF4-FFF2-40B4-BE49-F238E27FC236}">
                <a16:creationId xmlns:a16="http://schemas.microsoft.com/office/drawing/2014/main" id="{46811D4A-612F-0343-AB71-7F9F2388B01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1439" y="3114487"/>
            <a:ext cx="2358162" cy="78183"/>
          </a:xfrm>
          <a:prstGeom prst="line">
            <a:avLst/>
          </a:prstGeom>
          <a:noFill/>
          <a:ln w="12700">
            <a:solidFill>
              <a:srgbClr val="FF00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" name="Line 24">
            <a:extLst>
              <a:ext uri="{FF2B5EF4-FFF2-40B4-BE49-F238E27FC236}">
                <a16:creationId xmlns:a16="http://schemas.microsoft.com/office/drawing/2014/main" id="{424F8123-DE98-F14A-948C-275CC4AEE35A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439" y="3192671"/>
            <a:ext cx="2377212" cy="56754"/>
          </a:xfrm>
          <a:prstGeom prst="line">
            <a:avLst/>
          </a:prstGeom>
          <a:noFill/>
          <a:ln w="12700">
            <a:solidFill>
              <a:srgbClr val="FF00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39FA94E-0530-2141-9B40-CD891CEE6CB1}"/>
              </a:ext>
            </a:extLst>
          </p:cNvPr>
          <p:cNvSpPr/>
          <p:nvPr/>
        </p:nvSpPr>
        <p:spPr>
          <a:xfrm>
            <a:off x="612600" y="3608576"/>
            <a:ext cx="158633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- </a:t>
            </a:r>
            <a:r>
              <a:rPr lang="en-US" b="1" dirty="0" err="1"/>
              <a:t>NuMI</a:t>
            </a:r>
            <a:r>
              <a:rPr lang="en-US" b="1" dirty="0"/>
              <a:t> beam</a:t>
            </a:r>
          </a:p>
          <a:p>
            <a:r>
              <a:rPr lang="en-US" b="1" dirty="0"/>
              <a:t>- BNB</a:t>
            </a:r>
          </a:p>
          <a:p>
            <a:r>
              <a:rPr lang="en-US" b="1" dirty="0"/>
              <a:t>- LBNF (future)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15C464-4F50-A446-8856-98600071F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FEC0-191D-5F4C-A0D1-2BE325A3C970}" type="slidenum">
              <a:rPr lang="en-US" smtClean="0">
                <a:solidFill>
                  <a:srgbClr val="C00000"/>
                </a:solidFill>
              </a:rPr>
              <a:t>42</a:t>
            </a:fld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4698BD87-86BD-9344-B438-21E7336933F0}"/>
              </a:ext>
            </a:extLst>
          </p:cNvPr>
          <p:cNvSpPr txBox="1">
            <a:spLocks/>
          </p:cNvSpPr>
          <p:nvPr/>
        </p:nvSpPr>
        <p:spPr>
          <a:xfrm>
            <a:off x="3502152" y="2389787"/>
            <a:ext cx="4550664" cy="24375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Low-cost / specialized detectors to add to the beam facilities?</a:t>
            </a:r>
          </a:p>
          <a:p>
            <a:endParaRPr lang="en-US" sz="28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Broaden the physics cases</a:t>
            </a:r>
          </a:p>
        </p:txBody>
      </p:sp>
    </p:spTree>
    <p:extLst>
      <p:ext uri="{BB962C8B-B14F-4D97-AF65-F5344CB8AC3E}">
        <p14:creationId xmlns:p14="http://schemas.microsoft.com/office/powerpoint/2010/main" val="17058353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21781"/>
            <a:ext cx="7772400" cy="2437577"/>
          </a:xfrm>
        </p:spPr>
        <p:txBody>
          <a:bodyPr>
            <a:noAutofit/>
          </a:bodyPr>
          <a:lstStyle/>
          <a:p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FerMINI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Proton Fixed-Target Search for Millicharged Particle (MCP) &amp; </a:t>
            </a:r>
            <a:b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Millicharged Dark Matter (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mDM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Kelly, </a:t>
            </a:r>
            <a:r>
              <a:rPr lang="en-US" sz="3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Tsai</a:t>
            </a:r>
            <a:r>
              <a:rPr lang="en-US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arXiv:1812.03998, PRD19</a:t>
            </a:r>
            <a:br>
              <a:rPr lang="en-US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5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40CFDB-5F22-43E8-8FA3-186212DDB03E}"/>
              </a:ext>
            </a:extLst>
          </p:cNvPr>
          <p:cNvSpPr/>
          <p:nvPr/>
        </p:nvSpPr>
        <p:spPr>
          <a:xfrm>
            <a:off x="2567287" y="3273379"/>
            <a:ext cx="18473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30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BB3B620-B5DA-44D3-BEB5-2DF0B55830B9}"/>
              </a:ext>
            </a:extLst>
          </p:cNvPr>
          <p:cNvSpPr txBox="1">
            <a:spLocks/>
          </p:cNvSpPr>
          <p:nvPr/>
        </p:nvSpPr>
        <p:spPr>
          <a:xfrm>
            <a:off x="2391960" y="6077883"/>
            <a:ext cx="4360080" cy="5569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>
                <a:solidFill>
                  <a:srgbClr val="C00000"/>
                </a:solidFill>
                <a:latin typeface="Cambria" panose="02040503050406030204" pitchFamily="18" charset="0"/>
              </a:rPr>
              <a:t>Yu-Dai Tsai, Fermilab, 2021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EC1F1F7-D9C8-4130-AA56-BF3A0D2B0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FEC0-191D-5F4C-A0D1-2BE325A3C970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0717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8" name="-Suppose dark matter (like ordinary matter) composed of particles and not antiparticles of some symmetry.…"/>
              <p:cNvSpPr txBox="1">
                <a:spLocks/>
              </p:cNvSpPr>
              <p:nvPr/>
            </p:nvSpPr>
            <p:spPr>
              <a:xfrm>
                <a:off x="457200" y="1285901"/>
                <a:ext cx="8214359" cy="5070449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marL="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4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indent="-342900" algn="l">
                  <a:spcBef>
                    <a:spcPts val="12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accent2">
                        <a:hueOff val="-902888"/>
                        <a:satOff val="-15377"/>
                        <a:lumOff val="-12864"/>
                      </a:schemeClr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rPr lang="en-US" sz="2000" b="1" dirty="0">
                    <a:solidFill>
                      <a:schemeClr val="tx1"/>
                    </a:solidFill>
                    <a:latin typeface="+mj-lt"/>
                  </a:rPr>
                  <a:t>Electric charge quantized and why?</a:t>
                </a:r>
                <a:r>
                  <a:rPr lang="en-US" sz="2000" b="1" dirty="0">
                    <a:solidFill>
                      <a:srgbClr val="FF0000"/>
                    </a:solidFill>
                    <a:latin typeface="+mj-lt"/>
                    <a:cs typeface="Helvetica"/>
                    <a:sym typeface="Helvetica"/>
                  </a:rPr>
                  <a:t> </a:t>
                </a:r>
                <a:r>
                  <a:rPr lang="en-US" sz="2000" dirty="0">
                    <a:solidFill>
                      <a:schemeClr val="tx1"/>
                    </a:solidFill>
                    <a:latin typeface="+mj-lt"/>
                    <a:cs typeface="Helvetica"/>
                    <a:sym typeface="Helvetica"/>
                  </a:rPr>
                  <a:t>A long-standing question!</a:t>
                </a:r>
              </a:p>
              <a:p>
                <a:pPr marL="342900" indent="-342900" algn="l">
                  <a:spcBef>
                    <a:spcPts val="12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accent2">
                        <a:hueOff val="-902888"/>
                        <a:satOff val="-15377"/>
                        <a:lumOff val="-12864"/>
                      </a:schemeClr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rPr lang="en-US" altLang="zh-TW" sz="2000" dirty="0">
                    <a:solidFill>
                      <a:schemeClr val="tx1"/>
                    </a:solidFill>
                    <a:latin typeface="+mj-lt"/>
                    <a:ea typeface="Helvetica"/>
                    <a:cs typeface="Helvetica"/>
                    <a:sym typeface="Helvetica"/>
                  </a:rPr>
                  <a:t>SM U(1) allows arbitrarily small (any real number) charges. Why don’t we see them? </a:t>
                </a:r>
                <a:r>
                  <a:rPr lang="en-US" sz="2000" dirty="0">
                    <a:solidFill>
                      <a:schemeClr val="tx1"/>
                    </a:solidFill>
                    <a:latin typeface="+mj-lt"/>
                    <a:ea typeface="Helvetica"/>
                    <a:cs typeface="Helvetica"/>
                    <a:sym typeface="Helvetica"/>
                  </a:rPr>
                  <a:t>Motivates </a:t>
                </a:r>
                <a:r>
                  <a:rPr lang="en-US" sz="2000" b="1" dirty="0">
                    <a:solidFill>
                      <a:schemeClr val="tx1"/>
                    </a:solidFill>
                    <a:latin typeface="+mj-lt"/>
                    <a:ea typeface="Helvetica"/>
                    <a:cs typeface="Helvetica"/>
                    <a:sym typeface="Helvetica"/>
                  </a:rPr>
                  <a:t>Dirac quantization, Grand Unified Theory (GUT)</a:t>
                </a:r>
                <a:br>
                  <a:rPr lang="en-US" sz="2000" b="1" dirty="0">
                    <a:solidFill>
                      <a:schemeClr val="tx1"/>
                    </a:solidFill>
                    <a:latin typeface="+mj-lt"/>
                    <a:ea typeface="Helvetica"/>
                    <a:cs typeface="Helvetica"/>
                    <a:sym typeface="Helvetica"/>
                  </a:rPr>
                </a:br>
                <a:r>
                  <a:rPr lang="en-US" sz="1700" dirty="0">
                    <a:solidFill>
                      <a:schemeClr val="tx1"/>
                    </a:solidFill>
                    <a:latin typeface="+mj-lt"/>
                    <a:ea typeface="Helvetica"/>
                    <a:cs typeface="Helvetica"/>
                    <a:sym typeface="Helvetica"/>
                  </a:rPr>
                  <a:t> (anomaly cancellations fix some SM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7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/>
                            <a:sym typeface="Helvetica"/>
                          </a:rPr>
                        </m:ctrlPr>
                      </m:sSubPr>
                      <m:e>
                        <m:r>
                          <a:rPr lang="en-US" sz="17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/>
                            <a:sym typeface="Helvetica"/>
                          </a:rPr>
                          <m:t>𝑈</m:t>
                        </m:r>
                        <m:r>
                          <a:rPr lang="en-US" sz="17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/>
                            <a:sym typeface="Helvetica"/>
                          </a:rPr>
                          <m:t>(1)</m:t>
                        </m:r>
                      </m:e>
                      <m:sub>
                        <m:r>
                          <a:rPr lang="en-US" sz="17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/>
                            <a:sym typeface="Helvetica"/>
                          </a:rPr>
                          <m:t>𝑌</m:t>
                        </m:r>
                      </m:sub>
                    </m:sSub>
                  </m:oMath>
                </a14:m>
                <a:r>
                  <a:rPr lang="en-US" sz="1700" dirty="0">
                    <a:solidFill>
                      <a:schemeClr val="tx1"/>
                    </a:solidFill>
                    <a:latin typeface="+mj-lt"/>
                    <a:ea typeface="Helvetica"/>
                    <a:cs typeface="Helvetica"/>
                    <a:sym typeface="Helvetica"/>
                  </a:rPr>
                  <a:t> charge assignments)</a:t>
                </a:r>
                <a:endParaRPr lang="en-US" sz="1700" b="1" dirty="0">
                  <a:solidFill>
                    <a:schemeClr val="bg1">
                      <a:lumMod val="50000"/>
                    </a:schemeClr>
                  </a:solidFill>
                  <a:latin typeface="+mj-lt"/>
                </a:endParaRPr>
              </a:p>
              <a:p>
                <a:pPr marL="342900" indent="-342900" algn="l">
                  <a:spcBef>
                    <a:spcPts val="12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accent2">
                        <a:hueOff val="-902888"/>
                        <a:satOff val="-15377"/>
                        <a:lumOff val="-12864"/>
                      </a:schemeClr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rPr lang="en-US" sz="19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Helvetica"/>
                  </a:rPr>
                  <a:t>Link to </a:t>
                </a:r>
                <a:r>
                  <a:rPr lang="en-US" sz="19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Helvetica"/>
                  </a:rPr>
                  <a:t>string compactification </a:t>
                </a:r>
                <a:r>
                  <a:rPr lang="en-US" sz="19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Helvetica"/>
                  </a:rPr>
                  <a:t>and </a:t>
                </a:r>
                <a:r>
                  <a:rPr lang="en-US" sz="19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Helvetica"/>
                  </a:rPr>
                  <a:t>quantum gravity</a:t>
                </a:r>
                <a:r>
                  <a:rPr lang="en-US" sz="1900" dirty="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Helvetica"/>
                  </a:rPr>
                  <a:t> </a:t>
                </a:r>
                <a:r>
                  <a:rPr lang="en-US" sz="1900" dirty="0">
                    <a:solidFill>
                      <a:srgbClr val="7030A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Helvetica"/>
                  </a:rPr>
                  <a:t>(</a:t>
                </a:r>
                <a:r>
                  <a:rPr lang="en-US" sz="1900" dirty="0" err="1">
                    <a:solidFill>
                      <a:srgbClr val="7030A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Shiu</a:t>
                </a:r>
                <a:r>
                  <a:rPr lang="en-US" sz="1900" dirty="0">
                    <a:solidFill>
                      <a:srgbClr val="7030A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Soler, Ye, PRL ’13</a:t>
                </a:r>
                <a:r>
                  <a:rPr lang="en-US" sz="1900" dirty="0">
                    <a:solidFill>
                      <a:srgbClr val="7030A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Helvetica"/>
                  </a:rPr>
                  <a:t>)</a:t>
                </a:r>
                <a:endParaRPr lang="en-US" sz="1900" dirty="0">
                  <a:solidFill>
                    <a:srgbClr val="7030A0"/>
                  </a:solidFill>
                  <a:latin typeface="+mj-lt"/>
                  <a:sym typeface="Helvetica"/>
                </a:endParaRPr>
              </a:p>
              <a:p>
                <a:pPr marL="342900" indent="-342900" algn="l">
                  <a:spcBef>
                    <a:spcPts val="12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accent2">
                        <a:hueOff val="-902888"/>
                        <a:satOff val="-15377"/>
                        <a:lumOff val="-12864"/>
                      </a:schemeClr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rPr lang="en-US" sz="1900" dirty="0">
                    <a:solidFill>
                      <a:schemeClr val="tx1"/>
                    </a:solidFill>
                    <a:latin typeface="+mj-lt"/>
                    <a:sym typeface="Helvetica"/>
                  </a:rPr>
                  <a:t>Testing if </a:t>
                </a:r>
                <a:r>
                  <a:rPr lang="en-US" sz="1900" b="1" dirty="0">
                    <a:solidFill>
                      <a:schemeClr val="tx1"/>
                    </a:solidFill>
                    <a:latin typeface="+mj-lt"/>
                    <a:sym typeface="Helvetica"/>
                  </a:rPr>
                  <a:t>e/3 is the minimal charge</a:t>
                </a:r>
                <a:endParaRPr lang="en-US" sz="1900" dirty="0">
                  <a:solidFill>
                    <a:schemeClr val="tx1"/>
                  </a:solidFill>
                  <a:latin typeface="+mj-lt"/>
                  <a:sym typeface="Helvetica"/>
                </a:endParaRPr>
              </a:p>
              <a:p>
                <a:pPr marL="342900" indent="-342900" algn="l">
                  <a:spcBef>
                    <a:spcPts val="12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accent2">
                        <a:hueOff val="-902888"/>
                        <a:satOff val="-15377"/>
                        <a:lumOff val="-12864"/>
                      </a:schemeClr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rPr lang="en-US" sz="1900" dirty="0">
                    <a:solidFill>
                      <a:schemeClr val="tx1"/>
                    </a:solidFill>
                    <a:latin typeface="+mj-lt"/>
                    <a:sym typeface="Helvetica"/>
                  </a:rPr>
                  <a:t>MCP could have natural link to </a:t>
                </a:r>
                <a:r>
                  <a:rPr lang="en-US" sz="1900" b="1" dirty="0">
                    <a:solidFill>
                      <a:schemeClr val="tx1"/>
                    </a:solidFill>
                    <a:latin typeface="+mj-lt"/>
                    <a:sym typeface="Helvetica"/>
                  </a:rPr>
                  <a:t>dark sector </a:t>
                </a:r>
                <a:r>
                  <a:rPr lang="en-US" sz="1900" dirty="0">
                    <a:solidFill>
                      <a:schemeClr val="tx1"/>
                    </a:solidFill>
                    <a:latin typeface="+mj-lt"/>
                    <a:sym typeface="Helvetica"/>
                  </a:rPr>
                  <a:t>(dark photon, </a:t>
                </a:r>
                <a:r>
                  <a:rPr lang="en-US" sz="1900" dirty="0" err="1">
                    <a:solidFill>
                      <a:schemeClr val="tx1"/>
                    </a:solidFill>
                    <a:latin typeface="+mj-lt"/>
                    <a:sym typeface="Helvetica"/>
                  </a:rPr>
                  <a:t>etc</a:t>
                </a:r>
                <a:r>
                  <a:rPr lang="en-US" sz="1900" dirty="0">
                    <a:solidFill>
                      <a:schemeClr val="tx1"/>
                    </a:solidFill>
                    <a:latin typeface="+mj-lt"/>
                    <a:sym typeface="Helvetica"/>
                  </a:rPr>
                  <a:t>)</a:t>
                </a:r>
              </a:p>
              <a:p>
                <a:pPr marL="342900" indent="-342900" algn="l">
                  <a:spcBef>
                    <a:spcPts val="12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accent2">
                        <a:hueOff val="-902888"/>
                        <a:satOff val="-15377"/>
                        <a:lumOff val="-12864"/>
                      </a:schemeClr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rPr lang="en-US" sz="1900" dirty="0">
                    <a:solidFill>
                      <a:schemeClr val="tx1"/>
                    </a:solidFill>
                    <a:latin typeface="+mj-lt"/>
                    <a:sym typeface="Helvetica"/>
                  </a:rPr>
                  <a:t>Could account for </a:t>
                </a:r>
                <a:r>
                  <a:rPr lang="en-US" sz="1900" b="1" dirty="0">
                    <a:solidFill>
                      <a:schemeClr val="tx1"/>
                    </a:solidFill>
                    <a:latin typeface="+mj-lt"/>
                    <a:sym typeface="Helvetica"/>
                  </a:rPr>
                  <a:t>dark matter (DM) abundance</a:t>
                </a:r>
              </a:p>
              <a:p>
                <a:pPr marL="342900" indent="-342900" algn="l">
                  <a:spcBef>
                    <a:spcPts val="1200"/>
                  </a:spcBef>
                  <a:spcAft>
                    <a:spcPts val="1200"/>
                  </a:spcAft>
                  <a:buFontTx/>
                  <a:buChar char="-"/>
                  <a:defRPr>
                    <a:solidFill>
                      <a:schemeClr val="accent2">
                        <a:hueOff val="-902888"/>
                        <a:satOff val="-15377"/>
                        <a:lumOff val="-12864"/>
                      </a:schemeClr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rPr lang="en-US" sz="1700" dirty="0">
                    <a:solidFill>
                      <a:schemeClr val="tx1"/>
                    </a:solidFill>
                    <a:latin typeface="+mj-lt"/>
                    <a:cs typeface="Times" panose="02020603050405020304" pitchFamily="18" charset="0"/>
                    <a:sym typeface="Helvetica"/>
                  </a:rPr>
                  <a:t>Used for the cooling of gas temperature to explain the </a:t>
                </a:r>
                <a:r>
                  <a:rPr lang="en-US" sz="1700" b="1" dirty="0">
                    <a:solidFill>
                      <a:schemeClr val="tx1"/>
                    </a:solidFill>
                    <a:latin typeface="+mj-lt"/>
                    <a:cs typeface="Times" panose="02020603050405020304" pitchFamily="18" charset="0"/>
                    <a:sym typeface="Helvetica"/>
                  </a:rPr>
                  <a:t>EDGES anomaly </a:t>
                </a:r>
                <a:br>
                  <a:rPr lang="en-US" sz="1700" b="1" dirty="0">
                    <a:solidFill>
                      <a:schemeClr val="tx1"/>
                    </a:solidFill>
                    <a:latin typeface="+mj-lt"/>
                    <a:cs typeface="Times" panose="02020603050405020304" pitchFamily="18" charset="0"/>
                    <a:sym typeface="Helvetica"/>
                  </a:rPr>
                </a:br>
                <a:endParaRPr lang="en-US" sz="1700" dirty="0">
                  <a:solidFill>
                    <a:schemeClr val="tx1"/>
                  </a:solidFill>
                  <a:latin typeface="+mj-lt"/>
                  <a:cs typeface="Times" panose="02020603050405020304" pitchFamily="18" charset="0"/>
                  <a:sym typeface="Helvetica"/>
                </a:endParaRPr>
              </a:p>
            </p:txBody>
          </p:sp>
        </mc:Choice>
        <mc:Fallback xmlns="">
          <p:sp>
            <p:nvSpPr>
              <p:cNvPr id="18" name="-Suppose dark matter (like ordinary matter) composed of particles and not antiparticles of some symmetry.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285901"/>
                <a:ext cx="8214359" cy="5070449"/>
              </a:xfrm>
              <a:prstGeom prst="rect">
                <a:avLst/>
              </a:prstGeom>
              <a:blipFill>
                <a:blip r:embed="rId3"/>
                <a:stretch>
                  <a:fillRect l="-618" t="-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1">
            <a:extLst>
              <a:ext uri="{FF2B5EF4-FFF2-40B4-BE49-F238E27FC236}">
                <a16:creationId xmlns:a16="http://schemas.microsoft.com/office/drawing/2014/main" id="{97533045-89B2-4AB9-9516-35EB7AA832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640" y="292608"/>
            <a:ext cx="8466720" cy="745136"/>
          </a:xfrm>
        </p:spPr>
        <p:txBody>
          <a:bodyPr/>
          <a:lstStyle/>
          <a:p>
            <a:r>
              <a:rPr lang="en-US" sz="4000" dirty="0"/>
              <a:t>Finding </a:t>
            </a:r>
            <a:r>
              <a:rPr lang="en-US" sz="4000" dirty="0" err="1"/>
              <a:t>Millicharge</a:t>
            </a:r>
            <a:r>
              <a:rPr lang="en-US" sz="4000" dirty="0"/>
              <a:t> (</a:t>
            </a:r>
            <a:r>
              <a:rPr lang="en-US" sz="4000" dirty="0" err="1"/>
              <a:t>Minicharge</a:t>
            </a:r>
            <a:r>
              <a:rPr lang="en-US" sz="4000" dirty="0"/>
              <a:t>)</a:t>
            </a:r>
            <a:endParaRPr 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F385752F-59DD-4FDA-8930-2816DC6B6F52}"/>
                  </a:ext>
                </a:extLst>
              </p14:cNvPr>
              <p14:cNvContentPartPr/>
              <p14:nvPr/>
            </p14:nvContentPartPr>
            <p14:xfrm>
              <a:off x="0" y="0"/>
              <a:ext cx="0" cy="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F385752F-59DD-4FDA-8930-2816DC6B6F52}"/>
                  </a:ext>
                </a:extLst>
              </p:cNvPr>
              <p:cNvPicPr/>
              <p:nvPr/>
            </p:nvPicPr>
            <p:blipFill/>
            <p:spPr/>
          </p:pic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35719DE-0F2F-415B-A584-FAA65D706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FEC0-191D-5F4C-A0D1-2BE325A3C970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2716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-Suppose dark matter (like ordinary matter) composed of particles and not antiparticles of some symmetry.…"/>
          <p:cNvSpPr txBox="1">
            <a:spLocks/>
          </p:cNvSpPr>
          <p:nvPr/>
        </p:nvSpPr>
        <p:spPr>
          <a:xfrm>
            <a:off x="1134681" y="1076900"/>
            <a:ext cx="7241224" cy="56445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>
                <a:solidFill>
                  <a:schemeClr val="accent2">
                    <a:hueOff val="-902888"/>
                    <a:satOff val="-15377"/>
                    <a:lumOff val="-12864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altLang="zh-TW" sz="2200" dirty="0">
                <a:solidFill>
                  <a:schemeClr val="tx1"/>
                </a:solidFill>
                <a:latin typeface="+mj-lt"/>
                <a:sym typeface="Helvetica"/>
              </a:rPr>
              <a:t>A particle fractionally charged under SM U(1) hypercharge</a:t>
            </a:r>
            <a:endParaRPr lang="en-US" altLang="zh-TW" sz="2200" dirty="0">
              <a:solidFill>
                <a:schemeClr val="tx1"/>
              </a:solidFill>
              <a:latin typeface="+mj-lt"/>
              <a:cs typeface="Helvetica"/>
              <a:sym typeface="Helvetica"/>
            </a:endParaRPr>
          </a:p>
          <a:p>
            <a:pPr algn="l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defRPr>
                <a:solidFill>
                  <a:schemeClr val="accent2">
                    <a:hueOff val="-902888"/>
                    <a:satOff val="-15377"/>
                    <a:lumOff val="-12864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en-US" altLang="zh-TW" sz="2200" dirty="0">
              <a:solidFill>
                <a:srgbClr val="00823B"/>
              </a:solidFill>
              <a:latin typeface="+mj-lt"/>
              <a:ea typeface="Helvetica"/>
              <a:cs typeface="Helvetica"/>
              <a:sym typeface="Helvetica"/>
            </a:endParaRPr>
          </a:p>
          <a:p>
            <a:pPr marL="342900" indent="-342900" algn="l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>
                <a:solidFill>
                  <a:schemeClr val="accent2">
                    <a:hueOff val="-902888"/>
                    <a:satOff val="-15377"/>
                    <a:lumOff val="-12864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altLang="zh-TW" sz="2200" dirty="0">
                <a:solidFill>
                  <a:schemeClr val="tx1"/>
                </a:solidFill>
                <a:latin typeface="+mj-lt"/>
                <a:ea typeface="Helvetica"/>
                <a:cs typeface="Helvetica"/>
                <a:sym typeface="Helvetica"/>
              </a:rPr>
              <a:t>Can just consider these </a:t>
            </a:r>
            <a:r>
              <a:rPr lang="en-US" sz="2200" dirty="0" err="1">
                <a:solidFill>
                  <a:schemeClr val="tx1"/>
                </a:solidFill>
                <a:latin typeface="+mj-lt"/>
                <a:sym typeface="Helvetica"/>
              </a:rPr>
              <a:t>Lagrangian</a:t>
            </a:r>
            <a:r>
              <a:rPr lang="en-US" altLang="zh-TW" sz="2200" dirty="0">
                <a:solidFill>
                  <a:schemeClr val="tx1"/>
                </a:solidFill>
                <a:latin typeface="+mj-lt"/>
                <a:ea typeface="Helvetica"/>
                <a:cs typeface="Helvetica"/>
                <a:sym typeface="Helvetica"/>
              </a:rPr>
              <a:t> terms by themselves (no extra mediator, i.e., dark photon). </a:t>
            </a:r>
            <a:r>
              <a:rPr lang="en-US" altLang="zh-TW" sz="2200" b="1" dirty="0">
                <a:solidFill>
                  <a:schemeClr val="tx1"/>
                </a:solidFill>
                <a:latin typeface="+mj-lt"/>
                <a:ea typeface="Helvetica"/>
                <a:cs typeface="Helvetica"/>
                <a:sym typeface="Helvetica"/>
              </a:rPr>
              <a:t>Completely legal</a:t>
            </a:r>
            <a:r>
              <a:rPr lang="en-US" altLang="zh-TW" sz="2200" dirty="0">
                <a:solidFill>
                  <a:schemeClr val="tx1"/>
                </a:solidFill>
                <a:latin typeface="+mj-lt"/>
                <a:ea typeface="Helvetica"/>
                <a:cs typeface="Helvetica"/>
                <a:sym typeface="Helvetica"/>
              </a:rPr>
              <a:t>! Naively violating the empirical charge quantization (cool!).</a:t>
            </a:r>
          </a:p>
          <a:p>
            <a:pPr marL="342900" indent="-342900" algn="l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>
                <a:solidFill>
                  <a:schemeClr val="accent2">
                    <a:hueOff val="-902888"/>
                    <a:satOff val="-15377"/>
                    <a:lumOff val="-12864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altLang="zh-TW" sz="2000" dirty="0">
                <a:solidFill>
                  <a:schemeClr val="tx1"/>
                </a:solidFill>
                <a:ea typeface="Helvetica"/>
                <a:cs typeface="Helvetica"/>
                <a:sym typeface="Helvetica"/>
              </a:rPr>
              <a:t>We are only probing </a:t>
            </a:r>
            <a:r>
              <a:rPr lang="en-US" altLang="zh-TW" sz="2000" b="1" dirty="0">
                <a:solidFill>
                  <a:schemeClr val="tx1"/>
                </a:solidFill>
                <a:ea typeface="Helvetica"/>
                <a:cs typeface="Helvetica"/>
                <a:sym typeface="Helvetica"/>
              </a:rPr>
              <a:t>MCP</a:t>
            </a:r>
            <a:r>
              <a:rPr lang="en-US" altLang="zh-TW" sz="2000" dirty="0">
                <a:solidFill>
                  <a:schemeClr val="tx1"/>
                </a:solidFill>
                <a:ea typeface="Helvetica"/>
                <a:cs typeface="Helvetica"/>
                <a:sym typeface="Helvetica"/>
              </a:rPr>
              <a:t> here! </a:t>
            </a:r>
            <a:r>
              <a:rPr lang="en-US" altLang="zh-TW" sz="2000" b="1" dirty="0">
                <a:solidFill>
                  <a:schemeClr val="tx1"/>
                </a:solidFill>
                <a:ea typeface="Helvetica"/>
                <a:cs typeface="Helvetica"/>
                <a:sym typeface="Helvetica"/>
              </a:rPr>
              <a:t>Minimal assumptions. Most robust constraints.</a:t>
            </a:r>
            <a:endParaRPr lang="en-US" altLang="zh-TW" sz="21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Helvetica"/>
              <a:cs typeface="Helvetica"/>
              <a:sym typeface="Helvetica"/>
            </a:endParaRPr>
          </a:p>
          <a:p>
            <a:pPr marL="342900" indent="-342900" algn="l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>
                <a:solidFill>
                  <a:schemeClr val="accent2">
                    <a:hueOff val="-902888"/>
                    <a:satOff val="-15377"/>
                    <a:lumOff val="-12864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altLang="zh-TW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Helvetica"/>
                <a:cs typeface="Helvetica"/>
                <a:sym typeface="Helvetica"/>
              </a:rPr>
              <a:t>This could be from vector portal </a:t>
            </a:r>
            <a:r>
              <a:rPr lang="en-US" altLang="zh-TW" sz="2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Helvetica"/>
                <a:cs typeface="Helvetica"/>
                <a:sym typeface="Helvetica"/>
              </a:rPr>
              <a:t>Kinetic Mixing </a:t>
            </a:r>
            <a:r>
              <a:rPr lang="en-US" altLang="zh-TW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sym typeface="Helvetica"/>
              </a:rPr>
              <a:t>(</a:t>
            </a:r>
            <a:r>
              <a:rPr lang="en-US" altLang="zh-TW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sym typeface="Helvetica"/>
              </a:rPr>
              <a:t>Holdom</a:t>
            </a:r>
            <a:r>
              <a:rPr lang="en-US" altLang="zh-TW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sym typeface="Helvetica"/>
              </a:rPr>
              <a:t>, ‘85)</a:t>
            </a:r>
            <a:br>
              <a:rPr lang="en-US" altLang="zh-TW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sym typeface="Helvetica"/>
              </a:rPr>
            </a:br>
            <a:r>
              <a:rPr lang="en-US" altLang="zh-TW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Helvetica"/>
                <a:cs typeface="Helvetica"/>
                <a:sym typeface="Helvetica"/>
              </a:rPr>
              <a:t>- </a:t>
            </a:r>
            <a:r>
              <a:rPr lang="en-US" altLang="zh-TW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Helvetica"/>
                <a:cs typeface="Calibri" panose="020F0502020204030204" pitchFamily="34" charset="0"/>
                <a:sym typeface="Helvetica"/>
              </a:rPr>
              <a:t>a nice origin to the above term</a:t>
            </a:r>
            <a:br>
              <a:rPr lang="en-US" altLang="zh-TW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Helvetica"/>
                <a:cs typeface="Calibri" panose="020F0502020204030204" pitchFamily="34" charset="0"/>
                <a:sym typeface="Helvetica"/>
              </a:rPr>
            </a:br>
            <a:r>
              <a:rPr lang="en-US" altLang="zh-TW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Helvetica"/>
                <a:cs typeface="Helvetica"/>
                <a:sym typeface="Helvetica"/>
              </a:rPr>
              <a:t>- help give rise to </a:t>
            </a:r>
            <a:r>
              <a:rPr lang="en-US" altLang="zh-TW" sz="2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Helvetica"/>
                <a:cs typeface="Helvetica"/>
                <a:sym typeface="Helvetica"/>
              </a:rPr>
              <a:t>dark sectors</a:t>
            </a:r>
            <a:br>
              <a:rPr lang="en-US" altLang="zh-TW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Helvetica"/>
                <a:cs typeface="Helvetica"/>
                <a:sym typeface="Helvetica"/>
              </a:rPr>
            </a:br>
            <a:r>
              <a:rPr lang="en-US" altLang="zh-TW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Helvetica"/>
                <a:cs typeface="Helvetica"/>
                <a:sym typeface="Helvetica"/>
              </a:rPr>
              <a:t>- easily compatible with </a:t>
            </a:r>
            <a:r>
              <a:rPr lang="en-US" altLang="zh-TW" sz="2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Helvetica"/>
                <a:cs typeface="Helvetica"/>
                <a:sym typeface="Helvetica"/>
              </a:rPr>
              <a:t>Grand Unification Theory</a:t>
            </a:r>
            <a:endParaRPr lang="en-US" altLang="zh-TW" sz="2200" dirty="0">
              <a:solidFill>
                <a:srgbClr val="C00000"/>
              </a:solidFill>
              <a:latin typeface="+mj-lt"/>
              <a:ea typeface="Helvetica"/>
              <a:cs typeface="Helvetica"/>
              <a:sym typeface="Helvetica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7533045-89B2-4AB9-9516-35EB7AA832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640" y="93982"/>
            <a:ext cx="8466720" cy="842898"/>
          </a:xfrm>
        </p:spPr>
        <p:txBody>
          <a:bodyPr>
            <a:normAutofit/>
          </a:bodyPr>
          <a:lstStyle/>
          <a:p>
            <a:r>
              <a:rPr lang="en-US" sz="42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MCP Model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F385752F-59DD-4FDA-8930-2816DC6B6F52}"/>
                  </a:ext>
                </a:extLst>
              </p14:cNvPr>
              <p14:cNvContentPartPr/>
              <p14:nvPr/>
            </p14:nvContentPartPr>
            <p14:xfrm>
              <a:off x="0" y="0"/>
              <a:ext cx="0" cy="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F385752F-59DD-4FDA-8930-2816DC6B6F52}"/>
                  </a:ext>
                </a:extLst>
              </p:cNvPr>
              <p:cNvPicPr/>
              <p:nvPr/>
            </p:nvPicPr>
            <p:blipFill/>
            <p:spPr/>
          </p:pic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A7021B-2D7B-4DCD-B7EA-EA8CE3126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FEC0-191D-5F4C-A0D1-2BE325A3C970}" type="slidenum">
              <a:rPr lang="en-US" smtClean="0"/>
              <a:t>45</a:t>
            </a:fld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694BE5-6F3E-43DA-AEAE-59053AA1A9C4}"/>
              </a:ext>
            </a:extLst>
          </p:cNvPr>
          <p:cNvSpPr/>
          <p:nvPr/>
        </p:nvSpPr>
        <p:spPr>
          <a:xfrm>
            <a:off x="7176324" y="2345662"/>
            <a:ext cx="225188" cy="163773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5F944A-9451-43B7-A9C1-4A36AE6554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0381" y="1673910"/>
            <a:ext cx="5449824" cy="60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5386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-Suppose dark matter (like ordinary matter) composed of particles and not antiparticles of some symmetry.…"/>
          <p:cNvSpPr txBox="1">
            <a:spLocks/>
          </p:cNvSpPr>
          <p:nvPr/>
        </p:nvSpPr>
        <p:spPr>
          <a:xfrm>
            <a:off x="599547" y="5855799"/>
            <a:ext cx="7429500" cy="265672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>
                <a:solidFill>
                  <a:schemeClr val="accent2">
                    <a:hueOff val="-902888"/>
                    <a:satOff val="-15377"/>
                    <a:lumOff val="-12864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en-US" altLang="zh-TW" sz="2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mo" panose="020B0604020202020204" pitchFamily="34" charset="0"/>
              <a:cs typeface="Arial" panose="020B0604020202020204" pitchFamily="34" charset="0"/>
              <a:sym typeface="Helvetica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7533045-89B2-4AB9-9516-35EB7AA832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8140" y="363125"/>
            <a:ext cx="6480907" cy="842898"/>
          </a:xfrm>
        </p:spPr>
        <p:txBody>
          <a:bodyPr/>
          <a:lstStyle/>
          <a:p>
            <a:pPr algn="l"/>
            <a:r>
              <a:rPr lang="en-US" sz="4000" dirty="0"/>
              <a:t>Kinetic Mixing and MCP Phase</a:t>
            </a:r>
            <a:endParaRPr 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F385752F-59DD-4FDA-8930-2816DC6B6F52}"/>
                  </a:ext>
                </a:extLst>
              </p14:cNvPr>
              <p14:cNvContentPartPr/>
              <p14:nvPr/>
            </p14:nvContentPartPr>
            <p14:xfrm>
              <a:off x="0" y="0"/>
              <a:ext cx="0" cy="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F385752F-59DD-4FDA-8930-2816DC6B6F52}"/>
                  </a:ext>
                </a:extLst>
              </p:cNvPr>
              <p:cNvPicPr/>
              <p:nvPr/>
            </p:nvPicPr>
            <p:blipFill/>
            <p:spPr/>
          </p:pic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04A88C4E-0192-44C3-A492-D72C5CDB422B}"/>
              </a:ext>
            </a:extLst>
          </p:cNvPr>
          <p:cNvSpPr/>
          <p:nvPr/>
        </p:nvSpPr>
        <p:spPr>
          <a:xfrm>
            <a:off x="3308673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DC68D9-DBE7-4FDB-BD31-DD6DEBDFD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FEC0-191D-5F4C-A0D1-2BE325A3C970}" type="slidenum">
              <a:rPr lang="en-US" smtClean="0"/>
              <a:t>46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13D94D7-16E8-4342-A3C0-EF208961E2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8779" y="1571904"/>
            <a:ext cx="3529212" cy="89149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CF43CBC-CF93-4E5A-B278-5E3610B9F044}"/>
              </a:ext>
            </a:extLst>
          </p:cNvPr>
          <p:cNvSpPr/>
          <p:nvPr/>
        </p:nvSpPr>
        <p:spPr>
          <a:xfrm>
            <a:off x="3383567" y="2597898"/>
            <a:ext cx="2276585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defRPr>
                <a:solidFill>
                  <a:schemeClr val="accent2">
                    <a:hueOff val="-902888"/>
                    <a:satOff val="-15377"/>
                    <a:lumOff val="-12864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altLang="zh-TW" sz="1900" dirty="0">
                <a:ea typeface="Helvetica"/>
                <a:cs typeface="Helvetica"/>
                <a:sym typeface="Helvetica"/>
              </a:rPr>
              <a:t>See, </a:t>
            </a:r>
            <a:r>
              <a:rPr lang="en-US" altLang="zh-TW" sz="1900" dirty="0" err="1">
                <a:ea typeface="Helvetica"/>
                <a:cs typeface="Helvetica"/>
                <a:sym typeface="Helvetica"/>
              </a:rPr>
              <a:t>Holdom</a:t>
            </a:r>
            <a:r>
              <a:rPr lang="en-US" altLang="zh-TW" sz="1900" dirty="0">
                <a:ea typeface="Helvetica"/>
                <a:cs typeface="Helvetica"/>
                <a:sym typeface="Helvetica"/>
              </a:rPr>
              <a:t>, 1985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5DC459-55CE-4697-8D71-B0443E316B30}"/>
              </a:ext>
            </a:extLst>
          </p:cNvPr>
          <p:cNvSpPr/>
          <p:nvPr/>
        </p:nvSpPr>
        <p:spPr>
          <a:xfrm>
            <a:off x="6245106" y="1832985"/>
            <a:ext cx="24416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defRPr>
                <a:solidFill>
                  <a:schemeClr val="accent2">
                    <a:hueOff val="-902888"/>
                    <a:satOff val="-15377"/>
                    <a:lumOff val="-12864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altLang="zh-TW" dirty="0">
                <a:solidFill>
                  <a:srgbClr val="3333FF"/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  <a:sym typeface="Helvetica"/>
              </a:rPr>
              <a:t>(SM: Standard Model)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5630D54-51CF-4CA1-89B3-83D671C039A1}"/>
              </a:ext>
            </a:extLst>
          </p:cNvPr>
          <p:cNvSpPr/>
          <p:nvPr/>
        </p:nvSpPr>
        <p:spPr>
          <a:xfrm>
            <a:off x="621398" y="3801185"/>
            <a:ext cx="69028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New fermion</a:t>
            </a:r>
            <a:r>
              <a:rPr lang="zh-TW" altLang="en-US" sz="2200" dirty="0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zh-TW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Helvetica"/>
              </a:rPr>
              <a:t>χ</a:t>
            </a:r>
            <a:r>
              <a:rPr lang="en-US" sz="2200" dirty="0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 charged under new gauge boson B’.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AE16A65-1368-4180-8C34-DD3D5CCF7386}"/>
              </a:ext>
            </a:extLst>
          </p:cNvPr>
          <p:cNvSpPr/>
          <p:nvPr/>
        </p:nvSpPr>
        <p:spPr>
          <a:xfrm>
            <a:off x="144186" y="1619809"/>
            <a:ext cx="23166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>
                <a:solidFill>
                  <a:schemeClr val="accent2">
                    <a:hueOff val="-902888"/>
                    <a:satOff val="-15377"/>
                    <a:lumOff val="-12864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altLang="zh-TW" b="1" dirty="0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  <a:sym typeface="Helvetica"/>
              </a:rPr>
              <a:t>Coupled to new dark fermion </a:t>
            </a:r>
            <a:r>
              <a:rPr lang="el-GR" altLang="zh-TW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Helvetica"/>
              </a:rPr>
              <a:t>χ</a:t>
            </a:r>
            <a:endParaRPr lang="en-US" altLang="zh-TW" b="1" dirty="0">
              <a:latin typeface="Arial" panose="020B0604020202020204" pitchFamily="34" charset="0"/>
              <a:ea typeface="Arimo" panose="020B0604020202020204" pitchFamily="34" charset="0"/>
              <a:cs typeface="Arial" panose="020B0604020202020204" pitchFamily="34" charset="0"/>
              <a:sym typeface="Helvetica"/>
            </a:endParaRPr>
          </a:p>
        </p:txBody>
      </p:sp>
      <p:pic>
        <p:nvPicPr>
          <p:cNvPr id="16" name="Picture 15" descr="A close up of a logo&#13;&#10;&#13;&#10;Description automatically generated">
            <a:extLst>
              <a:ext uri="{FF2B5EF4-FFF2-40B4-BE49-F238E27FC236}">
                <a16:creationId xmlns:a16="http://schemas.microsoft.com/office/drawing/2014/main" id="{B49AC924-4646-354D-A0DE-2DB9387EC7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634" y="3032595"/>
            <a:ext cx="7429500" cy="8763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4803A23-78E4-5A47-95E7-508E7186AC36}"/>
              </a:ext>
            </a:extLst>
          </p:cNvPr>
          <p:cNvSpPr/>
          <p:nvPr/>
        </p:nvSpPr>
        <p:spPr>
          <a:xfrm>
            <a:off x="613626" y="4609590"/>
            <a:ext cx="771450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Millicharged particle (MCP) can be a </a:t>
            </a:r>
            <a:r>
              <a:rPr lang="en-US" sz="2200" b="1" dirty="0"/>
              <a:t>low-energy consequence</a:t>
            </a:r>
            <a:r>
              <a:rPr lang="en-US" sz="2200" dirty="0"/>
              <a:t> of </a:t>
            </a:r>
            <a:r>
              <a:rPr lang="en-US" sz="2200" b="1" dirty="0"/>
              <a:t>massless dark photon  </a:t>
            </a:r>
            <a:r>
              <a:rPr lang="en-US" sz="2200" dirty="0"/>
              <a:t>(a new U(1) gauge boson) coupled to </a:t>
            </a:r>
            <a:r>
              <a:rPr lang="en-US" sz="2200" b="1" dirty="0"/>
              <a:t>a new fermion (become </a:t>
            </a:r>
            <a:r>
              <a:rPr lang="en-US" sz="2200" dirty="0"/>
              <a:t>MCP in a convenient basis.)</a:t>
            </a:r>
            <a:br>
              <a:rPr lang="en-US" sz="2200" b="1" dirty="0"/>
            </a:br>
            <a:endParaRPr lang="en-US" sz="2200" b="1" dirty="0"/>
          </a:p>
        </p:txBody>
      </p:sp>
      <p:pic>
        <p:nvPicPr>
          <p:cNvPr id="7" name="Picture 6" descr="A picture containing table&#10;&#10;Description automatically generated">
            <a:extLst>
              <a:ext uri="{FF2B5EF4-FFF2-40B4-BE49-F238E27FC236}">
                <a16:creationId xmlns:a16="http://schemas.microsoft.com/office/drawing/2014/main" id="{56522ADD-51F2-DD43-B78E-AEBF89EB9E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1215" y="1322522"/>
            <a:ext cx="365047" cy="54204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8CCBEC2-B619-B248-AB83-32C0E6CFE25A}"/>
              </a:ext>
            </a:extLst>
          </p:cNvPr>
          <p:cNvSpPr/>
          <p:nvPr/>
        </p:nvSpPr>
        <p:spPr>
          <a:xfrm>
            <a:off x="2781858" y="1353787"/>
            <a:ext cx="424480" cy="14012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2E93FB3-BCDF-5A4C-9642-A5713371C947}"/>
              </a:ext>
            </a:extLst>
          </p:cNvPr>
          <p:cNvCxnSpPr>
            <a:cxnSpLocks/>
          </p:cNvCxnSpPr>
          <p:nvPr/>
        </p:nvCxnSpPr>
        <p:spPr>
          <a:xfrm>
            <a:off x="2758150" y="1444959"/>
            <a:ext cx="550523" cy="5726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4976BC6-76E9-B848-A808-03A06EC5DB02}"/>
              </a:ext>
            </a:extLst>
          </p:cNvPr>
          <p:cNvCxnSpPr>
            <a:cxnSpLocks/>
          </p:cNvCxnSpPr>
          <p:nvPr/>
        </p:nvCxnSpPr>
        <p:spPr>
          <a:xfrm flipH="1">
            <a:off x="2781858" y="1990437"/>
            <a:ext cx="474786" cy="55322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A close up of a tool&#10;&#10;Description automatically generated">
            <a:extLst>
              <a:ext uri="{FF2B5EF4-FFF2-40B4-BE49-F238E27FC236}">
                <a16:creationId xmlns:a16="http://schemas.microsoft.com/office/drawing/2014/main" id="{1546AF1A-B2C7-3D4B-BCF0-57353C9B10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5497" y="1267595"/>
            <a:ext cx="330200" cy="355600"/>
          </a:xfrm>
          <a:prstGeom prst="rect">
            <a:avLst/>
          </a:prstGeom>
        </p:spPr>
      </p:pic>
      <p:pic>
        <p:nvPicPr>
          <p:cNvPr id="27" name="Picture 26" descr="A close up of a tool&#10;&#10;Description automatically generated">
            <a:extLst>
              <a:ext uri="{FF2B5EF4-FFF2-40B4-BE49-F238E27FC236}">
                <a16:creationId xmlns:a16="http://schemas.microsoft.com/office/drawing/2014/main" id="{77146C3B-F3C4-E648-9A1A-7C603C45E8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2797" y="2296010"/>
            <a:ext cx="3556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91259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7533045-89B2-4AB9-9516-35EB7AA832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640" y="136526"/>
            <a:ext cx="8466720" cy="885450"/>
          </a:xfrm>
        </p:spPr>
        <p:txBody>
          <a:bodyPr>
            <a:no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EDGES Measurement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F385752F-59DD-4FDA-8930-2816DC6B6F52}"/>
                  </a:ext>
                </a:extLst>
              </p14:cNvPr>
              <p14:cNvContentPartPr/>
              <p14:nvPr/>
            </p14:nvContentPartPr>
            <p14:xfrm>
              <a:off x="0" y="0"/>
              <a:ext cx="0" cy="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F385752F-59DD-4FDA-8930-2816DC6B6F52}"/>
                  </a:ext>
                </a:extLst>
              </p:cNvPr>
              <p:cNvPicPr/>
              <p:nvPr/>
            </p:nvPicPr>
            <p:blipFill/>
            <p:spPr/>
          </p:pic>
        </mc:Fallback>
      </mc:AlternateContent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890D9B3A-B54B-4F42-994E-9C3A5BABB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203FEC0-191D-5F4C-A0D1-2BE325A3C970}" type="slidenum">
              <a:rPr lang="en-US" smtClean="0">
                <a:solidFill>
                  <a:srgbClr val="C00000"/>
                </a:solidFill>
              </a:rPr>
              <a:t>47</a:t>
            </a:fld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03C143-A9A5-844A-8596-D3BA417CFE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360" y="3141972"/>
            <a:ext cx="4128119" cy="34536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3BDE739-4932-194E-BED7-858E04F70A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3360" y="892343"/>
            <a:ext cx="6992399" cy="237200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EC22AD2-B704-C14B-A30D-FDAA7D6B03BC}"/>
              </a:ext>
            </a:extLst>
          </p:cNvPr>
          <p:cNvSpPr/>
          <p:nvPr/>
        </p:nvSpPr>
        <p:spPr>
          <a:xfrm>
            <a:off x="3402673" y="2760716"/>
            <a:ext cx="23386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Jordan </a:t>
            </a:r>
            <a:r>
              <a:rPr lang="en-US" dirty="0" err="1"/>
              <a:t>Mirocha</a:t>
            </a:r>
            <a:r>
              <a:rPr lang="en-US" dirty="0"/>
              <a:t> (UCLA)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BEF539-E20C-6E48-989B-EE64B88EB75A}"/>
              </a:ext>
            </a:extLst>
          </p:cNvPr>
          <p:cNvSpPr/>
          <p:nvPr/>
        </p:nvSpPr>
        <p:spPr>
          <a:xfrm>
            <a:off x="5306880" y="3593657"/>
            <a:ext cx="33799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>
                <a:solidFill>
                  <a:schemeClr val="accent2">
                    <a:hueOff val="-902888"/>
                    <a:satOff val="-15377"/>
                    <a:lumOff val="-12864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600" dirty="0">
                <a:solidFill>
                  <a:srgbClr val="7030A0"/>
                </a:solidFill>
                <a:ea typeface="Helvetica"/>
                <a:cs typeface="Times" panose="02020603050405020304" pitchFamily="18" charset="0"/>
                <a:sym typeface="Helvetica"/>
              </a:rPr>
              <a:t>EDGES collab., Nature, (2018); </a:t>
            </a:r>
            <a:r>
              <a:rPr lang="en-US" sz="1600" dirty="0" err="1">
                <a:solidFill>
                  <a:srgbClr val="7030A0"/>
                </a:solidFill>
                <a:ea typeface="Helvetica"/>
                <a:cs typeface="Times" panose="02020603050405020304" pitchFamily="18" charset="0"/>
                <a:sym typeface="Helvetica"/>
              </a:rPr>
              <a:t>Barkana</a:t>
            </a:r>
            <a:r>
              <a:rPr lang="en-US" sz="1600" dirty="0">
                <a:solidFill>
                  <a:srgbClr val="7030A0"/>
                </a:solidFill>
                <a:ea typeface="Helvetica"/>
                <a:cs typeface="Times" panose="02020603050405020304" pitchFamily="18" charset="0"/>
                <a:sym typeface="Helvetica"/>
              </a:rPr>
              <a:t>, Nature, (2018)</a:t>
            </a:r>
            <a:r>
              <a:rPr lang="en-US" sz="1600" dirty="0">
                <a:ea typeface="Helvetica"/>
                <a:cs typeface="Times" panose="02020603050405020304" pitchFamily="18" charset="0"/>
                <a:sym typeface="Helvetica"/>
              </a:rPr>
              <a:t>, </a:t>
            </a:r>
            <a:br>
              <a:rPr lang="en-US" sz="1600" dirty="0">
                <a:ea typeface="Helvetica"/>
                <a:cs typeface="Times" panose="02020603050405020304" pitchFamily="18" charset="0"/>
                <a:sym typeface="Helvetica"/>
              </a:rPr>
            </a:br>
            <a:r>
              <a:rPr lang="en-US" sz="1600" dirty="0">
                <a:ea typeface="Helvetica"/>
                <a:cs typeface="Times" panose="02020603050405020304" pitchFamily="18" charset="0"/>
                <a:sym typeface="Helvetica"/>
              </a:rPr>
              <a:t>more refs listed in the end </a:t>
            </a:r>
            <a:br>
              <a:rPr lang="en-US" sz="1600" dirty="0">
                <a:ea typeface="Helvetica"/>
                <a:cs typeface="Times" panose="02020603050405020304" pitchFamily="18" charset="0"/>
                <a:sym typeface="Helvetica"/>
              </a:rPr>
            </a:br>
            <a:endParaRPr lang="en-US" sz="1600" dirty="0">
              <a:ea typeface="Helvetica"/>
              <a:cs typeface="Times" panose="02020603050405020304" pitchFamily="18" charset="0"/>
              <a:sym typeface="Helvetica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AD705736-AC52-784A-A5E8-A0DA017C467B}"/>
                  </a:ext>
                </a:extLst>
              </p14:cNvPr>
              <p14:cNvContentPartPr/>
              <p14:nvPr/>
            </p14:nvContentPartPr>
            <p14:xfrm>
              <a:off x="2570040" y="4081032"/>
              <a:ext cx="2308680" cy="9111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AD705736-AC52-784A-A5E8-A0DA017C467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561040" y="4072032"/>
                <a:ext cx="2326320" cy="928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599103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EDA5E38-45AC-46FB-BB01-6C6051EB7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363" y="370613"/>
            <a:ext cx="8182100" cy="871205"/>
          </a:xfrm>
        </p:spPr>
        <p:txBody>
          <a:bodyPr>
            <a:noAutofit/>
          </a:bodyPr>
          <a:lstStyle/>
          <a:p>
            <a:pPr>
              <a:spcBef>
                <a:spcPts val="400"/>
              </a:spcBef>
            </a:pPr>
            <a:r>
              <a:rPr lang="en-US" sz="3200" b="1" dirty="0">
                <a:ea typeface="Cambria" panose="02040503050406030204" pitchFamily="18" charset="0"/>
              </a:rPr>
              <a:t>MCP Detection: </a:t>
            </a:r>
            <a:r>
              <a:rPr lang="en-US" sz="3200" dirty="0">
                <a:ea typeface="Cambria" panose="02040503050406030204" pitchFamily="18" charset="0"/>
              </a:rPr>
              <a:t>“Hard” Scattering or Ionization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6652C54-3BC1-4D79-BD76-DC2FDE5E4D15}"/>
              </a:ext>
            </a:extLst>
          </p:cNvPr>
          <p:cNvSpPr/>
          <p:nvPr/>
        </p:nvSpPr>
        <p:spPr>
          <a:xfrm>
            <a:off x="1016980" y="4319382"/>
            <a:ext cx="7422250" cy="2429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00" b="1" dirty="0"/>
              <a:t>Ionization (eV-level): </a:t>
            </a:r>
            <a:r>
              <a:rPr lang="en-US" sz="1700" dirty="0">
                <a:latin typeface="Times" pitchFamily="2" charset="0"/>
              </a:rPr>
              <a:t>~ </a:t>
            </a:r>
            <a:r>
              <a:rPr lang="en-US" sz="1700" dirty="0"/>
              <a:t>very low-energy scattering</a:t>
            </a:r>
            <a:r>
              <a:rPr lang="en-US" sz="1700" b="1" dirty="0"/>
              <a:t>: </a:t>
            </a:r>
            <a:br>
              <a:rPr lang="en-US" sz="1700" b="1" dirty="0"/>
            </a:br>
            <a:r>
              <a:rPr lang="en-US" dirty="0">
                <a:solidFill>
                  <a:srgbClr val="C00000"/>
                </a:solidFill>
              </a:rPr>
              <a:t>e.g., </a:t>
            </a:r>
            <a:r>
              <a:rPr lang="en-US" dirty="0" err="1">
                <a:solidFill>
                  <a:srgbClr val="C00000"/>
                </a:solidFill>
              </a:rPr>
              <a:t>MilliQan</a:t>
            </a:r>
            <a:r>
              <a:rPr lang="en-US" dirty="0">
                <a:solidFill>
                  <a:srgbClr val="C00000"/>
                </a:solidFill>
              </a:rPr>
              <a:t>: arXiv:1410.6816,</a:t>
            </a:r>
            <a:r>
              <a:rPr lang="en-US" dirty="0">
                <a:solidFill>
                  <a:srgbClr val="C00000"/>
                </a:solidFill>
                <a:latin typeface="Times" pitchFamily="2" charset="0"/>
              </a:rPr>
              <a:t> Haas, Hill, Izaguirre, </a:t>
            </a:r>
            <a:r>
              <a:rPr lang="en-US" dirty="0" err="1">
                <a:solidFill>
                  <a:srgbClr val="C00000"/>
                </a:solidFill>
                <a:latin typeface="Times" pitchFamily="2" charset="0"/>
              </a:rPr>
              <a:t>Yavin</a:t>
            </a:r>
            <a:endParaRPr lang="en-US" dirty="0">
              <a:solidFill>
                <a:srgbClr val="C00000"/>
              </a:solidFill>
              <a:latin typeface="Times" pitchFamily="2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00" b="1" dirty="0">
                <a:latin typeface="+mj-lt"/>
              </a:rPr>
              <a:t>“Hard” (MeV-level) electron elastic scattering:</a:t>
            </a:r>
            <a:br>
              <a:rPr lang="en-US" sz="1700" dirty="0">
                <a:latin typeface="+mj-lt"/>
              </a:rPr>
            </a:br>
            <a:r>
              <a:rPr lang="en-US" sz="1700" dirty="0">
                <a:latin typeface="+mj-lt"/>
              </a:rPr>
              <a:t>e.g., </a:t>
            </a:r>
            <a:r>
              <a:rPr lang="en-US" altLang="zh-TW" sz="1700" dirty="0">
                <a:latin typeface="+mj-lt"/>
              </a:rPr>
              <a:t>Magill, </a:t>
            </a:r>
            <a:r>
              <a:rPr lang="en-US" sz="1700" dirty="0" err="1">
                <a:latin typeface="+mj-lt"/>
              </a:rPr>
              <a:t>Plestid</a:t>
            </a:r>
            <a:r>
              <a:rPr lang="en-US" sz="1700" dirty="0">
                <a:latin typeface="+mj-lt"/>
              </a:rPr>
              <a:t>, </a:t>
            </a:r>
            <a:r>
              <a:rPr lang="en-US" sz="1700" dirty="0" err="1">
                <a:latin typeface="+mj-lt"/>
              </a:rPr>
              <a:t>Pospelov</a:t>
            </a:r>
            <a:r>
              <a:rPr lang="en-US" sz="1700" dirty="0">
                <a:latin typeface="+mj-lt"/>
              </a:rPr>
              <a:t>, </a:t>
            </a:r>
            <a:r>
              <a:rPr lang="en-US" sz="1700" b="1" dirty="0">
                <a:latin typeface="+mj-lt"/>
              </a:rPr>
              <a:t>Tsai</a:t>
            </a:r>
            <a:r>
              <a:rPr lang="en-US" sz="1700" dirty="0">
                <a:latin typeface="+mj-lt"/>
              </a:rPr>
              <a:t>, </a:t>
            </a:r>
            <a:r>
              <a:rPr lang="en-US" sz="1700" dirty="0">
                <a:latin typeface="+mj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1806.03310</a:t>
            </a:r>
            <a:r>
              <a:rPr lang="en-US" sz="1700" dirty="0">
                <a:latin typeface="+mj-lt"/>
              </a:rPr>
              <a:t> </a:t>
            </a:r>
            <a:br>
              <a:rPr lang="en-US" sz="1700" dirty="0">
                <a:latin typeface="+mj-lt"/>
              </a:rPr>
            </a:br>
            <a:r>
              <a:rPr lang="en-US" sz="1700" dirty="0">
                <a:latin typeface="+mj-lt"/>
              </a:rPr>
              <a:t>(MCP in neutrino Experiments, </a:t>
            </a:r>
            <a:r>
              <a:rPr lang="en-US" sz="1700" dirty="0" err="1">
                <a:latin typeface="+mj-lt"/>
              </a:rPr>
              <a:t>MiniBooNE</a:t>
            </a:r>
            <a:r>
              <a:rPr lang="en-US" sz="1700" dirty="0">
                <a:latin typeface="+mj-lt"/>
              </a:rPr>
              <a:t>, </a:t>
            </a:r>
            <a:r>
              <a:rPr lang="en-US" sz="1700" dirty="0" err="1">
                <a:latin typeface="+mj-lt"/>
              </a:rPr>
              <a:t>MicroBooNE</a:t>
            </a:r>
            <a:r>
              <a:rPr lang="en-US" sz="1700" dirty="0">
                <a:latin typeface="+mj-lt"/>
              </a:rPr>
              <a:t>, SBND, DUNE, </a:t>
            </a:r>
            <a:r>
              <a:rPr lang="en-US" sz="1700" dirty="0" err="1">
                <a:latin typeface="+mj-lt"/>
              </a:rPr>
              <a:t>SHiP</a:t>
            </a:r>
            <a:r>
              <a:rPr lang="en-US" sz="1700" dirty="0">
                <a:latin typeface="+mj-lt"/>
              </a:rPr>
              <a:t>)</a:t>
            </a:r>
            <a:br>
              <a:rPr lang="en-US" sz="1700" dirty="0">
                <a:latin typeface="+mj-lt"/>
              </a:rPr>
            </a:br>
            <a:endParaRPr lang="en-US" sz="1700" dirty="0">
              <a:latin typeface="+mj-l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1D4431-7639-4F7A-BCA5-54D328B84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FEC0-191D-5F4C-A0D1-2BE325A3C970}" type="slidenum">
              <a:rPr lang="en-US" smtClean="0"/>
              <a:t>48</a:t>
            </a:fld>
            <a:endParaRPr lang="en-US" dirty="0"/>
          </a:p>
        </p:txBody>
      </p:sp>
      <p:pic>
        <p:nvPicPr>
          <p:cNvPr id="5" name="Picture 4" descr="A picture containing photo, table, small, filled&#10;&#10;Description automatically generated">
            <a:extLst>
              <a:ext uri="{FF2B5EF4-FFF2-40B4-BE49-F238E27FC236}">
                <a16:creationId xmlns:a16="http://schemas.microsoft.com/office/drawing/2014/main" id="{2AC7C5DC-89C9-3843-AC9A-A2EF89325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8555" y="1347348"/>
            <a:ext cx="2791711" cy="273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0467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EDA5E38-45AC-46FB-BB01-6C6051EB7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363" y="370613"/>
            <a:ext cx="8182100" cy="871205"/>
          </a:xfrm>
        </p:spPr>
        <p:txBody>
          <a:bodyPr>
            <a:noAutofit/>
          </a:bodyPr>
          <a:lstStyle/>
          <a:p>
            <a:pPr>
              <a:spcBef>
                <a:spcPts val="400"/>
              </a:spcBef>
            </a:pPr>
            <a:r>
              <a:rPr lang="en-US" sz="3200" b="1" dirty="0">
                <a:ea typeface="Cambria" panose="02040503050406030204" pitchFamily="18" charset="0"/>
              </a:rPr>
              <a:t>MCP Detection: </a:t>
            </a:r>
            <a:r>
              <a:rPr lang="en-US" sz="3200" dirty="0">
                <a:ea typeface="Cambria" panose="02040503050406030204" pitchFamily="18" charset="0"/>
              </a:rPr>
              <a:t>Ionization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6652C54-3BC1-4D79-BD76-DC2FDE5E4D15}"/>
              </a:ext>
            </a:extLst>
          </p:cNvPr>
          <p:cNvSpPr/>
          <p:nvPr/>
        </p:nvSpPr>
        <p:spPr>
          <a:xfrm>
            <a:off x="938288" y="1573992"/>
            <a:ext cx="7422250" cy="28915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Want very low momentum transfer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: ionization and scintillation signature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Signature proportional to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dE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/dx of the MCP, referred to as </a:t>
            </a:r>
            <a:b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energy loss/stopping power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Can be approximated with the Bethe-Bloch Formula (various modified versions and detailed considerations.)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1D4431-7639-4F7A-BCA5-54D328B84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FEC0-191D-5F4C-A0D1-2BE325A3C970}" type="slidenum">
              <a:rPr lang="en-US" smtClean="0"/>
              <a:t>49</a:t>
            </a:fld>
            <a:endParaRPr lang="en-US" dirty="0"/>
          </a:p>
        </p:txBody>
      </p:sp>
      <p:pic>
        <p:nvPicPr>
          <p:cNvPr id="9" name="Picture 8" descr="A close up of a watch&#10;&#10;Description automatically generated">
            <a:extLst>
              <a:ext uri="{FF2B5EF4-FFF2-40B4-BE49-F238E27FC236}">
                <a16:creationId xmlns:a16="http://schemas.microsoft.com/office/drawing/2014/main" id="{57B639E8-8032-C849-AF2B-93CB17BD18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8580" y="4336574"/>
            <a:ext cx="2262633" cy="922305"/>
          </a:xfrm>
          <a:prstGeom prst="rect">
            <a:avLst/>
          </a:prstGeom>
        </p:spPr>
      </p:pic>
      <p:pic>
        <p:nvPicPr>
          <p:cNvPr id="11" name="Picture 10" descr="A close up of a map&#10;&#10;Description automatically generated">
            <a:extLst>
              <a:ext uri="{FF2B5EF4-FFF2-40B4-BE49-F238E27FC236}">
                <a16:creationId xmlns:a16="http://schemas.microsoft.com/office/drawing/2014/main" id="{969AABA1-E82B-C64D-9D73-8737FBD37D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7341" y="4168882"/>
            <a:ext cx="2499578" cy="153770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3A48009-82EC-2245-B05B-E456604486E1}"/>
              </a:ext>
            </a:extLst>
          </p:cNvPr>
          <p:cNvSpPr/>
          <p:nvPr/>
        </p:nvSpPr>
        <p:spPr>
          <a:xfrm>
            <a:off x="4863352" y="5706586"/>
            <a:ext cx="3379695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intentionally make the plot small so we don’t get into too much details of this.</a:t>
            </a:r>
            <a:endParaRPr lang="en-US" sz="1500" dirty="0">
              <a:hlinkClick r:id="" action="ppaction://noaction"/>
            </a:endParaRPr>
          </a:p>
          <a:p>
            <a:r>
              <a:rPr lang="en-US" sz="1500" dirty="0">
                <a:hlinkClick r:id="" action="ppaction://noaction"/>
              </a:rPr>
              <a:t>http://pdg.lbl.gov/2020/reviews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2997390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156" y="908794"/>
            <a:ext cx="7201876" cy="18914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385" y="3801804"/>
            <a:ext cx="7201876" cy="1160524"/>
          </a:xfrm>
          <a:prstGeom prst="rect">
            <a:avLst/>
          </a:prstGeom>
        </p:spPr>
      </p:pic>
      <p:cxnSp>
        <p:nvCxnSpPr>
          <p:cNvPr id="6" name="Straight Arrow Connector 5"/>
          <p:cNvCxnSpPr>
            <a:cxnSpLocks/>
          </p:cNvCxnSpPr>
          <p:nvPr/>
        </p:nvCxnSpPr>
        <p:spPr>
          <a:xfrm>
            <a:off x="5198796" y="2899544"/>
            <a:ext cx="645236" cy="0"/>
          </a:xfrm>
          <a:prstGeom prst="straightConnector1">
            <a:avLst/>
          </a:prstGeom>
          <a:ln w="31750">
            <a:solidFill>
              <a:srgbClr val="3333FF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4956913" y="2967264"/>
            <a:ext cx="1237086" cy="307777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3333FF"/>
                </a:solidFill>
                <a:latin typeface="White"/>
              </a:rPr>
              <a:t>SIMPs/ELDERs</a:t>
            </a:r>
            <a:endParaRPr lang="en-US" sz="1400" dirty="0">
              <a:solidFill>
                <a:srgbClr val="3333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45098" y="2021095"/>
            <a:ext cx="2989637" cy="17031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449969" y="1994282"/>
            <a:ext cx="2304285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dirty="0">
                <a:solidFill>
                  <a:srgbClr val="3333FF"/>
                </a:solidFill>
              </a:rPr>
              <a:t>Ultralight DM, </a:t>
            </a:r>
            <a:r>
              <a:rPr lang="en-US" sz="1300" dirty="0" err="1">
                <a:solidFill>
                  <a:srgbClr val="3333FF"/>
                </a:solidFill>
              </a:rPr>
              <a:t>Axions</a:t>
            </a:r>
            <a:r>
              <a:rPr lang="en-US" sz="1300" dirty="0">
                <a:solidFill>
                  <a:srgbClr val="3333FF"/>
                </a:solidFill>
              </a:rPr>
              <a:t>, and ALPs</a:t>
            </a:r>
            <a:endParaRPr lang="en-US" sz="1300" dirty="0"/>
          </a:p>
        </p:txBody>
      </p:sp>
      <p:sp>
        <p:nvSpPr>
          <p:cNvPr id="7" name="Rectangle 6"/>
          <p:cNvSpPr/>
          <p:nvPr/>
        </p:nvSpPr>
        <p:spPr>
          <a:xfrm>
            <a:off x="2915000" y="3299558"/>
            <a:ext cx="5390248" cy="46166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Times" panose="02020603050405020304" pitchFamily="18" charset="0"/>
                <a:cs typeface="Times" panose="02020603050405020304" pitchFamily="18" charset="0"/>
              </a:rPr>
              <a:t>ELDER: </a:t>
            </a:r>
            <a:r>
              <a:rPr lang="en-US" sz="1200" dirty="0" err="1">
                <a:latin typeface="Times" panose="02020603050405020304" pitchFamily="18" charset="0"/>
                <a:cs typeface="Times" panose="02020603050405020304" pitchFamily="18" charset="0"/>
              </a:rPr>
              <a:t>Kuflik</a:t>
            </a:r>
            <a:r>
              <a:rPr lang="en-US" sz="1200" dirty="0">
                <a:latin typeface="Times" panose="02020603050405020304" pitchFamily="18" charset="0"/>
                <a:cs typeface="Times" panose="02020603050405020304" pitchFamily="18" charset="0"/>
              </a:rPr>
              <a:t>, </a:t>
            </a:r>
            <a:r>
              <a:rPr lang="en-US" sz="1200" dirty="0" err="1">
                <a:latin typeface="Times" panose="02020603050405020304" pitchFamily="18" charset="0"/>
                <a:cs typeface="Times" panose="02020603050405020304" pitchFamily="18" charset="0"/>
              </a:rPr>
              <a:t>Perelstein</a:t>
            </a:r>
            <a:r>
              <a:rPr lang="en-US" sz="1200" dirty="0">
                <a:latin typeface="Times" panose="02020603050405020304" pitchFamily="18" charset="0"/>
                <a:cs typeface="Times" panose="02020603050405020304" pitchFamily="18" charset="0"/>
              </a:rPr>
              <a:t>, </a:t>
            </a:r>
            <a:r>
              <a:rPr lang="en-US" sz="1200" dirty="0" err="1">
                <a:latin typeface="Times" panose="02020603050405020304" pitchFamily="18" charset="0"/>
                <a:cs typeface="Times" panose="02020603050405020304" pitchFamily="18" charset="0"/>
              </a:rPr>
              <a:t>Lorier</a:t>
            </a:r>
            <a:r>
              <a:rPr lang="en-US" sz="1200" dirty="0">
                <a:latin typeface="Times" panose="02020603050405020304" pitchFamily="18" charset="0"/>
                <a:cs typeface="Times" panose="02020603050405020304" pitchFamily="18" charset="0"/>
              </a:rPr>
              <a:t>, and </a:t>
            </a:r>
            <a:r>
              <a:rPr lang="en-US" sz="1200" b="1" dirty="0">
                <a:latin typeface="Times" panose="02020603050405020304" pitchFamily="18" charset="0"/>
                <a:cs typeface="Times" panose="02020603050405020304" pitchFamily="18" charset="0"/>
              </a:rPr>
              <a:t>Tsai</a:t>
            </a:r>
            <a:br>
              <a:rPr lang="en-US" sz="1200" b="1" dirty="0">
                <a:latin typeface="Times" panose="02020603050405020304" pitchFamily="18" charset="0"/>
                <a:cs typeface="Times" panose="02020603050405020304" pitchFamily="18" charset="0"/>
              </a:rPr>
            </a:br>
            <a:r>
              <a:rPr lang="en-US" sz="1200" i="1" dirty="0">
                <a:latin typeface="Times" panose="02020603050405020304" pitchFamily="18" charset="0"/>
                <a:cs typeface="Times" panose="02020603050405020304" pitchFamily="18" charset="0"/>
              </a:rPr>
              <a:t>PRL </a:t>
            </a:r>
            <a:r>
              <a:rPr lang="en-US" altLang="zh-TW" sz="1200" dirty="0">
                <a:latin typeface="Times" panose="02020603050405020304" pitchFamily="18" charset="0"/>
                <a:cs typeface="Times" panose="02020603050405020304" pitchFamily="18" charset="0"/>
              </a:rPr>
              <a:t>‘</a:t>
            </a:r>
            <a:r>
              <a:rPr lang="en-US" sz="1200" dirty="0">
                <a:latin typeface="Times" panose="02020603050405020304" pitchFamily="18" charset="0"/>
                <a:cs typeface="Times" panose="02020603050405020304" pitchFamily="18" charset="0"/>
              </a:rPr>
              <a:t>16</a:t>
            </a:r>
            <a:r>
              <a:rPr lang="en-US" sz="1200" i="1" dirty="0"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sz="1200" dirty="0">
                <a:hlinkClick r:id="rId5"/>
              </a:rPr>
              <a:t>1512.04545</a:t>
            </a:r>
            <a:r>
              <a:rPr lang="en-US" sz="1200" dirty="0"/>
              <a:t>;</a:t>
            </a:r>
            <a:r>
              <a:rPr lang="en-US" sz="1200" i="1" dirty="0">
                <a:latin typeface="Times" panose="02020603050405020304" pitchFamily="18" charset="0"/>
                <a:cs typeface="Times" panose="02020603050405020304" pitchFamily="18" charset="0"/>
              </a:rPr>
              <a:t> JHEP </a:t>
            </a:r>
            <a:r>
              <a:rPr lang="en-US" altLang="zh-TW" sz="1200" dirty="0">
                <a:latin typeface="Times" panose="02020603050405020304" pitchFamily="18" charset="0"/>
                <a:cs typeface="Times" panose="02020603050405020304" pitchFamily="18" charset="0"/>
              </a:rPr>
              <a:t>’</a:t>
            </a:r>
            <a:r>
              <a:rPr lang="en-US" sz="1200" dirty="0">
                <a:latin typeface="Times" panose="02020603050405020304" pitchFamily="18" charset="0"/>
                <a:cs typeface="Times" panose="02020603050405020304" pitchFamily="18" charset="0"/>
              </a:rPr>
              <a:t>17, </a:t>
            </a:r>
            <a:r>
              <a:rPr lang="en-US" sz="1200" dirty="0">
                <a:hlinkClick r:id="rId6"/>
              </a:rPr>
              <a:t>1706.05381</a:t>
            </a:r>
            <a:endParaRPr lang="en-US" sz="12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8B225FB-9C5A-4472-8232-6A016BEE8AC0}"/>
              </a:ext>
            </a:extLst>
          </p:cNvPr>
          <p:cNvSpPr/>
          <p:nvPr/>
        </p:nvSpPr>
        <p:spPr>
          <a:xfrm>
            <a:off x="1084546" y="333758"/>
            <a:ext cx="6984221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TW" sz="2800" dirty="0">
                <a:latin typeface="Cambria" panose="02040503050406030204" pitchFamily="18" charset="0"/>
              </a:rPr>
              <a:t>Exploration of Dark Sector</a:t>
            </a:r>
            <a:endParaRPr lang="en-US" sz="2800" dirty="0">
              <a:latin typeface="Cambria" panose="020405030504060302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334DDCA-F733-4DFF-9418-61E5A48878F5}"/>
              </a:ext>
            </a:extLst>
          </p:cNvPr>
          <p:cNvSpPr/>
          <p:nvPr/>
        </p:nvSpPr>
        <p:spPr>
          <a:xfrm>
            <a:off x="404892" y="3640740"/>
            <a:ext cx="2359941" cy="292388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1300" dirty="0">
                <a:latin typeface="Cambria" panose="02040503050406030204" pitchFamily="18" charset="0"/>
              </a:rPr>
              <a:t>US Cosmic Visions, </a:t>
            </a:r>
            <a:r>
              <a:rPr lang="en-US" sz="1300" u="sng" dirty="0"/>
              <a:t>1707.04591</a:t>
            </a:r>
            <a:endParaRPr lang="en-US" sz="1300" u="sng" dirty="0">
              <a:latin typeface="Cambria" panose="020405030504060302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EDF7C41-0E1E-4592-84C2-39998D240809}"/>
              </a:ext>
            </a:extLst>
          </p:cNvPr>
          <p:cNvSpPr/>
          <p:nvPr/>
        </p:nvSpPr>
        <p:spPr>
          <a:xfrm>
            <a:off x="761754" y="5449702"/>
            <a:ext cx="7718028" cy="120032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823B"/>
                </a:solidFill>
                <a:latin typeface="Cambria" panose="02040503050406030204" pitchFamily="18" charset="0"/>
              </a:rPr>
              <a:t>Astrophysical/cosmological observations: </a:t>
            </a:r>
            <a:r>
              <a:rPr lang="en-US" dirty="0">
                <a:latin typeface="Cambria" panose="02040503050406030204" pitchFamily="18" charset="0"/>
              </a:rPr>
              <a:t>important to reveal the </a:t>
            </a:r>
            <a:br>
              <a:rPr lang="en-US" dirty="0">
                <a:latin typeface="Cambria" panose="02040503050406030204" pitchFamily="18" charset="0"/>
              </a:rPr>
            </a:br>
            <a:r>
              <a:rPr lang="en-US" b="1" dirty="0">
                <a:latin typeface="Cambria" panose="02040503050406030204" pitchFamily="18" charset="0"/>
              </a:rPr>
              <a:t>actual story of dark matter (DM).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Cambria" panose="02040503050406030204" pitchFamily="18" charset="0"/>
              </a:rPr>
              <a:t>Why </a:t>
            </a:r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</a:rPr>
              <a:t>fixed-target experiments? </a:t>
            </a:r>
            <a:r>
              <a:rPr lang="en-US" b="1" dirty="0">
                <a:latin typeface="Cambria" panose="02040503050406030204" pitchFamily="18" charset="0"/>
              </a:rPr>
              <a:t>And why </a:t>
            </a:r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</a:rPr>
              <a:t>MeV – GeV+, in addition to the motivation of thermal dark matter</a:t>
            </a:r>
            <a:endParaRPr lang="en-US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503426-16DE-4246-BA6E-657AEEDD4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99504" y="6279924"/>
            <a:ext cx="2133600" cy="365125"/>
          </a:xfrm>
        </p:spPr>
        <p:txBody>
          <a:bodyPr/>
          <a:lstStyle/>
          <a:p>
            <a:fld id="{B203FEC0-191D-5F4C-A0D1-2BE325A3C970}" type="slidenum">
              <a:rPr lang="en-US" smtClean="0"/>
              <a:t>5</a:t>
            </a:fld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EF0C6E2-4BF7-4628-BDFF-E9A230A3DEA0}"/>
              </a:ext>
            </a:extLst>
          </p:cNvPr>
          <p:cNvCxnSpPr>
            <a:cxnSpLocks/>
          </p:cNvCxnSpPr>
          <p:nvPr/>
        </p:nvCxnSpPr>
        <p:spPr>
          <a:xfrm flipV="1">
            <a:off x="5038055" y="4998985"/>
            <a:ext cx="966717" cy="1"/>
          </a:xfrm>
          <a:prstGeom prst="straightConnector1">
            <a:avLst/>
          </a:prstGeom>
          <a:ln w="31750"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913F7CB5-41C8-436C-A76E-BF0B90A4554C}"/>
              </a:ext>
            </a:extLst>
          </p:cNvPr>
          <p:cNvSpPr/>
          <p:nvPr/>
        </p:nvSpPr>
        <p:spPr>
          <a:xfrm>
            <a:off x="4620768" y="4619126"/>
            <a:ext cx="1784565" cy="605598"/>
          </a:xfrm>
          <a:prstGeom prst="ellipse">
            <a:avLst/>
          </a:prstGeom>
          <a:noFill/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FC1F4F5-C4D8-6D42-9DF4-C91225902EF0}"/>
              </a:ext>
            </a:extLst>
          </p:cNvPr>
          <p:cNvSpPr/>
          <p:nvPr/>
        </p:nvSpPr>
        <p:spPr>
          <a:xfrm>
            <a:off x="3945716" y="908794"/>
            <a:ext cx="1588169" cy="3795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CA64BFF-3105-6D49-8F22-2A7B3B9C9DC9}"/>
              </a:ext>
            </a:extLst>
          </p:cNvPr>
          <p:cNvSpPr/>
          <p:nvPr/>
        </p:nvSpPr>
        <p:spPr>
          <a:xfrm>
            <a:off x="6591918" y="2601489"/>
            <a:ext cx="2133600" cy="46166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Times" panose="02020603050405020304" pitchFamily="18" charset="0"/>
                <a:cs typeface="Times" panose="02020603050405020304" pitchFamily="18" charset="0"/>
              </a:rPr>
              <a:t>Bramante, Linden, </a:t>
            </a:r>
            <a:r>
              <a:rPr lang="en-US" sz="1200" b="1" dirty="0">
                <a:latin typeface="Times" panose="02020603050405020304" pitchFamily="18" charset="0"/>
                <a:cs typeface="Times" panose="02020603050405020304" pitchFamily="18" charset="0"/>
              </a:rPr>
              <a:t>Tsai</a:t>
            </a:r>
          </a:p>
          <a:p>
            <a:pPr algn="ctr"/>
            <a:r>
              <a:rPr lang="en-US" sz="1200" i="1" dirty="0">
                <a:latin typeface="Times" panose="02020603050405020304" pitchFamily="18" charset="0"/>
                <a:cs typeface="Times" panose="02020603050405020304" pitchFamily="18" charset="0"/>
              </a:rPr>
              <a:t>PRD</a:t>
            </a:r>
            <a:r>
              <a:rPr lang="en-US" altLang="zh-TW" sz="1200" dirty="0">
                <a:latin typeface="Times" panose="02020603050405020304" pitchFamily="18" charset="0"/>
                <a:cs typeface="Times" panose="02020603050405020304" pitchFamily="18" charset="0"/>
              </a:rPr>
              <a:t>’</a:t>
            </a:r>
            <a:r>
              <a:rPr lang="en-US" sz="1200" dirty="0">
                <a:latin typeface="Times" panose="02020603050405020304" pitchFamily="18" charset="0"/>
                <a:cs typeface="Times" panose="02020603050405020304" pitchFamily="18" charset="0"/>
              </a:rPr>
              <a:t>17, </a:t>
            </a:r>
            <a:r>
              <a:rPr lang="en-US" sz="1200" dirty="0">
                <a:solidFill>
                  <a:srgbClr val="3333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1706.05381</a:t>
            </a:r>
            <a:endParaRPr lang="en-US" sz="1200" dirty="0">
              <a:solidFill>
                <a:srgbClr val="3333FF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9D9D67A-6886-7D4E-A0ED-46B58CE430B5}"/>
              </a:ext>
            </a:extLst>
          </p:cNvPr>
          <p:cNvSpPr/>
          <p:nvPr/>
        </p:nvSpPr>
        <p:spPr>
          <a:xfrm>
            <a:off x="4262254" y="1971322"/>
            <a:ext cx="4375778" cy="2616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latin typeface="Times" panose="02020603050405020304" pitchFamily="18" charset="0"/>
                <a:cs typeface="Times" panose="02020603050405020304" pitchFamily="18" charset="0"/>
              </a:rPr>
              <a:t>Dark-Sector Models for GC gamma-ray/AMS anti-p excess, </a:t>
            </a:r>
            <a:r>
              <a:rPr lang="en-US" sz="1100" dirty="0">
                <a:hlinkClick r:id="rId7"/>
              </a:rPr>
              <a:t>1912.08821</a:t>
            </a:r>
            <a:endParaRPr lang="en-US" sz="11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25491E9-3892-514A-BF9C-3263C8218385}"/>
              </a:ext>
            </a:extLst>
          </p:cNvPr>
          <p:cNvSpPr/>
          <p:nvPr/>
        </p:nvSpPr>
        <p:spPr>
          <a:xfrm>
            <a:off x="3181954" y="2641659"/>
            <a:ext cx="797042" cy="2769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3333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Neutrino!</a:t>
            </a:r>
          </a:p>
        </p:txBody>
      </p:sp>
    </p:spTree>
    <p:extLst>
      <p:ext uri="{BB962C8B-B14F-4D97-AF65-F5344CB8AC3E}">
        <p14:creationId xmlns:p14="http://schemas.microsoft.com/office/powerpoint/2010/main" val="34135154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5B80C-343D-428B-BEA4-76C79C808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MilliQan</a:t>
            </a:r>
            <a:r>
              <a:rPr lang="en-US" dirty="0"/>
              <a:t>: Detector Concept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141F8E-463A-4169-8471-B3FD5DF22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FEC0-191D-5F4C-A0D1-2BE325A3C970}" type="slidenum">
              <a:rPr lang="en-US" smtClean="0"/>
              <a:t>50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4EAA63-5E62-44E1-B604-933A64F5C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0" y="2387812"/>
            <a:ext cx="5391287" cy="249111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498FC88-D202-4D24-BEAE-7C667252FC9F}"/>
              </a:ext>
            </a:extLst>
          </p:cNvPr>
          <p:cNvCxnSpPr/>
          <p:nvPr/>
        </p:nvCxnSpPr>
        <p:spPr>
          <a:xfrm>
            <a:off x="1130191" y="2127607"/>
            <a:ext cx="3716121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D411517D-F0B9-47D4-B3F5-688B75B60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8754" y="1524037"/>
            <a:ext cx="1894407" cy="5066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5457B6-6AB7-4FFB-ACDB-2A5752810D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0938" y="2216189"/>
            <a:ext cx="3587881" cy="266273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CC535E6-B5C0-41C3-8361-07D088B9CD62}"/>
              </a:ext>
            </a:extLst>
          </p:cNvPr>
          <p:cNvSpPr/>
          <p:nvPr/>
        </p:nvSpPr>
        <p:spPr>
          <a:xfrm>
            <a:off x="195073" y="5139126"/>
            <a:ext cx="8948927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u="sng" dirty="0"/>
              <a:t>1607.04669</a:t>
            </a:r>
            <a:r>
              <a:rPr lang="en-US" sz="1700" dirty="0"/>
              <a:t>,</a:t>
            </a:r>
            <a:r>
              <a:rPr lang="en-US" sz="1700" dirty="0">
                <a:latin typeface="Lucida Grande"/>
              </a:rPr>
              <a:t> Ball, Brooke, </a:t>
            </a:r>
            <a:r>
              <a:rPr lang="en-US" sz="1700" dirty="0" err="1">
                <a:latin typeface="Lucida Grande"/>
              </a:rPr>
              <a:t>Campagnari</a:t>
            </a:r>
            <a:r>
              <a:rPr lang="en-US" sz="1700" dirty="0">
                <a:latin typeface="Lucida Grande"/>
              </a:rPr>
              <a:t>, De </a:t>
            </a:r>
            <a:r>
              <a:rPr lang="en-US" sz="1700" dirty="0" err="1">
                <a:latin typeface="Lucida Grande"/>
              </a:rPr>
              <a:t>Roeck</a:t>
            </a:r>
            <a:r>
              <a:rPr lang="en-US" sz="1700" dirty="0">
                <a:latin typeface="Lucida Grande"/>
              </a:rPr>
              <a:t>, Francis, </a:t>
            </a:r>
            <a:r>
              <a:rPr lang="en-US" sz="1700" dirty="0" err="1">
                <a:latin typeface="Lucida Grande"/>
              </a:rPr>
              <a:t>Gastal</a:t>
            </a:r>
            <a:r>
              <a:rPr lang="en-US" sz="1700" dirty="0">
                <a:latin typeface="Lucida Grande"/>
              </a:rPr>
              <a:t>, Golf, Goldstein, Haas, Hill, Izaguirre, Kaplan, Magill, Marsh, Miller, </a:t>
            </a:r>
            <a:r>
              <a:rPr lang="en-US" sz="1700" dirty="0" err="1">
                <a:latin typeface="Lucida Grande"/>
              </a:rPr>
              <a:t>Prins</a:t>
            </a:r>
            <a:r>
              <a:rPr lang="en-US" sz="1700" dirty="0">
                <a:latin typeface="Lucida Grande"/>
              </a:rPr>
              <a:t>, </a:t>
            </a:r>
            <a:r>
              <a:rPr lang="en-US" sz="1700" dirty="0" err="1">
                <a:latin typeface="Lucida Grande"/>
              </a:rPr>
              <a:t>Shakeshaft</a:t>
            </a:r>
            <a:r>
              <a:rPr lang="en-US" sz="1700" dirty="0">
                <a:latin typeface="Lucida Grande"/>
              </a:rPr>
              <a:t>, Stuart, </a:t>
            </a:r>
            <a:r>
              <a:rPr lang="en-US" sz="1700" dirty="0" err="1">
                <a:latin typeface="Lucida Grande"/>
              </a:rPr>
              <a:t>Swiatlowski</a:t>
            </a:r>
            <a:r>
              <a:rPr lang="en-US" sz="1700" dirty="0">
                <a:latin typeface="Lucida Grande"/>
              </a:rPr>
              <a:t>, </a:t>
            </a:r>
            <a:r>
              <a:rPr lang="en-US" sz="1700" dirty="0" err="1">
                <a:latin typeface="Lucida Grande"/>
              </a:rPr>
              <a:t>Yavin</a:t>
            </a:r>
            <a:r>
              <a:rPr lang="en-US" sz="1700" dirty="0">
                <a:latin typeface="Lucida Grande"/>
              </a:rPr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F2B0E3-8AC5-8348-80C4-62D4A0A8BB85}"/>
              </a:ext>
            </a:extLst>
          </p:cNvPr>
          <p:cNvSpPr/>
          <p:nvPr/>
        </p:nvSpPr>
        <p:spPr>
          <a:xfrm>
            <a:off x="3787817" y="1597395"/>
            <a:ext cx="4122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000" dirty="0">
                <a:latin typeface="Times" pitchFamily="2" charset="0"/>
              </a:rPr>
              <a:t>ns</a:t>
            </a:r>
            <a:endParaRPr lang="en-US" sz="2000" dirty="0"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2899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5000" y="1906859"/>
            <a:ext cx="7772400" cy="2378531"/>
          </a:xfrm>
        </p:spPr>
        <p:txBody>
          <a:bodyPr>
            <a:norm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FerMINI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Fermilab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Millicharge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Search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40CFDB-5F22-43E8-8FA3-186212DDB03E}"/>
              </a:ext>
            </a:extLst>
          </p:cNvPr>
          <p:cNvSpPr/>
          <p:nvPr/>
        </p:nvSpPr>
        <p:spPr>
          <a:xfrm>
            <a:off x="2567287" y="3273379"/>
            <a:ext cx="18473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3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59B578-2EC2-48FD-B3B2-5D2506AB6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FEC0-191D-5F4C-A0D1-2BE325A3C970}" type="slidenum">
              <a:rPr lang="en-US" smtClean="0"/>
              <a:t>51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B98CD8C-2739-4467-9AD5-F12AF7B8C18A}"/>
              </a:ext>
            </a:extLst>
          </p:cNvPr>
          <p:cNvSpPr txBox="1">
            <a:spLocks/>
          </p:cNvSpPr>
          <p:nvPr/>
        </p:nvSpPr>
        <p:spPr>
          <a:xfrm>
            <a:off x="787400" y="2967765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F8169DB-E148-4CFF-BEDF-F55DADDE234D}"/>
              </a:ext>
            </a:extLst>
          </p:cNvPr>
          <p:cNvSpPr txBox="1">
            <a:spLocks/>
          </p:cNvSpPr>
          <p:nvPr/>
        </p:nvSpPr>
        <p:spPr>
          <a:xfrm>
            <a:off x="2391960" y="6015820"/>
            <a:ext cx="4360080" cy="5569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>
                <a:solidFill>
                  <a:srgbClr val="C00000"/>
                </a:solidFill>
                <a:latin typeface="Cambria" panose="02040503050406030204" pitchFamily="18" charset="0"/>
              </a:rPr>
              <a:t>Yu-Dai Tsai, Fermilab, ‘20</a:t>
            </a:r>
          </a:p>
        </p:txBody>
      </p:sp>
    </p:spTree>
    <p:extLst>
      <p:ext uri="{BB962C8B-B14F-4D97-AF65-F5344CB8AC3E}">
        <p14:creationId xmlns:p14="http://schemas.microsoft.com/office/powerpoint/2010/main" val="227490550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5602F8E-280C-4BE8-8930-4C0B5E328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203FEC0-191D-5F4C-A0D1-2BE325A3C970}" type="slidenum">
              <a:rPr lang="en-US" smtClean="0"/>
              <a:t>52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70DD7E4-463E-4E4A-AA51-17958E3DD44C}"/>
              </a:ext>
            </a:extLst>
          </p:cNvPr>
          <p:cNvSpPr txBox="1">
            <a:spLocks/>
          </p:cNvSpPr>
          <p:nvPr/>
        </p:nvSpPr>
        <p:spPr>
          <a:xfrm>
            <a:off x="534613" y="202540"/>
            <a:ext cx="8229600" cy="87120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FerMINI</a:t>
            </a:r>
            <a:r>
              <a:rPr lang="en-US" dirty="0"/>
              <a:t> Site 1: </a:t>
            </a:r>
            <a:r>
              <a:rPr lang="en-US" dirty="0" err="1"/>
              <a:t>NuMI</a:t>
            </a:r>
            <a:r>
              <a:rPr lang="en-US" dirty="0"/>
              <a:t>-MINOS Hall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E5AEFE-4F4D-4095-878B-B743CA2F8F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6216"/>
            <a:ext cx="9106898" cy="254675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30EBFB5-EE18-A247-B08A-61873B557CAB}"/>
              </a:ext>
            </a:extLst>
          </p:cNvPr>
          <p:cNvSpPr/>
          <p:nvPr/>
        </p:nvSpPr>
        <p:spPr>
          <a:xfrm>
            <a:off x="1046192" y="1167556"/>
            <a:ext cx="24055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" pitchFamily="2" charset="0"/>
              </a:rPr>
              <a:t>Beam Energy: 120 GeV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25507E-E465-4901-B4FB-9266502E17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642" y="3076872"/>
            <a:ext cx="1314450" cy="6381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05C1E2E-A332-4EED-A239-FBC93C72E9B1}"/>
              </a:ext>
            </a:extLst>
          </p:cNvPr>
          <p:cNvSpPr/>
          <p:nvPr/>
        </p:nvSpPr>
        <p:spPr>
          <a:xfrm>
            <a:off x="726667" y="2989850"/>
            <a:ext cx="32640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Modified from Zarko Pavlovic’s figure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00EB9DD-13A9-487F-9719-FFD53DCBA681}"/>
              </a:ext>
            </a:extLst>
          </p:cNvPr>
          <p:cNvSpPr txBox="1">
            <a:spLocks/>
          </p:cNvSpPr>
          <p:nvPr/>
        </p:nvSpPr>
        <p:spPr>
          <a:xfrm>
            <a:off x="-266400" y="5981978"/>
            <a:ext cx="2023200" cy="5569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Yu-Dai Tsai Fermilab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CF60A3F-9FA3-144E-94CC-E007A22CE8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8989" y="3730125"/>
            <a:ext cx="5050971" cy="298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45379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EDA5E38-45AC-46FB-BB01-6C6051EB7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093" y="251107"/>
            <a:ext cx="8315170" cy="871205"/>
          </a:xfrm>
        </p:spPr>
        <p:txBody>
          <a:bodyPr>
            <a:noAutofit/>
          </a:bodyPr>
          <a:lstStyle/>
          <a:p>
            <a:pPr>
              <a:spcBef>
                <a:spcPts val="400"/>
              </a:spcBef>
            </a:pPr>
            <a:r>
              <a:rPr lang="en-US" sz="4000" b="1" dirty="0"/>
              <a:t>Production of MCP</a:t>
            </a:r>
            <a:endParaRPr lang="en-US" sz="4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A60EE4-B985-4E75-B737-132C4FB71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22280" y="6453374"/>
            <a:ext cx="2133600" cy="365125"/>
          </a:xfrm>
        </p:spPr>
        <p:txBody>
          <a:bodyPr/>
          <a:lstStyle/>
          <a:p>
            <a:fld id="{B203FEC0-191D-5F4C-A0D1-2BE325A3C970}" type="slidenum">
              <a:rPr lang="en-US" smtClean="0">
                <a:solidFill>
                  <a:schemeClr val="bg1">
                    <a:lumMod val="50000"/>
                  </a:schemeClr>
                </a:solidFill>
              </a:rPr>
              <a:t>53</a:t>
            </a:fld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3CC67048-76B3-4D1C-80A6-DC24FCEDC484}"/>
                  </a:ext>
                </a:extLst>
              </p14:cNvPr>
              <p14:cNvContentPartPr/>
              <p14:nvPr/>
            </p14:nvContentPartPr>
            <p14:xfrm>
              <a:off x="6178990" y="1338708"/>
              <a:ext cx="800640" cy="27468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3CC67048-76B3-4D1C-80A6-DC24FCEDC48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169990" y="1329708"/>
                <a:ext cx="818280" cy="29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29B524AD-F44F-4D87-AB67-BC17C6BBB5B9}"/>
                  </a:ext>
                </a:extLst>
              </p14:cNvPr>
              <p14:cNvContentPartPr/>
              <p14:nvPr/>
            </p14:nvContentPartPr>
            <p14:xfrm>
              <a:off x="5737831" y="1791413"/>
              <a:ext cx="655560" cy="22896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29B524AD-F44F-4D87-AB67-BC17C6BBB5B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28831" y="1782413"/>
                <a:ext cx="673200" cy="246600"/>
              </a:xfrm>
              <a:prstGeom prst="rect">
                <a:avLst/>
              </a:prstGeom>
            </p:spPr>
          </p:pic>
        </mc:Fallback>
      </mc:AlternateContent>
      <p:sp>
        <p:nvSpPr>
          <p:cNvPr id="147" name="Rectangle 146">
            <a:extLst>
              <a:ext uri="{FF2B5EF4-FFF2-40B4-BE49-F238E27FC236}">
                <a16:creationId xmlns:a16="http://schemas.microsoft.com/office/drawing/2014/main" id="{8590D7BF-92B4-4F98-8055-76CE83A8206A}"/>
              </a:ext>
            </a:extLst>
          </p:cNvPr>
          <p:cNvSpPr/>
          <p:nvPr/>
        </p:nvSpPr>
        <p:spPr>
          <a:xfrm>
            <a:off x="4997282" y="1881673"/>
            <a:ext cx="7646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Target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493E553-1ACB-0043-9174-4D7FACA3E9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6297" y="864343"/>
            <a:ext cx="2615152" cy="15809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CDDF192-B89F-4547-9570-D7130D301D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9207" y="1452957"/>
            <a:ext cx="868984" cy="34099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500B5567-E5FD-E84E-A314-34E04A716C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6034" y="1387679"/>
            <a:ext cx="868984" cy="340994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330AB8CE-25D0-D24C-BB12-415BDDEFF654}"/>
              </a:ext>
            </a:extLst>
          </p:cNvPr>
          <p:cNvSpPr/>
          <p:nvPr/>
        </p:nvSpPr>
        <p:spPr>
          <a:xfrm>
            <a:off x="5401217" y="1493386"/>
            <a:ext cx="144900" cy="150248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F3DD6F35-D324-E641-B13E-C0AC563BF420}"/>
              </a:ext>
            </a:extLst>
          </p:cNvPr>
          <p:cNvSpPr/>
          <p:nvPr/>
        </p:nvSpPr>
        <p:spPr>
          <a:xfrm>
            <a:off x="5431042" y="1491638"/>
            <a:ext cx="144900" cy="150248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52DA686C-98C5-834E-A81E-45ED312FA1B4}"/>
              </a:ext>
            </a:extLst>
          </p:cNvPr>
          <p:cNvSpPr/>
          <p:nvPr/>
        </p:nvSpPr>
        <p:spPr>
          <a:xfrm>
            <a:off x="5358592" y="1566762"/>
            <a:ext cx="144900" cy="150248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22238F6-3BF6-B345-9C6B-6257625C94FC}"/>
              </a:ext>
            </a:extLst>
          </p:cNvPr>
          <p:cNvSpPr/>
          <p:nvPr/>
        </p:nvSpPr>
        <p:spPr>
          <a:xfrm>
            <a:off x="5292045" y="1479948"/>
            <a:ext cx="144900" cy="150248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A2F1D378-B3CC-AE47-9740-31E45BF1C3FC}"/>
              </a:ext>
            </a:extLst>
          </p:cNvPr>
          <p:cNvSpPr/>
          <p:nvPr/>
        </p:nvSpPr>
        <p:spPr>
          <a:xfrm>
            <a:off x="5358592" y="1427063"/>
            <a:ext cx="144900" cy="150248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8E6B6E2-E46C-F14C-8B94-BE941A9E33C2}"/>
              </a:ext>
            </a:extLst>
          </p:cNvPr>
          <p:cNvCxnSpPr>
            <a:cxnSpLocks/>
          </p:cNvCxnSpPr>
          <p:nvPr/>
        </p:nvCxnSpPr>
        <p:spPr>
          <a:xfrm>
            <a:off x="8174181" y="1920265"/>
            <a:ext cx="167268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Rectangle 68">
            <a:extLst>
              <a:ext uri="{FF2B5EF4-FFF2-40B4-BE49-F238E27FC236}">
                <a16:creationId xmlns:a16="http://schemas.microsoft.com/office/drawing/2014/main" id="{4E69F5CD-5821-144F-BA42-51F51F31745E}"/>
              </a:ext>
            </a:extLst>
          </p:cNvPr>
          <p:cNvSpPr/>
          <p:nvPr/>
        </p:nvSpPr>
        <p:spPr>
          <a:xfrm>
            <a:off x="667671" y="1462001"/>
            <a:ext cx="366629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100" b="1" dirty="0"/>
              <a:t>Production: Meson Decays</a:t>
            </a: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F8AC2666-2A0F-984E-810E-09EFB729D9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63567" y="2802891"/>
            <a:ext cx="2133600" cy="1066800"/>
          </a:xfrm>
          <a:prstGeom prst="rect">
            <a:avLst/>
          </a:prstGeom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DDC3993C-A3D6-D541-9A81-0E7780C13C88}"/>
              </a:ext>
            </a:extLst>
          </p:cNvPr>
          <p:cNvSpPr/>
          <p:nvPr/>
        </p:nvSpPr>
        <p:spPr>
          <a:xfrm>
            <a:off x="5769626" y="2856523"/>
            <a:ext cx="276038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latin typeface="Times" panose="02020603050405020304" pitchFamily="18" charset="0"/>
                <a:cs typeface="Times" panose="02020603050405020304" pitchFamily="18" charset="0"/>
              </a:rPr>
              <a:t>χ</a:t>
            </a: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85CBDC7D-80F0-AE45-9619-17C1BDF641B4}"/>
                  </a:ext>
                </a:extLst>
              </p:cNvPr>
              <p:cNvSpPr/>
              <p:nvPr/>
            </p:nvSpPr>
            <p:spPr>
              <a:xfrm>
                <a:off x="5746383" y="3414053"/>
                <a:ext cx="322524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1600" i="1">
                              <a:latin typeface="Cambria Math" panose="02040503050406030204" pitchFamily="18" charset="0"/>
                              <a:cs typeface="Times" panose="02020603050405020304" pitchFamily="18" charset="0"/>
                            </a:rPr>
                          </m:ctrlPr>
                        </m:accPr>
                        <m:e>
                          <m:r>
                            <m:rPr>
                              <m:nor/>
                            </m:rPr>
                            <a:rPr lang="en-US" sz="1600" dirty="0"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m:t>χ</m:t>
                          </m:r>
                        </m:e>
                      </m:acc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85CBDC7D-80F0-AE45-9619-17C1BDF641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6383" y="3414053"/>
                <a:ext cx="322524" cy="338554"/>
              </a:xfrm>
              <a:prstGeom prst="rect">
                <a:avLst/>
              </a:prstGeom>
              <a:blipFill>
                <a:blip r:embed="rId9"/>
                <a:stretch>
                  <a:fillRect b="-3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4" name="Rectangle 73">
            <a:extLst>
              <a:ext uri="{FF2B5EF4-FFF2-40B4-BE49-F238E27FC236}">
                <a16:creationId xmlns:a16="http://schemas.microsoft.com/office/drawing/2014/main" id="{08393AEF-DA00-AB4E-B9DE-612101E5E51E}"/>
              </a:ext>
            </a:extLst>
          </p:cNvPr>
          <p:cNvSpPr/>
          <p:nvPr/>
        </p:nvSpPr>
        <p:spPr>
          <a:xfrm>
            <a:off x="570830" y="3165327"/>
            <a:ext cx="2910876" cy="415498"/>
          </a:xfrm>
          <a:prstGeom prst="rect">
            <a:avLst/>
          </a:prstGeom>
          <a:ln w="15875">
            <a:noFill/>
          </a:ln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100" b="1" dirty="0"/>
              <a:t>Production: </a:t>
            </a:r>
            <a:r>
              <a:rPr lang="en-US" sz="2100" b="1" dirty="0" err="1"/>
              <a:t>Drell</a:t>
            </a:r>
            <a:r>
              <a:rPr lang="en-US" sz="2100" b="1" dirty="0"/>
              <a:t>-Yan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43E66762-AB03-6B4A-8EAE-62983DBC7572}"/>
              </a:ext>
            </a:extLst>
          </p:cNvPr>
          <p:cNvSpPr/>
          <p:nvPr/>
        </p:nvSpPr>
        <p:spPr>
          <a:xfrm>
            <a:off x="0" y="4217457"/>
            <a:ext cx="9055879" cy="400110"/>
          </a:xfrm>
          <a:prstGeom prst="rect">
            <a:avLst/>
          </a:prstGeom>
          <a:ln w="15875">
            <a:noFill/>
          </a:ln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000" b="1" dirty="0">
                <a:solidFill>
                  <a:srgbClr val="C00000"/>
                </a:solidFill>
              </a:rPr>
              <a:t>Heavy (vector) mesons are important for high-mass </a:t>
            </a:r>
            <a:r>
              <a:rPr lang="en-US" sz="2000" b="1" dirty="0" err="1">
                <a:solidFill>
                  <a:srgbClr val="C00000"/>
                </a:solidFill>
              </a:rPr>
              <a:t>mCP’s</a:t>
            </a:r>
            <a:r>
              <a:rPr lang="en-US" sz="2000" b="1" dirty="0">
                <a:solidFill>
                  <a:srgbClr val="C00000"/>
                </a:solidFill>
              </a:rPr>
              <a:t> in high-energy beams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B85F41CA-0447-6747-814E-D3DC195173BF}"/>
                  </a:ext>
                </a:extLst>
              </p14:cNvPr>
              <p14:cNvContentPartPr/>
              <p14:nvPr/>
            </p14:nvContentPartPr>
            <p14:xfrm>
              <a:off x="1835726" y="4907353"/>
              <a:ext cx="2520308" cy="1209911"/>
            </p14:xfrm>
          </p:contentPart>
        </mc:Choice>
        <mc:Fallback xmlns=""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B85F41CA-0447-6747-814E-D3DC195173B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826726" y="4898353"/>
                <a:ext cx="2537948" cy="12275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DED976E6-DA7F-FA41-B5C6-3CCC3890D9CA}"/>
                  </a:ext>
                </a:extLst>
              </p:cNvPr>
              <p:cNvSpPr/>
              <p:nvPr/>
            </p:nvSpPr>
            <p:spPr>
              <a:xfrm>
                <a:off x="5097842" y="4742446"/>
                <a:ext cx="2663640" cy="16198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700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</a:rPr>
                  <a:t>BR(</a:t>
                </a:r>
                <a:r>
                  <a:rPr lang="el-GR" sz="1700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</a:rPr>
                  <a:t>π</a:t>
                </a:r>
                <a:r>
                  <a:rPr lang="el-GR" sz="1700" baseline="30000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</a:rPr>
                  <a:t>0</a:t>
                </a:r>
                <a:r>
                  <a:rPr lang="el-GR" sz="1700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</a:rPr>
                  <a:t>→2γ</a:t>
                </a:r>
                <a:r>
                  <a:rPr lang="en-US" sz="1700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</a:rPr>
                  <a:t>) = </a:t>
                </a:r>
                <a:r>
                  <a:rPr lang="en-US" sz="1700" dirty="0">
                    <a:solidFill>
                      <a:schemeClr val="bg1">
                        <a:lumMod val="50000"/>
                      </a:schemeClr>
                    </a:solidFill>
                  </a:rPr>
                  <a:t>0.99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700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</a:rPr>
                  <a:t>BR(</a:t>
                </a:r>
                <a:r>
                  <a:rPr lang="el-GR" sz="1700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</a:rPr>
                  <a:t>π</a:t>
                </a:r>
                <a:r>
                  <a:rPr lang="el-GR" sz="1700" baseline="30000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</a:rPr>
                  <a:t>0</a:t>
                </a:r>
                <a:r>
                  <a:rPr lang="el-GR" sz="1700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</a:rPr>
                  <a:t>→γ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7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7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7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sz="170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7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7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1700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</a:rPr>
                  <a:t>) = </a:t>
                </a:r>
                <a:r>
                  <a:rPr lang="en-US" sz="1700" dirty="0">
                    <a:solidFill>
                      <a:schemeClr val="bg1">
                        <a:lumMod val="50000"/>
                      </a:schemeClr>
                    </a:solidFill>
                  </a:rPr>
                  <a:t>0.01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700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</a:rPr>
                  <a:t>BR(</a:t>
                </a:r>
                <a:r>
                  <a:rPr lang="el-GR" sz="1700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</a:rPr>
                  <a:t>π</a:t>
                </a:r>
                <a:r>
                  <a:rPr lang="el-GR" sz="1700" baseline="30000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</a:rPr>
                  <a:t>0</a:t>
                </a:r>
                <a:r>
                  <a:rPr lang="el-GR" sz="1700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</a:rPr>
                  <a:t>→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7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7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7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sz="17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7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7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1700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</a:rPr>
                  <a:t>)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70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7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6∗10</m:t>
                        </m:r>
                      </m:e>
                      <m:sup>
                        <m:r>
                          <a:rPr lang="en-US" sz="17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−6</m:t>
                        </m:r>
                      </m:sup>
                    </m:sSup>
                  </m:oMath>
                </a14:m>
                <a:endParaRPr lang="en-US" sz="17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1700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</a:rPr>
                  <a:t>BR(</a:t>
                </a:r>
                <a:r>
                  <a:rPr lang="en-US" sz="1700" dirty="0">
                    <a:solidFill>
                      <a:schemeClr val="bg1">
                        <a:lumMod val="50000"/>
                      </a:schemeClr>
                    </a:solidFill>
                  </a:rPr>
                  <a:t>J/</a:t>
                </a:r>
                <a:r>
                  <a:rPr lang="el-GR" sz="1700" dirty="0">
                    <a:solidFill>
                      <a:schemeClr val="bg1">
                        <a:lumMod val="50000"/>
                      </a:schemeClr>
                    </a:solidFill>
                  </a:rPr>
                  <a:t>ψ</a:t>
                </a:r>
                <a:r>
                  <a:rPr lang="el-GR" sz="1700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</a:rPr>
                  <a:t>→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7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7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7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sz="17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7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7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1700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</a:rPr>
                  <a:t>) = </a:t>
                </a:r>
                <a:r>
                  <a:rPr lang="en-US" sz="1700" dirty="0">
                    <a:solidFill>
                      <a:schemeClr val="bg1">
                        <a:lumMod val="50000"/>
                      </a:schemeClr>
                    </a:solidFill>
                  </a:rPr>
                  <a:t>0.06</a:t>
                </a:r>
                <a:endParaRPr lang="en-US" sz="17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DED976E6-DA7F-FA41-B5C6-3CCC3890D9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7842" y="4742446"/>
                <a:ext cx="2663640" cy="1619802"/>
              </a:xfrm>
              <a:prstGeom prst="rect">
                <a:avLst/>
              </a:prstGeom>
              <a:blipFill>
                <a:blip r:embed="rId12"/>
                <a:stretch>
                  <a:fillRect l="-948" b="-3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7" name="Rectangle 86">
            <a:extLst>
              <a:ext uri="{FF2B5EF4-FFF2-40B4-BE49-F238E27FC236}">
                <a16:creationId xmlns:a16="http://schemas.microsoft.com/office/drawing/2014/main" id="{5EFA17C9-6903-B841-BD07-EBE9DE280832}"/>
              </a:ext>
            </a:extLst>
          </p:cNvPr>
          <p:cNvSpPr/>
          <p:nvPr/>
        </p:nvSpPr>
        <p:spPr>
          <a:xfrm>
            <a:off x="724829" y="4800883"/>
            <a:ext cx="3950324" cy="1463134"/>
          </a:xfrm>
          <a:prstGeom prst="rect">
            <a:avLst/>
          </a:prstGeom>
          <a:noFill/>
          <a:ln w="19050">
            <a:solidFill>
              <a:srgbClr val="FF33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8C223C58-8884-AC40-9790-193BFB25581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55643" y="5232322"/>
            <a:ext cx="673700" cy="525815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08488057-9C29-0141-83E4-E6C611499F8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98457" y="4890950"/>
            <a:ext cx="551841" cy="469065"/>
          </a:xfrm>
          <a:prstGeom prst="rect">
            <a:avLst/>
          </a:prstGeom>
        </p:spPr>
      </p:pic>
      <p:sp>
        <p:nvSpPr>
          <p:cNvPr id="2" name="Left Brace 1">
            <a:extLst>
              <a:ext uri="{FF2B5EF4-FFF2-40B4-BE49-F238E27FC236}">
                <a16:creationId xmlns:a16="http://schemas.microsoft.com/office/drawing/2014/main" id="{292BC716-DA92-774F-8C87-A347E76AD9B4}"/>
              </a:ext>
            </a:extLst>
          </p:cNvPr>
          <p:cNvSpPr/>
          <p:nvPr/>
        </p:nvSpPr>
        <p:spPr>
          <a:xfrm>
            <a:off x="156694" y="1703451"/>
            <a:ext cx="370634" cy="1725549"/>
          </a:xfrm>
          <a:prstGeom prst="leftBrace">
            <a:avLst>
              <a:gd name="adj1" fmla="val 0"/>
              <a:gd name="adj2" fmla="val 50000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1180B35-56B0-4B4B-9E51-7DAE2C2E6D0D}"/>
              </a:ext>
            </a:extLst>
          </p:cNvPr>
          <p:cNvSpPr/>
          <p:nvPr/>
        </p:nvSpPr>
        <p:spPr>
          <a:xfrm>
            <a:off x="3130200" y="2302685"/>
            <a:ext cx="601380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/>
              <a:t>Figures </a:t>
            </a:r>
            <a:r>
              <a:rPr lang="en-US" sz="1300" b="1" dirty="0"/>
              <a:t>replaced A’ with photon </a:t>
            </a:r>
            <a:r>
              <a:rPr lang="en-US" sz="1300" dirty="0"/>
              <a:t>from 1703.06881 (Izaguirre, Kahn, </a:t>
            </a:r>
            <a:r>
              <a:rPr lang="en-US" sz="1300" dirty="0" err="1"/>
              <a:t>Krnjaic</a:t>
            </a:r>
            <a:r>
              <a:rPr lang="en-US" sz="1300" dirty="0"/>
              <a:t>, </a:t>
            </a:r>
            <a:r>
              <a:rPr lang="en-US" sz="1300" dirty="0" err="1"/>
              <a:t>Moschella</a:t>
            </a:r>
            <a:r>
              <a:rPr lang="en-US" sz="1300" dirty="0"/>
              <a:t>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7A3D508-B306-9A49-9F12-E1D8597C6D97}"/>
              </a:ext>
            </a:extLst>
          </p:cNvPr>
          <p:cNvSpPr/>
          <p:nvPr/>
        </p:nvSpPr>
        <p:spPr>
          <a:xfrm>
            <a:off x="3130200" y="3874253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hlinkClick r:id="rId15"/>
              </a:rPr>
              <a:t>https://en.wikipedia.org/wiki/Drell%E2%80%93Yan_process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1130121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A60EE4-B985-4E75-B737-132C4FB71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FEC0-191D-5F4C-A0D1-2BE325A3C970}" type="slidenum">
              <a:rPr lang="en-US" smtClean="0"/>
              <a:t>54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EDA5E38-45AC-46FB-BB01-6C6051EB7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613" y="574900"/>
            <a:ext cx="8229600" cy="709877"/>
          </a:xfrm>
        </p:spPr>
        <p:txBody>
          <a:bodyPr>
            <a:noAutofit/>
          </a:bodyPr>
          <a:lstStyle/>
          <a:p>
            <a:pPr>
              <a:spcBef>
                <a:spcPts val="400"/>
              </a:spcBef>
            </a:pPr>
            <a:r>
              <a:rPr lang="en-US" sz="3200" b="1" dirty="0"/>
              <a:t>MCP Production/Flux</a:t>
            </a:r>
          </a:p>
        </p:txBody>
      </p:sp>
      <p:pic>
        <p:nvPicPr>
          <p:cNvPr id="8" name="Picture 7" descr="A picture containing sitting&#10;&#10;Description automatically generated">
            <a:extLst>
              <a:ext uri="{FF2B5EF4-FFF2-40B4-BE49-F238E27FC236}">
                <a16:creationId xmlns:a16="http://schemas.microsoft.com/office/drawing/2014/main" id="{BFB8DAA1-40EC-F149-A338-BFCE041405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436" y="1284777"/>
            <a:ext cx="8353951" cy="543669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79AD2DD-5066-9E4A-8F81-93C3736683FB}"/>
              </a:ext>
            </a:extLst>
          </p:cNvPr>
          <p:cNvSpPr/>
          <p:nvPr/>
        </p:nvSpPr>
        <p:spPr>
          <a:xfrm>
            <a:off x="6697683" y="1899651"/>
            <a:ext cx="1116280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latin typeface="Times" pitchFamily="2" charset="0"/>
                <a:cs typeface="Times New Roman" panose="02020603050405020304" pitchFamily="18" charset="0"/>
              </a:rPr>
              <a:t>det. area</a:t>
            </a:r>
            <a:endParaRPr lang="en-US" sz="2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A22B90-D036-8A4A-950E-FA604A8632D5}"/>
              </a:ext>
            </a:extLst>
          </p:cNvPr>
          <p:cNvSpPr/>
          <p:nvPr/>
        </p:nvSpPr>
        <p:spPr>
          <a:xfrm>
            <a:off x="1363532" y="1092416"/>
            <a:ext cx="6360459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120 GeV proton beam on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target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graphite)</a:t>
            </a:r>
            <a:endParaRPr lang="en-US" sz="1900" dirty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75076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EDA5E38-45AC-46FB-BB01-6C6051EB7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156" y="272574"/>
            <a:ext cx="8229600" cy="871205"/>
          </a:xfrm>
        </p:spPr>
        <p:txBody>
          <a:bodyPr>
            <a:noAutofit/>
          </a:bodyPr>
          <a:lstStyle/>
          <a:p>
            <a:pPr>
              <a:spcBef>
                <a:spcPts val="400"/>
              </a:spcBef>
            </a:pPr>
            <a:r>
              <a:rPr lang="en-US" sz="3200" b="1" dirty="0"/>
              <a:t>Photoelectrons (PE) from Scintillation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A60EE4-B985-4E75-B737-132C4FB71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FEC0-191D-5F4C-A0D1-2BE325A3C970}" type="slidenum">
              <a:rPr lang="en-US" smtClean="0"/>
              <a:t>55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A36AC0-0449-CB4B-889C-2D5AA08F00A8}"/>
              </a:ext>
            </a:extLst>
          </p:cNvPr>
          <p:cNvSpPr/>
          <p:nvPr/>
        </p:nvSpPr>
        <p:spPr>
          <a:xfrm>
            <a:off x="862178" y="1181014"/>
            <a:ext cx="6662056" cy="967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9144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000" b="1" dirty="0"/>
              <a:t>The averaged number of photoelectron (PE) </a:t>
            </a:r>
            <a:r>
              <a:rPr lang="en-US" altLang="en-US" sz="2000" dirty="0"/>
              <a:t>seen by the detector from single MCP is:</a:t>
            </a:r>
            <a:endParaRPr lang="en-US" altLang="en-US" sz="2000" b="1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3967326-9076-4639-856D-9830E1258A3B}"/>
                  </a:ext>
                </a:extLst>
              </p:cNvPr>
              <p:cNvSpPr/>
              <p:nvPr/>
            </p:nvSpPr>
            <p:spPr>
              <a:xfrm>
                <a:off x="1082112" y="4524216"/>
                <a:ext cx="7204467" cy="14619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b>
                        <m:r>
                          <a:rPr lang="en-US" altLang="en-US" sz="2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𝑷𝑬</m:t>
                        </m:r>
                      </m:sub>
                    </m:sSub>
                  </m:oMath>
                </a14:m>
                <a:r>
                  <a:rPr lang="en-US" altLang="en-US" sz="2200" b="1" dirty="0">
                    <a:solidFill>
                      <a:schemeClr val="tx1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 ~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2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altLang="en-US" sz="2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ϵ</m:t>
                        </m:r>
                      </m:e>
                      <m:sup>
                        <m:r>
                          <a:rPr lang="en-US" altLang="en-US" sz="2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altLang="en-US" sz="2200" b="1" dirty="0">
                    <a:solidFill>
                      <a:schemeClr val="tx1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 </a:t>
                </a:r>
                <a:r>
                  <a:rPr lang="en-US" altLang="en-US" sz="2200" dirty="0">
                    <a:solidFill>
                      <a:schemeClr val="tx1"/>
                    </a:solidFill>
                    <a:latin typeface="+mj-lt"/>
                    <a:cs typeface="Times" panose="02020603050405020304" pitchFamily="18" charset="0"/>
                  </a:rPr>
                  <a:t>x</a:t>
                </a:r>
                <a:r>
                  <a:rPr lang="en-US" altLang="en-US" sz="2200" dirty="0">
                    <a:solidFill>
                      <a:schemeClr val="tx1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2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sz="2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altLang="en-US" sz="2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sup>
                    </m:sSup>
                  </m:oMath>
                </a14:m>
                <a:r>
                  <a:rPr lang="en-US" sz="2200" dirty="0">
                    <a:solidFill>
                      <a:schemeClr val="tx1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 for </a:t>
                </a:r>
                <a:r>
                  <a:rPr lang="en-US" sz="2200" b="1" dirty="0">
                    <a:cs typeface="Times" panose="02020603050405020304" pitchFamily="18" charset="0"/>
                  </a:rPr>
                  <a:t>1 - meter plastic scintillation bar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200" dirty="0">
                  <a:solidFill>
                    <a:schemeClr val="tx1"/>
                  </a:solidFill>
                  <a:latin typeface="Times" panose="02020603050405020304" pitchFamily="18" charset="0"/>
                  <a:cs typeface="Times" panose="020206030504050203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en-US" sz="2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ϵ</m:t>
                    </m:r>
                  </m:oMath>
                </a14:m>
                <a:r>
                  <a:rPr lang="en-US" sz="2200" dirty="0">
                    <a:solidFill>
                      <a:schemeClr val="tx1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 ~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2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sz="2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altLang="en-US" sz="2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en-US" sz="2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sz="2200" dirty="0">
                    <a:solidFill>
                      <a:schemeClr val="tx1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 </a:t>
                </a:r>
                <a:r>
                  <a:rPr lang="en-US" sz="2200" dirty="0">
                    <a:latin typeface="+mj-lt"/>
                    <a:cs typeface="Times" panose="02020603050405020304" pitchFamily="18" charset="0"/>
                  </a:rPr>
                  <a:t>roughly gives one PE  </a:t>
                </a:r>
              </a:p>
              <a:p>
                <a:r>
                  <a:rPr lang="en-US" sz="2200" b="1" dirty="0">
                    <a:latin typeface="+mj-lt"/>
                    <a:cs typeface="Times" panose="02020603050405020304" pitchFamily="18" charset="0"/>
                  </a:rPr>
                  <a:t>     </a:t>
                </a: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3967326-9076-4639-856D-9830E1258A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2112" y="4524216"/>
                <a:ext cx="7204467" cy="1461939"/>
              </a:xfrm>
              <a:prstGeom prst="rect">
                <a:avLst/>
              </a:prstGeom>
              <a:blipFill>
                <a:blip r:embed="rId2"/>
                <a:stretch>
                  <a:fillRect l="-880" t="-17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D57A8B9B-975E-4387-B5E2-2C4B84B0E1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112" y="2209960"/>
            <a:ext cx="5868924" cy="12197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FC5AB1-1064-4EF0-9C77-B4C7A9BF05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811" y="3488334"/>
            <a:ext cx="4535424" cy="5302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F9768AC-AFBA-48A6-93C6-439D37ACB9A8}"/>
              </a:ext>
            </a:extLst>
          </p:cNvPr>
          <p:cNvSpPr/>
          <p:nvPr/>
        </p:nvSpPr>
        <p:spPr>
          <a:xfrm>
            <a:off x="1259811" y="4052087"/>
            <a:ext cx="6814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One can use </a:t>
            </a:r>
            <a:r>
              <a:rPr lang="en-US" b="1" dirty="0">
                <a:latin typeface="arial" panose="020B0604020202020204" pitchFamily="34" charset="0"/>
              </a:rPr>
              <a:t>Bethe-Bloch Formula</a:t>
            </a:r>
            <a:r>
              <a:rPr lang="en-US" dirty="0">
                <a:latin typeface="arial" panose="020B0604020202020204" pitchFamily="34" charset="0"/>
              </a:rPr>
              <a:t> to get a good approximation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E75A9C-FCBB-4B18-B8A7-4EB39D1E36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2551" y="5239681"/>
            <a:ext cx="2468610" cy="134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16118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8A460A9-CDD6-4A09-8C78-1316D668D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FEC0-191D-5F4C-A0D1-2BE325A3C970}" type="slidenum">
              <a:rPr lang="en-US" smtClean="0"/>
              <a:t>56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3888E88-11EA-4F34-B907-B39B6C7B7EAB}"/>
              </a:ext>
            </a:extLst>
          </p:cNvPr>
          <p:cNvSpPr txBox="1">
            <a:spLocks/>
          </p:cNvSpPr>
          <p:nvPr/>
        </p:nvSpPr>
        <p:spPr>
          <a:xfrm>
            <a:off x="534612" y="334215"/>
            <a:ext cx="8229600" cy="87120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00" dirty="0"/>
              <a:t>Site 2: LBNF Beam &amp; DUNE ND Hall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19D668-ABD0-4610-999C-84088399B8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1241"/>
            <a:ext cx="8894895" cy="362984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FA31C48-B022-4FE6-BFBA-67E030ADBC00}"/>
              </a:ext>
            </a:extLst>
          </p:cNvPr>
          <p:cNvSpPr/>
          <p:nvPr/>
        </p:nvSpPr>
        <p:spPr>
          <a:xfrm>
            <a:off x="634621" y="4789791"/>
            <a:ext cx="8052179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200" dirty="0">
              <a:solidFill>
                <a:srgbClr val="FF0000"/>
              </a:solidFill>
            </a:endParaRPr>
          </a:p>
          <a:p>
            <a:pPr algn="ctr"/>
            <a:r>
              <a:rPr lang="en-US" sz="1200" b="1" dirty="0"/>
              <a:t>LBNF: Long-Baseline Neutrino Facility</a:t>
            </a:r>
            <a:endParaRPr lang="en-US" sz="1200" b="1" dirty="0">
              <a:solidFill>
                <a:srgbClr val="FF0000"/>
              </a:solidFill>
            </a:endParaRPr>
          </a:p>
          <a:p>
            <a:pPr algn="ctr"/>
            <a:r>
              <a:rPr lang="en-US" sz="2200" dirty="0"/>
              <a:t>There are many other </a:t>
            </a:r>
            <a:r>
              <a:rPr lang="en-US" sz="2200" b="1" dirty="0"/>
              <a:t>new physics opportunities </a:t>
            </a:r>
          </a:p>
          <a:p>
            <a:pPr algn="ctr"/>
            <a:r>
              <a:rPr lang="en-US" sz="2200" dirty="0"/>
              <a:t>in the </a:t>
            </a:r>
            <a:r>
              <a:rPr lang="en-US" sz="2200" b="1" dirty="0">
                <a:solidFill>
                  <a:srgbClr val="C00000"/>
                </a:solidFill>
              </a:rPr>
              <a:t>near detector hall</a:t>
            </a:r>
            <a:r>
              <a:rPr lang="en-US" sz="2200" dirty="0"/>
              <a:t>!</a:t>
            </a:r>
          </a:p>
          <a:p>
            <a:pPr algn="ctr"/>
            <a:r>
              <a:rPr lang="en-US" sz="2200" dirty="0"/>
              <a:t>Combine with </a:t>
            </a:r>
            <a:r>
              <a:rPr lang="en-US" sz="2200" b="1" dirty="0"/>
              <a:t>DUNE PRISM</a:t>
            </a:r>
            <a:r>
              <a:rPr lang="en-US" sz="2200" dirty="0"/>
              <a:t>?</a:t>
            </a:r>
          </a:p>
          <a:p>
            <a:pPr algn="ctr"/>
            <a:r>
              <a:rPr lang="en-US" sz="2200" dirty="0"/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18EDFD2-89F5-5742-989D-8AF81E1F27AB}"/>
              </a:ext>
            </a:extLst>
          </p:cNvPr>
          <p:cNvSpPr/>
          <p:nvPr/>
        </p:nvSpPr>
        <p:spPr>
          <a:xfrm>
            <a:off x="4928093" y="4246566"/>
            <a:ext cx="34253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https://indico.cern.ch/event/657167/contributions/2708015/attachments/1546684/2427866/DUNE_ND_Asaadi2017.pdf</a:t>
            </a:r>
            <a:endParaRPr lang="en-US" sz="1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A0D448C6-79D8-408B-9FFD-ED272DFC6E77}"/>
                  </a:ext>
                </a:extLst>
              </p:cNvPr>
              <p:cNvSpPr/>
              <p:nvPr/>
            </p:nvSpPr>
            <p:spPr>
              <a:xfrm>
                <a:off x="1141215" y="1655134"/>
                <a:ext cx="376000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latin typeface="Times" pitchFamily="2" charset="0"/>
                  </a:rPr>
                  <a:t>Beam Energy: 120 GeV,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US" dirty="0"/>
                  <a:t> POT/</a:t>
                </a:r>
                <a:r>
                  <a:rPr lang="en-US" dirty="0" err="1"/>
                  <a:t>yr</a:t>
                </a:r>
                <a:endParaRPr lang="en-US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A0D448C6-79D8-408B-9FFD-ED272DFC6E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1215" y="1655134"/>
                <a:ext cx="3760004" cy="369332"/>
              </a:xfrm>
              <a:prstGeom prst="rect">
                <a:avLst/>
              </a:prstGeom>
              <a:blipFill>
                <a:blip r:embed="rId4"/>
                <a:stretch>
                  <a:fillRect l="-1347" t="-3333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9211230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7C8CD9-0245-4F2F-BC79-1B1056DF9B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288" y="1065265"/>
            <a:ext cx="6367143" cy="410802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EDA5E38-45AC-46FB-BB01-6C6051EB7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4060"/>
            <a:ext cx="8229600" cy="871205"/>
          </a:xfrm>
        </p:spPr>
        <p:txBody>
          <a:bodyPr>
            <a:noAutofit/>
          </a:bodyPr>
          <a:lstStyle/>
          <a:p>
            <a:r>
              <a:rPr lang="en-US" dirty="0" err="1"/>
              <a:t>FerMINI</a:t>
            </a:r>
            <a:r>
              <a:rPr lang="en-US" dirty="0"/>
              <a:t> @ DUNE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A60EE4-B985-4E75-B737-132C4FB71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FEC0-191D-5F4C-A0D1-2BE325A3C970}" type="slidenum">
              <a:rPr lang="en-US" smtClean="0"/>
              <a:t>57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F332147-17EF-49CD-A308-3D60855D700D}"/>
              </a:ext>
            </a:extLst>
          </p:cNvPr>
          <p:cNvSpPr txBox="1">
            <a:spLocks/>
          </p:cNvSpPr>
          <p:nvPr/>
        </p:nvSpPr>
        <p:spPr>
          <a:xfrm>
            <a:off x="0" y="5597126"/>
            <a:ext cx="1769125" cy="5569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Yu-Dai Tsai, Fermilab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0AB677B-E456-415A-8A90-554AC48262C9}"/>
              </a:ext>
            </a:extLst>
          </p:cNvPr>
          <p:cNvSpPr/>
          <p:nvPr/>
        </p:nvSpPr>
        <p:spPr>
          <a:xfrm>
            <a:off x="1855970" y="5582826"/>
            <a:ext cx="60196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9144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Can be improved by considering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timing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&amp; just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double-coincidence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instead of triple or quadruple coincidence,</a:t>
            </a:r>
            <a:b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see </a:t>
            </a:r>
            <a:r>
              <a:rPr lang="en-US" sz="16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SUBMET, Kim, Hwang, </a:t>
            </a:r>
            <a:r>
              <a:rPr lang="en-US" sz="16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Yoo</a:t>
            </a:r>
            <a:r>
              <a:rPr lang="en-US" sz="16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arXiv:2102.11493, JHEP21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96B32EC-987F-D24B-924D-A144FB129245}"/>
              </a:ext>
            </a:extLst>
          </p:cNvPr>
          <p:cNvSpPr/>
          <p:nvPr/>
        </p:nvSpPr>
        <p:spPr>
          <a:xfrm>
            <a:off x="2100407" y="4104131"/>
            <a:ext cx="29954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Kelly, </a:t>
            </a:r>
            <a:r>
              <a:rPr lang="en-US" sz="1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Tsai</a:t>
            </a:r>
            <a:r>
              <a:rPr lang="en-US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arXiv:</a:t>
            </a:r>
            <a:r>
              <a:rPr lang="en-US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1812.03998</a:t>
            </a:r>
            <a:r>
              <a:rPr lang="en-US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PRD19</a:t>
            </a:r>
            <a:endParaRPr lang="en-US" sz="1400" dirty="0">
              <a:solidFill>
                <a:srgbClr val="7030A0"/>
              </a:solidFill>
            </a:endParaRP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220D7E7A-7B27-DC4A-91AD-12DD34E0D10C}"/>
              </a:ext>
            </a:extLst>
          </p:cNvPr>
          <p:cNvSpPr/>
          <p:nvPr/>
        </p:nvSpPr>
        <p:spPr>
          <a:xfrm rot="5400000">
            <a:off x="2681286" y="4244565"/>
            <a:ext cx="647701" cy="2028826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06633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5000" y="136525"/>
            <a:ext cx="7772400" cy="2437577"/>
          </a:xfrm>
        </p:spPr>
        <p:txBody>
          <a:bodyPr>
            <a:normAutofit/>
          </a:bodyPr>
          <a:lstStyle/>
          <a:p>
            <a:r>
              <a:rPr lang="en-US" altLang="zh-TW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Strongly Interacting Dark Matter</a:t>
            </a:r>
            <a:br>
              <a:rPr lang="en-US" altLang="zh-TW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TW" sz="26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DM-SM Interaction too strong that attenuation stop the particles from reach the direct detection detector</a:t>
            </a:r>
            <a:endParaRPr lang="en-US" sz="2600" dirty="0">
              <a:solidFill>
                <a:schemeClr val="tx1">
                  <a:lumMod val="50000"/>
                  <a:lumOff val="50000"/>
                </a:schemeClr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40CFDB-5F22-43E8-8FA3-186212DDB03E}"/>
              </a:ext>
            </a:extLst>
          </p:cNvPr>
          <p:cNvSpPr/>
          <p:nvPr/>
        </p:nvSpPr>
        <p:spPr>
          <a:xfrm>
            <a:off x="2567287" y="3273379"/>
            <a:ext cx="18473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3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EC1F1F7-D9C8-4130-AA56-BF3A0D2B0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FEC0-191D-5F4C-A0D1-2BE325A3C970}" type="slidenum">
              <a:rPr lang="en-US" smtClean="0"/>
              <a:t>58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285D3E-A111-4199-B87C-C4912E1C32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628" y="2415606"/>
            <a:ext cx="6510743" cy="321201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702679C-A9D2-4F80-8D71-8BF35AAD4D10}"/>
              </a:ext>
            </a:extLst>
          </p:cNvPr>
          <p:cNvSpPr/>
          <p:nvPr/>
        </p:nvSpPr>
        <p:spPr>
          <a:xfrm>
            <a:off x="746150" y="5895804"/>
            <a:ext cx="79406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24292E"/>
                </a:solidFill>
                <a:latin typeface="-apple-system"/>
              </a:rPr>
              <a:t>DMATIS (Dark Matter </a:t>
            </a:r>
            <a:r>
              <a:rPr lang="en-US" b="1" dirty="0" err="1">
                <a:solidFill>
                  <a:srgbClr val="24292E"/>
                </a:solidFill>
                <a:latin typeface="-apple-system"/>
              </a:rPr>
              <a:t>ATtenuation</a:t>
            </a:r>
            <a:r>
              <a:rPr lang="en-US" b="1" dirty="0">
                <a:solidFill>
                  <a:srgbClr val="24292E"/>
                </a:solidFill>
                <a:latin typeface="-apple-system"/>
              </a:rPr>
              <a:t> Importance Sampling), </a:t>
            </a:r>
            <a:r>
              <a:rPr lang="en-US" dirty="0" err="1"/>
              <a:t>Mahdawi</a:t>
            </a:r>
            <a:r>
              <a:rPr lang="en-US" dirty="0"/>
              <a:t> &amp; Farrar '17</a:t>
            </a:r>
            <a:endParaRPr lang="en-US" b="1" i="0" dirty="0">
              <a:solidFill>
                <a:srgbClr val="24292E"/>
              </a:solidFill>
              <a:effectLst/>
              <a:latin typeface="-apple-system"/>
            </a:endParaRPr>
          </a:p>
        </p:txBody>
      </p:sp>
    </p:spTree>
    <p:extLst>
      <p:ext uri="{BB962C8B-B14F-4D97-AF65-F5344CB8AC3E}">
        <p14:creationId xmlns:p14="http://schemas.microsoft.com/office/powerpoint/2010/main" val="53842456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690A62-22A7-634C-B91F-36E083905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FEC0-191D-5F4C-A0D1-2BE325A3C970}" type="slidenum">
              <a:rPr lang="en-US" smtClean="0"/>
              <a:t>59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D78394F-F6FD-8942-93BB-ACE9B0651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5328" y="992517"/>
            <a:ext cx="3033804" cy="85388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0336E70-F423-744A-86B6-284C1A6EA967}"/>
              </a:ext>
            </a:extLst>
          </p:cNvPr>
          <p:cNvSpPr txBox="1">
            <a:spLocks/>
          </p:cNvSpPr>
          <p:nvPr/>
        </p:nvSpPr>
        <p:spPr>
          <a:xfrm>
            <a:off x="338639" y="347395"/>
            <a:ext cx="8466720" cy="707537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>
                <a:latin typeface="Cambria" panose="02040503050406030204" pitchFamily="18" charset="0"/>
                <a:ea typeface="Cambria" panose="02040503050406030204" pitchFamily="18" charset="0"/>
              </a:rPr>
              <a:t>Probe of Millicharged Dark Matter</a:t>
            </a:r>
            <a:endParaRPr lang="en-US" sz="35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46A9517-C509-B54F-A985-C456226D2AD1}"/>
              </a:ext>
            </a:extLst>
          </p:cNvPr>
          <p:cNvSpPr/>
          <p:nvPr/>
        </p:nvSpPr>
        <p:spPr>
          <a:xfrm>
            <a:off x="1547560" y="5532156"/>
            <a:ext cx="6591879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Here we plot the </a:t>
            </a:r>
            <a:r>
              <a:rPr lang="en-US" sz="1700" b="1" dirty="0"/>
              <a:t>critical reference cross-section </a:t>
            </a:r>
            <a:r>
              <a:rPr lang="en-US" sz="1700" dirty="0"/>
              <a:t>see </a:t>
            </a:r>
            <a:r>
              <a:rPr lang="en-US" sz="1700" u="sng" dirty="0"/>
              <a:t>1905.06348</a:t>
            </a:r>
            <a:r>
              <a:rPr lang="en-US" sz="1700" dirty="0"/>
              <a:t> (</a:t>
            </a:r>
            <a:r>
              <a:rPr lang="en-US" sz="1700" dirty="0" err="1"/>
              <a:t>Emken</a:t>
            </a:r>
            <a:r>
              <a:rPr lang="en-US" sz="1700" dirty="0"/>
              <a:t>, Essig, </a:t>
            </a:r>
            <a:r>
              <a:rPr lang="en-US" sz="1700" dirty="0" err="1"/>
              <a:t>Kouvaris</a:t>
            </a:r>
            <a:r>
              <a:rPr lang="en-US" sz="1700" dirty="0"/>
              <a:t>, </a:t>
            </a:r>
            <a:r>
              <a:rPr lang="en-US" sz="1700" dirty="0" err="1"/>
              <a:t>Sholapurkar</a:t>
            </a:r>
            <a:r>
              <a:rPr lang="en-US" sz="17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1" dirty="0"/>
              <a:t>Accelerator probes can help close the Millicharged SIDM window!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Cosmic-ray production &amp; Super-K detection </a:t>
            </a:r>
            <a:r>
              <a:rPr lang="en-US" sz="17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2002.11732</a:t>
            </a:r>
            <a:endParaRPr lang="en-US" sz="1700" dirty="0"/>
          </a:p>
          <a:p>
            <a:endParaRPr lang="en-US" sz="1700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AA676B8-E78A-604C-BDB0-B4D962AF10C1}"/>
              </a:ext>
            </a:extLst>
          </p:cNvPr>
          <p:cNvSpPr/>
          <p:nvPr/>
        </p:nvSpPr>
        <p:spPr>
          <a:xfrm>
            <a:off x="953011" y="1288100"/>
            <a:ext cx="80846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MCP / LDM with ultralight dark photon mediators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045891D-D388-AE4A-B7E6-3687B9536F6D}"/>
              </a:ext>
            </a:extLst>
          </p:cNvPr>
          <p:cNvSpPr/>
          <p:nvPr/>
        </p:nvSpPr>
        <p:spPr>
          <a:xfrm>
            <a:off x="5994401" y="1846402"/>
            <a:ext cx="2822310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We will add this figure with all the projections to the appendix of the LOI</a:t>
            </a:r>
            <a:endParaRPr lang="en-US" sz="17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5C78B6-B9AC-A64C-8491-30DE1B731B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585" y="1709059"/>
            <a:ext cx="5584816" cy="370991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AB6CDD7-439E-054F-B4A4-B3FB36B1D18D}"/>
              </a:ext>
            </a:extLst>
          </p:cNvPr>
          <p:cNvSpPr/>
          <p:nvPr/>
        </p:nvSpPr>
        <p:spPr>
          <a:xfrm>
            <a:off x="2035628" y="4655661"/>
            <a:ext cx="383177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err="1"/>
              <a:t>Saeid</a:t>
            </a:r>
            <a:r>
              <a:rPr lang="en-US" sz="1200" b="1" dirty="0"/>
              <a:t> Foroughi, Felix Kling, Yu-Dai Tsai, </a:t>
            </a:r>
            <a:r>
              <a:rPr lang="en-US" sz="1200" b="1" dirty="0">
                <a:hlinkClick r:id="rId5"/>
              </a:rPr>
              <a:t>arXiv:2010.07941</a:t>
            </a:r>
            <a:endParaRPr lang="en-US" sz="1200" b="1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8B0C2EF-F9A6-8C4F-893E-8EB6DB6E3DA8}"/>
              </a:ext>
            </a:extLst>
          </p:cNvPr>
          <p:cNvSpPr txBox="1">
            <a:spLocks/>
          </p:cNvSpPr>
          <p:nvPr/>
        </p:nvSpPr>
        <p:spPr>
          <a:xfrm>
            <a:off x="1" y="5794614"/>
            <a:ext cx="1129990" cy="759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Yu-Dai Tsai, Fermilab</a:t>
            </a:r>
          </a:p>
        </p:txBody>
      </p:sp>
    </p:spTree>
    <p:extLst>
      <p:ext uri="{BB962C8B-B14F-4D97-AF65-F5344CB8AC3E}">
        <p14:creationId xmlns:p14="http://schemas.microsoft.com/office/powerpoint/2010/main" val="3397719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31589"/>
            <a:ext cx="7772400" cy="2437577"/>
          </a:xfrm>
        </p:spPr>
        <p:txBody>
          <a:bodyPr>
            <a:normAutofit/>
          </a:bodyPr>
          <a:lstStyle/>
          <a:p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study MeV – GeV+ dark sectors?</a:t>
            </a:r>
            <a:b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Signals of discoveries grow from anomalies</a:t>
            </a:r>
            <a:br>
              <a:rPr lang="en-US" sz="30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Dark Matter &amp; Standard Model connections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40CFDB-5F22-43E8-8FA3-186212DDB03E}"/>
              </a:ext>
            </a:extLst>
          </p:cNvPr>
          <p:cNvSpPr/>
          <p:nvPr/>
        </p:nvSpPr>
        <p:spPr>
          <a:xfrm>
            <a:off x="2567287" y="3273379"/>
            <a:ext cx="18473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30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BB3B620-B5DA-44D3-BEB5-2DF0B55830B9}"/>
              </a:ext>
            </a:extLst>
          </p:cNvPr>
          <p:cNvSpPr txBox="1">
            <a:spLocks/>
          </p:cNvSpPr>
          <p:nvPr/>
        </p:nvSpPr>
        <p:spPr>
          <a:xfrm>
            <a:off x="2391960" y="6077883"/>
            <a:ext cx="4360080" cy="5569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>
                <a:solidFill>
                  <a:srgbClr val="C00000"/>
                </a:solidFill>
                <a:latin typeface="Cambria" panose="02040503050406030204" pitchFamily="18" charset="0"/>
              </a:rPr>
              <a:t>Yu-Dai Tsai, Fermilab, 2021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EC1F1F7-D9C8-4130-AA56-BF3A0D2B0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FEC0-191D-5F4C-A0D1-2BE325A3C97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22099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FF87B5-FF83-564D-9F56-7CD4AAFAE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FEC0-191D-5F4C-A0D1-2BE325A3C970}" type="slidenum">
              <a:rPr lang="en-US" smtClean="0"/>
              <a:t>60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98B72E7-C64C-6647-A970-02838A7A6BF2}"/>
              </a:ext>
            </a:extLst>
          </p:cNvPr>
          <p:cNvSpPr txBox="1">
            <a:spLocks/>
          </p:cNvSpPr>
          <p:nvPr/>
        </p:nvSpPr>
        <p:spPr>
          <a:xfrm>
            <a:off x="377851" y="477429"/>
            <a:ext cx="8388297" cy="109722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dirty="0" err="1"/>
              <a:t>FerMINI</a:t>
            </a:r>
            <a:r>
              <a:rPr lang="en-US" altLang="zh-TW" sz="3600" dirty="0"/>
              <a:t> Probes of EDGES DM</a:t>
            </a:r>
            <a:endParaRPr lang="en-US" sz="3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3159AA-5897-8843-9534-BEE7B3EE4F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1469" y="1574655"/>
            <a:ext cx="6168801" cy="446595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3AA643A-972B-8343-B319-6DF2F18F78F2}"/>
              </a:ext>
            </a:extLst>
          </p:cNvPr>
          <p:cNvSpPr/>
          <p:nvPr/>
        </p:nvSpPr>
        <p:spPr>
          <a:xfrm>
            <a:off x="612004" y="6195905"/>
            <a:ext cx="79199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chemeClr val="bg1">
                    <a:lumMod val="50000"/>
                  </a:schemeClr>
                </a:solidFill>
              </a:rPr>
              <a:t>FORMOSA is similar to </a:t>
            </a:r>
            <a:r>
              <a:rPr lang="en-US" altLang="zh-TW" dirty="0" err="1">
                <a:solidFill>
                  <a:schemeClr val="bg1">
                    <a:lumMod val="50000"/>
                  </a:schemeClr>
                </a:solidFill>
              </a:rPr>
              <a:t>milliQan</a:t>
            </a:r>
            <a:r>
              <a:rPr lang="en-US" altLang="zh-TW" dirty="0">
                <a:solidFill>
                  <a:schemeClr val="bg1">
                    <a:lumMod val="50000"/>
                  </a:schemeClr>
                </a:solidFill>
              </a:rPr>
              <a:t> and </a:t>
            </a:r>
            <a:r>
              <a:rPr lang="en-US" altLang="zh-TW" dirty="0" err="1">
                <a:solidFill>
                  <a:schemeClr val="bg1">
                    <a:lumMod val="50000"/>
                  </a:schemeClr>
                </a:solidFill>
              </a:rPr>
              <a:t>FerMINI</a:t>
            </a:r>
            <a:r>
              <a:rPr lang="en-US" altLang="zh-TW" dirty="0">
                <a:solidFill>
                  <a:schemeClr val="bg1">
                    <a:lumMod val="50000"/>
                  </a:schemeClr>
                </a:solidFill>
              </a:rPr>
              <a:t>, but study MCP at LHC forward region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354A1EC2-1F8F-5545-96E1-C2F5FE201DF2}"/>
                  </a:ext>
                </a:extLst>
              </p14:cNvPr>
              <p14:cNvContentPartPr/>
              <p14:nvPr/>
            </p14:nvContentPartPr>
            <p14:xfrm>
              <a:off x="2195520" y="3841920"/>
              <a:ext cx="2412720" cy="5425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354A1EC2-1F8F-5545-96E1-C2F5FE201DF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86520" y="3833280"/>
                <a:ext cx="2430360" cy="56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E9B4BEBA-5AB2-DD4E-B7A6-CA9DAAB40B06}"/>
                  </a:ext>
                </a:extLst>
              </p14:cNvPr>
              <p14:cNvContentPartPr/>
              <p14:nvPr/>
            </p14:nvContentPartPr>
            <p14:xfrm>
              <a:off x="4597440" y="1780200"/>
              <a:ext cx="552240" cy="20818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E9B4BEBA-5AB2-DD4E-B7A6-CA9DAAB40B0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588800" y="1771560"/>
                <a:ext cx="569880" cy="209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67E4F85E-B3B3-EB48-A39C-986C420B73E3}"/>
                  </a:ext>
                </a:extLst>
              </p14:cNvPr>
              <p14:cNvContentPartPr/>
              <p14:nvPr/>
            </p14:nvContentPartPr>
            <p14:xfrm>
              <a:off x="3058440" y="6403680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67E4F85E-B3B3-EB48-A39C-986C420B73E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049440" y="6394680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3192337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7533045-89B2-4AB9-9516-35EB7AA832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7851" y="109715"/>
            <a:ext cx="8388297" cy="1097226"/>
          </a:xfrm>
        </p:spPr>
        <p:txBody>
          <a:bodyPr>
            <a:normAutofit/>
          </a:bodyPr>
          <a:lstStyle/>
          <a:p>
            <a:r>
              <a:rPr lang="en-US" altLang="zh-TW" sz="3600" dirty="0"/>
              <a:t>LANL </a:t>
            </a:r>
            <a:r>
              <a:rPr lang="en-US" altLang="zh-TW" sz="3600" dirty="0" err="1"/>
              <a:t>Millicharge</a:t>
            </a:r>
            <a:r>
              <a:rPr lang="en-US" altLang="zh-TW" sz="3600" dirty="0"/>
              <a:t> Opportunity!</a:t>
            </a:r>
            <a:endParaRPr lang="en-US" sz="34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F385752F-59DD-4FDA-8930-2816DC6B6F52}"/>
                  </a:ext>
                </a:extLst>
              </p14:cNvPr>
              <p14:cNvContentPartPr/>
              <p14:nvPr/>
            </p14:nvContentPartPr>
            <p14:xfrm>
              <a:off x="0" y="0"/>
              <a:ext cx="0" cy="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F385752F-59DD-4FDA-8930-2816DC6B6F52}"/>
                  </a:ext>
                </a:extLst>
              </p:cNvPr>
              <p:cNvPicPr/>
              <p:nvPr/>
            </p:nvPicPr>
            <p:blipFill/>
            <p:spPr/>
          </p:pic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7A08B8-75A9-4E7A-97FB-DEDDF7EAC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FEC0-191D-5F4C-A0D1-2BE325A3C970}" type="slidenum">
              <a:rPr lang="en-US" smtClean="0"/>
              <a:t>61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4B6323-1763-B346-90F3-A5548E412B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016" y="999501"/>
            <a:ext cx="7154418" cy="550900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401AD64-1251-0949-BFD5-47D168D24E67}"/>
              </a:ext>
            </a:extLst>
          </p:cNvPr>
          <p:cNvSpPr/>
          <p:nvPr/>
        </p:nvSpPr>
        <p:spPr>
          <a:xfrm>
            <a:off x="5019294" y="5658444"/>
            <a:ext cx="3234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https://</a:t>
            </a:r>
            <a:r>
              <a:rPr lang="en-US" sz="1000" dirty="0" err="1"/>
              <a:t>www.sciencedirect.com</a:t>
            </a:r>
            <a:r>
              <a:rPr lang="en-US" sz="1000" dirty="0"/>
              <a:t>/science/article/</a:t>
            </a:r>
            <a:r>
              <a:rPr lang="en-US" sz="1000" dirty="0" err="1"/>
              <a:t>pii</a:t>
            </a:r>
            <a:r>
              <a:rPr lang="en-US" sz="1000" dirty="0"/>
              <a:t>/S0168900206003792</a:t>
            </a:r>
          </a:p>
        </p:txBody>
      </p:sp>
    </p:spTree>
    <p:extLst>
      <p:ext uri="{BB962C8B-B14F-4D97-AF65-F5344CB8AC3E}">
        <p14:creationId xmlns:p14="http://schemas.microsoft.com/office/powerpoint/2010/main" val="319767465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FF87B5-FF83-564D-9F56-7CD4AAFAE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FEC0-191D-5F4C-A0D1-2BE325A3C970}" type="slidenum">
              <a:rPr lang="en-US" smtClean="0"/>
              <a:t>62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98B72E7-C64C-6647-A970-02838A7A6BF2}"/>
              </a:ext>
            </a:extLst>
          </p:cNvPr>
          <p:cNvSpPr txBox="1">
            <a:spLocks/>
          </p:cNvSpPr>
          <p:nvPr/>
        </p:nvSpPr>
        <p:spPr>
          <a:xfrm>
            <a:off x="377851" y="477429"/>
            <a:ext cx="8388297" cy="109722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dirty="0"/>
              <a:t>LANL-MCP Experiment</a:t>
            </a:r>
            <a:endParaRPr lang="en-US" sz="3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3159AA-5897-8843-9534-BEE7B3EE4F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1469" y="1574655"/>
            <a:ext cx="6168801" cy="446595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3236453-CD2A-2D45-AA7C-0FDE6A6C44A4}"/>
              </a:ext>
            </a:extLst>
          </p:cNvPr>
          <p:cNvSpPr/>
          <p:nvPr/>
        </p:nvSpPr>
        <p:spPr>
          <a:xfrm>
            <a:off x="1938528" y="3429000"/>
            <a:ext cx="1475232" cy="2203704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E4E3D3-D502-1547-8089-B300AEC5C63E}"/>
              </a:ext>
            </a:extLst>
          </p:cNvPr>
          <p:cNvSpPr/>
          <p:nvPr/>
        </p:nvSpPr>
        <p:spPr>
          <a:xfrm>
            <a:off x="1426186" y="5829148"/>
            <a:ext cx="2499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LANL-MCP Target Region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BFC50E5-ACFF-A549-93FE-F5AA92854134}"/>
              </a:ext>
            </a:extLst>
          </p:cNvPr>
          <p:cNvSpPr/>
          <p:nvPr/>
        </p:nvSpPr>
        <p:spPr>
          <a:xfrm>
            <a:off x="1426186" y="6171684"/>
            <a:ext cx="33379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Foroughi, Liu, </a:t>
            </a:r>
            <a:r>
              <a:rPr lang="en-US" b="1" dirty="0"/>
              <a:t>Tsai</a:t>
            </a:r>
            <a:r>
              <a:rPr lang="en-US" dirty="0"/>
              <a:t>, in preparation</a:t>
            </a:r>
          </a:p>
        </p:txBody>
      </p:sp>
    </p:spTree>
    <p:extLst>
      <p:ext uri="{BB962C8B-B14F-4D97-AF65-F5344CB8AC3E}">
        <p14:creationId xmlns:p14="http://schemas.microsoft.com/office/powerpoint/2010/main" val="284542518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5CCE61E-2D4B-604C-80E3-75F7155ED7E6}"/>
              </a:ext>
            </a:extLst>
          </p:cNvPr>
          <p:cNvSpPr txBox="1">
            <a:spLocks/>
          </p:cNvSpPr>
          <p:nvPr/>
        </p:nvSpPr>
        <p:spPr>
          <a:xfrm>
            <a:off x="409692" y="498462"/>
            <a:ext cx="8388297" cy="84289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dirty="0"/>
              <a:t>Legion of Decay Experiments</a:t>
            </a:r>
            <a:endParaRPr lang="en-US" sz="3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3E208B2-B45E-784A-BC9D-7145153C50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881" y="1341360"/>
            <a:ext cx="7894475" cy="28034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9C521177-A47B-8F4B-A5DC-ABF65923189F}"/>
                  </a:ext>
                </a:extLst>
              </p:cNvPr>
              <p:cNvSpPr/>
              <p:nvPr/>
            </p:nvSpPr>
            <p:spPr>
              <a:xfrm>
                <a:off x="2217657" y="5317638"/>
                <a:ext cx="5505537" cy="13849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𝑑𝑖𝑠𝑡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.</m:t>
                        </m:r>
                      </m:sub>
                    </m:sSub>
                  </m:oMath>
                </a14:m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400" dirty="0"/>
                  <a:t>= from target to detector (longer will lose short-lived particles)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𝑑𝑒𝑐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400" dirty="0"/>
                  <a:t>= length of the decay region (the longer the better)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*means still to be determined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See, e.g., </a:t>
                </a:r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  <a:hlinkClick r:id="rId4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1908.07525</a:t>
                </a:r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for a systematic comparison</a:t>
                </a:r>
                <a:endParaRPr lang="en-US" sz="1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Conducting a comprehensive study for general &amp; Snowmass purposes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400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9C521177-A47B-8F4B-A5DC-ABF6592318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7657" y="5317638"/>
                <a:ext cx="5505537" cy="1384995"/>
              </a:xfrm>
              <a:prstGeom prst="rect">
                <a:avLst/>
              </a:prstGeom>
              <a:blipFill>
                <a:blip r:embed="rId5"/>
                <a:stretch>
                  <a:fillRect l="-230" t="-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41D1F6F0-05B5-B044-924B-92FB903E43CF}"/>
              </a:ext>
            </a:extLst>
          </p:cNvPr>
          <p:cNvSpPr/>
          <p:nvPr/>
        </p:nvSpPr>
        <p:spPr>
          <a:xfrm>
            <a:off x="2538816" y="3921718"/>
            <a:ext cx="10983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DUNE ND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B4FF9E9-CFBC-E14E-94C7-6C9C04627701}"/>
              </a:ext>
            </a:extLst>
          </p:cNvPr>
          <p:cNvSpPr/>
          <p:nvPr/>
        </p:nvSpPr>
        <p:spPr>
          <a:xfrm>
            <a:off x="4022731" y="3937347"/>
            <a:ext cx="9300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120 GeV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6D110F4-90C2-EF46-9F15-20E691686CC0}"/>
              </a:ext>
            </a:extLst>
          </p:cNvPr>
          <p:cNvSpPr/>
          <p:nvPr/>
        </p:nvSpPr>
        <p:spPr>
          <a:xfrm>
            <a:off x="5611561" y="3921718"/>
            <a:ext cx="5838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1e21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2B00D6B-D7A5-1744-AEB9-07DC59406AD5}"/>
              </a:ext>
            </a:extLst>
          </p:cNvPr>
          <p:cNvSpPr/>
          <p:nvPr/>
        </p:nvSpPr>
        <p:spPr>
          <a:xfrm>
            <a:off x="6603794" y="3906491"/>
            <a:ext cx="7040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500 m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26F46F9-F3F5-3641-87FA-79CF7013A8B1}"/>
              </a:ext>
            </a:extLst>
          </p:cNvPr>
          <p:cNvSpPr/>
          <p:nvPr/>
        </p:nvSpPr>
        <p:spPr>
          <a:xfrm>
            <a:off x="7417140" y="3921718"/>
            <a:ext cx="5501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*1m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FE5737D-5DBA-964F-9D25-31280BC42CA3}"/>
              </a:ext>
            </a:extLst>
          </p:cNvPr>
          <p:cNvSpPr/>
          <p:nvPr/>
        </p:nvSpPr>
        <p:spPr>
          <a:xfrm>
            <a:off x="5483320" y="4248433"/>
            <a:ext cx="8402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2.25e22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158B611-C883-8241-AAC2-DB1DAF6F8913}"/>
              </a:ext>
            </a:extLst>
          </p:cNvPr>
          <p:cNvSpPr/>
          <p:nvPr/>
        </p:nvSpPr>
        <p:spPr>
          <a:xfrm>
            <a:off x="4005097" y="4260272"/>
            <a:ext cx="96532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800 MeV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6490E10-1E64-8849-B446-0B760D21C194}"/>
              </a:ext>
            </a:extLst>
          </p:cNvPr>
          <p:cNvSpPr/>
          <p:nvPr/>
        </p:nvSpPr>
        <p:spPr>
          <a:xfrm>
            <a:off x="2457306" y="4245045"/>
            <a:ext cx="13488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LANL - CCM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DC2EC7F-C445-464A-8D80-1693A11D539E}"/>
              </a:ext>
            </a:extLst>
          </p:cNvPr>
          <p:cNvSpPr/>
          <p:nvPr/>
        </p:nvSpPr>
        <p:spPr>
          <a:xfrm>
            <a:off x="5460471" y="4569904"/>
            <a:ext cx="7457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 1e22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EA8C9A4-6AC9-0445-96DE-BE2936486FBB}"/>
              </a:ext>
            </a:extLst>
          </p:cNvPr>
          <p:cNvSpPr/>
          <p:nvPr/>
        </p:nvSpPr>
        <p:spPr>
          <a:xfrm>
            <a:off x="3988564" y="4581743"/>
            <a:ext cx="96532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800 MeV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FACE651-5087-184C-BD51-FEE241CACEDB}"/>
              </a:ext>
            </a:extLst>
          </p:cNvPr>
          <p:cNvSpPr/>
          <p:nvPr/>
        </p:nvSpPr>
        <p:spPr>
          <a:xfrm>
            <a:off x="2440773" y="4566516"/>
            <a:ext cx="13263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LANL - MCP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BBAEFAE-5903-5E41-9957-1D0AA0A83B5C}"/>
              </a:ext>
            </a:extLst>
          </p:cNvPr>
          <p:cNvSpPr/>
          <p:nvPr/>
        </p:nvSpPr>
        <p:spPr>
          <a:xfrm>
            <a:off x="2440772" y="4870351"/>
            <a:ext cx="14177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LANL - Decay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1E4F92B-FB68-CA4E-B797-16598E184950}"/>
              </a:ext>
            </a:extLst>
          </p:cNvPr>
          <p:cNvSpPr/>
          <p:nvPr/>
        </p:nvSpPr>
        <p:spPr>
          <a:xfrm>
            <a:off x="6638746" y="4241507"/>
            <a:ext cx="6014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 m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C963ED9-22DF-AA49-A9BF-0737752A3776}"/>
              </a:ext>
            </a:extLst>
          </p:cNvPr>
          <p:cNvSpPr/>
          <p:nvPr/>
        </p:nvSpPr>
        <p:spPr>
          <a:xfrm>
            <a:off x="7456547" y="4254793"/>
            <a:ext cx="6527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1.2 m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C176031-9348-E344-BD8D-C1BB41635874}"/>
              </a:ext>
            </a:extLst>
          </p:cNvPr>
          <p:cNvSpPr/>
          <p:nvPr/>
        </p:nvSpPr>
        <p:spPr>
          <a:xfrm>
            <a:off x="4007583" y="4876879"/>
            <a:ext cx="96532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800 MeV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C9821CE-1622-C048-AFD1-7C46C8302539}"/>
              </a:ext>
            </a:extLst>
          </p:cNvPr>
          <p:cNvSpPr/>
          <p:nvPr/>
        </p:nvSpPr>
        <p:spPr>
          <a:xfrm>
            <a:off x="5483320" y="4853201"/>
            <a:ext cx="7457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 1e22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83A518F-CAA3-2644-B6D8-F95A65D38C90}"/>
              </a:ext>
            </a:extLst>
          </p:cNvPr>
          <p:cNvSpPr/>
          <p:nvPr/>
        </p:nvSpPr>
        <p:spPr>
          <a:xfrm>
            <a:off x="6648367" y="4578557"/>
            <a:ext cx="5934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TBD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1240AFA-0428-8F42-A6E8-EE206A2E3102}"/>
              </a:ext>
            </a:extLst>
          </p:cNvPr>
          <p:cNvSpPr/>
          <p:nvPr/>
        </p:nvSpPr>
        <p:spPr>
          <a:xfrm>
            <a:off x="6646614" y="4877664"/>
            <a:ext cx="5934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TBD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0004538-622A-7A4C-A4A7-A8BA43DA4F31}"/>
              </a:ext>
            </a:extLst>
          </p:cNvPr>
          <p:cNvSpPr/>
          <p:nvPr/>
        </p:nvSpPr>
        <p:spPr>
          <a:xfrm>
            <a:off x="7451827" y="4566516"/>
            <a:ext cx="5934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TBD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ED3B080-429C-0844-8D70-EB6E825DEC99}"/>
              </a:ext>
            </a:extLst>
          </p:cNvPr>
          <p:cNvSpPr/>
          <p:nvPr/>
        </p:nvSpPr>
        <p:spPr>
          <a:xfrm>
            <a:off x="7470760" y="4862676"/>
            <a:ext cx="5934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TBD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98C669-D7FF-504C-97D2-C9416ED1C8EF}"/>
              </a:ext>
            </a:extLst>
          </p:cNvPr>
          <p:cNvSpPr/>
          <p:nvPr/>
        </p:nvSpPr>
        <p:spPr>
          <a:xfrm>
            <a:off x="2217657" y="4566516"/>
            <a:ext cx="6109479" cy="648917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24135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E95BC-6E31-A74D-9DF8-4BF7283C0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4604"/>
            <a:ext cx="8229600" cy="1143000"/>
          </a:xfrm>
        </p:spPr>
        <p:txBody>
          <a:bodyPr/>
          <a:lstStyle/>
          <a:p>
            <a:r>
              <a:rPr lang="en-US" dirty="0"/>
              <a:t>Summary and Big Picture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4D1299-5E3E-5546-8C75-0D980996DE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1027" y="1618980"/>
            <a:ext cx="7925773" cy="493372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/>
              <a:t>Proton fixed-target/beam-dump </a:t>
            </a:r>
            <a:r>
              <a:rPr lang="en-US" sz="2000" dirty="0"/>
              <a:t>experiments:</a:t>
            </a:r>
            <a:br>
              <a:rPr lang="en-US" sz="2000" dirty="0"/>
            </a:br>
            <a:r>
              <a:rPr lang="en-US" sz="2000" dirty="0"/>
              <a:t>very powerful searching for MeV-GeV DM and LLP, anomaly motivated</a:t>
            </a:r>
          </a:p>
          <a:p>
            <a:pPr>
              <a:lnSpc>
                <a:spcPct val="150000"/>
              </a:lnSpc>
            </a:pPr>
            <a:endParaRPr lang="en-US" sz="2000" dirty="0"/>
          </a:p>
          <a:p>
            <a:pPr>
              <a:lnSpc>
                <a:spcPct val="150000"/>
              </a:lnSpc>
            </a:pPr>
            <a:r>
              <a:rPr lang="en-US" sz="2000" dirty="0"/>
              <a:t>LANL can be the next center for dark sector search, building a research complex at the </a:t>
            </a:r>
            <a:r>
              <a:rPr lang="en-US" sz="2000" b="1" dirty="0"/>
              <a:t>Lujan Center </a:t>
            </a:r>
            <a:r>
              <a:rPr lang="en-US" sz="2000" dirty="0"/>
              <a:t>or 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Proton Radiography Facility (</a:t>
            </a:r>
            <a:r>
              <a:rPr lang="en-US" sz="2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pRad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</a:p>
          <a:p>
            <a:pPr>
              <a:lnSpc>
                <a:spcPct val="150000"/>
              </a:lnSpc>
            </a:pPr>
            <a:endParaRPr lang="en-US" sz="2000" b="1" dirty="0"/>
          </a:p>
          <a:p>
            <a:pPr>
              <a:lnSpc>
                <a:spcPct val="150000"/>
              </a:lnSpc>
            </a:pPr>
            <a:r>
              <a:rPr lang="en-US" sz="2000" dirty="0"/>
              <a:t>Conduct LLP search like </a:t>
            </a:r>
            <a:r>
              <a:rPr lang="en-US" sz="2000" dirty="0" err="1"/>
              <a:t>LongQuest</a:t>
            </a:r>
            <a:r>
              <a:rPr lang="en-US" sz="2000" dirty="0"/>
              <a:t> (</a:t>
            </a:r>
            <a:r>
              <a:rPr lang="en-US" sz="2000" b="1" dirty="0"/>
              <a:t>LANL-LLP</a:t>
            </a:r>
            <a:r>
              <a:rPr lang="en-US" sz="2000" dirty="0"/>
              <a:t>), can do MCP search like </a:t>
            </a:r>
            <a:r>
              <a:rPr lang="en-US" sz="2000" dirty="0" err="1"/>
              <a:t>FerMINI</a:t>
            </a:r>
            <a:r>
              <a:rPr lang="en-US" sz="2000" dirty="0"/>
              <a:t> (</a:t>
            </a:r>
            <a:r>
              <a:rPr lang="en-US" sz="2000" b="1" dirty="0"/>
              <a:t>LANL-MCP</a:t>
            </a:r>
            <a:r>
              <a:rPr lang="en-US" sz="2000" dirty="0"/>
              <a:t>): low-cost new experiments!</a:t>
            </a:r>
          </a:p>
        </p:txBody>
      </p:sp>
    </p:spTree>
    <p:extLst>
      <p:ext uri="{BB962C8B-B14F-4D97-AF65-F5344CB8AC3E}">
        <p14:creationId xmlns:p14="http://schemas.microsoft.com/office/powerpoint/2010/main" val="424886912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7533045-89B2-4AB9-9516-35EB7AA832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0403" y="154981"/>
            <a:ext cx="8466720" cy="556935"/>
          </a:xfrm>
        </p:spPr>
        <p:txBody>
          <a:bodyPr>
            <a:noAutofit/>
          </a:bodyPr>
          <a:lstStyle/>
          <a:p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LHC vs LANL New-Physics Complex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F385752F-59DD-4FDA-8930-2816DC6B6F52}"/>
                  </a:ext>
                </a:extLst>
              </p14:cNvPr>
              <p14:cNvContentPartPr/>
              <p14:nvPr/>
            </p14:nvContentPartPr>
            <p14:xfrm>
              <a:off x="0" y="0"/>
              <a:ext cx="0" cy="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F385752F-59DD-4FDA-8930-2816DC6B6F52}"/>
                  </a:ext>
                </a:extLst>
              </p:cNvPr>
              <p:cNvPicPr/>
              <p:nvPr/>
            </p:nvPicPr>
            <p:blipFill/>
            <p:spPr/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6850DDFE-4584-4A6B-8351-E954D2074894}"/>
                  </a:ext>
                </a:extLst>
              </p14:cNvPr>
              <p14:cNvContentPartPr/>
              <p14:nvPr/>
            </p14:nvContentPartPr>
            <p14:xfrm>
              <a:off x="7383427" y="5943606"/>
              <a:ext cx="48240" cy="354960"/>
            </p14:xfrm>
          </p:contentPart>
        </mc:Choice>
        <mc:Fallback xmlns=""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6850DDFE-4584-4A6B-8351-E954D2074894}"/>
                  </a:ext>
                </a:extLst>
              </p:cNvPr>
              <p:cNvPicPr/>
              <p:nvPr/>
            </p:nvPicPr>
            <p:blipFill/>
            <p:spPr/>
          </p:pic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B7911C7-F2A9-40AE-9B3F-8A90BCD4A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FEC0-191D-5F4C-A0D1-2BE325A3C970}" type="slidenum">
              <a:rPr lang="en-US" smtClean="0"/>
              <a:t>65</a:t>
            </a:fld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9" name="Ink 118">
                <a:extLst>
                  <a:ext uri="{FF2B5EF4-FFF2-40B4-BE49-F238E27FC236}">
                    <a16:creationId xmlns:a16="http://schemas.microsoft.com/office/drawing/2014/main" id="{D82C1C37-F9A3-41A8-93E5-3A663F5F3A68}"/>
                  </a:ext>
                </a:extLst>
              </p14:cNvPr>
              <p14:cNvContentPartPr/>
              <p14:nvPr/>
            </p14:nvContentPartPr>
            <p14:xfrm>
              <a:off x="0" y="0"/>
              <a:ext cx="0" cy="0"/>
            </p14:xfrm>
          </p:contentPart>
        </mc:Choice>
        <mc:Fallback xmlns="">
          <p:pic>
            <p:nvPicPr>
              <p:cNvPr id="119" name="Ink 118">
                <a:extLst>
                  <a:ext uri="{FF2B5EF4-FFF2-40B4-BE49-F238E27FC236}">
                    <a16:creationId xmlns:a16="http://schemas.microsoft.com/office/drawing/2014/main" id="{D82C1C37-F9A3-41A8-93E5-3A663F5F3A68}"/>
                  </a:ext>
                </a:extLst>
              </p:cNvPr>
              <p:cNvPicPr/>
              <p:nvPr/>
            </p:nvPicPr>
            <p:blipFill/>
            <p:spPr/>
          </p:pic>
        </mc:Fallback>
      </mc:AlternateContent>
      <p:sp>
        <p:nvSpPr>
          <p:cNvPr id="62" name="Title 1">
            <a:extLst>
              <a:ext uri="{FF2B5EF4-FFF2-40B4-BE49-F238E27FC236}">
                <a16:creationId xmlns:a16="http://schemas.microsoft.com/office/drawing/2014/main" id="{AE1A1FC0-6606-4E4D-96D1-B630C3B571A3}"/>
              </a:ext>
            </a:extLst>
          </p:cNvPr>
          <p:cNvSpPr txBox="1">
            <a:spLocks/>
          </p:cNvSpPr>
          <p:nvPr/>
        </p:nvSpPr>
        <p:spPr>
          <a:xfrm>
            <a:off x="4572000" y="6041387"/>
            <a:ext cx="4360080" cy="5569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Yu-Dai Tsai, Fermilab, 2021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4D212F-60AA-6F46-844F-E803118BBDD7}"/>
              </a:ext>
            </a:extLst>
          </p:cNvPr>
          <p:cNvSpPr/>
          <p:nvPr/>
        </p:nvSpPr>
        <p:spPr>
          <a:xfrm>
            <a:off x="397564" y="6142374"/>
            <a:ext cx="49186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https://indico.fnal.gov/event/18430/session/8/contribution/17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br>
              <a:rPr lang="en-US" sz="14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From Roni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Harnik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Picture 10" descr="A picture containing drawing, table&#10;&#10;Description automatically generated">
            <a:extLst>
              <a:ext uri="{FF2B5EF4-FFF2-40B4-BE49-F238E27FC236}">
                <a16:creationId xmlns:a16="http://schemas.microsoft.com/office/drawing/2014/main" id="{5F17B695-77A1-024F-9500-55F2FDC090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6070" y="4177351"/>
            <a:ext cx="834599" cy="822676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DC7BC928-C53A-5A45-84EB-2E23624B4B80}"/>
              </a:ext>
            </a:extLst>
          </p:cNvPr>
          <p:cNvSpPr txBox="1">
            <a:spLocks/>
          </p:cNvSpPr>
          <p:nvPr/>
        </p:nvSpPr>
        <p:spPr>
          <a:xfrm>
            <a:off x="-1913520" y="663913"/>
            <a:ext cx="8466720" cy="5569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High energy frontier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6F1F05-30ED-9144-848D-AE75E4E1BDD4}"/>
              </a:ext>
            </a:extLst>
          </p:cNvPr>
          <p:cNvSpPr/>
          <p:nvPr/>
        </p:nvSpPr>
        <p:spPr>
          <a:xfrm>
            <a:off x="5493368" y="779373"/>
            <a:ext cx="26311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High intensity frontier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B279BA-C0A1-7D4C-A957-5D3BAA51DB6F}"/>
              </a:ext>
            </a:extLst>
          </p:cNvPr>
          <p:cNvSpPr txBox="1"/>
          <p:nvPr/>
        </p:nvSpPr>
        <p:spPr>
          <a:xfrm>
            <a:off x="5316240" y="2568631"/>
            <a:ext cx="5377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SAND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252E13-D80C-924A-9340-37AD884F17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985" y="1275956"/>
            <a:ext cx="3439386" cy="48451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8C37A2-1FEF-6045-A6B7-4947FDD48C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76882" y="2216980"/>
            <a:ext cx="569044" cy="16074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649546-B64B-FE42-AC41-38127E7279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70631" y="1509684"/>
            <a:ext cx="3650141" cy="187706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014E11E-4319-8F46-ABB1-7FF7398CDEAC}"/>
              </a:ext>
            </a:extLst>
          </p:cNvPr>
          <p:cNvSpPr/>
          <p:nvPr/>
        </p:nvSpPr>
        <p:spPr>
          <a:xfrm>
            <a:off x="5068299" y="5050276"/>
            <a:ext cx="3650140" cy="568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300" b="1" dirty="0"/>
              <a:t>New Physics Opportunities!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0D5F602-91CD-E04D-86FE-D53B16156C25}"/>
              </a:ext>
            </a:extLst>
          </p:cNvPr>
          <p:cNvSpPr/>
          <p:nvPr/>
        </p:nvSpPr>
        <p:spPr>
          <a:xfrm>
            <a:off x="5277650" y="3361852"/>
            <a:ext cx="32846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https://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lansce.lanl.gov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/facilities/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index.php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7154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5000" y="1906859"/>
            <a:ext cx="7772400" cy="2378531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you!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are many other exciting ideas to explore!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40CFDB-5F22-43E8-8FA3-186212DDB03E}"/>
              </a:ext>
            </a:extLst>
          </p:cNvPr>
          <p:cNvSpPr/>
          <p:nvPr/>
        </p:nvSpPr>
        <p:spPr>
          <a:xfrm>
            <a:off x="2567287" y="3273379"/>
            <a:ext cx="18473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30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B98CD8C-2739-4467-9AD5-F12AF7B8C18A}"/>
              </a:ext>
            </a:extLst>
          </p:cNvPr>
          <p:cNvSpPr txBox="1">
            <a:spLocks/>
          </p:cNvSpPr>
          <p:nvPr/>
        </p:nvSpPr>
        <p:spPr>
          <a:xfrm>
            <a:off x="787400" y="2967765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F8169DB-E148-4CFF-BEDF-F55DADDE234D}"/>
              </a:ext>
            </a:extLst>
          </p:cNvPr>
          <p:cNvSpPr txBox="1">
            <a:spLocks/>
          </p:cNvSpPr>
          <p:nvPr/>
        </p:nvSpPr>
        <p:spPr>
          <a:xfrm>
            <a:off x="2391960" y="6015820"/>
            <a:ext cx="4360080" cy="5569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>
                <a:solidFill>
                  <a:srgbClr val="C00000"/>
                </a:solidFill>
                <a:latin typeface="Cambria" panose="02040503050406030204" pitchFamily="18" charset="0"/>
              </a:rPr>
              <a:t>Yu-Dai Tsai, Fermilab, ‘21</a:t>
            </a:r>
          </a:p>
        </p:txBody>
      </p:sp>
    </p:spTree>
    <p:extLst>
      <p:ext uri="{BB962C8B-B14F-4D97-AF65-F5344CB8AC3E}">
        <p14:creationId xmlns:p14="http://schemas.microsoft.com/office/powerpoint/2010/main" val="213330255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14348B4-41E7-6244-85DF-34E973A73967}"/>
                  </a:ext>
                </a:extLst>
              </p:cNvPr>
              <p:cNvSpPr/>
              <p:nvPr/>
            </p:nvSpPr>
            <p:spPr>
              <a:xfrm>
                <a:off x="1168402" y="1340660"/>
                <a:ext cx="7247271" cy="41989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defTabSz="914400">
                  <a:lnSpc>
                    <a:spcPct val="15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altLang="en-US" sz="2800" dirty="0"/>
                  <a:t>Based on Poisson distribution, zero event in each bar correspond to </a:t>
                </a:r>
                <a:br>
                  <a:rPr lang="en-US" altLang="en-US" sz="2800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alt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US" altLang="en-US" sz="2800" b="1" dirty="0">
                    <a:solidFill>
                      <a:schemeClr val="tx1"/>
                    </a:solidFill>
                  </a:rPr>
                  <a:t>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en-US" alt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en-US" sz="28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28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𝑵</m:t>
                            </m:r>
                          </m:e>
                          <m:sub>
                            <m:r>
                              <a:rPr lang="en-US" altLang="en-US" sz="28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𝑷𝑬</m:t>
                            </m:r>
                          </m:sub>
                        </m:sSub>
                      </m:sup>
                    </m:sSup>
                  </m:oMath>
                </a14:m>
                <a:r>
                  <a:rPr lang="en-US" altLang="en-US" sz="2800" dirty="0"/>
                  <a:t>, so the probability of seeing triple incident of one or more photoelectrons is:</a:t>
                </a:r>
                <a:endParaRPr lang="en-US" altLang="en-US" sz="2800" b="1" dirty="0">
                  <a:solidFill>
                    <a:srgbClr val="7030A0"/>
                  </a:solidFill>
                </a:endParaRPr>
              </a:p>
              <a:p>
                <a:pPr defTabSz="914400">
                  <a:lnSpc>
                    <a:spcPct val="150000"/>
                  </a:lnSpc>
                  <a:spcBef>
                    <a:spcPts val="600"/>
                  </a:spcBef>
                </a:pPr>
                <a:endParaRPr lang="en-US" altLang="en-US" sz="2800" b="1" i="1" dirty="0">
                  <a:solidFill>
                    <a:srgbClr val="3333FF"/>
                  </a:solidFill>
                  <a:latin typeface="Cambria Math" panose="02040503050406030204" pitchFamily="18" charset="0"/>
                </a:endParaRPr>
              </a:p>
              <a:p>
                <a:pPr marL="285750" indent="-285750" defTabSz="914400">
                  <a:lnSpc>
                    <a:spcPct val="15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8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800" b="1" i="0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𝐍</m:t>
                        </m:r>
                      </m:e>
                      <m:sub>
                        <m:r>
                          <a:rPr lang="en-US" altLang="en-US" sz="2800" b="1" i="0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altLang="en-US" sz="2800" b="1" i="0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en-US" sz="2800" b="1" i="0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𝐝𝐞𝐭𝐞𝐜𝐭𝐢𝐨𝐧</m:t>
                        </m:r>
                      </m:sub>
                    </m:sSub>
                  </m:oMath>
                </a14:m>
                <a:r>
                  <a:rPr lang="en-US" altLang="en-US" sz="2800" b="1" dirty="0">
                    <a:solidFill>
                      <a:srgbClr val="3333FF"/>
                    </a:solidFill>
                    <a:latin typeface="+mj-lt"/>
                  </a:rPr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8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800" b="1" i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𝐍</m:t>
                        </m:r>
                      </m:e>
                      <m:sub>
                        <m:r>
                          <a:rPr lang="en-US" altLang="en-US" sz="28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𝑿</m:t>
                        </m:r>
                        <m:r>
                          <a:rPr lang="en-US" altLang="en-US" sz="28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m:rPr>
                            <m:nor/>
                          </m:rPr>
                          <a:rPr lang="en-US" altLang="en-US" sz="2800" b="1" dirty="0">
                            <a:solidFill>
                              <a:srgbClr val="3333FF"/>
                            </a:solidFill>
                          </a:rPr>
                          <m:t>going</m:t>
                        </m:r>
                        <m:r>
                          <m:rPr>
                            <m:nor/>
                          </m:rPr>
                          <a:rPr lang="en-US" altLang="en-US" sz="2800" b="1" dirty="0">
                            <a:solidFill>
                              <a:srgbClr val="3333FF"/>
                            </a:solidFill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altLang="en-US" sz="2800" b="1" dirty="0">
                            <a:solidFill>
                              <a:srgbClr val="3333FF"/>
                            </a:solidFill>
                          </a:rPr>
                          <m:t>through</m:t>
                        </m:r>
                        <m:r>
                          <m:rPr>
                            <m:nor/>
                          </m:rPr>
                          <a:rPr lang="en-US" altLang="en-US" sz="2800" b="1" dirty="0">
                            <a:solidFill>
                              <a:srgbClr val="3333FF"/>
                            </a:solidFill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altLang="en-US" sz="2800" b="1" dirty="0">
                            <a:solidFill>
                              <a:srgbClr val="3333FF"/>
                            </a:solidFill>
                          </a:rPr>
                          <m:t>detector</m:t>
                        </m:r>
                      </m:sub>
                    </m:sSub>
                  </m:oMath>
                </a14:m>
                <a:r>
                  <a:rPr lang="en-US" altLang="en-US" sz="2800" b="1" dirty="0">
                    <a:solidFill>
                      <a:srgbClr val="3333FF"/>
                    </a:solidFill>
                    <a:latin typeface="+mj-lt"/>
                  </a:rPr>
                  <a:t> </a:t>
                </a:r>
                <a:r>
                  <a:rPr lang="en-US" altLang="en-US" sz="2800" dirty="0">
                    <a:solidFill>
                      <a:srgbClr val="3333FF"/>
                    </a:solidFill>
                    <a:latin typeface="+mj-lt"/>
                  </a:rPr>
                  <a:t>x</a:t>
                </a:r>
                <a:r>
                  <a:rPr lang="en-US" altLang="en-US" sz="2800" b="1" dirty="0">
                    <a:solidFill>
                      <a:srgbClr val="3333FF"/>
                    </a:solidFill>
                    <a:latin typeface="+mj-lt"/>
                  </a:rPr>
                  <a:t> P. </a:t>
                </a:r>
                <a:endParaRPr lang="en-US" altLang="en-US" sz="2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14348B4-41E7-6244-85DF-34E973A739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8402" y="1340660"/>
                <a:ext cx="7247271" cy="4198906"/>
              </a:xfrm>
              <a:prstGeom prst="rect">
                <a:avLst/>
              </a:prstGeom>
              <a:blipFill>
                <a:blip r:embed="rId2"/>
                <a:stretch>
                  <a:fillRect l="-1399" b="-30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1">
            <a:extLst>
              <a:ext uri="{FF2B5EF4-FFF2-40B4-BE49-F238E27FC236}">
                <a16:creationId xmlns:a16="http://schemas.microsoft.com/office/drawing/2014/main" id="{6EDA5E38-45AC-46FB-BB01-6C6051EB7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156" y="272574"/>
            <a:ext cx="8229600" cy="871205"/>
          </a:xfrm>
        </p:spPr>
        <p:txBody>
          <a:bodyPr>
            <a:noAutofit/>
          </a:bodyPr>
          <a:lstStyle/>
          <a:p>
            <a:pPr>
              <a:spcBef>
                <a:spcPts val="400"/>
              </a:spcBef>
            </a:pPr>
            <a:r>
              <a:rPr lang="en-US" sz="3200" b="1" dirty="0"/>
              <a:t>Signature: Triple Coincidence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A60EE4-B985-4E75-B737-132C4FB71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FEC0-191D-5F4C-A0D1-2BE325A3C970}" type="slidenum">
              <a:rPr lang="en-US" smtClean="0"/>
              <a:t>67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3B61FE-F907-46CE-8640-432ABD1ABE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7865" y="3873269"/>
            <a:ext cx="3284172" cy="91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85318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7533045-89B2-4AB9-9516-35EB7AA832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640" y="136526"/>
            <a:ext cx="8466720" cy="885450"/>
          </a:xfrm>
        </p:spPr>
        <p:txBody>
          <a:bodyPr>
            <a:no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Millicharged DM for EDGES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F385752F-59DD-4FDA-8930-2816DC6B6F52}"/>
                  </a:ext>
                </a:extLst>
              </p14:cNvPr>
              <p14:cNvContentPartPr/>
              <p14:nvPr/>
            </p14:nvContentPartPr>
            <p14:xfrm>
              <a:off x="0" y="0"/>
              <a:ext cx="0" cy="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F385752F-59DD-4FDA-8930-2816DC6B6F52}"/>
                  </a:ext>
                </a:extLst>
              </p:cNvPr>
              <p:cNvPicPr/>
              <p:nvPr/>
            </p:nvPicPr>
            <p:blipFill/>
            <p:spPr/>
          </p:pic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559D45A-713A-4AAC-B9B6-A1A3A9E65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FEC0-191D-5F4C-A0D1-2BE325A3C970}" type="slidenum">
              <a:rPr lang="en-US" smtClean="0"/>
              <a:t>68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5EB1D7-AA2A-7D44-85E0-30FA71B7BF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5647" y="4333088"/>
            <a:ext cx="6611124" cy="121783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CA720C4-8EF4-974C-9EA4-6F0F55D414DA}"/>
              </a:ext>
            </a:extLst>
          </p:cNvPr>
          <p:cNvSpPr/>
          <p:nvPr/>
        </p:nvSpPr>
        <p:spPr>
          <a:xfrm>
            <a:off x="2709694" y="571878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Liu, </a:t>
            </a:r>
            <a:r>
              <a:rPr lang="en-US" dirty="0" err="1"/>
              <a:t>Outmezguine</a:t>
            </a:r>
            <a:r>
              <a:rPr lang="en-US" dirty="0"/>
              <a:t>, </a:t>
            </a:r>
            <a:r>
              <a:rPr lang="en-US" dirty="0" err="1"/>
              <a:t>Redigolo</a:t>
            </a:r>
            <a:r>
              <a:rPr lang="en-US" dirty="0"/>
              <a:t>, </a:t>
            </a:r>
            <a:r>
              <a:rPr lang="en-US" dirty="0" err="1"/>
              <a:t>Volansky</a:t>
            </a:r>
            <a:r>
              <a:rPr lang="en-US" dirty="0"/>
              <a:t>, ’19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B2393868-808E-5D4B-A157-1574B16052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0781" y="926693"/>
            <a:ext cx="5199948" cy="335035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ACA34A1-952B-8742-B42E-EE58D5E7A3A2}"/>
              </a:ext>
            </a:extLst>
          </p:cNvPr>
          <p:cNvSpPr/>
          <p:nvPr/>
        </p:nvSpPr>
        <p:spPr>
          <a:xfrm>
            <a:off x="5561759" y="2850572"/>
            <a:ext cx="55015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>
                <a:cs typeface="Times New Roman" panose="02020603050405020304" pitchFamily="18" charset="0"/>
              </a:rPr>
              <a:t>(1 year)</a:t>
            </a:r>
            <a:endParaRPr lang="en-US" sz="900" b="1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60D6F29-0F09-E94C-BAA1-2D95E16F14EC}"/>
              </a:ext>
            </a:extLst>
          </p:cNvPr>
          <p:cNvSpPr/>
          <p:nvPr/>
        </p:nvSpPr>
        <p:spPr>
          <a:xfrm>
            <a:off x="6434464" y="3385091"/>
            <a:ext cx="60465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>
                <a:cs typeface="Times New Roman" panose="02020603050405020304" pitchFamily="18" charset="0"/>
              </a:rPr>
              <a:t>(full run)</a:t>
            </a:r>
            <a:endParaRPr lang="en-US" sz="9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51A9A28-1ACE-FD47-BAB3-CC9680EAE25F}"/>
              </a:ext>
            </a:extLst>
          </p:cNvPr>
          <p:cNvCxnSpPr/>
          <p:nvPr/>
        </p:nvCxnSpPr>
        <p:spPr>
          <a:xfrm>
            <a:off x="5635275" y="3085374"/>
            <a:ext cx="1237129" cy="0"/>
          </a:xfrm>
          <a:prstGeom prst="line">
            <a:avLst/>
          </a:prstGeom>
          <a:ln w="63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DDBEC8CE-63FB-1B4A-BB48-95E244C994D8}"/>
              </a:ext>
            </a:extLst>
          </p:cNvPr>
          <p:cNvSpPr/>
          <p:nvPr/>
        </p:nvSpPr>
        <p:spPr>
          <a:xfrm>
            <a:off x="1188467" y="6051585"/>
            <a:ext cx="76168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EDGES gives another hint of dark matter property, just like small-scale structure</a:t>
            </a:r>
          </a:p>
        </p:txBody>
      </p:sp>
    </p:spTree>
    <p:extLst>
      <p:ext uri="{BB962C8B-B14F-4D97-AF65-F5344CB8AC3E}">
        <p14:creationId xmlns:p14="http://schemas.microsoft.com/office/powerpoint/2010/main" val="356668649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08C90-718D-4089-97F3-0C8D24904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Proton Facilities of Interest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A877FD-2ABE-40CA-BAB3-3F4085B10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FEC0-191D-5F4C-A0D1-2BE325A3C970}" type="slidenum">
              <a:rPr lang="en-US" smtClean="0"/>
              <a:t>69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C75B7ADD-FD52-D740-8754-D7F12639A252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41566" y="5784723"/>
              <a:ext cx="8260866" cy="386207"/>
            </p:xfrm>
            <a:graphic>
              <a:graphicData uri="http://schemas.openxmlformats.org/drawingml/2006/table">
                <a:tbl>
                  <a:tblPr bandRow="1">
                    <a:tableStyleId>{7DF18680-E054-41AD-8BC1-D1AEF772440D}</a:tableStyleId>
                  </a:tblPr>
                  <a:tblGrid>
                    <a:gridCol w="2124139">
                      <a:extLst>
                        <a:ext uri="{9D8B030D-6E8A-4147-A177-3AD203B41FA5}">
                          <a16:colId xmlns:a16="http://schemas.microsoft.com/office/drawing/2014/main" val="1434197894"/>
                        </a:ext>
                      </a:extLst>
                    </a:gridCol>
                    <a:gridCol w="2519742">
                      <a:extLst>
                        <a:ext uri="{9D8B030D-6E8A-4147-A177-3AD203B41FA5}">
                          <a16:colId xmlns:a16="http://schemas.microsoft.com/office/drawing/2014/main" val="1740209267"/>
                        </a:ext>
                      </a:extLst>
                    </a:gridCol>
                    <a:gridCol w="1891788">
                      <a:extLst>
                        <a:ext uri="{9D8B030D-6E8A-4147-A177-3AD203B41FA5}">
                          <a16:colId xmlns:a16="http://schemas.microsoft.com/office/drawing/2014/main" val="1013182891"/>
                        </a:ext>
                      </a:extLst>
                    </a:gridCol>
                    <a:gridCol w="1725197">
                      <a:extLst>
                        <a:ext uri="{9D8B030D-6E8A-4147-A177-3AD203B41FA5}">
                          <a16:colId xmlns:a16="http://schemas.microsoft.com/office/drawing/2014/main" val="3794086896"/>
                        </a:ext>
                      </a:extLst>
                    </a:gridCol>
                  </a:tblGrid>
                  <a:tr h="185420">
                    <a:tc>
                      <a:txBody>
                        <a:bodyPr/>
                        <a:lstStyle/>
                        <a:p>
                          <a:r>
                            <a:rPr lang="en-US" sz="1800" b="1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CERN – HL LHC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TW" sz="18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altLang="zh-TW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altLang="zh-TW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18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POT/</a:t>
                          </a:r>
                          <a:r>
                            <a:rPr lang="en-US" sz="1800" kern="1200" dirty="0" err="1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yr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z="1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√</m:t>
                              </m:r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oMath>
                          </a14:m>
                          <a:r>
                            <a:rPr lang="en-US" sz="18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= 13 </a:t>
                          </a:r>
                          <a:r>
                            <a:rPr lang="en-US" sz="1800" kern="1200" dirty="0" err="1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TeV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near-future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5749578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C75B7ADD-FD52-D740-8754-D7F12639A252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41566" y="5784723"/>
              <a:ext cx="8260866" cy="386207"/>
            </p:xfrm>
            <a:graphic>
              <a:graphicData uri="http://schemas.openxmlformats.org/drawingml/2006/table">
                <a:tbl>
                  <a:tblPr bandRow="1">
                    <a:tableStyleId>{7DF18680-E054-41AD-8BC1-D1AEF772440D}</a:tableStyleId>
                  </a:tblPr>
                  <a:tblGrid>
                    <a:gridCol w="2124139">
                      <a:extLst>
                        <a:ext uri="{9D8B030D-6E8A-4147-A177-3AD203B41FA5}">
                          <a16:colId xmlns:a16="http://schemas.microsoft.com/office/drawing/2014/main" val="1434197894"/>
                        </a:ext>
                      </a:extLst>
                    </a:gridCol>
                    <a:gridCol w="2519742">
                      <a:extLst>
                        <a:ext uri="{9D8B030D-6E8A-4147-A177-3AD203B41FA5}">
                          <a16:colId xmlns:a16="http://schemas.microsoft.com/office/drawing/2014/main" val="1740209267"/>
                        </a:ext>
                      </a:extLst>
                    </a:gridCol>
                    <a:gridCol w="1891788">
                      <a:extLst>
                        <a:ext uri="{9D8B030D-6E8A-4147-A177-3AD203B41FA5}">
                          <a16:colId xmlns:a16="http://schemas.microsoft.com/office/drawing/2014/main" val="1013182891"/>
                        </a:ext>
                      </a:extLst>
                    </a:gridCol>
                    <a:gridCol w="1725197">
                      <a:extLst>
                        <a:ext uri="{9D8B030D-6E8A-4147-A177-3AD203B41FA5}">
                          <a16:colId xmlns:a16="http://schemas.microsoft.com/office/drawing/2014/main" val="3794086896"/>
                        </a:ext>
                      </a:extLst>
                    </a:gridCol>
                  </a:tblGrid>
                  <a:tr h="386207">
                    <a:tc>
                      <a:txBody>
                        <a:bodyPr/>
                        <a:lstStyle/>
                        <a:p>
                          <a:r>
                            <a:rPr lang="en-US" sz="1800" b="1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CERN – HL LHC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84422" t="-6452" r="-143719" b="-2903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46309" t="-6452" r="-91946" b="-2903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near-future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5749578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A89436D7-8EF8-E446-9F76-C0571892F887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25934" y="4364355"/>
              <a:ext cx="8260866" cy="1107440"/>
            </p:xfrm>
            <a:graphic>
              <a:graphicData uri="http://schemas.openxmlformats.org/drawingml/2006/table">
                <a:tbl>
                  <a:tblPr bandRow="1">
                    <a:tableStyleId>{7DF18680-E054-41AD-8BC1-D1AEF772440D}</a:tableStyleId>
                  </a:tblPr>
                  <a:tblGrid>
                    <a:gridCol w="2124139">
                      <a:extLst>
                        <a:ext uri="{9D8B030D-6E8A-4147-A177-3AD203B41FA5}">
                          <a16:colId xmlns:a16="http://schemas.microsoft.com/office/drawing/2014/main" val="1240772526"/>
                        </a:ext>
                      </a:extLst>
                    </a:gridCol>
                    <a:gridCol w="2519742">
                      <a:extLst>
                        <a:ext uri="{9D8B030D-6E8A-4147-A177-3AD203B41FA5}">
                          <a16:colId xmlns:a16="http://schemas.microsoft.com/office/drawing/2014/main" val="1145452589"/>
                        </a:ext>
                      </a:extLst>
                    </a:gridCol>
                    <a:gridCol w="1891788">
                      <a:extLst>
                        <a:ext uri="{9D8B030D-6E8A-4147-A177-3AD203B41FA5}">
                          <a16:colId xmlns:a16="http://schemas.microsoft.com/office/drawing/2014/main" val="1573255808"/>
                        </a:ext>
                      </a:extLst>
                    </a:gridCol>
                    <a:gridCol w="1725197">
                      <a:extLst>
                        <a:ext uri="{9D8B030D-6E8A-4147-A177-3AD203B41FA5}">
                          <a16:colId xmlns:a16="http://schemas.microsoft.com/office/drawing/2014/main" val="4050858528"/>
                        </a:ext>
                      </a:extLst>
                    </a:gridCol>
                  </a:tblGrid>
                  <a:tr h="370840">
                    <a:tc gridSpan="4">
                      <a:txBody>
                        <a:bodyPr/>
                        <a:lstStyle/>
                        <a:p>
                          <a:r>
                            <a:rPr lang="en-US" sz="1800" b="1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CERN - SPS beam</a:t>
                          </a:r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6932487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8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NA62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up to 3 x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TW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altLang="zh-TW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18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18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POT/</a:t>
                          </a:r>
                          <a:r>
                            <a:rPr lang="en-US" sz="1800" kern="1200" dirty="0" err="1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yr</a:t>
                          </a:r>
                          <a:r>
                            <a:rPr lang="en-US" sz="18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>
                              <a:solidFill>
                                <a:schemeClr val="tx1"/>
                              </a:solidFill>
                            </a:rPr>
                            <a:t>400 GeV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now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3881176"/>
                      </a:ext>
                    </a:extLst>
                  </a:tr>
                  <a:tr h="185420">
                    <a:tc>
                      <a:txBody>
                        <a:bodyPr/>
                        <a:lstStyle/>
                        <a:p>
                          <a:r>
                            <a:rPr lang="en-US" sz="1800" kern="1200" dirty="0" err="1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SHiP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up to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TW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altLang="zh-TW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altLang="zh-TW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18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POT/</a:t>
                          </a:r>
                          <a:r>
                            <a:rPr lang="en-US" sz="1800" kern="1200" dirty="0" err="1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yr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>
                              <a:solidFill>
                                <a:schemeClr val="tx1"/>
                              </a:solidFill>
                            </a:rPr>
                            <a:t>400 GeV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future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7257583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A89436D7-8EF8-E446-9F76-C0571892F887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25934" y="4364355"/>
              <a:ext cx="8260866" cy="1107440"/>
            </p:xfrm>
            <a:graphic>
              <a:graphicData uri="http://schemas.openxmlformats.org/drawingml/2006/table">
                <a:tbl>
                  <a:tblPr bandRow="1">
                    <a:tableStyleId>{7DF18680-E054-41AD-8BC1-D1AEF772440D}</a:tableStyleId>
                  </a:tblPr>
                  <a:tblGrid>
                    <a:gridCol w="2124139">
                      <a:extLst>
                        <a:ext uri="{9D8B030D-6E8A-4147-A177-3AD203B41FA5}">
                          <a16:colId xmlns:a16="http://schemas.microsoft.com/office/drawing/2014/main" val="1240772526"/>
                        </a:ext>
                      </a:extLst>
                    </a:gridCol>
                    <a:gridCol w="2519742">
                      <a:extLst>
                        <a:ext uri="{9D8B030D-6E8A-4147-A177-3AD203B41FA5}">
                          <a16:colId xmlns:a16="http://schemas.microsoft.com/office/drawing/2014/main" val="1145452589"/>
                        </a:ext>
                      </a:extLst>
                    </a:gridCol>
                    <a:gridCol w="1891788">
                      <a:extLst>
                        <a:ext uri="{9D8B030D-6E8A-4147-A177-3AD203B41FA5}">
                          <a16:colId xmlns:a16="http://schemas.microsoft.com/office/drawing/2014/main" val="1573255808"/>
                        </a:ext>
                      </a:extLst>
                    </a:gridCol>
                    <a:gridCol w="1725197">
                      <a:extLst>
                        <a:ext uri="{9D8B030D-6E8A-4147-A177-3AD203B41FA5}">
                          <a16:colId xmlns:a16="http://schemas.microsoft.com/office/drawing/2014/main" val="4050858528"/>
                        </a:ext>
                      </a:extLst>
                    </a:gridCol>
                  </a:tblGrid>
                  <a:tr h="370840">
                    <a:tc gridSpan="4">
                      <a:txBody>
                        <a:bodyPr/>
                        <a:lstStyle/>
                        <a:p>
                          <a:r>
                            <a:rPr lang="en-US" sz="1800" b="1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CERN - SPS beam</a:t>
                          </a:r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6932487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8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NA62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84422" t="-103333" r="-144221" b="-12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>
                              <a:solidFill>
                                <a:schemeClr val="tx1"/>
                              </a:solidFill>
                            </a:rPr>
                            <a:t>400 GeV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now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388117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sz="1800" kern="1200" dirty="0" err="1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SHiP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84422" t="-210345" r="-144221" b="-27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>
                              <a:solidFill>
                                <a:schemeClr val="tx1"/>
                              </a:solidFill>
                            </a:rPr>
                            <a:t>400 GeV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future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7257583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BD035A5A-0F11-604B-9ADD-8862D5A1D143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10301" y="2555177"/>
              <a:ext cx="8260866" cy="1483360"/>
            </p:xfrm>
            <a:graphic>
              <a:graphicData uri="http://schemas.openxmlformats.org/drawingml/2006/table">
                <a:tbl>
                  <a:tblPr bandRow="1">
                    <a:tableStyleId>{7DF18680-E054-41AD-8BC1-D1AEF772440D}</a:tableStyleId>
                  </a:tblPr>
                  <a:tblGrid>
                    <a:gridCol w="2124139">
                      <a:extLst>
                        <a:ext uri="{9D8B030D-6E8A-4147-A177-3AD203B41FA5}">
                          <a16:colId xmlns:a16="http://schemas.microsoft.com/office/drawing/2014/main" val="1335194335"/>
                        </a:ext>
                      </a:extLst>
                    </a:gridCol>
                    <a:gridCol w="2519742">
                      <a:extLst>
                        <a:ext uri="{9D8B030D-6E8A-4147-A177-3AD203B41FA5}">
                          <a16:colId xmlns:a16="http://schemas.microsoft.com/office/drawing/2014/main" val="3456686701"/>
                        </a:ext>
                      </a:extLst>
                    </a:gridCol>
                    <a:gridCol w="1891788">
                      <a:extLst>
                        <a:ext uri="{9D8B030D-6E8A-4147-A177-3AD203B41FA5}">
                          <a16:colId xmlns:a16="http://schemas.microsoft.com/office/drawing/2014/main" val="2315633996"/>
                        </a:ext>
                      </a:extLst>
                    </a:gridCol>
                    <a:gridCol w="1725197">
                      <a:extLst>
                        <a:ext uri="{9D8B030D-6E8A-4147-A177-3AD203B41FA5}">
                          <a16:colId xmlns:a16="http://schemas.microsoft.com/office/drawing/2014/main" val="4270867819"/>
                        </a:ext>
                      </a:extLst>
                    </a:gridCol>
                  </a:tblGrid>
                  <a:tr h="370840">
                    <a:tc gridSpan="4">
                      <a:txBody>
                        <a:bodyPr/>
                        <a:lstStyle/>
                        <a:p>
                          <a:r>
                            <a:rPr lang="en-US" altLang="zh-TW" sz="1800" b="1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Fermilab </a:t>
                          </a:r>
                          <a:r>
                            <a:rPr lang="en-US" altLang="zh-TW" sz="18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(undergoing a Proton Improvement Plan: PIP)</a:t>
                          </a:r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541426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800" dirty="0">
                              <a:solidFill>
                                <a:schemeClr val="tx1"/>
                              </a:solidFill>
                            </a:rPr>
                            <a:t>Booster Beam (BNB)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8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~</a:t>
                          </a:r>
                          <a:r>
                            <a:rPr lang="en-US" altLang="zh-TW" sz="180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TW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altLang="zh-TW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20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altLang="zh-TW" sz="1800" dirty="0">
                              <a:solidFill>
                                <a:schemeClr val="tx1"/>
                              </a:solidFill>
                            </a:rPr>
                            <a:t> POT/</a:t>
                          </a:r>
                          <a:r>
                            <a:rPr lang="en-US" altLang="zh-TW" sz="1800" dirty="0" err="1">
                              <a:solidFill>
                                <a:schemeClr val="tx1"/>
                              </a:solidFill>
                            </a:rPr>
                            <a:t>yr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>
                              <a:solidFill>
                                <a:schemeClr val="tx1"/>
                              </a:solidFill>
                            </a:rPr>
                            <a:t>8 GeV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>
                              <a:solidFill>
                                <a:schemeClr val="tx1"/>
                              </a:solidFill>
                            </a:rPr>
                            <a:t>now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182160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TW" sz="1800" dirty="0" err="1">
                              <a:solidFill>
                                <a:schemeClr val="tx1"/>
                              </a:solidFill>
                            </a:rPr>
                            <a:t>NuMI</a:t>
                          </a:r>
                          <a:r>
                            <a:rPr lang="en-US" altLang="zh-TW" sz="1800" dirty="0">
                              <a:solidFill>
                                <a:schemeClr val="tx1"/>
                              </a:solidFill>
                            </a:rPr>
                            <a:t> beam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800" dirty="0">
                              <a:solidFill>
                                <a:schemeClr val="tx1"/>
                              </a:solidFill>
                            </a:rPr>
                            <a:t>1 - 4 x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TW" sz="18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altLang="zh-TW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20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altLang="zh-TW" sz="1800" dirty="0">
                              <a:solidFill>
                                <a:schemeClr val="tx1"/>
                              </a:solidFill>
                            </a:rPr>
                            <a:t> POT/</a:t>
                          </a:r>
                          <a:r>
                            <a:rPr lang="en-US" altLang="zh-TW" sz="1800" dirty="0" err="1">
                              <a:solidFill>
                                <a:schemeClr val="tx1"/>
                              </a:solidFill>
                            </a:rPr>
                            <a:t>yr</a:t>
                          </a:r>
                          <a:r>
                            <a:rPr lang="en-US" altLang="zh-TW" sz="180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800" dirty="0">
                              <a:solidFill>
                                <a:schemeClr val="tx1"/>
                              </a:solidFill>
                            </a:rPr>
                            <a:t>120 GeV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800" dirty="0">
                              <a:solidFill>
                                <a:schemeClr val="tx1"/>
                              </a:solidFill>
                            </a:rPr>
                            <a:t>now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492585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800" dirty="0">
                              <a:solidFill>
                                <a:schemeClr val="tx1"/>
                              </a:solidFill>
                            </a:rPr>
                            <a:t>LBNF beam (future)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8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~</a:t>
                          </a:r>
                          <a:r>
                            <a:rPr lang="en-US" sz="180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TW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altLang="zh-TW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21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1800" dirty="0">
                              <a:solidFill>
                                <a:schemeClr val="tx1"/>
                              </a:solidFill>
                            </a:rPr>
                            <a:t> POT/</a:t>
                          </a:r>
                          <a:r>
                            <a:rPr lang="en-US" sz="1800" dirty="0" err="1">
                              <a:solidFill>
                                <a:schemeClr val="tx1"/>
                              </a:solidFill>
                            </a:rPr>
                            <a:t>yr</a:t>
                          </a:r>
                          <a:r>
                            <a:rPr lang="en-US" sz="180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800" dirty="0">
                              <a:solidFill>
                                <a:schemeClr val="tx1"/>
                              </a:solidFill>
                            </a:rPr>
                            <a:t>120 GeV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800" dirty="0">
                              <a:solidFill>
                                <a:schemeClr val="tx1"/>
                              </a:solidFill>
                            </a:rPr>
                            <a:t>near-future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504414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BD035A5A-0F11-604B-9ADD-8862D5A1D143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10301" y="2555177"/>
              <a:ext cx="8260866" cy="1483360"/>
            </p:xfrm>
            <a:graphic>
              <a:graphicData uri="http://schemas.openxmlformats.org/drawingml/2006/table">
                <a:tbl>
                  <a:tblPr bandRow="1">
                    <a:tableStyleId>{7DF18680-E054-41AD-8BC1-D1AEF772440D}</a:tableStyleId>
                  </a:tblPr>
                  <a:tblGrid>
                    <a:gridCol w="2124139">
                      <a:extLst>
                        <a:ext uri="{9D8B030D-6E8A-4147-A177-3AD203B41FA5}">
                          <a16:colId xmlns:a16="http://schemas.microsoft.com/office/drawing/2014/main" val="1335194335"/>
                        </a:ext>
                      </a:extLst>
                    </a:gridCol>
                    <a:gridCol w="2519742">
                      <a:extLst>
                        <a:ext uri="{9D8B030D-6E8A-4147-A177-3AD203B41FA5}">
                          <a16:colId xmlns:a16="http://schemas.microsoft.com/office/drawing/2014/main" val="3456686701"/>
                        </a:ext>
                      </a:extLst>
                    </a:gridCol>
                    <a:gridCol w="1891788">
                      <a:extLst>
                        <a:ext uri="{9D8B030D-6E8A-4147-A177-3AD203B41FA5}">
                          <a16:colId xmlns:a16="http://schemas.microsoft.com/office/drawing/2014/main" val="2315633996"/>
                        </a:ext>
                      </a:extLst>
                    </a:gridCol>
                    <a:gridCol w="1725197">
                      <a:extLst>
                        <a:ext uri="{9D8B030D-6E8A-4147-A177-3AD203B41FA5}">
                          <a16:colId xmlns:a16="http://schemas.microsoft.com/office/drawing/2014/main" val="4270867819"/>
                        </a:ext>
                      </a:extLst>
                    </a:gridCol>
                  </a:tblGrid>
                  <a:tr h="370840">
                    <a:tc gridSpan="4">
                      <a:txBody>
                        <a:bodyPr/>
                        <a:lstStyle/>
                        <a:p>
                          <a:r>
                            <a:rPr lang="en-US" altLang="zh-TW" sz="1800" b="1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Fermilab </a:t>
                          </a:r>
                          <a:r>
                            <a:rPr lang="en-US" altLang="zh-TW" sz="18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(undergoing a Proton Improvement Plan: PIP)</a:t>
                          </a:r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541426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800" dirty="0">
                              <a:solidFill>
                                <a:schemeClr val="tx1"/>
                              </a:solidFill>
                            </a:rPr>
                            <a:t>Booster Beam (BNB)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84422" t="-103333" r="-143719" b="-2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>
                              <a:solidFill>
                                <a:schemeClr val="tx1"/>
                              </a:solidFill>
                            </a:rPr>
                            <a:t>8 GeV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>
                              <a:solidFill>
                                <a:schemeClr val="tx1"/>
                              </a:solidFill>
                            </a:rPr>
                            <a:t>now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182160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TW" sz="1800" dirty="0" err="1">
                              <a:solidFill>
                                <a:schemeClr val="tx1"/>
                              </a:solidFill>
                            </a:rPr>
                            <a:t>NuMI</a:t>
                          </a:r>
                          <a:r>
                            <a:rPr lang="en-US" altLang="zh-TW" sz="1800" dirty="0">
                              <a:solidFill>
                                <a:schemeClr val="tx1"/>
                              </a:solidFill>
                            </a:rPr>
                            <a:t> beam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84422" t="-210345" r="-143719" b="-127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800" dirty="0">
                              <a:solidFill>
                                <a:schemeClr val="tx1"/>
                              </a:solidFill>
                            </a:rPr>
                            <a:t>120 GeV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800" dirty="0">
                              <a:solidFill>
                                <a:schemeClr val="tx1"/>
                              </a:solidFill>
                            </a:rPr>
                            <a:t>now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492585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800" dirty="0">
                              <a:solidFill>
                                <a:schemeClr val="tx1"/>
                              </a:solidFill>
                            </a:rPr>
                            <a:t>LBNF beam (future)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84422" t="-310345" r="-143719" b="-27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800" dirty="0">
                              <a:solidFill>
                                <a:schemeClr val="tx1"/>
                              </a:solidFill>
                            </a:rPr>
                            <a:t>120 GeV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800" dirty="0">
                              <a:solidFill>
                                <a:schemeClr val="tx1"/>
                              </a:solidFill>
                            </a:rPr>
                            <a:t>near-future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5044140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BA4D908-9E58-0841-93E3-7B77FCCDE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933" y="124841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500" dirty="0"/>
              <a:t>Comparison of Various Facilities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C1F64690-97B0-F449-9B43-F9E2143486B2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41567" y="1814195"/>
              <a:ext cx="8260866" cy="370840"/>
            </p:xfrm>
            <a:graphic>
              <a:graphicData uri="http://schemas.openxmlformats.org/drawingml/2006/table">
                <a:tbl>
                  <a:tblPr bandRow="1">
                    <a:tableStyleId>{7DF18680-E054-41AD-8BC1-D1AEF772440D}</a:tableStyleId>
                  </a:tblPr>
                  <a:tblGrid>
                    <a:gridCol w="2124139">
                      <a:extLst>
                        <a:ext uri="{9D8B030D-6E8A-4147-A177-3AD203B41FA5}">
                          <a16:colId xmlns:a16="http://schemas.microsoft.com/office/drawing/2014/main" val="3689381538"/>
                        </a:ext>
                      </a:extLst>
                    </a:gridCol>
                    <a:gridCol w="2519742">
                      <a:extLst>
                        <a:ext uri="{9D8B030D-6E8A-4147-A177-3AD203B41FA5}">
                          <a16:colId xmlns:a16="http://schemas.microsoft.com/office/drawing/2014/main" val="172854970"/>
                        </a:ext>
                      </a:extLst>
                    </a:gridCol>
                    <a:gridCol w="1891788">
                      <a:extLst>
                        <a:ext uri="{9D8B030D-6E8A-4147-A177-3AD203B41FA5}">
                          <a16:colId xmlns:a16="http://schemas.microsoft.com/office/drawing/2014/main" val="502446070"/>
                        </a:ext>
                      </a:extLst>
                    </a:gridCol>
                    <a:gridCol w="1725197">
                      <a:extLst>
                        <a:ext uri="{9D8B030D-6E8A-4147-A177-3AD203B41FA5}">
                          <a16:colId xmlns:a16="http://schemas.microsoft.com/office/drawing/2014/main" val="121132195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TW" sz="1800" b="1" dirty="0">
                              <a:solidFill>
                                <a:schemeClr val="tx1"/>
                              </a:solidFill>
                            </a:rPr>
                            <a:t>LSND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TW" sz="18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nor/>
                                    </m:rPr>
                                    <a:rPr lang="en-US" altLang="zh-TW" sz="1800" dirty="0" smtClean="0">
                                      <a:solidFill>
                                        <a:schemeClr val="tx1"/>
                                      </a:solidFill>
                                    </a:rPr>
                                    <m:t>Total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altLang="zh-TW" sz="1800" dirty="0" smtClean="0">
                                      <a:solidFill>
                                        <a:schemeClr val="tx1"/>
                                      </a:solidFill>
                                    </a:rPr>
                                    <m:t> 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altLang="zh-TW" sz="1800" dirty="0" smtClean="0">
                                      <a:solidFill>
                                        <a:schemeClr val="tx1"/>
                                      </a:solidFill>
                                    </a:rPr>
                                    <m:t>of</m:t>
                                  </m:r>
                                  <m:r>
                                    <a:rPr lang="en-US" altLang="zh-TW" sz="18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altLang="zh-TW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altLang="zh-TW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altLang="zh-TW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altLang="zh-TW" sz="18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POT 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8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Beam: 800 MeV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8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King of POT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171393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C1F64690-97B0-F449-9B43-F9E2143486B2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41567" y="1814195"/>
              <a:ext cx="8260866" cy="370840"/>
            </p:xfrm>
            <a:graphic>
              <a:graphicData uri="http://schemas.openxmlformats.org/drawingml/2006/table">
                <a:tbl>
                  <a:tblPr bandRow="1">
                    <a:tableStyleId>{7DF18680-E054-41AD-8BC1-D1AEF772440D}</a:tableStyleId>
                  </a:tblPr>
                  <a:tblGrid>
                    <a:gridCol w="2124139">
                      <a:extLst>
                        <a:ext uri="{9D8B030D-6E8A-4147-A177-3AD203B41FA5}">
                          <a16:colId xmlns:a16="http://schemas.microsoft.com/office/drawing/2014/main" val="3689381538"/>
                        </a:ext>
                      </a:extLst>
                    </a:gridCol>
                    <a:gridCol w="2519742">
                      <a:extLst>
                        <a:ext uri="{9D8B030D-6E8A-4147-A177-3AD203B41FA5}">
                          <a16:colId xmlns:a16="http://schemas.microsoft.com/office/drawing/2014/main" val="172854970"/>
                        </a:ext>
                      </a:extLst>
                    </a:gridCol>
                    <a:gridCol w="1891788">
                      <a:extLst>
                        <a:ext uri="{9D8B030D-6E8A-4147-A177-3AD203B41FA5}">
                          <a16:colId xmlns:a16="http://schemas.microsoft.com/office/drawing/2014/main" val="502446070"/>
                        </a:ext>
                      </a:extLst>
                    </a:gridCol>
                    <a:gridCol w="1725197">
                      <a:extLst>
                        <a:ext uri="{9D8B030D-6E8A-4147-A177-3AD203B41FA5}">
                          <a16:colId xmlns:a16="http://schemas.microsoft.com/office/drawing/2014/main" val="121132195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TW" sz="1800" b="1" dirty="0">
                              <a:solidFill>
                                <a:schemeClr val="tx1"/>
                              </a:solidFill>
                            </a:rPr>
                            <a:t>LSND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84422" t="-6452" r="-143719" b="-225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8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Beam: 800 MeV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8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King of POT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1713934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1411400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7533045-89B2-4AB9-9516-35EB7AA832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9689" y="292024"/>
            <a:ext cx="8388297" cy="842898"/>
          </a:xfrm>
        </p:spPr>
        <p:txBody>
          <a:bodyPr>
            <a:normAutofit/>
          </a:bodyPr>
          <a:lstStyle/>
          <a:p>
            <a:r>
              <a:rPr lang="en-US" sz="3000" dirty="0"/>
              <a:t>Some anomalies involving </a:t>
            </a:r>
            <a:r>
              <a:rPr lang="en-US" sz="3000" b="1" dirty="0"/>
              <a:t>MeV - GeV+ </a:t>
            </a:r>
            <a:r>
              <a:rPr lang="en-US" sz="3000" dirty="0"/>
              <a:t>Explanations</a:t>
            </a:r>
            <a:endParaRPr lang="en-US" sz="30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F385752F-59DD-4FDA-8930-2816DC6B6F52}"/>
                  </a:ext>
                </a:extLst>
              </p14:cNvPr>
              <p14:cNvContentPartPr/>
              <p14:nvPr/>
            </p14:nvContentPartPr>
            <p14:xfrm>
              <a:off x="0" y="0"/>
              <a:ext cx="0" cy="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F385752F-59DD-4FDA-8930-2816DC6B6F52}"/>
                  </a:ext>
                </a:extLst>
              </p:cNvPr>
              <p:cNvPicPr/>
              <p:nvPr/>
            </p:nvPicPr>
            <p:blipFill/>
            <p:spPr/>
          </p:pic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7A08B8-75A9-4E7A-97FB-DEDDF7EAC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FEC0-191D-5F4C-A0D1-2BE325A3C970}" type="slidenum">
              <a:rPr lang="en-US" smtClean="0">
                <a:solidFill>
                  <a:srgbClr val="C00000"/>
                </a:solidFill>
              </a:rPr>
              <a:t>7</a:t>
            </a:fld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1A6C58A-8580-4F47-95DB-B4C5007BF5CC}"/>
              </a:ext>
            </a:extLst>
          </p:cNvPr>
          <p:cNvSpPr/>
          <p:nvPr/>
        </p:nvSpPr>
        <p:spPr>
          <a:xfrm>
            <a:off x="1887917" y="2513621"/>
            <a:ext cx="5431839" cy="1830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sz="2600" b="1" dirty="0"/>
              <a:t>Muon g-2 anomaly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b="1" dirty="0"/>
              <a:t>EDGES result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LSND &amp;</a:t>
            </a:r>
            <a:r>
              <a:rPr lang="zh-TW" altLang="en-US" sz="2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zh-TW" sz="2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MiniBooNE</a:t>
            </a:r>
            <a:r>
              <a:rPr lang="en-US" altLang="zh-TW" sz="2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anomaly</a:t>
            </a:r>
            <a:endParaRPr lang="en-US" altLang="zh-TW" sz="26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12EC149-DADD-4560-A8D3-EA18D772111C}"/>
              </a:ext>
            </a:extLst>
          </p:cNvPr>
          <p:cNvSpPr/>
          <p:nvPr/>
        </p:nvSpPr>
        <p:spPr>
          <a:xfrm>
            <a:off x="4223186" y="1599695"/>
            <a:ext cx="697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222222"/>
                </a:solidFill>
                <a:latin typeface="Arial" panose="020B0604020202020204" pitchFamily="34" charset="0"/>
              </a:rPr>
              <a:t>︙</a:t>
            </a:r>
            <a:endParaRPr lang="en-US" sz="4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3C44A46-FF63-4B58-8EB8-F0D1BB59E584}"/>
              </a:ext>
            </a:extLst>
          </p:cNvPr>
          <p:cNvSpPr/>
          <p:nvPr/>
        </p:nvSpPr>
        <p:spPr>
          <a:xfrm>
            <a:off x="4223185" y="4769452"/>
            <a:ext cx="697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222222"/>
                </a:solidFill>
                <a:latin typeface="Arial" panose="020B0604020202020204" pitchFamily="34" charset="0"/>
              </a:rPr>
              <a:t>︙</a:t>
            </a:r>
            <a:endParaRPr lang="en-US" sz="4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1C5896F-9FEB-41C4-8F48-B6DF14E1D509}"/>
              </a:ext>
            </a:extLst>
          </p:cNvPr>
          <p:cNvSpPr/>
          <p:nvPr/>
        </p:nvSpPr>
        <p:spPr>
          <a:xfrm>
            <a:off x="818242" y="5902411"/>
            <a:ext cx="75711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+mj-lt"/>
                <a:cs typeface="Times New Roman" panose="02020603050405020304" pitchFamily="18" charset="0"/>
              </a:rPr>
              <a:t>Below 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~</a:t>
            </a:r>
            <a:r>
              <a:rPr lang="en-US" sz="2000" dirty="0">
                <a:latin typeface="+mj-lt"/>
                <a:cs typeface="Times New Roman" panose="02020603050405020304" pitchFamily="18" charset="0"/>
              </a:rPr>
              <a:t> MeV there are also </a:t>
            </a:r>
            <a:r>
              <a:rPr lang="en-US" sz="2000" b="1" dirty="0">
                <a:latin typeface="+mj-lt"/>
                <a:cs typeface="Times New Roman" panose="02020603050405020304" pitchFamily="18" charset="0"/>
              </a:rPr>
              <a:t>strong astrophysical/cosmological bounds </a:t>
            </a:r>
            <a:r>
              <a:rPr lang="en-US" sz="2000" dirty="0">
                <a:latin typeface="+mj-lt"/>
                <a:cs typeface="Times New Roman" panose="02020603050405020304" pitchFamily="18" charset="0"/>
              </a:rPr>
              <a:t>that are hard to avoid even with very relaxed assumptions</a:t>
            </a:r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6948659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DAA166-FFF3-5845-AF68-61A9ED0F0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FEC0-191D-5F4C-A0D1-2BE325A3C970}" type="slidenum">
              <a:rPr lang="en-US" smtClean="0"/>
              <a:t>70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25E213F-1537-5A46-909B-8ACAF2EC1A1D}"/>
              </a:ext>
            </a:extLst>
          </p:cNvPr>
          <p:cNvSpPr/>
          <p:nvPr/>
        </p:nvSpPr>
        <p:spPr>
          <a:xfrm>
            <a:off x="2286000" y="29673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indico.fnal.gov</a:t>
            </a:r>
            <a:r>
              <a:rPr lang="en-US" dirty="0"/>
              <a:t>/event/46020/contributions/202757/attachments/137980/172466/LANSCE-PSR-LOITalk-NF-09.pdf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FC472B3-AC7D-B545-ACEF-BD6BD3C8974A}"/>
              </a:ext>
            </a:extLst>
          </p:cNvPr>
          <p:cNvSpPr/>
          <p:nvPr/>
        </p:nvSpPr>
        <p:spPr>
          <a:xfrm>
            <a:off x="2286000" y="349498"/>
            <a:ext cx="4572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000" b="1" dirty="0"/>
              <a:t>Lujan &amp; CCM Information!</a:t>
            </a:r>
          </a:p>
        </p:txBody>
      </p:sp>
    </p:spTree>
    <p:extLst>
      <p:ext uri="{BB962C8B-B14F-4D97-AF65-F5344CB8AC3E}">
        <p14:creationId xmlns:p14="http://schemas.microsoft.com/office/powerpoint/2010/main" val="275125982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7533045-89B2-4AB9-9516-35EB7AA832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7565" y="532945"/>
            <a:ext cx="8466720" cy="842898"/>
          </a:xfrm>
        </p:spPr>
        <p:txBody>
          <a:bodyPr/>
          <a:lstStyle/>
          <a:p>
            <a:r>
              <a:rPr lang="en-US" sz="4000" dirty="0"/>
              <a:t>Lee-Weinberg</a:t>
            </a:r>
            <a:endParaRPr 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F385752F-59DD-4FDA-8930-2816DC6B6F52}"/>
                  </a:ext>
                </a:extLst>
              </p14:cNvPr>
              <p14:cNvContentPartPr/>
              <p14:nvPr/>
            </p14:nvContentPartPr>
            <p14:xfrm>
              <a:off x="0" y="0"/>
              <a:ext cx="0" cy="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F385752F-59DD-4FDA-8930-2816DC6B6F52}"/>
                  </a:ext>
                </a:extLst>
              </p:cNvPr>
              <p:cNvPicPr/>
              <p:nvPr/>
            </p:nvPicPr>
            <p:blipFill/>
            <p:spPr/>
          </p:pic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556A1F9-F587-46ED-8403-94110FBEA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FEC0-191D-5F4C-A0D1-2BE325A3C970}" type="slidenum">
              <a:rPr lang="en-US" smtClean="0"/>
              <a:t>71</a:t>
            </a:fld>
            <a:endParaRPr lang="en-US"/>
          </a:p>
        </p:txBody>
      </p:sp>
      <p:pic>
        <p:nvPicPr>
          <p:cNvPr id="4" name="Picture 3" descr="A close up of a mans face&#10;&#10;Description automatically generated">
            <a:extLst>
              <a:ext uri="{FF2B5EF4-FFF2-40B4-BE49-F238E27FC236}">
                <a16:creationId xmlns:a16="http://schemas.microsoft.com/office/drawing/2014/main" id="{1B3FD545-56C1-934C-A256-96A7F1031E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4647" y="1324588"/>
            <a:ext cx="4118463" cy="194852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CE21736-D8E5-A34D-96DE-1E5C56CB4AC2}"/>
              </a:ext>
            </a:extLst>
          </p:cNvPr>
          <p:cNvSpPr/>
          <p:nvPr/>
        </p:nvSpPr>
        <p:spPr>
          <a:xfrm>
            <a:off x="1060704" y="3324363"/>
            <a:ext cx="738835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The </a:t>
            </a:r>
            <a:r>
              <a:rPr lang="en-US" sz="2000" b="1" dirty="0"/>
              <a:t>Lee-Weinberg bound </a:t>
            </a:r>
            <a:r>
              <a:rPr lang="en-US" sz="2000" dirty="0"/>
              <a:t>(1977’): </a:t>
            </a:r>
            <a:r>
              <a:rPr lang="en-US" sz="2000" b="1" dirty="0"/>
              <a:t>below </a:t>
            </a:r>
            <a:r>
              <a:rPr lang="en-US" sz="2000" b="1" dirty="0">
                <a:latin typeface="Times" pitchFamily="2" charset="0"/>
              </a:rPr>
              <a:t>~ 2 GeV</a:t>
            </a:r>
            <a:r>
              <a:rPr lang="en-US" sz="2000" dirty="0"/>
              <a:t>, DM freeze-out through weak-Interaction (e.g., through Z-boson) would overclose the Universe. Freeze-out too early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Could consider ways to get around this but generally </a:t>
            </a:r>
            <a:r>
              <a:rPr lang="en-US" sz="2000" b="1" dirty="0">
                <a:solidFill>
                  <a:srgbClr val="C00000"/>
                </a:solidFill>
              </a:rPr>
              <a:t>sub-GeV DM needs BSM mediators</a:t>
            </a:r>
            <a:r>
              <a:rPr lang="en-US" sz="2000" dirty="0"/>
              <a:t> to freeze-out to proper relic abundance.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New mediator is needed: </a:t>
            </a:r>
            <a:br>
              <a:rPr lang="en-US" sz="2000" dirty="0"/>
            </a:br>
            <a:r>
              <a:rPr lang="en-US" sz="2000" dirty="0"/>
              <a:t>the rise of </a:t>
            </a:r>
            <a:r>
              <a:rPr lang="en-US" sz="2000" b="1" dirty="0"/>
              <a:t>“dark sector” (DM + mediators + stuffs).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Another motivation to consider dark sector other than anomalies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DD6E43-CE69-7F44-A192-3953CC7BFA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2100" y="4005642"/>
            <a:ext cx="992124" cy="39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8230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F385752F-59DD-4FDA-8930-2816DC6B6F52}"/>
                  </a:ext>
                </a:extLst>
              </p14:cNvPr>
              <p14:cNvContentPartPr/>
              <p14:nvPr/>
            </p14:nvContentPartPr>
            <p14:xfrm>
              <a:off x="0" y="0"/>
              <a:ext cx="0" cy="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F385752F-59DD-4FDA-8930-2816DC6B6F52}"/>
                  </a:ext>
                </a:extLst>
              </p:cNvPr>
              <p:cNvPicPr/>
              <p:nvPr/>
            </p:nvPicPr>
            <p:blipFill/>
            <p:spPr/>
          </p:pic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8665F20E-9584-456F-B0BC-9BC362A8B00F}"/>
              </a:ext>
            </a:extLst>
          </p:cNvPr>
          <p:cNvSpPr/>
          <p:nvPr/>
        </p:nvSpPr>
        <p:spPr>
          <a:xfrm>
            <a:off x="830391" y="1384530"/>
            <a:ext cx="7856409" cy="4088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/>
              <a:t>EDGES 21-cm absorption spectrum anomaly</a:t>
            </a:r>
            <a:endParaRPr lang="en-US" sz="2300" b="1" dirty="0">
              <a:solidFill>
                <a:srgbClr val="C00000"/>
              </a:solidFill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/>
              <a:t>Millicharged Particles in Neutrino Experiments, </a:t>
            </a:r>
            <a:br>
              <a:rPr lang="en-US" dirty="0"/>
            </a:br>
            <a:r>
              <a:rPr lang="en-US" dirty="0"/>
              <a:t>Magill, </a:t>
            </a:r>
            <a:r>
              <a:rPr lang="en-US" dirty="0" err="1"/>
              <a:t>Plestid</a:t>
            </a:r>
            <a:r>
              <a:rPr lang="en-US" dirty="0"/>
              <a:t>, </a:t>
            </a:r>
            <a:r>
              <a:rPr lang="en-US" dirty="0" err="1"/>
              <a:t>Pospelov</a:t>
            </a:r>
            <a:r>
              <a:rPr lang="en-US" dirty="0"/>
              <a:t> &amp; </a:t>
            </a:r>
            <a:r>
              <a:rPr lang="en-US" b="1" dirty="0"/>
              <a:t>Tsai</a:t>
            </a:r>
            <a:r>
              <a:rPr lang="en-US" dirty="0"/>
              <a:t>, PRL ‘19, </a:t>
            </a:r>
            <a:r>
              <a:rPr lang="en-US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1806.03310</a:t>
            </a:r>
            <a:endParaRPr lang="en-US" dirty="0">
              <a:solidFill>
                <a:srgbClr val="3333FF"/>
              </a:solidFill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/>
              <a:t>Cosmic-ray produced MCP in neutrino observatories, </a:t>
            </a:r>
            <a:r>
              <a:rPr lang="en-US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2002.11732</a:t>
            </a:r>
            <a:r>
              <a:rPr lang="en-US" dirty="0"/>
              <a:t>, PRD ‘20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9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/>
              <a:t>Muon g-2 Anomaly</a:t>
            </a:r>
            <a:br>
              <a:rPr lang="en-US" sz="2000" b="1" dirty="0"/>
            </a:br>
            <a:r>
              <a:rPr lang="en-US" dirty="0"/>
              <a:t>Dark Photon, Inelastic Dark Matter, and Muon g-2 Windows in</a:t>
            </a:r>
            <a:br>
              <a:rPr lang="en-US" dirty="0"/>
            </a:br>
            <a:r>
              <a:rPr lang="en-US" dirty="0"/>
              <a:t>CHARM, </a:t>
            </a:r>
            <a:r>
              <a:rPr lang="en-US" dirty="0" err="1"/>
              <a:t>NuCal</a:t>
            </a:r>
            <a:r>
              <a:rPr lang="en-US" dirty="0"/>
              <a:t>, NA62, </a:t>
            </a:r>
            <a:r>
              <a:rPr lang="en-US" dirty="0" err="1"/>
              <a:t>SeaQuest</a:t>
            </a:r>
            <a:r>
              <a:rPr lang="en-US" dirty="0"/>
              <a:t>, and </a:t>
            </a:r>
            <a:r>
              <a:rPr lang="en-US" dirty="0" err="1"/>
              <a:t>LongQuest</a:t>
            </a:r>
            <a:r>
              <a:rPr lang="en-US" dirty="0"/>
              <a:t>,</a:t>
            </a:r>
            <a:br>
              <a:rPr lang="en-US" dirty="0"/>
            </a:br>
            <a:r>
              <a:rPr lang="en-US" b="1" dirty="0"/>
              <a:t>Tsai</a:t>
            </a:r>
            <a:r>
              <a:rPr lang="en-US" dirty="0"/>
              <a:t>, de Niverville, Liu, </a:t>
            </a:r>
            <a:r>
              <a:rPr lang="en-US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1908.07525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F860F-D376-41A8-925C-5B54E7B764DF}"/>
              </a:ext>
            </a:extLst>
          </p:cNvPr>
          <p:cNvSpPr/>
          <p:nvPr/>
        </p:nvSpPr>
        <p:spPr>
          <a:xfrm>
            <a:off x="4255026" y="5946178"/>
            <a:ext cx="697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222222"/>
                </a:solidFill>
                <a:latin typeface="Arial" panose="020B0604020202020204" pitchFamily="34" charset="0"/>
              </a:rPr>
              <a:t>︙</a:t>
            </a:r>
            <a:endParaRPr lang="en-US" sz="40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7A08B8-75A9-4E7A-97FB-DEDDF7EAC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3FEC0-191D-5F4C-A0D1-2BE325A3C970}" type="slidenum">
              <a:rPr lang="en-US" smtClean="0">
                <a:solidFill>
                  <a:srgbClr val="C00000"/>
                </a:solidFill>
              </a:rPr>
              <a:t>8</a:t>
            </a:fld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78A57F3-DB4F-C64B-A075-B94755FCEF0D}"/>
              </a:ext>
            </a:extLst>
          </p:cNvPr>
          <p:cNvSpPr/>
          <p:nvPr/>
        </p:nvSpPr>
        <p:spPr>
          <a:xfrm>
            <a:off x="5657088" y="5635074"/>
            <a:ext cx="3270826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Happy to talk about these offline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60B6ED4-C9DB-CC45-AF22-9F4BDC2EE223}"/>
              </a:ext>
            </a:extLst>
          </p:cNvPr>
          <p:cNvSpPr txBox="1">
            <a:spLocks/>
          </p:cNvSpPr>
          <p:nvPr/>
        </p:nvSpPr>
        <p:spPr>
          <a:xfrm>
            <a:off x="539617" y="326288"/>
            <a:ext cx="8388297" cy="8428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400"/>
              <a:t>v Hopes for New Physics</a:t>
            </a: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22329995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7533045-89B2-4AB9-9516-35EB7AA832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9617" y="326288"/>
            <a:ext cx="8388297" cy="842898"/>
          </a:xfrm>
        </p:spPr>
        <p:txBody>
          <a:bodyPr>
            <a:normAutofit/>
          </a:bodyPr>
          <a:lstStyle/>
          <a:p>
            <a:r>
              <a:rPr lang="en-US" altLang="zh-TW" sz="3400" dirty="0"/>
              <a:t>Accelerator Probes for New Physics</a:t>
            </a:r>
            <a:endParaRPr lang="en-US" sz="34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F385752F-59DD-4FDA-8930-2816DC6B6F52}"/>
                  </a:ext>
                </a:extLst>
              </p14:cNvPr>
              <p14:cNvContentPartPr/>
              <p14:nvPr/>
            </p14:nvContentPartPr>
            <p14:xfrm>
              <a:off x="0" y="-7200"/>
              <a:ext cx="0" cy="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F385752F-59DD-4FDA-8930-2816DC6B6F52}"/>
                  </a:ext>
                </a:extLst>
              </p:cNvPr>
              <p:cNvPicPr/>
              <p:nvPr/>
            </p:nvPicPr>
            <p:blipFill/>
            <p:spPr/>
          </p:pic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8665F20E-9584-456F-B0BC-9BC362A8B00F}"/>
              </a:ext>
            </a:extLst>
          </p:cNvPr>
          <p:cNvSpPr/>
          <p:nvPr/>
        </p:nvSpPr>
        <p:spPr>
          <a:xfrm>
            <a:off x="966711" y="1830141"/>
            <a:ext cx="7534107" cy="4873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300" b="1" dirty="0"/>
              <a:t>LSND/</a:t>
            </a:r>
            <a:r>
              <a:rPr lang="en-US" sz="2300" b="1" dirty="0" err="1"/>
              <a:t>MiniBooNE</a:t>
            </a:r>
            <a:r>
              <a:rPr lang="en-US" sz="2300" b="1" dirty="0"/>
              <a:t> Anomalies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/>
              <a:t> Dipole Portal Heavy Neutral Lepton, </a:t>
            </a:r>
            <a:br>
              <a:rPr lang="en-US" dirty="0"/>
            </a:br>
            <a:r>
              <a:rPr lang="en-US" dirty="0"/>
              <a:t> Magill, </a:t>
            </a:r>
            <a:r>
              <a:rPr lang="en-US" dirty="0" err="1"/>
              <a:t>Plestid</a:t>
            </a:r>
            <a:r>
              <a:rPr lang="en-US" dirty="0"/>
              <a:t>, </a:t>
            </a:r>
            <a:r>
              <a:rPr lang="en-US" dirty="0" err="1"/>
              <a:t>Pospelov</a:t>
            </a:r>
            <a:r>
              <a:rPr lang="en-US" dirty="0"/>
              <a:t>, </a:t>
            </a:r>
            <a:r>
              <a:rPr lang="en-US" b="1" dirty="0"/>
              <a:t>Tsai</a:t>
            </a:r>
            <a:r>
              <a:rPr lang="en-US" dirty="0"/>
              <a:t>, PRD ’18,</a:t>
            </a:r>
            <a:r>
              <a:rPr lang="en-US" b="1" dirty="0"/>
              <a:t>  </a:t>
            </a:r>
            <a:r>
              <a:rPr lang="en-US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1803.03262</a:t>
            </a:r>
            <a:endParaRPr lang="en-US" dirty="0"/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dirty="0"/>
              <a:t>Dark Neutrino at Scattering Experiments: CHARM-II &amp; </a:t>
            </a:r>
            <a:r>
              <a:rPr lang="en-US" dirty="0" err="1"/>
              <a:t>MINERvA</a:t>
            </a:r>
            <a:br>
              <a:rPr lang="en-US" dirty="0"/>
            </a:br>
            <a:r>
              <a:rPr lang="en-US" dirty="0"/>
              <a:t>Argüelles, </a:t>
            </a:r>
            <a:r>
              <a:rPr lang="en-US" dirty="0" err="1"/>
              <a:t>Hostert</a:t>
            </a:r>
            <a:r>
              <a:rPr lang="en-US" dirty="0"/>
              <a:t>,</a:t>
            </a:r>
            <a:r>
              <a:rPr lang="en-US" b="1" dirty="0"/>
              <a:t> Tsai</a:t>
            </a:r>
            <a:r>
              <a:rPr lang="en-US" dirty="0"/>
              <a:t>,</a:t>
            </a:r>
            <a:r>
              <a:rPr lang="en-US" i="1" dirty="0"/>
              <a:t> PRL ‘20</a:t>
            </a:r>
            <a:r>
              <a:rPr lang="en-US" dirty="0"/>
              <a:t>, </a:t>
            </a:r>
            <a:r>
              <a:rPr lang="en-US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1812.08768</a:t>
            </a:r>
            <a:r>
              <a:rPr lang="en-US" dirty="0"/>
              <a:t> 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endParaRPr lang="en-US" i="1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>Proton charge radius anomaly: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Light Scalar &amp; Dark Photon at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Borexino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&amp; LSND,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Pospelov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Tsai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PLB ‘18,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  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1706.00424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endParaRPr lang="en-US" i="1" dirty="0"/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352B847-25B7-46B6-9825-EA8A03462B77}"/>
              </a:ext>
            </a:extLst>
          </p:cNvPr>
          <p:cNvSpPr/>
          <p:nvPr/>
        </p:nvSpPr>
        <p:spPr>
          <a:xfrm>
            <a:off x="4223186" y="1122255"/>
            <a:ext cx="697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222222"/>
                </a:solidFill>
                <a:latin typeface="Arial" panose="020B0604020202020204" pitchFamily="34" charset="0"/>
              </a:rPr>
              <a:t>︙</a:t>
            </a:r>
            <a:endParaRPr lang="en-US" sz="4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F860F-D376-41A8-925C-5B54E7B764DF}"/>
              </a:ext>
            </a:extLst>
          </p:cNvPr>
          <p:cNvSpPr/>
          <p:nvPr/>
        </p:nvSpPr>
        <p:spPr>
          <a:xfrm>
            <a:off x="4263803" y="6019254"/>
            <a:ext cx="697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222222"/>
                </a:solidFill>
                <a:latin typeface="Arial" panose="020B0604020202020204" pitchFamily="34" charset="0"/>
              </a:rPr>
              <a:t>︙</a:t>
            </a:r>
            <a:endParaRPr lang="en-US" sz="40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7A08B8-75A9-4E7A-97FB-DEDDF7EAC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49150"/>
            <a:ext cx="2133600" cy="365125"/>
          </a:xfrm>
        </p:spPr>
        <p:txBody>
          <a:bodyPr/>
          <a:lstStyle/>
          <a:p>
            <a:fld id="{B203FEC0-191D-5F4C-A0D1-2BE325A3C970}" type="slidenum">
              <a:rPr lang="en-US" smtClean="0">
                <a:solidFill>
                  <a:srgbClr val="C00000"/>
                </a:solidFill>
              </a:rPr>
              <a:t>9</a:t>
            </a:fld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1783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4420</TotalTime>
  <Words>4189</Words>
  <Application>Microsoft Macintosh PowerPoint</Application>
  <PresentationFormat>On-screen Show (4:3)</PresentationFormat>
  <Paragraphs>604</Paragraphs>
  <Slides>71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85" baseType="lpstr">
      <vt:lpstr>-apple-system</vt:lpstr>
      <vt:lpstr>Arial</vt:lpstr>
      <vt:lpstr>Arial</vt:lpstr>
      <vt:lpstr>Calibri</vt:lpstr>
      <vt:lpstr>Cambria</vt:lpstr>
      <vt:lpstr>Cambria Math</vt:lpstr>
      <vt:lpstr>Helvetica</vt:lpstr>
      <vt:lpstr>Lucida Grande</vt:lpstr>
      <vt:lpstr>Roboto</vt:lpstr>
      <vt:lpstr>Times</vt:lpstr>
      <vt:lpstr>Times New Roman</vt:lpstr>
      <vt:lpstr>White</vt:lpstr>
      <vt:lpstr>Wingdings</vt:lpstr>
      <vt:lpstr>Office Theme</vt:lpstr>
      <vt:lpstr>PowerPoint Presentation</vt:lpstr>
      <vt:lpstr>PowerPoint Presentation</vt:lpstr>
      <vt:lpstr>Outline</vt:lpstr>
      <vt:lpstr>Motivations</vt:lpstr>
      <vt:lpstr>PowerPoint Presentation</vt:lpstr>
      <vt:lpstr>Why study MeV – GeV+ dark sectors? Signals of discoveries grow from anomalies Dark Matter &amp; Standard Model connections</vt:lpstr>
      <vt:lpstr>Some anomalies involving MeV - GeV+ Explanations</vt:lpstr>
      <vt:lpstr>PowerPoint Presentation</vt:lpstr>
      <vt:lpstr>Accelerator Probes for New Physics</vt:lpstr>
      <vt:lpstr>The Rise of Dark Sector: Sub-GeV DM</vt:lpstr>
      <vt:lpstr>Advantages of Accelerator Experiments</vt:lpstr>
      <vt:lpstr>Not all bounds are created with equal assumptions</vt:lpstr>
      <vt:lpstr>Not all bounds are created with equal assumptions Example: Constraints on Millicharged Dark Matter (mDM)</vt:lpstr>
      <vt:lpstr>Proton FT (&amp; Neutrino) Experiments</vt:lpstr>
      <vt:lpstr>Proton Facilities of Interest</vt:lpstr>
      <vt:lpstr>Proton FT Experiment:  Decay vs Scattering</vt:lpstr>
      <vt:lpstr>Decay Experiments/Detectors</vt:lpstr>
      <vt:lpstr>Decay Experiments/Detectors</vt:lpstr>
      <vt:lpstr>PowerPoint Presentation</vt:lpstr>
      <vt:lpstr>Interesting Long-Lived Particles for Decay Studies</vt:lpstr>
      <vt:lpstr>The Rise of Dark Sector: Sub-GeV DM</vt:lpstr>
      <vt:lpstr>Renormalizable “Portals”</vt:lpstr>
      <vt:lpstr>Dark-Sector Phenomenology Studying “dark photon” portal</vt:lpstr>
      <vt:lpstr>Details of LongQuest: A Multi-Purposed Detector</vt:lpstr>
      <vt:lpstr>SpinQuest -&gt; DarkQuest @ Fermilab</vt:lpstr>
      <vt:lpstr>LongQuest: Three Part Upgrad of SpinQuest, as Dedicated Long-Lived Particle Experiment arXiv:1908.07525, Tsai, de Niverville, Liu ‘19</vt:lpstr>
      <vt:lpstr>PowerPoint Presentation</vt:lpstr>
      <vt:lpstr>Legion of Probes on Dark Photon</vt:lpstr>
      <vt:lpstr>Inelastic Dark Matter</vt:lpstr>
      <vt:lpstr>Inelastic Dark Matter (iDM)</vt:lpstr>
      <vt:lpstr>New Bounds on Inelastic Dark Matter</vt:lpstr>
      <vt:lpstr>PowerPoint Presentation</vt:lpstr>
      <vt:lpstr>Inelastic Dark Matter  &amp; Muon g-2 explainer</vt:lpstr>
      <vt:lpstr>LANL-LLP Opportunity!</vt:lpstr>
      <vt:lpstr>PowerPoint Presentation</vt:lpstr>
      <vt:lpstr>PowerPoint Presentation</vt:lpstr>
      <vt:lpstr>Beyond Simple Dark-Sector Models</vt:lpstr>
      <vt:lpstr>Scattering Experiments </vt:lpstr>
      <vt:lpstr>Scattering Detectors</vt:lpstr>
      <vt:lpstr>Scattering Detectors</vt:lpstr>
      <vt:lpstr>AI &amp; Machine Learning  at the Intensity Frontier</vt:lpstr>
      <vt:lpstr>Specialized “Scattering” Detectors</vt:lpstr>
      <vt:lpstr>FerMINI - Proton Fixed-Target Search for Millicharged Particle (MCP) &amp;  Millicharged Dark Matter (mDM)  Kelly, Tsai, arXiv:1812.03998, PRD19 </vt:lpstr>
      <vt:lpstr>Finding Millicharge (Minicharge)</vt:lpstr>
      <vt:lpstr>MCP Model</vt:lpstr>
      <vt:lpstr>Kinetic Mixing and MCP Phase</vt:lpstr>
      <vt:lpstr>EDGES Measurement</vt:lpstr>
      <vt:lpstr>MCP Detection: “Hard” Scattering or Ionization </vt:lpstr>
      <vt:lpstr>MCP Detection: Ionization</vt:lpstr>
      <vt:lpstr>MilliQan: Detector Concept</vt:lpstr>
      <vt:lpstr>FerMINI:  Fermilab Millicharge Search</vt:lpstr>
      <vt:lpstr>PowerPoint Presentation</vt:lpstr>
      <vt:lpstr>Production of MCP</vt:lpstr>
      <vt:lpstr>MCP Production/Flux</vt:lpstr>
      <vt:lpstr>Photoelectrons (PE) from Scintillation</vt:lpstr>
      <vt:lpstr>PowerPoint Presentation</vt:lpstr>
      <vt:lpstr>FerMINI @ DUNE</vt:lpstr>
      <vt:lpstr>Strongly Interacting Dark Matter DM-SM Interaction too strong that attenuation stop the particles from reach the direct detection detector</vt:lpstr>
      <vt:lpstr>PowerPoint Presentation</vt:lpstr>
      <vt:lpstr>PowerPoint Presentation</vt:lpstr>
      <vt:lpstr>LANL Millicharge Opportunity!</vt:lpstr>
      <vt:lpstr>PowerPoint Presentation</vt:lpstr>
      <vt:lpstr>PowerPoint Presentation</vt:lpstr>
      <vt:lpstr>Summary and Big Picture</vt:lpstr>
      <vt:lpstr>LHC vs LANL New-Physics Complex</vt:lpstr>
      <vt:lpstr>Thank you! There are many other exciting ideas to explore!</vt:lpstr>
      <vt:lpstr>Signature: Triple Coincidence</vt:lpstr>
      <vt:lpstr>Millicharged DM for EDGES</vt:lpstr>
      <vt:lpstr>Proton Facilities of Interest</vt:lpstr>
      <vt:lpstr>PowerPoint Presentation</vt:lpstr>
      <vt:lpstr>Lee-Weinberg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YD Cai</dc:creator>
  <cp:lastModifiedBy>Yu-Dai Tsai</cp:lastModifiedBy>
  <cp:revision>353</cp:revision>
  <dcterms:created xsi:type="dcterms:W3CDTF">2020-04-01T13:08:35Z</dcterms:created>
  <dcterms:modified xsi:type="dcterms:W3CDTF">2021-07-14T15:03:27Z</dcterms:modified>
</cp:coreProperties>
</file>