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65" r:id="rId3"/>
    <p:sldId id="280" r:id="rId4"/>
    <p:sldId id="267" r:id="rId5"/>
    <p:sldId id="258" r:id="rId6"/>
    <p:sldId id="257" r:id="rId7"/>
    <p:sldId id="259" r:id="rId8"/>
    <p:sldId id="282" r:id="rId9"/>
    <p:sldId id="283" r:id="rId10"/>
    <p:sldId id="284" r:id="rId11"/>
    <p:sldId id="309" r:id="rId12"/>
    <p:sldId id="261" r:id="rId13"/>
    <p:sldId id="320" r:id="rId14"/>
    <p:sldId id="263" r:id="rId15"/>
    <p:sldId id="287" r:id="rId16"/>
    <p:sldId id="285" r:id="rId17"/>
    <p:sldId id="286" r:id="rId18"/>
    <p:sldId id="311" r:id="rId19"/>
    <p:sldId id="312" r:id="rId20"/>
    <p:sldId id="313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8" r:id="rId30"/>
    <p:sldId id="316" r:id="rId31"/>
    <p:sldId id="300" r:id="rId32"/>
    <p:sldId id="318" r:id="rId33"/>
    <p:sldId id="299" r:id="rId34"/>
    <p:sldId id="301" r:id="rId35"/>
    <p:sldId id="302" r:id="rId36"/>
    <p:sldId id="321" r:id="rId37"/>
    <p:sldId id="296" r:id="rId38"/>
    <p:sldId id="315" r:id="rId39"/>
    <p:sldId id="303" r:id="rId40"/>
    <p:sldId id="322" r:id="rId41"/>
    <p:sldId id="305" r:id="rId42"/>
    <p:sldId id="306" r:id="rId43"/>
    <p:sldId id="317" r:id="rId44"/>
    <p:sldId id="314" r:id="rId45"/>
    <p:sldId id="277" r:id="rId46"/>
    <p:sldId id="279" r:id="rId47"/>
    <p:sldId id="307" r:id="rId48"/>
    <p:sldId id="271" r:id="rId49"/>
    <p:sldId id="281" r:id="rId50"/>
    <p:sldId id="272" r:id="rId51"/>
    <p:sldId id="273" r:id="rId52"/>
    <p:sldId id="274" r:id="rId53"/>
    <p:sldId id="275" r:id="rId54"/>
    <p:sldId id="276" r:id="rId55"/>
    <p:sldId id="278" r:id="rId56"/>
    <p:sldId id="260" r:id="rId57"/>
    <p:sldId id="304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3" autoAdjust="0"/>
    <p:restoredTop sz="91259" autoAdjust="0"/>
  </p:normalViewPr>
  <p:slideViewPr>
    <p:cSldViewPr snapToGrid="0" snapToObjects="1">
      <p:cViewPr varScale="1">
        <p:scale>
          <a:sx n="92" d="100"/>
          <a:sy n="92" d="100"/>
        </p:scale>
        <p:origin x="-14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9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handoutMaster" Target="handoutMasters/handout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D8D47-DBCB-2043-9F8A-31FEE56A65F7}" type="datetimeFigureOut">
              <a:rPr lang="en-US" smtClean="0"/>
              <a:t>2/13/19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06CC2-BD76-F148-AA23-65CC62B6BE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215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10555-1984-8C4A-B33A-C8690B674A3E}" type="datetimeFigureOut">
              <a:rPr lang="en-US" smtClean="0"/>
              <a:t>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DEFAD-7CD2-FB4C-9826-BDBA67EBFA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70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pitchFamily="34" charset="0"/>
                <a:ea typeface="ヒラギノ角ゴ Pro W3"/>
              </a:rPr>
              <a:t>SV</a:t>
            </a:r>
          </a:p>
          <a:p>
            <a:r>
              <a:rPr lang="en-US" dirty="0" smtClean="0">
                <a:latin typeface="Arial" pitchFamily="34" charset="0"/>
                <a:ea typeface="ヒラギノ角ゴ Pro W3"/>
              </a:rPr>
              <a:t>Highlight detecting short lived particles – </a:t>
            </a:r>
          </a:p>
          <a:p>
            <a:r>
              <a:rPr lang="en-US" dirty="0" smtClean="0">
                <a:latin typeface="Arial" pitchFamily="34" charset="0"/>
                <a:ea typeface="ヒラギノ角ゴ Pro W3"/>
              </a:rPr>
              <a:t>you have heard about the physics in previous talks</a:t>
            </a: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fld id="{B93F0FA8-A8EC-4B8F-A7D1-2D1E92B4FE11}" type="slidenum">
              <a:rPr lang="en-US" sz="1200">
                <a:solidFill>
                  <a:prstClr val="black"/>
                </a:solidFill>
              </a:rPr>
              <a:pPr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81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eaLnBrk="1" hangingPunct="1">
              <a:spcBef>
                <a:spcPct val="0"/>
              </a:spcBef>
            </a:pPr>
            <a:fld id="{1F30A1C2-0A89-419C-84F1-723E81F73CC9}" type="slidenum">
              <a:rPr lang="en-US" altLang="fr-FR"/>
              <a:pPr defTabSz="914400" eaLnBrk="1" hangingPunct="1">
                <a:spcBef>
                  <a:spcPct val="0"/>
                </a:spcBef>
              </a:pPr>
              <a:t>49</a:t>
            </a:fld>
            <a:endParaRPr lang="en-US" altLang="fr-FR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80973" tIns="40486" rIns="80973" bIns="40486"/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go through formatting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E38A7-1363-FA4E-8D7F-044D1D554B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95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F342F-25F9-D141-B479-C6804B571C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5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something on Run 16!!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39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Of course bot d0 and d0-bar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9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references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80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Ko</a:t>
            </a:r>
            <a:r>
              <a:rPr lang="en-US" dirty="0" smtClean="0"/>
              <a:t> PRC79(2009) 044905.</a:t>
            </a:r>
          </a:p>
          <a:p>
            <a:r>
              <a:rPr lang="en-US" dirty="0" smtClean="0"/>
              <a:t>Greco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Eur.Phys.JC</a:t>
            </a:r>
            <a:r>
              <a:rPr lang="en-US" baseline="0" dirty="0" smtClean="0"/>
              <a:t>(2018) 78:348 </a:t>
            </a:r>
          </a:p>
          <a:p>
            <a:r>
              <a:rPr lang="en-US" baseline="0" dirty="0" smtClean="0"/>
              <a:t>SHM PRC79(2009( 044905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8DEFAD-7CD2-FB4C-9826-BDBA67EBFAF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0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9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3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09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59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04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0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16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6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29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658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1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2/13/2019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C8F0F-A443-AB43-BE7E-574229CEE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2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Relationship Id="rId3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microsoft.com/office/2007/relationships/hdphoto" Target="../media/hdphoto3.wdp"/><Relationship Id="rId5" Type="http://schemas.openxmlformats.org/officeDocument/2006/relationships/image" Target="../media/image9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STAR HFT upgrade and Heavy Flavor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Flemming Videbæk</a:t>
            </a:r>
          </a:p>
          <a:p>
            <a:r>
              <a:rPr lang="en-US" dirty="0" smtClean="0"/>
              <a:t>Brookhaven National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88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7042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PXL Material </a:t>
            </a:r>
            <a:r>
              <a:rPr lang="en-US" dirty="0"/>
              <a:t>B</a:t>
            </a:r>
            <a:r>
              <a:rPr lang="en-US" dirty="0" smtClean="0"/>
              <a:t>udget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HFT LANL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0" y="914400"/>
            <a:ext cx="8229600" cy="533400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 smtClean="0"/>
              <a:t>Thinned Sensor</a:t>
            </a:r>
          </a:p>
          <a:p>
            <a:pPr lvl="1"/>
            <a:r>
              <a:rPr lang="en-US" sz="2100" dirty="0" smtClean="0"/>
              <a:t>50 </a:t>
            </a:r>
            <a:r>
              <a:rPr lang="en-US" sz="2100" dirty="0" smtClean="0">
                <a:latin typeface="Symbol" panose="05050102010706020507" pitchFamily="18" charset="2"/>
              </a:rPr>
              <a:t>m</a:t>
            </a:r>
            <a:r>
              <a:rPr lang="en-US" sz="2100" dirty="0" smtClean="0"/>
              <a:t>m </a:t>
            </a:r>
          </a:p>
          <a:p>
            <a:pPr lvl="1"/>
            <a:r>
              <a:rPr lang="en-US" sz="2100" dirty="0" smtClean="0"/>
              <a:t>0.068% </a:t>
            </a:r>
            <a:r>
              <a:rPr lang="en-US" sz="2100" i="1" dirty="0" smtClean="0"/>
              <a:t>X</a:t>
            </a:r>
            <a:r>
              <a:rPr lang="en-US" sz="2100" i="1" baseline="-25000" dirty="0" smtClean="0"/>
              <a:t>0</a:t>
            </a:r>
            <a:endParaRPr lang="en-US" sz="2100" dirty="0" smtClean="0"/>
          </a:p>
          <a:p>
            <a:pPr lvl="1"/>
            <a:endParaRPr lang="en-US" sz="2100" dirty="0"/>
          </a:p>
          <a:p>
            <a:r>
              <a:rPr lang="en-US" sz="2400" dirty="0" smtClean="0"/>
              <a:t>Flex Cable</a:t>
            </a:r>
          </a:p>
          <a:p>
            <a:pPr lvl="1"/>
            <a:r>
              <a:rPr lang="en-US" sz="2100" dirty="0" smtClean="0"/>
              <a:t>Aluminum-</a:t>
            </a:r>
            <a:r>
              <a:rPr lang="en-US" sz="2100" dirty="0" err="1" smtClean="0"/>
              <a:t>Kapton</a:t>
            </a:r>
            <a:endParaRPr lang="en-US" sz="2100" dirty="0" smtClean="0"/>
          </a:p>
          <a:p>
            <a:pPr lvl="1"/>
            <a:r>
              <a:rPr lang="en-US" sz="2100" dirty="0" smtClean="0"/>
              <a:t>two 32 </a:t>
            </a:r>
            <a:r>
              <a:rPr lang="en-US" sz="2100" dirty="0" smtClean="0">
                <a:latin typeface="Symbol" panose="05050102010706020507" pitchFamily="18" charset="2"/>
              </a:rPr>
              <a:t>m</a:t>
            </a:r>
            <a:r>
              <a:rPr lang="en-US" sz="2100" dirty="0" smtClean="0"/>
              <a:t>m-thick Al layers</a:t>
            </a:r>
          </a:p>
          <a:p>
            <a:pPr lvl="1"/>
            <a:r>
              <a:rPr lang="en-US" sz="2100" dirty="0" smtClean="0"/>
              <a:t>0.128% </a:t>
            </a:r>
            <a:r>
              <a:rPr lang="en-US" sz="2100" i="1" dirty="0" smtClean="0"/>
              <a:t>X</a:t>
            </a:r>
            <a:r>
              <a:rPr lang="en-US" sz="2100" i="1" baseline="-25000" dirty="0" smtClean="0"/>
              <a:t>0</a:t>
            </a:r>
          </a:p>
          <a:p>
            <a:pPr lvl="2"/>
            <a:r>
              <a:rPr lang="en-US" sz="1800" i="1" dirty="0" smtClean="0"/>
              <a:t>Copper </a:t>
            </a:r>
            <a:r>
              <a:rPr lang="en-US" sz="1800" dirty="0" smtClean="0"/>
              <a:t>version </a:t>
            </a:r>
            <a:r>
              <a:rPr lang="en-US" sz="1800" dirty="0" smtClean="0">
                <a:sym typeface="Wingdings" panose="05000000000000000000" pitchFamily="2" charset="2"/>
              </a:rPr>
              <a:t> </a:t>
            </a:r>
            <a:r>
              <a:rPr lang="en-US" sz="1800" dirty="0">
                <a:sym typeface="Wingdings" panose="05000000000000000000" pitchFamily="2" charset="2"/>
              </a:rPr>
              <a:t>0.232</a:t>
            </a:r>
            <a:r>
              <a:rPr lang="en-US" sz="1800" dirty="0"/>
              <a:t>% </a:t>
            </a:r>
            <a:r>
              <a:rPr lang="en-US" sz="1800" i="1" dirty="0"/>
              <a:t>X</a:t>
            </a:r>
            <a:r>
              <a:rPr lang="en-US" sz="1800" i="1" baseline="-25000" dirty="0"/>
              <a:t>0</a:t>
            </a:r>
          </a:p>
          <a:p>
            <a:pPr marL="274320" lvl="1" indent="0">
              <a:buNone/>
            </a:pPr>
            <a:endParaRPr lang="en-US" sz="2100" dirty="0" smtClean="0"/>
          </a:p>
          <a:p>
            <a:r>
              <a:rPr lang="en-US" sz="2400" dirty="0" smtClean="0"/>
              <a:t>Carbon fiber supports</a:t>
            </a:r>
          </a:p>
          <a:p>
            <a:pPr lvl="1"/>
            <a:r>
              <a:rPr lang="en-US" sz="2100" dirty="0" smtClean="0"/>
              <a:t>125 </a:t>
            </a:r>
            <a:r>
              <a:rPr lang="en-US" sz="2100" dirty="0" smtClean="0">
                <a:latin typeface="Symbol" panose="05050102010706020507" pitchFamily="18" charset="2"/>
              </a:rPr>
              <a:t>m</a:t>
            </a:r>
            <a:r>
              <a:rPr lang="en-US" sz="2100" dirty="0" smtClean="0"/>
              <a:t>m stiffener</a:t>
            </a:r>
          </a:p>
          <a:p>
            <a:pPr lvl="1"/>
            <a:r>
              <a:rPr lang="en-US" sz="2100" dirty="0" smtClean="0"/>
              <a:t>250 </a:t>
            </a:r>
            <a:r>
              <a:rPr lang="en-US" sz="2100" dirty="0" smtClean="0">
                <a:latin typeface="Symbol" panose="05050102010706020507" pitchFamily="18" charset="2"/>
              </a:rPr>
              <a:t>m</a:t>
            </a:r>
            <a:r>
              <a:rPr lang="en-US" sz="2100" dirty="0" smtClean="0"/>
              <a:t>m sector tube</a:t>
            </a:r>
          </a:p>
          <a:p>
            <a:pPr lvl="1"/>
            <a:r>
              <a:rPr lang="en-US" sz="2100" dirty="0" smtClean="0"/>
              <a:t>0.193%  </a:t>
            </a:r>
            <a:r>
              <a:rPr lang="en-US" sz="2100" i="1" dirty="0" smtClean="0"/>
              <a:t>X</a:t>
            </a:r>
            <a:r>
              <a:rPr lang="en-US" sz="2100" i="1" baseline="-25000" dirty="0" smtClean="0"/>
              <a:t>0</a:t>
            </a:r>
          </a:p>
          <a:p>
            <a:pPr marL="274320" lvl="1" indent="0">
              <a:buNone/>
            </a:pPr>
            <a:endParaRPr lang="en-US" sz="2100" dirty="0" smtClean="0"/>
          </a:p>
          <a:p>
            <a:r>
              <a:rPr lang="en-US" sz="2400" dirty="0" smtClean="0"/>
              <a:t>Cooling</a:t>
            </a:r>
          </a:p>
          <a:p>
            <a:pPr lvl="1"/>
            <a:r>
              <a:rPr lang="en-US" sz="2100" dirty="0" smtClean="0"/>
              <a:t>Air cooling:  negligible contribution</a:t>
            </a:r>
          </a:p>
          <a:p>
            <a:pPr lvl="1"/>
            <a:endParaRPr lang="en-US" sz="1400" dirty="0">
              <a:sym typeface="Wingdings" panose="05000000000000000000" pitchFamily="2" charset="2"/>
            </a:endParaRPr>
          </a:p>
          <a:p>
            <a:pPr marL="0" algn="ctr"/>
            <a:r>
              <a:rPr lang="en-US" sz="3400" b="1" dirty="0" smtClean="0">
                <a:sym typeface="Wingdings" panose="05000000000000000000" pitchFamily="2" charset="2"/>
              </a:rPr>
              <a:t>Total material budget on inner layer: 0.388% </a:t>
            </a:r>
            <a:r>
              <a:rPr lang="en-US" sz="3400" b="1" i="1" dirty="0" smtClean="0"/>
              <a:t>X</a:t>
            </a:r>
            <a:r>
              <a:rPr lang="en-US" sz="3400" b="1" i="1" baseline="-25000" dirty="0" smtClean="0"/>
              <a:t>0</a:t>
            </a:r>
          </a:p>
          <a:p>
            <a:pPr marL="0" lvl="1" indent="0" algn="ctr">
              <a:spcBef>
                <a:spcPts val="600"/>
              </a:spcBef>
              <a:buClr>
                <a:schemeClr val="accent1"/>
              </a:buClr>
              <a:buNone/>
            </a:pPr>
            <a:r>
              <a:rPr lang="en-US" dirty="0" smtClean="0">
                <a:solidFill>
                  <a:schemeClr val="tx1"/>
                </a:solidFill>
              </a:rPr>
              <a:t>(0.492% </a:t>
            </a:r>
            <a:r>
              <a:rPr lang="en-US" i="1" dirty="0" smtClean="0"/>
              <a:t>X</a:t>
            </a:r>
            <a:r>
              <a:rPr lang="en-US" i="1" baseline="-25000" dirty="0" smtClean="0"/>
              <a:t>0 </a:t>
            </a:r>
            <a:r>
              <a:rPr lang="en-US" dirty="0" smtClean="0">
                <a:solidFill>
                  <a:schemeClr val="tx1"/>
                </a:solidFill>
              </a:rPr>
              <a:t>for the Cu conductor version)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6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r="23661" b="10225"/>
          <a:stretch/>
        </p:blipFill>
        <p:spPr bwMode="auto">
          <a:xfrm>
            <a:off x="3014847" y="914400"/>
            <a:ext cx="1709553" cy="112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69744" y="-219871"/>
            <a:ext cx="1001713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1905000" y="1143000"/>
            <a:ext cx="755287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Line 17"/>
          <p:cNvSpPr>
            <a:spLocks noChangeShapeType="1"/>
          </p:cNvSpPr>
          <p:nvPr/>
        </p:nvSpPr>
        <p:spPr bwMode="auto">
          <a:xfrm>
            <a:off x="1905000" y="2133600"/>
            <a:ext cx="107607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" name="Picture 2" descr="C:\Users\gcontin\Pictures\11252013\Sector_assembly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24161" r="5270" b="54361"/>
          <a:stretch/>
        </p:blipFill>
        <p:spPr bwMode="auto">
          <a:xfrm>
            <a:off x="2965961" y="3662697"/>
            <a:ext cx="5873239" cy="10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17"/>
          <p:cNvSpPr>
            <a:spLocks noChangeShapeType="1"/>
          </p:cNvSpPr>
          <p:nvPr/>
        </p:nvSpPr>
        <p:spPr bwMode="auto">
          <a:xfrm>
            <a:off x="2362200" y="4343400"/>
            <a:ext cx="381000" cy="101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4" name="Group 3"/>
          <p:cNvGrpSpPr/>
          <p:nvPr/>
        </p:nvGrpSpPr>
        <p:grpSpPr>
          <a:xfrm>
            <a:off x="6052432" y="6135469"/>
            <a:ext cx="3040769" cy="646331"/>
            <a:chOff x="5950832" y="4876800"/>
            <a:chExt cx="3040769" cy="609134"/>
          </a:xfrm>
          <a:solidFill>
            <a:schemeClr val="bg1"/>
          </a:solidFill>
        </p:grpSpPr>
        <p:sp>
          <p:nvSpPr>
            <p:cNvPr id="17" name="TextBox 16"/>
            <p:cNvSpPr txBox="1"/>
            <p:nvPr/>
          </p:nvSpPr>
          <p:spPr>
            <a:xfrm>
              <a:off x="5950832" y="4876800"/>
              <a:ext cx="3040769" cy="60913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ym typeface="Symbol" pitchFamily="18" charset="2"/>
                </a:rPr>
                <a:t>HFT DCA </a:t>
              </a:r>
              <a:r>
                <a:rPr lang="en-US" dirty="0">
                  <a:sym typeface="Symbol" pitchFamily="18" charset="2"/>
                </a:rPr>
                <a:t>pointing </a:t>
              </a:r>
              <a:r>
                <a:rPr lang="en-US" dirty="0" smtClean="0">
                  <a:sym typeface="Symbol" pitchFamily="18" charset="2"/>
                </a:rPr>
                <a:t>resolution:</a:t>
              </a:r>
            </a:p>
            <a:p>
              <a:pPr algn="ctr"/>
              <a:r>
                <a:rPr lang="en-US" b="1" dirty="0" smtClean="0">
                  <a:sym typeface="Wingdings" panose="05000000000000000000" pitchFamily="2" charset="2"/>
                </a:rPr>
                <a:t>( 10 </a:t>
              </a:r>
              <a:r>
                <a:rPr lang="en-US" b="1" dirty="0" smtClean="0">
                  <a:sym typeface="Symbol"/>
                </a:rPr>
                <a:t></a:t>
              </a:r>
              <a:r>
                <a:rPr lang="en-US" b="1" dirty="0" smtClean="0">
                  <a:sym typeface="Wingdings" panose="05000000000000000000" pitchFamily="2" charset="2"/>
                </a:rPr>
                <a:t> 24/p) </a:t>
              </a:r>
              <a:r>
                <a:rPr lang="en-US" b="1" dirty="0" smtClean="0">
                  <a:sym typeface="Symbol" pitchFamily="18" charset="2"/>
                </a:rPr>
                <a:t>m</a:t>
              </a:r>
              <a:endParaRPr lang="en-US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7312519" y="5147084"/>
              <a:ext cx="317393" cy="299761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>
            <a:off x="6858000" y="5715000"/>
            <a:ext cx="609600" cy="707258"/>
          </a:xfrm>
          <a:prstGeom prst="straightConnector1">
            <a:avLst/>
          </a:prstGeom>
          <a:ln w="95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/>
          <p:cNvSpPr txBox="1">
            <a:spLocks/>
          </p:cNvSpPr>
          <p:nvPr/>
        </p:nvSpPr>
        <p:spPr>
          <a:xfrm>
            <a:off x="4876800" y="914399"/>
            <a:ext cx="2362200" cy="112496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137160"/>
            <a:r>
              <a:rPr lang="en-US" altLang="en-US" sz="1400" dirty="0" smtClean="0"/>
              <a:t>Curved sensor</a:t>
            </a:r>
          </a:p>
          <a:p>
            <a:pPr marL="0" indent="-137160"/>
            <a:r>
              <a:rPr lang="en-US" altLang="en-US" sz="1400" dirty="0" smtClean="0"/>
              <a:t>40-60% yield after thinning, dicing and probe testing</a:t>
            </a:r>
            <a:endParaRPr lang="en-US" altLang="en-US" sz="2100" dirty="0" smtClean="0"/>
          </a:p>
          <a:p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59920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Info on </a:t>
            </a:r>
            <a:r>
              <a:rPr lang="en-US" dirty="0" smtClean="0"/>
              <a:t>PXL </a:t>
            </a:r>
            <a:r>
              <a:rPr lang="en-US" dirty="0" smtClean="0"/>
              <a:t>detector mechanics </a:t>
            </a:r>
            <a:r>
              <a:rPr lang="en-US" dirty="0" smtClean="0"/>
              <a:t>and 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4800" dirty="0" smtClean="0"/>
              <a:t>NIM Article</a:t>
            </a:r>
          </a:p>
          <a:p>
            <a:pPr lvl="1"/>
            <a:r>
              <a:rPr lang="en-US" sz="4400" dirty="0" err="1" smtClean="0"/>
              <a:t>arXiv</a:t>
            </a:r>
            <a:r>
              <a:rPr lang="en-US" sz="4400" dirty="0" smtClean="0"/>
              <a:t> 1710.02176</a:t>
            </a:r>
          </a:p>
          <a:p>
            <a:pPr lvl="1"/>
            <a:r>
              <a:rPr lang="en-US" sz="4400" dirty="0" smtClean="0"/>
              <a:t>NIM A97(2018) 60</a:t>
            </a:r>
          </a:p>
          <a:p>
            <a:r>
              <a:rPr lang="en-US" sz="4800" dirty="0" smtClean="0"/>
              <a:t>Howard </a:t>
            </a:r>
            <a:r>
              <a:rPr lang="en-US" sz="4800" dirty="0" err="1" smtClean="0"/>
              <a:t>Wieman</a:t>
            </a:r>
            <a:endParaRPr lang="en-US" sz="4800" dirty="0" smtClean="0"/>
          </a:p>
          <a:p>
            <a:pPr lvl="1"/>
            <a:r>
              <a:rPr lang="en-US" sz="4400" dirty="0" smtClean="0"/>
              <a:t>HFT </a:t>
            </a:r>
            <a:r>
              <a:rPr lang="en-US" sz="4400" dirty="0"/>
              <a:t>PXL mechanics</a:t>
            </a:r>
          </a:p>
          <a:p>
            <a:pPr lvl="1"/>
            <a:r>
              <a:rPr lang="en-US" dirty="0"/>
              <a:t>Forum on Tracking Detector Mechanics</a:t>
            </a:r>
          </a:p>
          <a:p>
            <a:pPr lvl="1"/>
            <a:r>
              <a:rPr lang="en-US" dirty="0"/>
              <a:t>30 June-2 July 2014 at DESY, </a:t>
            </a:r>
            <a:r>
              <a:rPr lang="en-US" dirty="0" smtClean="0"/>
              <a:t>Hamburg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indico.cern.ch</a:t>
            </a:r>
            <a:r>
              <a:rPr lang="en-US" dirty="0"/>
              <a:t>/event/287285/contributions/1640694/attachments/534386/736809/</a:t>
            </a:r>
            <a:r>
              <a:rPr lang="en-US" dirty="0" err="1"/>
              <a:t>PXL_mechanics.pdf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1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Intermediate Si Tracker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940" y="1197997"/>
            <a:ext cx="2940647" cy="2309428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64" y="4693265"/>
            <a:ext cx="5024120" cy="6388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12612" y="1056617"/>
            <a:ext cx="3874188" cy="3144242"/>
            <a:chOff x="5024120" y="1676463"/>
            <a:chExt cx="3874188" cy="3144242"/>
          </a:xfrm>
        </p:grpSpPr>
        <p:pic>
          <p:nvPicPr>
            <p:cNvPr id="8" name="Picture 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4120" y="1676463"/>
              <a:ext cx="3874188" cy="272378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16364" y="4451373"/>
              <a:ext cx="2356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Details of wire bonding</a:t>
              </a:r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02940" y="3780403"/>
            <a:ext cx="25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ladders, liquid cooling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2434368" y="2842224"/>
            <a:ext cx="156432" cy="9381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 flipH="1">
            <a:off x="2492796" y="4149735"/>
            <a:ext cx="98004" cy="543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216364" y="4227001"/>
            <a:ext cx="36315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Ladder</a:t>
            </a:r>
          </a:p>
          <a:p>
            <a:r>
              <a:rPr lang="en-US" dirty="0" smtClean="0"/>
              <a:t>S:N &gt; 20:1</a:t>
            </a:r>
          </a:p>
          <a:p>
            <a:r>
              <a:rPr lang="en-US" dirty="0" smtClean="0"/>
              <a:t>&gt;99.9% live and functioning channels</a:t>
            </a:r>
          </a:p>
          <a:p>
            <a:endParaRPr lang="en-US" dirty="0" smtClean="0"/>
          </a:p>
          <a:p>
            <a:r>
              <a:rPr lang="en-US" dirty="0" smtClean="0"/>
              <a:t>People:</a:t>
            </a:r>
          </a:p>
          <a:p>
            <a:r>
              <a:rPr lang="en-US" dirty="0" err="1" smtClean="0"/>
              <a:t>Gerrit</a:t>
            </a:r>
            <a:r>
              <a:rPr lang="en-US" dirty="0" smtClean="0"/>
              <a:t> van </a:t>
            </a:r>
            <a:r>
              <a:rPr lang="en-US" dirty="0" err="1" smtClean="0"/>
              <a:t>Nieuwenhuizen</a:t>
            </a:r>
            <a:r>
              <a:rPr lang="en-US" dirty="0" smtClean="0"/>
              <a:t>, MIT -&gt; ATLAS Phase II</a:t>
            </a:r>
          </a:p>
          <a:p>
            <a:r>
              <a:rPr lang="en-US" dirty="0" err="1" smtClean="0"/>
              <a:t>Zhenuy</a:t>
            </a:r>
            <a:r>
              <a:rPr lang="en-US" dirty="0" smtClean="0"/>
              <a:t> Ye, UIC </a:t>
            </a:r>
            <a:r>
              <a:rPr lang="mr-IN" dirty="0" smtClean="0"/>
              <a:t>–</a:t>
            </a:r>
            <a:r>
              <a:rPr lang="en-US" dirty="0" smtClean="0"/>
              <a:t> STAR forward Upgrade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Strip Detector (SSD)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3" y="4021032"/>
            <a:ext cx="8641829" cy="2165091"/>
          </a:xfrm>
        </p:spPr>
        <p:txBody>
          <a:bodyPr>
            <a:normAutofit/>
          </a:bodyPr>
          <a:lstStyle/>
          <a:p>
            <a:r>
              <a:rPr lang="en-US" dirty="0" smtClean="0"/>
              <a:t>The ladders and Si-sensors was from existing detector </a:t>
            </a:r>
          </a:p>
          <a:p>
            <a:r>
              <a:rPr lang="en-US" dirty="0" smtClean="0"/>
              <a:t>Upgrade readout system with new ladder cards on detector, RDO cards, and cooling system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640" y="1164200"/>
            <a:ext cx="3073400" cy="280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1797" y="164194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 Ladders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>
            <a:off x="2352385" y="1826609"/>
            <a:ext cx="777936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68203" y="1641943"/>
            <a:ext cx="1408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Ladder Cards</a:t>
            </a:r>
          </a:p>
          <a:p>
            <a:endParaRPr lang="en-US" dirty="0"/>
          </a:p>
          <a:p>
            <a:r>
              <a:rPr lang="en-US" i="1" dirty="0" smtClean="0"/>
              <a:t>Add pictures</a:t>
            </a:r>
            <a:endParaRPr lang="en-US" i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157331" y="2011275"/>
            <a:ext cx="9108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Picture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203" y="2011275"/>
            <a:ext cx="1941289" cy="182507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technical review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7/12/2013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78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R&amp;D 2003- LBL with IHPC, Strasbourg for MAPS sensors</a:t>
            </a:r>
          </a:p>
          <a:p>
            <a:r>
              <a:rPr lang="en-US" dirty="0" smtClean="0"/>
              <a:t>2008 Project start ; 2010-2014 construction</a:t>
            </a:r>
          </a:p>
          <a:p>
            <a:r>
              <a:rPr lang="en-US" dirty="0" smtClean="0"/>
              <a:t>2013 Commissioning run</a:t>
            </a:r>
          </a:p>
          <a:p>
            <a:r>
              <a:rPr lang="en-US" dirty="0" smtClean="0"/>
              <a:t>2014-16 Physics </a:t>
            </a:r>
          </a:p>
          <a:p>
            <a:pPr lvl="1"/>
            <a:r>
              <a:rPr lang="en-US" dirty="0" smtClean="0"/>
              <a:t>14: </a:t>
            </a:r>
            <a:r>
              <a:rPr lang="en-US" dirty="0" err="1" smtClean="0"/>
              <a:t>AuAu</a:t>
            </a:r>
            <a:endParaRPr lang="en-US" dirty="0" smtClean="0"/>
          </a:p>
          <a:p>
            <a:pPr lvl="1"/>
            <a:r>
              <a:rPr lang="en-US" dirty="0" smtClean="0"/>
              <a:t>15: </a:t>
            </a:r>
            <a:r>
              <a:rPr lang="en-US" dirty="0" err="1" smtClean="0"/>
              <a:t>pp</a:t>
            </a:r>
            <a:endParaRPr lang="en-US" dirty="0" smtClean="0"/>
          </a:p>
          <a:p>
            <a:pPr lvl="1"/>
            <a:r>
              <a:rPr lang="en-US" dirty="0" smtClean="0"/>
              <a:t>16: </a:t>
            </a:r>
            <a:r>
              <a:rPr lang="en-US" dirty="0" err="1" smtClean="0"/>
              <a:t>AuAu</a:t>
            </a:r>
            <a:r>
              <a:rPr lang="en-US" dirty="0" smtClean="0"/>
              <a:t> </a:t>
            </a:r>
            <a:r>
              <a:rPr lang="en-US" dirty="0" err="1" smtClean="0"/>
              <a:t>dAu</a:t>
            </a:r>
            <a:endParaRPr lang="en-US" dirty="0" smtClean="0"/>
          </a:p>
          <a:p>
            <a:r>
              <a:rPr lang="en-US" dirty="0" smtClean="0"/>
              <a:t>2017 Removed from STAR and in storage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12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HFT </a:t>
            </a:r>
            <a:r>
              <a:rPr lang="en-US" dirty="0" smtClean="0"/>
              <a:t>Status </a:t>
            </a:r>
            <a:r>
              <a:rPr lang="en-US" dirty="0"/>
              <a:t>in 2014 -</a:t>
            </a:r>
            <a:r>
              <a:rPr lang="en-US" dirty="0" smtClean="0"/>
              <a:t> 2016 </a:t>
            </a:r>
            <a:r>
              <a:rPr lang="en-US" dirty="0"/>
              <a:t>Run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914400"/>
            <a:ext cx="8458200" cy="5334000"/>
          </a:xfrm>
        </p:spPr>
        <p:txBody>
          <a:bodyPr>
            <a:normAutofit/>
          </a:bodyPr>
          <a:lstStyle/>
          <a:p>
            <a:endParaRPr lang="en-US" sz="1900" dirty="0" smtClean="0"/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</a:pPr>
            <a:r>
              <a:rPr lang="en-US" sz="2200" dirty="0" smtClean="0"/>
              <a:t>Typical trigger </a:t>
            </a:r>
            <a:r>
              <a:rPr lang="en-US" sz="2200" dirty="0"/>
              <a:t>rate of </a:t>
            </a:r>
            <a:r>
              <a:rPr lang="en-US" sz="2200" dirty="0" smtClean="0"/>
              <a:t>~0.8kHz with dead </a:t>
            </a:r>
            <a:r>
              <a:rPr lang="en-US" sz="2200" dirty="0"/>
              <a:t>time &lt;5</a:t>
            </a:r>
            <a:r>
              <a:rPr lang="en-US" sz="2200" dirty="0" smtClean="0"/>
              <a:t>%</a:t>
            </a:r>
          </a:p>
          <a:p>
            <a:pPr marL="274320" lvl="2" indent="-274320">
              <a:spcBef>
                <a:spcPts val="600"/>
              </a:spcBef>
              <a:buClr>
                <a:schemeClr val="accent1"/>
              </a:buClr>
            </a:pPr>
            <a:r>
              <a:rPr lang="en-US" sz="2200" dirty="0" smtClean="0"/>
              <a:t>Limit interaction rate due to 186microsec pileup</a:t>
            </a:r>
            <a:endParaRPr lang="en-US" sz="2200" dirty="0"/>
          </a:p>
          <a:p>
            <a:endParaRPr lang="en-US" sz="1900" dirty="0" smtClean="0"/>
          </a:p>
          <a:p>
            <a:r>
              <a:rPr lang="en-US" sz="2200" dirty="0" smtClean="0"/>
              <a:t>Sub-detector active fraction</a:t>
            </a:r>
          </a:p>
          <a:p>
            <a:pPr lvl="1"/>
            <a:r>
              <a:rPr lang="en-US" sz="1900" dirty="0" smtClean="0"/>
              <a:t>PXL</a:t>
            </a:r>
          </a:p>
          <a:p>
            <a:pPr lvl="2"/>
            <a:r>
              <a:rPr lang="en-US" sz="1700" dirty="0" smtClean="0"/>
              <a:t>&gt; 99% operational at the delivery</a:t>
            </a:r>
          </a:p>
          <a:p>
            <a:pPr lvl="2"/>
            <a:r>
              <a:rPr lang="en-US" sz="1700" dirty="0" smtClean="0"/>
              <a:t>2015 Run ended with 5% dead sensors </a:t>
            </a:r>
            <a:r>
              <a:rPr lang="en-US" sz="1700" dirty="0"/>
              <a:t> </a:t>
            </a:r>
            <a:r>
              <a:rPr lang="en-US" sz="1700" dirty="0" smtClean="0"/>
              <a:t>                   				(6 damaged sensors + 1 outer ladder off)</a:t>
            </a:r>
          </a:p>
          <a:p>
            <a:pPr lvl="2"/>
            <a:endParaRPr lang="en-US" sz="1400" dirty="0" smtClean="0"/>
          </a:p>
          <a:p>
            <a:pPr lvl="1"/>
            <a:r>
              <a:rPr lang="en-US" sz="1900" dirty="0" smtClean="0"/>
              <a:t>IST</a:t>
            </a:r>
          </a:p>
          <a:p>
            <a:pPr lvl="2"/>
            <a:r>
              <a:rPr lang="en-US" sz="1700" dirty="0" smtClean="0"/>
              <a:t>95% channels operational, stable</a:t>
            </a:r>
          </a:p>
          <a:p>
            <a:pPr lvl="2"/>
            <a:endParaRPr lang="en-US" sz="1400" dirty="0" smtClean="0"/>
          </a:p>
          <a:p>
            <a:pPr lvl="1"/>
            <a:r>
              <a:rPr lang="en-US" sz="1900" dirty="0" smtClean="0"/>
              <a:t>SSD</a:t>
            </a:r>
          </a:p>
          <a:p>
            <a:pPr lvl="2"/>
            <a:r>
              <a:rPr lang="en-US" sz="1700" dirty="0" smtClean="0"/>
              <a:t>80% channels operational (one ladder off)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742" y="2667000"/>
            <a:ext cx="3350386" cy="127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HFT LANL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064742" y="3962400"/>
            <a:ext cx="1511038" cy="2330436"/>
            <a:chOff x="7064742" y="4004846"/>
            <a:chExt cx="1511038" cy="233043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1" t="2327" r="52375" b="2986"/>
            <a:stretch/>
          </p:blipFill>
          <p:spPr>
            <a:xfrm>
              <a:off x="7064742" y="4050524"/>
              <a:ext cx="1436467" cy="228475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979142" y="4004846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SSD</a:t>
              </a:r>
              <a:endParaRPr lang="en-US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168638" y="3962400"/>
            <a:ext cx="1591304" cy="2369235"/>
            <a:chOff x="5266696" y="4081046"/>
            <a:chExt cx="1591304" cy="236923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/>
            <a:srcRect l="50000"/>
            <a:stretch/>
          </p:blipFill>
          <p:spPr>
            <a:xfrm>
              <a:off x="5266696" y="4106667"/>
              <a:ext cx="1515103" cy="23436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333497" y="4081046"/>
              <a:ext cx="5245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IST</a:t>
              </a:r>
              <a:endParaRPr lang="en-US" b="1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495800" y="2758876"/>
            <a:ext cx="7264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PXL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36341" y="275887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PXL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32263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609600"/>
          </a:xfrm>
        </p:spPr>
        <p:txBody>
          <a:bodyPr>
            <a:normAutofit fontScale="90000"/>
          </a:bodyPr>
          <a:lstStyle/>
          <a:p>
            <a:r>
              <a:rPr lang="en-US" dirty="0"/>
              <a:t>Lessons l</a:t>
            </a:r>
            <a:r>
              <a:rPr lang="en-US" dirty="0" smtClean="0"/>
              <a:t>earned:  Latch-up damage on PXL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52400" y="1066800"/>
            <a:ext cx="6096000" cy="525780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fr-FR" dirty="0"/>
              <a:t>Unexpected damage seen on 15 ladders in the STAR radiation environment in</a:t>
            </a:r>
            <a:r>
              <a:rPr lang="en-US" dirty="0"/>
              <a:t> </a:t>
            </a:r>
            <a:r>
              <a:rPr lang="en-US" altLang="fr-FR" dirty="0"/>
              <a:t>2014</a:t>
            </a:r>
            <a:r>
              <a:rPr lang="en-US" dirty="0"/>
              <a:t> </a:t>
            </a:r>
            <a:r>
              <a:rPr lang="en-US" altLang="fr-FR" dirty="0" smtClean="0"/>
              <a:t>Run first 2 weeks</a:t>
            </a:r>
            <a:endParaRPr lang="en-US" altLang="fr-FR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fr-FR" sz="2200" dirty="0" smtClean="0"/>
              <a:t>Digital power current increase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fr-FR" sz="2200" dirty="0" smtClean="0"/>
              <a:t>Sensor data corruption 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fr-FR" sz="2200" dirty="0"/>
              <a:t>H</a:t>
            </a:r>
            <a:r>
              <a:rPr lang="en-US" altLang="fr-FR" sz="2200" dirty="0" smtClean="0"/>
              <a:t>otspots in sensor digital section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fr-FR" sz="2200" dirty="0" smtClean="0"/>
              <a:t>Related to latch-up events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altLang="fr-FR" sz="22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altLang="fr-FR" sz="2200" dirty="0" smtClean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2500" dirty="0"/>
              <a:t>L</a:t>
            </a:r>
            <a:r>
              <a:rPr lang="en-US" sz="2500" dirty="0" smtClean="0"/>
              <a:t>atch-up tests at </a:t>
            </a:r>
            <a:r>
              <a:rPr lang="en-US" sz="2500" i="1" dirty="0" smtClean="0"/>
              <a:t>BASE facility </a:t>
            </a:r>
            <a:r>
              <a:rPr lang="en-US" sz="2500" dirty="0" smtClean="0"/>
              <a:t>(LBL) to measure latch-up cross</a:t>
            </a:r>
            <a:r>
              <a:rPr lang="en-US" dirty="0"/>
              <a:t>‑</a:t>
            </a:r>
            <a:r>
              <a:rPr lang="en-US" sz="2500" dirty="0" smtClean="0"/>
              <a:t>section and reproduce damage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sz="2200" dirty="0" smtClean="0"/>
              <a:t>50 </a:t>
            </a:r>
            <a:r>
              <a:rPr lang="en-US" sz="2200" dirty="0" smtClean="0">
                <a:latin typeface="Symbol" panose="05050102010706020507" pitchFamily="18" charset="2"/>
              </a:rPr>
              <a:t>m</a:t>
            </a:r>
            <a:r>
              <a:rPr lang="en-US" sz="2200" dirty="0" smtClean="0"/>
              <a:t>m &amp; 700 </a:t>
            </a:r>
            <a:r>
              <a:rPr lang="en-US" sz="2200" dirty="0">
                <a:latin typeface="Symbol" panose="05050102010706020507" pitchFamily="18" charset="2"/>
              </a:rPr>
              <a:t>m</a:t>
            </a:r>
            <a:r>
              <a:rPr lang="en-US" sz="2200" dirty="0"/>
              <a:t>m </a:t>
            </a:r>
            <a:r>
              <a:rPr lang="en-US" sz="2200" dirty="0" smtClean="0"/>
              <a:t>thick, </a:t>
            </a:r>
            <a:r>
              <a:rPr lang="en-US" sz="2200" dirty="0"/>
              <a:t>low and high resistivity </a:t>
            </a:r>
            <a:r>
              <a:rPr lang="en-US" sz="2200" dirty="0" smtClean="0"/>
              <a:t>sensors; PXL ladders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sz="2200" dirty="0"/>
              <a:t>Irradiation with heavy-ions and </a:t>
            </a:r>
            <a:r>
              <a:rPr lang="en-US" sz="2200" dirty="0" smtClean="0"/>
              <a:t>protons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sz="2200" dirty="0" smtClean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dirty="0" smtClean="0"/>
              <a:t>Results </a:t>
            </a:r>
            <a:r>
              <a:rPr lang="en-US" dirty="0"/>
              <a:t>and observations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sz="2200" dirty="0"/>
              <a:t>Current limited latch-up states </a:t>
            </a:r>
            <a:r>
              <a:rPr lang="en-US" sz="2200" dirty="0" smtClean="0"/>
              <a:t>observed (typically ~300 mA)</a:t>
            </a:r>
            <a:endParaRPr lang="en-US" sz="22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sz="2200" dirty="0"/>
              <a:t>Damage reproduced only with HI on PXL 50 </a:t>
            </a:r>
            <a:r>
              <a:rPr lang="en-US" sz="2200" dirty="0" smtClean="0">
                <a:latin typeface="Symbol" panose="05050102010706020507" pitchFamily="18" charset="2"/>
              </a:rPr>
              <a:t>m</a:t>
            </a:r>
            <a:r>
              <a:rPr lang="en-US" sz="2200" dirty="0" smtClean="0"/>
              <a:t>m thinned sensors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dirty="0"/>
              <a:t>Safe operations envelope implemented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sz="2200" dirty="0"/>
              <a:t>Latch-up protection at </a:t>
            </a:r>
            <a:r>
              <a:rPr lang="en-US" altLang="en-US" sz="2200" dirty="0" smtClean="0"/>
              <a:t>80 mA </a:t>
            </a:r>
            <a:r>
              <a:rPr lang="en-US" altLang="en-US" sz="2200" dirty="0"/>
              <a:t>above operating current</a:t>
            </a:r>
          </a:p>
          <a:p>
            <a:pPr lvl="1">
              <a:lnSpc>
                <a:spcPct val="120000"/>
              </a:lnSpc>
              <a:spcBef>
                <a:spcPct val="0"/>
              </a:spcBef>
            </a:pPr>
            <a:r>
              <a:rPr lang="en-US" altLang="en-US" sz="2200" dirty="0"/>
              <a:t>Periodic detector reset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sz="25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sz="22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sz="24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sz="2400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sz="2500" dirty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sz="2200" dirty="0" smtClean="0"/>
          </a:p>
          <a:p>
            <a:pPr lvl="1">
              <a:lnSpc>
                <a:spcPct val="120000"/>
              </a:lnSpc>
              <a:spcBef>
                <a:spcPct val="0"/>
              </a:spcBef>
            </a:pPr>
            <a:endParaRPr lang="en-US" sz="2200" dirty="0"/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8" name="Picture 2" descr="https://lh6.googleusercontent.com/PygYM3UoztAhLEs-n8bitgbXYxkjWq-B0KWGCj9GpRKFAgx5SgkR4O-9pHN8Pzq4pnEHhMSeBeSHqIxwz05y2UWbnT2FWinhUMiquNhdV4Uk8FMRCu0IvSRESzOHYEmBo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956668" y="1754409"/>
            <a:ext cx="1134601" cy="10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5.googleusercontent.com/j0p0Df80eUufQcwyVO0j0u25cbSBKUlmHsSM6Dcrl6UJzxiBmykx0HjizPfa25KOZgBkNpHCZLN6BInodCiZv4mFaFr8VyES2RHN1tzXgZACMwbAd6Zxs1naFmL2i_MUm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099668" y="1752600"/>
            <a:ext cx="1148732" cy="107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324600" y="3886200"/>
            <a:ext cx="2590799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i="1" dirty="0" smtClean="0"/>
              <a:t>Latch-up phenomenon: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</a:t>
            </a:r>
            <a:r>
              <a:rPr lang="en-US" sz="1400" dirty="0" smtClean="0"/>
              <a:t>elf feeding short circuit caused by single event upset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Can only be stopped by removing the power</a:t>
            </a:r>
            <a:endParaRPr lang="en-US" sz="1400" dirty="0"/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3048000" y="2057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6214260" y="905163"/>
            <a:ext cx="2853539" cy="1990437"/>
            <a:chOff x="6390546" y="933712"/>
            <a:chExt cx="2594127" cy="180948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0546" y="1025861"/>
              <a:ext cx="2524854" cy="1717339"/>
            </a:xfrm>
            <a:prstGeom prst="rect">
              <a:avLst/>
            </a:prstGeom>
          </p:spPr>
        </p:pic>
        <p:sp>
          <p:nvSpPr>
            <p:cNvPr id="20" name="TextBox 56"/>
            <p:cNvSpPr txBox="1">
              <a:spLocks noChangeArrowheads="1"/>
            </p:cNvSpPr>
            <p:nvPr/>
          </p:nvSpPr>
          <p:spPr bwMode="auto">
            <a:xfrm>
              <a:off x="7498910" y="933712"/>
              <a:ext cx="1485763" cy="25181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altLang="en-US" sz="1200" i="1" dirty="0" smtClean="0"/>
                <a:t>Inner layer damage: 14%</a:t>
              </a:r>
              <a:endParaRPr lang="en-US" altLang="en-US" sz="1200" i="1" dirty="0"/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HFT LANL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3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gcontin\Documents\HFT\Conferences\My_Conferences\RNC_2015\L057S2 8_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386" y="2724529"/>
            <a:ext cx="3999040" cy="319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10600" cy="609600"/>
          </a:xfrm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Latch-up damage: </a:t>
            </a:r>
            <a:r>
              <a:rPr lang="en-US" altLang="en-US" dirty="0"/>
              <a:t>S</a:t>
            </a:r>
            <a:r>
              <a:rPr lang="en-US" altLang="en-US" dirty="0" smtClean="0"/>
              <a:t>ensor </a:t>
            </a:r>
            <a:r>
              <a:rPr lang="en-US" altLang="en-US" dirty="0"/>
              <a:t>D</a:t>
            </a:r>
            <a:r>
              <a:rPr lang="en-US" altLang="en-US" dirty="0" smtClean="0"/>
              <a:t>econstruction</a:t>
            </a:r>
            <a:endParaRPr lang="en-US" altLang="en-US" sz="2800" dirty="0" smtClean="0"/>
          </a:p>
        </p:txBody>
      </p:sp>
      <p:sp>
        <p:nvSpPr>
          <p:cNvPr id="1126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fr-FR" smtClean="0">
                <a:latin typeface="+mn-lt"/>
              </a:rPr>
              <a:t>HFT LANL</a:t>
            </a:r>
            <a:endParaRPr lang="en-US" altLang="fr-FR" dirty="0">
              <a:latin typeface="+mn-lt"/>
            </a:endParaRP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115534-DB1A-41C7-B381-EC1AD74196C1}" type="slidenum">
              <a:rPr lang="en-US" altLang="fr-FR" smtClean="0"/>
              <a:pPr eaLnBrk="1" hangingPunct="1"/>
              <a:t>17</a:t>
            </a:fld>
            <a:endParaRPr lang="en-US" altLang="fr-FR" smtClean="0"/>
          </a:p>
        </p:txBody>
      </p:sp>
      <p:sp>
        <p:nvSpPr>
          <p:cNvPr id="11267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 sz="2000" dirty="0" smtClean="0"/>
              <a:t>Deconstructing damaged sensor through a plasma etching technique</a:t>
            </a:r>
          </a:p>
          <a:p>
            <a:r>
              <a:rPr lang="en-US" altLang="en-US" sz="2000" dirty="0"/>
              <a:t>The metal layer appears to be </a:t>
            </a:r>
            <a:r>
              <a:rPr lang="en-US" altLang="en-US" sz="2000" dirty="0" smtClean="0"/>
              <a:t>melted</a:t>
            </a:r>
            <a:endParaRPr lang="en-US" altLang="en-US" sz="2000" dirty="0"/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602998" y="2715926"/>
            <a:ext cx="2719388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+mn-lt"/>
              </a:rPr>
              <a:t>Pixel sensor layers etched and viewed with scanning electron microscope </a:t>
            </a:r>
            <a:endParaRPr lang="en-US" altLang="en-US" sz="1400" i="1" dirty="0" smtClean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68509" y="5867400"/>
            <a:ext cx="518091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100" b="1" dirty="0" smtClean="0"/>
              <a:t> </a:t>
            </a:r>
            <a:r>
              <a:rPr lang="en-US" sz="1100" b="1" dirty="0" smtClean="0">
                <a:latin typeface="Symbol" panose="05050102010706020507" pitchFamily="18" charset="2"/>
              </a:rPr>
              <a:t>m</a:t>
            </a:r>
            <a:r>
              <a:rPr lang="en-US" sz="1100" b="1" dirty="0" smtClean="0"/>
              <a:t>m</a:t>
            </a:r>
          </a:p>
          <a:p>
            <a:endParaRPr lang="en-US" sz="400" b="1" dirty="0"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781800" y="6126480"/>
            <a:ext cx="1237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69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7950" y="6312631"/>
            <a:ext cx="2057400" cy="365125"/>
          </a:xfrm>
        </p:spPr>
        <p:txBody>
          <a:bodyPr/>
          <a:lstStyle/>
          <a:p>
            <a:fld id="{F170CBE4-C536-47F4-AEF6-E8F3895D3C32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7854" r="34213" b="35470"/>
          <a:stretch/>
        </p:blipFill>
        <p:spPr>
          <a:xfrm>
            <a:off x="118242" y="132451"/>
            <a:ext cx="4461041" cy="2768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1" r="26066"/>
          <a:stretch/>
        </p:blipFill>
        <p:spPr>
          <a:xfrm>
            <a:off x="378373" y="3037425"/>
            <a:ext cx="2049518" cy="3684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56148" y="132451"/>
            <a:ext cx="428785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Spatial mapping of the pixels</a:t>
            </a:r>
          </a:p>
          <a:p>
            <a:r>
              <a:rPr lang="en-US" dirty="0" smtClean="0"/>
              <a:t>Pixel locations determined with CMM equipment to within 10 </a:t>
            </a:r>
            <a:r>
              <a:rPr lang="en-US" dirty="0" smtClean="0">
                <a:sym typeface="Symbol" panose="05050102010706020507" pitchFamily="18" charset="2"/>
              </a:rPr>
              <a:t>m prior to installation in STAR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10146" y="2062027"/>
            <a:ext cx="38968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Programmed CMM Measurement method</a:t>
            </a:r>
            <a:r>
              <a:rPr lang="en-US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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pixels located on a sector with respect to 3 sector tooling balls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2 Lithography points on the chips measured with optical head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Chip surface profile measured with 11 x 11  point pattern using a Feather Probe</a:t>
            </a:r>
            <a:r>
              <a:rPr lang="en-US" sz="1600" baseline="30000" dirty="0" smtClean="0">
                <a:solidFill>
                  <a:srgbClr val="FF0000"/>
                </a:solidFill>
                <a:sym typeface="Symbol" panose="05050102010706020507" pitchFamily="18" charset="2"/>
              </a:rPr>
              <a:t></a:t>
            </a:r>
            <a:r>
              <a:rPr lang="en-US" sz="1600" dirty="0" smtClean="0"/>
              <a:t>.  Using a touch probe permits picking up over hung surfaces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085954" y="1118879"/>
            <a:ext cx="2250674" cy="21077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90409" y="5912252"/>
            <a:ext cx="39866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Full sector measurement takes ~ 8 hours  </a:t>
            </a:r>
            <a:endParaRPr lang="en-US" sz="1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682" y="3374230"/>
            <a:ext cx="2615650" cy="218718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59291" y="5112302"/>
            <a:ext cx="2668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PXL sensor surface profile from survey: ± 30 </a:t>
            </a:r>
            <a:r>
              <a:rPr lang="en-US" sz="1200" dirty="0" smtClean="0">
                <a:sym typeface="Symbol" panose="05050102010706020507" pitchFamily="18" charset="2"/>
              </a:rPr>
              <a:t>m &gt; PXL hit error,</a:t>
            </a:r>
          </a:p>
          <a:p>
            <a:r>
              <a:rPr lang="en-US" sz="1200" dirty="0" smtClean="0">
                <a:sym typeface="Symbol" panose="05050102010706020507" pitchFamily="18" charset="2"/>
              </a:rPr>
              <a:t>and the chip to chip surface deviation along the ladder surface is still larger, but all of this is then corrected with the spatial map</a:t>
            </a:r>
          </a:p>
          <a:p>
            <a:r>
              <a:rPr lang="en-US" sz="1200" dirty="0" err="1" smtClean="0">
                <a:sym typeface="Symbol" panose="05050102010706020507" pitchFamily="18" charset="2"/>
              </a:rPr>
              <a:t>Parametriuzed</a:t>
            </a:r>
            <a:r>
              <a:rPr lang="en-US" sz="1200" dirty="0" smtClean="0">
                <a:sym typeface="Symbol" panose="05050102010706020507" pitchFamily="18" charset="2"/>
              </a:rPr>
              <a:t> by 5*5 spline </a:t>
            </a:r>
            <a:r>
              <a:rPr lang="en-US" sz="1200" dirty="0" err="1" smtClean="0">
                <a:sym typeface="Symbol" panose="05050102010706020507" pitchFamily="18" charset="2"/>
              </a:rPr>
              <a:t>fct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352006" y="1118880"/>
            <a:ext cx="1718267" cy="327024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593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BE4-C536-47F4-AEF6-E8F3895D3C32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8" b="16934"/>
          <a:stretch/>
        </p:blipFill>
        <p:spPr>
          <a:xfrm>
            <a:off x="609715" y="505123"/>
            <a:ext cx="4931864" cy="28179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7602" y="855133"/>
            <a:ext cx="3418097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After assembling sectors in a half shell sector tooling balls measured with touch probe relative to kinematic mount coordinate frame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Since the shells are supported the same way in the CMM and in the STAR installation the relative pixel position mapping is not disturbed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04367" y="4127708"/>
            <a:ext cx="2970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duplicate, truncated PXL support tube with kinematic mounts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0"/>
          </p:cNvCxnSpPr>
          <p:nvPr/>
        </p:nvCxnSpPr>
        <p:spPr>
          <a:xfrm flipV="1">
            <a:off x="2689466" y="2627588"/>
            <a:ext cx="1787942" cy="1500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14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HFT motivation</a:t>
            </a:r>
          </a:p>
          <a:p>
            <a:r>
              <a:rPr lang="en-US" dirty="0" smtClean="0"/>
              <a:t>Detector Overview, focused on PXL</a:t>
            </a:r>
          </a:p>
          <a:p>
            <a:pPr lvl="1"/>
            <a:r>
              <a:rPr lang="en-US" dirty="0" smtClean="0"/>
              <a:t>Alignment</a:t>
            </a:r>
          </a:p>
          <a:p>
            <a:pPr lvl="1"/>
            <a:r>
              <a:rPr lang="en-US" dirty="0" smtClean="0"/>
              <a:t>Performance</a:t>
            </a:r>
          </a:p>
          <a:p>
            <a:r>
              <a:rPr lang="en-US" dirty="0" smtClean="0"/>
              <a:t>HF physics</a:t>
            </a:r>
          </a:p>
          <a:p>
            <a:pPr lvl="1"/>
            <a:r>
              <a:rPr lang="en-US" dirty="0" smtClean="0"/>
              <a:t>D</a:t>
            </a:r>
            <a:r>
              <a:rPr lang="en-US" baseline="30000" dirty="0" smtClean="0"/>
              <a:t>0 </a:t>
            </a:r>
            <a:r>
              <a:rPr lang="en-US" dirty="0" smtClean="0"/>
              <a:t>spectra R</a:t>
            </a:r>
            <a:r>
              <a:rPr lang="en-US" baseline="-25000" dirty="0" smtClean="0"/>
              <a:t>AA</a:t>
            </a:r>
            <a:r>
              <a:rPr lang="en-US" dirty="0" smtClean="0"/>
              <a:t> flow</a:t>
            </a:r>
          </a:p>
          <a:p>
            <a:pPr lvl="1"/>
            <a:r>
              <a:rPr lang="en-US" dirty="0" smtClean="0"/>
              <a:t>Charm cross sections, </a:t>
            </a:r>
            <a:r>
              <a:rPr lang="en-US" dirty="0" err="1" smtClean="0"/>
              <a:t>hadrochemistry</a:t>
            </a:r>
            <a:endParaRPr lang="en-US" dirty="0" smtClean="0"/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02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CBE4-C536-47F4-AEF6-E8F3895D3C32}" type="slidenum">
              <a:rPr lang="en-US" smtClean="0"/>
              <a:t>20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95755" y="123093"/>
            <a:ext cx="6290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Final operating pointing performance in STAR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30" y="823374"/>
            <a:ext cx="8414197" cy="27934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8539" y="4112657"/>
            <a:ext cx="43968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Cosmic ray result</a:t>
            </a:r>
          </a:p>
          <a:p>
            <a:r>
              <a:rPr lang="en-US" dirty="0" smtClean="0"/>
              <a:t>Excellent half to half pointing, sub 30 </a:t>
            </a:r>
            <a:r>
              <a:rPr lang="en-US" dirty="0" smtClean="0">
                <a:sym typeface="Symbol" panose="05050102010706020507" pitchFamily="18" charset="2"/>
              </a:rPr>
              <a:t>m</a:t>
            </a:r>
          </a:p>
          <a:p>
            <a:r>
              <a:rPr lang="en-US" dirty="0" smtClean="0">
                <a:sym typeface="Symbol" panose="05050102010706020507" pitchFamily="18" charset="2"/>
              </a:rPr>
              <a:t>But after half to half alignment which was required to correct poor </a:t>
            </a:r>
            <a:r>
              <a:rPr lang="en-US" dirty="0">
                <a:sym typeface="Symbol" panose="05050102010706020507" pitchFamily="18" charset="2"/>
              </a:rPr>
              <a:t>reproducibility </a:t>
            </a:r>
            <a:r>
              <a:rPr lang="en-US" dirty="0" smtClean="0">
                <a:sym typeface="Symbol" panose="05050102010706020507" pitchFamily="18" charset="2"/>
              </a:rPr>
              <a:t>of kinematic mount </a:t>
            </a:r>
            <a:r>
              <a:rPr lang="en-US" dirty="0" smtClean="0">
                <a:sym typeface="Symbol" panose="05050102010706020507" pitchFamily="18" charset="2"/>
              </a:rPr>
              <a:t>seating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r>
              <a:rPr lang="en-US" dirty="0" smtClean="0">
                <a:sym typeface="Symbol" panose="05050102010706020507" pitchFamily="18" charset="2"/>
              </a:rPr>
              <a:t>Check alignment with very low luminosity </a:t>
            </a:r>
            <a:r>
              <a:rPr lang="en-US" dirty="0" err="1" smtClean="0">
                <a:sym typeface="Symbol" panose="05050102010706020507" pitchFamily="18" charset="2"/>
              </a:rPr>
              <a:t>AuAu</a:t>
            </a:r>
            <a:r>
              <a:rPr lang="en-US" dirty="0" smtClean="0">
                <a:sym typeface="Symbol" panose="05050102010706020507" pitchFamily="18" charset="2"/>
              </a:rPr>
              <a:t> also </a:t>
            </a:r>
            <a:endParaRPr lang="en-US" dirty="0" smtClean="0">
              <a:sym typeface="Symbol" panose="05050102010706020507" pitchFamily="18" charset="2"/>
            </a:endParaRP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754" y="4191789"/>
            <a:ext cx="1938665" cy="22655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950495" y="4376454"/>
            <a:ext cx="2279984" cy="197989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918166" y="3616855"/>
            <a:ext cx="289069" cy="3104621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75160" y="4561120"/>
            <a:ext cx="12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75169" y="4760100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11959" y="4955234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51504" y="5324566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00101" y="5519700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837500" y="6154099"/>
            <a:ext cx="304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412010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838"/>
            <a:ext cx="8229600" cy="1143000"/>
          </a:xfrm>
        </p:spPr>
        <p:txBody>
          <a:bodyPr/>
          <a:lstStyle/>
          <a:p>
            <a:r>
              <a:rPr lang="en-US" dirty="0" smtClean="0"/>
              <a:t>HFT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700" y="977371"/>
            <a:ext cx="8229600" cy="164729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Pointing resolution was determined in </a:t>
            </a:r>
            <a:r>
              <a:rPr lang="en-US" dirty="0" err="1" smtClean="0"/>
              <a:t>Au+Au</a:t>
            </a:r>
            <a:r>
              <a:rPr lang="en-US" dirty="0" smtClean="0"/>
              <a:t> collisions at 200 GeV in transverse plane and longitudinal. Measurements are in agreement with expectations.</a:t>
            </a:r>
          </a:p>
          <a:p>
            <a:r>
              <a:rPr lang="en-US" dirty="0" smtClean="0"/>
              <a:t>Important also to take into account the vertex resolution vs. centrality, particular for the most peripheral collisions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00" y="2624666"/>
            <a:ext cx="4681316" cy="3081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446" y="2845505"/>
            <a:ext cx="2985421" cy="28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7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97867" cy="4525963"/>
          </a:xfrm>
        </p:spPr>
        <p:txBody>
          <a:bodyPr/>
          <a:lstStyle/>
          <a:p>
            <a:r>
              <a:rPr lang="en-US" dirty="0" smtClean="0"/>
              <a:t>Use topological variables</a:t>
            </a:r>
          </a:p>
          <a:p>
            <a:r>
              <a:rPr lang="en-US" dirty="0" smtClean="0"/>
              <a:t>Use particle ID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853" y="1417638"/>
            <a:ext cx="3378951" cy="35946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3" y="3735741"/>
            <a:ext cx="2538532" cy="24412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5740"/>
            <a:ext cx="2540000" cy="24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58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spectra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3657600" cy="4525963"/>
          </a:xfrm>
        </p:spPr>
        <p:txBody>
          <a:bodyPr/>
          <a:lstStyle/>
          <a:p>
            <a:r>
              <a:rPr lang="en-US" dirty="0" smtClean="0"/>
              <a:t>We have achieved very good significance for D</a:t>
            </a:r>
            <a:r>
              <a:rPr lang="en-US" baseline="30000" dirty="0" smtClean="0"/>
              <a:t>0</a:t>
            </a:r>
          </a:p>
          <a:p>
            <a:r>
              <a:rPr lang="en-US" dirty="0" smtClean="0"/>
              <a:t>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is difficult due to the pileup and miss matched hit points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690" y="1633877"/>
            <a:ext cx="4314110" cy="16681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866" y="3621663"/>
            <a:ext cx="4384668" cy="169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37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words on efficiency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267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We have applied two methods to evaluate efficiencies</a:t>
            </a:r>
          </a:p>
          <a:p>
            <a:r>
              <a:rPr lang="en-US" dirty="0" smtClean="0"/>
              <a:t>Fast simulation data driven to replicate multi dimensional basic observables</a:t>
            </a:r>
          </a:p>
          <a:p>
            <a:r>
              <a:rPr lang="en-US" dirty="0" err="1" smtClean="0"/>
              <a:t>Geant</a:t>
            </a:r>
            <a:r>
              <a:rPr lang="en-US" dirty="0"/>
              <a:t> </a:t>
            </a:r>
            <a:r>
              <a:rPr lang="en-US" dirty="0" smtClean="0"/>
              <a:t>embedding with displaced geometries</a:t>
            </a:r>
          </a:p>
          <a:p>
            <a:r>
              <a:rPr lang="en-US" dirty="0" smtClean="0"/>
              <a:t>Methods agrees well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836" y="1317300"/>
            <a:ext cx="2812406" cy="26952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836" y="3835606"/>
            <a:ext cx="2812406" cy="269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63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spectra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248" y="1600201"/>
            <a:ext cx="8229600" cy="1627094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Precise measurements extends to low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and non-central collisions. Data from 2014</a:t>
            </a:r>
          </a:p>
          <a:p>
            <a:r>
              <a:rPr lang="en-US" sz="2400" dirty="0" smtClean="0"/>
              <a:t>Results consistent with 2010/11 TPC only analysis</a:t>
            </a:r>
          </a:p>
          <a:p>
            <a:r>
              <a:rPr lang="en-US" sz="2400" dirty="0" smtClean="0"/>
              <a:t>Data from submitted paper: </a:t>
            </a:r>
            <a:r>
              <a:rPr lang="en-US" sz="2400" dirty="0" err="1" smtClean="0"/>
              <a:t>arXiv</a:t>
            </a:r>
            <a:r>
              <a:rPr lang="en-US" sz="2400" dirty="0"/>
              <a:t> </a:t>
            </a:r>
            <a:r>
              <a:rPr lang="en-US" sz="2400" dirty="0" smtClean="0"/>
              <a:t>1812.10224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Screen Shot 2019-02-10 at 15.49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75" y="3227295"/>
            <a:ext cx="3217723" cy="2928391"/>
          </a:xfrm>
          <a:prstGeom prst="rect">
            <a:avLst/>
          </a:prstGeom>
        </p:spPr>
      </p:pic>
      <p:pic>
        <p:nvPicPr>
          <p:cNvPr id="8" name="Picture 7" descr="Screen Shot 2019-02-10 at 15.49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27295"/>
            <a:ext cx="3725675" cy="263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30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0281"/>
            <a:ext cx="8229600" cy="154750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&lt; 1 for 0-10% for all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dirty="0" smtClean="0"/>
          </a:p>
          <a:p>
            <a:r>
              <a:rPr lang="en-US" dirty="0" smtClean="0"/>
              <a:t>Suppression at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increases</a:t>
            </a:r>
            <a:r>
              <a:rPr lang="en-US" baseline="-25000" dirty="0" smtClean="0"/>
              <a:t> </a:t>
            </a:r>
            <a:r>
              <a:rPr lang="en-US" dirty="0" smtClean="0"/>
              <a:t>for more central collisions</a:t>
            </a:r>
          </a:p>
          <a:p>
            <a:r>
              <a:rPr lang="en-US" dirty="0" smtClean="0"/>
              <a:t>Same trends as at LHC and for light mesons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59" y="2719730"/>
            <a:ext cx="2618816" cy="3546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808" y="2719730"/>
            <a:ext cx="2912177" cy="336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606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17"/>
            <a:ext cx="8229600" cy="4591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R</a:t>
            </a:r>
            <a:r>
              <a:rPr lang="en-US" baseline="-25000" dirty="0" smtClean="0"/>
              <a:t>CP</a:t>
            </a:r>
            <a:endParaRPr lang="en-US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371" y="733778"/>
            <a:ext cx="8229600" cy="18852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Significant suppression </a:t>
            </a:r>
            <a:r>
              <a:rPr lang="en-US" dirty="0"/>
              <a:t>at high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endParaRPr lang="en-US" dirty="0"/>
          </a:p>
          <a:p>
            <a:r>
              <a:rPr lang="en-US" dirty="0" smtClean="0"/>
              <a:t>Matches theoretical calculations</a:t>
            </a:r>
          </a:p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-bar/D</a:t>
            </a:r>
            <a:r>
              <a:rPr lang="en-US" baseline="30000" dirty="0" smtClean="0"/>
              <a:t>0</a:t>
            </a:r>
            <a:r>
              <a:rPr lang="en-US" dirty="0" smtClean="0"/>
              <a:t> slightly greater than one</a:t>
            </a:r>
          </a:p>
          <a:p>
            <a:pPr lvl="1"/>
            <a:r>
              <a:rPr lang="en-US" dirty="0" smtClean="0"/>
              <a:t>Possible due to slight baryon asymmetry at RHIC</a:t>
            </a:r>
          </a:p>
          <a:p>
            <a:pPr lvl="1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46" y="2685531"/>
            <a:ext cx="2710288" cy="3670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047" y="2863582"/>
            <a:ext cx="2578826" cy="349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95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cross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0133" cy="4525963"/>
          </a:xfrm>
        </p:spPr>
        <p:txBody>
          <a:bodyPr/>
          <a:lstStyle/>
          <a:p>
            <a:r>
              <a:rPr lang="en-US" dirty="0"/>
              <a:t>Total </a:t>
            </a:r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cross section is nearly independent of centrality, and smaller than in </a:t>
            </a:r>
            <a:r>
              <a:rPr lang="en-US" i="1" dirty="0" err="1" smtClean="0"/>
              <a:t>p+p</a:t>
            </a:r>
            <a:r>
              <a:rPr lang="en-US" dirty="0" smtClean="0"/>
              <a:t>. For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&gt; 4 GeV/c it decreases with centrality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Screen Shot 2019-02-10 at 15.33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384" y="1600200"/>
            <a:ext cx="3525533" cy="441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39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50346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Λ</a:t>
            </a:r>
            <a:r>
              <a:rPr lang="en-US" baseline="-25000" dirty="0" err="1" smtClean="0"/>
              <a:t>c</a:t>
            </a:r>
            <a:r>
              <a:rPr lang="en-US" dirty="0" smtClean="0"/>
              <a:t> reconstruction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93" y="1247552"/>
            <a:ext cx="8229600" cy="1754595"/>
          </a:xfrm>
        </p:spPr>
        <p:txBody>
          <a:bodyPr/>
          <a:lstStyle/>
          <a:p>
            <a:r>
              <a:rPr lang="en-US" dirty="0" smtClean="0"/>
              <a:t>More than 50% improvement in signal significance with TMVA methods</a:t>
            </a:r>
          </a:p>
          <a:p>
            <a:r>
              <a:rPr lang="en-US" dirty="0" smtClean="0"/>
              <a:t>Includes 2016 dataset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Screen Shot 2019-02-10 at 12.45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849" y="3002146"/>
            <a:ext cx="3917570" cy="3354203"/>
          </a:xfrm>
          <a:prstGeom prst="rect">
            <a:avLst/>
          </a:prstGeom>
        </p:spPr>
      </p:pic>
      <p:pic>
        <p:nvPicPr>
          <p:cNvPr id="7" name="Picture 6" descr="Screen Shot 2019-02-10 at 12.45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4" y="3106290"/>
            <a:ext cx="3325112" cy="288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5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gcontin\Documents\STAR\Image\STAR_V19_MT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2" t="11745" r="3028" b="15760"/>
          <a:stretch/>
        </p:blipFill>
        <p:spPr bwMode="auto">
          <a:xfrm>
            <a:off x="76200" y="1792069"/>
            <a:ext cx="5638800" cy="357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ft_prop_title_p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31663" r="26921" b="18740"/>
          <a:stretch/>
        </p:blipFill>
        <p:spPr bwMode="auto">
          <a:xfrm>
            <a:off x="5791200" y="1792069"/>
            <a:ext cx="3276600" cy="303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pPr algn="ctr"/>
            <a:r>
              <a:rPr lang="en-US" dirty="0"/>
              <a:t>STAR HFT </a:t>
            </a:r>
            <a:r>
              <a:rPr lang="en-US" dirty="0" smtClean="0"/>
              <a:t>Physics Motivation</a:t>
            </a:r>
            <a:endParaRPr lang="en-US" dirty="0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09600" y="990600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Extend the measurement capabilities in the </a:t>
            </a:r>
            <a:r>
              <a:rPr lang="en-US" i="1" dirty="0">
                <a:solidFill>
                  <a:prstClr val="black"/>
                </a:solidFill>
              </a:rPr>
              <a:t>heavy flavor </a:t>
            </a:r>
            <a:r>
              <a:rPr lang="en-US" dirty="0">
                <a:solidFill>
                  <a:prstClr val="black"/>
                </a:solidFill>
              </a:rPr>
              <a:t>domain,  good probe to QGP: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464653"/>
                </a:solidFill>
              </a:rPr>
              <a:t>Direct topological reconstruction of </a:t>
            </a:r>
            <a:r>
              <a:rPr lang="en-US" dirty="0" smtClean="0">
                <a:solidFill>
                  <a:srgbClr val="464653"/>
                </a:solidFill>
              </a:rPr>
              <a:t>charm hadrons </a:t>
            </a:r>
            <a:r>
              <a:rPr lang="en-US" dirty="0">
                <a:solidFill>
                  <a:srgbClr val="464653"/>
                </a:solidFill>
              </a:rPr>
              <a:t>(small c</a:t>
            </a:r>
            <a:r>
              <a:rPr lang="en-US" sz="1700" dirty="0">
                <a:solidFill>
                  <a:srgbClr val="464653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dirty="0">
                <a:solidFill>
                  <a:srgbClr val="464653"/>
                </a:solidFill>
                <a:latin typeface="Symbol" pitchFamily="18" charset="2"/>
                <a:sym typeface="Symbol" pitchFamily="18" charset="2"/>
              </a:rPr>
              <a:t> </a:t>
            </a:r>
            <a:r>
              <a:rPr lang="en-US" dirty="0">
                <a:solidFill>
                  <a:srgbClr val="464653"/>
                </a:solidFill>
                <a:sym typeface="Symbol" pitchFamily="18" charset="2"/>
              </a:rPr>
              <a:t>decays</a:t>
            </a:r>
            <a:r>
              <a:rPr lang="en-US" dirty="0">
                <a:solidFill>
                  <a:srgbClr val="464653"/>
                </a:solidFill>
              </a:rPr>
              <a:t>, e.g. </a:t>
            </a:r>
            <a:r>
              <a:rPr lang="en-US" i="1" dirty="0">
                <a:solidFill>
                  <a:srgbClr val="464653"/>
                </a:solidFill>
              </a:rPr>
              <a:t>D</a:t>
            </a:r>
            <a:r>
              <a:rPr lang="en-US" i="1" baseline="30000" dirty="0">
                <a:solidFill>
                  <a:srgbClr val="464653"/>
                </a:solidFill>
              </a:rPr>
              <a:t>0</a:t>
            </a:r>
            <a:r>
              <a:rPr lang="en-US" dirty="0">
                <a:solidFill>
                  <a:srgbClr val="464653"/>
                </a:solidFill>
              </a:rPr>
              <a:t> </a:t>
            </a:r>
            <a:r>
              <a:rPr lang="en-US" dirty="0">
                <a:solidFill>
                  <a:srgbClr val="464653"/>
                </a:solidFill>
                <a:sym typeface="Symbol" pitchFamily="18" charset="2"/>
              </a:rPr>
              <a:t></a:t>
            </a:r>
            <a:r>
              <a:rPr lang="en-US" dirty="0">
                <a:solidFill>
                  <a:srgbClr val="464653"/>
                </a:solidFill>
              </a:rPr>
              <a:t> </a:t>
            </a:r>
            <a:r>
              <a:rPr lang="en-US" i="1" dirty="0">
                <a:solidFill>
                  <a:srgbClr val="464653"/>
                </a:solidFill>
              </a:rPr>
              <a:t>K </a:t>
            </a:r>
            <a:r>
              <a:rPr lang="en-US" i="1" dirty="0">
                <a:solidFill>
                  <a:srgbClr val="464653"/>
                </a:solidFill>
                <a:sym typeface="Symbol" pitchFamily="18" charset="2"/>
              </a:rPr>
              <a:t></a:t>
            </a:r>
            <a:r>
              <a:rPr lang="en-US" dirty="0">
                <a:solidFill>
                  <a:srgbClr val="464653"/>
                </a:solidFill>
                <a:sym typeface="Symbol" pitchFamily="18" charset="2"/>
              </a:rPr>
              <a:t>)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>
            <a:off x="5638800" y="4596825"/>
            <a:ext cx="3581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dirty="0" smtClean="0">
                <a:solidFill>
                  <a:srgbClr val="464653">
                    <a:lumMod val="75000"/>
                  </a:srgbClr>
                </a:solidFill>
                <a:latin typeface="Gill Sans MT"/>
                <a:ea typeface="+mn-ea"/>
                <a:cs typeface="+mn-cs"/>
              </a:rPr>
              <a:t>Method: Resolve </a:t>
            </a:r>
            <a:r>
              <a:rPr lang="en-US" sz="1600" dirty="0">
                <a:solidFill>
                  <a:srgbClr val="464653">
                    <a:lumMod val="75000"/>
                  </a:srgbClr>
                </a:solidFill>
                <a:latin typeface="Gill Sans MT"/>
                <a:ea typeface="+mn-ea"/>
                <a:cs typeface="+mn-cs"/>
              </a:rPr>
              <a:t>displaced vertices </a:t>
            </a:r>
            <a:r>
              <a:rPr lang="en-US" sz="1600" dirty="0" smtClean="0">
                <a:solidFill>
                  <a:srgbClr val="464653">
                    <a:lumMod val="75000"/>
                  </a:srgbClr>
                </a:solidFill>
                <a:latin typeface="Gill Sans MT"/>
                <a:ea typeface="+mn-ea"/>
                <a:cs typeface="+mn-cs"/>
              </a:rPr>
              <a:t>(~120 </a:t>
            </a:r>
            <a:r>
              <a:rPr lang="en-US" sz="1600" dirty="0" smtClean="0">
                <a:solidFill>
                  <a:srgbClr val="464653">
                    <a:lumMod val="75000"/>
                  </a:srgbClr>
                </a:solidFill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lang="en-US" sz="1600" dirty="0" smtClean="0">
                <a:solidFill>
                  <a:srgbClr val="464653">
                    <a:lumMod val="75000"/>
                  </a:srgbClr>
                </a:solidFill>
                <a:latin typeface="Gill Sans MT"/>
                <a:ea typeface="+mn-ea"/>
                <a:cs typeface="+mn-cs"/>
              </a:rPr>
              <a:t>m</a:t>
            </a:r>
            <a:r>
              <a:rPr lang="en-US" sz="1600" dirty="0">
                <a:solidFill>
                  <a:srgbClr val="464653">
                    <a:lumMod val="75000"/>
                  </a:srgbClr>
                </a:solidFill>
                <a:latin typeface="Gill Sans MT"/>
                <a:ea typeface="+mn-ea"/>
                <a:cs typeface="+mn-cs"/>
              </a:rPr>
              <a:t>)</a:t>
            </a:r>
            <a:endParaRPr lang="en-US" sz="1600" dirty="0" smtClean="0">
              <a:solidFill>
                <a:srgbClr val="464653">
                  <a:lumMod val="75000"/>
                </a:srgbClr>
              </a:solidFill>
              <a:latin typeface="Gill Sans MT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9860" b="3198"/>
          <a:stretch/>
        </p:blipFill>
        <p:spPr bwMode="auto">
          <a:xfrm>
            <a:off x="2667000" y="3238210"/>
            <a:ext cx="333865" cy="26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>
            <a:endCxn id="1027" idx="1"/>
          </p:cNvCxnSpPr>
          <p:nvPr/>
        </p:nvCxnSpPr>
        <p:spPr>
          <a:xfrm flipV="1">
            <a:off x="1524000" y="3371705"/>
            <a:ext cx="1143000" cy="95161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1027" idx="3"/>
          </p:cNvCxnSpPr>
          <p:nvPr/>
        </p:nvCxnSpPr>
        <p:spPr>
          <a:xfrm flipH="1" flipV="1">
            <a:off x="3000865" y="3371705"/>
            <a:ext cx="1343412" cy="951615"/>
          </a:xfrm>
          <a:prstGeom prst="line">
            <a:avLst/>
          </a:prstGeom>
          <a:ln w="38100">
            <a:solidFill>
              <a:schemeClr val="accent4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23320"/>
            <a:ext cx="2820277" cy="1867154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29363" y="1871699"/>
            <a:ext cx="2019911" cy="304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The STAR detector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33400" y="5867400"/>
            <a:ext cx="9144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HFT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572000" y="1871699"/>
            <a:ext cx="1066800" cy="3048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@ RHIC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HFT LANL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3</a:t>
            </a:fld>
            <a:endParaRPr lang="en-US" dirty="0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>
            <a:off x="5709062" y="5486400"/>
            <a:ext cx="3512288" cy="7620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prstClr val="black"/>
                </a:solidFill>
              </a:rPr>
              <a:t>200 GeV </a:t>
            </a:r>
            <a:r>
              <a:rPr lang="en-US" sz="1800" dirty="0" err="1" smtClean="0">
                <a:solidFill>
                  <a:prstClr val="black"/>
                </a:solidFill>
              </a:rPr>
              <a:t>Au+Au</a:t>
            </a:r>
            <a:r>
              <a:rPr lang="en-US" sz="1800" dirty="0" smtClean="0">
                <a:solidFill>
                  <a:prstClr val="black"/>
                </a:solidFill>
              </a:rPr>
              <a:t> </a:t>
            </a:r>
            <a:r>
              <a:rPr lang="en-US" sz="1800" dirty="0">
                <a:solidFill>
                  <a:prstClr val="black"/>
                </a:solidFill>
              </a:rPr>
              <a:t>collisions @ </a:t>
            </a:r>
            <a:r>
              <a:rPr lang="en-US" sz="1800" dirty="0" smtClean="0">
                <a:solidFill>
                  <a:prstClr val="black"/>
                </a:solidFill>
              </a:rPr>
              <a:t>RHIC</a:t>
            </a:r>
          </a:p>
          <a:p>
            <a:pPr marL="0" indent="-137160" algn="ctr"/>
            <a:r>
              <a:rPr lang="en-US" sz="1600" i="1" dirty="0" err="1" smtClean="0">
                <a:solidFill>
                  <a:prstClr val="black"/>
                </a:solidFill>
              </a:rPr>
              <a:t>dN</a:t>
            </a:r>
            <a:r>
              <a:rPr lang="en-US" sz="1600" i="1" baseline="-25000" dirty="0" err="1" smtClean="0">
                <a:solidFill>
                  <a:prstClr val="black"/>
                </a:solidFill>
              </a:rPr>
              <a:t>ch</a:t>
            </a:r>
            <a:r>
              <a:rPr lang="en-US" sz="1600" i="1" dirty="0" smtClean="0">
                <a:solidFill>
                  <a:prstClr val="black"/>
                </a:solidFill>
              </a:rPr>
              <a:t>/d</a:t>
            </a:r>
            <a:r>
              <a:rPr lang="en-US" sz="1600" i="1" dirty="0" smtClean="0">
                <a:solidFill>
                  <a:prstClr val="black"/>
                </a:solidFill>
                <a:sym typeface="Symbol"/>
              </a:rPr>
              <a:t></a:t>
            </a:r>
            <a:r>
              <a:rPr lang="en-US" sz="1600" dirty="0">
                <a:solidFill>
                  <a:prstClr val="black"/>
                </a:solidFill>
                <a:sym typeface="Symbol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sym typeface="Symbol"/>
              </a:rPr>
              <a:t>~ </a:t>
            </a:r>
            <a:r>
              <a:rPr lang="en-US" sz="1600" dirty="0" smtClean="0">
                <a:solidFill>
                  <a:prstClr val="black"/>
                </a:solidFill>
              </a:rPr>
              <a:t>700 in central events</a:t>
            </a:r>
            <a:endParaRPr lang="en-US" sz="1600" dirty="0">
              <a:solidFill>
                <a:prstClr val="black"/>
              </a:solidFill>
            </a:endParaRPr>
          </a:p>
          <a:p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58659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/D</a:t>
            </a:r>
            <a:r>
              <a:rPr lang="en-US" baseline="30000" dirty="0"/>
              <a:t>0 </a:t>
            </a:r>
            <a:r>
              <a:rPr lang="en-US" dirty="0" smtClean="0"/>
              <a:t>centrality 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86286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c</a:t>
            </a:r>
            <a:r>
              <a:rPr lang="en-US" dirty="0" smtClean="0"/>
              <a:t> enhancement increases towards more central </a:t>
            </a:r>
            <a:r>
              <a:rPr lang="en-US" dirty="0" err="1" smtClean="0"/>
              <a:t>Au+Au</a:t>
            </a:r>
            <a:r>
              <a:rPr lang="en-US" dirty="0" smtClean="0"/>
              <a:t> collisions</a:t>
            </a:r>
          </a:p>
          <a:p>
            <a:r>
              <a:rPr lang="en-US" dirty="0" smtClean="0"/>
              <a:t>Large contribution to total charm cross sections in HI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 descr="Screen Shot 2019-02-11 at 12.03.2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82" y="3022543"/>
            <a:ext cx="6820151" cy="30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732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598"/>
          </a:xfrm>
        </p:spPr>
        <p:txBody>
          <a:bodyPr/>
          <a:lstStyle/>
          <a:p>
            <a:r>
              <a:rPr lang="en-US" dirty="0" err="1" smtClean="0"/>
              <a:t>Λ</a:t>
            </a:r>
            <a:r>
              <a:rPr lang="en-US" baseline="-25000" dirty="0" err="1" smtClean="0"/>
              <a:t>c</a:t>
            </a:r>
            <a:r>
              <a:rPr lang="en-US" dirty="0" smtClean="0"/>
              <a:t>/D</a:t>
            </a:r>
            <a:r>
              <a:rPr lang="en-US" baseline="30000" dirty="0" smtClean="0"/>
              <a:t>0 </a:t>
            </a: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6031"/>
            <a:ext cx="8229600" cy="102289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Significant enhancement </a:t>
            </a:r>
            <a:r>
              <a:rPr lang="en-US" dirty="0"/>
              <a:t>of </a:t>
            </a:r>
            <a:r>
              <a:rPr lang="en-US" dirty="0" err="1"/>
              <a:t>Λ</a:t>
            </a:r>
            <a:r>
              <a:rPr lang="en-US" baseline="-25000" dirty="0" err="1"/>
              <a:t>c</a:t>
            </a:r>
            <a:r>
              <a:rPr lang="en-US" dirty="0"/>
              <a:t>/D</a:t>
            </a:r>
            <a:r>
              <a:rPr lang="en-US" baseline="30000" dirty="0"/>
              <a:t>0 </a:t>
            </a:r>
            <a:r>
              <a:rPr lang="en-US" baseline="30000" dirty="0" smtClean="0"/>
              <a:t> </a:t>
            </a:r>
            <a:r>
              <a:rPr lang="en-US" dirty="0" smtClean="0"/>
              <a:t>compared to </a:t>
            </a:r>
            <a:r>
              <a:rPr lang="en-US" dirty="0" err="1" smtClean="0"/>
              <a:t>p+p</a:t>
            </a:r>
            <a:r>
              <a:rPr lang="en-US" dirty="0" smtClean="0"/>
              <a:t>.</a:t>
            </a:r>
          </a:p>
          <a:p>
            <a:r>
              <a:rPr lang="en-US" dirty="0" smtClean="0"/>
              <a:t>Comparable with light flavor B-to-M ratios</a:t>
            </a:r>
          </a:p>
          <a:p>
            <a:r>
              <a:rPr lang="en-US" dirty="0" smtClean="0"/>
              <a:t>Consistent with charm quark </a:t>
            </a:r>
            <a:r>
              <a:rPr lang="en-US" dirty="0" err="1" smtClean="0"/>
              <a:t>hadronization</a:t>
            </a:r>
            <a:r>
              <a:rPr lang="en-US" dirty="0" smtClean="0"/>
              <a:t> via coalescence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 descr="Screen Shot 2019-02-10 at 15.59.4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9" y="3182649"/>
            <a:ext cx="7399410" cy="31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 Charmed quarks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Screen Shot 2019-02-11 at 16.0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5" y="1570381"/>
            <a:ext cx="6690803" cy="450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7584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Total charm cross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70797" cy="344409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yields measured down to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=0 GeV/c</a:t>
            </a:r>
          </a:p>
          <a:p>
            <a:r>
              <a:rPr lang="en-US" dirty="0" smtClean="0"/>
              <a:t>For D</a:t>
            </a:r>
            <a:r>
              <a:rPr lang="en-US" baseline="30000" dirty="0" smtClean="0"/>
              <a:t>+-</a:t>
            </a:r>
            <a:r>
              <a:rPr lang="en-US" dirty="0" smtClean="0"/>
              <a:t>, D</a:t>
            </a:r>
            <a:r>
              <a:rPr lang="en-US" baseline="-25000" dirty="0" smtClean="0"/>
              <a:t>s</a:t>
            </a:r>
            <a:r>
              <a:rPr lang="en-US" dirty="0" smtClean="0"/>
              <a:t> Levy fits to measured spectra for extrapolation</a:t>
            </a:r>
          </a:p>
          <a:p>
            <a:r>
              <a:rPr lang="en-US" dirty="0"/>
              <a:t>For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c</a:t>
            </a:r>
            <a:r>
              <a:rPr lang="en-US" baseline="-25000" dirty="0" smtClean="0"/>
              <a:t>  </a:t>
            </a:r>
            <a:r>
              <a:rPr lang="en-US" dirty="0" smtClean="0"/>
              <a:t>three model fits to data are used and included in systematics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 descr="Screen Shot 2019-02-11 at 11.42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540" y="1631968"/>
            <a:ext cx="3643320" cy="2603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0810" y="5526378"/>
            <a:ext cx="5304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charm cross section is consistent with </a:t>
            </a:r>
            <a:r>
              <a:rPr lang="en-US" dirty="0" err="1" smtClean="0"/>
              <a:t>p+p</a:t>
            </a:r>
            <a:r>
              <a:rPr lang="en-US" dirty="0" smtClean="0"/>
              <a:t> values</a:t>
            </a:r>
          </a:p>
          <a:p>
            <a:r>
              <a:rPr lang="en-US" dirty="0" smtClean="0"/>
              <a:t>Redistributed on meson and baryons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96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-25000" dirty="0" smtClean="0"/>
              <a:t>s</a:t>
            </a:r>
            <a:r>
              <a:rPr lang="en-US" dirty="0" smtClean="0"/>
              <a:t>, D</a:t>
            </a:r>
            <a:r>
              <a:rPr lang="en-US" baseline="30000" dirty="0" smtClean="0"/>
              <a:t>0</a:t>
            </a:r>
            <a:r>
              <a:rPr lang="en-US" dirty="0" smtClean="0"/>
              <a:t> enhancement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3320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Strong enhancement of D</a:t>
            </a:r>
            <a:r>
              <a:rPr lang="en-US" baseline="-25000" dirty="0" smtClean="0"/>
              <a:t>s</a:t>
            </a:r>
            <a:r>
              <a:rPr lang="en-US" dirty="0" smtClean="0"/>
              <a:t>/D</a:t>
            </a:r>
            <a:r>
              <a:rPr lang="en-US" baseline="30000" dirty="0" smtClean="0"/>
              <a:t>0</a:t>
            </a:r>
            <a:r>
              <a:rPr lang="en-US" dirty="0" smtClean="0"/>
              <a:t> observed in central A+A </a:t>
            </a:r>
            <a:r>
              <a:rPr lang="en-US" dirty="0" err="1" smtClean="0"/>
              <a:t>w.r.t</a:t>
            </a:r>
            <a:r>
              <a:rPr lang="en-US" dirty="0" smtClean="0"/>
              <a:t> fragmentation baseline</a:t>
            </a:r>
          </a:p>
          <a:p>
            <a:r>
              <a:rPr lang="en-US" dirty="0" smtClean="0"/>
              <a:t>-&gt;Strangeness enhancement and coalescence</a:t>
            </a:r>
          </a:p>
          <a:p>
            <a:r>
              <a:rPr lang="en-US" dirty="0" smtClean="0"/>
              <a:t>Enhancement larger than model, particular at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 descr="Screen Shot 2019-02-11 at 13.48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07" y="3433409"/>
            <a:ext cx="4244925" cy="2986342"/>
          </a:xfrm>
          <a:prstGeom prst="rect">
            <a:avLst/>
          </a:prstGeom>
        </p:spPr>
      </p:pic>
      <p:pic>
        <p:nvPicPr>
          <p:cNvPr id="7" name="Picture 6" descr="Screen Shot 2019-02-11 at 13.48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63361" y="4163728"/>
            <a:ext cx="691870" cy="318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25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4598"/>
          </a:xfrm>
        </p:spPr>
        <p:txBody>
          <a:bodyPr/>
          <a:lstStyle/>
          <a:p>
            <a:r>
              <a:rPr lang="en-US" dirty="0" smtClean="0"/>
              <a:t>Non prompt D</a:t>
            </a:r>
            <a:r>
              <a:rPr lang="en-US" baseline="30000" dirty="0" smtClean="0"/>
              <a:t>0</a:t>
            </a:r>
            <a:r>
              <a:rPr lang="en-US" dirty="0" smtClean="0"/>
              <a:t>, B-decay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2669"/>
            <a:ext cx="8229600" cy="167176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Strong interaction of charm with the medium.</a:t>
            </a:r>
          </a:p>
          <a:p>
            <a:r>
              <a:rPr lang="en-US" dirty="0" smtClean="0"/>
              <a:t>What about bottom?</a:t>
            </a:r>
          </a:p>
          <a:p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r>
              <a:rPr lang="en-US" dirty="0" smtClean="0"/>
              <a:t> of non-prompt D</a:t>
            </a:r>
            <a:r>
              <a:rPr lang="en-US" baseline="30000" dirty="0" smtClean="0"/>
              <a:t>0</a:t>
            </a:r>
            <a:r>
              <a:rPr lang="en-US" dirty="0" smtClean="0"/>
              <a:t> extracted.</a:t>
            </a:r>
          </a:p>
          <a:p>
            <a:r>
              <a:rPr lang="en-US" dirty="0" smtClean="0"/>
              <a:t>Improved signal significance using BDT</a:t>
            </a:r>
          </a:p>
          <a:p>
            <a:r>
              <a:rPr lang="en-US" dirty="0" smtClean="0"/>
              <a:t>Will get results form combined data set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 descr="Screen Shot 2019-02-12 at 13.58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3" y="2954429"/>
            <a:ext cx="3348629" cy="3230541"/>
          </a:xfrm>
          <a:prstGeom prst="rect">
            <a:avLst/>
          </a:prstGeom>
        </p:spPr>
      </p:pic>
      <p:pic>
        <p:nvPicPr>
          <p:cNvPr id="7" name="Picture 6" descr="Screen Shot 2019-02-12 at 13.58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31" y="2954429"/>
            <a:ext cx="3760707" cy="30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586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 study from different channels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 descr="Screen Shot 2019-02-12 at 14.13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3" y="3139355"/>
            <a:ext cx="7551263" cy="3087210"/>
          </a:xfrm>
          <a:prstGeom prst="rect">
            <a:avLst/>
          </a:prstGeom>
        </p:spPr>
      </p:pic>
      <p:pic>
        <p:nvPicPr>
          <p:cNvPr id="9" name="Picture 8" descr="Screen Shot 2019-02-12 at 14.15.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23" y="1546888"/>
            <a:ext cx="8186286" cy="147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17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1846"/>
          </a:xfrm>
        </p:spPr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</a:t>
            </a:r>
            <a:r>
              <a:rPr lang="en-US" dirty="0" smtClean="0"/>
              <a:t> Elliptic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51573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Published D</a:t>
            </a:r>
            <a:r>
              <a:rPr lang="en-US" baseline="30000" dirty="0" smtClean="0"/>
              <a:t>0</a:t>
            </a:r>
            <a:r>
              <a:rPr lang="en-US" dirty="0" smtClean="0"/>
              <a:t> v</a:t>
            </a:r>
            <a:r>
              <a:rPr lang="en-US" baseline="-25000" dirty="0" smtClean="0"/>
              <a:t>2</a:t>
            </a:r>
            <a:r>
              <a:rPr lang="en-US" dirty="0" smtClean="0"/>
              <a:t> from 2014 dataset</a:t>
            </a:r>
          </a:p>
          <a:p>
            <a:r>
              <a:rPr lang="en-US" dirty="0" smtClean="0"/>
              <a:t>Clear mass ordering for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 GeV/c</a:t>
            </a:r>
          </a:p>
          <a:p>
            <a:r>
              <a:rPr lang="en-US" dirty="0" smtClean="0"/>
              <a:t>Follows NCQ scaling in mid-central (10-40%) collisions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Screen Shot 2019-02-11 at 11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35" y="3288562"/>
            <a:ext cx="4023865" cy="2566138"/>
          </a:xfrm>
          <a:prstGeom prst="rect">
            <a:avLst/>
          </a:prstGeom>
        </p:spPr>
      </p:pic>
      <p:pic>
        <p:nvPicPr>
          <p:cNvPr id="7" name="Picture 6" descr="Screen Shot 2019-02-11 at 11.54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6609"/>
            <a:ext cx="4104135" cy="2478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256" y="5854700"/>
            <a:ext cx="264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/>
              <a:t>Phys.Rev.Lett</a:t>
            </a:r>
            <a:r>
              <a:rPr lang="en-US" sz="1400" i="1" dirty="0" smtClean="0"/>
              <a:t> 118, 212301 (2017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458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Elliptic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1715627"/>
          </a:xfrm>
        </p:spPr>
        <p:txBody>
          <a:bodyPr>
            <a:normAutofit fontScale="92500"/>
          </a:bodyPr>
          <a:lstStyle/>
          <a:p>
            <a:r>
              <a:rPr lang="en-US" dirty="0"/>
              <a:t>D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dirty="0" smtClean="0"/>
              <a:t>v</a:t>
            </a:r>
            <a:r>
              <a:rPr lang="en-US" baseline="-25000" dirty="0" smtClean="0"/>
              <a:t>2</a:t>
            </a:r>
            <a:r>
              <a:rPr lang="en-US" dirty="0" smtClean="0"/>
              <a:t> measurements extended to 0-10% centrality with combined 2014 and 2016 data set</a:t>
            </a:r>
          </a:p>
          <a:p>
            <a:r>
              <a:rPr lang="en-US" dirty="0" smtClean="0"/>
              <a:t>Significant flow observed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38</a:t>
            </a:fld>
            <a:endParaRPr lang="en-US"/>
          </a:p>
        </p:txBody>
      </p:sp>
      <p:pic>
        <p:nvPicPr>
          <p:cNvPr id="6" name="Picture 5" descr="Screen Shot 2019-02-11 at 11.59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56" y="3250849"/>
            <a:ext cx="7371717" cy="25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075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 descr="Screen Shot 2019-02-07 at 16.31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367772"/>
            <a:ext cx="8195733" cy="4200865"/>
          </a:xfrm>
          <a:prstGeom prst="rect">
            <a:avLst/>
          </a:prstGeom>
        </p:spPr>
      </p:pic>
      <p:pic>
        <p:nvPicPr>
          <p:cNvPr id="2" name="Picture 1" descr="Screen Shot 2019-02-12 at 14.24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7" y="4445552"/>
            <a:ext cx="8103458" cy="152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76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92089" cy="615917"/>
          </a:xfrm>
        </p:spPr>
        <p:txBody>
          <a:bodyPr>
            <a:normAutofit/>
          </a:bodyPr>
          <a:lstStyle/>
          <a:p>
            <a:r>
              <a:rPr lang="en-US" sz="2800" dirty="0"/>
              <a:t>Physics of the Heavy Flavor Tracker at </a:t>
            </a:r>
            <a:r>
              <a:rPr lang="en-US" sz="2800" dirty="0" smtClean="0"/>
              <a:t>STAR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2587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 </a:t>
            </a:r>
            <a:r>
              <a:rPr lang="en-US" dirty="0"/>
              <a:t>Direct HF hadron measurements (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Au+Au</a:t>
            </a:r>
            <a:r>
              <a:rPr lang="en-US" dirty="0"/>
              <a:t>)</a:t>
            </a:r>
          </a:p>
          <a:p>
            <a:pPr marL="400050" lvl="1" indent="0">
              <a:buNone/>
            </a:pPr>
            <a:r>
              <a:rPr lang="en-US" dirty="0"/>
              <a:t>(1) Heavy-quark cross sections: </a:t>
            </a:r>
            <a:r>
              <a:rPr lang="en-US" dirty="0" smtClean="0"/>
              <a:t>D</a:t>
            </a:r>
            <a:r>
              <a:rPr lang="en-US" baseline="30000" dirty="0" smtClean="0"/>
              <a:t>0±</a:t>
            </a:r>
            <a:r>
              <a:rPr lang="en-US" dirty="0" smtClean="0"/>
              <a:t>*</a:t>
            </a:r>
            <a:r>
              <a:rPr lang="en-US" dirty="0"/>
              <a:t>, D</a:t>
            </a:r>
            <a:r>
              <a:rPr lang="en-US" baseline="-25000" dirty="0"/>
              <a:t>S</a:t>
            </a:r>
            <a:r>
              <a:rPr lang="en-US" dirty="0"/>
              <a:t>, Λ</a:t>
            </a:r>
            <a:r>
              <a:rPr lang="en-US" baseline="-25000" dirty="0"/>
              <a:t>C</a:t>
            </a:r>
            <a:r>
              <a:rPr lang="en-US" dirty="0"/>
              <a:t> , </a:t>
            </a:r>
            <a:r>
              <a:rPr lang="en-US" dirty="0" smtClean="0"/>
              <a:t>B, …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(2) Both spectra (R</a:t>
            </a:r>
            <a:r>
              <a:rPr lang="en-US" baseline="-25000" dirty="0"/>
              <a:t>AA</a:t>
            </a:r>
            <a:r>
              <a:rPr lang="en-US" dirty="0"/>
              <a:t>, R</a:t>
            </a:r>
            <a:r>
              <a:rPr lang="en-US" baseline="-25000" dirty="0"/>
              <a:t>CP</a:t>
            </a:r>
            <a:r>
              <a:rPr lang="en-US" dirty="0"/>
              <a:t>) and v</a:t>
            </a:r>
            <a:r>
              <a:rPr lang="en-US" baseline="-25000" dirty="0"/>
              <a:t>2</a:t>
            </a:r>
            <a:r>
              <a:rPr lang="en-US" dirty="0"/>
              <a:t> in a wide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region: 0.5 - 10 GeV/c</a:t>
            </a:r>
          </a:p>
          <a:p>
            <a:pPr marL="400050" lvl="1" indent="0">
              <a:buNone/>
            </a:pPr>
            <a:r>
              <a:rPr lang="en-US" dirty="0"/>
              <a:t>(3) Charm hadron correlation functions, heavy flavor jets</a:t>
            </a:r>
          </a:p>
          <a:p>
            <a:pPr marL="400050" lvl="1" indent="0">
              <a:buNone/>
            </a:pPr>
            <a:r>
              <a:rPr lang="en-US" dirty="0"/>
              <a:t>(4) Full spectrum of the heavy quark hadron decay electrons</a:t>
            </a:r>
          </a:p>
          <a:p>
            <a:r>
              <a:rPr lang="en-US" dirty="0" smtClean="0"/>
              <a:t> </a:t>
            </a:r>
            <a:r>
              <a:rPr lang="en-US" dirty="0"/>
              <a:t>Physics</a:t>
            </a:r>
          </a:p>
          <a:p>
            <a:pPr marL="400050" lvl="1" indent="0">
              <a:buNone/>
            </a:pPr>
            <a:r>
              <a:rPr lang="en-US" dirty="0"/>
              <a:t>(1) Measure heavy-quark hadron v</a:t>
            </a:r>
            <a:r>
              <a:rPr lang="en-US" baseline="-25000" dirty="0"/>
              <a:t>2</a:t>
            </a:r>
            <a:r>
              <a:rPr lang="en-US" dirty="0"/>
              <a:t>, heavy-quark collectivity, to study the </a:t>
            </a:r>
            <a:r>
              <a:rPr lang="en-US" dirty="0" smtClean="0"/>
              <a:t>medium properties </a:t>
            </a:r>
            <a:r>
              <a:rPr lang="en-US" dirty="0"/>
              <a:t>e.g. light-quark </a:t>
            </a:r>
            <a:r>
              <a:rPr lang="en-US" dirty="0" err="1"/>
              <a:t>thermalization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(2) Measure heavy-quark energy loss to study </a:t>
            </a:r>
            <a:r>
              <a:rPr lang="en-US" dirty="0" err="1"/>
              <a:t>pQCD</a:t>
            </a:r>
            <a:r>
              <a:rPr lang="en-US" dirty="0"/>
              <a:t> in hot/dense </a:t>
            </a:r>
            <a:r>
              <a:rPr lang="en-US" dirty="0" smtClean="0"/>
              <a:t>medium e.g</a:t>
            </a:r>
            <a:r>
              <a:rPr lang="en-US" dirty="0"/>
              <a:t>. energy loss mechanism</a:t>
            </a:r>
          </a:p>
          <a:p>
            <a:pPr marL="400050" lvl="1" indent="0">
              <a:buNone/>
            </a:pPr>
            <a:r>
              <a:rPr lang="en-US" dirty="0" smtClean="0"/>
              <a:t>(</a:t>
            </a:r>
            <a:r>
              <a:rPr lang="en-US" dirty="0"/>
              <a:t>3</a:t>
            </a:r>
            <a:r>
              <a:rPr lang="en-US" dirty="0" smtClean="0"/>
              <a:t>) </a:t>
            </a:r>
            <a:r>
              <a:rPr lang="en-US" dirty="0"/>
              <a:t>Analyze </a:t>
            </a:r>
            <a:r>
              <a:rPr lang="en-US" dirty="0" err="1"/>
              <a:t>hadro</a:t>
            </a:r>
            <a:r>
              <a:rPr lang="en-US" dirty="0"/>
              <a:t>-chemistry including heavy flavors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2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 descr="Screen Shot 2019-02-12 at 14.28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093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r>
              <a:rPr lang="en-US" baseline="30000" dirty="0" smtClean="0"/>
              <a:t>0 </a:t>
            </a:r>
            <a:r>
              <a:rPr lang="en-US" dirty="0" smtClean="0"/>
              <a:t>directed flow (v</a:t>
            </a:r>
            <a:r>
              <a:rPr lang="en-US" baseline="-25000" dirty="0" smtClean="0"/>
              <a:t>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59950" y="4828407"/>
            <a:ext cx="53335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evidence for non-zero v1 for D’s</a:t>
            </a:r>
          </a:p>
          <a:p>
            <a:r>
              <a:rPr lang="en-US" dirty="0" smtClean="0"/>
              <a:t>Much larger than K+-K-</a:t>
            </a:r>
          </a:p>
          <a:p>
            <a:r>
              <a:rPr lang="en-US" dirty="0" smtClean="0"/>
              <a:t>May imply effect of strong EM fields in collision system</a:t>
            </a:r>
            <a:endParaRPr lang="en-US" dirty="0"/>
          </a:p>
        </p:txBody>
      </p:sp>
      <p:pic>
        <p:nvPicPr>
          <p:cNvPr id="9" name="Picture 8" descr="Screen Shot 2019-02-12 at 14.34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5" y="1320263"/>
            <a:ext cx="6819605" cy="336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895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 descr="Screen Shot 2019-02-07 at 16.38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63" y="1761067"/>
            <a:ext cx="3519838" cy="2919078"/>
          </a:xfrm>
          <a:prstGeom prst="rect">
            <a:avLst/>
          </a:prstGeom>
        </p:spPr>
      </p:pic>
      <p:pic>
        <p:nvPicPr>
          <p:cNvPr id="6" name="Picture 5" descr="Screen Shot 2019-02-07 at 16.37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3" y="1636815"/>
            <a:ext cx="4774845" cy="339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1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 descr="Screen Shot 2019-02-11 at 16.04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83" y="1515580"/>
            <a:ext cx="7909317" cy="2380970"/>
          </a:xfrm>
          <a:prstGeom prst="rect">
            <a:avLst/>
          </a:prstGeom>
        </p:spPr>
      </p:pic>
      <p:pic>
        <p:nvPicPr>
          <p:cNvPr id="7" name="Picture 6" descr="Screen Shot 2019-02-11 at 16.04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924" y="4023903"/>
            <a:ext cx="6385072" cy="23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8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The HFT upgrade was overall successfully and has hopefully lead the way for future high resolution vertex detectors (ITS, </a:t>
            </a:r>
            <a:r>
              <a:rPr lang="en-US" dirty="0" err="1" smtClean="0"/>
              <a:t>sPHENIX</a:t>
            </a:r>
            <a:r>
              <a:rPr lang="en-US" dirty="0" smtClean="0"/>
              <a:t>, EIC)</a:t>
            </a:r>
          </a:p>
          <a:p>
            <a:r>
              <a:rPr lang="en-US" dirty="0" smtClean="0"/>
              <a:t>Strong Modification of charm hadron spectra and </a:t>
            </a:r>
            <a:r>
              <a:rPr lang="en-US" dirty="0" err="1" smtClean="0"/>
              <a:t>hadro</a:t>
            </a:r>
            <a:r>
              <a:rPr lang="en-US" dirty="0" smtClean="0"/>
              <a:t> chemistry in AA collisions as witnessed by the different observations</a:t>
            </a:r>
          </a:p>
          <a:p>
            <a:pPr lvl="1"/>
            <a:r>
              <a:rPr lang="en-US" dirty="0" smtClean="0"/>
              <a:t>Total charm cross section is conserved.</a:t>
            </a:r>
          </a:p>
          <a:p>
            <a:pPr lvl="1"/>
            <a:r>
              <a:rPr lang="en-US" dirty="0" smtClean="0"/>
              <a:t>Substantial energy loss , coalescence</a:t>
            </a:r>
          </a:p>
          <a:p>
            <a:pPr lvl="1"/>
            <a:r>
              <a:rPr lang="en-US" dirty="0" smtClean="0"/>
              <a:t>Gain significant flow &amp; may have achieved thermal equilibrium in medium (v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Observed non-zero directed flow</a:t>
            </a:r>
          </a:p>
          <a:p>
            <a:r>
              <a:rPr lang="en-US" dirty="0" smtClean="0"/>
              <a:t>Indication for suppression at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for B-&gt;D</a:t>
            </a:r>
            <a:r>
              <a:rPr lang="en-US" baseline="30000" dirty="0" smtClean="0"/>
              <a:t>0</a:t>
            </a:r>
            <a:r>
              <a:rPr lang="en-US" dirty="0" smtClean="0"/>
              <a:t> ,</a:t>
            </a:r>
            <a:r>
              <a:rPr lang="mr-IN" dirty="0" smtClean="0"/>
              <a:t>…</a:t>
            </a:r>
            <a:r>
              <a:rPr lang="en-US" dirty="0" smtClean="0"/>
              <a:t> measurements</a:t>
            </a:r>
          </a:p>
          <a:p>
            <a:r>
              <a:rPr lang="en-US" dirty="0" smtClean="0"/>
              <a:t>Thanks to the many STAR collaborators that has work on HFT construction and analysis over the years</a:t>
            </a:r>
          </a:p>
          <a:p>
            <a:pPr lvl="1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896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54096" y="117144"/>
            <a:ext cx="68158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The STAR Upgrades and BES Phase II</a:t>
            </a:r>
            <a:endParaRPr lang="en-US" sz="2800" dirty="0">
              <a:latin typeface="+mj-lt"/>
            </a:endParaRPr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6200" y="3327499"/>
            <a:ext cx="2623592" cy="2893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iTPC</a:t>
            </a:r>
            <a:r>
              <a:rPr lang="en-US" sz="2000" b="1" u="sng" dirty="0" smtClean="0"/>
              <a:t> Upgrade: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Rebuilds the inner sectors of the TPC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Continuous Spatial Coverage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Improves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Extends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coverage from 1.0 to 1.5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Lowers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cut-in from 125 </a:t>
            </a:r>
            <a:r>
              <a:rPr lang="en-US" dirty="0" err="1" smtClean="0"/>
              <a:t>MeV</a:t>
            </a:r>
            <a:r>
              <a:rPr lang="en-US" dirty="0" smtClean="0"/>
              <a:t>/c to 60 </a:t>
            </a:r>
            <a:r>
              <a:rPr lang="en-US" dirty="0" err="1" smtClean="0"/>
              <a:t>MeV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400800" y="1752600"/>
            <a:ext cx="274320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EPD Upgrade: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Allows a better and independent reaction plane measurement  critical to BES physics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Improves trigger</a:t>
            </a:r>
          </a:p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71800" y="4331494"/>
            <a:ext cx="3048000" cy="1231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EndCap</a:t>
            </a:r>
            <a:r>
              <a:rPr lang="en-US" sz="2000" b="1" u="sng" dirty="0" smtClean="0"/>
              <a:t> TOF Upgrade:</a:t>
            </a:r>
            <a:endParaRPr lang="en-US" dirty="0" smtClean="0"/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PID at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= 1.1 to 1.5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Provided by CBM-FAIR Phase-0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8600" y="1066800"/>
            <a:ext cx="26670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Major improvements  for  BES-II</a:t>
            </a:r>
            <a:endParaRPr lang="en-US" sz="2000" dirty="0">
              <a:latin typeface="+mj-lt"/>
            </a:endParaRPr>
          </a:p>
        </p:txBody>
      </p:sp>
      <p:sp>
        <p:nvSpPr>
          <p:cNvPr id="9" name="Donut 8"/>
          <p:cNvSpPr/>
          <p:nvPr/>
        </p:nvSpPr>
        <p:spPr>
          <a:xfrm rot="832833">
            <a:off x="3722511" y="2074929"/>
            <a:ext cx="975685" cy="1461215"/>
          </a:xfrm>
          <a:prstGeom prst="donut">
            <a:avLst>
              <a:gd name="adj" fmla="val 31809"/>
            </a:avLst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11603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ndcap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TOF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72000" y="1524000"/>
            <a:ext cx="381000" cy="685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886200"/>
            <a:ext cx="247062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343400" y="3200400"/>
            <a:ext cx="1676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286413" y="830711"/>
            <a:ext cx="655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TPC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5908" y="850771"/>
            <a:ext cx="248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</a:rPr>
              <a:t>i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7257" y="1353039"/>
            <a:ext cx="1709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E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detectors now in place for BES II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Screen Shot 2019-02-05 at 09.56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99" y="1659465"/>
            <a:ext cx="3057501" cy="3031067"/>
          </a:xfrm>
          <a:prstGeom prst="rect">
            <a:avLst/>
          </a:prstGeom>
        </p:spPr>
      </p:pic>
      <p:pic>
        <p:nvPicPr>
          <p:cNvPr id="8" name="Picture 7" descr="IMG_209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1744132"/>
            <a:ext cx="3928534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914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8216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Figs from D0 long paper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78" y="1422401"/>
            <a:ext cx="3114447" cy="2050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523" y="1572500"/>
            <a:ext cx="1836048" cy="1765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79" y="3824111"/>
            <a:ext cx="2538532" cy="2441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1523" y="3824111"/>
            <a:ext cx="2069252" cy="220133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877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2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" y="914400"/>
            <a:ext cx="59047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fr-FR" dirty="0"/>
              <a:t>STAR Heavy Flavor Tracker (HFT)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HFT LANL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49</a:t>
            </a:fld>
            <a:endParaRPr lang="en-US"/>
          </a:p>
        </p:txBody>
      </p:sp>
      <p:grpSp>
        <p:nvGrpSpPr>
          <p:cNvPr id="5126" name="Group 22"/>
          <p:cNvGrpSpPr>
            <a:grpSpLocks/>
          </p:cNvGrpSpPr>
          <p:nvPr/>
        </p:nvGrpSpPr>
        <p:grpSpPr bwMode="auto">
          <a:xfrm>
            <a:off x="5191125" y="4838701"/>
            <a:ext cx="3952875" cy="1989138"/>
            <a:chOff x="2880" y="2976"/>
            <a:chExt cx="2490" cy="1253"/>
          </a:xfrm>
        </p:grpSpPr>
        <p:pic>
          <p:nvPicPr>
            <p:cNvPr id="5131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024"/>
              <a:ext cx="2490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2" name="Line 14"/>
            <p:cNvSpPr>
              <a:spLocks noChangeShapeType="1"/>
            </p:cNvSpPr>
            <p:nvPr/>
          </p:nvSpPr>
          <p:spPr bwMode="auto">
            <a:xfrm>
              <a:off x="4340" y="2976"/>
              <a:ext cx="0" cy="288"/>
            </a:xfrm>
            <a:prstGeom prst="line">
              <a:avLst/>
            </a:prstGeom>
            <a:noFill/>
            <a:ln w="1905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3" name="Line 15"/>
            <p:cNvSpPr>
              <a:spLocks noChangeShapeType="1"/>
            </p:cNvSpPr>
            <p:nvPr/>
          </p:nvSpPr>
          <p:spPr bwMode="auto">
            <a:xfrm>
              <a:off x="4340" y="3436"/>
              <a:ext cx="0" cy="240"/>
            </a:xfrm>
            <a:prstGeom prst="line">
              <a:avLst/>
            </a:prstGeom>
            <a:noFill/>
            <a:ln w="19050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4" name="Line 16"/>
            <p:cNvSpPr>
              <a:spLocks noChangeShapeType="1"/>
            </p:cNvSpPr>
            <p:nvPr/>
          </p:nvSpPr>
          <p:spPr bwMode="auto">
            <a:xfrm>
              <a:off x="4340" y="3719"/>
              <a:ext cx="0" cy="19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5" name="Line 17"/>
            <p:cNvSpPr>
              <a:spLocks noChangeShapeType="1"/>
            </p:cNvSpPr>
            <p:nvPr/>
          </p:nvSpPr>
          <p:spPr bwMode="auto">
            <a:xfrm>
              <a:off x="4340" y="3974"/>
              <a:ext cx="0" cy="24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36" name="Text Box 18"/>
            <p:cNvSpPr txBox="1">
              <a:spLocks noChangeArrowheads="1"/>
            </p:cNvSpPr>
            <p:nvPr/>
          </p:nvSpPr>
          <p:spPr bwMode="auto">
            <a:xfrm>
              <a:off x="4416" y="2976"/>
              <a:ext cx="580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l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l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0000"/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5000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200" i="0">
                  <a:sym typeface="Symbol" pitchFamily="18" charset="2"/>
                </a:rPr>
                <a:t> = ~1 mm</a:t>
              </a:r>
            </a:p>
          </p:txBody>
        </p:sp>
        <p:sp>
          <p:nvSpPr>
            <p:cNvPr id="5137" name="Text Box 19"/>
            <p:cNvSpPr txBox="1">
              <a:spLocks noChangeArrowheads="1"/>
            </p:cNvSpPr>
            <p:nvPr/>
          </p:nvSpPr>
          <p:spPr bwMode="auto">
            <a:xfrm>
              <a:off x="4416" y="3456"/>
              <a:ext cx="66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l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l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0000"/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5000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200" i="0">
                  <a:sym typeface="Symbol" pitchFamily="18" charset="2"/>
                </a:rPr>
                <a:t> = ~300 m</a:t>
              </a:r>
            </a:p>
          </p:txBody>
        </p:sp>
        <p:sp>
          <p:nvSpPr>
            <p:cNvPr id="5138" name="Text Box 20"/>
            <p:cNvSpPr txBox="1">
              <a:spLocks noChangeArrowheads="1"/>
            </p:cNvSpPr>
            <p:nvPr/>
          </p:nvSpPr>
          <p:spPr bwMode="auto">
            <a:xfrm>
              <a:off x="4416" y="3744"/>
              <a:ext cx="661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l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l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0000"/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5000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200" i="0" dirty="0">
                  <a:sym typeface="Symbol" pitchFamily="18" charset="2"/>
                </a:rPr>
                <a:t> = ~250 m</a:t>
              </a:r>
            </a:p>
          </p:txBody>
        </p:sp>
        <p:sp>
          <p:nvSpPr>
            <p:cNvPr id="5139" name="Text Box 21"/>
            <p:cNvSpPr txBox="1">
              <a:spLocks noChangeArrowheads="1"/>
            </p:cNvSpPr>
            <p:nvPr/>
          </p:nvSpPr>
          <p:spPr bwMode="auto">
            <a:xfrm>
              <a:off x="4474" y="4056"/>
              <a:ext cx="608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l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l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SzPct val="80000"/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SzPct val="65000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SzPct val="65000"/>
                <a:buFont typeface="Wingdings" pitchFamily="2" charset="2"/>
                <a:buChar char="l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fr-FR" sz="1200" i="0" dirty="0">
                  <a:sym typeface="Symbol" pitchFamily="18" charset="2"/>
                </a:rPr>
                <a:t> = &lt;30 m</a:t>
              </a:r>
            </a:p>
          </p:txBody>
        </p:sp>
      </p:grp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3581400" y="5027613"/>
            <a:ext cx="1600200" cy="183038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indent="342900" eaLnBrk="0" hangingPunct="0">
              <a:spcBef>
                <a:spcPct val="20000"/>
              </a:spcBef>
              <a:buChar char="l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8572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200150" indent="-228600" eaLnBrk="0" hangingPunct="0">
              <a:spcBef>
                <a:spcPct val="20000"/>
              </a:spcBef>
              <a:buChar char="l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5000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endParaRPr lang="en-US" altLang="fr-FR" sz="1200" b="1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en-US" altLang="fr-FR" sz="1200" b="1" i="0" dirty="0">
                <a:solidFill>
                  <a:srgbClr val="009900"/>
                </a:solidFill>
              </a:rPr>
              <a:t>SSD 	r = 22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endParaRPr lang="en-US" altLang="fr-FR" sz="1200" b="1" i="0" dirty="0"/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200" b="1" i="0" dirty="0">
                <a:solidFill>
                  <a:srgbClr val="FF9900"/>
                </a:solidFill>
              </a:rPr>
              <a:t>IST 	r = 14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200" b="1" i="0" dirty="0">
                <a:solidFill>
                  <a:srgbClr val="FF0000"/>
                </a:solidFill>
              </a:rPr>
              <a:t>PXL 	r</a:t>
            </a:r>
            <a:r>
              <a:rPr lang="en-US" altLang="fr-FR" sz="1200" b="1" i="0" baseline="-25000" dirty="0">
                <a:solidFill>
                  <a:srgbClr val="FF0000"/>
                </a:solidFill>
              </a:rPr>
              <a:t>2</a:t>
            </a:r>
            <a:r>
              <a:rPr lang="en-US" altLang="fr-FR" sz="1200" b="1" i="0" dirty="0">
                <a:solidFill>
                  <a:srgbClr val="FF0000"/>
                </a:solidFill>
              </a:rPr>
              <a:t> = </a:t>
            </a:r>
            <a:r>
              <a:rPr lang="en-US" altLang="fr-FR" sz="1200" b="1" i="0" dirty="0" smtClean="0">
                <a:solidFill>
                  <a:srgbClr val="FF0000"/>
                </a:solidFill>
              </a:rPr>
              <a:t>8</a:t>
            </a:r>
            <a:endParaRPr lang="en-US" altLang="fr-FR" sz="1200" b="1" i="0" dirty="0">
              <a:solidFill>
                <a:srgbClr val="FF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endParaRPr lang="en-US" altLang="fr-FR" sz="1200" b="1" i="0" dirty="0">
              <a:solidFill>
                <a:srgbClr val="FF0000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en-US" altLang="fr-FR" sz="1200" b="1" i="0" dirty="0">
                <a:solidFill>
                  <a:srgbClr val="FF0000"/>
                </a:solidFill>
              </a:rPr>
              <a:t>		r</a:t>
            </a:r>
            <a:r>
              <a:rPr lang="en-US" altLang="fr-FR" sz="1200" b="1" i="0" baseline="-25000" dirty="0">
                <a:solidFill>
                  <a:srgbClr val="FF0000"/>
                </a:solidFill>
              </a:rPr>
              <a:t>1</a:t>
            </a:r>
            <a:r>
              <a:rPr lang="en-US" altLang="fr-FR" sz="1200" b="1" i="0" dirty="0">
                <a:solidFill>
                  <a:srgbClr val="FF0000"/>
                </a:solidFill>
              </a:rPr>
              <a:t> = 2.8</a:t>
            </a:r>
          </a:p>
        </p:txBody>
      </p:sp>
      <p:sp>
        <p:nvSpPr>
          <p:cNvPr id="5128" name="Text Box 5"/>
          <p:cNvSpPr txBox="1">
            <a:spLocks noChangeArrowheads="1"/>
          </p:cNvSpPr>
          <p:nvPr/>
        </p:nvSpPr>
        <p:spPr bwMode="auto">
          <a:xfrm>
            <a:off x="6096000" y="420118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l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l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5000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en-US" altLang="fr-FR" sz="1600" i="0" dirty="0">
                <a:latin typeface="+mn-lt"/>
              </a:rPr>
              <a:t>Tracking </a:t>
            </a:r>
            <a:r>
              <a:rPr lang="en-US" altLang="fr-FR" sz="1600" i="0" dirty="0" smtClean="0">
                <a:latin typeface="+mn-lt"/>
              </a:rPr>
              <a:t>inwards with gradually improved resolution:</a:t>
            </a:r>
            <a:endParaRPr lang="en-US" altLang="fr-FR" sz="1600" i="0" dirty="0">
              <a:latin typeface="+mn-lt"/>
            </a:endParaRPr>
          </a:p>
        </p:txBody>
      </p:sp>
      <p:sp>
        <p:nvSpPr>
          <p:cNvPr id="5129" name="Text Box 23"/>
          <p:cNvSpPr txBox="1">
            <a:spLocks noChangeArrowheads="1"/>
          </p:cNvSpPr>
          <p:nvPr/>
        </p:nvSpPr>
        <p:spPr bwMode="auto">
          <a:xfrm>
            <a:off x="4495800" y="4876800"/>
            <a:ext cx="6413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l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l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5000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fr-FR" sz="1200" i="0"/>
              <a:t>R (cm)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5943600" y="1781854"/>
            <a:ext cx="3352800" cy="23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l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l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SzPct val="80000"/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SzPct val="65000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2" charset="2"/>
              <a:buChar char="l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en-US" altLang="fr-FR" sz="1600" i="0" dirty="0">
                <a:latin typeface="+mn-lt"/>
              </a:rPr>
              <a:t>TPC – Time Projection Chamber (main tracking detector in STAR)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endParaRPr lang="en-US" altLang="fr-FR" sz="1600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hlink"/>
              </a:buClr>
              <a:buSzTx/>
              <a:buFont typeface="Wingdings" pitchFamily="2" charset="2"/>
              <a:buNone/>
            </a:pPr>
            <a:r>
              <a:rPr lang="en-US" altLang="fr-FR" sz="1600" dirty="0">
                <a:latin typeface="+mn-lt"/>
              </a:rPr>
              <a:t>HFT – Heavy Flavor Tracker</a:t>
            </a:r>
          </a:p>
          <a:p>
            <a:pPr marL="91440" indent="-91440" eaLnBrk="1" hangingPunct="1">
              <a:lnSpc>
                <a:spcPct val="120000"/>
              </a:lnSpc>
              <a:spcBef>
                <a:spcPct val="5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altLang="fr-FR" sz="1600" i="0" smtClean="0">
                <a:solidFill>
                  <a:srgbClr val="009900"/>
                </a:solidFill>
                <a:latin typeface="+mn-lt"/>
              </a:rPr>
              <a:t> SSD </a:t>
            </a:r>
            <a:r>
              <a:rPr lang="en-US" altLang="fr-FR" sz="1600" i="0" dirty="0" smtClean="0">
                <a:solidFill>
                  <a:srgbClr val="009900"/>
                </a:solidFill>
                <a:latin typeface="+mn-lt"/>
              </a:rPr>
              <a:t>– </a:t>
            </a:r>
            <a:r>
              <a:rPr lang="en-US" altLang="fr-FR" sz="1600" i="0" dirty="0">
                <a:solidFill>
                  <a:srgbClr val="009900"/>
                </a:solidFill>
                <a:latin typeface="+mn-lt"/>
              </a:rPr>
              <a:t>Silicon Strip Detector</a:t>
            </a:r>
          </a:p>
          <a:p>
            <a:pPr marL="91440" indent="-91440" eaLnBrk="1" hangingPunct="1">
              <a:lnSpc>
                <a:spcPct val="120000"/>
              </a:lnSpc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altLang="fr-FR" sz="1600" i="0" dirty="0">
                <a:latin typeface="+mn-lt"/>
              </a:rPr>
              <a:t> </a:t>
            </a:r>
            <a:r>
              <a:rPr lang="en-US" altLang="fr-FR" sz="1600" i="0" dirty="0">
                <a:solidFill>
                  <a:srgbClr val="FF9900"/>
                </a:solidFill>
                <a:latin typeface="+mn-lt"/>
              </a:rPr>
              <a:t>IST </a:t>
            </a:r>
            <a:r>
              <a:rPr lang="en-US" altLang="fr-FR" sz="1600" dirty="0">
                <a:solidFill>
                  <a:srgbClr val="FF9900"/>
                </a:solidFill>
                <a:latin typeface="+mn-lt"/>
              </a:rPr>
              <a:t> </a:t>
            </a:r>
            <a:r>
              <a:rPr lang="en-US" altLang="fr-FR" sz="1600" dirty="0" smtClean="0">
                <a:solidFill>
                  <a:srgbClr val="FF9900"/>
                </a:solidFill>
                <a:latin typeface="+mn-lt"/>
              </a:rPr>
              <a:t> </a:t>
            </a:r>
            <a:r>
              <a:rPr lang="en-US" altLang="fr-FR" sz="1600" i="0" dirty="0" smtClean="0">
                <a:solidFill>
                  <a:srgbClr val="FF9900"/>
                </a:solidFill>
                <a:latin typeface="+mn-lt"/>
              </a:rPr>
              <a:t>– </a:t>
            </a:r>
            <a:r>
              <a:rPr lang="en-US" altLang="fr-FR" sz="1600" i="0" dirty="0">
                <a:solidFill>
                  <a:srgbClr val="FF9900"/>
                </a:solidFill>
                <a:latin typeface="+mn-lt"/>
              </a:rPr>
              <a:t>Intermediate Silicon Tracker</a:t>
            </a:r>
          </a:p>
          <a:p>
            <a:pPr marL="91440" indent="-91440" eaLnBrk="1" hangingPunct="1">
              <a:lnSpc>
                <a:spcPct val="120000"/>
              </a:lnSpc>
              <a:spcBef>
                <a:spcPct val="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en-US" altLang="fr-FR" sz="1600" i="0" dirty="0">
                <a:latin typeface="+mn-lt"/>
              </a:rPr>
              <a:t> </a:t>
            </a:r>
            <a:r>
              <a:rPr lang="en-US" altLang="fr-FR" sz="1600" i="0" dirty="0">
                <a:solidFill>
                  <a:srgbClr val="FF0000"/>
                </a:solidFill>
                <a:latin typeface="+mn-lt"/>
              </a:rPr>
              <a:t>PXL </a:t>
            </a:r>
            <a:r>
              <a:rPr lang="en-US" altLang="fr-FR" sz="1600" i="0" dirty="0" smtClean="0">
                <a:solidFill>
                  <a:srgbClr val="FF0000"/>
                </a:solidFill>
                <a:latin typeface="+mn-lt"/>
              </a:rPr>
              <a:t> – </a:t>
            </a:r>
            <a:r>
              <a:rPr lang="en-US" altLang="fr-FR" sz="1600" i="0" dirty="0">
                <a:solidFill>
                  <a:srgbClr val="FF0000"/>
                </a:solidFill>
                <a:latin typeface="+mn-lt"/>
              </a:rPr>
              <a:t>Pixel Detector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39208" y="5105400"/>
            <a:ext cx="2213619" cy="92333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ym typeface="Symbol"/>
              </a:rPr>
              <a:t>Acceptance coverage:</a:t>
            </a:r>
          </a:p>
          <a:p>
            <a:pPr algn="ctr"/>
            <a:r>
              <a:rPr lang="en-US" dirty="0" smtClean="0">
                <a:sym typeface="Symbol"/>
              </a:rPr>
              <a:t>-1&lt;  &lt; 1</a:t>
            </a:r>
          </a:p>
          <a:p>
            <a:pPr algn="ctr"/>
            <a:r>
              <a:rPr lang="en-US" dirty="0" smtClean="0">
                <a:sym typeface="Symbol"/>
              </a:rPr>
              <a:t>   0 &lt;  &lt; </a:t>
            </a:r>
            <a:r>
              <a:rPr lang="en-US" dirty="0">
                <a:sym typeface="Symbol"/>
              </a:rPr>
              <a:t>2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19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10381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32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15777" y="796305"/>
            <a:ext cx="5148714" cy="4028085"/>
            <a:chOff x="-91440" y="640081"/>
            <a:chExt cx="5148714" cy="4028085"/>
          </a:xfrm>
        </p:grpSpPr>
        <p:sp>
          <p:nvSpPr>
            <p:cNvPr id="97" name="Oval 4"/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60520" y="1638361"/>
              <a:ext cx="659293" cy="923330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  <a:endParaRPr lang="en-US" sz="1800" kern="0" dirty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cxnSp>
          <p:nvCxnSpPr>
            <p:cNvPr id="17417" name="Straight Arrow Connector 44"/>
            <p:cNvCxnSpPr>
              <a:cxnSpLocks noChangeShapeType="1"/>
            </p:cNvCxnSpPr>
            <p:nvPr/>
          </p:nvCxnSpPr>
          <p:spPr bwMode="auto">
            <a:xfrm rot="10800000" flipV="1">
              <a:off x="3528076" y="1882095"/>
              <a:ext cx="970137" cy="23173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8" name="Straight Arrow Connector 46"/>
            <p:cNvCxnSpPr>
              <a:cxnSpLocks noChangeShapeType="1"/>
              <a:stCxn id="80" idx="1"/>
            </p:cNvCxnSpPr>
            <p:nvPr/>
          </p:nvCxnSpPr>
          <p:spPr bwMode="auto">
            <a:xfrm flipH="1">
              <a:off x="2995122" y="2100026"/>
              <a:ext cx="1165398" cy="51215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9" name="Straight Arrow Connector 49"/>
            <p:cNvCxnSpPr>
              <a:cxnSpLocks noChangeShapeType="1"/>
            </p:cNvCxnSpPr>
            <p:nvPr/>
          </p:nvCxnSpPr>
          <p:spPr bwMode="auto">
            <a:xfrm flipH="1">
              <a:off x="3043008" y="2400642"/>
              <a:ext cx="1117512" cy="632335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TextBox 86"/>
            <p:cNvSpPr txBox="1"/>
            <p:nvPr/>
          </p:nvSpPr>
          <p:spPr>
            <a:xfrm>
              <a:off x="2459281" y="845782"/>
              <a:ext cx="1358602" cy="575440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  <p:graphicFrame>
        <p:nvGraphicFramePr>
          <p:cNvPr id="28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609706"/>
              </p:ext>
            </p:extLst>
          </p:nvPr>
        </p:nvGraphicFramePr>
        <p:xfrm>
          <a:off x="5222240" y="1019088"/>
          <a:ext cx="3784600" cy="2001624"/>
        </p:xfrm>
        <a:graphic>
          <a:graphicData uri="http://schemas.openxmlformats.org/drawingml/2006/table">
            <a:tbl>
              <a:tblPr/>
              <a:tblGrid>
                <a:gridCol w="744208"/>
                <a:gridCol w="638271"/>
                <a:gridCol w="1440743"/>
                <a:gridCol w="961378"/>
              </a:tblGrid>
              <a:tr h="633544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Detector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Radius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(cm)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Hit Resolution 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R/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 - Z (m - m)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Radiation length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61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SSD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20  / 740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8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170 / 1800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&lt;1.5 %X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6773">
                <a:tc rowSpan="2"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PIXEL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9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 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278727" y="4935155"/>
            <a:ext cx="8743950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 smtClean="0"/>
              <a:t>SSD</a:t>
            </a:r>
            <a:endParaRPr lang="en-US" altLang="zh-CN" b="1" u="sng" dirty="0"/>
          </a:p>
          <a:p>
            <a:pPr marL="285750" indent="-285750">
              <a:spcBef>
                <a:spcPts val="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en-US" altLang="zh-CN" dirty="0"/>
              <a:t>E</a:t>
            </a:r>
            <a:r>
              <a:rPr lang="en-US" altLang="zh-CN" sz="1800" dirty="0" smtClean="0"/>
              <a:t>xisting </a:t>
            </a:r>
            <a:r>
              <a:rPr lang="en-US" altLang="zh-CN" sz="1800" dirty="0"/>
              <a:t>single layer detector, double side strips </a:t>
            </a:r>
            <a:r>
              <a:rPr lang="en-US" altLang="zh-CN" sz="1800" dirty="0" smtClean="0"/>
              <a:t>(</a:t>
            </a:r>
            <a:r>
              <a:rPr lang="en-US" altLang="zh-CN" sz="1800" dirty="0"/>
              <a:t>electronic upgrade)</a:t>
            </a:r>
          </a:p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 smtClean="0"/>
              <a:t>IST</a:t>
            </a:r>
            <a:r>
              <a:rPr lang="en-US" altLang="zh-CN" dirty="0" smtClean="0"/>
              <a:t> O</a:t>
            </a:r>
            <a:r>
              <a:rPr lang="en-US" altLang="zh-CN" sz="1800" dirty="0" smtClean="0"/>
              <a:t>ne </a:t>
            </a:r>
            <a:r>
              <a:rPr lang="en-US" altLang="zh-CN" sz="1800" dirty="0"/>
              <a:t>layer of silicon strips along </a:t>
            </a:r>
            <a:r>
              <a:rPr lang="en-US" altLang="zh-CN" sz="1800" dirty="0" smtClean="0"/>
              <a:t>the beam direction (r-</a:t>
            </a:r>
            <a:r>
              <a:rPr lang="en-US" altLang="zh-CN" sz="1800" dirty="0" err="1" smtClean="0"/>
              <a:t>φ</a:t>
            </a:r>
            <a:r>
              <a:rPr lang="en-US" altLang="zh-CN" sz="1800" dirty="0" smtClean="0"/>
              <a:t>) , </a:t>
            </a:r>
            <a:r>
              <a:rPr lang="en-US" altLang="zh-CN" sz="1800" dirty="0"/>
              <a:t>guiding tracks from the SSD </a:t>
            </a:r>
            <a:r>
              <a:rPr lang="en-US" altLang="zh-CN" dirty="0" smtClean="0"/>
              <a:t>to</a:t>
            </a:r>
            <a:r>
              <a:rPr lang="en-US" altLang="zh-CN" sz="1800" dirty="0" smtClean="0"/>
              <a:t> </a:t>
            </a:r>
            <a:r>
              <a:rPr lang="en-US" altLang="zh-CN" sz="1800" dirty="0"/>
              <a:t>PIXEL detector.  </a:t>
            </a:r>
            <a:endParaRPr lang="en-US" altLang="zh-CN" b="1" dirty="0" smtClean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2240" y="2943182"/>
            <a:ext cx="36857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u="sng" dirty="0"/>
              <a:t>PIXEL</a:t>
            </a:r>
            <a:r>
              <a:rPr lang="en-US" altLang="zh-CN" u="sng" dirty="0"/>
              <a:t> </a:t>
            </a:r>
            <a:endParaRPr lang="en-US" altLang="zh-CN" u="sng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 smtClean="0"/>
              <a:t>two layers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 smtClean="0"/>
              <a:t>18.4x18.4 </a:t>
            </a:r>
            <a:r>
              <a:rPr lang="en-US" altLang="zh-CN" sz="1600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zh-CN" sz="1600" dirty="0"/>
              <a:t>m pixel </a:t>
            </a:r>
            <a:r>
              <a:rPr lang="en-US" altLang="zh-CN" sz="1600" dirty="0" smtClean="0"/>
              <a:t>pitch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/>
              <a:t>10 sectors, </a:t>
            </a:r>
            <a:r>
              <a:rPr lang="en-US" altLang="zh-CN" sz="1600" dirty="0"/>
              <a:t>delivering ultimate </a:t>
            </a:r>
            <a:r>
              <a:rPr lang="en-US" altLang="zh-CN" sz="1600" dirty="0" smtClean="0"/>
              <a:t>Pointing resolution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that allows for direct topological identification of charm.  </a:t>
            </a:r>
            <a:endParaRPr lang="en-US" altLang="zh-CN" sz="1600" b="1" dirty="0">
              <a:solidFill>
                <a:srgbClr val="0033C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/>
              <a:t> </a:t>
            </a:r>
            <a:r>
              <a:rPr lang="en-US" altLang="zh-CN" sz="1600" dirty="0"/>
              <a:t>M</a:t>
            </a:r>
            <a:r>
              <a:rPr lang="en-US" altLang="zh-CN" sz="1600" dirty="0" smtClean="0"/>
              <a:t>onolithic active </a:t>
            </a:r>
            <a:r>
              <a:rPr lang="en-US" altLang="zh-CN" sz="1600" dirty="0"/>
              <a:t>pixel </a:t>
            </a:r>
            <a:r>
              <a:rPr lang="en-US" altLang="zh-CN" sz="1600" dirty="0" smtClean="0"/>
              <a:t>sensors (MAPS) technology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24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6-9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3877"/>
            <a:ext cx="4219223" cy="1631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1633877"/>
            <a:ext cx="3860800" cy="1492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66" y="3621663"/>
            <a:ext cx="4384668" cy="1695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373" y="3774722"/>
            <a:ext cx="2812406" cy="269522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79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10-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79" y="1567725"/>
            <a:ext cx="3400778" cy="19157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965" y="1651000"/>
            <a:ext cx="2539257" cy="1832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965" y="4007556"/>
            <a:ext cx="2745312" cy="19812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382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13-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712" y="1417638"/>
            <a:ext cx="2627797" cy="2518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711" y="1297166"/>
            <a:ext cx="2753507" cy="2638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55" y="4349514"/>
            <a:ext cx="3307644" cy="14498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509" y="4182775"/>
            <a:ext cx="2043289" cy="19581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551" y="4182775"/>
            <a:ext cx="2379249" cy="2280114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453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95" y="1803189"/>
            <a:ext cx="2923620" cy="28018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294" y="1803189"/>
            <a:ext cx="2024918" cy="3761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6512" y="1597630"/>
            <a:ext cx="2710288" cy="3670819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1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010" y="3277101"/>
            <a:ext cx="1949276" cy="264010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19042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284133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49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>
            <a:lum bright="20000" contrast="34000"/>
          </a:blip>
          <a:srcRect/>
          <a:stretch>
            <a:fillRect/>
          </a:stretch>
        </p:blipFill>
        <p:spPr bwMode="auto">
          <a:xfrm>
            <a:off x="4267200" y="762000"/>
            <a:ext cx="4191000" cy="246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90" name="Rectangle 2"/>
          <p:cNvSpPr>
            <a:spLocks/>
          </p:cNvSpPr>
          <p:nvPr/>
        </p:nvSpPr>
        <p:spPr bwMode="auto">
          <a:xfrm>
            <a:off x="381000" y="76200"/>
            <a:ext cx="76200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457200" eaLnBrk="0" hangingPunct="0"/>
            <a:r>
              <a:rPr lang="en-US" sz="3200" dirty="0"/>
              <a:t>PXL Detector Mechanical Design</a:t>
            </a:r>
          </a:p>
        </p:txBody>
      </p:sp>
      <p:sp>
        <p:nvSpPr>
          <p:cNvPr id="12292" name="Rectangle 7"/>
          <p:cNvSpPr>
            <a:spLocks noChangeArrowheads="1"/>
          </p:cNvSpPr>
          <p:nvPr/>
        </p:nvSpPr>
        <p:spPr bwMode="auto">
          <a:xfrm>
            <a:off x="304800" y="1295400"/>
            <a:ext cx="3352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/>
              <a:t>Mechanical support with kinematic mounts (insertion side)</a:t>
            </a:r>
          </a:p>
        </p:txBody>
      </p:sp>
      <p:sp>
        <p:nvSpPr>
          <p:cNvPr id="12294" name="Text Box 24"/>
          <p:cNvSpPr txBox="1">
            <a:spLocks noChangeArrowheads="1"/>
          </p:cNvSpPr>
          <p:nvPr/>
        </p:nvSpPr>
        <p:spPr bwMode="auto">
          <a:xfrm>
            <a:off x="5029200" y="3276600"/>
            <a:ext cx="3695700" cy="1209675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Insertion from one side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2 layers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5 sectors / half (10 sectors total)</a:t>
            </a:r>
          </a:p>
          <a:p>
            <a:r>
              <a:rPr lang="en-US" sz="1800" b="1" dirty="0">
                <a:solidFill>
                  <a:srgbClr val="0000FF"/>
                </a:solidFill>
              </a:rPr>
              <a:t>4 </a:t>
            </a:r>
            <a:r>
              <a:rPr lang="en-US" sz="1800" b="1" dirty="0" smtClean="0">
                <a:solidFill>
                  <a:srgbClr val="0000FF"/>
                </a:solidFill>
              </a:rPr>
              <a:t>ladders / sector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0600" y="6143625"/>
            <a:ext cx="2743200" cy="152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6" name="Picture 11" descr="super module business e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 contrast="11000"/>
                    </a14:imgEffect>
                  </a14:imgLayer>
                </a14:imgProps>
              </a:ext>
            </a:extLst>
          </a:blip>
          <a:srcRect l="17082" b="7620"/>
          <a:stretch>
            <a:fillRect/>
          </a:stretch>
        </p:blipFill>
        <p:spPr bwMode="auto">
          <a:xfrm>
            <a:off x="304800" y="3013075"/>
            <a:ext cx="4191000" cy="333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3352800" y="5029200"/>
            <a:ext cx="5184775" cy="1066800"/>
            <a:chOff x="2208" y="3360"/>
            <a:chExt cx="3266" cy="672"/>
          </a:xfrm>
        </p:grpSpPr>
        <p:pic>
          <p:nvPicPr>
            <p:cNvPr id="12306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08" y="3360"/>
              <a:ext cx="3266" cy="64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2307" name="TextBox 19"/>
            <p:cNvSpPr txBox="1">
              <a:spLocks noChangeArrowheads="1"/>
            </p:cNvSpPr>
            <p:nvPr/>
          </p:nvSpPr>
          <p:spPr bwMode="auto">
            <a:xfrm>
              <a:off x="2640" y="3859"/>
              <a:ext cx="1796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Aluminum conductor Ladder Flex Cable</a:t>
              </a:r>
            </a:p>
          </p:txBody>
        </p:sp>
      </p:grpSp>
      <p:sp>
        <p:nvSpPr>
          <p:cNvPr id="12298" name="Rectangle 5"/>
          <p:cNvSpPr>
            <a:spLocks noChangeArrowheads="1"/>
          </p:cNvSpPr>
          <p:nvPr/>
        </p:nvSpPr>
        <p:spPr bwMode="auto">
          <a:xfrm>
            <a:off x="4800600" y="4648200"/>
            <a:ext cx="2971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/>
              <a:t>Ladder with 10 MAPS sensors (~ 2</a:t>
            </a:r>
            <a:r>
              <a:rPr lang="en-US" sz="1600"/>
              <a:t>×</a:t>
            </a:r>
            <a:r>
              <a:rPr lang="en-GB" sz="1600"/>
              <a:t>2 cm each)</a:t>
            </a:r>
          </a:p>
        </p:txBody>
      </p:sp>
      <p:sp>
        <p:nvSpPr>
          <p:cNvPr id="12299" name="Line 25"/>
          <p:cNvSpPr>
            <a:spLocks noChangeShapeType="1"/>
          </p:cNvSpPr>
          <p:nvPr/>
        </p:nvSpPr>
        <p:spPr bwMode="auto">
          <a:xfrm>
            <a:off x="3657600" y="1600200"/>
            <a:ext cx="2209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0" name="AutoShape 26"/>
          <p:cNvSpPr>
            <a:spLocks noChangeArrowheads="1"/>
          </p:cNvSpPr>
          <p:nvPr/>
        </p:nvSpPr>
        <p:spPr bwMode="auto">
          <a:xfrm rot="2100000">
            <a:off x="2133335" y="5102849"/>
            <a:ext cx="1371937" cy="165945"/>
          </a:xfrm>
          <a:prstGeom prst="rightArrow">
            <a:avLst>
              <a:gd name="adj1" fmla="val 50000"/>
              <a:gd name="adj2" fmla="val 12605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Rectangle 7"/>
          <p:cNvSpPr>
            <a:spLocks noChangeArrowheads="1"/>
          </p:cNvSpPr>
          <p:nvPr/>
        </p:nvSpPr>
        <p:spPr bwMode="auto">
          <a:xfrm>
            <a:off x="228600" y="2362200"/>
            <a:ext cx="3352800" cy="59055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defTabSz="457200">
              <a:spcBef>
                <a:spcPts val="1125"/>
              </a:spcBef>
              <a:buClr>
                <a:srgbClr val="009999"/>
              </a:buClr>
              <a:buSzPct val="100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1600" dirty="0"/>
              <a:t>carbon </a:t>
            </a:r>
            <a:r>
              <a:rPr lang="en-GB" sz="1600" dirty="0" smtClean="0"/>
              <a:t>fibre </a:t>
            </a:r>
            <a:r>
              <a:rPr lang="en-GB" sz="1600" dirty="0"/>
              <a:t>sector tubes (~ </a:t>
            </a:r>
            <a:r>
              <a:rPr lang="en-GB" sz="1600" dirty="0" smtClean="0"/>
              <a:t>200</a:t>
            </a:r>
            <a:r>
              <a:rPr lang="en-US" sz="1600" dirty="0" smtClean="0"/>
              <a:t>µ</a:t>
            </a:r>
            <a:r>
              <a:rPr lang="en-GB" sz="1600" dirty="0" smtClean="0"/>
              <a:t>m </a:t>
            </a:r>
            <a:r>
              <a:rPr lang="en-GB" sz="1600" dirty="0"/>
              <a:t>thick)</a:t>
            </a:r>
          </a:p>
        </p:txBody>
      </p:sp>
      <p:sp>
        <p:nvSpPr>
          <p:cNvPr id="12302" name="Line 28"/>
          <p:cNvSpPr>
            <a:spLocks noChangeShapeType="1"/>
          </p:cNvSpPr>
          <p:nvPr/>
        </p:nvSpPr>
        <p:spPr bwMode="auto">
          <a:xfrm flipH="1">
            <a:off x="1143000" y="2971800"/>
            <a:ext cx="838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4" name="Line 30"/>
          <p:cNvSpPr>
            <a:spLocks noChangeShapeType="1"/>
          </p:cNvSpPr>
          <p:nvPr/>
        </p:nvSpPr>
        <p:spPr bwMode="auto">
          <a:xfrm>
            <a:off x="4267200" y="6158604"/>
            <a:ext cx="3962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305" name="Text Box 31"/>
          <p:cNvSpPr txBox="1">
            <a:spLocks noChangeArrowheads="1"/>
          </p:cNvSpPr>
          <p:nvPr/>
        </p:nvSpPr>
        <p:spPr bwMode="auto">
          <a:xfrm>
            <a:off x="5715000" y="5954892"/>
            <a:ext cx="738188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/>
              <a:t>20 cm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7A86D-EEB9-C74E-AC24-B9D1E6A4A89D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56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C8F0F-A443-AB43-BE7E-574229CEE088}" type="slidenum">
              <a:rPr lang="en-US" smtClean="0"/>
              <a:t>57</a:t>
            </a:fld>
            <a:endParaRPr lang="en-US"/>
          </a:p>
        </p:txBody>
      </p:sp>
      <p:pic>
        <p:nvPicPr>
          <p:cNvPr id="5" name="Picture 4" descr="Screen Shot 2019-02-07 at 16.34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655" y="1846196"/>
            <a:ext cx="3461862" cy="2862282"/>
          </a:xfrm>
          <a:prstGeom prst="rect">
            <a:avLst/>
          </a:prstGeom>
        </p:spPr>
      </p:pic>
      <p:pic>
        <p:nvPicPr>
          <p:cNvPr id="6" name="Picture 5" descr="Screen Shot 2019-02-07 at 16.33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67" y="1846196"/>
            <a:ext cx="3199241" cy="240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21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10381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32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80349" y="955810"/>
            <a:ext cx="9052899" cy="5411086"/>
            <a:chOff x="-80349" y="990600"/>
            <a:chExt cx="9052899" cy="5411086"/>
          </a:xfrm>
        </p:grpSpPr>
        <p:pic>
          <p:nvPicPr>
            <p:cNvPr id="17432" name="Picture 2" descr="C:\Users\ECAnderssen_local\Desktop\Figures Integration\STAR HALL 3D_Zoom_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8000"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90600"/>
              <a:ext cx="8743950" cy="533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23"/>
            <p:cNvSpPr/>
            <p:nvPr/>
          </p:nvSpPr>
          <p:spPr>
            <a:xfrm>
              <a:off x="4062413" y="4784725"/>
              <a:ext cx="1125537" cy="49053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+mn-lt"/>
                  <a:ea typeface="+mn-ea"/>
                </a:rPr>
                <a:t>TPC Volume</a:t>
              </a:r>
            </a:p>
          </p:txBody>
        </p:sp>
        <p:sp>
          <p:nvSpPr>
            <p:cNvPr id="90" name="Rectangle 27"/>
            <p:cNvSpPr/>
            <p:nvPr/>
          </p:nvSpPr>
          <p:spPr>
            <a:xfrm rot="19935684">
              <a:off x="-80349" y="3740230"/>
              <a:ext cx="1794696" cy="59535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Magnet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Return Iron</a:t>
              </a:r>
            </a:p>
          </p:txBody>
        </p:sp>
        <p:sp>
          <p:nvSpPr>
            <p:cNvPr id="91" name="Rectangle 34"/>
            <p:cNvSpPr/>
            <p:nvPr/>
          </p:nvSpPr>
          <p:spPr>
            <a:xfrm rot="1695205">
              <a:off x="1222519" y="5441807"/>
              <a:ext cx="2258388" cy="33989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Solenoid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59281" y="3964133"/>
              <a:ext cx="1925638" cy="366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Outer Field Cage</a:t>
              </a:r>
            </a:p>
          </p:txBody>
        </p:sp>
        <p:cxnSp>
          <p:nvCxnSpPr>
            <p:cNvPr id="17429" name="Straight Arrow Connector 37"/>
            <p:cNvCxnSpPr>
              <a:cxnSpLocks noChangeShapeType="1"/>
              <a:stCxn id="92" idx="2"/>
            </p:cNvCxnSpPr>
            <p:nvPr/>
          </p:nvCxnSpPr>
          <p:spPr bwMode="auto">
            <a:xfrm>
              <a:off x="3422100" y="4330845"/>
              <a:ext cx="318133" cy="596679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4" name="TextBox 93"/>
            <p:cNvSpPr txBox="1"/>
            <p:nvPr/>
          </p:nvSpPr>
          <p:spPr>
            <a:xfrm>
              <a:off x="2541380" y="1982855"/>
              <a:ext cx="1874837" cy="3667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Inner Field Cage</a:t>
              </a:r>
            </a:p>
          </p:txBody>
        </p:sp>
        <p:cxnSp>
          <p:nvCxnSpPr>
            <p:cNvPr id="17431" name="Straight Arrow Connector 40"/>
            <p:cNvCxnSpPr>
              <a:cxnSpLocks noChangeShapeType="1"/>
              <a:stCxn id="94" idx="2"/>
            </p:cNvCxnSpPr>
            <p:nvPr/>
          </p:nvCxnSpPr>
          <p:spPr bwMode="auto">
            <a:xfrm>
              <a:off x="3478799" y="2349568"/>
              <a:ext cx="794" cy="399210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Rectangle 54"/>
            <p:cNvSpPr/>
            <p:nvPr/>
          </p:nvSpPr>
          <p:spPr>
            <a:xfrm rot="1282124">
              <a:off x="991345" y="5656320"/>
              <a:ext cx="988917" cy="424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EAST</a:t>
              </a:r>
            </a:p>
          </p:txBody>
        </p:sp>
        <p:sp>
          <p:nvSpPr>
            <p:cNvPr id="85" name="Rectangle 55"/>
            <p:cNvSpPr/>
            <p:nvPr/>
          </p:nvSpPr>
          <p:spPr>
            <a:xfrm>
              <a:off x="7852340" y="5976257"/>
              <a:ext cx="1055694" cy="4254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WEST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380863">
              <a:off x="5032375" y="4191000"/>
              <a:ext cx="652463" cy="269875"/>
            </a:xfrm>
            <a:prstGeom prst="ellipse">
              <a:avLst/>
            </a:prstGeom>
            <a:solidFill>
              <a:srgbClr val="FFFFFF">
                <a:alpha val="43137"/>
              </a:srgbClr>
            </a:solidFill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FGT</a:t>
              </a:r>
            </a:p>
          </p:txBody>
        </p:sp>
      </p:grpSp>
      <p:sp>
        <p:nvSpPr>
          <p:cNvPr id="27" name="Oval 5"/>
          <p:cNvSpPr/>
          <p:nvPr/>
        </p:nvSpPr>
        <p:spPr>
          <a:xfrm>
            <a:off x="3488531" y="3009899"/>
            <a:ext cx="1649413" cy="98266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n>
                <a:solidFill>
                  <a:srgbClr val="FF0000"/>
                </a:solidFill>
              </a:ln>
              <a:noFill/>
              <a:latin typeface="+mn-lt"/>
              <a:ea typeface="+mn-e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090209" y="1190806"/>
            <a:ext cx="6744207" cy="4391080"/>
            <a:chOff x="669774" y="1142720"/>
            <a:chExt cx="7446061" cy="4995175"/>
          </a:xfrm>
        </p:grpSpPr>
        <p:pic>
          <p:nvPicPr>
            <p:cNvPr id="1026" name="Picture 2" descr="C:\Users\ECAnderssen_local\Desktop\Figures Integration\New Folder (2)\Explode\Snap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7055" y="1243847"/>
              <a:ext cx="7038780" cy="4894048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669774" y="2911201"/>
              <a:ext cx="2434151" cy="11552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MSC</a:t>
              </a:r>
            </a:p>
            <a:p>
              <a:r>
                <a:rPr lang="en-US" b="1" dirty="0" smtClean="0"/>
                <a:t>P</a:t>
              </a:r>
              <a:r>
                <a:rPr lang="en-US" dirty="0" smtClean="0"/>
                <a:t>ixel </a:t>
              </a:r>
              <a:r>
                <a:rPr lang="en-US" b="1" dirty="0" smtClean="0"/>
                <a:t>I</a:t>
              </a:r>
              <a:r>
                <a:rPr lang="en-US" dirty="0" smtClean="0"/>
                <a:t>nsertion </a:t>
              </a:r>
              <a:r>
                <a:rPr lang="en-US" b="1" dirty="0" smtClean="0"/>
                <a:t>T</a:t>
              </a:r>
              <a:r>
                <a:rPr lang="en-US" dirty="0" smtClean="0"/>
                <a:t>ube</a:t>
              </a:r>
            </a:p>
            <a:p>
              <a:r>
                <a:rPr lang="en-US" b="1" dirty="0" smtClean="0"/>
                <a:t>P</a:t>
              </a:r>
              <a:r>
                <a:rPr lang="en-US" dirty="0" smtClean="0"/>
                <a:t>ixel </a:t>
              </a:r>
              <a:r>
                <a:rPr lang="en-US" b="1" dirty="0" smtClean="0"/>
                <a:t>S</a:t>
              </a:r>
              <a:r>
                <a:rPr lang="en-US" dirty="0" smtClean="0"/>
                <a:t>upport </a:t>
              </a:r>
              <a:r>
                <a:rPr lang="en-US" b="1" dirty="0" smtClean="0"/>
                <a:t>T</a:t>
              </a:r>
              <a:r>
                <a:rPr lang="en-US" dirty="0" smtClean="0"/>
                <a:t>ube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242637" y="1142720"/>
              <a:ext cx="2809009" cy="1680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IDS</a:t>
              </a:r>
            </a:p>
            <a:p>
              <a:r>
                <a:rPr lang="en-US" b="1" dirty="0" smtClean="0"/>
                <a:t>E</a:t>
              </a:r>
              <a:r>
                <a:rPr lang="en-US" dirty="0" smtClean="0"/>
                <a:t>ast </a:t>
              </a:r>
              <a:r>
                <a:rPr lang="en-US" b="1" dirty="0" smtClean="0"/>
                <a:t>S</a:t>
              </a:r>
              <a:r>
                <a:rPr lang="en-US" dirty="0" smtClean="0"/>
                <a:t>upport </a:t>
              </a:r>
              <a:r>
                <a:rPr lang="en-US" b="1" dirty="0" smtClean="0"/>
                <a:t>C</a:t>
              </a:r>
              <a:r>
                <a:rPr lang="en-US" dirty="0" smtClean="0"/>
                <a:t>ylinder</a:t>
              </a:r>
            </a:p>
            <a:p>
              <a:r>
                <a:rPr lang="en-US" b="1" dirty="0" smtClean="0"/>
                <a:t>O</a:t>
              </a:r>
              <a:r>
                <a:rPr lang="en-US" dirty="0" smtClean="0"/>
                <a:t>uter </a:t>
              </a:r>
              <a:r>
                <a:rPr lang="en-US" b="1" dirty="0" smtClean="0"/>
                <a:t>S</a:t>
              </a:r>
              <a:r>
                <a:rPr lang="en-US" dirty="0" smtClean="0"/>
                <a:t>upport </a:t>
              </a:r>
              <a:r>
                <a:rPr lang="en-US" b="1" dirty="0" smtClean="0"/>
                <a:t>C</a:t>
              </a:r>
              <a:r>
                <a:rPr lang="en-US" dirty="0" smtClean="0"/>
                <a:t>ylinder</a:t>
              </a:r>
            </a:p>
            <a:p>
              <a:r>
                <a:rPr lang="en-US" b="1" dirty="0" smtClean="0"/>
                <a:t>W</a:t>
              </a:r>
              <a:r>
                <a:rPr lang="en-US" dirty="0" smtClean="0"/>
                <a:t>est </a:t>
              </a:r>
              <a:r>
                <a:rPr lang="en-US" b="1" dirty="0" smtClean="0"/>
                <a:t>S</a:t>
              </a:r>
              <a:r>
                <a:rPr lang="en-US" dirty="0" smtClean="0"/>
                <a:t>upport </a:t>
              </a:r>
              <a:r>
                <a:rPr lang="en-US" b="1" dirty="0" smtClean="0"/>
                <a:t>C</a:t>
              </a:r>
              <a:r>
                <a:rPr lang="en-US" dirty="0" smtClean="0"/>
                <a:t>ylinder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 rot="2058652">
              <a:off x="1512400" y="1527387"/>
              <a:ext cx="557967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PIT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 rot="1962273">
              <a:off x="2687771" y="2338330"/>
              <a:ext cx="576872" cy="3337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PST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 rot="1987824">
              <a:off x="3722161" y="2950376"/>
              <a:ext cx="688952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ESC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973545">
              <a:off x="5260554" y="4037751"/>
              <a:ext cx="717309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OSC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2028573">
              <a:off x="6975643" y="5093385"/>
              <a:ext cx="760520" cy="3850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WSC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46921" y="2795255"/>
              <a:ext cx="879352" cy="350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Shrouds</a:t>
              </a:r>
              <a:endParaRPr lang="en-US" sz="1400" dirty="0"/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6187268" y="2940841"/>
              <a:ext cx="94796" cy="5038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2"/>
            </p:cNvCxnSpPr>
            <p:nvPr/>
          </p:nvCxnSpPr>
          <p:spPr>
            <a:xfrm rot="16200000" flipH="1">
              <a:off x="6444976" y="3186995"/>
              <a:ext cx="285471" cy="2022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 rot="2005596">
              <a:off x="1463905" y="1690561"/>
              <a:ext cx="2461967" cy="3337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M</a:t>
              </a:r>
              <a:r>
                <a:rPr lang="en-US" sz="2000" dirty="0" smtClean="0"/>
                <a:t>iddle </a:t>
              </a:r>
              <a:r>
                <a:rPr lang="en-US" sz="2000" b="1" dirty="0" smtClean="0"/>
                <a:t>S</a:t>
              </a:r>
              <a:r>
                <a:rPr lang="en-US" sz="2000" dirty="0" smtClean="0"/>
                <a:t>upport </a:t>
              </a:r>
              <a:r>
                <a:rPr lang="en-US" sz="2000" b="1" dirty="0" smtClean="0"/>
                <a:t>C</a:t>
              </a:r>
              <a:r>
                <a:rPr lang="en-US" sz="2000" dirty="0" smtClean="0"/>
                <a:t>ylinder</a:t>
              </a:r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994222">
              <a:off x="3459281" y="4507499"/>
              <a:ext cx="3646229" cy="4877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</a:t>
              </a:r>
              <a:r>
                <a:rPr lang="en-US" sz="3200" dirty="0" smtClean="0"/>
                <a:t>nner </a:t>
              </a:r>
              <a:r>
                <a:rPr lang="en-US" sz="3200" b="1" dirty="0" smtClean="0"/>
                <a:t>D</a:t>
              </a:r>
              <a:r>
                <a:rPr lang="en-US" sz="3200" dirty="0" smtClean="0"/>
                <a:t>etector </a:t>
              </a:r>
              <a:r>
                <a:rPr lang="en-US" sz="3200" b="1" dirty="0" smtClean="0"/>
                <a:t>S</a:t>
              </a:r>
              <a:r>
                <a:rPr lang="en-US" sz="3200" dirty="0" smtClean="0"/>
                <a:t>upport</a:t>
              </a:r>
              <a:endParaRPr lang="en-US" sz="3200" dirty="0"/>
            </a:p>
          </p:txBody>
        </p:sp>
        <p:sp>
          <p:nvSpPr>
            <p:cNvPr id="17" name="Striped Right Arrow 16"/>
            <p:cNvSpPr/>
            <p:nvPr/>
          </p:nvSpPr>
          <p:spPr>
            <a:xfrm rot="2111298">
              <a:off x="1243024" y="2005663"/>
              <a:ext cx="898663" cy="317795"/>
            </a:xfrm>
            <a:prstGeom prst="stripedRightArrow">
              <a:avLst>
                <a:gd name="adj1" fmla="val 46571"/>
                <a:gd name="adj2" fmla="val 911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Striped Right Arrow 17"/>
            <p:cNvSpPr/>
            <p:nvPr/>
          </p:nvSpPr>
          <p:spPr>
            <a:xfrm rot="2031293">
              <a:off x="4523548" y="2930920"/>
              <a:ext cx="562794" cy="230709"/>
            </a:xfrm>
            <a:prstGeom prst="stripedRightArrow">
              <a:avLst>
                <a:gd name="adj1" fmla="val 46571"/>
                <a:gd name="adj2" fmla="val 911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Striped Right Arrow 18"/>
            <p:cNvSpPr/>
            <p:nvPr/>
          </p:nvSpPr>
          <p:spPr>
            <a:xfrm rot="12810475">
              <a:off x="6770563" y="4391763"/>
              <a:ext cx="562794" cy="230709"/>
            </a:xfrm>
            <a:prstGeom prst="stripedRightArrow">
              <a:avLst>
                <a:gd name="adj1" fmla="val 46571"/>
                <a:gd name="adj2" fmla="val 91143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Inner Detector Support (IDS)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9876" y="4126303"/>
            <a:ext cx="3781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Carbon Fiber Structures provide support for 3 inner detector systems and FGT.</a:t>
            </a:r>
          </a:p>
          <a:p>
            <a:r>
              <a:rPr lang="en-US" dirty="0" smtClean="0"/>
              <a:t>All systems are highly integrated into IDS.</a:t>
            </a:r>
          </a:p>
        </p:txBody>
      </p:sp>
      <p:sp>
        <p:nvSpPr>
          <p:cNvPr id="4" name="Oval 3"/>
          <p:cNvSpPr/>
          <p:nvPr/>
        </p:nvSpPr>
        <p:spPr>
          <a:xfrm>
            <a:off x="3417656" y="1545096"/>
            <a:ext cx="4660881" cy="415080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78642" y="3061463"/>
            <a:ext cx="1940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Installed for Run-12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MSC installed for Run-13 for PXL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69D7-958E-364C-B642-6D747F6C9737}" type="slidenum">
              <a:rPr lang="en-US" smtClean="0"/>
              <a:t>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9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PXL Sensor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54864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fr-FR" sz="1800" dirty="0" smtClean="0"/>
              <a:t>Monolithic </a:t>
            </a:r>
            <a:r>
              <a:rPr lang="en-US" altLang="fr-FR" sz="1800" dirty="0"/>
              <a:t>Active Pixel Sensor </a:t>
            </a:r>
            <a:r>
              <a:rPr lang="en-US" altLang="fr-FR" sz="1800" dirty="0" smtClean="0"/>
              <a:t>technology</a:t>
            </a:r>
            <a:endParaRPr lang="en-US" altLang="fr-FR" sz="1800" dirty="0"/>
          </a:p>
          <a:p>
            <a:pPr marL="0" indent="0">
              <a:buNone/>
            </a:pPr>
            <a:r>
              <a:rPr lang="en-US" altLang="fr-FR" sz="1800" i="1" dirty="0"/>
              <a:t>Ultimate-2:  </a:t>
            </a:r>
            <a:r>
              <a:rPr lang="en-US" altLang="fr-FR" sz="1800" dirty="0"/>
              <a:t>third generation sensor developed for the PXL detector</a:t>
            </a:r>
            <a:r>
              <a:rPr lang="en-US" altLang="en-US" sz="1800" dirty="0"/>
              <a:t> </a:t>
            </a:r>
            <a:r>
              <a:rPr lang="en-US" altLang="fr-FR" sz="1800" dirty="0"/>
              <a:t>by the PICSEL group of IPHC, </a:t>
            </a:r>
            <a:r>
              <a:rPr lang="en-US" altLang="fr-FR" sz="1800" dirty="0" smtClean="0"/>
              <a:t>Strasbourg</a:t>
            </a:r>
            <a:endParaRPr lang="en-US" altLang="fr-FR" sz="1800" dirty="0" smtClean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endParaRPr lang="en-US" altLang="fr-FR" sz="1200" dirty="0" smtClean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r>
              <a:rPr lang="en-US" altLang="fr-FR" sz="160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High </a:t>
            </a:r>
            <a:r>
              <a:rPr lang="en-US" altLang="fr-FR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resistivity p-epi </a:t>
            </a:r>
            <a:r>
              <a:rPr lang="en-US" altLang="fr-FR" sz="160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layer</a:t>
            </a:r>
          </a:p>
          <a:p>
            <a:pPr lvl="1">
              <a:spcBef>
                <a:spcPts val="100"/>
              </a:spcBef>
            </a:pPr>
            <a:r>
              <a:rPr lang="en-US" altLang="fr-FR" sz="140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Reduced charge collection time</a:t>
            </a:r>
          </a:p>
          <a:p>
            <a:pPr lvl="1">
              <a:spcBef>
                <a:spcPts val="100"/>
              </a:spcBef>
            </a:pPr>
            <a:r>
              <a:rPr lang="en-US" altLang="fr-FR" sz="140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Improved radiation hardness</a:t>
            </a:r>
          </a:p>
          <a:p>
            <a:pPr lvl="2">
              <a:spcBef>
                <a:spcPts val="100"/>
              </a:spcBef>
            </a:pPr>
            <a:r>
              <a:rPr kumimoji="1" lang="en-US" sz="1200" dirty="0" smtClean="0">
                <a:ea typeface="MS PGothic"/>
                <a:cs typeface="ヒラギノ角ゴ Pro W3"/>
              </a:rPr>
              <a:t>20 </a:t>
            </a:r>
            <a:r>
              <a:rPr kumimoji="1" lang="en-US" sz="1200" dirty="0">
                <a:ea typeface="MS PGothic"/>
                <a:cs typeface="ヒラギノ角ゴ Pro W3"/>
              </a:rPr>
              <a:t>to 90 </a:t>
            </a:r>
            <a:r>
              <a:rPr kumimoji="1" lang="en-US" sz="1200" dirty="0" err="1">
                <a:ea typeface="MS PGothic"/>
                <a:cs typeface="ヒラギノ角ゴ Pro W3"/>
              </a:rPr>
              <a:t>kRad</a:t>
            </a:r>
            <a:r>
              <a:rPr kumimoji="1" lang="en-US" sz="1200" dirty="0">
                <a:ea typeface="MS PGothic"/>
                <a:cs typeface="ヒラギノ角ゴ Pro W3"/>
              </a:rPr>
              <a:t> / </a:t>
            </a:r>
            <a:r>
              <a:rPr kumimoji="1" lang="en-US" sz="1200" dirty="0" smtClean="0">
                <a:ea typeface="MS PGothic"/>
                <a:cs typeface="ヒラギノ角ゴ Pro W3"/>
              </a:rPr>
              <a:t>year - 2*</a:t>
            </a:r>
            <a:r>
              <a:rPr lang="en-US" sz="1200" dirty="0" smtClean="0">
                <a:ea typeface="MS PGothic"/>
                <a:cs typeface="ヒラギノ角ゴ Pro W3"/>
              </a:rPr>
              <a:t>10</a:t>
            </a:r>
            <a:r>
              <a:rPr lang="en-US" sz="1200" baseline="30000" dirty="0" smtClean="0">
                <a:ea typeface="MS PGothic"/>
                <a:cs typeface="ヒラギノ角ゴ Pro W3"/>
              </a:rPr>
              <a:t>11</a:t>
            </a:r>
            <a:r>
              <a:rPr lang="en-US" sz="1200" dirty="0" smtClean="0">
                <a:ea typeface="MS PGothic"/>
                <a:cs typeface="ヒラギノ角ゴ Pro W3"/>
              </a:rPr>
              <a:t> </a:t>
            </a:r>
            <a:r>
              <a:rPr lang="en-US" sz="1200" dirty="0">
                <a:ea typeface="MS PGothic"/>
                <a:cs typeface="ヒラギノ角ゴ Pro W3"/>
              </a:rPr>
              <a:t>to 10</a:t>
            </a:r>
            <a:r>
              <a:rPr lang="en-US" sz="1200" baseline="30000" dirty="0">
                <a:ea typeface="MS PGothic"/>
                <a:cs typeface="ヒラギノ角ゴ Pro W3"/>
              </a:rPr>
              <a:t>12</a:t>
            </a:r>
            <a:r>
              <a:rPr lang="en-US" sz="1200" dirty="0">
                <a:ea typeface="MS PGothic"/>
                <a:cs typeface="ヒラギノ角ゴ Pro W3"/>
              </a:rPr>
              <a:t> 1MeV n </a:t>
            </a:r>
            <a:r>
              <a:rPr lang="en-US" sz="1200" dirty="0" err="1" smtClean="0">
                <a:ea typeface="MS PGothic"/>
                <a:cs typeface="ヒラギノ角ゴ Pro W3"/>
              </a:rPr>
              <a:t>eq</a:t>
            </a:r>
            <a:r>
              <a:rPr lang="en-US" sz="1200" dirty="0" smtClean="0">
                <a:ea typeface="MS PGothic"/>
                <a:cs typeface="ヒラギノ角ゴ Pro W3"/>
              </a:rPr>
              <a:t>/cm</a:t>
            </a:r>
            <a:r>
              <a:rPr lang="en-US" sz="1200" baseline="30000" dirty="0" smtClean="0">
                <a:ea typeface="MS PGothic"/>
                <a:cs typeface="ヒラギノ角ゴ Pro W3"/>
              </a:rPr>
              <a:t>2</a:t>
            </a:r>
            <a:endParaRPr lang="en-US" altLang="fr-FR" sz="1600" dirty="0" smtClean="0">
              <a:solidFill>
                <a:schemeClr val="tx1"/>
              </a:solidFill>
              <a:ea typeface="ヒラギノ角ゴ Pro W3"/>
              <a:cs typeface="ヒラギノ角ゴ Pro W3"/>
            </a:endParaRPr>
          </a:p>
          <a:p>
            <a:r>
              <a:rPr lang="en-US" altLang="fr-FR" sz="160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S/N ~ 30</a:t>
            </a:r>
          </a:p>
          <a:p>
            <a:r>
              <a:rPr lang="en-US" altLang="fr-FR" sz="1600" dirty="0" smtClean="0">
                <a:ea typeface="ヒラギノ角ゴ Pro W3"/>
                <a:cs typeface="ヒラギノ角ゴ Pro W3"/>
              </a:rPr>
              <a:t>MIP Signal ~ 1000 e</a:t>
            </a:r>
            <a:r>
              <a:rPr lang="en-US" altLang="fr-FR" sz="1600" baseline="30000" dirty="0" smtClean="0">
                <a:ea typeface="ヒラギノ角ゴ Pro W3"/>
                <a:cs typeface="ヒラギノ角ゴ Pro W3"/>
              </a:rPr>
              <a:t>-</a:t>
            </a:r>
          </a:p>
          <a:p>
            <a:pPr marL="0" indent="0">
              <a:buNone/>
            </a:pPr>
            <a:endParaRPr lang="en-US" altLang="fr-FR" sz="1600" baseline="30000" dirty="0">
              <a:ea typeface="ヒラギノ角ゴ Pro W3"/>
              <a:cs typeface="ヒラギノ角ゴ Pro W3"/>
            </a:endParaRPr>
          </a:p>
          <a:p>
            <a:r>
              <a:rPr lang="en-US" altLang="fr-FR" sz="1600" dirty="0" smtClean="0">
                <a:solidFill>
                  <a:schemeClr val="tx1"/>
                </a:solidFill>
                <a:ea typeface="ヒラギノ角ゴ Pro W3"/>
                <a:cs typeface="ヒラギノ角ゴ Pro W3"/>
              </a:rPr>
              <a:t>928 rows * 960 columns  = ~1M pixel</a:t>
            </a:r>
          </a:p>
          <a:p>
            <a:r>
              <a:rPr lang="en-US" altLang="fr-FR" sz="1600" dirty="0" smtClean="0">
                <a:ea typeface="ヒラギノ角ゴ Pro W3"/>
                <a:cs typeface="ヒラギノ角ゴ Pro W3"/>
              </a:rPr>
              <a:t>Rolling-shutter readout</a:t>
            </a:r>
          </a:p>
          <a:p>
            <a:pPr lvl="1">
              <a:spcBef>
                <a:spcPts val="100"/>
              </a:spcBef>
            </a:pPr>
            <a:r>
              <a:rPr lang="en-US" altLang="fr-FR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connects row by row to end-of-column discriminators</a:t>
            </a:r>
          </a:p>
          <a:p>
            <a:pPr lvl="1">
              <a:spcBef>
                <a:spcPts val="100"/>
              </a:spcBef>
            </a:pP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185.6 </a:t>
            </a:r>
            <a:r>
              <a:rPr lang="en-US" altLang="en-US" sz="1400" dirty="0" err="1">
                <a:solidFill>
                  <a:schemeClr val="tx1"/>
                </a:solidFill>
                <a:latin typeface="Symbol" panose="05050102010706020507" pitchFamily="18" charset="2"/>
                <a:ea typeface="ヒラギノ角ゴ Pro W3"/>
                <a:cs typeface="ヒラギノ角ゴ Pro W3"/>
              </a:rPr>
              <a:t>m</a:t>
            </a:r>
            <a:r>
              <a:rPr lang="en-US" altLang="en-US" sz="1400" dirty="0" err="1">
                <a:solidFill>
                  <a:schemeClr val="tx1"/>
                </a:solidFill>
                <a:ea typeface="ヒラギノ角ゴ Pro W3"/>
                <a:cs typeface="ヒラギノ角ゴ Pro W3"/>
              </a:rPr>
              <a:t>s</a:t>
            </a: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 integration time</a:t>
            </a:r>
          </a:p>
          <a:p>
            <a:pPr lvl="1">
              <a:spcBef>
                <a:spcPts val="100"/>
              </a:spcBef>
            </a:pP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~170 </a:t>
            </a:r>
            <a:r>
              <a:rPr lang="en-US" altLang="en-US" sz="1400" dirty="0" err="1">
                <a:solidFill>
                  <a:schemeClr val="tx1"/>
                </a:solidFill>
                <a:ea typeface="ヒラギノ角ゴ Pro W3"/>
                <a:cs typeface="ヒラギノ角ゴ Pro W3"/>
              </a:rPr>
              <a:t>mW</a:t>
            </a:r>
            <a:r>
              <a:rPr lang="en-US" altLang="en-US" sz="14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/cm² power dissipation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Configurable via JTAG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en-US" altLang="en-US" sz="1600" dirty="0">
                <a:solidFill>
                  <a:schemeClr val="tx1"/>
                </a:solidFill>
                <a:ea typeface="ヒラギノ角ゴ Pro W3"/>
                <a:cs typeface="ヒラギノ角ゴ Pro W3"/>
              </a:rPr>
              <a:t>2 LVDS data outputs @ 160 MHz</a:t>
            </a:r>
          </a:p>
          <a:p>
            <a:endParaRPr lang="en-US" altLang="fr-FR" sz="1700" dirty="0">
              <a:solidFill>
                <a:schemeClr val="tx1"/>
              </a:solidFill>
              <a:ea typeface="ヒラギノ角ゴ Pro W3"/>
              <a:cs typeface="ヒラギノ角ゴ Pro W3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3124200"/>
            <a:ext cx="3117580" cy="3134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MAPS_cross_section_NS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/>
        </p:blipFill>
        <p:spPr bwMode="auto">
          <a:xfrm>
            <a:off x="5802905" y="948955"/>
            <a:ext cx="3101052" cy="225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smtClean="0"/>
              <a:t>HFT LANL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857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723" y="122238"/>
            <a:ext cx="8229600" cy="6397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PXL </a:t>
            </a:r>
            <a:r>
              <a:rPr lang="en-US" dirty="0"/>
              <a:t>H</a:t>
            </a:r>
            <a:r>
              <a:rPr lang="en-US" dirty="0" smtClean="0"/>
              <a:t>it </a:t>
            </a:r>
            <a:r>
              <a:rPr lang="en-US" dirty="0"/>
              <a:t>P</a:t>
            </a:r>
            <a:r>
              <a:rPr lang="en-US" dirty="0" smtClean="0"/>
              <a:t>osition </a:t>
            </a:r>
            <a:r>
              <a:rPr lang="en-US" dirty="0"/>
              <a:t>R</a:t>
            </a:r>
            <a:r>
              <a:rPr lang="en-US" dirty="0" smtClean="0"/>
              <a:t>esolution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76200" y="914400"/>
            <a:ext cx="8546123" cy="2286000"/>
          </a:xfrm>
        </p:spPr>
        <p:txBody>
          <a:bodyPr>
            <a:normAutofit fontScale="92500" lnSpcReduction="20000"/>
          </a:bodyPr>
          <a:lstStyle/>
          <a:p>
            <a:r>
              <a:rPr lang="en-US" sz="2100" i="1" dirty="0" smtClean="0"/>
              <a:t>Ultimate-2</a:t>
            </a:r>
            <a:r>
              <a:rPr lang="en-US" sz="2100" dirty="0" smtClean="0"/>
              <a:t> sensor geometry		</a:t>
            </a:r>
          </a:p>
          <a:p>
            <a:pPr lvl="1"/>
            <a:r>
              <a:rPr lang="en-US" sz="1900" dirty="0">
                <a:sym typeface="Symbol" pitchFamily="18" charset="2"/>
              </a:rPr>
              <a:t>pixel size: </a:t>
            </a:r>
            <a:r>
              <a:rPr lang="en-US" sz="1900" dirty="0"/>
              <a:t>20.7 </a:t>
            </a:r>
            <a:r>
              <a:rPr lang="en-US" sz="1900" dirty="0">
                <a:sym typeface="Symbol" pitchFamily="18" charset="2"/>
              </a:rPr>
              <a:t>m X </a:t>
            </a:r>
            <a:r>
              <a:rPr lang="en-US" sz="1900" dirty="0"/>
              <a:t>20.7 </a:t>
            </a:r>
            <a:r>
              <a:rPr lang="en-US" sz="1900" dirty="0">
                <a:sym typeface="Symbol" pitchFamily="18" charset="2"/>
              </a:rPr>
              <a:t>m 	</a:t>
            </a:r>
            <a:r>
              <a:rPr lang="en-US" sz="1900" dirty="0" smtClean="0">
                <a:sym typeface="Symbol" pitchFamily="18" charset="2"/>
              </a:rPr>
              <a:t>~</a:t>
            </a:r>
            <a:r>
              <a:rPr lang="en-US" sz="1900" dirty="0">
                <a:sym typeface="Wingdings" panose="05000000000000000000" pitchFamily="2" charset="2"/>
              </a:rPr>
              <a:t>6 </a:t>
            </a:r>
            <a:r>
              <a:rPr lang="en-US" sz="1900" dirty="0">
                <a:sym typeface="Symbol" pitchFamily="18" charset="2"/>
              </a:rPr>
              <a:t>m geometrical resolution</a:t>
            </a:r>
          </a:p>
          <a:p>
            <a:pPr lvl="1"/>
            <a:r>
              <a:rPr lang="en-US" sz="1900" dirty="0">
                <a:sym typeface="Symbol" pitchFamily="18" charset="2"/>
              </a:rPr>
              <a:t>3-pixel av. cluster size		~</a:t>
            </a:r>
            <a:r>
              <a:rPr lang="en-US" sz="1900" dirty="0">
                <a:sym typeface="Wingdings" panose="05000000000000000000" pitchFamily="2" charset="2"/>
              </a:rPr>
              <a:t>3.7 </a:t>
            </a:r>
            <a:r>
              <a:rPr lang="en-US" sz="1900" dirty="0">
                <a:sym typeface="Symbol" pitchFamily="18" charset="2"/>
              </a:rPr>
              <a:t>m resolution </a:t>
            </a:r>
            <a:r>
              <a:rPr lang="en-US" sz="1900" dirty="0" smtClean="0">
                <a:sym typeface="Symbol" pitchFamily="18" charset="2"/>
              </a:rPr>
              <a:t>on </a:t>
            </a:r>
            <a:r>
              <a:rPr lang="en-US" sz="1900" dirty="0">
                <a:sym typeface="Symbol" pitchFamily="18" charset="2"/>
              </a:rPr>
              <a:t>center-of-mass</a:t>
            </a:r>
            <a:endParaRPr lang="en-US" sz="1900" dirty="0"/>
          </a:p>
          <a:p>
            <a:r>
              <a:rPr lang="en-US" sz="2100" dirty="0"/>
              <a:t>Position stability</a:t>
            </a:r>
          </a:p>
          <a:p>
            <a:pPr lvl="1"/>
            <a:r>
              <a:rPr lang="en-US" sz="1900" dirty="0"/>
              <a:t>Vibration at air cooling full flow: 	</a:t>
            </a:r>
            <a:r>
              <a:rPr lang="en-US" sz="1900" dirty="0">
                <a:sym typeface="Wingdings" panose="05000000000000000000" pitchFamily="2" charset="2"/>
              </a:rPr>
              <a:t>~</a:t>
            </a:r>
            <a:r>
              <a:rPr lang="en-US" sz="1900" dirty="0"/>
              <a:t>5 </a:t>
            </a:r>
            <a:r>
              <a:rPr lang="en-US" sz="1900" dirty="0">
                <a:sym typeface="Symbol" pitchFamily="18" charset="2"/>
              </a:rPr>
              <a:t>m </a:t>
            </a:r>
            <a:r>
              <a:rPr lang="en-US" sz="1900" dirty="0"/>
              <a:t>RMS</a:t>
            </a:r>
          </a:p>
          <a:p>
            <a:pPr lvl="1"/>
            <a:r>
              <a:rPr lang="en-US" sz="1900" i="1" dirty="0"/>
              <a:t>Stable displacement at full air flow:	~30 </a:t>
            </a:r>
            <a:r>
              <a:rPr lang="en-US" sz="1900" i="1" dirty="0">
                <a:sym typeface="Symbol" pitchFamily="18" charset="2"/>
              </a:rPr>
              <a:t>m</a:t>
            </a:r>
            <a:endParaRPr lang="en-US" sz="1900" i="1" dirty="0"/>
          </a:p>
          <a:p>
            <a:pPr lvl="1"/>
            <a:r>
              <a:rPr lang="en-US" sz="1900" i="1" dirty="0"/>
              <a:t>Stable displacement at power on:	~5 </a:t>
            </a:r>
            <a:r>
              <a:rPr lang="en-US" sz="1900" i="1" dirty="0">
                <a:sym typeface="Symbol" pitchFamily="18" charset="2"/>
              </a:rPr>
              <a:t>m</a:t>
            </a:r>
          </a:p>
          <a:p>
            <a:r>
              <a:rPr lang="en-US" sz="2100" b="1" dirty="0">
                <a:sym typeface="Symbol" pitchFamily="18" charset="2"/>
              </a:rPr>
              <a:t>Global hit resolution: 	</a:t>
            </a:r>
            <a:r>
              <a:rPr lang="en-US" sz="2100" b="1" dirty="0" err="1" smtClean="0">
                <a:latin typeface="Symbol" panose="05050102010706020507" pitchFamily="18" charset="2"/>
                <a:sym typeface="Symbol" pitchFamily="18" charset="2"/>
              </a:rPr>
              <a:t>D</a:t>
            </a:r>
            <a:r>
              <a:rPr lang="en-US" sz="2100" b="1" dirty="0" err="1" smtClean="0">
                <a:sym typeface="Symbol" pitchFamily="18" charset="2"/>
              </a:rPr>
              <a:t>x</a:t>
            </a:r>
            <a:r>
              <a:rPr lang="en-US" sz="2100" b="1" dirty="0" smtClean="0">
                <a:sym typeface="Symbol" pitchFamily="18" charset="2"/>
              </a:rPr>
              <a:t> ~ </a:t>
            </a:r>
            <a:r>
              <a:rPr lang="en-US" sz="2100" b="1" dirty="0">
                <a:sym typeface="Symbol" pitchFamily="18" charset="2"/>
              </a:rPr>
              <a:t>6.2 </a:t>
            </a:r>
            <a:r>
              <a:rPr lang="en-US" sz="2100" b="1" dirty="0" smtClean="0">
                <a:sym typeface="Symbol" pitchFamily="18" charset="2"/>
              </a:rPr>
              <a:t>m </a:t>
            </a:r>
            <a:endParaRPr lang="en-US" sz="2100" b="1" dirty="0">
              <a:sym typeface="Symbol" pitchFamily="18" charset="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9827" y="3394585"/>
            <a:ext cx="4038601" cy="1409701"/>
            <a:chOff x="5257800" y="3694173"/>
            <a:chExt cx="3622494" cy="106738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 rotWithShape="1">
            <a:blip r:embed="rId3"/>
            <a:srcRect l="101" t="19539" r="1013" b="41626"/>
            <a:stretch/>
          </p:blipFill>
          <p:spPr bwMode="auto">
            <a:xfrm>
              <a:off x="5257800" y="3694173"/>
              <a:ext cx="3622494" cy="1067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56"/>
            <p:cNvSpPr txBox="1">
              <a:spLocks noChangeArrowheads="1"/>
            </p:cNvSpPr>
            <p:nvPr/>
          </p:nvSpPr>
          <p:spPr bwMode="auto">
            <a:xfrm>
              <a:off x="5285761" y="3720231"/>
              <a:ext cx="1435327" cy="1747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SzPct val="76000"/>
              </a:pPr>
              <a:r>
                <a:rPr lang="en-US" altLang="fr-FR" sz="1000" i="1" dirty="0">
                  <a:latin typeface="Gill Sans MT" pitchFamily="34" charset="0"/>
                </a:rPr>
                <a:t>Sector in the metrology setup</a:t>
              </a:r>
            </a:p>
          </p:txBody>
        </p:sp>
      </p:grpSp>
      <p:sp>
        <p:nvSpPr>
          <p:cNvPr id="7" name="Content Placeholder 5"/>
          <p:cNvSpPr txBox="1">
            <a:spLocks/>
          </p:cNvSpPr>
          <p:nvPr/>
        </p:nvSpPr>
        <p:spPr>
          <a:xfrm>
            <a:off x="4419600" y="3962400"/>
            <a:ext cx="4449832" cy="800103"/>
          </a:xfrm>
          <a:prstGeom prst="rect">
            <a:avLst/>
          </a:prstGeom>
        </p:spPr>
        <p:txBody>
          <a:bodyPr vert="horz">
            <a:normAutofit fontScale="47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dirty="0"/>
              <a:t>Metrology survey</a:t>
            </a:r>
          </a:p>
          <a:p>
            <a:pPr marL="365760" lvl="1" indent="-182880"/>
            <a:r>
              <a:rPr lang="en-US" sz="3400" dirty="0" smtClean="0"/>
              <a:t>3D pixel positions fully mapped and related to kinematic mounts</a:t>
            </a:r>
            <a:endParaRPr lang="en-US" dirty="0" smtClean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261" y="4876800"/>
            <a:ext cx="1463539" cy="192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086" y="4858721"/>
            <a:ext cx="2883114" cy="192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6"/>
          <p:cNvSpPr txBox="1">
            <a:spLocks noChangeArrowheads="1"/>
          </p:cNvSpPr>
          <p:nvPr/>
        </p:nvSpPr>
        <p:spPr bwMode="auto">
          <a:xfrm>
            <a:off x="4440937" y="4876800"/>
            <a:ext cx="664463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altLang="fr-FR" sz="1000" i="1" dirty="0" smtClean="0">
                <a:latin typeface="Gill Sans MT" pitchFamily="34" charset="0"/>
              </a:rPr>
              <a:t>PXL insertion</a:t>
            </a:r>
            <a:endParaRPr lang="en-US" altLang="fr-FR" sz="1000" i="1" dirty="0">
              <a:latin typeface="Gill Sans MT" pitchFamily="34" charset="0"/>
            </a:endParaRPr>
          </a:p>
        </p:txBody>
      </p:sp>
      <p:sp>
        <p:nvSpPr>
          <p:cNvPr id="11" name="TextBox 56"/>
          <p:cNvSpPr txBox="1">
            <a:spLocks noChangeArrowheads="1"/>
          </p:cNvSpPr>
          <p:nvPr/>
        </p:nvSpPr>
        <p:spPr bwMode="auto">
          <a:xfrm>
            <a:off x="7848600" y="6553200"/>
            <a:ext cx="1097031" cy="2308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76000"/>
            </a:pPr>
            <a:r>
              <a:rPr lang="en-US" altLang="fr-FR" sz="1000" i="1" dirty="0" smtClean="0">
                <a:latin typeface="Gill Sans MT" pitchFamily="34" charset="0"/>
              </a:rPr>
              <a:t>Kinematic mounts</a:t>
            </a:r>
            <a:endParaRPr lang="en-US" altLang="fr-FR" sz="1000" i="1" dirty="0">
              <a:latin typeface="Gill Sans MT" pitchFamily="34" charset="0"/>
            </a:endParaRPr>
          </a:p>
        </p:txBody>
      </p:sp>
      <p:sp>
        <p:nvSpPr>
          <p:cNvPr id="19" name="Content Placeholder 5"/>
          <p:cNvSpPr txBox="1">
            <a:spLocks/>
          </p:cNvSpPr>
          <p:nvPr/>
        </p:nvSpPr>
        <p:spPr>
          <a:xfrm>
            <a:off x="76200" y="4992216"/>
            <a:ext cx="4343400" cy="1408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Novel insertion </a:t>
            </a:r>
            <a:r>
              <a:rPr lang="en-US" sz="1800" dirty="0"/>
              <a:t>approach</a:t>
            </a:r>
          </a:p>
          <a:p>
            <a:pPr marL="365760" lvl="1" indent="-182880"/>
            <a:r>
              <a:rPr lang="en-US" altLang="en-US" sz="1600" dirty="0"/>
              <a:t>I</a:t>
            </a:r>
            <a:r>
              <a:rPr lang="en-US" altLang="en-US" sz="1600" dirty="0" smtClean="0"/>
              <a:t>nserted </a:t>
            </a:r>
            <a:r>
              <a:rPr lang="en-US" altLang="en-US" sz="1600" dirty="0"/>
              <a:t>along rails and </a:t>
            </a:r>
            <a:r>
              <a:rPr lang="en-US" altLang="en-US" sz="1600" dirty="0" smtClean="0"/>
              <a:t>locked </a:t>
            </a:r>
            <a:r>
              <a:rPr lang="en-US" altLang="en-US" sz="1600" dirty="0"/>
              <a:t>into a kinematic mount </a:t>
            </a:r>
            <a:r>
              <a:rPr lang="en-US" altLang="en-US" sz="1600" dirty="0" smtClean="0"/>
              <a:t>inside the support structure</a:t>
            </a:r>
          </a:p>
          <a:p>
            <a:pPr marL="365760" lvl="1" indent="-182880"/>
            <a:r>
              <a:rPr lang="de-DE" sz="1600" dirty="0" smtClean="0"/>
              <a:t>Capability to fully replace PXL within </a:t>
            </a:r>
            <a:r>
              <a:rPr lang="de-DE" sz="1600" dirty="0"/>
              <a:t>12 </a:t>
            </a:r>
            <a:r>
              <a:rPr lang="de-DE" sz="1600" dirty="0" smtClean="0"/>
              <a:t>hour</a:t>
            </a:r>
            <a:endParaRPr lang="en-US" altLang="en-US" sz="1600" dirty="0" smtClean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24724-FC50-4D34-913C-2506608B7A09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32" name="Group 31"/>
          <p:cNvGrpSpPr/>
          <p:nvPr/>
        </p:nvGrpSpPr>
        <p:grpSpPr>
          <a:xfrm>
            <a:off x="5486400" y="1981200"/>
            <a:ext cx="3316351" cy="1661993"/>
            <a:chOff x="5715000" y="2133600"/>
            <a:chExt cx="3316351" cy="1661993"/>
          </a:xfrm>
        </p:grpSpPr>
        <p:grpSp>
          <p:nvGrpSpPr>
            <p:cNvPr id="29" name="Group 28"/>
            <p:cNvGrpSpPr/>
            <p:nvPr/>
          </p:nvGrpSpPr>
          <p:grpSpPr>
            <a:xfrm>
              <a:off x="5715000" y="2133600"/>
              <a:ext cx="3316351" cy="1661993"/>
              <a:chOff x="5455760" y="2133600"/>
              <a:chExt cx="3069815" cy="166199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5455760" y="2133600"/>
                <a:ext cx="3069815" cy="166199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600" i="1" dirty="0" err="1">
                    <a:latin typeface="Symbol" panose="05050102010706020507" pitchFamily="18" charset="2"/>
                    <a:sym typeface="Symbol" pitchFamily="18" charset="2"/>
                  </a:rPr>
                  <a:t>D</a:t>
                </a:r>
                <a:r>
                  <a:rPr lang="en-US" sz="1600" i="1" dirty="0" err="1">
                    <a:sym typeface="Symbol" pitchFamily="18" charset="2"/>
                  </a:rPr>
                  <a:t>x</a:t>
                </a:r>
                <a:r>
                  <a:rPr lang="en-US" sz="1600" dirty="0">
                    <a:sym typeface="Symbol" pitchFamily="18" charset="2"/>
                  </a:rPr>
                  <a:t> ~ 6.2 </a:t>
                </a:r>
                <a:r>
                  <a:rPr lang="en-US" sz="1600" dirty="0" smtClean="0">
                    <a:sym typeface="Symbol" pitchFamily="18" charset="2"/>
                  </a:rPr>
                  <a:t>m</a:t>
                </a:r>
              </a:p>
              <a:p>
                <a:r>
                  <a:rPr lang="en-US" altLang="fr-FR" sz="1600" i="1" dirty="0" smtClean="0"/>
                  <a:t>r</a:t>
                </a:r>
                <a:r>
                  <a:rPr lang="en-US" altLang="fr-FR" sz="1600" i="1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fr-FR" sz="1600" dirty="0" smtClean="0"/>
                  <a:t> = 2.8 cm</a:t>
                </a:r>
                <a:endParaRPr lang="en-US" altLang="fr-FR" sz="1600" dirty="0"/>
              </a:p>
              <a:p>
                <a:r>
                  <a:rPr lang="en-US" altLang="fr-FR" sz="1600" i="1" dirty="0"/>
                  <a:t>r</a:t>
                </a:r>
                <a:r>
                  <a:rPr lang="en-US" altLang="fr-FR" sz="1600" i="1" baseline="-25000" dirty="0"/>
                  <a:t>2</a:t>
                </a:r>
                <a:r>
                  <a:rPr lang="en-US" altLang="fr-FR" sz="1600" dirty="0"/>
                  <a:t> = </a:t>
                </a:r>
                <a:r>
                  <a:rPr lang="en-US" altLang="fr-FR" sz="1600" dirty="0" smtClean="0"/>
                  <a:t>8 cm</a:t>
                </a:r>
                <a:endParaRPr lang="en-US" sz="1600" dirty="0" smtClean="0">
                  <a:sym typeface="Symbol" pitchFamily="18" charset="2"/>
                </a:endParaRPr>
              </a:p>
              <a:p>
                <a:pPr algn="ctr"/>
                <a:endParaRPr lang="en-US" dirty="0">
                  <a:sym typeface="Symbol" pitchFamily="18" charset="2"/>
                </a:endParaRPr>
              </a:p>
              <a:p>
                <a:pPr algn="ctr"/>
                <a:r>
                  <a:rPr lang="en-US" dirty="0" smtClean="0">
                    <a:sym typeface="Symbol" pitchFamily="18" charset="2"/>
                  </a:rPr>
                  <a:t>HFT DCA </a:t>
                </a:r>
                <a:r>
                  <a:rPr lang="en-US" dirty="0">
                    <a:sym typeface="Symbol" pitchFamily="18" charset="2"/>
                  </a:rPr>
                  <a:t>pointing </a:t>
                </a:r>
                <a:r>
                  <a:rPr lang="en-US" dirty="0" smtClean="0">
                    <a:sym typeface="Symbol" pitchFamily="18" charset="2"/>
                  </a:rPr>
                  <a:t>resolution:</a:t>
                </a:r>
              </a:p>
              <a:p>
                <a:pPr algn="ctr"/>
                <a:r>
                  <a:rPr lang="en-US" b="1" dirty="0" smtClean="0">
                    <a:sym typeface="Wingdings" panose="05000000000000000000" pitchFamily="2" charset="2"/>
                  </a:rPr>
                  <a:t>( 10 </a:t>
                </a:r>
                <a:r>
                  <a:rPr lang="en-US" b="1" dirty="0" smtClean="0">
                    <a:sym typeface="Symbol"/>
                  </a:rPr>
                  <a:t></a:t>
                </a:r>
                <a:r>
                  <a:rPr lang="en-US" b="1" dirty="0" smtClean="0">
                    <a:sym typeface="Wingdings" panose="05000000000000000000" pitchFamily="2" charset="2"/>
                  </a:rPr>
                  <a:t> 24/p) </a:t>
                </a:r>
                <a:r>
                  <a:rPr lang="en-US" b="1" dirty="0" smtClean="0">
                    <a:sym typeface="Symbol" pitchFamily="18" charset="2"/>
                  </a:rPr>
                  <a:t>m</a:t>
                </a:r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340951" y="3435816"/>
                <a:ext cx="317393" cy="343660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2" name="Straight Arrow Connector 21"/>
            <p:cNvCxnSpPr>
              <a:endCxn id="24" idx="7"/>
            </p:cNvCxnSpPr>
            <p:nvPr/>
          </p:nvCxnSpPr>
          <p:spPr>
            <a:xfrm flipH="1">
              <a:off x="6963949" y="2717714"/>
              <a:ext cx="198851" cy="768430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864785"/>
                </p:ext>
              </p:extLst>
            </p:nvPr>
          </p:nvGraphicFramePr>
          <p:xfrm>
            <a:off x="7086600" y="2212032"/>
            <a:ext cx="1752600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5" name="Equation" r:id="rId6" imgW="1269720" imgH="507960" progId="Equation.3">
                    <p:embed/>
                  </p:oleObj>
                </mc:Choice>
                <mc:Fallback>
                  <p:oleObj name="Equation" r:id="rId6" imgW="1269720" imgH="5079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86600" y="2212032"/>
                          <a:ext cx="1752600" cy="7016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HFT LANL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4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19986</TotalTime>
  <Words>2488</Words>
  <Application>Microsoft Macintosh PowerPoint</Application>
  <PresentationFormat>On-screen Show (4:3)</PresentationFormat>
  <Paragraphs>538</Paragraphs>
  <Slides>57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Office Theme</vt:lpstr>
      <vt:lpstr>Equation</vt:lpstr>
      <vt:lpstr>STAR HFT upgrade and Heavy Flavor Program</vt:lpstr>
      <vt:lpstr>Overview</vt:lpstr>
      <vt:lpstr>STAR HFT Physics Motivation</vt:lpstr>
      <vt:lpstr>Physics of the Heavy Flavor Tracker at STAR</vt:lpstr>
      <vt:lpstr>Heavy Flavor Tracker (HFT)</vt:lpstr>
      <vt:lpstr>Heavy Flavor Tracker (HFT)</vt:lpstr>
      <vt:lpstr>Inner Detector Support (IDS)</vt:lpstr>
      <vt:lpstr>PXL Sensor</vt:lpstr>
      <vt:lpstr>PXL Hit Position Resolution</vt:lpstr>
      <vt:lpstr>PXL Material Budget</vt:lpstr>
      <vt:lpstr>Info on PXL detector mechanics and construction</vt:lpstr>
      <vt:lpstr>Intermediate Si Tracker</vt:lpstr>
      <vt:lpstr>Silicon Strip Detector (SSD)</vt:lpstr>
      <vt:lpstr>Timeline</vt:lpstr>
      <vt:lpstr>HFT Status in 2014 - 2016 Run</vt:lpstr>
      <vt:lpstr>Lessons learned:  Latch-up damage on PXL</vt:lpstr>
      <vt:lpstr>Latch-up damage: Sensor Deconstruction</vt:lpstr>
      <vt:lpstr>PowerPoint Presentation</vt:lpstr>
      <vt:lpstr>PowerPoint Presentation</vt:lpstr>
      <vt:lpstr>PowerPoint Presentation</vt:lpstr>
      <vt:lpstr>HFT performance</vt:lpstr>
      <vt:lpstr>D0 reconstruction</vt:lpstr>
      <vt:lpstr>D0 spectra</vt:lpstr>
      <vt:lpstr>Some words on efficiency</vt:lpstr>
      <vt:lpstr>D0 spectra </vt:lpstr>
      <vt:lpstr>D0 RAA</vt:lpstr>
      <vt:lpstr>D0 RCP</vt:lpstr>
      <vt:lpstr>D0 cross section</vt:lpstr>
      <vt:lpstr>Λc reconstruction</vt:lpstr>
      <vt:lpstr>Λc/D0 centrality dependence</vt:lpstr>
      <vt:lpstr>Λc/D0  pT dependence</vt:lpstr>
      <vt:lpstr>Strange Charmed quarks</vt:lpstr>
      <vt:lpstr>Total charm cross section</vt:lpstr>
      <vt:lpstr>Ds, D0 enhancement</vt:lpstr>
      <vt:lpstr>Non prompt D0, B-decay</vt:lpstr>
      <vt:lpstr>B study from different channels</vt:lpstr>
      <vt:lpstr>D0 Elliptic Flow</vt:lpstr>
      <vt:lpstr>D0 Elliptic Flow</vt:lpstr>
      <vt:lpstr>PowerPoint Presentation</vt:lpstr>
      <vt:lpstr>PowerPoint Presentation</vt:lpstr>
      <vt:lpstr>D0 directed flow (v1)</vt:lpstr>
      <vt:lpstr>PowerPoint Presentation</vt:lpstr>
      <vt:lpstr>PowerPoint Presentation</vt:lpstr>
      <vt:lpstr>Summary</vt:lpstr>
      <vt:lpstr>PowerPoint Presentation</vt:lpstr>
      <vt:lpstr>All detectors now in place for BES II</vt:lpstr>
      <vt:lpstr>Backups</vt:lpstr>
      <vt:lpstr>Figs from D0 long paper</vt:lpstr>
      <vt:lpstr>STAR Heavy Flavor Tracker (HFT)</vt:lpstr>
      <vt:lpstr>6-9</vt:lpstr>
      <vt:lpstr>10-</vt:lpstr>
      <vt:lpstr>13-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flemming videbaek</dc:creator>
  <cp:lastModifiedBy>flemming videbaek</cp:lastModifiedBy>
  <cp:revision>70</cp:revision>
  <cp:lastPrinted>2019-02-11T18:04:10Z</cp:lastPrinted>
  <dcterms:created xsi:type="dcterms:W3CDTF">2019-01-29T20:56:04Z</dcterms:created>
  <dcterms:modified xsi:type="dcterms:W3CDTF">2019-02-14T19:43:56Z</dcterms:modified>
</cp:coreProperties>
</file>