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sldIdLst>
    <p:sldId id="342" r:id="rId2"/>
    <p:sldId id="268" r:id="rId3"/>
    <p:sldId id="265" r:id="rId4"/>
    <p:sldId id="257" r:id="rId5"/>
    <p:sldId id="785" r:id="rId6"/>
    <p:sldId id="346" r:id="rId7"/>
    <p:sldId id="761" r:id="rId8"/>
    <p:sldId id="762" r:id="rId9"/>
    <p:sldId id="280" r:id="rId10"/>
    <p:sldId id="763" r:id="rId11"/>
    <p:sldId id="845" r:id="rId12"/>
    <p:sldId id="336" r:id="rId13"/>
    <p:sldId id="292" r:id="rId14"/>
    <p:sldId id="847" r:id="rId15"/>
    <p:sldId id="274" r:id="rId16"/>
    <p:sldId id="846" r:id="rId17"/>
    <p:sldId id="287" r:id="rId18"/>
    <p:sldId id="760" r:id="rId19"/>
    <p:sldId id="321" r:id="rId20"/>
    <p:sldId id="322" r:id="rId21"/>
    <p:sldId id="759" r:id="rId22"/>
    <p:sldId id="304" r:id="rId23"/>
    <p:sldId id="849" r:id="rId24"/>
    <p:sldId id="851" r:id="rId25"/>
    <p:sldId id="343" r:id="rId26"/>
    <p:sldId id="345" r:id="rId27"/>
    <p:sldId id="385" r:id="rId28"/>
    <p:sldId id="351" r:id="rId29"/>
    <p:sldId id="756" r:id="rId30"/>
    <p:sldId id="361" r:id="rId31"/>
    <p:sldId id="837" r:id="rId32"/>
    <p:sldId id="786" r:id="rId33"/>
    <p:sldId id="272" r:id="rId34"/>
    <p:sldId id="848" r:id="rId35"/>
    <p:sldId id="259" r:id="rId36"/>
    <p:sldId id="844" r:id="rId37"/>
    <p:sldId id="271" r:id="rId38"/>
    <p:sldId id="341" r:id="rId39"/>
    <p:sldId id="566" r:id="rId40"/>
    <p:sldId id="592" r:id="rId41"/>
    <p:sldId id="586" r:id="rId42"/>
    <p:sldId id="290" r:id="rId43"/>
    <p:sldId id="295" r:id="rId44"/>
    <p:sldId id="296" r:id="rId45"/>
    <p:sldId id="316" r:id="rId46"/>
    <p:sldId id="294" r:id="rId47"/>
    <p:sldId id="850" r:id="rId48"/>
    <p:sldId id="267" r:id="rId49"/>
    <p:sldId id="485" r:id="rId50"/>
    <p:sldId id="314" r:id="rId51"/>
    <p:sldId id="505" r:id="rId52"/>
    <p:sldId id="503" r:id="rId53"/>
    <p:sldId id="790" r:id="rId54"/>
    <p:sldId id="823" r:id="rId55"/>
    <p:sldId id="279" r:id="rId56"/>
    <p:sldId id="835" r:id="rId57"/>
    <p:sldId id="836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586"/>
    <p:restoredTop sz="94667"/>
  </p:normalViewPr>
  <p:slideViewPr>
    <p:cSldViewPr snapToGrid="0" snapToObjects="1">
      <p:cViewPr>
        <p:scale>
          <a:sx n="103" d="100"/>
          <a:sy n="103" d="100"/>
        </p:scale>
        <p:origin x="1664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EF7DC5-AFD0-9847-BBCF-FF9DC3B97E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B-&gt;J/psi (and maybe B-&gt;e high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channels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64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49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5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79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29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4494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25602" name="Picture 2" descr="Image result for sPHENIX logo">
            <a:extLst>
              <a:ext uri="{FF2B5EF4-FFF2-40B4-BE49-F238E27FC236}">
                <a16:creationId xmlns:a16="http://schemas.microsoft.com/office/drawing/2014/main" id="{229346FA-6373-4947-A7BC-9D18901B2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565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D110C0D8-875F-AF49-A824-DED3FF55DD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t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60.pn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1.png"/><Relationship Id="rId4" Type="http://schemas.openxmlformats.org/officeDocument/2006/relationships/image" Target="../media/image58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tiff"/><Relationship Id="rId4" Type="http://schemas.openxmlformats.org/officeDocument/2006/relationships/image" Target="../media/image1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828" y="237297"/>
            <a:ext cx="10118651" cy="13256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 at RHIC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7217"/>
            <a:ext cx="9144000" cy="14585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Ming X. Liu</a:t>
            </a:r>
          </a:p>
          <a:p>
            <a:r>
              <a:rPr lang="en-US" sz="2800" dirty="0"/>
              <a:t>Los Alamos National Laboratory</a:t>
            </a:r>
          </a:p>
          <a:p>
            <a:r>
              <a:rPr lang="en-US" sz="2800" dirty="0"/>
              <a:t>(for the </a:t>
            </a:r>
            <a:r>
              <a:rPr lang="en-US" sz="2800" dirty="0" err="1"/>
              <a:t>sPHENIX</a:t>
            </a:r>
            <a:r>
              <a:rPr lang="en-US" sz="2800" dirty="0"/>
              <a:t> Collaboration)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3A391-D138-AC4F-9621-E8A2682449B8}"/>
              </a:ext>
            </a:extLst>
          </p:cNvPr>
          <p:cNvGrpSpPr/>
          <p:nvPr/>
        </p:nvGrpSpPr>
        <p:grpSpPr>
          <a:xfrm>
            <a:off x="0" y="3429000"/>
            <a:ext cx="12192000" cy="2990659"/>
            <a:chOff x="0" y="3154438"/>
            <a:chExt cx="12192000" cy="3466265"/>
          </a:xfrm>
        </p:grpSpPr>
        <p:pic>
          <p:nvPicPr>
            <p:cNvPr id="20482" name="Picture 2" descr="XLIX International Symposium on Multiparticle Dynamics">
              <a:extLst>
                <a:ext uri="{FF2B5EF4-FFF2-40B4-BE49-F238E27FC236}">
                  <a16:creationId xmlns:a16="http://schemas.microsoft.com/office/drawing/2014/main" id="{5AAC4E70-F306-ED40-9176-8237BCE81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438"/>
              <a:ext cx="12192000" cy="33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EC74F7-F879-BC4D-8EE3-B0BA814B7D42}"/>
                </a:ext>
              </a:extLst>
            </p:cNvPr>
            <p:cNvSpPr/>
            <p:nvPr/>
          </p:nvSpPr>
          <p:spPr>
            <a:xfrm>
              <a:off x="2244756" y="6220593"/>
              <a:ext cx="4069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September  9-13, 2019, Santa Fe,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43191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based Precision Vertex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ECDC-1BBD-294C-BFB3-7C43D8C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0"/>
            <a:ext cx="10515600" cy="967563"/>
          </a:xfrm>
        </p:spPr>
        <p:txBody>
          <a:bodyPr/>
          <a:lstStyle/>
          <a:p>
            <a:r>
              <a:rPr lang="en-US" dirty="0"/>
              <a:t>Detector Status and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6EB0C-285C-2D44-8169-38C582DD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9" y="1037633"/>
            <a:ext cx="7979281" cy="21891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32 </a:t>
            </a:r>
            <a:r>
              <a:rPr lang="en-US" dirty="0" err="1"/>
              <a:t>oHCAL</a:t>
            </a:r>
            <a:r>
              <a:rPr lang="en-US" dirty="0"/>
              <a:t> sectors received at BNL</a:t>
            </a:r>
          </a:p>
          <a:p>
            <a:r>
              <a:rPr lang="en-US" dirty="0"/>
              <a:t>EMCAL sector 0 assembled</a:t>
            </a:r>
          </a:p>
          <a:p>
            <a:r>
              <a:rPr lang="en-US" dirty="0"/>
              <a:t>TPC GEM pre-production started</a:t>
            </a:r>
          </a:p>
          <a:p>
            <a:r>
              <a:rPr lang="en-US" dirty="0"/>
              <a:t>MVTX sensor staves and Readout Units being produced </a:t>
            </a:r>
          </a:p>
          <a:p>
            <a:r>
              <a:rPr lang="en-US" dirty="0"/>
              <a:t>Successful MVTX, INTT, TPC beam tests at FNAL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4957-AEAE-BC41-B167-AAD79235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D6F76-FA7B-CE41-AB8C-7A24C58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E62B6-BE8D-E44E-9F17-A53CE7D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1A0E98F0-C136-BC4C-A479-B9E6C0F52C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90209" y="4051133"/>
            <a:ext cx="2748528" cy="1922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3F433-81AB-2A42-9E38-117A6B9A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7" y="3631241"/>
            <a:ext cx="4087666" cy="27251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49006-02AF-1F4C-85EB-B745BAE1B7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654659"/>
            <a:ext cx="3568325" cy="267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6070-8CD6-6542-A08A-E0BF105762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0600" y="1390037"/>
            <a:ext cx="3701374" cy="18595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832A2D-CF99-AD4E-90CC-1F08AB7996A0}"/>
              </a:ext>
            </a:extLst>
          </p:cNvPr>
          <p:cNvSpPr txBox="1"/>
          <p:nvPr/>
        </p:nvSpPr>
        <p:spPr>
          <a:xfrm>
            <a:off x="365219" y="376881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HCal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B0882-C6A6-514F-B032-2047A46F8B31}"/>
              </a:ext>
            </a:extLst>
          </p:cNvPr>
          <p:cNvSpPr txBox="1"/>
          <p:nvPr/>
        </p:nvSpPr>
        <p:spPr>
          <a:xfrm>
            <a:off x="4166935" y="3638050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EMCal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A193AF-55DD-4348-A955-6C7B4C22E507}"/>
              </a:ext>
            </a:extLst>
          </p:cNvPr>
          <p:cNvSpPr txBox="1"/>
          <p:nvPr/>
        </p:nvSpPr>
        <p:spPr>
          <a:xfrm>
            <a:off x="8771933" y="3672103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MVTX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B007F7-93AB-524B-BE99-B3D0E4683F9E}"/>
              </a:ext>
            </a:extLst>
          </p:cNvPr>
          <p:cNvSpPr txBox="1"/>
          <p:nvPr/>
        </p:nvSpPr>
        <p:spPr>
          <a:xfrm>
            <a:off x="11207765" y="1524000"/>
            <a:ext cx="61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INTT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C46DC1-6D41-5540-8025-14C530E4F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243" y="3631241"/>
            <a:ext cx="2360047" cy="27858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0CC770-2268-CF46-8F73-BC734679F8ED}"/>
              </a:ext>
            </a:extLst>
          </p:cNvPr>
          <p:cNvSpPr txBox="1"/>
          <p:nvPr/>
        </p:nvSpPr>
        <p:spPr>
          <a:xfrm>
            <a:off x="7991004" y="3638051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TPC</a:t>
            </a:r>
          </a:p>
        </p:txBody>
      </p:sp>
    </p:spTree>
    <p:extLst>
      <p:ext uri="{BB962C8B-B14F-4D97-AF65-F5344CB8AC3E}">
        <p14:creationId xmlns:p14="http://schemas.microsoft.com/office/powerpoint/2010/main" val="320909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1" y="-45253"/>
            <a:ext cx="10515600" cy="911202"/>
          </a:xfrm>
        </p:spPr>
        <p:txBody>
          <a:bodyPr/>
          <a:lstStyle/>
          <a:p>
            <a:r>
              <a:rPr lang="en-US" b="1" i="1" dirty="0"/>
              <a:t>Evolving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Run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8471" y="6532665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/>
              <a:t>MIng Liu, the sPHENIX Experiment at RHIC </a:t>
            </a:r>
            <a:endParaRPr lang="en-US" dirty="0"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9845"/>
            <a:ext cx="8284349" cy="2053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uidance from ALD to think in terms of a multi-year run plan…"/>
          <p:cNvSpPr txBox="1"/>
          <p:nvPr/>
        </p:nvSpPr>
        <p:spPr>
          <a:xfrm>
            <a:off x="691873" y="3444366"/>
            <a:ext cx="7771359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Guidance from ALD to think in terms of a multi-year run plan 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Consistent with language in DOE CD-0 “mission need” document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BNL C-AD guidance on luminosity evolution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commissioning time in first year</a:t>
            </a:r>
          </a:p>
        </p:txBody>
      </p:sp>
      <p:sp>
        <p:nvSpPr>
          <p:cNvPr id="8" name="Minimum bias Au+Au at 15 kHz for |z| &lt; 10 cm: 47 billion (Year-1) + 96 billion (Year-2) + 96 billion (Year-3) = Total 239 billion events…"/>
          <p:cNvSpPr txBox="1"/>
          <p:nvPr/>
        </p:nvSpPr>
        <p:spPr>
          <a:xfrm>
            <a:off x="406400" y="5198301"/>
            <a:ext cx="11785600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60">
              <a:defRPr sz="4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133" dirty="0"/>
              <a:t>Minimum bias Au+Au at 15 kHz for |z| &lt; 10 cm:</a:t>
            </a:r>
            <a:br>
              <a:rPr sz="2133" dirty="0"/>
            </a:br>
            <a:r>
              <a:rPr sz="2133" dirty="0"/>
              <a:t>47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(Year-1)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3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5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= Total </a:t>
            </a:r>
            <a:r>
              <a:rPr sz="2133" dirty="0">
                <a:solidFill>
                  <a:srgbClr val="FF0000"/>
                </a:solidFill>
              </a:rPr>
              <a:t>239 billion events</a:t>
            </a:r>
            <a:endParaRPr sz="2133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D6DE03-6003-C54A-86C2-F7E110009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182" y="6532665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4D354DFB-4BC2-1D45-9C9B-3CC814F71E48}"/>
              </a:ext>
            </a:extLst>
          </p:cNvPr>
          <p:cNvSpPr/>
          <p:nvPr/>
        </p:nvSpPr>
        <p:spPr>
          <a:xfrm>
            <a:off x="8940800" y="1295400"/>
            <a:ext cx="203200" cy="914400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79D97AF8-B088-B240-92CD-2252631BF938}"/>
              </a:ext>
            </a:extLst>
          </p:cNvPr>
          <p:cNvSpPr/>
          <p:nvPr/>
        </p:nvSpPr>
        <p:spPr>
          <a:xfrm>
            <a:off x="8940800" y="2412336"/>
            <a:ext cx="203200" cy="330864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678AD-9069-BB42-BF25-2F2C10502A84}"/>
              </a:ext>
            </a:extLst>
          </p:cNvPr>
          <p:cNvSpPr txBox="1"/>
          <p:nvPr/>
        </p:nvSpPr>
        <p:spPr>
          <a:xfrm>
            <a:off x="9183417" y="1514158"/>
            <a:ext cx="176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1</a:t>
            </a:r>
            <a:r>
              <a:rPr lang="en-US" sz="2400" baseline="30000" dirty="0">
                <a:solidFill>
                  <a:srgbClr val="2089D7"/>
                </a:solidFill>
              </a:rPr>
              <a:t>st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ADD9A-C18E-F444-ABEC-DB20D5A655BA}"/>
              </a:ext>
            </a:extLst>
          </p:cNvPr>
          <p:cNvSpPr txBox="1"/>
          <p:nvPr/>
        </p:nvSpPr>
        <p:spPr>
          <a:xfrm>
            <a:off x="9245600" y="2326958"/>
            <a:ext cx="1829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2</a:t>
            </a:r>
            <a:r>
              <a:rPr lang="en-US" sz="2400" baseline="30000" dirty="0">
                <a:solidFill>
                  <a:srgbClr val="2089D7"/>
                </a:solidFill>
              </a:rPr>
              <a:t>nd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</p:spTree>
    <p:extLst>
      <p:ext uri="{BB962C8B-B14F-4D97-AF65-F5344CB8AC3E}">
        <p14:creationId xmlns:p14="http://schemas.microsoft.com/office/powerpoint/2010/main" val="198609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(I) Precision Calorimetry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965" y="3519792"/>
            <a:ext cx="6906471" cy="24242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040" y="965531"/>
            <a:ext cx="4687187" cy="25816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8BD15-8E83-7347-BE96-62AB934378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066" y="1059467"/>
            <a:ext cx="3950969" cy="51070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42467F-A5DA-BF44-B3B7-B0B2085C24C5}"/>
              </a:ext>
            </a:extLst>
          </p:cNvPr>
          <p:cNvSpPr txBox="1"/>
          <p:nvPr/>
        </p:nvSpPr>
        <p:spPr>
          <a:xfrm>
            <a:off x="616689" y="6034807"/>
            <a:ext cx="1044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Calorimeter</a:t>
            </a:r>
            <a:r>
              <a:rPr lang="en-US" dirty="0"/>
              <a:t> jets + </a:t>
            </a:r>
            <a:r>
              <a:rPr lang="en-US" b="1" dirty="0"/>
              <a:t>precision tracking: </a:t>
            </a:r>
            <a:r>
              <a:rPr lang="en-US" dirty="0"/>
              <a:t>jet reconstruction and jet structure -  </a:t>
            </a:r>
            <a:r>
              <a:rPr lang="en-US" dirty="0">
                <a:solidFill>
                  <a:srgbClr val="FF0000"/>
                </a:solidFill>
              </a:rPr>
              <a:t>New era in RHIC HI jet physics!</a:t>
            </a:r>
          </a:p>
        </p:txBody>
      </p:sp>
    </p:spTree>
    <p:extLst>
      <p:ext uri="{BB962C8B-B14F-4D97-AF65-F5344CB8AC3E}">
        <p14:creationId xmlns:p14="http://schemas.microsoft.com/office/powerpoint/2010/main" val="426235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8709" y="51419"/>
            <a:ext cx="1029236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Observable: Direct Photon Tagged Jets</a:t>
            </a:r>
          </a:p>
        </p:txBody>
      </p:sp>
      <p:pic>
        <p:nvPicPr>
          <p:cNvPr id="14" name="Picture 2" descr="mage result for direct photon production">
            <a:extLst>
              <a:ext uri="{FF2B5EF4-FFF2-40B4-BE49-F238E27FC236}">
                <a16:creationId xmlns:a16="http://schemas.microsoft.com/office/drawing/2014/main" id="{684EB458-51C3-1946-A8A8-21C52FF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8363" y="926139"/>
            <a:ext cx="6302715" cy="465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BFD79-EB79-C94C-9055-04668F9B6DF1}"/>
              </a:ext>
            </a:extLst>
          </p:cNvPr>
          <p:cNvSpPr txBox="1"/>
          <p:nvPr/>
        </p:nvSpPr>
        <p:spPr>
          <a:xfrm>
            <a:off x="9041173" y="4476656"/>
            <a:ext cx="18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by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CE4-D698-0248-8799-54AAD78C661C}"/>
              </a:ext>
            </a:extLst>
          </p:cNvPr>
          <p:cNvSpPr txBox="1"/>
          <p:nvPr/>
        </p:nvSpPr>
        <p:spPr>
          <a:xfrm>
            <a:off x="9362543" y="1083084"/>
            <a:ext cx="206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by </a:t>
            </a:r>
            <a:r>
              <a:rPr lang="en-US" dirty="0" err="1"/>
              <a:t>HCal</a:t>
            </a:r>
            <a:r>
              <a:rPr lang="en-US" dirty="0"/>
              <a:t> +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13" name="γ+Jet momentum balance">
            <a:extLst>
              <a:ext uri="{FF2B5EF4-FFF2-40B4-BE49-F238E27FC236}">
                <a16:creationId xmlns:a16="http://schemas.microsoft.com/office/drawing/2014/main" id="{C5C6838A-7A06-DC4D-AC01-297E16480B28}"/>
              </a:ext>
            </a:extLst>
          </p:cNvPr>
          <p:cNvSpPr txBox="1"/>
          <p:nvPr/>
        </p:nvSpPr>
        <p:spPr>
          <a:xfrm>
            <a:off x="1093235" y="1455760"/>
            <a:ext cx="326276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15" name="γ+Jet fragmentation function">
            <a:extLst>
              <a:ext uri="{FF2B5EF4-FFF2-40B4-BE49-F238E27FC236}">
                <a16:creationId xmlns:a16="http://schemas.microsoft.com/office/drawing/2014/main" id="{ECFF7AC3-64B6-B448-B1F2-B1DD52702E0B}"/>
              </a:ext>
            </a:extLst>
          </p:cNvPr>
          <p:cNvSpPr txBox="1"/>
          <p:nvPr/>
        </p:nvSpPr>
        <p:spPr>
          <a:xfrm>
            <a:off x="1093235" y="4104886"/>
            <a:ext cx="319383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>
                <a:solidFill>
                  <a:srgbClr val="0432FF"/>
                </a:solidFill>
              </a:rPr>
              <a:t>Jet fragmentation </a:t>
            </a:r>
            <a:r>
              <a:rPr lang="en-US" sz="2000" b="1" dirty="0">
                <a:solidFill>
                  <a:srgbClr val="0432FF"/>
                </a:solidFill>
              </a:rPr>
              <a:t>in QGP</a:t>
            </a:r>
            <a:endParaRPr sz="2000" b="1" dirty="0">
              <a:solidFill>
                <a:srgbClr val="0432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825DAF-9921-C447-B757-4B7EF2A5AF5C}"/>
              </a:ext>
            </a:extLst>
          </p:cNvPr>
          <p:cNvSpPr txBox="1"/>
          <p:nvPr/>
        </p:nvSpPr>
        <p:spPr>
          <a:xfrm>
            <a:off x="1284425" y="4864892"/>
            <a:ext cx="2296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shape modification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7B9A19-82C0-D046-97DF-DF6B87D0D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322" y="2481980"/>
            <a:ext cx="1937143" cy="924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5C4599-819F-C241-9CAE-3689F6A1CCB0}"/>
              </a:ext>
            </a:extLst>
          </p:cNvPr>
          <p:cNvSpPr txBox="1"/>
          <p:nvPr/>
        </p:nvSpPr>
        <p:spPr>
          <a:xfrm>
            <a:off x="1274889" y="5402240"/>
            <a:ext cx="2434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quark jets: ~80%</a:t>
            </a:r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0" y="1353109"/>
            <a:ext cx="5250140" cy="499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03" y="1385807"/>
            <a:ext cx="5445151" cy="517625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Core physics projections: Jets in sPHENIX vs LHC"/>
          <p:cNvSpPr txBox="1">
            <a:spLocks noGrp="1"/>
          </p:cNvSpPr>
          <p:nvPr>
            <p:ph type="title"/>
          </p:nvPr>
        </p:nvSpPr>
        <p:spPr>
          <a:xfrm>
            <a:off x="978195" y="44686"/>
            <a:ext cx="9865242" cy="882229"/>
          </a:xfrm>
          <a:prstGeom prst="rect">
            <a:avLst/>
          </a:prstGeom>
        </p:spPr>
        <p:txBody>
          <a:bodyPr>
            <a:noAutofit/>
          </a:bodyPr>
          <a:lstStyle>
            <a:lvl1pPr defTabSz="1243584">
              <a:defRPr sz="5814"/>
            </a:lvl1pPr>
          </a:lstStyle>
          <a:p>
            <a:r>
              <a:rPr lang="en-US" sz="3600" dirty="0"/>
              <a:t>Modification of Photon-tagged J</a:t>
            </a:r>
            <a:r>
              <a:rPr sz="3600" dirty="0"/>
              <a:t>ets</a:t>
            </a:r>
          </a:p>
        </p:txBody>
      </p:sp>
      <p:sp>
        <p:nvSpPr>
          <p:cNvPr id="393" name="sPHENIX projection 100B Au+Au"/>
          <p:cNvSpPr txBox="1"/>
          <p:nvPr/>
        </p:nvSpPr>
        <p:spPr>
          <a:xfrm>
            <a:off x="7371188" y="2668533"/>
            <a:ext cx="2268699" cy="19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800" dirty="0" err="1">
                <a:latin typeface="Avenir Heavy"/>
                <a:ea typeface="Avenir Heavy"/>
                <a:cs typeface="Avenir Heavy"/>
                <a:sym typeface="Avenir Heavy"/>
              </a:rPr>
              <a:t>sPHENIX</a:t>
            </a:r>
            <a:r>
              <a:rPr sz="800" dirty="0"/>
              <a:t> projection 100B </a:t>
            </a:r>
            <a:r>
              <a:rPr sz="800" dirty="0" err="1"/>
              <a:t>Au+Au</a:t>
            </a:r>
            <a:endParaRPr sz="800" dirty="0"/>
          </a:p>
        </p:txBody>
      </p:sp>
      <p:sp>
        <p:nvSpPr>
          <p:cNvPr id="396" name="γ+Jet momentum balance"/>
          <p:cNvSpPr txBox="1"/>
          <p:nvPr/>
        </p:nvSpPr>
        <p:spPr>
          <a:xfrm>
            <a:off x="1064899" y="1098429"/>
            <a:ext cx="326276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401" name="γ+Jet fragmentation function"/>
          <p:cNvSpPr txBox="1"/>
          <p:nvPr/>
        </p:nvSpPr>
        <p:spPr>
          <a:xfrm>
            <a:off x="6917340" y="1183505"/>
            <a:ext cx="3626641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fragmentation function</a:t>
            </a:r>
          </a:p>
        </p:txBody>
      </p:sp>
      <p:sp>
        <p:nvSpPr>
          <p:cNvPr id="402" name="Modification of parton shower in QGP"/>
          <p:cNvSpPr txBox="1"/>
          <p:nvPr/>
        </p:nvSpPr>
        <p:spPr>
          <a:xfrm>
            <a:off x="6062391" y="6120528"/>
            <a:ext cx="476151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250" dirty="0"/>
              <a:t>M</a:t>
            </a:r>
            <a:r>
              <a:rPr sz="2250" dirty="0"/>
              <a:t>odification of </a:t>
            </a:r>
            <a:r>
              <a:rPr sz="2250" dirty="0" err="1"/>
              <a:t>parton</a:t>
            </a:r>
            <a:r>
              <a:rPr sz="2250" dirty="0"/>
              <a:t> shower in QGP</a:t>
            </a:r>
          </a:p>
        </p:txBody>
      </p:sp>
      <p:sp>
        <p:nvSpPr>
          <p:cNvPr id="403" name="Text"/>
          <p:cNvSpPr txBox="1"/>
          <p:nvPr/>
        </p:nvSpPr>
        <p:spPr>
          <a:xfrm>
            <a:off x="7703306" y="5358666"/>
            <a:ext cx="91372" cy="364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405" name="Direct measurement of parton energy loss in QGP"/>
          <p:cNvSpPr txBox="1"/>
          <p:nvPr/>
        </p:nvSpPr>
        <p:spPr>
          <a:xfrm>
            <a:off x="670746" y="6116703"/>
            <a:ext cx="448101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250" dirty="0"/>
              <a:t>Study </a:t>
            </a:r>
            <a:r>
              <a:rPr lang="en-US" sz="2250" dirty="0" err="1"/>
              <a:t>parton</a:t>
            </a:r>
            <a:r>
              <a:rPr lang="en-US" sz="2250" dirty="0"/>
              <a:t> </a:t>
            </a:r>
            <a:r>
              <a:rPr sz="2250" dirty="0"/>
              <a:t>energy loss in QGP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4098-55AC-CA4F-A303-26062431A8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68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684552D-3E12-3749-9B03-D9DF79CC5133}"/>
              </a:ext>
            </a:extLst>
          </p:cNvPr>
          <p:cNvGrpSpPr/>
          <p:nvPr/>
        </p:nvGrpSpPr>
        <p:grpSpPr>
          <a:xfrm>
            <a:off x="210018" y="209654"/>
            <a:ext cx="2777731" cy="2607974"/>
            <a:chOff x="533400" y="1235613"/>
            <a:chExt cx="2524454" cy="226958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30D48F6-4CD5-6E48-BF14-AF76815F1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A45EEF-47C8-8B46-8602-DE3418481116}"/>
                </a:ext>
              </a:extLst>
            </p:cNvPr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ECFC3E0-F2FC-DC4C-A268-E4D6FE5F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752" y="73590"/>
            <a:ext cx="8057706" cy="827092"/>
          </a:xfrm>
        </p:spPr>
        <p:txBody>
          <a:bodyPr>
            <a:normAutofit/>
          </a:bodyPr>
          <a:lstStyle/>
          <a:p>
            <a:r>
              <a:rPr lang="en-US" sz="3600" dirty="0"/>
              <a:t>Di-Jets Modification: LHC vs RHIC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77A89-C6E8-EA4F-BF7C-C64593EBE5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59E44-7A60-BD49-BC63-85B132147ADB}"/>
              </a:ext>
            </a:extLst>
          </p:cNvPr>
          <p:cNvSpPr txBox="1"/>
          <p:nvPr/>
        </p:nvSpPr>
        <p:spPr>
          <a:xfrm>
            <a:off x="1081821" y="6141363"/>
            <a:ext cx="10357884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1400" dirty="0">
                <a:sym typeface="Helvetica Neue Light"/>
              </a:rPr>
              <a:t>Z-B Kang, J </a:t>
            </a:r>
            <a:r>
              <a:rPr lang="en-US" sz="1400" dirty="0" err="1">
                <a:sym typeface="Helvetica Neue Light"/>
              </a:rPr>
              <a:t>Reiten</a:t>
            </a:r>
            <a:r>
              <a:rPr lang="en-US" sz="1400" dirty="0">
                <a:sym typeface="Helvetica Neue Light"/>
              </a:rPr>
              <a:t>, </a:t>
            </a:r>
            <a:r>
              <a:rPr lang="en-US" sz="1400" u="sng" dirty="0">
                <a:sym typeface="Helvetica Neue Light"/>
              </a:rPr>
              <a:t>I </a:t>
            </a:r>
            <a:r>
              <a:rPr lang="en-US" sz="1400" u="sng" dirty="0" err="1">
                <a:sym typeface="Helvetica Neue Light"/>
              </a:rPr>
              <a:t>Vitev</a:t>
            </a:r>
            <a:r>
              <a:rPr lang="en-US" sz="1400" dirty="0">
                <a:sym typeface="Helvetica Neue Light"/>
              </a:rPr>
              <a:t>, B Yoon, “Light and heavy flavor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production and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mass modification in heavy ion collisions”, Phys. Rev. D99 034006 (2019) </a:t>
            </a:r>
            <a:r>
              <a:rPr lang="en-US" sz="1400" dirty="0">
                <a:solidFill>
                  <a:srgbClr val="FF0000"/>
                </a:solidFill>
                <a:sym typeface="Helvetica Neue Light"/>
              </a:rPr>
              <a:t> </a:t>
            </a:r>
            <a:r>
              <a:rPr lang="en-US" sz="1400" dirty="0">
                <a:solidFill>
                  <a:srgbClr val="0070C0"/>
                </a:solidFill>
                <a:sym typeface="Helvetica Neue Light"/>
              </a:rPr>
              <a:t>Partly supported by LANL LDRD motivated by and connected to </a:t>
            </a:r>
            <a:r>
              <a:rPr lang="en-US" sz="1400" dirty="0" err="1">
                <a:solidFill>
                  <a:srgbClr val="0070C0"/>
                </a:solidFill>
                <a:sym typeface="Helvetica Neue Light"/>
              </a:rPr>
              <a:t>sPHENIX</a:t>
            </a:r>
            <a:endParaRPr lang="en-US" sz="1400" dirty="0">
              <a:solidFill>
                <a:srgbClr val="0070C0"/>
              </a:solidFill>
              <a:sym typeface="Helvetica Neue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D8C06-06ED-174B-B303-42633974612F}"/>
              </a:ext>
            </a:extLst>
          </p:cNvPr>
          <p:cNvGrpSpPr/>
          <p:nvPr/>
        </p:nvGrpSpPr>
        <p:grpSpPr>
          <a:xfrm>
            <a:off x="978197" y="2532295"/>
            <a:ext cx="11003785" cy="3531979"/>
            <a:chOff x="330212" y="4871636"/>
            <a:chExt cx="22948502" cy="7671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4E52AC-2AD8-F349-9E5E-7A6B3D7E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212" y="4925663"/>
              <a:ext cx="10656000" cy="76179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9EFC17-A79F-8840-95D6-29B1880E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38990" y="4871636"/>
              <a:ext cx="10390480" cy="76702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AC8AD-83D4-3A4D-8E83-3EF269659587}"/>
                </a:ext>
              </a:extLst>
            </p:cNvPr>
            <p:cNvSpPr txBox="1"/>
            <p:nvPr/>
          </p:nvSpPr>
          <p:spPr>
            <a:xfrm>
              <a:off x="9592530" y="7009906"/>
              <a:ext cx="1160576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LHC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772A5F-5253-F040-9B96-0B53C1B67A4A}"/>
                </a:ext>
              </a:extLst>
            </p:cNvPr>
            <p:cNvSpPr txBox="1"/>
            <p:nvPr/>
          </p:nvSpPr>
          <p:spPr>
            <a:xfrm>
              <a:off x="21858452" y="6955878"/>
              <a:ext cx="1420262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RHIC</a:t>
              </a:r>
            </a:p>
          </p:txBody>
        </p:sp>
        <p:sp>
          <p:nvSpPr>
            <p:cNvPr id="16" name="Striped Right Arrow 15">
              <a:extLst>
                <a:ext uri="{FF2B5EF4-FFF2-40B4-BE49-F238E27FC236}">
                  <a16:creationId xmlns:a16="http://schemas.microsoft.com/office/drawing/2014/main" id="{5570798A-44D7-604B-9117-752F6045463F}"/>
                </a:ext>
              </a:extLst>
            </p:cNvPr>
            <p:cNvSpPr/>
            <p:nvPr/>
          </p:nvSpPr>
          <p:spPr>
            <a:xfrm rot="5400000">
              <a:off x="10690564" y="6906982"/>
              <a:ext cx="2760582" cy="1815054"/>
            </a:xfrm>
            <a:prstGeom prst="stripedRight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US" sz="2500" dirty="0">
                <a:solidFill>
                  <a:srgbClr val="FFFFFF"/>
                </a:solidFill>
                <a:sym typeface="Helvetica Neue Ligh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D0AA7D-0C33-DF48-BE26-B72C9C5B6541}"/>
              </a:ext>
            </a:extLst>
          </p:cNvPr>
          <p:cNvSpPr txBox="1"/>
          <p:nvPr/>
        </p:nvSpPr>
        <p:spPr>
          <a:xfrm>
            <a:off x="2893061" y="910860"/>
            <a:ext cx="8750780" cy="841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Increased coupling at low energy to the medium near T</a:t>
            </a:r>
            <a:r>
              <a:rPr lang="en-US" sz="2500" baseline="-25000" dirty="0">
                <a:solidFill>
                  <a:srgbClr val="000000"/>
                </a:solidFill>
                <a:sym typeface="Helvetica Neue Light"/>
              </a:rPr>
              <a:t>c</a:t>
            </a:r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</a:t>
            </a:r>
          </a:p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stronger di-jet suppression expected at RHIC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3F80F6B-3E52-614D-8DD3-1570C281BDC9}"/>
              </a:ext>
            </a:extLst>
          </p:cNvPr>
          <p:cNvSpPr/>
          <p:nvPr/>
        </p:nvSpPr>
        <p:spPr>
          <a:xfrm>
            <a:off x="3609659" y="1450445"/>
            <a:ext cx="776177" cy="1817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1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6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80" y="441928"/>
            <a:ext cx="7341518" cy="1564684"/>
          </a:xfrm>
        </p:spPr>
        <p:txBody>
          <a:bodyPr>
            <a:normAutofit fontScale="90000"/>
          </a:bodyPr>
          <a:lstStyle/>
          <a:p>
            <a:r>
              <a:rPr lang="en-US" dirty="0"/>
              <a:t>(II) J/Psi Suppression Observed, </a:t>
            </a:r>
            <a:br>
              <a:rPr lang="en-US" dirty="0"/>
            </a:br>
            <a:r>
              <a:rPr lang="en-US" sz="4000" dirty="0"/>
              <a:t>w/ Surprises, @RHIC and LHC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26" y="2231366"/>
            <a:ext cx="4894722" cy="3900229"/>
          </a:xfrm>
          <a:prstGeom prst="rect">
            <a:avLst/>
          </a:prstGeom>
        </p:spPr>
      </p:pic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02019-6C57-514C-92C2-1BABBDEE07F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894054" y="737869"/>
            <a:ext cx="39913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QGP Suppression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Color screening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Breakup w/ “co-movers”</a:t>
            </a:r>
          </a:p>
          <a:p>
            <a:pPr marL="342900" indent="-342900">
              <a:buAutoNum type="arabicPeriod"/>
            </a:pPr>
            <a:r>
              <a:rPr lang="en-US" dirty="0"/>
              <a:t>Regeneration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Coalescence of many c-</a:t>
            </a:r>
            <a:r>
              <a:rPr lang="en-US" dirty="0" err="1"/>
              <a:t>cbar</a:t>
            </a:r>
            <a:r>
              <a:rPr lang="en-US" dirty="0"/>
              <a:t> pairs produced in A+A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Upsilons! </a:t>
            </a:r>
            <a:r>
              <a:rPr lang="mr-IN" sz="2400" b="1" dirty="0">
                <a:solidFill>
                  <a:srgbClr val="FF0000"/>
                </a:solidFill>
              </a:rPr>
              <a:t>–</a:t>
            </a:r>
            <a:r>
              <a:rPr lang="en-US" sz="2400" b="1" dirty="0">
                <a:solidFill>
                  <a:srgbClr val="FF0000"/>
                </a:solidFill>
              </a:rPr>
              <a:t> focus of sPHENIX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regeneration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7950469" y="3176724"/>
            <a:ext cx="3078809" cy="2959767"/>
            <a:chOff x="7887941" y="3296428"/>
            <a:chExt cx="3078809" cy="29597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87941" y="3473272"/>
              <a:ext cx="3078809" cy="27829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29650" y="3296428"/>
              <a:ext cx="9886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Zhuang et al.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C478C1-FAEC-8B4C-8B92-E442F2C866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35" t="25288" r="66457" b="13535"/>
          <a:stretch/>
        </p:blipFill>
        <p:spPr>
          <a:xfrm>
            <a:off x="5255804" y="2817572"/>
            <a:ext cx="2189904" cy="325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" y="853811"/>
            <a:ext cx="10352228" cy="6004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“Inner Workings of QGP”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205BF-A2E6-8544-8E5B-C84AEAE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2651" y="55848"/>
            <a:ext cx="7023725" cy="848648"/>
          </a:xfrm>
        </p:spPr>
        <p:txBody>
          <a:bodyPr>
            <a:normAutofit/>
          </a:bodyPr>
          <a:lstStyle/>
          <a:p>
            <a:r>
              <a:rPr lang="en-US" sz="4000" dirty="0"/>
              <a:t>Upsilon Spectroscopy at RHIC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48"/>
          <a:stretch/>
        </p:blipFill>
        <p:spPr>
          <a:xfrm>
            <a:off x="4601272" y="3673876"/>
            <a:ext cx="3167885" cy="2852372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6297" y="3705098"/>
            <a:ext cx="3016234" cy="2737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6E107FD-92E5-1A4C-95EE-E3763CCAD312}"/>
              </a:ext>
            </a:extLst>
          </p:cNvPr>
          <p:cNvGrpSpPr/>
          <p:nvPr/>
        </p:nvGrpSpPr>
        <p:grpSpPr>
          <a:xfrm>
            <a:off x="862742" y="1023198"/>
            <a:ext cx="4960771" cy="2578490"/>
            <a:chOff x="5281072" y="1542894"/>
            <a:chExt cx="4006296" cy="18372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68" t="27068" r="37476" b="12030"/>
            <a:stretch/>
          </p:blipFill>
          <p:spPr>
            <a:xfrm>
              <a:off x="5281072" y="1980478"/>
              <a:ext cx="1477459" cy="139969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368" t="27068" r="37476" b="12030"/>
            <a:stretch/>
          </p:blipFill>
          <p:spPr>
            <a:xfrm>
              <a:off x="6652672" y="2254021"/>
              <a:ext cx="1100853" cy="10429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3881" r="85363" b="22002"/>
            <a:stretch/>
          </p:blipFill>
          <p:spPr>
            <a:xfrm>
              <a:off x="7598052" y="2642365"/>
              <a:ext cx="638643" cy="579396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6769651" y="1849075"/>
              <a:ext cx="11630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(2s) – 0.56fm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19502" y="1542894"/>
              <a:ext cx="104846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(3s)-0.78fm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24329" y="2369143"/>
              <a:ext cx="116303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l-GR" dirty="0"/>
                <a:t>ϒ</a:t>
              </a:r>
              <a:r>
                <a:rPr lang="en-US" dirty="0"/>
                <a:t>(1s) – 0.28fm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8B5CF6C-A9AA-754C-AAD6-CAC1841F0F0D}"/>
              </a:ext>
            </a:extLst>
          </p:cNvPr>
          <p:cNvGrpSpPr/>
          <p:nvPr/>
        </p:nvGrpSpPr>
        <p:grpSpPr>
          <a:xfrm>
            <a:off x="7271642" y="904495"/>
            <a:ext cx="3851930" cy="2142164"/>
            <a:chOff x="7768144" y="336179"/>
            <a:chExt cx="2895600" cy="176664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68144" y="336179"/>
              <a:ext cx="2895600" cy="1091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38008" y="1524342"/>
              <a:ext cx="2781300" cy="578486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4552446" y="3311248"/>
            <a:ext cx="720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sPHENIX</a:t>
            </a:r>
            <a:r>
              <a:rPr lang="en-US" dirty="0">
                <a:solidFill>
                  <a:srgbClr val="FF0000"/>
                </a:solidFill>
              </a:rPr>
              <a:t>: Thermometer of QGP via clean separation of three Upsilon states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997757" y="4947662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AB50CFF-2D56-4D44-8AA0-A61014824E89}"/>
              </a:ext>
            </a:extLst>
          </p:cNvPr>
          <p:cNvPicPr>
            <a:picLocks/>
          </p:cNvPicPr>
          <p:nvPr/>
        </p:nvPicPr>
        <p:blipFill rotWithShape="1">
          <a:blip r:embed="rId7" cstate="hqprint">
            <a:alphaModFix amt="9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0" r="15310"/>
          <a:stretch/>
        </p:blipFill>
        <p:spPr>
          <a:xfrm>
            <a:off x="616076" y="3673876"/>
            <a:ext cx="3279948" cy="2751493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MS data">
            <a:extLst>
              <a:ext uri="{FF2B5EF4-FFF2-40B4-BE49-F238E27FC236}">
                <a16:creationId xmlns:a16="http://schemas.microsoft.com/office/drawing/2014/main" id="{75C87032-1050-7D4C-B892-504B24F9B897}"/>
              </a:ext>
            </a:extLst>
          </p:cNvPr>
          <p:cNvSpPr txBox="1"/>
          <p:nvPr/>
        </p:nvSpPr>
        <p:spPr>
          <a:xfrm>
            <a:off x="2436102" y="4422468"/>
            <a:ext cx="1292021" cy="503023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CMS data</a:t>
            </a:r>
            <a:r>
              <a:rPr lang="en-US"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r>
              <a:rPr lang="en-US" sz="1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min. bias </a:t>
            </a:r>
            <a:r>
              <a:rPr lang="en-US" sz="14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PbPb</a:t>
            </a:r>
            <a:endParaRPr sz="14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618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48" y="193699"/>
            <a:ext cx="9688665" cy="994172"/>
          </a:xfrm>
        </p:spPr>
        <p:txBody>
          <a:bodyPr>
            <a:noAutofit/>
          </a:bodyPr>
          <a:lstStyle/>
          <a:p>
            <a:r>
              <a:rPr lang="en-US" sz="3600" dirty="0"/>
              <a:t>(III) 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0266"/>
            <a:ext cx="5828190" cy="1843758"/>
          </a:xfrm>
        </p:spPr>
        <p:txBody>
          <a:bodyPr>
            <a:normAutofit/>
          </a:bodyPr>
          <a:lstStyle/>
          <a:p>
            <a:r>
              <a:rPr lang="en-US" dirty="0"/>
              <a:t>Study mass dependence</a:t>
            </a:r>
          </a:p>
          <a:p>
            <a:pPr lvl="1"/>
            <a:r>
              <a:rPr lang="en-US" dirty="0"/>
              <a:t>Jet quenching </a:t>
            </a:r>
          </a:p>
          <a:p>
            <a:pPr lvl="1"/>
            <a:r>
              <a:rPr lang="en-US" dirty="0"/>
              <a:t>“Flow”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7955" y="2514757"/>
            <a:ext cx="18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Mass dependent </a:t>
            </a:r>
          </a:p>
          <a:p>
            <a:r>
              <a:rPr lang="en-US" dirty="0">
                <a:solidFill>
                  <a:srgbClr val="0432FF"/>
                </a:solidFill>
              </a:rPr>
              <a:t>radiation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</a:t>
            </a:r>
          </a:p>
        </p:txBody>
      </p:sp>
    </p:spTree>
    <p:extLst>
      <p:ext uri="{BB962C8B-B14F-4D97-AF65-F5344CB8AC3E}">
        <p14:creationId xmlns:p14="http://schemas.microsoft.com/office/powerpoint/2010/main" val="3728858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874" y="919322"/>
            <a:ext cx="10515600" cy="125437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Inclusive B-hadron/b-jet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at RHIC</a:t>
            </a:r>
            <a:endParaRPr lang="en-US" baseline="-25000" dirty="0"/>
          </a:p>
          <a:p>
            <a:r>
              <a:rPr lang="en-US" dirty="0"/>
              <a:t>Strong constraints on energy loss model of high energy probe in QGP</a:t>
            </a:r>
          </a:p>
          <a:p>
            <a:r>
              <a:rPr lang="en-US" altLang="en-US" dirty="0"/>
              <a:t>Determine the bottom quark collectivity 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74" y="40839"/>
            <a:ext cx="10515600" cy="900883"/>
          </a:xfrm>
        </p:spPr>
        <p:txBody>
          <a:bodyPr/>
          <a:lstStyle/>
          <a:p>
            <a:r>
              <a:rPr lang="en-US" i="1" dirty="0"/>
              <a:t>B-Hadron and b</a:t>
            </a:r>
            <a:r>
              <a:rPr lang="en-US" dirty="0"/>
              <a:t>-jet Projections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707A727-0822-5946-BC0F-9152132C0211}"/>
              </a:ext>
            </a:extLst>
          </p:cNvPr>
          <p:cNvGrpSpPr/>
          <p:nvPr/>
        </p:nvGrpSpPr>
        <p:grpSpPr>
          <a:xfrm>
            <a:off x="444795" y="2318300"/>
            <a:ext cx="4706251" cy="4163256"/>
            <a:chOff x="800593" y="2350401"/>
            <a:chExt cx="4706251" cy="416325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0593" y="2468112"/>
              <a:ext cx="4706251" cy="404554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418255" y="2350401"/>
              <a:ext cx="184512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Inclusive b-jet R</a:t>
              </a:r>
              <a:r>
                <a:rPr lang="en-US" baseline="-25000" dirty="0">
                  <a:solidFill>
                    <a:srgbClr val="333333"/>
                  </a:solidFill>
                </a:rPr>
                <a:t>AA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F4DB7C4-6EA1-2946-9520-BF2B9BA75ECC}"/>
              </a:ext>
            </a:extLst>
          </p:cNvPr>
          <p:cNvGrpSpPr/>
          <p:nvPr/>
        </p:nvGrpSpPr>
        <p:grpSpPr>
          <a:xfrm>
            <a:off x="6187703" y="2279584"/>
            <a:ext cx="5473995" cy="4259328"/>
            <a:chOff x="6053123" y="2362927"/>
            <a:chExt cx="4897687" cy="383800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A5A8C09-6B23-854C-AB2C-185BC0E3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3123" y="2544094"/>
              <a:ext cx="4317783" cy="365684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69D4478-141A-CD44-A406-AD2030E53C7E}"/>
                </a:ext>
              </a:extLst>
            </p:cNvPr>
            <p:cNvSpPr/>
            <p:nvPr/>
          </p:nvSpPr>
          <p:spPr>
            <a:xfrm>
              <a:off x="6053123" y="2362927"/>
              <a:ext cx="48976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33333"/>
                  </a:solidFill>
                </a:rPr>
                <a:t>non-prompt </a:t>
              </a:r>
              <a:r>
                <a:rPr lang="en-US" i="1" dirty="0">
                  <a:solidFill>
                    <a:srgbClr val="333333"/>
                  </a:solidFill>
                </a:rPr>
                <a:t>D</a:t>
              </a:r>
              <a:r>
                <a:rPr lang="en-US" dirty="0">
                  <a:solidFill>
                    <a:srgbClr val="333333"/>
                  </a:solidFill>
                </a:rPr>
                <a:t>-meson and predictions for sPHENIX</a:t>
              </a:r>
              <a:endParaRPr lang="en-US" baseline="-25000" dirty="0">
                <a:solidFill>
                  <a:srgbClr val="33333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465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30229-D201-7C4D-9048-5744F5FE4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026" y="150486"/>
            <a:ext cx="9932773" cy="1090785"/>
          </a:xfrm>
        </p:spPr>
        <p:txBody>
          <a:bodyPr/>
          <a:lstStyle/>
          <a:p>
            <a:r>
              <a:rPr lang="en-US" dirty="0"/>
              <a:t>b-Di-Jet Modifications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0C379-E6BB-1D4D-BAD0-6AA0CACC4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2E157-E479-8646-B917-5998C2D96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CD330-3A34-1841-8839-31468D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8C76F-AE04-CD44-9483-0F4D9C61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87" b="15560"/>
          <a:stretch/>
        </p:blipFill>
        <p:spPr>
          <a:xfrm>
            <a:off x="3340724" y="1679928"/>
            <a:ext cx="8851276" cy="4082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BC5EC0-6F09-7F40-82ED-853B59F70383}"/>
              </a:ext>
            </a:extLst>
          </p:cNvPr>
          <p:cNvSpPr txBox="1"/>
          <p:nvPr/>
        </p:nvSpPr>
        <p:spPr>
          <a:xfrm>
            <a:off x="10776593" y="1275933"/>
            <a:ext cx="12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Jared’s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C0BFAD-AA4B-8243-A7F8-76904F459EC7}"/>
              </a:ext>
            </a:extLst>
          </p:cNvPr>
          <p:cNvSpPr txBox="1"/>
          <p:nvPr/>
        </p:nvSpPr>
        <p:spPr>
          <a:xfrm>
            <a:off x="2751097" y="5808029"/>
            <a:ext cx="9146399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1400" dirty="0">
                <a:sym typeface="Helvetica Neue Light"/>
              </a:rPr>
              <a:t>Z-B Kang, J </a:t>
            </a:r>
            <a:r>
              <a:rPr lang="en-US" sz="1400" dirty="0" err="1">
                <a:sym typeface="Helvetica Neue Light"/>
              </a:rPr>
              <a:t>Reiten</a:t>
            </a:r>
            <a:r>
              <a:rPr lang="en-US" sz="1400" dirty="0">
                <a:sym typeface="Helvetica Neue Light"/>
              </a:rPr>
              <a:t>, </a:t>
            </a:r>
            <a:r>
              <a:rPr lang="en-US" sz="1400" u="sng" dirty="0">
                <a:sym typeface="Helvetica Neue Light"/>
              </a:rPr>
              <a:t>I </a:t>
            </a:r>
            <a:r>
              <a:rPr lang="en-US" sz="1400" u="sng" dirty="0" err="1">
                <a:sym typeface="Helvetica Neue Light"/>
              </a:rPr>
              <a:t>Vitev</a:t>
            </a:r>
            <a:r>
              <a:rPr lang="en-US" sz="1400" dirty="0">
                <a:sym typeface="Helvetica Neue Light"/>
              </a:rPr>
              <a:t>, B Yoon, “Light and heavy flavor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production and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mass modification in heavy ion collisions”, Phys. Rev. D99 034006 (2019) </a:t>
            </a:r>
            <a:r>
              <a:rPr lang="en-US" sz="1400" dirty="0">
                <a:solidFill>
                  <a:srgbClr val="FF0000"/>
                </a:solidFill>
                <a:sym typeface="Helvetica Neue Light"/>
              </a:rPr>
              <a:t> </a:t>
            </a:r>
            <a:r>
              <a:rPr lang="en-US" sz="1400" dirty="0">
                <a:solidFill>
                  <a:srgbClr val="0070C0"/>
                </a:solidFill>
                <a:sym typeface="Helvetica Neue Light"/>
              </a:rPr>
              <a:t>Partly supported by LANL LDRD motivated by and connected to </a:t>
            </a:r>
            <a:r>
              <a:rPr lang="en-US" sz="1400" dirty="0" err="1">
                <a:solidFill>
                  <a:srgbClr val="0070C0"/>
                </a:solidFill>
                <a:sym typeface="Helvetica Neue Light"/>
              </a:rPr>
              <a:t>sPHENIX</a:t>
            </a:r>
            <a:endParaRPr lang="en-US" sz="1400" dirty="0">
              <a:solidFill>
                <a:srgbClr val="0070C0"/>
              </a:solidFill>
              <a:sym typeface="Helvetica Neue Light"/>
            </a:endParaRPr>
          </a:p>
        </p:txBody>
      </p:sp>
      <p:pic>
        <p:nvPicPr>
          <p:cNvPr id="10" name="Picture 13">
            <a:extLst>
              <a:ext uri="{FF2B5EF4-FFF2-40B4-BE49-F238E27FC236}">
                <a16:creationId xmlns:a16="http://schemas.microsoft.com/office/drawing/2014/main" id="{D81227ED-948B-5843-8B61-401983BC8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45265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549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092201"/>
          </a:xfrm>
        </p:spPr>
        <p:txBody>
          <a:bodyPr/>
          <a:lstStyle/>
          <a:p>
            <a:r>
              <a:rPr lang="en-US" sz="4267" dirty="0" err="1"/>
              <a:t>sPHENIX</a:t>
            </a:r>
            <a:r>
              <a:rPr lang="en-US" sz="4267" dirty="0"/>
              <a:t> Complements LHC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25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429CF-4321-9D4A-9921-C7E5A99647C8}"/>
              </a:ext>
            </a:extLst>
          </p:cNvPr>
          <p:cNvGrpSpPr/>
          <p:nvPr/>
        </p:nvGrpSpPr>
        <p:grpSpPr>
          <a:xfrm>
            <a:off x="4605079" y="1232388"/>
            <a:ext cx="7416800" cy="4983775"/>
            <a:chOff x="4775200" y="1092201"/>
            <a:chExt cx="7416800" cy="4983775"/>
          </a:xfrm>
        </p:grpSpPr>
        <p:pic>
          <p:nvPicPr>
            <p:cNvPr id="6" name="KinematicReach_Plot_Stripes_Tomorrow.pdf" descr="KinematicReach_Plot_Stripes_Tomorrow.pdf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75200" y="1092201"/>
              <a:ext cx="7416800" cy="49837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Rectangle 6"/>
            <p:cNvSpPr/>
            <p:nvPr/>
          </p:nvSpPr>
          <p:spPr>
            <a:xfrm>
              <a:off x="5272567" y="1498600"/>
              <a:ext cx="3458369" cy="4064000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6913" y="1628247"/>
            <a:ext cx="42796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Excellent coverage at low-medium </a:t>
            </a:r>
            <a:r>
              <a:rPr lang="en-US" sz="2400" dirty="0" err="1"/>
              <a:t>pT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Precision measurements with high statistics</a:t>
            </a:r>
          </a:p>
          <a:p>
            <a:r>
              <a:rPr lang="en-US" sz="2400" dirty="0"/>
              <a:t> 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Larger QGP effects at RHIC for many observables at low </a:t>
            </a:r>
            <a:r>
              <a:rPr lang="en-US" sz="2400" dirty="0" err="1"/>
              <a:t>pT</a:t>
            </a: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Same probes at RHIC and LHC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7E584-EC9A-3A4F-A6AE-00A3CA4C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5A3C43-4C7A-6445-8650-F44E6A1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189412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" y="15043"/>
            <a:ext cx="8131566" cy="1122641"/>
          </a:xfrm>
        </p:spPr>
        <p:txBody>
          <a:bodyPr>
            <a:normAutofit/>
          </a:bodyPr>
          <a:lstStyle/>
          <a:p>
            <a:r>
              <a:rPr lang="en-US" sz="4000" dirty="0"/>
              <a:t>A Broad Physics Program with </a:t>
            </a:r>
            <a:r>
              <a:rPr lang="en-US" sz="4000" dirty="0" err="1"/>
              <a:t>sPHENIX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838200" y="1219164"/>
            <a:ext cx="731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Nuclear matter under extreme condition, “QGP”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Nucleon and nuclear structures, novel QCD dynamics, “Cold QCD”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2EDB78E-8D8F-B045-AA5B-E98CD680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" y="2648678"/>
            <a:ext cx="5311734" cy="331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E2B5-119C-3B41-998C-A27C28EEF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441" y="2969791"/>
            <a:ext cx="6242482" cy="32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F77B3-7728-CF49-B616-031F81D6AE32}"/>
              </a:ext>
            </a:extLst>
          </p:cNvPr>
          <p:cNvSpPr txBox="1"/>
          <p:nvPr/>
        </p:nvSpPr>
        <p:spPr>
          <a:xfrm>
            <a:off x="1275907" y="2243470"/>
            <a:ext cx="255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“Hot” QGP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6A2A-9898-2843-B5E6-EF361296D193}"/>
              </a:ext>
            </a:extLst>
          </p:cNvPr>
          <p:cNvSpPr txBox="1"/>
          <p:nvPr/>
        </p:nvSpPr>
        <p:spPr>
          <a:xfrm>
            <a:off x="6145383" y="2312866"/>
            <a:ext cx="26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“Cold” QCD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E95CB-5F6E-AA4A-B21F-3EB95937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378" y="15043"/>
            <a:ext cx="3397621" cy="2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51" y="107772"/>
            <a:ext cx="501652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Study Gluon Polarization</a:t>
            </a:r>
            <a:endParaRPr lang="en-US" sz="3100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3454E-1964-3145-AC33-C2BFDA12EC93}"/>
              </a:ext>
            </a:extLst>
          </p:cNvPr>
          <p:cNvGrpSpPr/>
          <p:nvPr/>
        </p:nvGrpSpPr>
        <p:grpSpPr>
          <a:xfrm>
            <a:off x="0" y="2192730"/>
            <a:ext cx="12134185" cy="4259074"/>
            <a:chOff x="8225" y="1848625"/>
            <a:chExt cx="12134185" cy="42590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074683-BA77-754A-A27A-48E831F9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5" y="1879077"/>
              <a:ext cx="3945949" cy="42286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83E91-7D62-4842-87D0-2CE8A1DA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399" y="1848625"/>
              <a:ext cx="3989011" cy="41876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D1EEB8-BBE9-0640-8C9B-A50F9137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811" y="1879077"/>
              <a:ext cx="4283654" cy="4228622"/>
            </a:xfrm>
            <a:prstGeom prst="rect">
              <a:avLst/>
            </a:prstGeom>
          </p:spPr>
        </p:pic>
      </p:grpSp>
      <p:pic>
        <p:nvPicPr>
          <p:cNvPr id="19" name="Picture 2" descr="Image result for sPHENIX logo">
            <a:extLst>
              <a:ext uri="{FF2B5EF4-FFF2-40B4-BE49-F238E27FC236}">
                <a16:creationId xmlns:a16="http://schemas.microsoft.com/office/drawing/2014/main" id="{C8ADD428-9FD9-0C41-903B-670B537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89CED-74AC-2C4D-840B-96ED9EC0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86" y="1571939"/>
            <a:ext cx="4840852" cy="576493"/>
          </a:xfrm>
        </p:spPr>
        <p:txBody>
          <a:bodyPr>
            <a:normAutofit/>
          </a:bodyPr>
          <a:lstStyle/>
          <a:p>
            <a:r>
              <a:rPr lang="en-US" sz="2000" dirty="0"/>
              <a:t>Jets, hadrons, direct photons and more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DD33F-F64A-0D43-B6D2-AF56C67ADA27}"/>
              </a:ext>
            </a:extLst>
          </p:cNvPr>
          <p:cNvGrpSpPr/>
          <p:nvPr/>
        </p:nvGrpSpPr>
        <p:grpSpPr>
          <a:xfrm>
            <a:off x="6466399" y="152474"/>
            <a:ext cx="3440276" cy="2218404"/>
            <a:chOff x="983820" y="1753810"/>
            <a:chExt cx="7241154" cy="4213571"/>
          </a:xfrm>
        </p:grpSpPr>
        <p:pic>
          <p:nvPicPr>
            <p:cNvPr id="14" name="Picture 3" descr="spin-physics-w">
              <a:extLst>
                <a:ext uri="{FF2B5EF4-FFF2-40B4-BE49-F238E27FC236}">
                  <a16:creationId xmlns:a16="http://schemas.microsoft.com/office/drawing/2014/main" id="{69AD5B13-6731-3E4E-8139-CFCC205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69EA0CE-0213-9045-A670-41DED94940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8C8FD2E7-C7DA-C04F-AEF3-D2D5F51C051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6290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579395" cy="84591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Physics with Transversely Polarized </a:t>
            </a:r>
            <a:r>
              <a:rPr lang="en-US" sz="3200" dirty="0" err="1">
                <a:latin typeface="+mn-lt"/>
              </a:rPr>
              <a:t>p+p</a:t>
            </a:r>
            <a:r>
              <a:rPr lang="en-US" sz="3200" dirty="0">
                <a:latin typeface="+mn-lt"/>
              </a:rPr>
              <a:t>/A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28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8200" y="1109650"/>
            <a:ext cx="3522922" cy="2397700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2" descr="Image result for transverse single spin">
            <a:extLst>
              <a:ext uri="{FF2B5EF4-FFF2-40B4-BE49-F238E27FC236}">
                <a16:creationId xmlns:a16="http://schemas.microsoft.com/office/drawing/2014/main" id="{2BB9A6EC-1EB5-1640-AA95-A351F262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0057" y="1070745"/>
            <a:ext cx="4954406" cy="51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6D8C4-BB71-3740-81A0-5798D89687F4}"/>
              </a:ext>
            </a:extLst>
          </p:cNvPr>
          <p:cNvGrpSpPr/>
          <p:nvPr/>
        </p:nvGrpSpPr>
        <p:grpSpPr>
          <a:xfrm>
            <a:off x="775591" y="3721448"/>
            <a:ext cx="4149314" cy="2530669"/>
            <a:chOff x="869072" y="1386414"/>
            <a:chExt cx="7782318" cy="4557186"/>
          </a:xfrm>
        </p:grpSpPr>
        <p:pic>
          <p:nvPicPr>
            <p:cNvPr id="15" name="図 3">
              <a:extLst>
                <a:ext uri="{FF2B5EF4-FFF2-40B4-BE49-F238E27FC236}">
                  <a16:creationId xmlns:a16="http://schemas.microsoft.com/office/drawing/2014/main" id="{DB514FBA-D3A7-984A-9966-41FABE8F9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6" name="テキスト ボックス 6">
              <a:extLst>
                <a:ext uri="{FF2B5EF4-FFF2-40B4-BE49-F238E27FC236}">
                  <a16:creationId xmlns:a16="http://schemas.microsoft.com/office/drawing/2014/main" id="{3A9A6713-C63D-7248-9866-9457384D2A62}"/>
                </a:ext>
              </a:extLst>
            </p:cNvPr>
            <p:cNvSpPr txBox="1"/>
            <p:nvPr/>
          </p:nvSpPr>
          <p:spPr>
            <a:xfrm>
              <a:off x="986499" y="3101102"/>
              <a:ext cx="1125472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7">
              <a:extLst>
                <a:ext uri="{FF2B5EF4-FFF2-40B4-BE49-F238E27FC236}">
                  <a16:creationId xmlns:a16="http://schemas.microsoft.com/office/drawing/2014/main" id="{1B9DF197-74BE-254D-8750-24C563CB2531}"/>
                </a:ext>
              </a:extLst>
            </p:cNvPr>
            <p:cNvSpPr txBox="1"/>
            <p:nvPr/>
          </p:nvSpPr>
          <p:spPr>
            <a:xfrm>
              <a:off x="6220096" y="4095840"/>
              <a:ext cx="1052891" cy="83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テキスト ボックス 9">
              <a:extLst>
                <a:ext uri="{FF2B5EF4-FFF2-40B4-BE49-F238E27FC236}">
                  <a16:creationId xmlns:a16="http://schemas.microsoft.com/office/drawing/2014/main" id="{CCAE1C17-FF3B-664A-A6D4-1449B7EF856E}"/>
                </a:ext>
              </a:extLst>
            </p:cNvPr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テキスト ボックス 10">
              <a:extLst>
                <a:ext uri="{FF2B5EF4-FFF2-40B4-BE49-F238E27FC236}">
                  <a16:creationId xmlns:a16="http://schemas.microsoft.com/office/drawing/2014/main" id="{5067EC33-EA3B-6142-ABE8-3E4B21E470DE}"/>
                </a:ext>
              </a:extLst>
            </p:cNvPr>
            <p:cNvSpPr txBox="1"/>
            <p:nvPr/>
          </p:nvSpPr>
          <p:spPr>
            <a:xfrm>
              <a:off x="5247194" y="1386414"/>
              <a:ext cx="2050926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96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563526" y="0"/>
            <a:ext cx="10907031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29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698055" y="5682015"/>
            <a:ext cx="9655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quark-gluon/gluon-gluon correlations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5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26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29139" y="5651237"/>
            <a:ext cx="1204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p+p</a:t>
            </a:r>
            <a:r>
              <a:rPr lang="en-US" sz="2800" b="1" dirty="0">
                <a:solidFill>
                  <a:srgbClr val="FF0000"/>
                </a:solidFill>
              </a:rPr>
              <a:t>/A: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88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352" y="3967"/>
            <a:ext cx="12205352" cy="68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199"/>
            <a:ext cx="10450286" cy="10551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sPHENIX</a:t>
            </a:r>
            <a:r>
              <a:rPr lang="en-US" b="1" dirty="0">
                <a:solidFill>
                  <a:srgbClr val="FFFF00"/>
                </a:solidFill>
              </a:rPr>
              <a:t> Upgrade at RHIC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the next generation Heavy Ion Physics experiment in the US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DB949-9415-9D4B-A462-1B98AA22302E}"/>
              </a:ext>
            </a:extLst>
          </p:cNvPr>
          <p:cNvGrpSpPr/>
          <p:nvPr/>
        </p:nvGrpSpPr>
        <p:grpSpPr>
          <a:xfrm>
            <a:off x="5715000" y="570849"/>
            <a:ext cx="3423128" cy="2858151"/>
            <a:chOff x="5715000" y="1814863"/>
            <a:chExt cx="2767622" cy="2198132"/>
          </a:xfrm>
        </p:grpSpPr>
        <p:sp>
          <p:nvSpPr>
            <p:cNvPr id="17" name="Rectangle 16"/>
            <p:cNvSpPr/>
            <p:nvPr/>
          </p:nvSpPr>
          <p:spPr>
            <a:xfrm>
              <a:off x="7467601" y="3643663"/>
              <a:ext cx="1015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Φ</a:t>
              </a:r>
              <a:r>
                <a:rPr lang="en-US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1.2km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629400" y="2729263"/>
              <a:ext cx="914400" cy="914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15000" y="1814863"/>
              <a:ext cx="482600" cy="482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2" y="925732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50" y="1521043"/>
            <a:ext cx="2172856" cy="6859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30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0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C41-B42E-124A-B893-07F0CCB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48"/>
            <a:ext cx="10515600" cy="951810"/>
          </a:xfrm>
        </p:spPr>
        <p:txBody>
          <a:bodyPr/>
          <a:lstStyle/>
          <a:p>
            <a:r>
              <a:rPr lang="en-US" dirty="0"/>
              <a:t>Forward Upgrade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25D-82D2-BD45-B301-8CE41EAA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6B6BF-A1AB-BE41-8E4D-0DA8C4F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1DF7B-2FEC-0348-B05C-B993A9A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9C6A-09D6-314B-B6D2-151EC4AC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827" y="1704684"/>
            <a:ext cx="3965946" cy="296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DBF75-1ADF-B64C-9A79-A4A801778ED3}"/>
              </a:ext>
            </a:extLst>
          </p:cNvPr>
          <p:cNvSpPr txBox="1"/>
          <p:nvPr/>
        </p:nvSpPr>
        <p:spPr>
          <a:xfrm>
            <a:off x="1084521" y="4869712"/>
            <a:ext cx="261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Barrel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MVTX, INTT, TPC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BF4EC-FC98-804E-929F-38108D8C3D8C}"/>
              </a:ext>
            </a:extLst>
          </p:cNvPr>
          <p:cNvSpPr txBox="1"/>
          <p:nvPr/>
        </p:nvSpPr>
        <p:spPr>
          <a:xfrm>
            <a:off x="838200" y="1099331"/>
            <a:ext cx="1048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 will bring in new physics capability – TMD, small-x physics, QGP over broader kinematics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EF571-855C-4042-9181-08C26CC2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80" y="1468663"/>
            <a:ext cx="7693020" cy="381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CCB52-6F18-024D-967F-5BC7F7EBC1E3}"/>
              </a:ext>
            </a:extLst>
          </p:cNvPr>
          <p:cNvSpPr txBox="1"/>
          <p:nvPr/>
        </p:nvSpPr>
        <p:spPr>
          <a:xfrm>
            <a:off x="7163516" y="5146711"/>
            <a:ext cx="266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Forward Upgrade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r>
              <a:rPr lang="en-US" dirty="0"/>
              <a:t>, Tracking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7351D6D-2B11-4A47-A15C-16E0AC425B63}"/>
              </a:ext>
            </a:extLst>
          </p:cNvPr>
          <p:cNvSpPr/>
          <p:nvPr/>
        </p:nvSpPr>
        <p:spPr>
          <a:xfrm>
            <a:off x="4192773" y="3006118"/>
            <a:ext cx="1095153" cy="616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3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F0262-DE2C-9249-B962-342C3B863AF2}"/>
              </a:ext>
            </a:extLst>
          </p:cNvPr>
          <p:cNvGrpSpPr/>
          <p:nvPr/>
        </p:nvGrpSpPr>
        <p:grpSpPr>
          <a:xfrm>
            <a:off x="0" y="728349"/>
            <a:ext cx="12192000" cy="5628001"/>
            <a:chOff x="0" y="728349"/>
            <a:chExt cx="12192000" cy="562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83584-914D-804B-BC73-E094304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28349"/>
              <a:ext cx="12192000" cy="5628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DE21B-2F72-D44B-910E-76541D5701F8}"/>
                </a:ext>
              </a:extLst>
            </p:cNvPr>
            <p:cNvSpPr/>
            <p:nvPr/>
          </p:nvSpPr>
          <p:spPr>
            <a:xfrm>
              <a:off x="7240772" y="5869172"/>
              <a:ext cx="3540642" cy="4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474857-2D26-A148-BE4B-FAB9A8B4E43A}"/>
              </a:ext>
            </a:extLst>
          </p:cNvPr>
          <p:cNvSpPr txBox="1"/>
          <p:nvPr/>
        </p:nvSpPr>
        <p:spPr>
          <a:xfrm>
            <a:off x="5917712" y="5825741"/>
            <a:ext cx="59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Day-1 EIC Detector based on </a:t>
            </a:r>
            <a:r>
              <a:rPr lang="en-US" sz="2800" dirty="0" err="1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1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651" y="46039"/>
            <a:ext cx="10515600" cy="1056788"/>
          </a:xfrm>
        </p:spPr>
        <p:txBody>
          <a:bodyPr/>
          <a:lstStyle/>
          <a:p>
            <a:pPr algn="ctr"/>
            <a:r>
              <a:rPr lang="en-US" dirty="0" err="1"/>
              <a:t>sPHENIX</a:t>
            </a:r>
            <a:r>
              <a:rPr lang="en-US" dirty="0"/>
              <a:t> Timeline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33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8D31A7-D654-A944-A2FE-30D3C38D4B7F}"/>
              </a:ext>
            </a:extLst>
          </p:cNvPr>
          <p:cNvGrpSpPr/>
          <p:nvPr/>
        </p:nvGrpSpPr>
        <p:grpSpPr>
          <a:xfrm>
            <a:off x="414668" y="935816"/>
            <a:ext cx="11100391" cy="4986367"/>
            <a:chOff x="414668" y="935816"/>
            <a:chExt cx="11100391" cy="498636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C7DC2F2-44EA-9B4B-9ED6-A623AA00D43C}"/>
                </a:ext>
              </a:extLst>
            </p:cNvPr>
            <p:cNvGrpSpPr/>
            <p:nvPr/>
          </p:nvGrpSpPr>
          <p:grpSpPr>
            <a:xfrm>
              <a:off x="414668" y="935816"/>
              <a:ext cx="11100391" cy="4986367"/>
              <a:chOff x="414668" y="935816"/>
              <a:chExt cx="11100391" cy="4986367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14668" y="935816"/>
                <a:ext cx="11100391" cy="498636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588496" y="5099223"/>
                <a:ext cx="4765304" cy="8229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" name="Up Arrow 10">
              <a:extLst>
                <a:ext uri="{FF2B5EF4-FFF2-40B4-BE49-F238E27FC236}">
                  <a16:creationId xmlns:a16="http://schemas.microsoft.com/office/drawing/2014/main" id="{6534AC26-0B81-514B-ADBC-B449A1BCD6D6}"/>
                </a:ext>
              </a:extLst>
            </p:cNvPr>
            <p:cNvSpPr/>
            <p:nvPr/>
          </p:nvSpPr>
          <p:spPr>
            <a:xfrm>
              <a:off x="5851452" y="1758689"/>
              <a:ext cx="113412" cy="233915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F0F72E-CEE0-0E43-856A-6BC762DA598C}"/>
                </a:ext>
              </a:extLst>
            </p:cNvPr>
            <p:cNvSpPr txBox="1"/>
            <p:nvPr/>
          </p:nvSpPr>
          <p:spPr>
            <a:xfrm>
              <a:off x="5908158" y="1758689"/>
              <a:ext cx="200439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PD-2/3 Reviewed;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Expect approval soon</a:t>
              </a: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9536601B-49A7-794E-97F4-8E6A1A450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00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F7481-F3DF-834E-88E9-E02D0830D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468"/>
            <a:ext cx="10515600" cy="732311"/>
          </a:xfrm>
        </p:spPr>
        <p:txBody>
          <a:bodyPr/>
          <a:lstStyle/>
          <a:p>
            <a:r>
              <a:rPr lang="en-US" dirty="0"/>
              <a:t>Summary and Outlook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2A023-9E3F-F048-8D00-E2D4D8FF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AEB1B1-813E-2840-91EF-1389F3929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45CF0-11BD-CC47-B4A8-15DA78DA5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EAD60-48DE-E641-88EC-D1B19216A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63" y="693774"/>
            <a:ext cx="10111563" cy="59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4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ugustana University…"/>
          <p:cNvSpPr txBox="1"/>
          <p:nvPr/>
        </p:nvSpPr>
        <p:spPr>
          <a:xfrm>
            <a:off x="0" y="1160688"/>
            <a:ext cx="12192000" cy="510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numCol="4" spcCol="1189300"/>
          <a:lstStyle/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Augustana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Banaras Hindu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Baruch College, CUNY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Brookhaven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China Institute for Atomic Energy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CEA </a:t>
            </a:r>
            <a:r>
              <a:rPr sz="1200" dirty="0" err="1"/>
              <a:t>Saclay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Central China Normal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Chonbuk</a:t>
            </a:r>
            <a:r>
              <a:rPr sz="1200" dirty="0"/>
              <a:t> National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Columbia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Eötvös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Florida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Fudan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Georgia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Howard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Hungarian </a:t>
            </a:r>
            <a:r>
              <a:rPr sz="1200" dirty="0" err="1"/>
              <a:t>sPHENIX</a:t>
            </a:r>
            <a:r>
              <a:rPr sz="1200" dirty="0"/>
              <a:t> Consortium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Insititut</a:t>
            </a:r>
            <a:r>
              <a:rPr sz="1200" dirty="0"/>
              <a:t> de physique </a:t>
            </a:r>
            <a:r>
              <a:rPr sz="1200" dirty="0" err="1"/>
              <a:t>nucléaire</a:t>
            </a:r>
            <a:r>
              <a:rPr sz="1200" dirty="0"/>
              <a:t> d’Orsay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for High Energy Physics, </a:t>
            </a:r>
            <a:r>
              <a:rPr sz="1200" dirty="0" err="1"/>
              <a:t>Protvino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Nuclear Research, Russian Academy of Sciences, Moscow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Physics, University of Tsukuba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Modern Physics,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Iowa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Japan Atomic Energy Agency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Charles University (CUNI), Prague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Czech Technical University in Prague (CTU) 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Korea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Berkeley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Livermore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Lehigh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Los Alamos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Massachusetts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Muhlenberg College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Nara Women’s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Central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Centre "</a:t>
            </a:r>
            <a:r>
              <a:rPr sz="1200" dirty="0" err="1"/>
              <a:t>Kurchatov</a:t>
            </a:r>
            <a:r>
              <a:rPr sz="1200" dirty="0"/>
              <a:t> Institute"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Nuclear University "</a:t>
            </a:r>
            <a:r>
              <a:rPr sz="1200" dirty="0" err="1"/>
              <a:t>MEPhI</a:t>
            </a:r>
            <a:r>
              <a:rPr sz="1200" dirty="0"/>
              <a:t>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New Mexico State University</a:t>
            </a:r>
            <a:endParaRPr lang="en-US"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Oak Ridge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Ohio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Peking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Petersburg Nuclear Physics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Purdue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Rice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 BNL Research Center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Rikkyo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Rutgers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Saint‐Petersburg Polytechnic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Sejong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Shanghai Institute for Applied Physics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Stony Brook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Sun </a:t>
            </a:r>
            <a:r>
              <a:rPr sz="1200" dirty="0" err="1"/>
              <a:t>Yat</a:t>
            </a:r>
            <a:r>
              <a:rPr sz="1200" dirty="0"/>
              <a:t> Sen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Temple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Tokyo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Tsinghua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Universidad </a:t>
            </a:r>
            <a:r>
              <a:rPr sz="1200" dirty="0" err="1"/>
              <a:t>Técnica</a:t>
            </a:r>
            <a:r>
              <a:rPr sz="1200" dirty="0"/>
              <a:t> Federico Santa María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Berkeley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Los Angeles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Riverside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Colorado, Boulder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Debrecen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Houston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Illinois, Urbana-Champaign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Jammu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Maryland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Michigan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New Mexico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North Carolina at Greensboro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Sao Paolo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Tennessee, Knoxville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Texas, Austin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Tokyo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Science and Technology,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Vanderbilt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Wayne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Weizmann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Yale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Yonsei University</a:t>
            </a:r>
          </a:p>
        </p:txBody>
      </p:sp>
      <p:sp>
        <p:nvSpPr>
          <p:cNvPr id="196" name="Compelling core physics case and potential for forward and EIC"/>
          <p:cNvSpPr txBox="1">
            <a:spLocks noGrp="1"/>
          </p:cNvSpPr>
          <p:nvPr>
            <p:ph type="title"/>
          </p:nvPr>
        </p:nvSpPr>
        <p:spPr>
          <a:xfrm>
            <a:off x="574972" y="126603"/>
            <a:ext cx="9854131" cy="5464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>
                <a:solidFill>
                  <a:srgbClr val="FF0000"/>
                </a:solidFill>
              </a:rPr>
              <a:t>Growing</a:t>
            </a:r>
            <a:r>
              <a:rPr lang="en-US" sz="3200" dirty="0"/>
              <a:t> </a:t>
            </a:r>
            <a:r>
              <a:rPr lang="en-US" sz="3200" dirty="0" err="1"/>
              <a:t>sPHENIX</a:t>
            </a:r>
            <a:r>
              <a:rPr lang="en-US" sz="3200" dirty="0"/>
              <a:t> Collaboration </a:t>
            </a:r>
            <a:endParaRPr sz="2900" dirty="0"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7" name="77 institutions – most recent four admitted following FSU collaboration meeting">
            <a:extLst>
              <a:ext uri="{FF2B5EF4-FFF2-40B4-BE49-F238E27FC236}">
                <a16:creationId xmlns:a16="http://schemas.microsoft.com/office/drawing/2014/main" id="{C726EDF8-82B3-934D-A1F3-902A9CE18E9B}"/>
              </a:ext>
            </a:extLst>
          </p:cNvPr>
          <p:cNvSpPr txBox="1"/>
          <p:nvPr/>
        </p:nvSpPr>
        <p:spPr>
          <a:xfrm>
            <a:off x="1395318" y="673101"/>
            <a:ext cx="849322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600"/>
            </a:lvl1pPr>
          </a:lstStyle>
          <a:p>
            <a:r>
              <a:rPr sz="2300" dirty="0"/>
              <a:t>77 institutions – </a:t>
            </a:r>
            <a:r>
              <a:rPr lang="en-US" sz="2300" dirty="0"/>
              <a:t>17 since formation of collaboration in December 2015</a:t>
            </a:r>
            <a:endParaRPr sz="230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77E3A3E-155C-BD41-8E36-B51A5F235346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9" name="Date Placeholder 14">
            <a:extLst>
              <a:ext uri="{FF2B5EF4-FFF2-40B4-BE49-F238E27FC236}">
                <a16:creationId xmlns:a16="http://schemas.microsoft.com/office/drawing/2014/main" id="{E4EEA59D-85C5-5241-AAD0-78E42E390A1E}"/>
              </a:ext>
            </a:extLst>
          </p:cNvPr>
          <p:cNvSpPr txBox="1">
            <a:spLocks/>
          </p:cNvSpPr>
          <p:nvPr/>
        </p:nvSpPr>
        <p:spPr>
          <a:xfrm>
            <a:off x="23718" y="6354951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9/10/19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391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44F928-EA21-024A-96A8-FF40DE42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9835-5C24-EF49-BB9B-9F9FC0892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9DD7-09C5-574E-9B97-E1BAB99A7E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C09C4-204D-6640-8AFD-B6BC603C37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MIng Liu, 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76118038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825385" y="844799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1877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67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0967" y="1405090"/>
            <a:ext cx="9230833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Full field test in 2018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keyboard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06744" y="1572236"/>
            <a:ext cx="5520955" cy="41520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2232" y="2"/>
            <a:ext cx="9590567" cy="728663"/>
          </a:xfrm>
        </p:spPr>
        <p:txBody>
          <a:bodyPr/>
          <a:lstStyle/>
          <a:p>
            <a:r>
              <a:rPr lang="en-US" dirty="0"/>
              <a:t>Assembly of EMCal Sector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39</a:t>
            </a:fld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708" y="5887033"/>
            <a:ext cx="3742243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Assembly of Sector 0 at BNL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471" y="5090176"/>
            <a:ext cx="7213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0 assembly continues to make good progress at BNL.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Fit-up of the Sector electronics cooling system underway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1 block construction ongoing at UIUC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the sPHENIX Experiment at RHIC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3894E-CEC8-4439-BDC8-47DB66C709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107343" y="2237143"/>
            <a:ext cx="3545588" cy="188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0EDE3-E9B3-41F4-BE83-7F03C24F48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1201" y="1402902"/>
            <a:ext cx="2198751" cy="35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314F6-D591-4BBA-89DA-94A1DC0B5909}"/>
              </a:ext>
            </a:extLst>
          </p:cNvPr>
          <p:cNvSpPr txBox="1"/>
          <p:nvPr/>
        </p:nvSpPr>
        <p:spPr>
          <a:xfrm>
            <a:off x="6272446" y="844128"/>
            <a:ext cx="3165547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Sector 0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1367576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525"/>
            <a:ext cx="5440825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81" y="1462088"/>
            <a:ext cx="5928151" cy="43513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and HI physics</a:t>
            </a:r>
          </a:p>
          <a:p>
            <a:pPr lvl="1"/>
            <a:r>
              <a:rPr lang="en-US" dirty="0"/>
              <a:t>Jets and photons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/>
              <a:t>Open heavy flavors </a:t>
            </a:r>
          </a:p>
          <a:p>
            <a:r>
              <a:rPr lang="en-US" dirty="0"/>
              <a:t>Cold-QCD physics opportunity </a:t>
            </a:r>
          </a:p>
          <a:p>
            <a:pPr lvl="1"/>
            <a:r>
              <a:rPr lang="en-US" dirty="0"/>
              <a:t>Spin, TMD, </a:t>
            </a:r>
            <a:r>
              <a:rPr lang="en-US" dirty="0" err="1"/>
              <a:t>nPDF</a:t>
            </a:r>
            <a:endParaRPr lang="en-US" dirty="0"/>
          </a:p>
          <a:p>
            <a:pPr lvl="1"/>
            <a:r>
              <a:rPr lang="en-US" dirty="0"/>
              <a:t>Forward upgrade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71191-247A-A144-A877-C3AC20CF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39" y="808073"/>
            <a:ext cx="581412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94" y="136525"/>
            <a:ext cx="10972800" cy="728663"/>
          </a:xfrm>
        </p:spPr>
        <p:txBody>
          <a:bodyPr/>
          <a:lstStyle/>
          <a:p>
            <a:pPr algn="ctr"/>
            <a:r>
              <a:rPr lang="en-US" sz="4267" dirty="0"/>
              <a:t>All 32 Barrel Magnet Steel Sectors at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pic>
        <p:nvPicPr>
          <p:cNvPr id="9" name="Picture 8" descr="Screen Shot 2019-05-08 at 7.36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2399" y="1236821"/>
            <a:ext cx="9819895" cy="56211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MIng Liu, 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62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F209-9BA3-4CCB-9EC7-8B10EE35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12701"/>
            <a:ext cx="9484242" cy="1178146"/>
          </a:xfrm>
        </p:spPr>
        <p:txBody>
          <a:bodyPr/>
          <a:lstStyle/>
          <a:p>
            <a:r>
              <a:rPr lang="en-US" dirty="0"/>
              <a:t>TPC Preproduction Components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C0D7A-B7E1-4458-B2F5-C1C09AE8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0B636-60A2-4E8A-A656-4D53BE84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/>
          <a:p>
            <a:pPr>
              <a:defRPr/>
            </a:pPr>
            <a:r>
              <a:rPr lang="en-US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F120C-001A-404E-A885-E9085B73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741" y="6492876"/>
            <a:ext cx="712259" cy="365125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41</a:t>
            </a:fld>
            <a:endParaRPr lang="en-US" altLang="en-US" dirty="0"/>
          </a:p>
        </p:txBody>
      </p:sp>
      <p:pic>
        <p:nvPicPr>
          <p:cNvPr id="6" name="Picture 5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999F5B9A-20F5-43DE-ABD6-7BBF882B4C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8400" y="1057964"/>
            <a:ext cx="3606800" cy="38950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D99CE-21E9-4208-AC8A-0AF2A60CE2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201" y="1079499"/>
            <a:ext cx="4369647" cy="387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01030-5ED6-4353-8AB9-7DB82A4155FF}"/>
              </a:ext>
            </a:extLst>
          </p:cNvPr>
          <p:cNvSpPr txBox="1"/>
          <p:nvPr/>
        </p:nvSpPr>
        <p:spPr>
          <a:xfrm>
            <a:off x="1168401" y="5461000"/>
            <a:ext cx="10109200" cy="128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Left: </a:t>
            </a:r>
            <a:r>
              <a:rPr lang="en-US" sz="2133" dirty="0"/>
              <a:t>TPC R2 module four-layer GEM stack used in the test beam. </a:t>
            </a:r>
            <a:r>
              <a:rPr lang="en-US" sz="2133" b="1" dirty="0"/>
              <a:t>Right:</a:t>
            </a:r>
            <a:r>
              <a:rPr lang="en-US" sz="2133" dirty="0"/>
              <a:t> Preproduction TPC FEE cards carrying eight SAMPA version 4 chips, an Artix-7 FPGA, and double SFP+ links.</a:t>
            </a:r>
            <a:endParaRPr lang="en-US" sz="2133" i="1" dirty="0"/>
          </a:p>
          <a:p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6061037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" y="30422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				TPC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42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746118" y="1065424"/>
            <a:ext cx="8840385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Initial analysis of small prototype test beam data shows resolution as good predicted resolution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7A31F4-30A3-46EF-9057-2E13FBBA7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894" y="2150159"/>
            <a:ext cx="2730957" cy="3638550"/>
          </a:xfrm>
          <a:prstGeom prst="rect">
            <a:avLst/>
          </a:prstGeom>
        </p:spPr>
      </p:pic>
      <p:pic>
        <p:nvPicPr>
          <p:cNvPr id="9" name="Picture 8" descr="A picture containing table&#10;&#10;Description generated with high confidence">
            <a:extLst>
              <a:ext uri="{FF2B5EF4-FFF2-40B4-BE49-F238E27FC236}">
                <a16:creationId xmlns:a16="http://schemas.microsoft.com/office/drawing/2014/main" id="{EF1B6680-26D9-4ACA-B8A2-6477D9D870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6071" y="3100426"/>
            <a:ext cx="2875001" cy="2019300"/>
          </a:xfrm>
          <a:custGeom>
            <a:avLst/>
            <a:gdLst>
              <a:gd name="connsiteX0" fmla="*/ 332680 w 4882096"/>
              <a:gd name="connsiteY0" fmla="*/ 0 h 3429001"/>
              <a:gd name="connsiteX1" fmla="*/ 4882096 w 4882096"/>
              <a:gd name="connsiteY1" fmla="*/ 0 h 3429001"/>
              <a:gd name="connsiteX2" fmla="*/ 4365943 w 4882096"/>
              <a:gd name="connsiteY2" fmla="*/ 3429001 h 3429001"/>
              <a:gd name="connsiteX3" fmla="*/ 0 w 4882096"/>
              <a:gd name="connsiteY3" fmla="*/ 3429001 h 3429001"/>
              <a:gd name="connsiteX4" fmla="*/ 0 w 4882096"/>
              <a:gd name="connsiteY4" fmla="*/ 2237155 h 3429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2096" h="3429001">
                <a:moveTo>
                  <a:pt x="332680" y="0"/>
                </a:moveTo>
                <a:lnTo>
                  <a:pt x="4882096" y="0"/>
                </a:lnTo>
                <a:lnTo>
                  <a:pt x="4365943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sp>
        <p:nvSpPr>
          <p:cNvPr id="10" name="TextBox 9"/>
          <p:cNvSpPr txBox="1"/>
          <p:nvPr/>
        </p:nvSpPr>
        <p:spPr>
          <a:xfrm>
            <a:off x="4983557" y="2638762"/>
            <a:ext cx="1941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Wagon wheel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451924" y="125735"/>
            <a:ext cx="2081607" cy="1069559"/>
            <a:chOff x="6927923" y="125734"/>
            <a:chExt cx="2081607" cy="1069559"/>
          </a:xfrm>
        </p:grpSpPr>
        <p:sp>
          <p:nvSpPr>
            <p:cNvPr id="13" name="Rectangle 12"/>
            <p:cNvSpPr/>
            <p:nvPr/>
          </p:nvSpPr>
          <p:spPr>
            <a:xfrm>
              <a:off x="6927923" y="125734"/>
              <a:ext cx="2081607" cy="1069559"/>
            </a:xfrm>
            <a:prstGeom prst="rect">
              <a:avLst/>
            </a:prstGeom>
            <a:solidFill>
              <a:schemeClr val="bg1"/>
            </a:solidFill>
            <a:ln w="285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14" name="Picture 2" descr="https://www.sphenix.bnl.gov/web/system/files/u7/sphenix-logo-white-bg.png">
              <a:extLst>
                <a:ext uri="{FF2B5EF4-FFF2-40B4-BE49-F238E27FC236}">
                  <a16:creationId xmlns:a16="http://schemas.microsoft.com/office/drawing/2014/main" id="{E21E0E1C-C51F-4944-BAEC-913171417A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923" y="157696"/>
              <a:ext cx="1980672" cy="1037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1648161" y="5562175"/>
            <a:ext cx="5904671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TPC position resolution in the r-</a:t>
            </a:r>
            <a:r>
              <a:rPr lang="en-US" sz="2400" dirty="0" err="1"/>
              <a:t>φ</a:t>
            </a:r>
            <a:r>
              <a:rPr lang="en-US" sz="2400" dirty="0"/>
              <a:t> (bend) direction measured to be  114 </a:t>
            </a:r>
            <a:r>
              <a:rPr lang="en-US" sz="2400" dirty="0" err="1"/>
              <a:t>μm</a:t>
            </a:r>
            <a:r>
              <a:rPr lang="en-US" sz="2400" dirty="0"/>
              <a:t> averaged over the full drift length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4556" y="2263712"/>
            <a:ext cx="2754128" cy="32509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0700" y="3382678"/>
            <a:ext cx="151822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Outer Field Cage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70700" y="5136384"/>
            <a:ext cx="1518222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Inner Field Cage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BA4D34F-3E4D-9E4E-8A75-CCC2DFC10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867549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" y="-25681"/>
            <a:ext cx="10515600" cy="1325563"/>
          </a:xfrm>
        </p:spPr>
        <p:txBody>
          <a:bodyPr/>
          <a:lstStyle/>
          <a:p>
            <a:pPr algn="l"/>
            <a:r>
              <a:rPr lang="en-US" dirty="0"/>
              <a:t>	    Jet Evolution @ RHIC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IMG_041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1" y="1299882"/>
            <a:ext cx="6302125" cy="4801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1261" y="1595020"/>
            <a:ext cx="28914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QGP@RHIC </a:t>
            </a:r>
            <a:r>
              <a:rPr lang="en-US" sz="2600" dirty="0">
                <a:sym typeface="Wingdings"/>
              </a:rPr>
              <a:t> Closer to transition temperature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ym typeface="Wingdings"/>
              </a:rPr>
              <a:t>Better access to strong coupling regime</a:t>
            </a:r>
          </a:p>
          <a:p>
            <a:pPr marL="285750" indent="-285750">
              <a:buFont typeface="Arial"/>
              <a:buChar char="•"/>
            </a:pPr>
            <a:r>
              <a:rPr lang="en-US" sz="2600" dirty="0">
                <a:sym typeface="Wingdings"/>
              </a:rPr>
              <a:t>Larger fraction of jet evolution dominated by QGP medium @RHIC</a:t>
            </a:r>
            <a:endParaRPr lang="en-US" sz="2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0899B-E455-354C-83A7-3AAC26B50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510752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" y="-2268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Core </a:t>
            </a:r>
            <a:r>
              <a:rPr lang="en-US" sz="4000" dirty="0" err="1"/>
              <a:t>sPHENIX</a:t>
            </a:r>
            <a:r>
              <a:rPr lang="en-US" sz="4000" dirty="0"/>
              <a:t> Science Program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79301" y="1060993"/>
            <a:ext cx="3878559" cy="501348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18" y="1299883"/>
            <a:ext cx="4176082" cy="508440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7C75-5996-1141-AE31-5DE03A456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840643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1" y="-8371"/>
            <a:ext cx="10515600" cy="1325563"/>
          </a:xfrm>
        </p:spPr>
        <p:txBody>
          <a:bodyPr/>
          <a:lstStyle/>
          <a:p>
            <a:pPr algn="l"/>
            <a:r>
              <a:rPr lang="en-US" dirty="0">
                <a:latin typeface="Symbol" charset="2"/>
                <a:cs typeface="Symbol" charset="2"/>
              </a:rPr>
              <a:t>		   g </a:t>
            </a:r>
            <a:r>
              <a:rPr lang="en-US" dirty="0"/>
              <a:t>– Jet Correlations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5F6D8-98F1-8149-A4A3-CA408F830B62}" type="slidenum">
              <a:rPr lang="en-US" smtClean="0"/>
              <a:t>45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34429" y="1354512"/>
            <a:ext cx="353215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For 20 </a:t>
            </a:r>
            <a:r>
              <a:rPr lang="en-US" sz="2800" dirty="0" err="1"/>
              <a:t>GeV</a:t>
            </a:r>
            <a:r>
              <a:rPr lang="en-US" sz="2800" dirty="0"/>
              <a:t> </a:t>
            </a:r>
            <a:r>
              <a:rPr lang="en-US" sz="2800" dirty="0">
                <a:latin typeface="Symbol" charset="2"/>
                <a:cs typeface="Symbol" charset="2"/>
              </a:rPr>
              <a:t>g</a:t>
            </a: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 S/B is 20x larger at RHIC than LHC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UE 2.5x smaller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84D845-0013-4540-ABFD-B4A531F9DBBA}"/>
              </a:ext>
            </a:extLst>
          </p:cNvPr>
          <p:cNvGrpSpPr/>
          <p:nvPr/>
        </p:nvGrpSpPr>
        <p:grpSpPr>
          <a:xfrm>
            <a:off x="1093811" y="1345547"/>
            <a:ext cx="5611841" cy="4437625"/>
            <a:chOff x="1093811" y="1345547"/>
            <a:chExt cx="5611841" cy="443762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811" y="1345547"/>
              <a:ext cx="5611841" cy="4437625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3286890" y="1437889"/>
              <a:ext cx="115529" cy="38508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5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651" y="3627085"/>
            <a:ext cx="3245945" cy="293999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08467" y="5903869"/>
            <a:ext cx="5982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Allows for </a:t>
            </a:r>
            <a:r>
              <a:rPr lang="en-US" sz="2400" dirty="0">
                <a:latin typeface="Symbol" charset="2"/>
                <a:cs typeface="Symbol" charset="2"/>
              </a:rPr>
              <a:t>g</a:t>
            </a:r>
            <a:r>
              <a:rPr lang="en-US" sz="2400" dirty="0"/>
              <a:t>/</a:t>
            </a:r>
            <a:r>
              <a:rPr lang="en-US" sz="2400" dirty="0">
                <a:latin typeface="Symbol" charset="2"/>
                <a:cs typeface="Symbol" charset="2"/>
              </a:rPr>
              <a:t>p</a:t>
            </a:r>
            <a:r>
              <a:rPr lang="en-US" sz="2400" baseline="30000" dirty="0"/>
              <a:t>0</a:t>
            </a:r>
            <a:r>
              <a:rPr lang="en-US" sz="2400" dirty="0"/>
              <a:t> discrimination up to ~20 </a:t>
            </a:r>
            <a:r>
              <a:rPr lang="en-US" sz="2400" dirty="0" err="1"/>
              <a:t>GeV</a:t>
            </a:r>
            <a:r>
              <a:rPr lang="en-US" sz="2400" dirty="0"/>
              <a:t>/c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8175" y="3303670"/>
            <a:ext cx="1964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p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err="1"/>
              <a:t>eff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8534401" y="3879596"/>
            <a:ext cx="2188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Clustering</a:t>
            </a:r>
          </a:p>
          <a:p>
            <a:r>
              <a:rPr lang="en-US" dirty="0">
                <a:solidFill>
                  <a:srgbClr val="FF0000"/>
                </a:solidFill>
              </a:rPr>
              <a:t>+ shower profile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9F01A376-E68F-6946-996B-C370125D5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26968517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9BDDA-3779-BB43-A0C9-BFBAA50FF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F4DAA-F3E5-3B4E-9F4D-FDC011D9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C5E5B-4D50-3B43-BD08-E2162A835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47</a:t>
            </a:fld>
            <a:endParaRPr lang="en-US"/>
          </a:p>
        </p:txBody>
      </p:sp>
      <p:pic>
        <p:nvPicPr>
          <p:cNvPr id="22530" name="Picture 2" descr="Image result for J/Psi color screening in QGP">
            <a:extLst>
              <a:ext uri="{FF2B5EF4-FFF2-40B4-BE49-F238E27FC236}">
                <a16:creationId xmlns:a16="http://schemas.microsoft.com/office/drawing/2014/main" id="{D1050E68-A75F-4A42-AE96-523C10865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9702" y="0"/>
            <a:ext cx="8493937" cy="637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88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ups1s_central_50khz_new_software.pdf" descr="ups1s_central_50khz_new_software.pdf">
            <a:extLst>
              <a:ext uri="{FF2B5EF4-FFF2-40B4-BE49-F238E27FC236}">
                <a16:creationId xmlns:a16="http://schemas.microsoft.com/office/drawing/2014/main" id="{A2FD1F3C-77D2-ED47-BA49-B4C4CE2A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540" y="962502"/>
            <a:ext cx="4482021" cy="410299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Core physics projection: Upsilons at sPHENIX vs LHC"/>
          <p:cNvSpPr txBox="1">
            <a:spLocks noGrp="1"/>
          </p:cNvSpPr>
          <p:nvPr>
            <p:ph type="title"/>
          </p:nvPr>
        </p:nvSpPr>
        <p:spPr>
          <a:xfrm>
            <a:off x="752772" y="219963"/>
            <a:ext cx="8229601" cy="5464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43584">
              <a:defRPr sz="5814"/>
            </a:lvl1pPr>
          </a:lstStyle>
          <a:p>
            <a:r>
              <a:rPr dirty="0"/>
              <a:t>Upsilons at </a:t>
            </a:r>
            <a:r>
              <a:rPr dirty="0" err="1"/>
              <a:t>sPHENIX</a:t>
            </a:r>
            <a:r>
              <a:rPr dirty="0"/>
              <a:t> </a:t>
            </a:r>
            <a:r>
              <a:rPr lang="en-US" dirty="0"/>
              <a:t>and</a:t>
            </a:r>
            <a:r>
              <a:rPr dirty="0"/>
              <a:t> LHC</a:t>
            </a:r>
          </a:p>
        </p:txBody>
      </p:sp>
      <p:pic>
        <p:nvPicPr>
          <p:cNvPr id="380" name="Image" descr="Image"/>
          <p:cNvPicPr>
            <a:picLocks/>
          </p:cNvPicPr>
          <p:nvPr/>
        </p:nvPicPr>
        <p:blipFill>
          <a:blip r:embed="rId3">
            <a:alphaModFix amt="99000"/>
          </a:blip>
          <a:stretch>
            <a:fillRect/>
          </a:stretch>
        </p:blipFill>
        <p:spPr>
          <a:xfrm>
            <a:off x="112510" y="983749"/>
            <a:ext cx="6437030" cy="408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MS data"/>
          <p:cNvSpPr txBox="1"/>
          <p:nvPr/>
        </p:nvSpPr>
        <p:spPr>
          <a:xfrm>
            <a:off x="4345034" y="1813724"/>
            <a:ext cx="1468352" cy="5645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CMS data</a:t>
            </a:r>
            <a:endParaRPr lang="en-US" sz="1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min. bias </a:t>
            </a:r>
            <a:r>
              <a:rPr lang="en-US" sz="16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PbPb</a:t>
            </a:r>
            <a:endParaRPr sz="1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3" name="Sequential suppression of Y(nS) states reveals QGP Debye screening length…"/>
          <p:cNvSpPr txBox="1"/>
          <p:nvPr/>
        </p:nvSpPr>
        <p:spPr>
          <a:xfrm>
            <a:off x="1619426" y="5346952"/>
            <a:ext cx="7953689" cy="108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6" tIns="47946" rIns="47946" bIns="47946" anchor="ctr">
            <a:spAutoFit/>
          </a:bodyPr>
          <a:lstStyle/>
          <a:p>
            <a:pPr>
              <a:lnSpc>
                <a:spcPct val="150000"/>
              </a:lnSpc>
              <a:defRPr sz="4500"/>
            </a:pPr>
            <a:r>
              <a:rPr lang="en-US" sz="2250" dirty="0"/>
              <a:t>Observable: differential</a:t>
            </a:r>
            <a:r>
              <a:rPr sz="2250" dirty="0"/>
              <a:t> suppression of Y(nS) </a:t>
            </a:r>
            <a:r>
              <a:rPr lang="en-US" sz="2250" dirty="0"/>
              <a:t>Physics: </a:t>
            </a:r>
          </a:p>
          <a:p>
            <a:pPr>
              <a:lnSpc>
                <a:spcPct val="150000"/>
              </a:lnSpc>
              <a:defRPr sz="4500"/>
            </a:pPr>
            <a:r>
              <a:rPr lang="en-US" sz="2250" dirty="0"/>
              <a:t>temperature dependence of </a:t>
            </a:r>
            <a:r>
              <a:rPr sz="2250" dirty="0"/>
              <a:t>QGP Debye screening length</a:t>
            </a:r>
            <a:endParaRPr lang="en-US" sz="2250" dirty="0"/>
          </a:p>
        </p:txBody>
      </p:sp>
      <p:sp>
        <p:nvSpPr>
          <p:cNvPr id="387" name="Y(ns) → μ++μ-"/>
          <p:cNvSpPr txBox="1"/>
          <p:nvPr/>
        </p:nvSpPr>
        <p:spPr>
          <a:xfrm>
            <a:off x="7331018" y="2873140"/>
            <a:ext cx="1110240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1500" dirty="0"/>
              <a:t>Y(</a:t>
            </a:r>
            <a:r>
              <a:rPr lang="en-US" sz="1500" dirty="0"/>
              <a:t>n</a:t>
            </a:r>
            <a:r>
              <a:rPr sz="1500" dirty="0"/>
              <a:t>s) → </a:t>
            </a:r>
            <a:r>
              <a:rPr lang="en-US" sz="1500" dirty="0"/>
              <a:t>e</a:t>
            </a:r>
            <a:r>
              <a:rPr sz="1500" baseline="31999" dirty="0"/>
              <a:t>+</a:t>
            </a:r>
            <a:r>
              <a:rPr sz="1500" dirty="0"/>
              <a:t>+</a:t>
            </a:r>
            <a:r>
              <a:rPr lang="en-US" sz="1500" dirty="0"/>
              <a:t>e</a:t>
            </a:r>
            <a:r>
              <a:rPr sz="1500" baseline="31999" dirty="0"/>
              <a:t>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12818-B4E5-C143-9D80-1411D917EA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  <p:sp>
        <p:nvSpPr>
          <p:cNvPr id="16" name="Y(ns) → μ++μ-">
            <a:extLst>
              <a:ext uri="{FF2B5EF4-FFF2-40B4-BE49-F238E27FC236}">
                <a16:creationId xmlns:a16="http://schemas.microsoft.com/office/drawing/2014/main" id="{32030998-46C0-E843-8BD2-362C125B71AC}"/>
              </a:ext>
            </a:extLst>
          </p:cNvPr>
          <p:cNvSpPr txBox="1"/>
          <p:nvPr/>
        </p:nvSpPr>
        <p:spPr>
          <a:xfrm>
            <a:off x="3702552" y="2873140"/>
            <a:ext cx="112947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1500" dirty="0"/>
              <a:t>Y(ns) → </a:t>
            </a:r>
            <a:r>
              <a:rPr sz="1500" dirty="0" err="1"/>
              <a:t>μ</a:t>
            </a:r>
            <a:r>
              <a:rPr sz="1500" baseline="31999" dirty="0"/>
              <a:t>+</a:t>
            </a:r>
            <a:r>
              <a:rPr sz="1500" dirty="0"/>
              <a:t>+</a:t>
            </a:r>
            <a:r>
              <a:rPr sz="1500" dirty="0" err="1"/>
              <a:t>μ</a:t>
            </a:r>
            <a:r>
              <a:rPr sz="1500" baseline="31999" dirty="0"/>
              <a:t>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1B1D7-D379-D440-BE59-22C0A9CEB91D}"/>
              </a:ext>
            </a:extLst>
          </p:cNvPr>
          <p:cNvSpPr/>
          <p:nvPr/>
        </p:nvSpPr>
        <p:spPr>
          <a:xfrm>
            <a:off x="9425023" y="1813725"/>
            <a:ext cx="255069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sPHENIX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Y(1S) simulation</a:t>
            </a:r>
          </a:p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 10% central </a:t>
            </a:r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AuAu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+ 50 kHz </a:t>
            </a:r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pileup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10766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769" y="40832"/>
            <a:ext cx="9677400" cy="8904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 and Open HF Observables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35"/>
          <a:stretch/>
        </p:blipFill>
        <p:spPr bwMode="auto">
          <a:xfrm>
            <a:off x="591464" y="2048299"/>
            <a:ext cx="3709075" cy="37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816769" y="1091929"/>
            <a:ext cx="9698832" cy="956370"/>
          </a:xfrm>
        </p:spPr>
        <p:txBody>
          <a:bodyPr>
            <a:normAutofit/>
          </a:bodyPr>
          <a:lstStyle/>
          <a:p>
            <a:r>
              <a:rPr lang="en-US" dirty="0"/>
              <a:t>Precision vertex tracker + high rate capability</a:t>
            </a:r>
            <a:br>
              <a:rPr lang="en-US" dirty="0"/>
            </a:br>
            <a:r>
              <a:rPr lang="en-US" dirty="0"/>
              <a:t>→ Precision open charm and bottom over wide scales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D9AEF-9DE5-664E-908D-EEF699656E23}"/>
              </a:ext>
            </a:extLst>
          </p:cNvPr>
          <p:cNvGrpSpPr/>
          <p:nvPr/>
        </p:nvGrpSpPr>
        <p:grpSpPr>
          <a:xfrm>
            <a:off x="5749909" y="2048299"/>
            <a:ext cx="6381893" cy="4563868"/>
            <a:chOff x="5749909" y="2048299"/>
            <a:chExt cx="6381893" cy="4563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E5F1B-664E-45E2-AA5C-48232E50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08AB0-1267-CB40-81A3-F8726970B44F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09808A-146A-6D41-A74A-C7AD316B3059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B1C276-22F1-0F42-A208-39349E2360D7}"/>
              </a:ext>
            </a:extLst>
          </p:cNvPr>
          <p:cNvSpPr/>
          <p:nvPr/>
        </p:nvSpPr>
        <p:spPr>
          <a:xfrm>
            <a:off x="4038600" y="3945128"/>
            <a:ext cx="1245781" cy="169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635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708812" y="1279949"/>
            <a:ext cx="9972737" cy="5143500"/>
            <a:chOff x="708812" y="1088563"/>
            <a:chExt cx="9972737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708812" y="1634314"/>
              <a:ext cx="5615789" cy="3363367"/>
              <a:chOff x="-815189" y="600775"/>
              <a:chExt cx="5615789" cy="336336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815189" y="359481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751698" y="1340023"/>
                <a:ext cx="1306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(Inner </a:t>
                </a:r>
                <a:r>
                  <a:rPr lang="en-US" dirty="0" err="1">
                    <a:solidFill>
                      <a:schemeClr val="accent3">
                        <a:lumMod val="75000"/>
                      </a:schemeClr>
                    </a:solidFill>
                  </a:rPr>
                  <a:t>Hcal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240F-4078-C74D-8B27-793958C765E8}"/>
              </a:ext>
            </a:extLst>
          </p:cNvPr>
          <p:cNvSpPr txBox="1"/>
          <p:nvPr/>
        </p:nvSpPr>
        <p:spPr>
          <a:xfrm>
            <a:off x="463137" y="4509691"/>
            <a:ext cx="2296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|eta| &lt; 1.1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B: 1.4 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15 kHz trigger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&gt;10 GB/s data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28084-7D17-284E-A0A8-0D919A096B89}"/>
              </a:ext>
            </a:extLst>
          </p:cNvPr>
          <p:cNvSpPr txBox="1"/>
          <p:nvPr/>
        </p:nvSpPr>
        <p:spPr>
          <a:xfrm>
            <a:off x="1277125" y="889973"/>
            <a:ext cx="68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 rate and large acceptance detector for heavy ion physics at RHIC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284F1-EC2C-E94D-8593-9605ED69AE7A}"/>
              </a:ext>
            </a:extLst>
          </p:cNvPr>
          <p:cNvSpPr txBox="1"/>
          <p:nvPr/>
        </p:nvSpPr>
        <p:spPr>
          <a:xfrm>
            <a:off x="2828047" y="44352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MBD</a:t>
            </a:r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EF518-EC9D-4826-8F3F-EDEBFAFE87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181" y="2564715"/>
            <a:ext cx="4214022" cy="356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7033-7ABD-4A17-9357-27374502E5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123" y="2544094"/>
            <a:ext cx="4317783" cy="36568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5181" y="76751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-meson Projections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473220" y="2227564"/>
            <a:ext cx="4897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non-prompt </a:t>
            </a:r>
            <a:r>
              <a:rPr lang="en-US" i="1" dirty="0">
                <a:solidFill>
                  <a:srgbClr val="333333"/>
                </a:solidFill>
              </a:rPr>
              <a:t>D</a:t>
            </a:r>
            <a:r>
              <a:rPr lang="en-US" dirty="0">
                <a:solidFill>
                  <a:srgbClr val="333333"/>
                </a:solidFill>
              </a:rPr>
              <a:t>-meson and predictions for sPHENIX</a:t>
            </a:r>
            <a:endParaRPr lang="en-US" baseline="-25000" dirty="0">
              <a:solidFill>
                <a:srgbClr val="333333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46907" y="1186600"/>
            <a:ext cx="9750096" cy="122563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High precision non-prompt-</a:t>
            </a:r>
            <a:r>
              <a:rPr lang="en-US" altLang="en-US" i="1" dirty="0"/>
              <a:t>D</a:t>
            </a:r>
            <a:r>
              <a:rPr lang="en-US" altLang="en-US" dirty="0"/>
              <a:t> suppression and flow to RHIC</a:t>
            </a:r>
          </a:p>
          <a:p>
            <a:r>
              <a:rPr lang="en-US" altLang="en-US" dirty="0"/>
              <a:t>Determine the bottom quark collectivity </a:t>
            </a:r>
            <a:br>
              <a:rPr lang="en-US" altLang="en-US" dirty="0"/>
            </a:br>
            <a:r>
              <a:rPr lang="en-US" altLang="en-US" dirty="0"/>
              <a:t>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774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54" y="2885854"/>
            <a:ext cx="4267199" cy="3668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44" y="3002832"/>
            <a:ext cx="4475356" cy="37027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874" y="1528793"/>
            <a:ext cx="10515600" cy="1124397"/>
          </a:xfrm>
        </p:spPr>
        <p:txBody>
          <a:bodyPr>
            <a:normAutofit/>
          </a:bodyPr>
          <a:lstStyle/>
          <a:p>
            <a:r>
              <a:rPr lang="en-US" dirty="0"/>
              <a:t>Inclusive 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to RHIC</a:t>
            </a:r>
            <a:endParaRPr lang="en-US" baseline="-25000" dirty="0"/>
          </a:p>
          <a:p>
            <a:r>
              <a:rPr lang="en-US" dirty="0"/>
              <a:t>Strong constraints on energy loss model of high energy probe in QGP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74" y="40839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-jet Projections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05147" y="2779774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v</a:t>
            </a:r>
            <a:r>
              <a:rPr lang="en-US" baseline="-25000" dirty="0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61724" y="2714159"/>
            <a:ext cx="184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R</a:t>
            </a:r>
            <a:r>
              <a:rPr lang="en-US" baseline="-25000" dirty="0">
                <a:solidFill>
                  <a:srgbClr val="333333"/>
                </a:solidFill>
              </a:rPr>
              <a:t>AA</a:t>
            </a:r>
          </a:p>
        </p:txBody>
      </p:sp>
    </p:spTree>
    <p:extLst>
      <p:ext uri="{BB962C8B-B14F-4D97-AF65-F5344CB8AC3E}">
        <p14:creationId xmlns:p14="http://schemas.microsoft.com/office/powerpoint/2010/main" val="6611962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48551D-B2C3-486A-A701-9857F04FE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40E8F0-5085-4B92-8295-DC5A5E734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040F2-CFBB-4FEE-8905-4A8B4FEA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DFA5E7-10FD-4852-BD85-5C9A2AC0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709" y="0"/>
            <a:ext cx="10515600" cy="1325563"/>
          </a:xfrm>
        </p:spPr>
        <p:txBody>
          <a:bodyPr/>
          <a:lstStyle/>
          <a:p>
            <a:r>
              <a:rPr lang="en-US" dirty="0"/>
              <a:t>Charm Chemistry - Introduction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97E6BBE-E517-437A-BB7B-0937C7FA1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588" y="1356379"/>
            <a:ext cx="6400798" cy="20891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Charm baryon vs meson</a:t>
            </a:r>
          </a:p>
          <a:p>
            <a:r>
              <a:rPr lang="en-US" dirty="0"/>
              <a:t>Heavy quarks transport in</a:t>
            </a:r>
          </a:p>
          <a:p>
            <a:pPr marL="0" indent="0">
              <a:buNone/>
            </a:pPr>
            <a:r>
              <a:rPr lang="en-US" dirty="0"/>
              <a:t>QGP and hadronic phase of the medium</a:t>
            </a:r>
          </a:p>
          <a:p>
            <a:r>
              <a:rPr lang="en-US" dirty="0"/>
              <a:t>Charm quark hadronization via coalescence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058B9B-3AD1-4009-A9A2-042EC2CC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507" y="1271112"/>
            <a:ext cx="4837816" cy="4819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A6B71D-092B-FD47-9154-B022265E3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0" y="3593264"/>
            <a:ext cx="7219507" cy="267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235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Reconstruction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957"/>
                <a:ext cx="10515600" cy="1325563"/>
              </a:xfrm>
              <a:blipFill>
                <a:blip r:embed="rId2"/>
                <a:stretch>
                  <a:fillRect l="-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E4E05-76C2-4F4E-99E7-D2876B87B62D}" type="slidenum">
              <a:rPr lang="en-US" smtClean="0"/>
              <a:t>54</a:t>
            </a:fld>
            <a:endParaRPr lang="en-US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041" y="959642"/>
            <a:ext cx="3854554" cy="2868764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184711" y="1577459"/>
            <a:ext cx="37974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Daughters </a:t>
            </a:r>
            <a:r>
              <a:rPr lang="en-US" altLang="zh-CN" dirty="0" err="1"/>
              <a:t>p</a:t>
            </a:r>
            <a:r>
              <a:rPr lang="en-US" altLang="zh-CN" baseline="-25000" dirty="0" err="1"/>
              <a:t>T</a:t>
            </a:r>
            <a:r>
              <a:rPr lang="en-US" altLang="zh-CN" baseline="-25000" dirty="0"/>
              <a:t>  </a:t>
            </a:r>
            <a:r>
              <a:rPr lang="en-US" altLang="zh-CN" dirty="0"/>
              <a:t>&gt; 0.6GeV</a:t>
            </a:r>
            <a:endParaRPr lang="en-US" dirty="0"/>
          </a:p>
          <a:p>
            <a:r>
              <a:rPr lang="en-US" dirty="0"/>
              <a:t>Daughters DCA &lt; 50 µm</a:t>
            </a:r>
          </a:p>
          <a:p>
            <a:r>
              <a:rPr lang="pl-PL" dirty="0"/>
              <a:t>p DCA &gt; 75 </a:t>
            </a:r>
            <a:r>
              <a:rPr lang="en-US" dirty="0"/>
              <a:t>µ</a:t>
            </a:r>
            <a:r>
              <a:rPr lang="pl-PL" dirty="0"/>
              <a:t>m, </a:t>
            </a:r>
            <a:endParaRPr lang="en-US" dirty="0"/>
          </a:p>
          <a:p>
            <a:r>
              <a:rPr lang="pl-PL" dirty="0"/>
              <a:t>K DCA</a:t>
            </a:r>
            <a:r>
              <a:rPr lang="en-US" dirty="0"/>
              <a:t> &gt; </a:t>
            </a:r>
            <a:r>
              <a:rPr lang="pl-PL" dirty="0"/>
              <a:t>96 </a:t>
            </a:r>
            <a:r>
              <a:rPr lang="en-US" dirty="0"/>
              <a:t>µ</a:t>
            </a:r>
            <a:r>
              <a:rPr lang="pl-PL" dirty="0"/>
              <a:t>m, </a:t>
            </a:r>
            <a:r>
              <a:rPr lang="en-US" dirty="0"/>
              <a:t> </a:t>
            </a:r>
          </a:p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pl-PL" dirty="0"/>
              <a:t> DCA &gt; 65 </a:t>
            </a:r>
            <a:r>
              <a:rPr lang="en-US" dirty="0"/>
              <a:t>µ</a:t>
            </a:r>
            <a:r>
              <a:rPr lang="pl-PL" dirty="0"/>
              <a:t>m</a:t>
            </a:r>
            <a:endParaRPr lang="en-US" dirty="0"/>
          </a:p>
          <a:p>
            <a:r>
              <a:rPr lang="en-US" dirty="0"/>
              <a:t>Decay length </a:t>
            </a:r>
            <a:r>
              <a:rPr lang="en-US" dirty="0" err="1"/>
              <a:t>Lc</a:t>
            </a:r>
            <a:r>
              <a:rPr lang="en-US" dirty="0"/>
              <a:t> &gt;  200 µm</a:t>
            </a:r>
          </a:p>
          <a:p>
            <a:r>
              <a:rPr lang="en-US" dirty="0"/>
              <a:t>DCA </a:t>
            </a:r>
            <a:r>
              <a:rPr lang="en-US" dirty="0" err="1"/>
              <a:t>Lc</a:t>
            </a:r>
            <a:r>
              <a:rPr lang="en-US" dirty="0"/>
              <a:t> &lt; 100 µm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5720688" y="3874574"/>
          <a:ext cx="4763014" cy="2458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888">
                  <a:extLst>
                    <a:ext uri="{9D8B030D-6E8A-4147-A177-3AD203B41FA5}">
                      <a16:colId xmlns:a16="http://schemas.microsoft.com/office/drawing/2014/main" val="2490941549"/>
                    </a:ext>
                  </a:extLst>
                </a:gridCol>
                <a:gridCol w="958728">
                  <a:extLst>
                    <a:ext uri="{9D8B030D-6E8A-4147-A177-3AD203B41FA5}">
                      <a16:colId xmlns:a16="http://schemas.microsoft.com/office/drawing/2014/main" val="3526899996"/>
                    </a:ext>
                  </a:extLst>
                </a:gridCol>
                <a:gridCol w="1314108">
                  <a:extLst>
                    <a:ext uri="{9D8B030D-6E8A-4147-A177-3AD203B41FA5}">
                      <a16:colId xmlns:a16="http://schemas.microsoft.com/office/drawing/2014/main" val="33713673"/>
                    </a:ext>
                  </a:extLst>
                </a:gridCol>
                <a:gridCol w="1232290">
                  <a:extLst>
                    <a:ext uri="{9D8B030D-6E8A-4147-A177-3AD203B41FA5}">
                      <a16:colId xmlns:a16="http://schemas.microsoft.com/office/drawing/2014/main" val="1965104925"/>
                    </a:ext>
                  </a:extLst>
                </a:gridCol>
              </a:tblGrid>
              <a:tr h="351147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Centrality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Running events 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Scaled events</a:t>
                      </a:r>
                      <a:endParaRPr lang="en-US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09005435"/>
                  </a:ext>
                </a:extLst>
              </a:tr>
              <a:tr h="35180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signal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Background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474187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0-10%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9103873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10-20%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72290891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20-40%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71324427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40-60%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79254976"/>
                  </a:ext>
                </a:extLst>
              </a:tr>
              <a:tr h="3511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60-80%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8B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48B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3267491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800" dirty="0">
                    <a:sym typeface="Wingdings" panose="05000000000000000000" pitchFamily="2" charset="2"/>
                  </a:rPr>
                  <a:t>K</a:t>
                </a:r>
                <a:r>
                  <a:rPr lang="en-US" sz="2800" baseline="30000" dirty="0">
                    <a:sym typeface="Wingdings" panose="05000000000000000000" pitchFamily="2" charset="2"/>
                  </a:rPr>
                  <a:t>-</a:t>
                </a:r>
                <a:r>
                  <a:rPr lang="en-US" sz="2800" dirty="0">
                    <a:sym typeface="Wingdings" panose="05000000000000000000" pitchFamily="2" charset="2"/>
                  </a:rPr>
                  <a:t>p</a:t>
                </a:r>
                <a:r>
                  <a:rPr lang="el-GR" sz="28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π</a:t>
                </a:r>
                <a:r>
                  <a:rPr lang="en-US" sz="2800" baseline="30000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+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8381" y="959642"/>
                <a:ext cx="1496051" cy="430887"/>
              </a:xfrm>
              <a:prstGeom prst="rect">
                <a:avLst/>
              </a:prstGeom>
              <a:blipFill>
                <a:blip r:embed="rId4"/>
                <a:stretch>
                  <a:fillRect l="-7563" t="-29412" r="-8403" b="-4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7765" y="3828406"/>
            <a:ext cx="4138824" cy="2504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89525" y="3944722"/>
            <a:ext cx="136136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Hybrid </a:t>
            </a:r>
            <a:r>
              <a:rPr lang="en-US" altLang="zh-CN" sz="1350" dirty="0"/>
              <a:t>PID</a:t>
            </a:r>
          </a:p>
          <a:p>
            <a:r>
              <a:rPr lang="en-US" altLang="zh-CN" sz="1350" dirty="0"/>
              <a:t>0-10%</a:t>
            </a:r>
          </a:p>
          <a:p>
            <a:r>
              <a:rPr lang="en-US" altLang="zh-CN" sz="1350" dirty="0"/>
              <a:t>2&lt;</a:t>
            </a:r>
            <a:r>
              <a:rPr lang="en-US" altLang="zh-CN" sz="1350" dirty="0" err="1"/>
              <a:t>p</a:t>
            </a:r>
            <a:r>
              <a:rPr lang="en-US" altLang="zh-CN" sz="1350" baseline="-25000" dirty="0" err="1"/>
              <a:t>T</a:t>
            </a:r>
            <a:r>
              <a:rPr lang="en-US" altLang="zh-CN" sz="1350" dirty="0"/>
              <a:t>&lt;3 GeV/c</a:t>
            </a:r>
            <a:endParaRPr lang="en-US" sz="135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3AA24-1738-4F7F-ADB3-AE60E0848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9D1C0E-4294-4021-8E93-885E11AA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40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Simulations and Calibration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55</a:t>
            </a:fld>
            <a:endParaRPr lang="en-US"/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333" y="1806828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979" y="4754935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557" y="1554708"/>
            <a:ext cx="4405926" cy="2991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1670" y="3770214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548" y="4739547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44E42-1E60-D642-A7EA-C4C6FF9CA2B4}"/>
              </a:ext>
            </a:extLst>
          </p:cNvPr>
          <p:cNvSpPr txBox="1"/>
          <p:nvPr/>
        </p:nvSpPr>
        <p:spPr>
          <a:xfrm>
            <a:off x="5710120" y="108400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</p:spTree>
    <p:extLst>
      <p:ext uri="{BB962C8B-B14F-4D97-AF65-F5344CB8AC3E}">
        <p14:creationId xmlns:p14="http://schemas.microsoft.com/office/powerpoint/2010/main" val="902951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37-A1D7-174C-AD75-12359F03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Hadronic Calorimeter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CF8B-9AB8-2D4B-9BA3-6CB40B2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5" y="1568451"/>
            <a:ext cx="5232990" cy="4479814"/>
          </a:xfrm>
        </p:spPr>
        <p:txBody>
          <a:bodyPr/>
          <a:lstStyle/>
          <a:p>
            <a:r>
              <a:rPr lang="en-US" dirty="0"/>
              <a:t>Essential for forward jet reconstruction, hadron energy measurement, and triggering</a:t>
            </a:r>
          </a:p>
          <a:p>
            <a:endParaRPr lang="en-US" dirty="0"/>
          </a:p>
          <a:p>
            <a:r>
              <a:rPr lang="en-US" dirty="0"/>
              <a:t>Collaboration with UCLA group for STAR upgrade and EIC detector R&amp;D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8D23-E3EF-2344-9532-44A76D4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B6F9-1F2B-2C45-B981-C8DF30CA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719A-6965-8B4B-ACC3-D42E912F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56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5E48-0531-8F4B-A04F-DC911092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7" y="1568451"/>
            <a:ext cx="5630505" cy="42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3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199A-52C3-FC47-B58F-DD75444E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Prototype Test Beam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B11E-AF4A-714C-ACC1-DCAB8CCF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3FF-1724-6247-8CF2-406FBDF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9883-3A01-064C-B515-71E5BBE2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120F9-5D8C-7445-8925-DCC9D0B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50" y="1242758"/>
            <a:ext cx="5272653" cy="385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EC0F-4A6C-DD45-A0B0-2760C1D2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8" y="1543063"/>
            <a:ext cx="6023722" cy="4278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D30F-38D4-1D47-B0D5-F29B9822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7" y="5606294"/>
            <a:ext cx="3727893" cy="53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218BD-AF9D-8C49-B2A9-ED48CE33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587" y="4089031"/>
            <a:ext cx="1910466" cy="26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525"/>
            <a:ext cx="10271051" cy="1118117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000" dirty="0"/>
              <a:t>- Key Capabilities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507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alorimeter_schematic.pdf" descr="calorimeter_schematic.pdf">
            <a:extLst>
              <a:ext uri="{FF2B5EF4-FFF2-40B4-BE49-F238E27FC236}">
                <a16:creationId xmlns:a16="http://schemas.microsoft.com/office/drawing/2014/main" id="{9D518162-8880-8541-BCFA-C0A917A35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88557" y="254369"/>
            <a:ext cx="2361551" cy="3918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508" y="804646"/>
            <a:ext cx="3838354" cy="30300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A2095E-6E78-D743-99DB-CAF13909FF90}"/>
              </a:ext>
            </a:extLst>
          </p:cNvPr>
          <p:cNvSpPr/>
          <p:nvPr/>
        </p:nvSpPr>
        <p:spPr>
          <a:xfrm>
            <a:off x="458988" y="4048026"/>
            <a:ext cx="5633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MVTX </a:t>
            </a:r>
            <a:r>
              <a:rPr lang="en-US" dirty="0"/>
              <a:t>(based on ALICE ITS/IB):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3-layer MAPS vertex tracker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Excellent 3-D DCA resolution, &lt; 25 </a:t>
            </a:r>
            <a:r>
              <a:rPr lang="en-US" dirty="0" err="1"/>
              <a:t>μm</a:t>
            </a:r>
            <a:r>
              <a:rPr lang="en-US" dirty="0"/>
              <a:t> @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1 GeV/c</a:t>
            </a:r>
          </a:p>
          <a:p>
            <a:r>
              <a:rPr lang="en-US" b="1" dirty="0"/>
              <a:t>INTT</a:t>
            </a:r>
            <a:r>
              <a:rPr lang="en-US" dirty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2-layer Si strip </a:t>
            </a:r>
          </a:p>
          <a:p>
            <a:r>
              <a:rPr lang="en-US" b="1" dirty="0"/>
              <a:t>TPC</a:t>
            </a:r>
            <a:r>
              <a:rPr lang="en-US" dirty="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48 layer, continuous readout, </a:t>
            </a:r>
            <a:r>
              <a:rPr lang="en-US" i="1" dirty="0"/>
              <a:t>R </a:t>
            </a:r>
            <a:r>
              <a:rPr lang="en-US" dirty="0"/>
              <a:t>= 20-78 cm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Excellent momentum resolution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= 0.2-40 GeV/c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10494E4-AA0D-7741-9C47-1D6F9F966D0C}"/>
              </a:ext>
            </a:extLst>
          </p:cNvPr>
          <p:cNvSpPr txBox="1">
            <a:spLocks/>
          </p:cNvSpPr>
          <p:nvPr/>
        </p:nvSpPr>
        <p:spPr bwMode="auto">
          <a:xfrm>
            <a:off x="6726865" y="2463135"/>
            <a:ext cx="2143602" cy="137160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/>
          <a:lstStyle/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Outer HCAL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3.5λ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Magnet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1.4X</a:t>
            </a:r>
            <a:r>
              <a:rPr lang="en-US" kern="1200" baseline="-25000" dirty="0">
                <a:latin typeface="Calibri"/>
                <a:cs typeface="Calibri"/>
              </a:rPr>
              <a:t>0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Inner HCAL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  <a:endParaRPr lang="en-US" kern="1200" dirty="0">
              <a:latin typeface="Calibri"/>
              <a:cs typeface="Calibri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kern="1200" dirty="0">
                <a:latin typeface="Calibri"/>
                <a:cs typeface="Calibri"/>
              </a:rPr>
              <a:t>EMCAL 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18X</a:t>
            </a:r>
            <a:r>
              <a:rPr lang="en-US" kern="1200" baseline="-25000" dirty="0">
                <a:latin typeface="Calibri"/>
                <a:cs typeface="Calibri"/>
              </a:rPr>
              <a:t>0</a:t>
            </a:r>
            <a:r>
              <a:rPr lang="en-US" baseline="-25000" dirty="0">
                <a:latin typeface="Calibri"/>
                <a:cs typeface="Calibri"/>
              </a:rPr>
              <a:t> </a:t>
            </a:r>
            <a:r>
              <a:rPr lang="en-US" dirty="0">
                <a:latin typeface="Calibri"/>
                <a:cs typeface="Calibri"/>
              </a:rPr>
              <a:t>(</a:t>
            </a:r>
            <a:r>
              <a:rPr lang="en-US" kern="1200" dirty="0">
                <a:latin typeface="Calibri"/>
                <a:ea typeface="MS Gothic" charset="0"/>
                <a:cs typeface="Calibri"/>
              </a:rPr>
              <a:t>≈</a:t>
            </a:r>
            <a:r>
              <a:rPr lang="en-US" kern="1200" dirty="0">
                <a:latin typeface="Calibri"/>
                <a:cs typeface="Calibri"/>
              </a:rPr>
              <a:t>1λ</a:t>
            </a:r>
            <a:r>
              <a:rPr lang="en-US" kern="1200" baseline="-25000" dirty="0">
                <a:latin typeface="Calibri"/>
                <a:cs typeface="Calibri"/>
              </a:rPr>
              <a:t>I</a:t>
            </a:r>
            <a:r>
              <a:rPr lang="en-US" kern="1200" dirty="0">
                <a:latin typeface="Calibri"/>
                <a:cs typeface="Calibri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DA0649-8AA4-2B41-823F-BFD311192A3C}"/>
              </a:ext>
            </a:extLst>
          </p:cNvPr>
          <p:cNvSpPr/>
          <p:nvPr/>
        </p:nvSpPr>
        <p:spPr>
          <a:xfrm>
            <a:off x="6726865" y="4248909"/>
            <a:ext cx="51178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EMCal</a:t>
            </a:r>
            <a:r>
              <a:rPr lang="en-US" b="1" dirty="0"/>
              <a:t>: </a:t>
            </a:r>
            <a:r>
              <a:rPr lang="en-US" dirty="0"/>
              <a:t>Scintillating fibers embedded in W powder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Dh</a:t>
            </a:r>
            <a:r>
              <a:rPr lang="en-US" dirty="0" err="1"/>
              <a:t>×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/>
              <a:t> = 0.024×0.024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  = 16%/√E ⊕ 5%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r>
              <a:rPr lang="en-US" b="1" dirty="0" err="1"/>
              <a:t>HCal</a:t>
            </a:r>
            <a:r>
              <a:rPr lang="en-US" b="1" dirty="0"/>
              <a:t>:</a:t>
            </a:r>
            <a:r>
              <a:rPr lang="en-US" dirty="0"/>
              <a:t> Plastic scintillating tiles + tilted Steel/Al plates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Dh</a:t>
            </a:r>
            <a:r>
              <a:rPr lang="en-US" dirty="0" err="1"/>
              <a:t>×</a:t>
            </a:r>
            <a:r>
              <a:rPr lang="en-US" dirty="0" err="1">
                <a:latin typeface="Symbol" charset="2"/>
                <a:cs typeface="Symbol" charset="2"/>
              </a:rPr>
              <a:t>Df</a:t>
            </a:r>
            <a:r>
              <a:rPr lang="en-US" dirty="0"/>
              <a:t> = 0.1×0.1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E</a:t>
            </a:r>
            <a:r>
              <a:rPr lang="en-US" dirty="0"/>
              <a:t>/E = 100%/√E</a:t>
            </a:r>
          </a:p>
        </p:txBody>
      </p:sp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 and Jets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Liu, 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51" y="1315077"/>
            <a:ext cx="10671544" cy="5041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C9598-322E-864B-AA4D-FAB973AFD5A2}"/>
              </a:ext>
            </a:extLst>
          </p:cNvPr>
          <p:cNvSpPr txBox="1"/>
          <p:nvPr/>
        </p:nvSpPr>
        <p:spPr>
          <a:xfrm>
            <a:off x="3423684" y="850605"/>
            <a:ext cx="515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GEANT simulations verified with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MIng Liu, 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5397"/>
            <a:ext cx="10515600" cy="852605"/>
          </a:xfrm>
        </p:spPr>
        <p:txBody>
          <a:bodyPr/>
          <a:lstStyle/>
          <a:p>
            <a:r>
              <a:rPr lang="en-US" dirty="0"/>
              <a:t>Calorimeters Beam 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14" y="1068989"/>
            <a:ext cx="2913526" cy="2184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96" y="945923"/>
            <a:ext cx="3712574" cy="2282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3797" y="2661838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February 2014 </a:t>
            </a:r>
          </a:p>
          <a:p>
            <a:r>
              <a:rPr lang="en-US" dirty="0">
                <a:solidFill>
                  <a:srgbClr val="FFFF00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69835" y="2874260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February 2016: </a:t>
            </a:r>
            <a:r>
              <a:rPr lang="el-GR" dirty="0">
                <a:solidFill>
                  <a:srgbClr val="FFFF00"/>
                </a:solidFill>
              </a:rPr>
              <a:t>η~0</a:t>
            </a:r>
            <a:r>
              <a:rPr lang="en-US" dirty="0">
                <a:solidFill>
                  <a:srgbClr val="FFFF00"/>
                </a:solidFill>
              </a:rPr>
              <a:t> prototype</a:t>
            </a:r>
            <a:r>
              <a:rPr lang="el-GR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560" y="3278440"/>
            <a:ext cx="4517006" cy="33112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23" y="977151"/>
            <a:ext cx="3390470" cy="22579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105060" y="5440546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Pion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55776" y="228333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825287" y="222368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86295" y="4775331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6641" y="5002091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797" y="3366429"/>
            <a:ext cx="4225557" cy="335504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5E66DD4-A31C-444A-A5CE-6DD126E579D7}"/>
              </a:ext>
            </a:extLst>
          </p:cNvPr>
          <p:cNvSpPr/>
          <p:nvPr/>
        </p:nvSpPr>
        <p:spPr>
          <a:xfrm>
            <a:off x="8739063" y="2854301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February 2017: η~0.9 prototype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0465DE-BEC8-6145-8F18-FEAF53609158}"/>
              </a:ext>
            </a:extLst>
          </p:cNvPr>
          <p:cNvSpPr/>
          <p:nvPr/>
        </p:nvSpPr>
        <p:spPr>
          <a:xfrm>
            <a:off x="1277207" y="5511969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Electron 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</p:spTree>
    <p:extLst>
      <p:ext uri="{BB962C8B-B14F-4D97-AF65-F5344CB8AC3E}">
        <p14:creationId xmlns:p14="http://schemas.microsoft.com/office/powerpoint/2010/main" val="4025542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19003</TotalTime>
  <Words>2652</Words>
  <Application>Microsoft Macintosh PowerPoint</Application>
  <PresentationFormat>Widescreen</PresentationFormat>
  <Paragraphs>610</Paragraphs>
  <Slides>57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9" baseType="lpstr">
      <vt:lpstr>Arial</vt:lpstr>
      <vt:lpstr>Avenir Book</vt:lpstr>
      <vt:lpstr>Avenir Heavy</vt:lpstr>
      <vt:lpstr>Calibri</vt:lpstr>
      <vt:lpstr>Calibri Light</vt:lpstr>
      <vt:lpstr>Cambria Math</vt:lpstr>
      <vt:lpstr>Helvetica Neue</vt:lpstr>
      <vt:lpstr>Symbol</vt:lpstr>
      <vt:lpstr>Times</vt:lpstr>
      <vt:lpstr>Times New Roman</vt:lpstr>
      <vt:lpstr>Office Theme</vt:lpstr>
      <vt:lpstr>Equation</vt:lpstr>
      <vt:lpstr>The sPHENIX Experiment at RHIC</vt:lpstr>
      <vt:lpstr>US Nuclear Physics Long Range Plan (2015)       sPHENIX – to understand “Inner Workings of QGP”</vt:lpstr>
      <vt:lpstr>sPHENIX Upgrade at RHIC  the next generation Heavy Ion Physics experiment in the US</vt:lpstr>
      <vt:lpstr>Outline</vt:lpstr>
      <vt:lpstr>The sPHENIX Detector</vt:lpstr>
      <vt:lpstr>Probing the Inner Workings of QGP in sPHENIX - Key Capabilities</vt:lpstr>
      <vt:lpstr>sPHENIX Detector Sub-Systems</vt:lpstr>
      <vt:lpstr>Detector Performance: Tracking and Jets </vt:lpstr>
      <vt:lpstr>Calorimeters Beam Tests</vt:lpstr>
      <vt:lpstr>Monolithic-Active-Pixel-Sensor based Precision Vertex Detector  -- for Open Heavy Quark Measurements  </vt:lpstr>
      <vt:lpstr>Detector Status and Highlights</vt:lpstr>
      <vt:lpstr>Evolving sPHENIX Run Plan</vt:lpstr>
      <vt:lpstr>sPHENIX 3 Physics Pillars</vt:lpstr>
      <vt:lpstr>(I) Precision Calorimetry for Jets and Photons</vt:lpstr>
      <vt:lpstr>Key Observable: Direct Photon Tagged Jets</vt:lpstr>
      <vt:lpstr>Modification of Photon-tagged Jets</vt:lpstr>
      <vt:lpstr>Di-Jets Modification: LHC vs RHIC</vt:lpstr>
      <vt:lpstr>sPHENIX 3 Physics Pillars</vt:lpstr>
      <vt:lpstr>(II) J/Psi Suppression Observed,  w/ Surprises, @RHIC and LHC</vt:lpstr>
      <vt:lpstr>Upsilon Spectroscopy at RHIC</vt:lpstr>
      <vt:lpstr>sPHENIX 3 Physics Pillars</vt:lpstr>
      <vt:lpstr>(III) Heavy Quarks - Unique Probe of QGP</vt:lpstr>
      <vt:lpstr>B-Hadron and b-jet Projections</vt:lpstr>
      <vt:lpstr>b-Di-Jet Modifications </vt:lpstr>
      <vt:lpstr>sPHENIX Complements LHC Measurements</vt:lpstr>
      <vt:lpstr>A Broad Physics Program with sPHENIX</vt:lpstr>
      <vt:lpstr>Study Gluon Polarization</vt:lpstr>
      <vt:lpstr>Physics with Transversely Polarized p+p/A Collisions at RHIC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Forward Upgrade Proposal</vt:lpstr>
      <vt:lpstr>sPHENIX at Electron Ion Collider (EIC)</vt:lpstr>
      <vt:lpstr>sPHENIX Timeline</vt:lpstr>
      <vt:lpstr>Summary and Outlook</vt:lpstr>
      <vt:lpstr>The Growing sPHENIX Collaboration </vt:lpstr>
      <vt:lpstr>Backup slides </vt:lpstr>
      <vt:lpstr>PowerPoint Presentation</vt:lpstr>
      <vt:lpstr>Super conducting magnet</vt:lpstr>
      <vt:lpstr>Assembly of EMCal Sector 0</vt:lpstr>
      <vt:lpstr>All 32 Barrel Magnet Steel Sectors at BNL</vt:lpstr>
      <vt:lpstr>TPC Preproduction Components</vt:lpstr>
      <vt:lpstr>    TPC</vt:lpstr>
      <vt:lpstr>     Jet Evolution @ RHIC</vt:lpstr>
      <vt:lpstr>Core sPHENIX Science Program</vt:lpstr>
      <vt:lpstr>     g – Jet Correlations</vt:lpstr>
      <vt:lpstr>A Broad Physics Program with Jets @sPHENIX Parton Mass and Flavor Dependence of Jet Suppression and more </vt:lpstr>
      <vt:lpstr>PowerPoint Presentation</vt:lpstr>
      <vt:lpstr>Upsilons at sPHENIX and LHC</vt:lpstr>
      <vt:lpstr>Precision Vertex and Open HF Observables</vt:lpstr>
      <vt:lpstr>B-jet tagging</vt:lpstr>
      <vt:lpstr>B-meson Projections</vt:lpstr>
      <vt:lpstr>b-jet Projections</vt:lpstr>
      <vt:lpstr>Charm Chemistry - Introduction</vt:lpstr>
      <vt:lpstr>Reconstruction of Λ_(c ) </vt:lpstr>
      <vt:lpstr>Forward EMCal Simulations and Calibration</vt:lpstr>
      <vt:lpstr>Forward Hadronic Calorimeter R&amp;D</vt:lpstr>
      <vt:lpstr>HCal Prototype Test Beam Results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675</cp:revision>
  <cp:lastPrinted>2019-09-09T23:43:24Z</cp:lastPrinted>
  <dcterms:created xsi:type="dcterms:W3CDTF">2018-01-05T17:58:24Z</dcterms:created>
  <dcterms:modified xsi:type="dcterms:W3CDTF">2019-09-10T00:03:07Z</dcterms:modified>
</cp:coreProperties>
</file>