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9"/>
  </p:notesMasterIdLst>
  <p:sldIdLst>
    <p:sldId id="342" r:id="rId2"/>
    <p:sldId id="257" r:id="rId3"/>
    <p:sldId id="268" r:id="rId4"/>
    <p:sldId id="265" r:id="rId5"/>
    <p:sldId id="785" r:id="rId6"/>
    <p:sldId id="346" r:id="rId7"/>
    <p:sldId id="761" r:id="rId8"/>
    <p:sldId id="762" r:id="rId9"/>
    <p:sldId id="280" r:id="rId10"/>
    <p:sldId id="763" r:id="rId11"/>
    <p:sldId id="845" r:id="rId12"/>
    <p:sldId id="336" r:id="rId13"/>
    <p:sldId id="292" r:id="rId14"/>
    <p:sldId id="847" r:id="rId15"/>
    <p:sldId id="274" r:id="rId16"/>
    <p:sldId id="846" r:id="rId17"/>
    <p:sldId id="287" r:id="rId18"/>
    <p:sldId id="760" r:id="rId19"/>
    <p:sldId id="322" r:id="rId20"/>
    <p:sldId id="759" r:id="rId21"/>
    <p:sldId id="304" r:id="rId22"/>
    <p:sldId id="505" r:id="rId23"/>
    <p:sldId id="503" r:id="rId24"/>
    <p:sldId id="343" r:id="rId25"/>
    <p:sldId id="345" r:id="rId26"/>
    <p:sldId id="385" r:id="rId27"/>
    <p:sldId id="351" r:id="rId28"/>
    <p:sldId id="756" r:id="rId29"/>
    <p:sldId id="361" r:id="rId30"/>
    <p:sldId id="837" r:id="rId31"/>
    <p:sldId id="786" r:id="rId32"/>
    <p:sldId id="269" r:id="rId33"/>
    <p:sldId id="259" r:id="rId34"/>
    <p:sldId id="844" r:id="rId35"/>
    <p:sldId id="260" r:id="rId36"/>
    <p:sldId id="271" r:id="rId37"/>
    <p:sldId id="341" r:id="rId38"/>
    <p:sldId id="566" r:id="rId39"/>
    <p:sldId id="592" r:id="rId40"/>
    <p:sldId id="586" r:id="rId41"/>
    <p:sldId id="294" r:id="rId42"/>
    <p:sldId id="267" r:id="rId43"/>
    <p:sldId id="485" r:id="rId44"/>
    <p:sldId id="314" r:id="rId45"/>
    <p:sldId id="279" r:id="rId46"/>
    <p:sldId id="835" r:id="rId47"/>
    <p:sldId id="836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218"/>
    <p:restoredTop sz="94667"/>
  </p:normalViewPr>
  <p:slideViewPr>
    <p:cSldViewPr snapToGrid="0" snapToObjects="1">
      <p:cViewPr>
        <p:scale>
          <a:sx n="120" d="100"/>
          <a:sy n="120" d="100"/>
        </p:scale>
        <p:origin x="1176" y="18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image" Target="../media/image6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67A5F0-D48F-CD40-8EAE-B154819D952A}" type="datetimeFigureOut">
              <a:rPr lang="en-US" smtClean="0"/>
              <a:t>9/7/19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167284-DE94-C742-BE96-63A5A690E8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475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67284-DE94-C742-BE96-63A5A690E88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1849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fld id="{D4E76C17-2A12-4650-AB95-8E9DC4DC0AA5}" type="slidenum">
              <a:rPr lang="en-US" altLang="ja-JP" smtClean="0"/>
              <a:pPr eaLnBrk="1" hangingPunct="1"/>
              <a:t>28</a:t>
            </a:fld>
            <a:endParaRPr lang="en-US" altLang="ja-JP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11044947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1379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65BD37-5C62-F34D-A349-C7D41BBD421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2799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D_s plot … 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FF0000"/>
                </a:solidFill>
              </a:rPr>
              <a:t>Shanshan - A multi-scale approach is required for the full picture</a:t>
            </a:r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950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696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7642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15kHz matched to collision rate.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3663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67284-DE94-C742-BE96-63A5A690E88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6031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167284-DE94-C742-BE96-63A5A690E88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1278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5057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Exploring B-&gt;J/psi (and maybe B-&gt;e high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channels</a:t>
            </a:r>
            <a:endParaRPr lang="en-US" dirty="0"/>
          </a:p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1517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D27BB4-7507-496B-A596-4501E78419B6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8364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sPHENIX Experiment at RHIC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  <p:pic>
        <p:nvPicPr>
          <p:cNvPr id="25602" name="Picture 2" descr="Image result for sPHENIX logo">
            <a:extLst>
              <a:ext uri="{FF2B5EF4-FFF2-40B4-BE49-F238E27FC236}">
                <a16:creationId xmlns:a16="http://schemas.microsoft.com/office/drawing/2014/main" id="{229346FA-6373-4947-A7BC-9D18901B2BC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0149" y="23813"/>
            <a:ext cx="1411619" cy="73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244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sPHENIX Experiment at RHIC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670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sPHENIX Experiment at RHIC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455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N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985093"/>
            <a:ext cx="12192000" cy="550778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2"/>
            <a:ext cx="10972800" cy="985093"/>
          </a:xfrm>
          <a:prstGeom prst="rect">
            <a:avLst/>
          </a:prstGeom>
        </p:spPr>
        <p:txBody>
          <a:bodyPr anchor="ctr"/>
          <a:lstStyle/>
          <a:p>
            <a:r>
              <a:rPr lang="en-US" dirty="0"/>
              <a:t>Click to edit title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sPHENIX Experiment at RHIC 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131636"/>
            <a:ext cx="10972800" cy="5194128"/>
          </a:xfrm>
          <a:prstGeom prst="rect">
            <a:avLst/>
          </a:prstGeom>
        </p:spPr>
        <p:txBody>
          <a:bodyPr/>
          <a:lstStyle>
            <a:lvl1pPr>
              <a:defRPr sz="2400" b="0"/>
            </a:lvl1pPr>
            <a:lvl2pPr marL="415290" indent="-205740">
              <a:defRPr sz="2160"/>
            </a:lvl2pPr>
            <a:lvl3pPr marL="619126" indent="-207646">
              <a:defRPr sz="1920"/>
            </a:lvl3pPr>
            <a:lvl4pPr marL="822960" indent="-207646">
              <a:defRPr sz="1680"/>
            </a:lvl4pPr>
            <a:lvl5pPr marL="1026796" indent="-209550">
              <a:defRPr/>
            </a:lvl5pPr>
          </a:lstStyle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77F9696-39D5-F34C-B642-02B8BAAB1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3F7B69E-DA8B-F343-BD35-3A41FE690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2717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156582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sPHENIX Experiment at RHIC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634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sPHENIX Experiment at RHIC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450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sPHENIX Experiment at RHIC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74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sPHENIX Experiment at RHIC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017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sPHENIX Experiment at RHIC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637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sPHENIX Experiment at RHIC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160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sPHENIX Experiment at RHIC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333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sPHENIX Experiment at RHIC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061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9/10/19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The sPHENIX Experiment at RHIC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F6392-9A5C-5A4B-97C5-CA29ACE750C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Image result for sPHENIX logo">
            <a:extLst>
              <a:ext uri="{FF2B5EF4-FFF2-40B4-BE49-F238E27FC236}">
                <a16:creationId xmlns:a16="http://schemas.microsoft.com/office/drawing/2014/main" id="{D110C0D8-875F-AF49-A824-DED3FF55DDD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0149" y="23813"/>
            <a:ext cx="1411619" cy="73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260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tif"/><Relationship Id="rId3" Type="http://schemas.openxmlformats.org/officeDocument/2006/relationships/image" Target="../media/image37.emf"/><Relationship Id="rId7" Type="http://schemas.openxmlformats.org/officeDocument/2006/relationships/image" Target="../media/image41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emf"/><Relationship Id="rId4" Type="http://schemas.openxmlformats.org/officeDocument/2006/relationships/image" Target="../media/image3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ndico.bnl.gov/event/4072/" TargetMode="Externa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ndico.bnl.gov/event/4072/" TargetMode="Externa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7" Type="http://schemas.openxmlformats.org/officeDocument/2006/relationships/image" Target="../media/image57.png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1.png"/><Relationship Id="rId4" Type="http://schemas.openxmlformats.org/officeDocument/2006/relationships/image" Target="../media/image55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6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61.emf"/><Relationship Id="rId4" Type="http://schemas.openxmlformats.org/officeDocument/2006/relationships/oleObject" Target="../embeddings/oleObject1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emf"/><Relationship Id="rId4" Type="http://schemas.openxmlformats.org/officeDocument/2006/relationships/image" Target="../media/image6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tif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e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tiff"/><Relationship Id="rId2" Type="http://schemas.openxmlformats.org/officeDocument/2006/relationships/image" Target="../media/image95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8.tiff"/><Relationship Id="rId4" Type="http://schemas.openxmlformats.org/officeDocument/2006/relationships/image" Target="../media/image97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18278-FA72-9A4B-B566-E1E48B0C27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8828" y="237297"/>
            <a:ext cx="10118651" cy="132568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The </a:t>
            </a:r>
            <a:r>
              <a:rPr lang="en-US" b="1" dirty="0" err="1"/>
              <a:t>sPHENIX</a:t>
            </a:r>
            <a:r>
              <a:rPr lang="en-US" b="1" dirty="0"/>
              <a:t> Experiment at RHIC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22DD53-BDE7-3F46-B658-BF24750EF9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867217"/>
            <a:ext cx="9144000" cy="1458596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Ming X. Liu</a:t>
            </a:r>
          </a:p>
          <a:p>
            <a:r>
              <a:rPr lang="en-US" sz="2800" dirty="0"/>
              <a:t>Los Alamos National Laboratory</a:t>
            </a:r>
          </a:p>
          <a:p>
            <a:r>
              <a:rPr lang="en-US" sz="2800" dirty="0"/>
              <a:t>(for the </a:t>
            </a:r>
            <a:r>
              <a:rPr lang="en-US" sz="2800" dirty="0" err="1"/>
              <a:t>sPHENIX</a:t>
            </a:r>
            <a:r>
              <a:rPr lang="en-US" sz="2800" dirty="0"/>
              <a:t> Collaboration)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763A391-D138-AC4F-9621-E8A2682449B8}"/>
              </a:ext>
            </a:extLst>
          </p:cNvPr>
          <p:cNvGrpSpPr/>
          <p:nvPr/>
        </p:nvGrpSpPr>
        <p:grpSpPr>
          <a:xfrm>
            <a:off x="0" y="3429000"/>
            <a:ext cx="12192000" cy="2990659"/>
            <a:chOff x="0" y="3154438"/>
            <a:chExt cx="12192000" cy="3466265"/>
          </a:xfrm>
        </p:grpSpPr>
        <p:pic>
          <p:nvPicPr>
            <p:cNvPr id="20482" name="Picture 2" descr="XLIX International Symposium on Multiparticle Dynamics">
              <a:extLst>
                <a:ext uri="{FF2B5EF4-FFF2-40B4-BE49-F238E27FC236}">
                  <a16:creationId xmlns:a16="http://schemas.microsoft.com/office/drawing/2014/main" id="{5AAC4E70-F306-ED40-9176-8237BCE81D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154438"/>
              <a:ext cx="12192000" cy="33258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5EC74F7-F879-BC4D-8EE3-B0BA814B7D42}"/>
                </a:ext>
              </a:extLst>
            </p:cNvPr>
            <p:cNvSpPr/>
            <p:nvPr/>
          </p:nvSpPr>
          <p:spPr>
            <a:xfrm>
              <a:off x="2244756" y="6220593"/>
              <a:ext cx="406996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/>
                <a:t>September  9-13, 2019, Santa Fe, NM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21583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4C8C72-F624-6B4F-BDCA-EF951BA71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643191" cy="1169581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Monolithic-Active-Pixel-Sensor based Precision Vertex Detector</a:t>
            </a:r>
            <a:br>
              <a:rPr lang="en-US" sz="3600" dirty="0"/>
            </a:br>
            <a:r>
              <a:rPr lang="en-US" sz="3600" dirty="0"/>
              <a:t> </a:t>
            </a:r>
            <a:r>
              <a:rPr lang="en-US" sz="3200" dirty="0"/>
              <a:t>-- for Open Heavy Quark Measurements 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8442E0-43ED-B64F-A44F-E72A293D4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EF46A9-7672-F846-9923-6F9B109B6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sPHENIX Experiment at RHIC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D05E9A-26B8-314A-9B2A-7848423DF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B6D93A-2C64-2C46-A0FC-8D6669E9F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7906"/>
            <a:ext cx="12192000" cy="5709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9772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96ECDC-1BBD-294C-BFB3-7C43D8C20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319" y="0"/>
            <a:ext cx="10515600" cy="967563"/>
          </a:xfrm>
        </p:spPr>
        <p:txBody>
          <a:bodyPr/>
          <a:lstStyle/>
          <a:p>
            <a:r>
              <a:rPr lang="en-US" dirty="0"/>
              <a:t>Detector Status and Highlights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C6EB0C-285C-2D44-8169-38C582DD3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219" y="1037633"/>
            <a:ext cx="7979281" cy="218912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All 32 </a:t>
            </a:r>
            <a:r>
              <a:rPr lang="en-US" dirty="0" err="1"/>
              <a:t>oHCAL</a:t>
            </a:r>
            <a:r>
              <a:rPr lang="en-US" dirty="0"/>
              <a:t> sectors received at BNL</a:t>
            </a:r>
          </a:p>
          <a:p>
            <a:r>
              <a:rPr lang="en-US" dirty="0"/>
              <a:t>EMCAL sector 0 assembled</a:t>
            </a:r>
          </a:p>
          <a:p>
            <a:r>
              <a:rPr lang="en-US" dirty="0"/>
              <a:t>TPC GEM pre-production started</a:t>
            </a:r>
          </a:p>
          <a:p>
            <a:r>
              <a:rPr lang="en-US" dirty="0"/>
              <a:t>MVTX sensor staves and Readout Units being produced </a:t>
            </a:r>
          </a:p>
          <a:p>
            <a:r>
              <a:rPr lang="en-US" dirty="0"/>
              <a:t>Successful MVTX, INTT, TPC beam tests at FNAL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494957-AEAE-BC41-B167-AAD79235C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6D6F76-FA7B-CE41-AB8C-7A24C58ED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sPHENIX Experiment at RHIC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1E62B6-BE8D-E44E-9F17-A53CE7DA4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6" descr="A close up of a keyboard&#10;&#10;Description automatically generated">
            <a:extLst>
              <a:ext uri="{FF2B5EF4-FFF2-40B4-BE49-F238E27FC236}">
                <a16:creationId xmlns:a16="http://schemas.microsoft.com/office/drawing/2014/main" id="{1A0E98F0-C136-BC4C-A479-B9E6C0F52CD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81051" y="4044323"/>
            <a:ext cx="2748528" cy="19223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B3F433-81AB-2A42-9E38-117A6B9A3B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79" y="3631241"/>
            <a:ext cx="4087666" cy="2725110"/>
          </a:xfrm>
          <a:prstGeom prst="rect">
            <a:avLst/>
          </a:prstGeom>
        </p:spPr>
      </p:pic>
      <p:pic>
        <p:nvPicPr>
          <p:cNvPr id="9" name="Picture 8" descr="https://lh3.googleusercontent.com/cFoFQiHp5CGvEjaDs8vg4c-waDKDbVZqiPxlnYlndBHvl8bq91Xug_edBlX-4rscXS4fRLJI5rBcUoQiUhSCGLLGgCYzYT1VoOpVkr9W1EoN-cGjLJxCUMXUSvtWHv655Y5vLjF67wFA_5xVJJetziKeriWJcT1XiWB_qtp3DpqRfupt3EFnKhdMRrdAj4Vcilwp3gkMb2p1dntWXyUOTI5IOSOnsF8z6j4oKPsyYtyL0Ogzg4qIEsEzHl6sPccI_vifaTd_ONPzVBfXVV3Okj8PZAvRElBsBPfSbJ9uZ_G5Hrm1wHA78hXkllhz0weVwnALZiIoB_PQY9U3hxPmiuxk3QKhPSF2MBdZPy5YHmEAwJIA2z2qQLl46EDXZedQYUlEB_rwiz7utKFqI3cqSIpSPcww_OLuWJSCHUrF-p9FLBqfqj460F6DZYry954ayO2vOlVTs6DRUjPAgmnGZScwaKyjHsXQZdmhtUH33p2rXSOVmakiYR3UXRvsOy7KsuHn-MJL9lw35DLZxFU6TAuRlq55DpuzBN6REvtvx5dTtFouak17HE3-POnQOlqBcDqZG2k_uUIkvmPY_mJwi358PU1Wcf2Q_4BKICFHdiisxtzX3v1wrPoQMg3ix-amKsR4FYe_amf_dzwtvDwjNdbvMg=w847-h1129-no">
            <a:extLst>
              <a:ext uri="{FF2B5EF4-FFF2-40B4-BE49-F238E27FC236}">
                <a16:creationId xmlns:a16="http://schemas.microsoft.com/office/drawing/2014/main" id="{B517EE5C-1E26-7546-8FC5-6269EDCD31D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462" y="3649233"/>
            <a:ext cx="2158173" cy="2694393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449006-02AF-1F4C-85EB-B745BAE1B7F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0600" y="3654659"/>
            <a:ext cx="3568325" cy="26762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2F6070-8CD6-6542-A08A-E0BF105762A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857" t="1245" b="42365"/>
          <a:stretch/>
        </p:blipFill>
        <p:spPr>
          <a:xfrm>
            <a:off x="8610600" y="1390037"/>
            <a:ext cx="3701374" cy="185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090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831" y="-45253"/>
            <a:ext cx="10515600" cy="911202"/>
          </a:xfrm>
        </p:spPr>
        <p:txBody>
          <a:bodyPr/>
          <a:lstStyle/>
          <a:p>
            <a:r>
              <a:rPr lang="en-US" i="1" dirty="0"/>
              <a:t>Evolving</a:t>
            </a:r>
            <a:r>
              <a:rPr lang="en-US" dirty="0"/>
              <a:t> </a:t>
            </a:r>
            <a:r>
              <a:rPr lang="en-US" dirty="0" err="1"/>
              <a:t>sPHENIX</a:t>
            </a:r>
            <a:r>
              <a:rPr lang="en-US" dirty="0"/>
              <a:t> Run Plan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12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68471" y="6532665"/>
            <a:ext cx="2895600" cy="207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fontAlgn="auto">
              <a:spcBef>
                <a:spcPts val="0"/>
              </a:spcBef>
              <a:spcAft>
                <a:spcPts val="0"/>
              </a:spcAft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dirty="0"/>
              <a:t>The </a:t>
            </a:r>
            <a:r>
              <a:rPr lang="en-US" dirty="0" err="1"/>
              <a:t>sPHENIX</a:t>
            </a:r>
            <a:r>
              <a:rPr lang="en-US" dirty="0"/>
              <a:t> Experiment at RHIC </a:t>
            </a:r>
          </a:p>
        </p:txBody>
      </p:sp>
      <p:pic>
        <p:nvPicPr>
          <p:cNvPr id="6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939845"/>
            <a:ext cx="8284349" cy="2053828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Guidance from ALD to think in terms of a multi-year run plan…"/>
          <p:cNvSpPr txBox="1"/>
          <p:nvPr/>
        </p:nvSpPr>
        <p:spPr>
          <a:xfrm>
            <a:off x="691873" y="3444366"/>
            <a:ext cx="7771359" cy="13032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marL="152396" indent="-152396">
              <a:buSzPct val="75000"/>
              <a:buChar char="•"/>
              <a:defRPr sz="40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2000" dirty="0"/>
              <a:t>Guidance from ALD to think in terms of a multi-year run plan  </a:t>
            </a:r>
          </a:p>
          <a:p>
            <a:pPr marL="152396" indent="-152396">
              <a:buSzPct val="75000"/>
              <a:buChar char="•"/>
              <a:defRPr sz="40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2000" dirty="0"/>
              <a:t>Consistent with language in DOE CD-0 “mission need” document</a:t>
            </a:r>
          </a:p>
          <a:p>
            <a:pPr marL="152396" indent="-152396">
              <a:buSzPct val="75000"/>
              <a:buChar char="•"/>
              <a:defRPr sz="40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2000" dirty="0"/>
              <a:t>Incorporates BNL C-AD guidance on luminosity evolution </a:t>
            </a:r>
          </a:p>
          <a:p>
            <a:pPr marL="152396" indent="-152396">
              <a:buSzPct val="75000"/>
              <a:buChar char="•"/>
              <a:defRPr sz="40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2000" dirty="0"/>
              <a:t>Incorporates commissioning time in first year</a:t>
            </a:r>
          </a:p>
        </p:txBody>
      </p:sp>
      <p:sp>
        <p:nvSpPr>
          <p:cNvPr id="8" name="Minimum bias Au+Au at 15 kHz for |z| &lt; 10 cm: 47 billion (Year-1) + 96 billion (Year-2) + 96 billion (Year-3) = Total 239 billion events…"/>
          <p:cNvSpPr txBox="1"/>
          <p:nvPr/>
        </p:nvSpPr>
        <p:spPr>
          <a:xfrm>
            <a:off x="406400" y="5198301"/>
            <a:ext cx="11785600" cy="7285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defTabSz="321460">
              <a:defRPr sz="4000"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rPr sz="2133" dirty="0"/>
              <a:t>Minimum bias Au+Au at 15 kHz for |z| &lt; 10 cm:</a:t>
            </a:r>
            <a:br>
              <a:rPr sz="2133" dirty="0"/>
            </a:br>
            <a:r>
              <a:rPr sz="2133" dirty="0"/>
              <a:t>47 billion </a:t>
            </a:r>
            <a:r>
              <a:rPr sz="2133" dirty="0">
                <a:latin typeface="Avenir Book"/>
                <a:ea typeface="Avenir Book"/>
                <a:cs typeface="Avenir Book"/>
                <a:sym typeface="Avenir Book"/>
              </a:rPr>
              <a:t>(Year-1) + </a:t>
            </a:r>
            <a:r>
              <a:rPr sz="2133" dirty="0"/>
              <a:t>96 billion </a:t>
            </a:r>
            <a:r>
              <a:rPr sz="2133" dirty="0">
                <a:latin typeface="Avenir Book"/>
                <a:ea typeface="Avenir Book"/>
                <a:cs typeface="Avenir Book"/>
                <a:sym typeface="Avenir Book"/>
              </a:rPr>
              <a:t>(Year-</a:t>
            </a:r>
            <a:r>
              <a:rPr lang="en-US" sz="2133" dirty="0">
                <a:latin typeface="Avenir Book"/>
                <a:ea typeface="Avenir Book"/>
                <a:cs typeface="Avenir Book"/>
                <a:sym typeface="Avenir Book"/>
              </a:rPr>
              <a:t>3</a:t>
            </a:r>
            <a:r>
              <a:rPr sz="2133" dirty="0">
                <a:latin typeface="Avenir Book"/>
                <a:ea typeface="Avenir Book"/>
                <a:cs typeface="Avenir Book"/>
                <a:sym typeface="Avenir Book"/>
              </a:rPr>
              <a:t>) + </a:t>
            </a:r>
            <a:r>
              <a:rPr sz="2133" dirty="0"/>
              <a:t>96 billion </a:t>
            </a:r>
            <a:r>
              <a:rPr sz="2133" dirty="0">
                <a:latin typeface="Avenir Book"/>
                <a:ea typeface="Avenir Book"/>
                <a:cs typeface="Avenir Book"/>
                <a:sym typeface="Avenir Book"/>
              </a:rPr>
              <a:t>(Year-</a:t>
            </a:r>
            <a:r>
              <a:rPr lang="en-US" sz="2133" dirty="0">
                <a:latin typeface="Avenir Book"/>
                <a:ea typeface="Avenir Book"/>
                <a:cs typeface="Avenir Book"/>
                <a:sym typeface="Avenir Book"/>
              </a:rPr>
              <a:t>5</a:t>
            </a:r>
            <a:r>
              <a:rPr sz="2133" dirty="0">
                <a:latin typeface="Avenir Book"/>
                <a:ea typeface="Avenir Book"/>
                <a:cs typeface="Avenir Book"/>
                <a:sym typeface="Avenir Book"/>
              </a:rPr>
              <a:t>) = Total </a:t>
            </a:r>
            <a:r>
              <a:rPr sz="2133" dirty="0">
                <a:solidFill>
                  <a:srgbClr val="FF0000"/>
                </a:solidFill>
              </a:rPr>
              <a:t>239 billion events</a:t>
            </a:r>
            <a:endParaRPr sz="2133" dirty="0">
              <a:latin typeface="Avenir Book"/>
              <a:ea typeface="Avenir Book"/>
              <a:cs typeface="Avenir Book"/>
              <a:sym typeface="Avenir Book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DAD6DE03-6003-C54A-86C2-F7E1100092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5182" y="6532665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/>
              <a:t>9/10/19</a:t>
            </a:r>
            <a:endParaRPr lang="en-US" altLang="en-US" dirty="0"/>
          </a:p>
        </p:txBody>
      </p:sp>
      <p:sp>
        <p:nvSpPr>
          <p:cNvPr id="10" name="Right Bracket 9">
            <a:extLst>
              <a:ext uri="{FF2B5EF4-FFF2-40B4-BE49-F238E27FC236}">
                <a16:creationId xmlns:a16="http://schemas.microsoft.com/office/drawing/2014/main" id="{4D354DFB-4BC2-1D45-9C9B-3CC814F71E48}"/>
              </a:ext>
            </a:extLst>
          </p:cNvPr>
          <p:cNvSpPr/>
          <p:nvPr/>
        </p:nvSpPr>
        <p:spPr>
          <a:xfrm>
            <a:off x="8940800" y="1295400"/>
            <a:ext cx="203200" cy="914400"/>
          </a:xfrm>
          <a:prstGeom prst="rightBracket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11" name="Right Bracket 10">
            <a:extLst>
              <a:ext uri="{FF2B5EF4-FFF2-40B4-BE49-F238E27FC236}">
                <a16:creationId xmlns:a16="http://schemas.microsoft.com/office/drawing/2014/main" id="{79D97AF8-B088-B240-92CD-2252631BF938}"/>
              </a:ext>
            </a:extLst>
          </p:cNvPr>
          <p:cNvSpPr/>
          <p:nvPr/>
        </p:nvSpPr>
        <p:spPr>
          <a:xfrm>
            <a:off x="8940800" y="2412336"/>
            <a:ext cx="203200" cy="330864"/>
          </a:xfrm>
          <a:prstGeom prst="rightBracket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F678AD-9069-BB42-BF25-2F2C10502A84}"/>
              </a:ext>
            </a:extLst>
          </p:cNvPr>
          <p:cNvSpPr txBox="1"/>
          <p:nvPr/>
        </p:nvSpPr>
        <p:spPr>
          <a:xfrm>
            <a:off x="9183417" y="1514158"/>
            <a:ext cx="1761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2089D7"/>
                </a:solidFill>
              </a:rPr>
              <a:t>1</a:t>
            </a:r>
            <a:r>
              <a:rPr lang="en-US" sz="2400" baseline="30000" dirty="0">
                <a:solidFill>
                  <a:srgbClr val="2089D7"/>
                </a:solidFill>
              </a:rPr>
              <a:t>st</a:t>
            </a:r>
            <a:r>
              <a:rPr lang="en-US" sz="2400" dirty="0">
                <a:solidFill>
                  <a:srgbClr val="2089D7"/>
                </a:solidFill>
              </a:rPr>
              <a:t> campaign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5ADD9A-C18E-F444-ABEC-DB20D5A655BA}"/>
              </a:ext>
            </a:extLst>
          </p:cNvPr>
          <p:cNvSpPr txBox="1"/>
          <p:nvPr/>
        </p:nvSpPr>
        <p:spPr>
          <a:xfrm>
            <a:off x="9245600" y="2326958"/>
            <a:ext cx="18299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2089D7"/>
                </a:solidFill>
              </a:rPr>
              <a:t>2</a:t>
            </a:r>
            <a:r>
              <a:rPr lang="en-US" sz="2400" baseline="30000" dirty="0">
                <a:solidFill>
                  <a:srgbClr val="2089D7"/>
                </a:solidFill>
              </a:rPr>
              <a:t>nd</a:t>
            </a:r>
            <a:r>
              <a:rPr lang="en-US" sz="2400" dirty="0">
                <a:solidFill>
                  <a:srgbClr val="2089D7"/>
                </a:solidFill>
              </a:rPr>
              <a:t> campaign</a:t>
            </a:r>
          </a:p>
        </p:txBody>
      </p:sp>
    </p:spTree>
    <p:extLst>
      <p:ext uri="{BB962C8B-B14F-4D97-AF65-F5344CB8AC3E}">
        <p14:creationId xmlns:p14="http://schemas.microsoft.com/office/powerpoint/2010/main" val="19860999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34937"/>
            <a:ext cx="5919224" cy="1325563"/>
          </a:xfrm>
        </p:spPr>
        <p:txBody>
          <a:bodyPr/>
          <a:lstStyle/>
          <a:p>
            <a:r>
              <a:rPr lang="en-US" dirty="0"/>
              <a:t>sPHENIX 3 Physics Pillars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09013" y="2077873"/>
            <a:ext cx="3993204" cy="325087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dirty="0"/>
              <a:t>Jets</a:t>
            </a:r>
          </a:p>
          <a:p>
            <a:pPr marL="514350" indent="-514350">
              <a:buFont typeface="+mj-lt"/>
              <a:buAutoNum type="arabicPeriod"/>
            </a:pPr>
            <a:endParaRPr lang="en-US" sz="3600" dirty="0"/>
          </a:p>
          <a:p>
            <a:pPr marL="514350" indent="-514350">
              <a:buFont typeface="+mj-lt"/>
              <a:buAutoNum type="arabicPeriod"/>
            </a:pPr>
            <a:r>
              <a:rPr lang="en-US" sz="3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Upsilons</a:t>
            </a:r>
          </a:p>
          <a:p>
            <a:pPr marL="514350" indent="-514350">
              <a:buFont typeface="+mj-lt"/>
              <a:buAutoNum type="arabicPeriod"/>
            </a:pPr>
            <a:endParaRPr lang="en-US" sz="36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Heavy Quarks</a:t>
            </a:r>
          </a:p>
          <a:p>
            <a:pPr marL="514350" indent="-514350">
              <a:buFont typeface="+mj-lt"/>
              <a:buAutoNum type="arabicPeriod"/>
            </a:pPr>
            <a:endParaRPr lang="en-US" sz="36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sPHENIX Experiment at RHIC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3034" y="1133"/>
            <a:ext cx="6659727" cy="635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2431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838200" y="1494054"/>
            <a:ext cx="4686300" cy="4424146"/>
            <a:chOff x="533400" y="1235613"/>
            <a:chExt cx="2524454" cy="226958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291" t="12591" b="4381"/>
            <a:stretch/>
          </p:blipFill>
          <p:spPr>
            <a:xfrm>
              <a:off x="533400" y="1235613"/>
              <a:ext cx="2524454" cy="2269587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2209800" y="1235613"/>
              <a:ext cx="762000" cy="2883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The sPHENIX Experiment at RHIC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8200" y="71199"/>
            <a:ext cx="9587434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(I) Precision Calorimetry for Jets and Photons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4297138"/>
            <a:ext cx="5189995" cy="1821727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6475376" y="1069409"/>
            <a:ext cx="3506824" cy="2988905"/>
            <a:chOff x="7624450" y="1211426"/>
            <a:chExt cx="3506824" cy="298890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24450" y="1677565"/>
              <a:ext cx="3506824" cy="2522766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624450" y="1211426"/>
              <a:ext cx="33521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Jet productions in </a:t>
              </a:r>
              <a:r>
                <a:rPr lang="en-US" dirty="0" err="1"/>
                <a:t>p+p</a:t>
              </a:r>
              <a:r>
                <a:rPr lang="en-US" dirty="0"/>
                <a:t> and </a:t>
              </a:r>
              <a:r>
                <a:rPr lang="en-US" dirty="0" err="1"/>
                <a:t>Au+Au</a:t>
              </a:r>
              <a:endParaRPr lang="en-US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539639" y="6113319"/>
            <a:ext cx="430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Excellent jet resolution in both </a:t>
            </a:r>
            <a:r>
              <a:rPr lang="en-US" dirty="0" err="1"/>
              <a:t>p+p</a:t>
            </a:r>
            <a:r>
              <a:rPr lang="en-US" dirty="0"/>
              <a:t> and A+A</a:t>
            </a:r>
          </a:p>
        </p:txBody>
      </p:sp>
    </p:spTree>
    <p:extLst>
      <p:ext uri="{BB962C8B-B14F-4D97-AF65-F5344CB8AC3E}">
        <p14:creationId xmlns:p14="http://schemas.microsoft.com/office/powerpoint/2010/main" val="42623538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The sPHENIX Experiment at RHIC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78710" y="217851"/>
            <a:ext cx="10292369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Key Observable: Direct Photons and Jets</a:t>
            </a:r>
          </a:p>
        </p:txBody>
      </p:sp>
      <p:pic>
        <p:nvPicPr>
          <p:cNvPr id="14" name="Picture 2" descr="mage result for direct photon production">
            <a:extLst>
              <a:ext uri="{FF2B5EF4-FFF2-40B4-BE49-F238E27FC236}">
                <a16:creationId xmlns:a16="http://schemas.microsoft.com/office/drawing/2014/main" id="{684EB458-51C3-1946-A8A8-21C52FF1B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0418" y="1214199"/>
            <a:ext cx="6450662" cy="4765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3BFD79-EB79-C94C-9055-04668F9B6DF1}"/>
              </a:ext>
            </a:extLst>
          </p:cNvPr>
          <p:cNvSpPr txBox="1"/>
          <p:nvPr/>
        </p:nvSpPr>
        <p:spPr>
          <a:xfrm>
            <a:off x="9610193" y="4869711"/>
            <a:ext cx="188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Photons by </a:t>
            </a:r>
            <a:r>
              <a:rPr lang="en-US" dirty="0" err="1"/>
              <a:t>EMCal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993CE4-D698-0248-8799-54AAD78C661C}"/>
              </a:ext>
            </a:extLst>
          </p:cNvPr>
          <p:cNvSpPr txBox="1"/>
          <p:nvPr/>
        </p:nvSpPr>
        <p:spPr>
          <a:xfrm>
            <a:off x="9610193" y="1214199"/>
            <a:ext cx="2065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Jets by </a:t>
            </a:r>
            <a:r>
              <a:rPr lang="en-US" dirty="0" err="1"/>
              <a:t>HCal</a:t>
            </a:r>
            <a:r>
              <a:rPr lang="en-US" dirty="0"/>
              <a:t> +</a:t>
            </a:r>
            <a:r>
              <a:rPr lang="en-US" dirty="0" err="1"/>
              <a:t>EMCal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795C74-BE4C-5C4F-82E9-5E9DD0F74A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2944" y="2314292"/>
            <a:ext cx="1188990" cy="824482"/>
          </a:xfrm>
          <a:prstGeom prst="rect">
            <a:avLst/>
          </a:prstGeom>
        </p:spPr>
      </p:pic>
      <p:sp>
        <p:nvSpPr>
          <p:cNvPr id="13" name="γ+Jet momentum balance">
            <a:extLst>
              <a:ext uri="{FF2B5EF4-FFF2-40B4-BE49-F238E27FC236}">
                <a16:creationId xmlns:a16="http://schemas.microsoft.com/office/drawing/2014/main" id="{C5C6838A-7A06-DC4D-AC01-297E16480B28}"/>
              </a:ext>
            </a:extLst>
          </p:cNvPr>
          <p:cNvSpPr txBox="1"/>
          <p:nvPr/>
        </p:nvSpPr>
        <p:spPr>
          <a:xfrm>
            <a:off x="1093235" y="1471149"/>
            <a:ext cx="2945365" cy="373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7946" tIns="47946" rIns="47946" bIns="47946" anchor="ctr">
            <a:spAutoFit/>
          </a:bodyPr>
          <a:lstStyle>
            <a:lvl1pPr defTabSz="1828800"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800" b="1" dirty="0" err="1">
                <a:solidFill>
                  <a:srgbClr val="0432FF"/>
                </a:solidFill>
              </a:rPr>
              <a:t>γ+Jet</a:t>
            </a:r>
            <a:r>
              <a:rPr sz="1800" b="1" dirty="0">
                <a:solidFill>
                  <a:srgbClr val="0432FF"/>
                </a:solidFill>
              </a:rPr>
              <a:t> momentum balance</a:t>
            </a:r>
          </a:p>
        </p:txBody>
      </p:sp>
      <p:sp>
        <p:nvSpPr>
          <p:cNvPr id="15" name="γ+Jet fragmentation function">
            <a:extLst>
              <a:ext uri="{FF2B5EF4-FFF2-40B4-BE49-F238E27FC236}">
                <a16:creationId xmlns:a16="http://schemas.microsoft.com/office/drawing/2014/main" id="{ECFF7AC3-64B6-B448-B1F2-B1DD52702E0B}"/>
              </a:ext>
            </a:extLst>
          </p:cNvPr>
          <p:cNvSpPr txBox="1"/>
          <p:nvPr/>
        </p:nvSpPr>
        <p:spPr>
          <a:xfrm>
            <a:off x="1093235" y="4095693"/>
            <a:ext cx="2887657" cy="373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7946" tIns="47946" rIns="47946" bIns="47946" anchor="ctr">
            <a:spAutoFit/>
          </a:bodyPr>
          <a:lstStyle>
            <a:lvl1pPr defTabSz="1828800"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800" b="1" dirty="0">
                <a:solidFill>
                  <a:srgbClr val="0432FF"/>
                </a:solidFill>
              </a:rPr>
              <a:t>Jet fragmentation </a:t>
            </a:r>
            <a:r>
              <a:rPr lang="en-US" sz="1800" b="1" dirty="0">
                <a:solidFill>
                  <a:srgbClr val="0432FF"/>
                </a:solidFill>
              </a:rPr>
              <a:t>in QGP</a:t>
            </a:r>
            <a:endParaRPr sz="1800" b="1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2359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680" y="1353109"/>
            <a:ext cx="5250140" cy="49908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9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6103" y="1385807"/>
            <a:ext cx="5445151" cy="5176256"/>
          </a:xfrm>
          <a:prstGeom prst="rect">
            <a:avLst/>
          </a:prstGeom>
          <a:ln w="12700">
            <a:miter lim="400000"/>
          </a:ln>
        </p:spPr>
      </p:pic>
      <p:sp>
        <p:nvSpPr>
          <p:cNvPr id="391" name="Core physics projections: Jets in sPHENIX vs LHC"/>
          <p:cNvSpPr txBox="1">
            <a:spLocks noGrp="1"/>
          </p:cNvSpPr>
          <p:nvPr>
            <p:ph type="title"/>
          </p:nvPr>
        </p:nvSpPr>
        <p:spPr>
          <a:xfrm>
            <a:off x="327837" y="44686"/>
            <a:ext cx="10515600" cy="882229"/>
          </a:xfrm>
          <a:prstGeom prst="rect">
            <a:avLst/>
          </a:prstGeom>
        </p:spPr>
        <p:txBody>
          <a:bodyPr>
            <a:noAutofit/>
          </a:bodyPr>
          <a:lstStyle>
            <a:lvl1pPr defTabSz="1243584">
              <a:defRPr sz="5814"/>
            </a:lvl1pPr>
          </a:lstStyle>
          <a:p>
            <a:r>
              <a:rPr lang="en-US" sz="3600" dirty="0"/>
              <a:t>Modification of Photon-tagged J</a:t>
            </a:r>
            <a:r>
              <a:rPr sz="3600" dirty="0"/>
              <a:t>ets</a:t>
            </a:r>
          </a:p>
        </p:txBody>
      </p:sp>
      <p:sp>
        <p:nvSpPr>
          <p:cNvPr id="393" name="sPHENIX projection 100B Au+Au"/>
          <p:cNvSpPr txBox="1"/>
          <p:nvPr/>
        </p:nvSpPr>
        <p:spPr>
          <a:xfrm>
            <a:off x="7371188" y="2668533"/>
            <a:ext cx="2268699" cy="195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>
              <a:defRPr sz="16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800" dirty="0" err="1">
                <a:latin typeface="Avenir Heavy"/>
                <a:ea typeface="Avenir Heavy"/>
                <a:cs typeface="Avenir Heavy"/>
                <a:sym typeface="Avenir Heavy"/>
              </a:rPr>
              <a:t>sPHENIX</a:t>
            </a:r>
            <a:r>
              <a:rPr sz="800" dirty="0"/>
              <a:t> projection 100B </a:t>
            </a:r>
            <a:r>
              <a:rPr sz="800" dirty="0" err="1"/>
              <a:t>Au+Au</a:t>
            </a:r>
            <a:endParaRPr sz="800" dirty="0"/>
          </a:p>
        </p:txBody>
      </p:sp>
      <p:sp>
        <p:nvSpPr>
          <p:cNvPr id="396" name="γ+Jet momentum balance"/>
          <p:cNvSpPr txBox="1"/>
          <p:nvPr/>
        </p:nvSpPr>
        <p:spPr>
          <a:xfrm>
            <a:off x="1064899" y="1098429"/>
            <a:ext cx="3262760" cy="404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7946" tIns="47946" rIns="47946" bIns="47946" anchor="ctr">
            <a:spAutoFit/>
          </a:bodyPr>
          <a:lstStyle>
            <a:lvl1pPr defTabSz="1828800"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2000" b="1" dirty="0" err="1">
                <a:solidFill>
                  <a:srgbClr val="0432FF"/>
                </a:solidFill>
              </a:rPr>
              <a:t>γ+Jet</a:t>
            </a:r>
            <a:r>
              <a:rPr sz="2000" b="1" dirty="0">
                <a:solidFill>
                  <a:srgbClr val="0432FF"/>
                </a:solidFill>
              </a:rPr>
              <a:t> momentum balance</a:t>
            </a:r>
          </a:p>
        </p:txBody>
      </p:sp>
      <p:sp>
        <p:nvSpPr>
          <p:cNvPr id="401" name="γ+Jet fragmentation function"/>
          <p:cNvSpPr txBox="1"/>
          <p:nvPr/>
        </p:nvSpPr>
        <p:spPr>
          <a:xfrm>
            <a:off x="6917340" y="1183505"/>
            <a:ext cx="3626641" cy="4046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7946" tIns="47946" rIns="47946" bIns="47946" anchor="ctr">
            <a:spAutoFit/>
          </a:bodyPr>
          <a:lstStyle>
            <a:lvl1pPr defTabSz="1828800"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2000" b="1" dirty="0" err="1">
                <a:solidFill>
                  <a:srgbClr val="0432FF"/>
                </a:solidFill>
              </a:rPr>
              <a:t>γ+Jet</a:t>
            </a:r>
            <a:r>
              <a:rPr sz="2000" b="1" dirty="0">
                <a:solidFill>
                  <a:srgbClr val="0432FF"/>
                </a:solidFill>
              </a:rPr>
              <a:t> fragmentation function</a:t>
            </a:r>
          </a:p>
        </p:txBody>
      </p:sp>
      <p:sp>
        <p:nvSpPr>
          <p:cNvPr id="402" name="Modification of parton shower in QGP"/>
          <p:cNvSpPr txBox="1"/>
          <p:nvPr/>
        </p:nvSpPr>
        <p:spPr>
          <a:xfrm>
            <a:off x="6062391" y="6120528"/>
            <a:ext cx="4761510" cy="418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4500"/>
            </a:lvl1pPr>
          </a:lstStyle>
          <a:p>
            <a:r>
              <a:rPr lang="en-US" sz="2250" dirty="0"/>
              <a:t>M</a:t>
            </a:r>
            <a:r>
              <a:rPr sz="2250" dirty="0"/>
              <a:t>odification of </a:t>
            </a:r>
            <a:r>
              <a:rPr sz="2250" dirty="0" err="1"/>
              <a:t>parton</a:t>
            </a:r>
            <a:r>
              <a:rPr sz="2250" dirty="0"/>
              <a:t> shower in QGP</a:t>
            </a:r>
          </a:p>
        </p:txBody>
      </p:sp>
      <p:sp>
        <p:nvSpPr>
          <p:cNvPr id="403" name="Text"/>
          <p:cNvSpPr txBox="1"/>
          <p:nvPr/>
        </p:nvSpPr>
        <p:spPr>
          <a:xfrm>
            <a:off x="7703306" y="5358666"/>
            <a:ext cx="91372" cy="364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 defTabSz="457200">
              <a:lnSpc>
                <a:spcPts val="2800"/>
              </a:lnSpc>
              <a:defRPr sz="1200">
                <a:latin typeface="Times"/>
                <a:ea typeface="Times"/>
                <a:cs typeface="Times"/>
                <a:sym typeface="Times"/>
              </a:defRPr>
            </a:lvl1pPr>
          </a:lstStyle>
          <a:p>
            <a:r>
              <a:rPr sz="600"/>
              <a:t> </a:t>
            </a:r>
          </a:p>
        </p:txBody>
      </p:sp>
      <p:sp>
        <p:nvSpPr>
          <p:cNvPr id="405" name="Direct measurement of parton energy loss in QGP"/>
          <p:cNvSpPr txBox="1"/>
          <p:nvPr/>
        </p:nvSpPr>
        <p:spPr>
          <a:xfrm>
            <a:off x="670746" y="6116703"/>
            <a:ext cx="4481017" cy="4183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4500"/>
            </a:lvl1pPr>
          </a:lstStyle>
          <a:p>
            <a:r>
              <a:rPr lang="en-US" sz="2250" dirty="0"/>
              <a:t>Study </a:t>
            </a:r>
            <a:r>
              <a:rPr lang="en-US" sz="2250" dirty="0" err="1"/>
              <a:t>parton</a:t>
            </a:r>
            <a:r>
              <a:rPr lang="en-US" sz="2250" dirty="0"/>
              <a:t> </a:t>
            </a:r>
            <a:r>
              <a:rPr sz="2250" dirty="0"/>
              <a:t>energy loss in QGP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174098-55AC-CA4F-A303-26062431A81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406830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FC3E0-F2FC-DC4C-A268-E4D6FE5FF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9654"/>
            <a:ext cx="10515600" cy="827092"/>
          </a:xfrm>
        </p:spPr>
        <p:txBody>
          <a:bodyPr>
            <a:normAutofit/>
          </a:bodyPr>
          <a:lstStyle/>
          <a:p>
            <a:r>
              <a:rPr lang="en-US" sz="3200" dirty="0"/>
              <a:t>Di-Jets Modification: LHC vs RHIC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EF77A89-C6E8-EA4F-BF7C-C64593EBE52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659E44-7A60-BD49-BC63-85B132147ADB}"/>
              </a:ext>
            </a:extLst>
          </p:cNvPr>
          <p:cNvSpPr txBox="1"/>
          <p:nvPr/>
        </p:nvSpPr>
        <p:spPr>
          <a:xfrm>
            <a:off x="1142114" y="5828844"/>
            <a:ext cx="10357884" cy="5030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defTabSz="410766" hangingPunct="0"/>
            <a:r>
              <a:rPr lang="en-US" sz="1400" dirty="0">
                <a:sym typeface="Helvetica Neue Light"/>
              </a:rPr>
              <a:t>Z-B Kang, J </a:t>
            </a:r>
            <a:r>
              <a:rPr lang="en-US" sz="1400" dirty="0" err="1">
                <a:sym typeface="Helvetica Neue Light"/>
              </a:rPr>
              <a:t>Reiten</a:t>
            </a:r>
            <a:r>
              <a:rPr lang="en-US" sz="1400" dirty="0">
                <a:sym typeface="Helvetica Neue Light"/>
              </a:rPr>
              <a:t>, </a:t>
            </a:r>
            <a:r>
              <a:rPr lang="en-US" sz="1400" u="sng" dirty="0">
                <a:sym typeface="Helvetica Neue Light"/>
              </a:rPr>
              <a:t>I </a:t>
            </a:r>
            <a:r>
              <a:rPr lang="en-US" sz="1400" u="sng" dirty="0" err="1">
                <a:sym typeface="Helvetica Neue Light"/>
              </a:rPr>
              <a:t>Vitev</a:t>
            </a:r>
            <a:r>
              <a:rPr lang="en-US" sz="1400" dirty="0">
                <a:sym typeface="Helvetica Neue Light"/>
              </a:rPr>
              <a:t>, B Yoon, “Light and heavy flavor </a:t>
            </a:r>
            <a:r>
              <a:rPr lang="en-US" sz="1400" dirty="0" err="1">
                <a:sym typeface="Helvetica Neue Light"/>
              </a:rPr>
              <a:t>dijet</a:t>
            </a:r>
            <a:r>
              <a:rPr lang="en-US" sz="1400" dirty="0">
                <a:sym typeface="Helvetica Neue Light"/>
              </a:rPr>
              <a:t> production and </a:t>
            </a:r>
            <a:r>
              <a:rPr lang="en-US" sz="1400" dirty="0" err="1">
                <a:sym typeface="Helvetica Neue Light"/>
              </a:rPr>
              <a:t>dijet</a:t>
            </a:r>
            <a:r>
              <a:rPr lang="en-US" sz="1400" dirty="0">
                <a:sym typeface="Helvetica Neue Light"/>
              </a:rPr>
              <a:t> mass modification in heavy ion collisions”, Phys. Rev. D99 034006 (2019) </a:t>
            </a:r>
            <a:r>
              <a:rPr lang="en-US" sz="1400" dirty="0">
                <a:solidFill>
                  <a:srgbClr val="FF0000"/>
                </a:solidFill>
                <a:sym typeface="Helvetica Neue Light"/>
              </a:rPr>
              <a:t> </a:t>
            </a:r>
            <a:r>
              <a:rPr lang="en-US" sz="1400" dirty="0">
                <a:solidFill>
                  <a:srgbClr val="0070C0"/>
                </a:solidFill>
                <a:sym typeface="Helvetica Neue Light"/>
              </a:rPr>
              <a:t>Partly supported by LANL LDRD motivated by and connected to </a:t>
            </a:r>
            <a:r>
              <a:rPr lang="en-US" sz="1400" dirty="0" err="1">
                <a:solidFill>
                  <a:srgbClr val="0070C0"/>
                </a:solidFill>
                <a:sym typeface="Helvetica Neue Light"/>
              </a:rPr>
              <a:t>sPHENIX</a:t>
            </a:r>
            <a:endParaRPr lang="en-US" sz="1400" dirty="0">
              <a:solidFill>
                <a:srgbClr val="0070C0"/>
              </a:solidFill>
              <a:sym typeface="Helvetica Neue Light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C5D8C06-06ED-174B-B303-42633974612F}"/>
              </a:ext>
            </a:extLst>
          </p:cNvPr>
          <p:cNvGrpSpPr/>
          <p:nvPr/>
        </p:nvGrpSpPr>
        <p:grpSpPr>
          <a:xfrm>
            <a:off x="231283" y="1715463"/>
            <a:ext cx="11474251" cy="3835967"/>
            <a:chOff x="330212" y="4871636"/>
            <a:chExt cx="22948502" cy="767193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04E52AC-2AD8-F349-9E5E-7A6B3D7E6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212" y="4925663"/>
              <a:ext cx="10656000" cy="761790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79EFC17-A79F-8840-95D6-29B1880EA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38990" y="4871636"/>
              <a:ext cx="10390480" cy="767022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FAAC8AD-83D4-3A4D-8E83-3EF269659587}"/>
                </a:ext>
              </a:extLst>
            </p:cNvPr>
            <p:cNvSpPr txBox="1"/>
            <p:nvPr/>
          </p:nvSpPr>
          <p:spPr>
            <a:xfrm>
              <a:off x="9592530" y="7009906"/>
              <a:ext cx="1160576" cy="913712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5719" tIns="35719" rIns="35719" bIns="35719" numCol="1" spcCol="38100" rtlCol="0" anchor="ctr">
              <a:spAutoFit/>
            </a:bodyPr>
            <a:lstStyle/>
            <a:p>
              <a:pPr algn="ctr" defTabSz="410766" hangingPunct="0"/>
              <a:r>
                <a:rPr lang="en-US" sz="2500" b="1" dirty="0">
                  <a:solidFill>
                    <a:srgbClr val="FF0000"/>
                  </a:solidFill>
                  <a:sym typeface="Helvetica Neue Light"/>
                </a:rPr>
                <a:t>LHC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5772A5F-5253-F040-9B96-0B53C1B67A4A}"/>
                </a:ext>
              </a:extLst>
            </p:cNvPr>
            <p:cNvSpPr txBox="1"/>
            <p:nvPr/>
          </p:nvSpPr>
          <p:spPr>
            <a:xfrm>
              <a:off x="21858452" y="6955878"/>
              <a:ext cx="1420262" cy="913712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35719" tIns="35719" rIns="35719" bIns="35719" numCol="1" spcCol="38100" rtlCol="0" anchor="ctr">
              <a:spAutoFit/>
            </a:bodyPr>
            <a:lstStyle/>
            <a:p>
              <a:pPr algn="ctr" defTabSz="410766" hangingPunct="0"/>
              <a:r>
                <a:rPr lang="en-US" sz="2500" b="1" dirty="0">
                  <a:solidFill>
                    <a:srgbClr val="FF0000"/>
                  </a:solidFill>
                  <a:sym typeface="Helvetica Neue Light"/>
                </a:rPr>
                <a:t>RHIC</a:t>
              </a:r>
            </a:p>
          </p:txBody>
        </p:sp>
        <p:sp>
          <p:nvSpPr>
            <p:cNvPr id="16" name="Striped Right Arrow 15">
              <a:extLst>
                <a:ext uri="{FF2B5EF4-FFF2-40B4-BE49-F238E27FC236}">
                  <a16:creationId xmlns:a16="http://schemas.microsoft.com/office/drawing/2014/main" id="{5570798A-44D7-604B-9117-752F6045463F}"/>
                </a:ext>
              </a:extLst>
            </p:cNvPr>
            <p:cNvSpPr/>
            <p:nvPr/>
          </p:nvSpPr>
          <p:spPr>
            <a:xfrm rot="5400000">
              <a:off x="10690564" y="6906982"/>
              <a:ext cx="2760582" cy="1815054"/>
            </a:xfrm>
            <a:prstGeom prst="stripedRightArrow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5719" tIns="35719" rIns="35719" bIns="35719" numCol="1" spcCol="38100" rtlCol="0" anchor="ctr">
              <a:spAutoFit/>
            </a:bodyPr>
            <a:lstStyle/>
            <a:p>
              <a:pPr algn="ctr" defTabSz="410766" hangingPunct="0"/>
              <a:endParaRPr lang="en-US" sz="2500" dirty="0">
                <a:solidFill>
                  <a:srgbClr val="FFFFFF"/>
                </a:solidFill>
                <a:sym typeface="Helvetica Neue Light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6D0AA7D-0C33-DF48-BE26-B72C9C5B6541}"/>
              </a:ext>
            </a:extLst>
          </p:cNvPr>
          <p:cNvSpPr txBox="1"/>
          <p:nvPr/>
        </p:nvSpPr>
        <p:spPr>
          <a:xfrm>
            <a:off x="390442" y="910860"/>
            <a:ext cx="11253399" cy="8415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5719" tIns="35719" rIns="35719" bIns="35719" numCol="1" spcCol="38100" rtlCol="0" anchor="ctr">
            <a:spAutoFit/>
          </a:bodyPr>
          <a:lstStyle/>
          <a:p>
            <a:pPr algn="ctr" defTabSz="410766" hangingPunct="0"/>
            <a:r>
              <a:rPr lang="en-US" sz="2500" dirty="0">
                <a:solidFill>
                  <a:srgbClr val="000000"/>
                </a:solidFill>
                <a:sym typeface="Helvetica Neue Light"/>
              </a:rPr>
              <a:t>Increased coupling at low energy to the medium near T</a:t>
            </a:r>
            <a:r>
              <a:rPr lang="en-US" sz="2500" baseline="-25000" dirty="0">
                <a:solidFill>
                  <a:srgbClr val="000000"/>
                </a:solidFill>
                <a:sym typeface="Helvetica Neue Light"/>
              </a:rPr>
              <a:t>c</a:t>
            </a:r>
            <a:r>
              <a:rPr lang="en-US" sz="2500" dirty="0">
                <a:solidFill>
                  <a:srgbClr val="000000"/>
                </a:solidFill>
                <a:sym typeface="Helvetica Neue Light"/>
              </a:rPr>
              <a:t> </a:t>
            </a:r>
          </a:p>
          <a:p>
            <a:pPr algn="ctr" defTabSz="410766" hangingPunct="0"/>
            <a:r>
              <a:rPr lang="en-US" sz="2500" dirty="0">
                <a:solidFill>
                  <a:srgbClr val="000000"/>
                </a:solidFill>
                <a:sym typeface="Helvetica Neue Light"/>
              </a:rPr>
              <a:t> stronger </a:t>
            </a:r>
            <a:r>
              <a:rPr lang="en-US" sz="2500" dirty="0" err="1">
                <a:solidFill>
                  <a:srgbClr val="000000"/>
                </a:solidFill>
                <a:sym typeface="Helvetica Neue Light"/>
              </a:rPr>
              <a:t>dijet</a:t>
            </a:r>
            <a:r>
              <a:rPr lang="en-US" sz="2500" dirty="0">
                <a:solidFill>
                  <a:srgbClr val="000000"/>
                </a:solidFill>
                <a:sym typeface="Helvetica Neue Light"/>
              </a:rPr>
              <a:t> suppression at RHIC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A3F80F6B-3E52-614D-8DD3-1570C281BDC9}"/>
              </a:ext>
            </a:extLst>
          </p:cNvPr>
          <p:cNvSpPr/>
          <p:nvPr/>
        </p:nvSpPr>
        <p:spPr>
          <a:xfrm>
            <a:off x="2987749" y="1461975"/>
            <a:ext cx="776177" cy="18170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9318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34937"/>
            <a:ext cx="5919224" cy="1325563"/>
          </a:xfrm>
        </p:spPr>
        <p:txBody>
          <a:bodyPr/>
          <a:lstStyle/>
          <a:p>
            <a:r>
              <a:rPr lang="en-US" dirty="0"/>
              <a:t>sPHENIX 3 Physics Pillars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09013" y="2077873"/>
            <a:ext cx="3993204" cy="325087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Jets</a:t>
            </a:r>
          </a:p>
          <a:p>
            <a:pPr marL="514350" indent="-514350">
              <a:buFont typeface="+mj-lt"/>
              <a:buAutoNum type="arabicPeriod"/>
            </a:pPr>
            <a:endParaRPr lang="en-US" sz="3600" dirty="0"/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Upsilons</a:t>
            </a:r>
          </a:p>
          <a:p>
            <a:pPr marL="514350" indent="-514350">
              <a:buFont typeface="+mj-lt"/>
              <a:buAutoNum type="arabicPeriod"/>
            </a:pPr>
            <a:endParaRPr lang="en-US" sz="36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Heavy Quarks</a:t>
            </a:r>
          </a:p>
          <a:p>
            <a:pPr marL="514350" indent="-514350">
              <a:buFont typeface="+mj-lt"/>
              <a:buAutoNum type="arabicPeriod"/>
            </a:pPr>
            <a:endParaRPr lang="en-US" sz="36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sPHENIX Experiment at RHIC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3034" y="1133"/>
            <a:ext cx="6659727" cy="635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1634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The sPHENIX Experiment at RHIC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12651" y="55847"/>
            <a:ext cx="7023725" cy="1325563"/>
          </a:xfrm>
        </p:spPr>
        <p:txBody>
          <a:bodyPr>
            <a:normAutofit/>
          </a:bodyPr>
          <a:lstStyle/>
          <a:p>
            <a:r>
              <a:rPr lang="en-US" sz="4000" dirty="0"/>
              <a:t>(II) Upsilon Spectroscopy at RHIC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348"/>
          <a:stretch/>
        </p:blipFill>
        <p:spPr>
          <a:xfrm>
            <a:off x="4600259" y="3825850"/>
            <a:ext cx="3167885" cy="2852372"/>
          </a:xfrm>
          <a:prstGeom prst="rect">
            <a:avLst/>
          </a:prstGeom>
        </p:spPr>
      </p:pic>
      <p:pic>
        <p:nvPicPr>
          <p:cNvPr id="8" name="Content Placeholder 1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34481" y="3929108"/>
            <a:ext cx="2845464" cy="25828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368" t="27068" r="37476" b="12030"/>
          <a:stretch/>
        </p:blipFill>
        <p:spPr>
          <a:xfrm>
            <a:off x="5281072" y="1980478"/>
            <a:ext cx="1477459" cy="139969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368" t="27068" r="37476" b="12030"/>
          <a:stretch/>
        </p:blipFill>
        <p:spPr>
          <a:xfrm>
            <a:off x="6652672" y="2254021"/>
            <a:ext cx="1100853" cy="10429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3881" r="85363" b="22002"/>
          <a:stretch/>
        </p:blipFill>
        <p:spPr>
          <a:xfrm>
            <a:off x="7598052" y="2642365"/>
            <a:ext cx="638643" cy="57939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769651" y="1849075"/>
            <a:ext cx="11630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/>
              <a:t>ϒ</a:t>
            </a:r>
            <a:r>
              <a:rPr lang="en-US" dirty="0"/>
              <a:t>(2s) – 0.56fm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419502" y="1542894"/>
            <a:ext cx="10484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/>
              <a:t>ϒ</a:t>
            </a:r>
            <a:r>
              <a:rPr lang="en-US" dirty="0"/>
              <a:t>(3s)-0.78fm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124329" y="2369143"/>
            <a:ext cx="11630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dirty="0"/>
              <a:t>ϒ</a:t>
            </a:r>
            <a:r>
              <a:rPr lang="en-US" dirty="0"/>
              <a:t>(1s) – 0.28fm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8970" y="1141791"/>
            <a:ext cx="4135975" cy="221639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132614" y="2108187"/>
            <a:ext cx="155683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rgbClr val="000000"/>
                </a:solidFill>
              </a:rPr>
              <a:t>Courtesy from A. </a:t>
            </a:r>
            <a:r>
              <a:rPr lang="en-US" sz="1100" dirty="0" err="1">
                <a:solidFill>
                  <a:srgbClr val="000000"/>
                </a:solidFill>
              </a:rPr>
              <a:t>Mocsy</a:t>
            </a:r>
            <a:endParaRPr lang="en-US" sz="1100" dirty="0">
              <a:solidFill>
                <a:srgbClr val="00000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8144" y="336179"/>
            <a:ext cx="2895600" cy="10918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8008" y="1524342"/>
            <a:ext cx="2781300" cy="57848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552446" y="3512568"/>
            <a:ext cx="72019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sPHENIX</a:t>
            </a:r>
            <a:r>
              <a:rPr lang="en-US" dirty="0"/>
              <a:t>: Thermometer of QGP via clean separation of three Upsilon states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7997757" y="4947662"/>
            <a:ext cx="383230" cy="3048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Image" descr="Image">
            <a:extLst>
              <a:ext uri="{FF2B5EF4-FFF2-40B4-BE49-F238E27FC236}">
                <a16:creationId xmlns:a16="http://schemas.microsoft.com/office/drawing/2014/main" id="{FAB50CFF-2D56-4D44-8AA0-A61014824E89}"/>
              </a:ext>
            </a:extLst>
          </p:cNvPr>
          <p:cNvPicPr>
            <a:picLocks/>
          </p:cNvPicPr>
          <p:nvPr/>
        </p:nvPicPr>
        <p:blipFill rotWithShape="1">
          <a:blip r:embed="rId8">
            <a:alphaModFix amt="99000"/>
          </a:blip>
          <a:srcRect l="12700" r="15310"/>
          <a:stretch/>
        </p:blipFill>
        <p:spPr>
          <a:xfrm>
            <a:off x="838200" y="3909130"/>
            <a:ext cx="3057823" cy="2633196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CMS data">
            <a:extLst>
              <a:ext uri="{FF2B5EF4-FFF2-40B4-BE49-F238E27FC236}">
                <a16:creationId xmlns:a16="http://schemas.microsoft.com/office/drawing/2014/main" id="{75C87032-1050-7D4C-B892-504B24F9B897}"/>
              </a:ext>
            </a:extLst>
          </p:cNvPr>
          <p:cNvSpPr txBox="1"/>
          <p:nvPr/>
        </p:nvSpPr>
        <p:spPr>
          <a:xfrm>
            <a:off x="1113562" y="3573423"/>
            <a:ext cx="2507098" cy="318357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2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6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CMS data</a:t>
            </a:r>
            <a:r>
              <a:rPr lang="en-US" sz="16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min. bias </a:t>
            </a:r>
            <a:r>
              <a:rPr lang="en-US" sz="1600" b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PbPb</a:t>
            </a:r>
            <a:endParaRPr sz="1600" b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48618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36525"/>
            <a:ext cx="5440825" cy="1325563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681" y="1462088"/>
            <a:ext cx="5928151" cy="4351338"/>
          </a:xfrm>
        </p:spPr>
        <p:txBody>
          <a:bodyPr/>
          <a:lstStyle/>
          <a:p>
            <a:r>
              <a:rPr lang="en-US" dirty="0" err="1"/>
              <a:t>sPHENIX</a:t>
            </a:r>
            <a:r>
              <a:rPr lang="en-US" dirty="0"/>
              <a:t> physics and detectors</a:t>
            </a:r>
          </a:p>
          <a:p>
            <a:pPr lvl="1"/>
            <a:r>
              <a:rPr lang="en-US" dirty="0"/>
              <a:t>Jets and photons</a:t>
            </a:r>
          </a:p>
          <a:p>
            <a:pPr lvl="1"/>
            <a:r>
              <a:rPr lang="en-US" dirty="0"/>
              <a:t>Upsilons</a:t>
            </a:r>
          </a:p>
          <a:p>
            <a:pPr lvl="1"/>
            <a:r>
              <a:rPr lang="en-US" dirty="0"/>
              <a:t>Open heavy flavors </a:t>
            </a:r>
          </a:p>
          <a:p>
            <a:r>
              <a:rPr lang="en-US" dirty="0"/>
              <a:t>A new Cold-QCD physics opportunity </a:t>
            </a:r>
          </a:p>
          <a:p>
            <a:pPr lvl="1"/>
            <a:r>
              <a:rPr lang="en-US" dirty="0"/>
              <a:t>Spin, TMD, </a:t>
            </a:r>
            <a:r>
              <a:rPr lang="en-US" dirty="0" err="1"/>
              <a:t>nPDF</a:t>
            </a:r>
            <a:endParaRPr lang="en-US" dirty="0"/>
          </a:p>
          <a:p>
            <a:pPr lvl="1"/>
            <a:r>
              <a:rPr lang="en-US" dirty="0"/>
              <a:t>Forward upgrade</a:t>
            </a:r>
          </a:p>
          <a:p>
            <a:r>
              <a:rPr lang="en-US" dirty="0"/>
              <a:t>Outlook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sPHENIX Experiment at RHIC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171191-247A-A144-A877-C3AC20CF6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8639" y="808073"/>
            <a:ext cx="5814122" cy="554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9637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34937"/>
            <a:ext cx="5919224" cy="1325563"/>
          </a:xfrm>
        </p:spPr>
        <p:txBody>
          <a:bodyPr/>
          <a:lstStyle/>
          <a:p>
            <a:r>
              <a:rPr lang="en-US" dirty="0"/>
              <a:t>sPHENIX 3 Physics Pillars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09013" y="2077873"/>
            <a:ext cx="3993204" cy="325087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6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Jets</a:t>
            </a:r>
          </a:p>
          <a:p>
            <a:pPr marL="514350" indent="-514350">
              <a:buFont typeface="+mj-lt"/>
              <a:buAutoNum type="arabicPeriod"/>
            </a:pPr>
            <a:endParaRPr lang="en-US" sz="3600" dirty="0"/>
          </a:p>
          <a:p>
            <a:pPr marL="514350" indent="-514350">
              <a:buFont typeface="+mj-lt"/>
              <a:buAutoNum type="arabicPeriod"/>
            </a:pPr>
            <a:r>
              <a:rPr lang="en-US" sz="36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Upsilons</a:t>
            </a:r>
          </a:p>
          <a:p>
            <a:pPr marL="514350" indent="-514350">
              <a:buFont typeface="+mj-lt"/>
              <a:buAutoNum type="arabicPeriod"/>
            </a:pPr>
            <a:endParaRPr lang="en-US" sz="3600" dirty="0"/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Heavy Quarks</a:t>
            </a:r>
          </a:p>
          <a:p>
            <a:pPr marL="514350" indent="-514350">
              <a:buFont typeface="+mj-lt"/>
              <a:buAutoNum type="arabicPeriod"/>
            </a:pPr>
            <a:endParaRPr lang="en-US" sz="3600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sPHENIX Experiment at RHIC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3034" y="1133"/>
            <a:ext cx="6659727" cy="635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010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6148" y="193699"/>
            <a:ext cx="9688665" cy="994172"/>
          </a:xfrm>
        </p:spPr>
        <p:txBody>
          <a:bodyPr>
            <a:noAutofit/>
          </a:bodyPr>
          <a:lstStyle/>
          <a:p>
            <a:r>
              <a:rPr lang="en-US" sz="3600" dirty="0"/>
              <a:t>(III) Heavy Quarks - Unique Probe of QGP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20266"/>
            <a:ext cx="5828190" cy="1843758"/>
          </a:xfrm>
        </p:spPr>
        <p:txBody>
          <a:bodyPr>
            <a:normAutofit/>
          </a:bodyPr>
          <a:lstStyle/>
          <a:p>
            <a:r>
              <a:rPr lang="en-US" dirty="0"/>
              <a:t>Study mass dependence</a:t>
            </a:r>
          </a:p>
          <a:p>
            <a:pPr lvl="1"/>
            <a:r>
              <a:rPr lang="en-US" dirty="0"/>
              <a:t>Jet quenching </a:t>
            </a:r>
          </a:p>
          <a:p>
            <a:pPr lvl="1"/>
            <a:r>
              <a:rPr lang="en-US" dirty="0"/>
              <a:t>“Flow” </a:t>
            </a:r>
            <a:r>
              <a:rPr lang="mr-IN" dirty="0"/>
              <a:t>–</a:t>
            </a:r>
            <a:r>
              <a:rPr lang="en-US" dirty="0"/>
              <a:t> interaction with medium</a:t>
            </a:r>
          </a:p>
          <a:p>
            <a:r>
              <a:rPr lang="en-US" dirty="0"/>
              <a:t>Access QGP properties  </a:t>
            </a:r>
          </a:p>
        </p:txBody>
      </p: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1261150" y="4928258"/>
            <a:ext cx="9387552" cy="2185101"/>
            <a:chOff x="533400" y="4343400"/>
            <a:chExt cx="8439820" cy="1436242"/>
          </a:xfrm>
        </p:grpSpPr>
        <p:grpSp>
          <p:nvGrpSpPr>
            <p:cNvPr id="6" name="Group 26"/>
            <p:cNvGrpSpPr>
              <a:grpSpLocks/>
            </p:cNvGrpSpPr>
            <p:nvPr/>
          </p:nvGrpSpPr>
          <p:grpSpPr bwMode="auto">
            <a:xfrm>
              <a:off x="533400" y="4405115"/>
              <a:ext cx="8439820" cy="731047"/>
              <a:chOff x="685800" y="1676400"/>
              <a:chExt cx="8439665" cy="731507"/>
            </a:xfrm>
          </p:grpSpPr>
          <p:cxnSp>
            <p:nvCxnSpPr>
              <p:cNvPr id="15" name="Straight Arrow Connector 14"/>
              <p:cNvCxnSpPr>
                <a:cxnSpLocks noChangeShapeType="1"/>
              </p:cNvCxnSpPr>
              <p:nvPr/>
            </p:nvCxnSpPr>
            <p:spPr bwMode="auto">
              <a:xfrm>
                <a:off x="685800" y="2121529"/>
                <a:ext cx="7848456" cy="1588"/>
              </a:xfrm>
              <a:prstGeom prst="straightConnector1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6" name="Straight Connector 15"/>
              <p:cNvCxnSpPr>
                <a:cxnSpLocks noChangeShapeType="1"/>
              </p:cNvCxnSpPr>
              <p:nvPr/>
            </p:nvCxnSpPr>
            <p:spPr bwMode="auto">
              <a:xfrm rot="5400000">
                <a:off x="762721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7" name="Straight Connector 16"/>
              <p:cNvCxnSpPr>
                <a:cxnSpLocks noChangeShapeType="1"/>
              </p:cNvCxnSpPr>
              <p:nvPr/>
            </p:nvCxnSpPr>
            <p:spPr bwMode="auto">
              <a:xfrm rot="5400000">
                <a:off x="2588312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8" name="Straight Connector 17"/>
              <p:cNvCxnSpPr>
                <a:cxnSpLocks noChangeShapeType="1"/>
              </p:cNvCxnSpPr>
              <p:nvPr/>
            </p:nvCxnSpPr>
            <p:spPr bwMode="auto">
              <a:xfrm rot="5400000">
                <a:off x="4417078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9" name="Straight Connector 18"/>
              <p:cNvCxnSpPr>
                <a:cxnSpLocks noChangeShapeType="1"/>
              </p:cNvCxnSpPr>
              <p:nvPr/>
            </p:nvCxnSpPr>
            <p:spPr bwMode="auto">
              <a:xfrm rot="5400000">
                <a:off x="6247433" y="2057176"/>
                <a:ext cx="152541" cy="158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0" name="Straight Connector 19"/>
              <p:cNvCxnSpPr>
                <a:cxnSpLocks noChangeShapeType="1"/>
              </p:cNvCxnSpPr>
              <p:nvPr/>
            </p:nvCxnSpPr>
            <p:spPr bwMode="auto">
              <a:xfrm rot="5400000">
                <a:off x="8074611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1" name="TextBox 19"/>
              <p:cNvSpPr txBox="1">
                <a:spLocks noChangeArrowheads="1"/>
              </p:cNvSpPr>
              <p:nvPr/>
            </p:nvSpPr>
            <p:spPr bwMode="auto">
              <a:xfrm>
                <a:off x="8458200" y="1676400"/>
                <a:ext cx="667265" cy="3696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1200"/>
                  <a:t>MeV</a:t>
                </a:r>
              </a:p>
            </p:txBody>
          </p:sp>
          <p:sp>
            <p:nvSpPr>
              <p:cNvPr id="22" name="TextBox 20"/>
              <p:cNvSpPr txBox="1">
                <a:spLocks noChangeArrowheads="1"/>
              </p:cNvSpPr>
              <p:nvPr/>
            </p:nvSpPr>
            <p:spPr bwMode="auto">
              <a:xfrm>
                <a:off x="685800" y="2099846"/>
                <a:ext cx="331709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</a:t>
                </a:r>
              </a:p>
            </p:txBody>
          </p:sp>
          <p:sp>
            <p:nvSpPr>
              <p:cNvPr id="23" name="TextBox 22"/>
              <p:cNvSpPr txBox="1">
                <a:spLocks noChangeArrowheads="1"/>
              </p:cNvSpPr>
              <p:nvPr/>
            </p:nvSpPr>
            <p:spPr bwMode="auto">
              <a:xfrm>
                <a:off x="2472949" y="2085201"/>
                <a:ext cx="417200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10</a:t>
                </a:r>
              </a:p>
            </p:txBody>
          </p:sp>
          <p:sp>
            <p:nvSpPr>
              <p:cNvPr id="24" name="TextBox 23"/>
              <p:cNvSpPr txBox="1">
                <a:spLocks noChangeArrowheads="1"/>
              </p:cNvSpPr>
              <p:nvPr/>
            </p:nvSpPr>
            <p:spPr bwMode="auto">
              <a:xfrm>
                <a:off x="4267200" y="2085201"/>
                <a:ext cx="474909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10</a:t>
                </a:r>
                <a:r>
                  <a:rPr lang="en-US" altLang="en-US" sz="900" baseline="30000"/>
                  <a:t>2</a:t>
                </a:r>
              </a:p>
            </p:txBody>
          </p:sp>
          <p:sp>
            <p:nvSpPr>
              <p:cNvPr id="25" name="TextBox 24"/>
              <p:cNvSpPr txBox="1">
                <a:spLocks noChangeArrowheads="1"/>
              </p:cNvSpPr>
              <p:nvPr/>
            </p:nvSpPr>
            <p:spPr bwMode="auto">
              <a:xfrm>
                <a:off x="6121163" y="2085201"/>
                <a:ext cx="474909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10</a:t>
                </a:r>
                <a:r>
                  <a:rPr lang="en-US" altLang="en-US" sz="900" baseline="30000"/>
                  <a:t>3</a:t>
                </a:r>
              </a:p>
            </p:txBody>
          </p:sp>
          <p:sp>
            <p:nvSpPr>
              <p:cNvPr id="26" name="TextBox 25"/>
              <p:cNvSpPr txBox="1">
                <a:spLocks noChangeArrowheads="1"/>
              </p:cNvSpPr>
              <p:nvPr/>
            </p:nvSpPr>
            <p:spPr bwMode="auto">
              <a:xfrm>
                <a:off x="7949963" y="2085201"/>
                <a:ext cx="474909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10</a:t>
                </a:r>
                <a:r>
                  <a:rPr lang="en-US" altLang="en-US" sz="900" baseline="30000"/>
                  <a:t>4</a:t>
                </a:r>
              </a:p>
            </p:txBody>
          </p:sp>
        </p:grpSp>
        <p:sp>
          <p:nvSpPr>
            <p:cNvPr id="7" name="TextBox 27"/>
            <p:cNvSpPr txBox="1">
              <a:spLocks noChangeArrowheads="1"/>
            </p:cNvSpPr>
            <p:nvPr/>
          </p:nvSpPr>
          <p:spPr bwMode="auto">
            <a:xfrm>
              <a:off x="1227139" y="4343400"/>
              <a:ext cx="799792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/>
                <a:t>m</a:t>
              </a:r>
              <a:r>
                <a:rPr lang="en-US" altLang="en-US" sz="1200" i="1" baseline="-25000"/>
                <a:t>u</a:t>
              </a:r>
              <a:r>
                <a:rPr lang="en-US" altLang="en-US" sz="1200" i="1"/>
                <a:t> m</a:t>
              </a:r>
              <a:r>
                <a:rPr lang="en-US" altLang="en-US" sz="1200" i="1" baseline="-25000"/>
                <a:t>d</a:t>
              </a:r>
            </a:p>
          </p:txBody>
        </p:sp>
        <p:sp>
          <p:nvSpPr>
            <p:cNvPr id="8" name="TextBox 28"/>
            <p:cNvSpPr txBox="1">
              <a:spLocks noChangeArrowheads="1"/>
            </p:cNvSpPr>
            <p:nvPr/>
          </p:nvSpPr>
          <p:spPr bwMode="auto">
            <a:xfrm>
              <a:off x="4724400" y="4343400"/>
              <a:ext cx="495538" cy="224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b="1" i="1" dirty="0">
                  <a:solidFill>
                    <a:srgbClr val="00B050"/>
                  </a:solidFill>
                  <a:latin typeface="Symbol" charset="2"/>
                </a:rPr>
                <a:t>L</a:t>
              </a:r>
              <a:r>
                <a:rPr lang="en-US" altLang="en-US" sz="1200" b="1" i="1" baseline="-25000" dirty="0">
                  <a:solidFill>
                    <a:srgbClr val="00B050"/>
                  </a:solidFill>
                </a:rPr>
                <a:t>QCD</a:t>
              </a:r>
            </a:p>
          </p:txBody>
        </p:sp>
        <p:sp>
          <p:nvSpPr>
            <p:cNvPr id="9" name="TextBox 29"/>
            <p:cNvSpPr txBox="1">
              <a:spLocks noChangeArrowheads="1"/>
            </p:cNvSpPr>
            <p:nvPr/>
          </p:nvSpPr>
          <p:spPr bwMode="auto">
            <a:xfrm>
              <a:off x="5105400" y="4952999"/>
              <a:ext cx="486339" cy="224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b="1" i="1" dirty="0">
                  <a:solidFill>
                    <a:srgbClr val="00B050"/>
                  </a:solidFill>
                </a:rPr>
                <a:t>T</a:t>
              </a:r>
              <a:r>
                <a:rPr lang="en-US" altLang="en-US" sz="1200" b="1" i="1" baseline="-25000" dirty="0">
                  <a:solidFill>
                    <a:srgbClr val="00B050"/>
                  </a:solidFill>
                </a:rPr>
                <a:t>QGP</a:t>
              </a:r>
            </a:p>
          </p:txBody>
        </p:sp>
        <p:sp>
          <p:nvSpPr>
            <p:cNvPr id="10" name="TextBox 30"/>
            <p:cNvSpPr txBox="1">
              <a:spLocks noChangeArrowheads="1"/>
            </p:cNvSpPr>
            <p:nvPr/>
          </p:nvSpPr>
          <p:spPr bwMode="auto">
            <a:xfrm>
              <a:off x="6400800" y="4343400"/>
              <a:ext cx="504840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b="1" i="1">
                  <a:solidFill>
                    <a:srgbClr val="FF0000"/>
                  </a:solidFill>
                </a:rPr>
                <a:t>m</a:t>
              </a:r>
              <a:r>
                <a:rPr lang="en-US" altLang="en-US" sz="1200" b="1" i="1" baseline="-25000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11" name="TextBox 31"/>
            <p:cNvSpPr txBox="1">
              <a:spLocks noChangeArrowheads="1"/>
            </p:cNvSpPr>
            <p:nvPr/>
          </p:nvSpPr>
          <p:spPr bwMode="auto">
            <a:xfrm>
              <a:off x="7196139" y="4360863"/>
              <a:ext cx="511251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b="1" i="1">
                  <a:solidFill>
                    <a:srgbClr val="FF0000"/>
                  </a:solidFill>
                </a:rPr>
                <a:t>m</a:t>
              </a:r>
              <a:r>
                <a:rPr lang="en-US" altLang="en-US" sz="1200" b="1" i="1" baseline="-25000">
                  <a:solidFill>
                    <a:srgbClr val="FF0000"/>
                  </a:solidFill>
                </a:rPr>
                <a:t>b</a:t>
              </a:r>
            </a:p>
          </p:txBody>
        </p:sp>
        <p:sp>
          <p:nvSpPr>
            <p:cNvPr id="12" name="TextBox 32"/>
            <p:cNvSpPr txBox="1">
              <a:spLocks noChangeArrowheads="1"/>
            </p:cNvSpPr>
            <p:nvPr/>
          </p:nvSpPr>
          <p:spPr bwMode="auto">
            <a:xfrm>
              <a:off x="1611313" y="5410200"/>
              <a:ext cx="246308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endParaRPr lang="en-US" altLang="en-US" sz="1200"/>
            </a:p>
          </p:txBody>
        </p:sp>
        <p:sp>
          <p:nvSpPr>
            <p:cNvPr id="13" name="TextBox 40"/>
            <p:cNvSpPr txBox="1">
              <a:spLocks noChangeArrowheads="1"/>
            </p:cNvSpPr>
            <p:nvPr/>
          </p:nvSpPr>
          <p:spPr bwMode="auto">
            <a:xfrm>
              <a:off x="4610100" y="4952999"/>
              <a:ext cx="422083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/>
                <a:t>T</a:t>
              </a:r>
              <a:r>
                <a:rPr lang="en-US" altLang="en-US" sz="1200" i="1" baseline="-25000"/>
                <a:t>c</a:t>
              </a:r>
            </a:p>
          </p:txBody>
        </p:sp>
        <p:sp>
          <p:nvSpPr>
            <p:cNvPr id="14" name="TextBox 41"/>
            <p:cNvSpPr txBox="1">
              <a:spLocks noChangeArrowheads="1"/>
            </p:cNvSpPr>
            <p:nvPr/>
          </p:nvSpPr>
          <p:spPr bwMode="auto">
            <a:xfrm>
              <a:off x="4114800" y="4343400"/>
              <a:ext cx="485603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/>
                <a:t>m</a:t>
              </a:r>
              <a:r>
                <a:rPr lang="en-US" altLang="en-US" sz="1200" i="1" baseline="-25000"/>
                <a:t>s</a:t>
              </a:r>
            </a:p>
          </p:txBody>
        </p:sp>
      </p:grpSp>
      <p:pic>
        <p:nvPicPr>
          <p:cNvPr id="27" name="Content Placeholder 6"/>
          <p:cNvPicPr>
            <a:picLocks noChangeAspect="1"/>
          </p:cNvPicPr>
          <p:nvPr/>
        </p:nvPicPr>
        <p:blipFill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0487" y="1263674"/>
            <a:ext cx="3545001" cy="3336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9" descr="Picture 2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0600" y="3161107"/>
            <a:ext cx="2354748" cy="1670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Date Placeholder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30" name="Footer Placeholder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sPHENIX Experiment at RHIC </a:t>
            </a: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21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407955" y="2514757"/>
            <a:ext cx="1865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Mass dependent </a:t>
            </a:r>
          </a:p>
          <a:p>
            <a:r>
              <a:rPr lang="en-US" dirty="0">
                <a:solidFill>
                  <a:srgbClr val="0432FF"/>
                </a:solidFill>
              </a:rPr>
              <a:t>radiation </a:t>
            </a:r>
            <a:r>
              <a:rPr lang="en-US" dirty="0" err="1">
                <a:solidFill>
                  <a:srgbClr val="0432FF"/>
                </a:solidFill>
              </a:rPr>
              <a:t>dE</a:t>
            </a:r>
            <a:r>
              <a:rPr lang="en-US" dirty="0">
                <a:solidFill>
                  <a:srgbClr val="0432FF"/>
                </a:solidFill>
              </a:rPr>
              <a:t>/dx</a:t>
            </a:r>
          </a:p>
        </p:txBody>
      </p:sp>
    </p:spTree>
    <p:extLst>
      <p:ext uri="{BB962C8B-B14F-4D97-AF65-F5344CB8AC3E}">
        <p14:creationId xmlns:p14="http://schemas.microsoft.com/office/powerpoint/2010/main" val="37288585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76EF518-EC9D-4826-8F3F-EDEBFAFE878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1487" y="2969949"/>
            <a:ext cx="4214022" cy="35689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727033-7ABD-4A17-9357-27374502E57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2981" y="3041902"/>
            <a:ext cx="4214022" cy="356896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25181" y="76751"/>
            <a:ext cx="10515600" cy="1325563"/>
          </a:xfrm>
        </p:spPr>
        <p:txBody>
          <a:bodyPr/>
          <a:lstStyle/>
          <a:p>
            <a:r>
              <a:rPr lang="en-US" i="1" dirty="0"/>
              <a:t>B</a:t>
            </a:r>
            <a:r>
              <a:rPr lang="en-US" dirty="0"/>
              <a:t>-meson Projections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287076" y="2741555"/>
            <a:ext cx="48976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333333"/>
                </a:solidFill>
              </a:rPr>
              <a:t>non-prompt </a:t>
            </a:r>
            <a:r>
              <a:rPr lang="en-US" i="1" dirty="0">
                <a:solidFill>
                  <a:srgbClr val="333333"/>
                </a:solidFill>
              </a:rPr>
              <a:t>D</a:t>
            </a:r>
            <a:r>
              <a:rPr lang="en-US" dirty="0">
                <a:solidFill>
                  <a:srgbClr val="333333"/>
                </a:solidFill>
              </a:rPr>
              <a:t>-meson and predictions for sPHENIX</a:t>
            </a:r>
            <a:endParaRPr lang="en-US" baseline="-25000" dirty="0">
              <a:solidFill>
                <a:srgbClr val="333333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41488" y="1524000"/>
            <a:ext cx="8697706" cy="1225630"/>
          </a:xfrm>
        </p:spPr>
        <p:txBody>
          <a:bodyPr>
            <a:normAutofit fontScale="77500" lnSpcReduction="20000"/>
          </a:bodyPr>
          <a:lstStyle/>
          <a:p>
            <a:r>
              <a:rPr lang="en-US" altLang="en-US" dirty="0"/>
              <a:t>High precision non-prompt-</a:t>
            </a:r>
            <a:r>
              <a:rPr lang="en-US" altLang="en-US" i="1" dirty="0"/>
              <a:t>D</a:t>
            </a:r>
            <a:r>
              <a:rPr lang="en-US" altLang="en-US" dirty="0"/>
              <a:t> suppression and flow to RHIC</a:t>
            </a:r>
          </a:p>
          <a:p>
            <a:r>
              <a:rPr lang="en-US" altLang="en-US" dirty="0"/>
              <a:t>Determine the bottom quark collectivity </a:t>
            </a:r>
            <a:br>
              <a:rPr lang="en-US" altLang="en-US" dirty="0"/>
            </a:br>
            <a:r>
              <a:rPr lang="en-US" altLang="en-US" dirty="0"/>
              <a:t>→ clean access to </a:t>
            </a:r>
            <a:r>
              <a:rPr lang="en-US" altLang="en-US" i="1" dirty="0"/>
              <a:t>D</a:t>
            </a:r>
            <a:r>
              <a:rPr lang="en-US" altLang="en-US" baseline="-25000" dirty="0"/>
              <a:t>HQ</a:t>
            </a:r>
            <a:r>
              <a:rPr lang="en-US" altLang="en-US" dirty="0"/>
              <a:t> at RHIC energy</a:t>
            </a:r>
            <a:endParaRPr lang="en-US" altLang="en-US" baseline="-250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C35B76-7930-4DAE-B5AA-620BEECE0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9CA18D-78E4-43CB-87EB-0CABFE43A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The sPHENIX Experiment at RHIC </a:t>
            </a:r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CF317C1-6C75-4609-86F8-84992DD4BE18}"/>
              </a:ext>
            </a:extLst>
          </p:cNvPr>
          <p:cNvSpPr/>
          <p:nvPr/>
        </p:nvSpPr>
        <p:spPr>
          <a:xfrm>
            <a:off x="7581795" y="757116"/>
            <a:ext cx="268535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5D95EA"/>
                </a:solidFill>
                <a:latin typeface="Helvetica Neue"/>
                <a:hlinkClick r:id="rId5"/>
              </a:rPr>
              <a:t>sPH-HF-2018-001 - MVTX Proposal 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053355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8245" y="2870781"/>
            <a:ext cx="4267199" cy="36681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2644" y="3002832"/>
            <a:ext cx="4475356" cy="3702768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31874" y="1528793"/>
            <a:ext cx="10515600" cy="1124397"/>
          </a:xfrm>
        </p:spPr>
        <p:txBody>
          <a:bodyPr>
            <a:normAutofit/>
          </a:bodyPr>
          <a:lstStyle/>
          <a:p>
            <a:r>
              <a:rPr lang="en-US" dirty="0"/>
              <a:t>Inclusive b-jet suppression and </a:t>
            </a:r>
            <a:r>
              <a:rPr lang="en-US" i="1" dirty="0"/>
              <a:t>v</a:t>
            </a:r>
            <a:r>
              <a:rPr lang="en-US" baseline="-25000" dirty="0"/>
              <a:t>2</a:t>
            </a:r>
            <a:r>
              <a:rPr lang="en-US" dirty="0"/>
              <a:t> to RHIC</a:t>
            </a:r>
            <a:endParaRPr lang="en-US" baseline="-25000" dirty="0"/>
          </a:p>
          <a:p>
            <a:r>
              <a:rPr lang="en-US" dirty="0"/>
              <a:t>Strong constraints on energy loss model of high energy probe in QGP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The sPHENIX Experiment at RHIC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31874" y="40839"/>
            <a:ext cx="10515600" cy="1325563"/>
          </a:xfrm>
        </p:spPr>
        <p:txBody>
          <a:bodyPr/>
          <a:lstStyle/>
          <a:p>
            <a:r>
              <a:rPr lang="en-US" i="1" dirty="0"/>
              <a:t>b</a:t>
            </a:r>
            <a:r>
              <a:rPr lang="en-US" dirty="0"/>
              <a:t>-jet Projections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705147" y="2779774"/>
            <a:ext cx="1761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333333"/>
                </a:solidFill>
              </a:rPr>
              <a:t>Inclusive b-jet v</a:t>
            </a:r>
            <a:r>
              <a:rPr lang="en-US" baseline="-25000" dirty="0">
                <a:solidFill>
                  <a:srgbClr val="333333"/>
                </a:solidFill>
              </a:rPr>
              <a:t>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661724" y="2714159"/>
            <a:ext cx="18451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333333"/>
                </a:solidFill>
              </a:rPr>
              <a:t>Inclusive b-jet R</a:t>
            </a:r>
            <a:r>
              <a:rPr lang="en-US" baseline="-25000" dirty="0">
                <a:solidFill>
                  <a:srgbClr val="333333"/>
                </a:solidFill>
              </a:rPr>
              <a:t>AA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BEF3444-4297-4D7D-86A4-92159047C9BA}"/>
              </a:ext>
            </a:extLst>
          </p:cNvPr>
          <p:cNvSpPr/>
          <p:nvPr/>
        </p:nvSpPr>
        <p:spPr>
          <a:xfrm>
            <a:off x="7781561" y="771308"/>
            <a:ext cx="268535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5D95EA"/>
                </a:solidFill>
                <a:latin typeface="Helvetica Neue"/>
                <a:hlinkClick r:id="rId5"/>
              </a:rPr>
              <a:t>sPH-HF-2018-001 - MVTX Proposal 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914121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0"/>
            <a:ext cx="10515600" cy="1092201"/>
          </a:xfrm>
        </p:spPr>
        <p:txBody>
          <a:bodyPr/>
          <a:lstStyle/>
          <a:p>
            <a:r>
              <a:rPr lang="en-US" sz="4267" dirty="0" err="1"/>
              <a:t>sPHENIX</a:t>
            </a:r>
            <a:r>
              <a:rPr lang="en-US" sz="4267" dirty="0"/>
              <a:t> Complements LHC Measurements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24</a:t>
            </a:fld>
            <a:endParaRPr lang="en-US" alt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A8429CF-4321-9D4A-9921-C7E5A99647C8}"/>
              </a:ext>
            </a:extLst>
          </p:cNvPr>
          <p:cNvGrpSpPr/>
          <p:nvPr/>
        </p:nvGrpSpPr>
        <p:grpSpPr>
          <a:xfrm>
            <a:off x="4775200" y="1092201"/>
            <a:ext cx="7416800" cy="4983775"/>
            <a:chOff x="4775200" y="1092201"/>
            <a:chExt cx="7416800" cy="4983775"/>
          </a:xfrm>
        </p:grpSpPr>
        <p:pic>
          <p:nvPicPr>
            <p:cNvPr id="6" name="KinematicReach_Plot_Stripes_Tomorrow.pdf" descr="KinematicReach_Plot_Stripes_Tomorrow.pdf"/>
            <p:cNvPicPr>
              <a:picLocks noChangeAspect="1"/>
            </p:cNvPicPr>
            <p:nvPr/>
          </p:nvPicPr>
          <p:blipFill>
            <a:blip r:embed="rId2"/>
            <a:srcRect t="10405"/>
            <a:stretch>
              <a:fillRect/>
            </a:stretch>
          </p:blipFill>
          <p:spPr>
            <a:xfrm>
              <a:off x="4775200" y="1092201"/>
              <a:ext cx="7416800" cy="4983775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" name="Rectangle 6"/>
            <p:cNvSpPr/>
            <p:nvPr/>
          </p:nvSpPr>
          <p:spPr>
            <a:xfrm>
              <a:off x="5272567" y="1498600"/>
              <a:ext cx="3458369" cy="4064000"/>
            </a:xfrm>
            <a:prstGeom prst="rect">
              <a:avLst/>
            </a:prstGeom>
            <a:solidFill>
              <a:srgbClr val="FFFF00">
                <a:alpha val="9000"/>
              </a:srgbClr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13415" y="1372575"/>
            <a:ext cx="49547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Excellent coverage at low-medium </a:t>
            </a:r>
            <a:r>
              <a:rPr lang="en-US" sz="2400" dirty="0" err="1"/>
              <a:t>pT</a:t>
            </a:r>
            <a:endParaRPr lang="en-US" sz="2400" dirty="0"/>
          </a:p>
          <a:p>
            <a:r>
              <a:rPr lang="en-US" sz="2400" dirty="0"/>
              <a:t>- Precision with high statistics</a:t>
            </a:r>
          </a:p>
          <a:p>
            <a:r>
              <a:rPr lang="en-US" sz="2400" dirty="0"/>
              <a:t>  </a:t>
            </a:r>
          </a:p>
          <a:p>
            <a:r>
              <a:rPr lang="en-US" sz="2400" dirty="0"/>
              <a:t>Larger QGP effects at RHIC for many observables at low </a:t>
            </a:r>
            <a:r>
              <a:rPr lang="en-US" sz="2400" dirty="0" err="1"/>
              <a:t>pT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F7E584-EC9A-3A4F-A6AE-00A3CA4C0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45A3C43-4C7A-6445-8650-F44E6A19B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sPHENIX Experiment at RHIC </a:t>
            </a:r>
          </a:p>
        </p:txBody>
      </p:sp>
    </p:spTree>
    <p:extLst>
      <p:ext uri="{BB962C8B-B14F-4D97-AF65-F5344CB8AC3E}">
        <p14:creationId xmlns:p14="http://schemas.microsoft.com/office/powerpoint/2010/main" val="18941289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2CA2F-9A24-504C-8D03-C673430AD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4" y="15043"/>
            <a:ext cx="8131566" cy="1122641"/>
          </a:xfrm>
        </p:spPr>
        <p:txBody>
          <a:bodyPr>
            <a:normAutofit/>
          </a:bodyPr>
          <a:lstStyle/>
          <a:p>
            <a:r>
              <a:rPr lang="en-US" sz="4000" dirty="0"/>
              <a:t>A Broad Physics Program with </a:t>
            </a:r>
            <a:r>
              <a:rPr lang="en-US" sz="4000" dirty="0" err="1"/>
              <a:t>sPHENIX</a:t>
            </a:r>
            <a:endParaRPr lang="en-US" sz="4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8314F-072D-F548-90AE-DC6514005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91B2FD-0B21-9540-9C6D-EDB66DF5B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sPHENIX Experiment at RHIC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6C4280-F41A-F64E-A633-59BA40BCA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25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54CBB6-DBBB-0848-BB25-EAFCB0AAE27C}"/>
              </a:ext>
            </a:extLst>
          </p:cNvPr>
          <p:cNvSpPr txBox="1"/>
          <p:nvPr/>
        </p:nvSpPr>
        <p:spPr>
          <a:xfrm>
            <a:off x="838200" y="1219164"/>
            <a:ext cx="73196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dirty="0"/>
              <a:t>Nuclear matter under extreme condition, “QGP”</a:t>
            </a:r>
          </a:p>
          <a:p>
            <a:pPr marL="285750" indent="-285750">
              <a:buFontTx/>
              <a:buChar char="-"/>
            </a:pPr>
            <a:r>
              <a:rPr lang="en-US" sz="2000" dirty="0"/>
              <a:t>Nucleon and nuclear structures, novel QCD dynamics, “Cold QCD”</a:t>
            </a:r>
          </a:p>
        </p:txBody>
      </p:sp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42EDB78E-8D8F-B045-AA5B-E98CD680B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62" y="2648678"/>
            <a:ext cx="5311734" cy="33171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18E2B5-119C-3B41-998C-A27C28EEFB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6441" y="2969791"/>
            <a:ext cx="6242482" cy="32070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9F77B3-7728-CF49-B616-031F81D6AE32}"/>
              </a:ext>
            </a:extLst>
          </p:cNvPr>
          <p:cNvSpPr txBox="1"/>
          <p:nvPr/>
        </p:nvSpPr>
        <p:spPr>
          <a:xfrm>
            <a:off x="1275907" y="2243470"/>
            <a:ext cx="2556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“Hot” QGP physics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A86A2A-9898-2843-B5E6-EF361296D193}"/>
              </a:ext>
            </a:extLst>
          </p:cNvPr>
          <p:cNvSpPr txBox="1"/>
          <p:nvPr/>
        </p:nvSpPr>
        <p:spPr>
          <a:xfrm>
            <a:off x="6145383" y="2312866"/>
            <a:ext cx="2648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</a:rPr>
              <a:t>“Cold” QCD physics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61E95CB-5F6E-AA4A-B21F-3EB9593758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617" t="11617" r="44" b="7789"/>
          <a:stretch/>
        </p:blipFill>
        <p:spPr>
          <a:xfrm>
            <a:off x="8794378" y="15043"/>
            <a:ext cx="3397621" cy="279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9521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9A38F-8021-2141-A0A4-4AE6B67AC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733" y="0"/>
            <a:ext cx="5016521" cy="11430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Study Gluon Polarization</a:t>
            </a:r>
            <a:endParaRPr lang="en-US" sz="3100" dirty="0">
              <a:solidFill>
                <a:srgbClr val="00B05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7F0718-8D91-A649-9E57-AC369CCFD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4794C-91F2-E840-8460-86E8B46C3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sPHENIX Experiment at RHIC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F78EE1-4D3D-2848-842D-D5008BE38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26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C7B243-018F-4741-9F7B-D7EB9575F92D}"/>
              </a:ext>
            </a:extLst>
          </p:cNvPr>
          <p:cNvSpPr txBox="1"/>
          <p:nvPr/>
        </p:nvSpPr>
        <p:spPr>
          <a:xfrm>
            <a:off x="9418023" y="1281564"/>
            <a:ext cx="23107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Ref: RHIC 2015 pp200</a:t>
            </a:r>
          </a:p>
          <a:p>
            <a:r>
              <a:rPr lang="en-US" dirty="0"/>
              <a:t>Recorded </a:t>
            </a:r>
            <a:r>
              <a:rPr lang="en-US" dirty="0" err="1"/>
              <a:t>lumi</a:t>
            </a:r>
            <a:r>
              <a:rPr lang="en-US" dirty="0"/>
              <a:t> ~50pb</a:t>
            </a:r>
            <a:r>
              <a:rPr lang="en-US" baseline="30000" dirty="0"/>
              <a:t>-1</a:t>
            </a:r>
            <a:endParaRPr lang="en-US" dirty="0"/>
          </a:p>
          <a:p>
            <a:endParaRPr lang="en-US" baseline="300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443454E-1964-3145-AC33-C2BFDA12EC93}"/>
              </a:ext>
            </a:extLst>
          </p:cNvPr>
          <p:cNvGrpSpPr/>
          <p:nvPr/>
        </p:nvGrpSpPr>
        <p:grpSpPr>
          <a:xfrm>
            <a:off x="0" y="2192730"/>
            <a:ext cx="12134185" cy="4259074"/>
            <a:chOff x="8225" y="1848625"/>
            <a:chExt cx="12134185" cy="425907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2074683-BA77-754A-A27A-48E831F9DB0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25" y="1879077"/>
              <a:ext cx="3945949" cy="422862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7083E91-7D62-4842-87D0-2CE8A1DAB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53399" y="1848625"/>
              <a:ext cx="3989011" cy="418768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3D1EEB8-BBE9-0640-8C9B-A50F91372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12811" y="1879077"/>
              <a:ext cx="4283654" cy="4228622"/>
            </a:xfrm>
            <a:prstGeom prst="rect">
              <a:avLst/>
            </a:prstGeom>
          </p:spPr>
        </p:pic>
      </p:grpSp>
      <p:pic>
        <p:nvPicPr>
          <p:cNvPr id="19" name="Picture 2" descr="Image result for sPHENIX logo">
            <a:extLst>
              <a:ext uri="{FF2B5EF4-FFF2-40B4-BE49-F238E27FC236}">
                <a16:creationId xmlns:a16="http://schemas.microsoft.com/office/drawing/2014/main" id="{C8ADD428-9FD9-0C41-903B-670B5377F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0149" y="23813"/>
            <a:ext cx="1411619" cy="738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5789CED-74AC-2C4D-840B-96ED9EC065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368" y="1377018"/>
            <a:ext cx="3440276" cy="73554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Jets, hadrons, direct photons and more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D6DD33F-F64A-0D43-B6D2-AF56C67ADA27}"/>
              </a:ext>
            </a:extLst>
          </p:cNvPr>
          <p:cNvGrpSpPr/>
          <p:nvPr/>
        </p:nvGrpSpPr>
        <p:grpSpPr>
          <a:xfrm>
            <a:off x="4611284" y="867450"/>
            <a:ext cx="3048000" cy="1754677"/>
            <a:chOff x="983820" y="1753810"/>
            <a:chExt cx="7241154" cy="4213571"/>
          </a:xfrm>
        </p:grpSpPr>
        <p:pic>
          <p:nvPicPr>
            <p:cNvPr id="14" name="Picture 3" descr="spin-physics-w">
              <a:extLst>
                <a:ext uri="{FF2B5EF4-FFF2-40B4-BE49-F238E27FC236}">
                  <a16:creationId xmlns:a16="http://schemas.microsoft.com/office/drawing/2014/main" id="{69AD5B13-6731-3E4E-8139-CFCC205D74C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868" r="31882"/>
            <a:stretch/>
          </p:blipFill>
          <p:spPr bwMode="auto">
            <a:xfrm>
              <a:off x="3124200" y="1753810"/>
              <a:ext cx="3047500" cy="4213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7">
              <a:extLst>
                <a:ext uri="{FF2B5EF4-FFF2-40B4-BE49-F238E27FC236}">
                  <a16:creationId xmlns:a16="http://schemas.microsoft.com/office/drawing/2014/main" id="{169EA0CE-0213-9045-A670-41DED94940E4}"/>
                </a:ext>
              </a:extLst>
            </p:cNvPr>
            <p:cNvPicPr/>
            <p:nvPr/>
          </p:nvPicPr>
          <p:blipFill>
            <a:blip r:embed="rId7"/>
            <a:stretch>
              <a:fillRect/>
            </a:stretch>
          </p:blipFill>
          <p:spPr>
            <a:xfrm rot="736956">
              <a:off x="6150389" y="2974029"/>
              <a:ext cx="2074585" cy="173171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" name="Picture 27">
              <a:extLst>
                <a:ext uri="{FF2B5EF4-FFF2-40B4-BE49-F238E27FC236}">
                  <a16:creationId xmlns:a16="http://schemas.microsoft.com/office/drawing/2014/main" id="{8C8FD2E7-C7DA-C04F-AEF3-D2D5F51C0515}"/>
                </a:ext>
              </a:extLst>
            </p:cNvPr>
            <p:cNvPicPr/>
            <p:nvPr/>
          </p:nvPicPr>
          <p:blipFill>
            <a:blip r:embed="rId7"/>
            <a:stretch>
              <a:fillRect/>
            </a:stretch>
          </p:blipFill>
          <p:spPr>
            <a:xfrm rot="11569957">
              <a:off x="983820" y="2954150"/>
              <a:ext cx="2074585" cy="1731715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1462906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10579395" cy="845910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+mn-lt"/>
              </a:rPr>
              <a:t>Physics with Transversely Polarized </a:t>
            </a:r>
            <a:r>
              <a:rPr lang="en-US" sz="3200" dirty="0" err="1">
                <a:latin typeface="+mn-lt"/>
              </a:rPr>
              <a:t>p+p</a:t>
            </a:r>
            <a:r>
              <a:rPr lang="en-US" sz="3200" dirty="0">
                <a:latin typeface="+mn-lt"/>
              </a:rPr>
              <a:t>/A Collisions at RHIC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sPHENIX Experiment at RHIC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4B4E3-05F3-6844-BB50-5CA9BD406712}" type="slidenum">
              <a:rPr lang="en-US" smtClean="0"/>
              <a:t>27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838200" y="1109650"/>
            <a:ext cx="3522922" cy="2397700"/>
            <a:chOff x="1155255" y="1753810"/>
            <a:chExt cx="6838324" cy="4213571"/>
          </a:xfrm>
        </p:grpSpPr>
        <p:pic>
          <p:nvPicPr>
            <p:cNvPr id="7" name="Picture 3" descr="spin-physics-w"/>
            <p:cNvPicPr>
              <a:picLocks noChangeAspect="1" noChangeArrowheads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124200" y="1753810"/>
              <a:ext cx="3047500" cy="42135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7"/>
            <p:cNvPicPr/>
            <p:nvPr/>
          </p:nvPicPr>
          <p:blipFill>
            <a:blip r:embed="rId3"/>
            <a:stretch>
              <a:fillRect/>
            </a:stretch>
          </p:blipFill>
          <p:spPr>
            <a:xfrm rot="17313837">
              <a:off x="6090429" y="2974029"/>
              <a:ext cx="2074585" cy="1731715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Picture 27"/>
            <p:cNvPicPr/>
            <p:nvPr/>
          </p:nvPicPr>
          <p:blipFill>
            <a:blip r:embed="rId3"/>
            <a:stretch>
              <a:fillRect/>
            </a:stretch>
          </p:blipFill>
          <p:spPr>
            <a:xfrm rot="6313848">
              <a:off x="983820" y="2954150"/>
              <a:ext cx="2074585" cy="1731715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3" name="Picture 2" descr="Image result for transverse single spin">
            <a:extLst>
              <a:ext uri="{FF2B5EF4-FFF2-40B4-BE49-F238E27FC236}">
                <a16:creationId xmlns:a16="http://schemas.microsoft.com/office/drawing/2014/main" id="{2BB9A6EC-1EB5-1640-AA95-A351F262A6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23282" y="1372629"/>
            <a:ext cx="4760101" cy="4619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B56D8C4-BB71-3740-81A0-5798D89687F4}"/>
              </a:ext>
            </a:extLst>
          </p:cNvPr>
          <p:cNvGrpSpPr/>
          <p:nvPr/>
        </p:nvGrpSpPr>
        <p:grpSpPr>
          <a:xfrm>
            <a:off x="775591" y="3721448"/>
            <a:ext cx="4149314" cy="2530669"/>
            <a:chOff x="869072" y="1386414"/>
            <a:chExt cx="7782318" cy="4557186"/>
          </a:xfrm>
        </p:grpSpPr>
        <p:pic>
          <p:nvPicPr>
            <p:cNvPr id="15" name="図 3">
              <a:extLst>
                <a:ext uri="{FF2B5EF4-FFF2-40B4-BE49-F238E27FC236}">
                  <a16:creationId xmlns:a16="http://schemas.microsoft.com/office/drawing/2014/main" id="{DB514FBA-D3A7-984A-9966-41FABE8F9D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5473" t="21334" r="16084" b="26800"/>
            <a:stretch/>
          </p:blipFill>
          <p:spPr>
            <a:xfrm>
              <a:off x="869072" y="1386414"/>
              <a:ext cx="7782318" cy="4557186"/>
            </a:xfrm>
            <a:prstGeom prst="rect">
              <a:avLst/>
            </a:prstGeom>
          </p:spPr>
        </p:pic>
        <p:sp>
          <p:nvSpPr>
            <p:cNvPr id="16" name="テキスト ボックス 6">
              <a:extLst>
                <a:ext uri="{FF2B5EF4-FFF2-40B4-BE49-F238E27FC236}">
                  <a16:creationId xmlns:a16="http://schemas.microsoft.com/office/drawing/2014/main" id="{3A9A6713-C63D-7248-9866-9457384D2A62}"/>
                </a:ext>
              </a:extLst>
            </p:cNvPr>
            <p:cNvSpPr txBox="1"/>
            <p:nvPr/>
          </p:nvSpPr>
          <p:spPr>
            <a:xfrm>
              <a:off x="986499" y="3101102"/>
              <a:ext cx="1125472" cy="4718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Times New Roman" charset="0"/>
                  <a:ea typeface="Times New Roman" charset="0"/>
                  <a:cs typeface="Times New Roman" charset="0"/>
                </a:rPr>
                <a:t>100GeV</a:t>
              </a:r>
              <a:endParaRPr kumimoji="1" lang="ja-JP" altLang="en-US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7" name="テキスト ボックス 7">
              <a:extLst>
                <a:ext uri="{FF2B5EF4-FFF2-40B4-BE49-F238E27FC236}">
                  <a16:creationId xmlns:a16="http://schemas.microsoft.com/office/drawing/2014/main" id="{1B9DF197-74BE-254D-8750-24C563CB2531}"/>
                </a:ext>
              </a:extLst>
            </p:cNvPr>
            <p:cNvSpPr txBox="1"/>
            <p:nvPr/>
          </p:nvSpPr>
          <p:spPr>
            <a:xfrm>
              <a:off x="6220096" y="4095840"/>
              <a:ext cx="1052891" cy="8313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sz="2400" dirty="0">
                  <a:latin typeface="Times New Roman" charset="0"/>
                  <a:ea typeface="Times New Roman" charset="0"/>
                  <a:cs typeface="Times New Roman" charset="0"/>
                </a:rPr>
                <a:t>Au</a:t>
              </a:r>
              <a:endParaRPr kumimoji="1" lang="ja-JP" altLang="en-US" sz="2400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19" name="テキスト ボックス 9">
              <a:extLst>
                <a:ext uri="{FF2B5EF4-FFF2-40B4-BE49-F238E27FC236}">
                  <a16:creationId xmlns:a16="http://schemas.microsoft.com/office/drawing/2014/main" id="{CCAE1C17-FF3B-664A-A6D4-1449B7EF856E}"/>
                </a:ext>
              </a:extLst>
            </p:cNvPr>
            <p:cNvSpPr txBox="1"/>
            <p:nvPr/>
          </p:nvSpPr>
          <p:spPr>
            <a:xfrm>
              <a:off x="1397880" y="5287623"/>
              <a:ext cx="3099639" cy="376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solidFill>
                    <a:srgbClr val="0432FF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Transversely Polarized Proton</a:t>
              </a:r>
              <a:endParaRPr kumimoji="1" lang="ja-JP" altLang="en-US" dirty="0">
                <a:solidFill>
                  <a:srgbClr val="0432FF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0" name="テキスト ボックス 10">
              <a:extLst>
                <a:ext uri="{FF2B5EF4-FFF2-40B4-BE49-F238E27FC236}">
                  <a16:creationId xmlns:a16="http://schemas.microsoft.com/office/drawing/2014/main" id="{5067EC33-EA3B-6142-ABE8-3E4B21E470DE}"/>
                </a:ext>
              </a:extLst>
            </p:cNvPr>
            <p:cNvSpPr txBox="1"/>
            <p:nvPr/>
          </p:nvSpPr>
          <p:spPr>
            <a:xfrm>
              <a:off x="5247194" y="1386414"/>
              <a:ext cx="2050926" cy="47183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dirty="0">
                  <a:latin typeface="Times New Roman" charset="0"/>
                  <a:ea typeface="Times New Roman" charset="0"/>
                  <a:cs typeface="Times New Roman" charset="0"/>
                </a:rPr>
                <a:t>100GeV/nucleon</a:t>
              </a:r>
              <a:endParaRPr kumimoji="1" lang="ja-JP" altLang="en-US" dirty="0"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07962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6766079" y="1386557"/>
            <a:ext cx="457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ja-JP" sz="2400" b="1" dirty="0">
                <a:solidFill>
                  <a:srgbClr val="0000CC"/>
                </a:solidFill>
              </a:rPr>
              <a:t>(ii) Collins mechanism:</a:t>
            </a:r>
            <a:r>
              <a:rPr kumimoji="0" lang="en-US" altLang="ja-JP" sz="2400" dirty="0"/>
              <a:t> </a:t>
            </a:r>
            <a:r>
              <a:rPr kumimoji="0" lang="en-US" altLang="ja-JP" sz="2000" dirty="0" err="1">
                <a:solidFill>
                  <a:srgbClr val="000000"/>
                </a:solidFill>
              </a:rPr>
              <a:t>Transversity</a:t>
            </a:r>
            <a:r>
              <a:rPr kumimoji="0" lang="en-US" altLang="ja-JP" sz="2000" dirty="0">
                <a:solidFill>
                  <a:srgbClr val="000000"/>
                </a:solidFill>
              </a:rPr>
              <a:t> × spin-</a:t>
            </a:r>
            <a:r>
              <a:rPr kumimoji="0" lang="en-US" altLang="ja-JP" sz="2000" dirty="0" err="1">
                <a:solidFill>
                  <a:srgbClr val="000000"/>
                </a:solidFill>
              </a:rPr>
              <a:t>dep</a:t>
            </a:r>
            <a:r>
              <a:rPr kumimoji="0" lang="en-US" altLang="ja-JP" sz="2000" dirty="0">
                <a:solidFill>
                  <a:srgbClr val="000000"/>
                </a:solidFill>
              </a:rPr>
              <a:t> fragmentation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1221659" y="1416054"/>
            <a:ext cx="405402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ja-JP" sz="2400" b="1" dirty="0">
                <a:solidFill>
                  <a:srgbClr val="0000CC"/>
                </a:solidFill>
              </a:rPr>
              <a:t>(</a:t>
            </a:r>
            <a:r>
              <a:rPr kumimoji="0" lang="en-US" altLang="ja-JP" sz="2400" b="1" dirty="0" err="1">
                <a:solidFill>
                  <a:srgbClr val="0000CC"/>
                </a:solidFill>
              </a:rPr>
              <a:t>i</a:t>
            </a:r>
            <a:r>
              <a:rPr kumimoji="0" lang="en-US" altLang="ja-JP" sz="2400" b="1" dirty="0">
                <a:solidFill>
                  <a:srgbClr val="0000CC"/>
                </a:solidFill>
              </a:rPr>
              <a:t>) </a:t>
            </a:r>
            <a:r>
              <a:rPr kumimoji="0" lang="en-US" altLang="ja-JP" sz="2400" b="1" dirty="0" err="1">
                <a:solidFill>
                  <a:srgbClr val="0000CC"/>
                </a:solidFill>
              </a:rPr>
              <a:t>Sivers</a:t>
            </a:r>
            <a:r>
              <a:rPr kumimoji="0" lang="en-US" altLang="ja-JP" sz="2400" b="1" dirty="0">
                <a:solidFill>
                  <a:srgbClr val="0000CC"/>
                </a:solidFill>
              </a:rPr>
              <a:t> mechanism:</a:t>
            </a:r>
            <a:r>
              <a:rPr kumimoji="0" lang="en-US" altLang="ja-JP" sz="2400" dirty="0">
                <a:solidFill>
                  <a:srgbClr val="0000CC"/>
                </a:solidFill>
              </a:rPr>
              <a:t> </a:t>
            </a:r>
            <a:br>
              <a:rPr kumimoji="0" lang="en-US" altLang="ja-JP" sz="2400" dirty="0">
                <a:solidFill>
                  <a:srgbClr val="0000CC"/>
                </a:solidFill>
              </a:rPr>
            </a:br>
            <a:r>
              <a:rPr kumimoji="0" lang="en-US" altLang="ja-JP" sz="2000" dirty="0"/>
              <a:t>correlation proton spin &amp; </a:t>
            </a:r>
            <a:r>
              <a:rPr kumimoji="0" lang="en-US" altLang="ja-JP" sz="2000" dirty="0" err="1"/>
              <a:t>parton</a:t>
            </a:r>
            <a:r>
              <a:rPr kumimoji="0" lang="en-US" altLang="ja-JP" sz="2000" dirty="0"/>
              <a:t> </a:t>
            </a:r>
            <a:r>
              <a:rPr kumimoji="0" lang="en-US" altLang="ja-JP" sz="2000" dirty="0" err="1"/>
              <a:t>k</a:t>
            </a:r>
            <a:r>
              <a:rPr kumimoji="0" lang="en-US" altLang="ja-JP" sz="2000" baseline="-25000" dirty="0" err="1"/>
              <a:t>T</a:t>
            </a:r>
            <a:endParaRPr kumimoji="0" lang="en-US" altLang="ja-JP" sz="2000" dirty="0">
              <a:latin typeface="Symbol" pitchFamily="18" charset="2"/>
            </a:endParaRPr>
          </a:p>
        </p:txBody>
      </p:sp>
      <p:grpSp>
        <p:nvGrpSpPr>
          <p:cNvPr id="25604" name="Group 4"/>
          <p:cNvGrpSpPr>
            <a:grpSpLocks/>
          </p:cNvGrpSpPr>
          <p:nvPr/>
        </p:nvGrpSpPr>
        <p:grpSpPr bwMode="auto">
          <a:xfrm>
            <a:off x="7007379" y="2466864"/>
            <a:ext cx="4114800" cy="2890838"/>
            <a:chOff x="2976" y="1104"/>
            <a:chExt cx="2592" cy="1821"/>
          </a:xfrm>
        </p:grpSpPr>
        <p:sp>
          <p:nvSpPr>
            <p:cNvPr id="25628" name="Line 5"/>
            <p:cNvSpPr>
              <a:spLocks noChangeShapeType="1"/>
            </p:cNvSpPr>
            <p:nvPr/>
          </p:nvSpPr>
          <p:spPr bwMode="auto">
            <a:xfrm>
              <a:off x="2976" y="1440"/>
              <a:ext cx="864" cy="384"/>
            </a:xfrm>
            <a:prstGeom prst="line">
              <a:avLst/>
            </a:prstGeom>
            <a:noFill/>
            <a:ln w="1016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9" name="Line 6"/>
            <p:cNvSpPr>
              <a:spLocks noChangeShapeType="1"/>
            </p:cNvSpPr>
            <p:nvPr/>
          </p:nvSpPr>
          <p:spPr bwMode="auto">
            <a:xfrm flipV="1">
              <a:off x="3168" y="1344"/>
              <a:ext cx="0" cy="336"/>
            </a:xfrm>
            <a:prstGeom prst="line">
              <a:avLst/>
            </a:prstGeom>
            <a:noFill/>
            <a:ln w="50800" cmpd="dbl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0" name="Text Box 7"/>
            <p:cNvSpPr txBox="1">
              <a:spLocks noChangeArrowheads="1"/>
            </p:cNvSpPr>
            <p:nvPr/>
          </p:nvSpPr>
          <p:spPr bwMode="auto">
            <a:xfrm>
              <a:off x="3024" y="1104"/>
              <a:ext cx="38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 sz="2000" b="1">
                  <a:solidFill>
                    <a:srgbClr val="FF0000"/>
                  </a:solidFill>
                </a:rPr>
                <a:t>S</a:t>
              </a:r>
              <a:r>
                <a:rPr kumimoji="0" lang="en-US" altLang="ja-JP" sz="2000" b="1" baseline="-25000">
                  <a:solidFill>
                    <a:srgbClr val="FF0000"/>
                  </a:solidFill>
                </a:rPr>
                <a:t>P</a:t>
              </a:r>
              <a:endParaRPr kumimoji="0" lang="en-US" altLang="ja-JP" sz="2000" b="1">
                <a:solidFill>
                  <a:srgbClr val="FF0000"/>
                </a:solidFill>
              </a:endParaRPr>
            </a:p>
          </p:txBody>
        </p:sp>
        <p:sp>
          <p:nvSpPr>
            <p:cNvPr id="25631" name="Line 8"/>
            <p:cNvSpPr>
              <a:spLocks noChangeShapeType="1"/>
            </p:cNvSpPr>
            <p:nvPr/>
          </p:nvSpPr>
          <p:spPr bwMode="auto">
            <a:xfrm rot="20678397" flipV="1">
              <a:off x="4800" y="2496"/>
              <a:ext cx="432" cy="192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2" name="Line 9"/>
            <p:cNvSpPr>
              <a:spLocks noChangeShapeType="1"/>
            </p:cNvSpPr>
            <p:nvPr/>
          </p:nvSpPr>
          <p:spPr bwMode="auto">
            <a:xfrm>
              <a:off x="4704" y="1872"/>
              <a:ext cx="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3" name="Line 10"/>
            <p:cNvSpPr>
              <a:spLocks noChangeShapeType="1"/>
            </p:cNvSpPr>
            <p:nvPr/>
          </p:nvSpPr>
          <p:spPr bwMode="auto">
            <a:xfrm>
              <a:off x="3840" y="1824"/>
              <a:ext cx="1008" cy="192"/>
            </a:xfrm>
            <a:prstGeom prst="line">
              <a:avLst/>
            </a:prstGeom>
            <a:noFill/>
            <a:ln w="57150">
              <a:solidFill>
                <a:srgbClr val="33CC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4" name="Line 11"/>
            <p:cNvSpPr>
              <a:spLocks noChangeShapeType="1"/>
            </p:cNvSpPr>
            <p:nvPr/>
          </p:nvSpPr>
          <p:spPr bwMode="auto">
            <a:xfrm>
              <a:off x="4848" y="2016"/>
              <a:ext cx="677" cy="5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5" name="Line 12"/>
            <p:cNvSpPr>
              <a:spLocks noChangeShapeType="1"/>
            </p:cNvSpPr>
            <p:nvPr/>
          </p:nvSpPr>
          <p:spPr bwMode="auto">
            <a:xfrm rot="2215248" flipV="1">
              <a:off x="4853" y="1996"/>
              <a:ext cx="620" cy="2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6" name="Line 13"/>
            <p:cNvSpPr>
              <a:spLocks noChangeShapeType="1"/>
            </p:cNvSpPr>
            <p:nvPr/>
          </p:nvSpPr>
          <p:spPr bwMode="auto">
            <a:xfrm rot="1381992">
              <a:off x="3760" y="2020"/>
              <a:ext cx="1008" cy="192"/>
            </a:xfrm>
            <a:prstGeom prst="line">
              <a:avLst/>
            </a:prstGeom>
            <a:noFill/>
            <a:ln w="57150">
              <a:solidFill>
                <a:srgbClr val="33CC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7" name="Line 14"/>
            <p:cNvSpPr>
              <a:spLocks noChangeShapeType="1"/>
            </p:cNvSpPr>
            <p:nvPr/>
          </p:nvSpPr>
          <p:spPr bwMode="auto">
            <a:xfrm rot="1381992">
              <a:off x="4652" y="2533"/>
              <a:ext cx="677" cy="5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8" name="Line 15"/>
            <p:cNvSpPr>
              <a:spLocks noChangeShapeType="1"/>
            </p:cNvSpPr>
            <p:nvPr/>
          </p:nvSpPr>
          <p:spPr bwMode="auto">
            <a:xfrm rot="3597241" flipV="1">
              <a:off x="4632" y="2497"/>
              <a:ext cx="620" cy="2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39" name="Line 16"/>
            <p:cNvSpPr>
              <a:spLocks noChangeShapeType="1"/>
            </p:cNvSpPr>
            <p:nvPr/>
          </p:nvSpPr>
          <p:spPr bwMode="auto">
            <a:xfrm rot="10800000">
              <a:off x="3840" y="1824"/>
              <a:ext cx="816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40" name="Text Box 17"/>
            <p:cNvSpPr txBox="1">
              <a:spLocks noChangeArrowheads="1"/>
            </p:cNvSpPr>
            <p:nvPr/>
          </p:nvSpPr>
          <p:spPr bwMode="auto">
            <a:xfrm>
              <a:off x="3216" y="1596"/>
              <a:ext cx="21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kumimoji="0" lang="en-US" altLang="ja-JP" sz="2000" b="1">
                  <a:solidFill>
                    <a:srgbClr val="0000CC"/>
                  </a:solidFill>
                </a:rPr>
                <a:t>p</a:t>
              </a:r>
            </a:p>
          </p:txBody>
        </p:sp>
        <p:sp>
          <p:nvSpPr>
            <p:cNvPr id="25641" name="Text Box 18"/>
            <p:cNvSpPr txBox="1">
              <a:spLocks noChangeArrowheads="1"/>
            </p:cNvSpPr>
            <p:nvPr/>
          </p:nvSpPr>
          <p:spPr bwMode="auto">
            <a:xfrm>
              <a:off x="4608" y="2016"/>
              <a:ext cx="1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/>
                <a:t>p</a:t>
              </a:r>
            </a:p>
          </p:txBody>
        </p:sp>
        <p:sp>
          <p:nvSpPr>
            <p:cNvPr id="25642" name="Line 19"/>
            <p:cNvSpPr>
              <a:spLocks noChangeShapeType="1"/>
            </p:cNvSpPr>
            <p:nvPr/>
          </p:nvSpPr>
          <p:spPr bwMode="auto">
            <a:xfrm flipV="1">
              <a:off x="4272" y="1968"/>
              <a:ext cx="0" cy="336"/>
            </a:xfrm>
            <a:prstGeom prst="line">
              <a:avLst/>
            </a:prstGeom>
            <a:noFill/>
            <a:ln w="50800" cmpd="dbl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43" name="Text Box 20"/>
            <p:cNvSpPr txBox="1">
              <a:spLocks noChangeArrowheads="1"/>
            </p:cNvSpPr>
            <p:nvPr/>
          </p:nvSpPr>
          <p:spPr bwMode="auto">
            <a:xfrm>
              <a:off x="4176" y="2256"/>
              <a:ext cx="288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 sz="2000" b="1">
                  <a:solidFill>
                    <a:srgbClr val="FF0000"/>
                  </a:solidFill>
                </a:rPr>
                <a:t>S</a:t>
              </a:r>
              <a:r>
                <a:rPr kumimoji="0" lang="en-US" altLang="ja-JP" sz="2000" b="1" baseline="-25000">
                  <a:solidFill>
                    <a:srgbClr val="FF0000"/>
                  </a:solidFill>
                </a:rPr>
                <a:t>q</a:t>
              </a:r>
              <a:endParaRPr kumimoji="0" lang="en-US" altLang="ja-JP" sz="2000" b="1">
                <a:solidFill>
                  <a:srgbClr val="FF0000"/>
                </a:solidFill>
              </a:endParaRPr>
            </a:p>
          </p:txBody>
        </p:sp>
        <p:sp>
          <p:nvSpPr>
            <p:cNvPr id="25644" name="Text Box 21"/>
            <p:cNvSpPr txBox="1">
              <a:spLocks noChangeArrowheads="1"/>
            </p:cNvSpPr>
            <p:nvPr/>
          </p:nvSpPr>
          <p:spPr bwMode="auto">
            <a:xfrm>
              <a:off x="5184" y="2304"/>
              <a:ext cx="384" cy="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 sz="2000" b="1">
                  <a:solidFill>
                    <a:srgbClr val="006600"/>
                  </a:solidFill>
                </a:rPr>
                <a:t>k</a:t>
              </a:r>
              <a:r>
                <a:rPr kumimoji="0" lang="en-US" altLang="ja-JP" sz="2000" b="1" baseline="-25000">
                  <a:solidFill>
                    <a:srgbClr val="006600"/>
                  </a:solidFill>
                </a:rPr>
                <a:t>T,</a:t>
              </a:r>
              <a:r>
                <a:rPr kumimoji="0" lang="el-GR" altLang="ja-JP" sz="2000" b="1" baseline="-25000">
                  <a:solidFill>
                    <a:srgbClr val="006600"/>
                  </a:solidFill>
                  <a:latin typeface="Times New Roman" pitchFamily="18" charset="0"/>
                  <a:cs typeface="Times New Roman" pitchFamily="18" charset="0"/>
                </a:rPr>
                <a:t>π</a:t>
              </a:r>
              <a:endParaRPr kumimoji="0" lang="en-US" altLang="ja-JP" sz="2000" b="1">
                <a:solidFill>
                  <a:srgbClr val="006600"/>
                </a:solidFill>
              </a:endParaRPr>
            </a:p>
          </p:txBody>
        </p:sp>
      </p:grpSp>
      <p:sp>
        <p:nvSpPr>
          <p:cNvPr id="25605" name="Rectangle 22"/>
          <p:cNvSpPr>
            <a:spLocks noGrp="1" noChangeArrowheads="1"/>
          </p:cNvSpPr>
          <p:nvPr>
            <p:ph type="title"/>
          </p:nvPr>
        </p:nvSpPr>
        <p:spPr>
          <a:xfrm>
            <a:off x="563526" y="0"/>
            <a:ext cx="10907031" cy="1549276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ja-JP" sz="3600" dirty="0"/>
              <a:t>Probe the Underlying Physics via Hard Scatterings</a:t>
            </a:r>
            <a:br>
              <a:rPr lang="en-US" altLang="ja-JP" sz="3600" dirty="0"/>
            </a:br>
            <a:r>
              <a:rPr lang="en-US" altLang="ja-JP" sz="3600" dirty="0"/>
              <a:t>TMD, Collinear Twist-3 Factorizations</a:t>
            </a:r>
          </a:p>
        </p:txBody>
      </p:sp>
      <p:grpSp>
        <p:nvGrpSpPr>
          <p:cNvPr id="25606" name="Group 23"/>
          <p:cNvGrpSpPr>
            <a:grpSpLocks/>
          </p:cNvGrpSpPr>
          <p:nvPr/>
        </p:nvGrpSpPr>
        <p:grpSpPr bwMode="auto">
          <a:xfrm>
            <a:off x="1297858" y="2316102"/>
            <a:ext cx="4046538" cy="2890838"/>
            <a:chOff x="192" y="960"/>
            <a:chExt cx="2549" cy="1821"/>
          </a:xfrm>
        </p:grpSpPr>
        <p:sp>
          <p:nvSpPr>
            <p:cNvPr id="25614" name="Line 24"/>
            <p:cNvSpPr>
              <a:spLocks noChangeShapeType="1"/>
            </p:cNvSpPr>
            <p:nvPr/>
          </p:nvSpPr>
          <p:spPr bwMode="auto">
            <a:xfrm>
              <a:off x="192" y="1296"/>
              <a:ext cx="864" cy="384"/>
            </a:xfrm>
            <a:prstGeom prst="line">
              <a:avLst/>
            </a:prstGeom>
            <a:noFill/>
            <a:ln w="101600">
              <a:solidFill>
                <a:srgbClr val="0000FF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15" name="Line 25"/>
            <p:cNvSpPr>
              <a:spLocks noChangeShapeType="1"/>
            </p:cNvSpPr>
            <p:nvPr/>
          </p:nvSpPr>
          <p:spPr bwMode="auto">
            <a:xfrm flipV="1">
              <a:off x="384" y="1200"/>
              <a:ext cx="0" cy="336"/>
            </a:xfrm>
            <a:prstGeom prst="line">
              <a:avLst/>
            </a:prstGeom>
            <a:noFill/>
            <a:ln w="50800" cmpd="dbl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16" name="Text Box 26"/>
            <p:cNvSpPr txBox="1">
              <a:spLocks noChangeArrowheads="1"/>
            </p:cNvSpPr>
            <p:nvPr/>
          </p:nvSpPr>
          <p:spPr bwMode="auto">
            <a:xfrm>
              <a:off x="240" y="960"/>
              <a:ext cx="38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 sz="2000" b="1">
                  <a:solidFill>
                    <a:srgbClr val="FF0000"/>
                  </a:solidFill>
                </a:rPr>
                <a:t>S</a:t>
              </a:r>
              <a:r>
                <a:rPr kumimoji="0" lang="en-US" altLang="ja-JP" sz="2000" b="1" baseline="-25000">
                  <a:solidFill>
                    <a:srgbClr val="FF0000"/>
                  </a:solidFill>
                </a:rPr>
                <a:t>P</a:t>
              </a:r>
              <a:endParaRPr kumimoji="0" lang="en-US" altLang="ja-JP" sz="2000" b="1">
                <a:solidFill>
                  <a:srgbClr val="FF0000"/>
                </a:solidFill>
              </a:endParaRPr>
            </a:p>
          </p:txBody>
        </p:sp>
        <p:sp>
          <p:nvSpPr>
            <p:cNvPr id="25617" name="Text Box 27"/>
            <p:cNvSpPr txBox="1">
              <a:spLocks noChangeArrowheads="1"/>
            </p:cNvSpPr>
            <p:nvPr/>
          </p:nvSpPr>
          <p:spPr bwMode="auto">
            <a:xfrm>
              <a:off x="1488" y="1430"/>
              <a:ext cx="38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 sz="2000" b="1">
                  <a:solidFill>
                    <a:srgbClr val="006600"/>
                  </a:solidFill>
                </a:rPr>
                <a:t>k</a:t>
              </a:r>
              <a:r>
                <a:rPr kumimoji="0" lang="en-US" altLang="ja-JP" sz="2000" b="1" baseline="-25000">
                  <a:solidFill>
                    <a:srgbClr val="006600"/>
                  </a:solidFill>
                </a:rPr>
                <a:t>T,q</a:t>
              </a:r>
              <a:endParaRPr kumimoji="0" lang="en-US" altLang="ja-JP" sz="2000" b="1">
                <a:solidFill>
                  <a:srgbClr val="006600"/>
                </a:solidFill>
              </a:endParaRPr>
            </a:p>
          </p:txBody>
        </p:sp>
        <p:sp>
          <p:nvSpPr>
            <p:cNvPr id="25618" name="Line 28"/>
            <p:cNvSpPr>
              <a:spLocks noChangeShapeType="1"/>
            </p:cNvSpPr>
            <p:nvPr/>
          </p:nvSpPr>
          <p:spPr bwMode="auto">
            <a:xfrm>
              <a:off x="1056" y="1680"/>
              <a:ext cx="1008" cy="192"/>
            </a:xfrm>
            <a:prstGeom prst="line">
              <a:avLst/>
            </a:prstGeom>
            <a:noFill/>
            <a:ln w="76200">
              <a:solidFill>
                <a:srgbClr val="33CC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19" name="Line 29"/>
            <p:cNvSpPr>
              <a:spLocks noChangeShapeType="1"/>
            </p:cNvSpPr>
            <p:nvPr/>
          </p:nvSpPr>
          <p:spPr bwMode="auto">
            <a:xfrm>
              <a:off x="2064" y="1872"/>
              <a:ext cx="677" cy="5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0" name="Line 30"/>
            <p:cNvSpPr>
              <a:spLocks noChangeShapeType="1"/>
            </p:cNvSpPr>
            <p:nvPr/>
          </p:nvSpPr>
          <p:spPr bwMode="auto">
            <a:xfrm rot="2215248" flipV="1">
              <a:off x="2069" y="1852"/>
              <a:ext cx="620" cy="23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1" name="Line 31"/>
            <p:cNvSpPr>
              <a:spLocks noChangeShapeType="1"/>
            </p:cNvSpPr>
            <p:nvPr/>
          </p:nvSpPr>
          <p:spPr bwMode="auto">
            <a:xfrm rot="1381992">
              <a:off x="976" y="1876"/>
              <a:ext cx="1008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2" name="Line 32"/>
            <p:cNvSpPr>
              <a:spLocks noChangeShapeType="1"/>
            </p:cNvSpPr>
            <p:nvPr/>
          </p:nvSpPr>
          <p:spPr bwMode="auto">
            <a:xfrm rot="1381992">
              <a:off x="1868" y="2389"/>
              <a:ext cx="677" cy="5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3" name="Line 33"/>
            <p:cNvSpPr>
              <a:spLocks noChangeShapeType="1"/>
            </p:cNvSpPr>
            <p:nvPr/>
          </p:nvSpPr>
          <p:spPr bwMode="auto">
            <a:xfrm rot="3597241" flipV="1">
              <a:off x="1848" y="2353"/>
              <a:ext cx="620" cy="2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4" name="Line 34"/>
            <p:cNvSpPr>
              <a:spLocks noChangeShapeType="1"/>
            </p:cNvSpPr>
            <p:nvPr/>
          </p:nvSpPr>
          <p:spPr bwMode="auto">
            <a:xfrm rot="10800000">
              <a:off x="1056" y="1680"/>
              <a:ext cx="816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5" name="Text Box 35"/>
            <p:cNvSpPr txBox="1">
              <a:spLocks noChangeArrowheads="1"/>
            </p:cNvSpPr>
            <p:nvPr/>
          </p:nvSpPr>
          <p:spPr bwMode="auto">
            <a:xfrm>
              <a:off x="432" y="1452"/>
              <a:ext cx="21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/>
              <a:r>
                <a:rPr kumimoji="0" lang="en-US" altLang="ja-JP" sz="2000" b="1">
                  <a:solidFill>
                    <a:srgbClr val="0000CC"/>
                  </a:solidFill>
                </a:rPr>
                <a:t>p</a:t>
              </a:r>
            </a:p>
          </p:txBody>
        </p:sp>
        <p:sp>
          <p:nvSpPr>
            <p:cNvPr id="25626" name="Text Box 36"/>
            <p:cNvSpPr txBox="1">
              <a:spLocks noChangeArrowheads="1"/>
            </p:cNvSpPr>
            <p:nvPr/>
          </p:nvSpPr>
          <p:spPr bwMode="auto">
            <a:xfrm>
              <a:off x="1824" y="1872"/>
              <a:ext cx="144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charset="0"/>
                  <a:ea typeface="ＭＳ Ｐゴシック" pitchFamily="50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kumimoji="0" lang="en-US" altLang="ja-JP"/>
                <a:t>p</a:t>
              </a:r>
            </a:p>
          </p:txBody>
        </p:sp>
        <p:sp>
          <p:nvSpPr>
            <p:cNvPr id="25627" name="Line 37"/>
            <p:cNvSpPr>
              <a:spLocks noChangeShapeType="1"/>
            </p:cNvSpPr>
            <p:nvPr/>
          </p:nvSpPr>
          <p:spPr bwMode="auto">
            <a:xfrm flipV="1">
              <a:off x="1200" y="1632"/>
              <a:ext cx="336" cy="288"/>
            </a:xfrm>
            <a:prstGeom prst="line">
              <a:avLst/>
            </a:prstGeom>
            <a:noFill/>
            <a:ln w="38100">
              <a:solidFill>
                <a:srgbClr val="0066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25607" name="Line 38"/>
          <p:cNvSpPr>
            <a:spLocks noChangeShapeType="1"/>
          </p:cNvSpPr>
          <p:nvPr/>
        </p:nvSpPr>
        <p:spPr bwMode="auto">
          <a:xfrm flipV="1">
            <a:off x="9369579" y="3092339"/>
            <a:ext cx="0" cy="533400"/>
          </a:xfrm>
          <a:prstGeom prst="line">
            <a:avLst/>
          </a:prstGeom>
          <a:noFill/>
          <a:ln w="50800" cmpd="dbl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25608" name="Text Box 39"/>
          <p:cNvSpPr txBox="1">
            <a:spLocks noChangeArrowheads="1"/>
          </p:cNvSpPr>
          <p:nvPr/>
        </p:nvSpPr>
        <p:spPr bwMode="auto">
          <a:xfrm>
            <a:off x="9217179" y="2711340"/>
            <a:ext cx="457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ja-JP" sz="2000" b="1">
                <a:solidFill>
                  <a:srgbClr val="FF0000"/>
                </a:solidFill>
              </a:rPr>
              <a:t>S</a:t>
            </a:r>
            <a:r>
              <a:rPr kumimoji="0" lang="en-US" altLang="ja-JP" sz="2000" b="1" baseline="-25000">
                <a:solidFill>
                  <a:srgbClr val="FF0000"/>
                </a:solidFill>
              </a:rPr>
              <a:t>q</a:t>
            </a:r>
            <a:endParaRPr kumimoji="0" lang="en-US" altLang="ja-JP" sz="2000" b="1">
              <a:solidFill>
                <a:srgbClr val="FF0000"/>
              </a:solidFill>
            </a:endParaRPr>
          </a:p>
        </p:txBody>
      </p:sp>
      <p:sp>
        <p:nvSpPr>
          <p:cNvPr id="25609" name="Rectangle 64"/>
          <p:cNvSpPr>
            <a:spLocks noChangeArrowheads="1"/>
          </p:cNvSpPr>
          <p:nvPr/>
        </p:nvSpPr>
        <p:spPr bwMode="auto">
          <a:xfrm>
            <a:off x="1931535" y="2572560"/>
            <a:ext cx="30924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ja-JP" sz="1400" b="1" dirty="0" err="1">
                <a:latin typeface="Times" pitchFamily="18" charset="0"/>
              </a:rPr>
              <a:t>Phys</a:t>
            </a:r>
            <a:r>
              <a:rPr lang="en-US" altLang="ja-JP" sz="1400" b="1" dirty="0">
                <a:latin typeface="Times" pitchFamily="18" charset="0"/>
              </a:rPr>
              <a:t> Rev D41 (1990) 83; 43 (1991) 261</a:t>
            </a:r>
          </a:p>
        </p:txBody>
      </p:sp>
      <p:sp>
        <p:nvSpPr>
          <p:cNvPr id="25610" name="Rectangle 65"/>
          <p:cNvSpPr>
            <a:spLocks noChangeArrowheads="1"/>
          </p:cNvSpPr>
          <p:nvPr/>
        </p:nvSpPr>
        <p:spPr bwMode="auto">
          <a:xfrm>
            <a:off x="9053302" y="2466864"/>
            <a:ext cx="2209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altLang="ja-JP" sz="1400" b="1" dirty="0" err="1">
                <a:latin typeface="Times" pitchFamily="18" charset="0"/>
              </a:rPr>
              <a:t>Nucl</a:t>
            </a:r>
            <a:r>
              <a:rPr lang="en-US" altLang="ja-JP" sz="1400" b="1" dirty="0">
                <a:latin typeface="Times" pitchFamily="18" charset="0"/>
              </a:rPr>
              <a:t> </a:t>
            </a:r>
            <a:r>
              <a:rPr lang="en-US" altLang="ja-JP" sz="1400" b="1" dirty="0" err="1">
                <a:latin typeface="Times" pitchFamily="18" charset="0"/>
              </a:rPr>
              <a:t>Phys</a:t>
            </a:r>
            <a:r>
              <a:rPr lang="en-US" altLang="ja-JP" sz="1400" b="1" dirty="0">
                <a:latin typeface="Times" pitchFamily="18" charset="0"/>
              </a:rPr>
              <a:t> B396 (1993) 161</a:t>
            </a:r>
          </a:p>
        </p:txBody>
      </p:sp>
      <p:sp>
        <p:nvSpPr>
          <p:cNvPr id="25613" name="スライド番号プレースホルダ 4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/>
            <a:fld id="{2DA9CB6D-7461-4C4E-98E8-E428BAC778CC}" type="slidenum">
              <a:rPr lang="en-US" altLang="ja-JP" smtClean="0"/>
              <a:pPr eaLnBrk="1" hangingPunct="1"/>
              <a:t>28</a:t>
            </a:fld>
            <a:endParaRPr lang="en-US" altLang="ja-JP"/>
          </a:p>
        </p:txBody>
      </p:sp>
      <p:sp>
        <p:nvSpPr>
          <p:cNvPr id="45" name="Text Box 3"/>
          <p:cNvSpPr txBox="1">
            <a:spLocks noChangeArrowheads="1"/>
          </p:cNvSpPr>
          <p:nvPr/>
        </p:nvSpPr>
        <p:spPr bwMode="auto">
          <a:xfrm>
            <a:off x="1698055" y="5682015"/>
            <a:ext cx="96557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0" lang="en-US" altLang="ja-JP" sz="2400" b="1" dirty="0">
                <a:solidFill>
                  <a:srgbClr val="FF0000"/>
                </a:solidFill>
              </a:rPr>
              <a:t>Collinear Twist-3 (RHIC):</a:t>
            </a:r>
            <a:r>
              <a:rPr kumimoji="0" lang="en-US" altLang="ja-JP" sz="2400" dirty="0">
                <a:solidFill>
                  <a:srgbClr val="FF0000"/>
                </a:solidFill>
              </a:rPr>
              <a:t> </a:t>
            </a:r>
            <a:r>
              <a:rPr lang="en-US" altLang="ja-JP" sz="2400" dirty="0"/>
              <a:t>quark-gluon/gluon-gluon correlations</a:t>
            </a:r>
            <a:endParaRPr kumimoji="0" lang="en-US" altLang="ja-JP" sz="2000" dirty="0">
              <a:latin typeface="Symbol" pitchFamily="18" charset="2"/>
            </a:endParaRPr>
          </a:p>
        </p:txBody>
      </p:sp>
      <p:graphicFrame>
        <p:nvGraphicFramePr>
          <p:cNvPr id="44" name="Object 10"/>
          <p:cNvGraphicFramePr>
            <a:graphicFrameLocks noChangeAspect="1"/>
          </p:cNvGraphicFramePr>
          <p:nvPr/>
        </p:nvGraphicFramePr>
        <p:xfrm>
          <a:off x="1221658" y="4778806"/>
          <a:ext cx="3040036" cy="5542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81" name="Equation" r:id="rId4" imgW="1397000" imgH="254000" progId="Equation.3">
                  <p:embed/>
                </p:oleObj>
              </mc:Choice>
              <mc:Fallback>
                <p:oleObj name="Equation" r:id="rId4" imgW="1397000" imgH="254000" progId="Equation.3">
                  <p:embed/>
                  <p:pic>
                    <p:nvPicPr>
                      <p:cNvPr id="44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1658" y="4778806"/>
                        <a:ext cx="3040036" cy="55426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8"/>
          <p:cNvGraphicFramePr>
            <a:graphicFrameLocks noChangeAspect="1"/>
          </p:cNvGraphicFramePr>
          <p:nvPr/>
        </p:nvGraphicFramePr>
        <p:xfrm>
          <a:off x="6862916" y="4832597"/>
          <a:ext cx="3034488" cy="5363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82" name="Equation" r:id="rId6" imgW="1435100" imgH="254000" progId="Equation.3">
                  <p:embed/>
                </p:oleObj>
              </mc:Choice>
              <mc:Fallback>
                <p:oleObj name="Equation" r:id="rId6" imgW="1435100" imgH="254000" progId="Equation.3">
                  <p:embed/>
                  <p:pic>
                    <p:nvPicPr>
                      <p:cNvPr id="48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62916" y="4832597"/>
                        <a:ext cx="3034488" cy="53636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sPHENIX Experiment at RHIC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0DCE25-06E5-E047-9153-38D53DEABEC6}"/>
              </a:ext>
            </a:extLst>
          </p:cNvPr>
          <p:cNvSpPr txBox="1"/>
          <p:nvPr/>
        </p:nvSpPr>
        <p:spPr>
          <a:xfrm>
            <a:off x="211299" y="2341727"/>
            <a:ext cx="918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</a:rPr>
              <a:t>SIDIS:</a:t>
            </a:r>
            <a:endParaRPr lang="en-US" b="1" dirty="0">
              <a:solidFill>
                <a:srgbClr val="0432FF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D9F2E64-7935-8944-ADB3-BA78F48170AE}"/>
              </a:ext>
            </a:extLst>
          </p:cNvPr>
          <p:cNvSpPr txBox="1"/>
          <p:nvPr/>
        </p:nvSpPr>
        <p:spPr>
          <a:xfrm>
            <a:off x="229139" y="5651237"/>
            <a:ext cx="6687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pp: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2880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8650" y="274638"/>
            <a:ext cx="11106150" cy="1143000"/>
          </a:xfrm>
        </p:spPr>
        <p:txBody>
          <a:bodyPr>
            <a:noAutofit/>
          </a:bodyPr>
          <a:lstStyle/>
          <a:p>
            <a:r>
              <a:rPr lang="en-US" sz="3600" dirty="0">
                <a:latin typeface="+mn-lt"/>
              </a:rPr>
              <a:t>Access </a:t>
            </a:r>
            <a:r>
              <a:rPr lang="en-US" sz="3600" dirty="0" err="1">
                <a:latin typeface="+mn-lt"/>
              </a:rPr>
              <a:t>Sivers</a:t>
            </a:r>
            <a:r>
              <a:rPr lang="en-US" sz="3600" dirty="0">
                <a:latin typeface="+mn-lt"/>
              </a:rPr>
              <a:t> and Collins with Jet and Hadron Azimuthal Distributions in Transversely Polarized </a:t>
            </a:r>
            <a:r>
              <a:rPr lang="en-US" sz="3600" dirty="0" err="1">
                <a:latin typeface="+mn-lt"/>
              </a:rPr>
              <a:t>p+p</a:t>
            </a:r>
            <a:r>
              <a:rPr lang="en-US" sz="3600" dirty="0">
                <a:latin typeface="+mn-lt"/>
              </a:rPr>
              <a:t> Collisions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17" y="2329547"/>
            <a:ext cx="5321750" cy="43919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6889" y="1770409"/>
            <a:ext cx="5765027" cy="20202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5139" y="1956534"/>
            <a:ext cx="3028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Feng</a:t>
            </a:r>
            <a:r>
              <a:rPr lang="en-US" sz="1200" dirty="0"/>
              <a:t> Yuan, PRL 100, 032003 (2008)</a:t>
            </a:r>
          </a:p>
          <a:p>
            <a:r>
              <a:rPr lang="en-US" sz="1200" dirty="0"/>
              <a:t>Umberto </a:t>
            </a:r>
            <a:r>
              <a:rPr lang="en-US" sz="1200" dirty="0" err="1"/>
              <a:t>D’Alesio</a:t>
            </a:r>
            <a:r>
              <a:rPr lang="en-US" sz="1200" dirty="0"/>
              <a:t> et al PRD 83 034021 (2011)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sPHENIX Experiment at RHIC 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8FD8FA-9C1F-B64E-87E3-46CBFCF57C1A}" type="slidenum">
              <a:rPr lang="en-US" smtClean="0"/>
              <a:t>29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2914" y="4161384"/>
            <a:ext cx="1286964" cy="71004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2914" y="5362043"/>
            <a:ext cx="2030955" cy="69052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304385" y="4254798"/>
            <a:ext cx="31575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sym typeface="Wingdings"/>
              </a:rPr>
              <a:t> “</a:t>
            </a:r>
            <a:r>
              <a:rPr lang="en-US" sz="2800" dirty="0" err="1">
                <a:solidFill>
                  <a:srgbClr val="FF0000"/>
                </a:solidFill>
              </a:rPr>
              <a:t>Sivers</a:t>
            </a:r>
            <a:r>
              <a:rPr lang="en-US" sz="2800" dirty="0">
                <a:solidFill>
                  <a:srgbClr val="FF0000"/>
                </a:solidFill>
              </a:rPr>
              <a:t>-like”  (Jet)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04385" y="5445695"/>
            <a:ext cx="38254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sym typeface="Wingdings"/>
              </a:rPr>
              <a:t> “</a:t>
            </a:r>
            <a:r>
              <a:rPr lang="en-US" sz="2800" dirty="0">
                <a:solidFill>
                  <a:srgbClr val="FF0000"/>
                </a:solidFill>
              </a:rPr>
              <a:t>Collins-like”</a:t>
            </a:r>
            <a:r>
              <a:rPr lang="en-US" sz="2800" dirty="0">
                <a:solidFill>
                  <a:srgbClr val="FF0000"/>
                </a:solidFill>
                <a:sym typeface="Wingdings"/>
              </a:rPr>
              <a:t> (hadron)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3603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8162" y="853811"/>
            <a:ext cx="10352228" cy="6004189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The sPHENIX Experiment at RHIC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91886" y="0"/>
            <a:ext cx="11615057" cy="1325563"/>
          </a:xfrm>
        </p:spPr>
        <p:txBody>
          <a:bodyPr>
            <a:normAutofit/>
          </a:bodyPr>
          <a:lstStyle/>
          <a:p>
            <a:r>
              <a:rPr lang="en-US" dirty="0"/>
              <a:t>US Nuclear Physics Long Range Plan (2015)</a:t>
            </a:r>
            <a:br>
              <a:rPr lang="en-US" dirty="0"/>
            </a:br>
            <a:r>
              <a:rPr lang="en-US" dirty="0"/>
              <a:t>      </a:t>
            </a:r>
            <a:r>
              <a:rPr lang="en-US" sz="3200" b="1" dirty="0" err="1">
                <a:solidFill>
                  <a:srgbClr val="0432FF"/>
                </a:solidFill>
              </a:rPr>
              <a:t>sPHENIX</a:t>
            </a:r>
            <a:r>
              <a:rPr lang="en-US" sz="3200" b="1" dirty="0">
                <a:solidFill>
                  <a:srgbClr val="0432FF"/>
                </a:solidFill>
              </a:rPr>
              <a:t> – to understand “Inner Workings of QGP”</a:t>
            </a:r>
            <a:endParaRPr lang="en-US" b="1" dirty="0">
              <a:solidFill>
                <a:srgbClr val="0432FF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A205BF-A2E6-8544-8E5B-C84AEAE4F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</p:spTree>
    <p:extLst>
      <p:ext uri="{BB962C8B-B14F-4D97-AF65-F5344CB8AC3E}">
        <p14:creationId xmlns:p14="http://schemas.microsoft.com/office/powerpoint/2010/main" val="17724357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38C41-B42E-124A-B893-07F0CCB26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3148"/>
            <a:ext cx="10515600" cy="951810"/>
          </a:xfrm>
        </p:spPr>
        <p:txBody>
          <a:bodyPr/>
          <a:lstStyle/>
          <a:p>
            <a:r>
              <a:rPr lang="en-US" dirty="0"/>
              <a:t>Forward Upgrade Proposal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09E25D-82D2-BD45-B301-8CE41EAAD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C6B6BF-A1AB-BE41-8E4D-0DA8C4F65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sPHENIX Experiment at RHIC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01DF7B-2FEC-0348-B05C-B993A9A5D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30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769C6A-09D6-314B-B6D2-151EC4AC0C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62" t="5262" r="25687" b="10291"/>
          <a:stretch/>
        </p:blipFill>
        <p:spPr>
          <a:xfrm>
            <a:off x="226827" y="1704684"/>
            <a:ext cx="3965946" cy="29662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CEDBF75-1ADF-B64C-9A79-A4A801778ED3}"/>
              </a:ext>
            </a:extLst>
          </p:cNvPr>
          <p:cNvSpPr txBox="1"/>
          <p:nvPr/>
        </p:nvSpPr>
        <p:spPr>
          <a:xfrm>
            <a:off x="1084521" y="4869712"/>
            <a:ext cx="26130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sPHENIX</a:t>
            </a:r>
            <a:r>
              <a:rPr lang="en-US" dirty="0"/>
              <a:t> Barrel Detectors:</a:t>
            </a:r>
          </a:p>
          <a:p>
            <a:pPr marL="285750" indent="-285750">
              <a:buFontTx/>
              <a:buChar char="-"/>
            </a:pPr>
            <a:r>
              <a:rPr lang="en-US" dirty="0"/>
              <a:t>MVTX, INTT, TPC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EMCal</a:t>
            </a:r>
            <a:r>
              <a:rPr lang="en-US" dirty="0"/>
              <a:t>, </a:t>
            </a:r>
            <a:r>
              <a:rPr lang="en-US" dirty="0" err="1"/>
              <a:t>HCal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6BF4EC-FC98-804E-929F-38108D8C3D8C}"/>
              </a:ext>
            </a:extLst>
          </p:cNvPr>
          <p:cNvSpPr txBox="1"/>
          <p:nvPr/>
        </p:nvSpPr>
        <p:spPr>
          <a:xfrm>
            <a:off x="838200" y="1099331"/>
            <a:ext cx="1048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Forward upgrade will bring in new physics capability – TMD, small-x physics, QGP over broader kinematics etc.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86EF571-855C-4042-9181-08C26CC2BC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8980" y="1468663"/>
            <a:ext cx="7693020" cy="381669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99CCB52-6F18-024D-967F-5BC7F7EBC1E3}"/>
              </a:ext>
            </a:extLst>
          </p:cNvPr>
          <p:cNvSpPr txBox="1"/>
          <p:nvPr/>
        </p:nvSpPr>
        <p:spPr>
          <a:xfrm>
            <a:off x="7163516" y="5146711"/>
            <a:ext cx="26617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sPHENIX</a:t>
            </a:r>
            <a:r>
              <a:rPr lang="en-US" dirty="0"/>
              <a:t> Forward Upgrade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EMCal</a:t>
            </a:r>
            <a:r>
              <a:rPr lang="en-US" dirty="0"/>
              <a:t>, </a:t>
            </a:r>
            <a:r>
              <a:rPr lang="en-US" dirty="0" err="1"/>
              <a:t>Hcal</a:t>
            </a:r>
            <a:r>
              <a:rPr lang="en-US" dirty="0"/>
              <a:t>, Tracking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07351D6D-2B11-4A47-A15C-16E0AC425B63}"/>
              </a:ext>
            </a:extLst>
          </p:cNvPr>
          <p:cNvSpPr/>
          <p:nvPr/>
        </p:nvSpPr>
        <p:spPr>
          <a:xfrm>
            <a:off x="4192773" y="3006118"/>
            <a:ext cx="1095153" cy="6166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0731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4B9F284-D158-9D44-83DF-CF42F4016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80038"/>
          </a:xfrm>
        </p:spPr>
        <p:txBody>
          <a:bodyPr/>
          <a:lstStyle/>
          <a:p>
            <a:r>
              <a:rPr lang="en-US" dirty="0" err="1"/>
              <a:t>sPHENIX</a:t>
            </a:r>
            <a:r>
              <a:rPr lang="en-US" dirty="0"/>
              <a:t> at Electron Ion Collider (EIC)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EB5576-856C-AB43-9219-958AFAE5DE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83092E-07B7-A64A-865E-96DAB98A3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sPHENIX Experiment at RHIC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FCF0B7-3876-D34B-A290-1E9363135B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31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3DF0262-DE2C-9249-B962-342C3B863AF2}"/>
              </a:ext>
            </a:extLst>
          </p:cNvPr>
          <p:cNvGrpSpPr/>
          <p:nvPr/>
        </p:nvGrpSpPr>
        <p:grpSpPr>
          <a:xfrm>
            <a:off x="0" y="728349"/>
            <a:ext cx="12192000" cy="5628001"/>
            <a:chOff x="0" y="728349"/>
            <a:chExt cx="12192000" cy="562800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E783584-914D-804B-BC73-E09430492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728349"/>
              <a:ext cx="12192000" cy="5628001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55DE21B-2F72-D44B-910E-76541D5701F8}"/>
                </a:ext>
              </a:extLst>
            </p:cNvPr>
            <p:cNvSpPr/>
            <p:nvPr/>
          </p:nvSpPr>
          <p:spPr>
            <a:xfrm>
              <a:off x="7240772" y="5869172"/>
              <a:ext cx="3540642" cy="4871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C474857-2D26-A148-BE4B-FAB9A8B4E43A}"/>
              </a:ext>
            </a:extLst>
          </p:cNvPr>
          <p:cNvSpPr txBox="1"/>
          <p:nvPr/>
        </p:nvSpPr>
        <p:spPr>
          <a:xfrm>
            <a:off x="5917712" y="5825741"/>
            <a:ext cx="5928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A Day-1 EIC Detector based on </a:t>
            </a:r>
            <a:r>
              <a:rPr lang="en-US" sz="2800" dirty="0" err="1">
                <a:solidFill>
                  <a:srgbClr val="FF0000"/>
                </a:solidFill>
              </a:rPr>
              <a:t>sPHENIX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021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E:\Dropbox\PHENIX\sPHENIX\ePHENIX DOC\phenix_quartercu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5484" y="3581400"/>
            <a:ext cx="2614116" cy="1905000"/>
          </a:xfrm>
          <a:prstGeom prst="rect">
            <a:avLst/>
          </a:prstGeom>
          <a:noFill/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1772" y="0"/>
            <a:ext cx="1073837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Summary and Outlook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805150" y="5433700"/>
            <a:ext cx="8686800" cy="4396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29"/>
          <p:cNvGrpSpPr/>
          <p:nvPr/>
        </p:nvGrpSpPr>
        <p:grpSpPr>
          <a:xfrm>
            <a:off x="1818290" y="1752600"/>
            <a:ext cx="5562600" cy="3909700"/>
            <a:chOff x="304800" y="5205100"/>
            <a:chExt cx="5562600" cy="45720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304800" y="5205100"/>
              <a:ext cx="0" cy="4572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927130" y="5205100"/>
              <a:ext cx="0" cy="457200"/>
            </a:xfrm>
            <a:prstGeom prst="line">
              <a:avLst/>
            </a:prstGeom>
            <a:ln w="53975" cmpd="dbl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5867400" y="5205100"/>
              <a:ext cx="0" cy="4572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2287" y="3553974"/>
            <a:ext cx="2982708" cy="1831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1746442" y="5586100"/>
            <a:ext cx="11913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2000-2016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438339" y="5586100"/>
            <a:ext cx="28071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2017→2022; Physics: 2023+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317827" y="5586100"/>
            <a:ext cx="8835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&gt;2025+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713664" y="5586100"/>
            <a:ext cx="6495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818290" y="1447800"/>
            <a:ext cx="25908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/>
              <a:t>PHENIX experiment</a:t>
            </a:r>
          </a:p>
        </p:txBody>
      </p:sp>
      <p:sp>
        <p:nvSpPr>
          <p:cNvPr id="31" name="Rectangle 30"/>
          <p:cNvSpPr/>
          <p:nvPr/>
        </p:nvSpPr>
        <p:spPr>
          <a:xfrm>
            <a:off x="4419600" y="1447800"/>
            <a:ext cx="29718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7391400" y="1447800"/>
            <a:ext cx="29718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/>
              <a:t>An EIC detector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905000" y="1981200"/>
            <a:ext cx="2438400" cy="1295400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endParaRPr lang="en-US" dirty="0"/>
          </a:p>
        </p:txBody>
      </p:sp>
      <p:sp>
        <p:nvSpPr>
          <p:cNvPr id="25" name="Content Placeholder 8"/>
          <p:cNvSpPr>
            <a:spLocks noGrp="1"/>
          </p:cNvSpPr>
          <p:nvPr>
            <p:ph idx="1"/>
          </p:nvPr>
        </p:nvSpPr>
        <p:spPr>
          <a:xfrm>
            <a:off x="1770990" y="1905000"/>
            <a:ext cx="2819400" cy="1874160"/>
          </a:xfrm>
        </p:spPr>
        <p:txBody>
          <a:bodyPr>
            <a:normAutofit/>
          </a:bodyPr>
          <a:lstStyle/>
          <a:p>
            <a:r>
              <a:rPr lang="en-US" sz="1400" dirty="0"/>
              <a:t>16y+ operation</a:t>
            </a:r>
          </a:p>
          <a:p>
            <a:r>
              <a:rPr lang="en-US" sz="1400" dirty="0"/>
              <a:t>Broad spectrum of physics </a:t>
            </a:r>
          </a:p>
          <a:p>
            <a:pPr marL="0" indent="0">
              <a:buNone/>
            </a:pPr>
            <a:r>
              <a:rPr lang="en-US" sz="1400" dirty="0"/>
              <a:t>     </a:t>
            </a:r>
            <a:r>
              <a:rPr lang="en-US" sz="1200" dirty="0"/>
              <a:t>(QGP, Hadron Physics, Dark Matter)</a:t>
            </a:r>
          </a:p>
          <a:p>
            <a:r>
              <a:rPr lang="en-US" sz="1400" dirty="0"/>
              <a:t>170+ physics papers with 24k citations</a:t>
            </a:r>
          </a:p>
          <a:p>
            <a:r>
              <a:rPr lang="en-US" sz="1400" dirty="0">
                <a:solidFill>
                  <a:schemeClr val="accent1"/>
                </a:solidFill>
              </a:rPr>
              <a:t>Last run in this form 2016</a:t>
            </a:r>
          </a:p>
        </p:txBody>
      </p:sp>
      <p:sp>
        <p:nvSpPr>
          <p:cNvPr id="27" name="Content Placeholder 8"/>
          <p:cNvSpPr txBox="1">
            <a:spLocks/>
          </p:cNvSpPr>
          <p:nvPr/>
        </p:nvSpPr>
        <p:spPr>
          <a:xfrm>
            <a:off x="4343400" y="1904999"/>
            <a:ext cx="3003754" cy="1642723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1400" dirty="0"/>
              <a:t>Comprehensive central upgrade base on BaBar magnet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1400" dirty="0"/>
              <a:t>Jet, heavy flavor and beauty quarkonia physics program </a:t>
            </a:r>
            <a:br>
              <a:rPr lang="en-US" sz="1400" dirty="0"/>
            </a:br>
            <a:r>
              <a:rPr lang="en-US" sz="1400" dirty="0"/>
              <a:t>→ </a:t>
            </a:r>
            <a:r>
              <a:rPr lang="en-US" sz="1400" dirty="0">
                <a:solidFill>
                  <a:schemeClr val="accent1"/>
                </a:solidFill>
              </a:rPr>
              <a:t>nature of QGP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1400" dirty="0"/>
              <a:t>Possible forward tracking and calorimeter upgrade → </a:t>
            </a:r>
            <a:r>
              <a:rPr lang="en-US" sz="1400" dirty="0" err="1">
                <a:solidFill>
                  <a:schemeClr val="accent1"/>
                </a:solidFill>
              </a:rPr>
              <a:t>Spin,TMD</a:t>
            </a:r>
            <a:endParaRPr lang="en-US" sz="1400" dirty="0">
              <a:solidFill>
                <a:schemeClr val="accent1"/>
              </a:solidFill>
            </a:endParaRPr>
          </a:p>
        </p:txBody>
      </p:sp>
      <p:sp>
        <p:nvSpPr>
          <p:cNvPr id="28" name="Content Placeholder 8"/>
          <p:cNvSpPr txBox="1">
            <a:spLocks/>
          </p:cNvSpPr>
          <p:nvPr/>
        </p:nvSpPr>
        <p:spPr>
          <a:xfrm>
            <a:off x="7391400" y="1905000"/>
            <a:ext cx="2971800" cy="156667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endParaRPr lang="en-US" sz="2700" dirty="0"/>
          </a:p>
        </p:txBody>
      </p:sp>
      <p:sp>
        <p:nvSpPr>
          <p:cNvPr id="29" name="Content Placeholder 8"/>
          <p:cNvSpPr txBox="1">
            <a:spLocks/>
          </p:cNvSpPr>
          <p:nvPr/>
        </p:nvSpPr>
        <p:spPr>
          <a:xfrm>
            <a:off x="7391400" y="1905000"/>
            <a:ext cx="2971800" cy="1566672"/>
          </a:xfrm>
          <a:prstGeom prst="rect">
            <a:avLst/>
          </a:prstGeom>
        </p:spPr>
        <p:txBody>
          <a:bodyPr vert="horz">
            <a:normAutofit fontScale="55000" lnSpcReduction="20000"/>
          </a:bodyPr>
          <a:lstStyle/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700" dirty="0"/>
              <a:t>Path of PHENIX upgrade leads to a capable EIC detector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700" dirty="0"/>
              <a:t>Large coverage of tracking, calorimetry and PID</a:t>
            </a:r>
          </a:p>
          <a:p>
            <a:pPr marL="365760" indent="-256032">
              <a:spcBef>
                <a:spcPts val="400"/>
              </a:spcBef>
              <a:buClr>
                <a:schemeClr val="accent1"/>
              </a:buClr>
              <a:buSzPct val="68000"/>
              <a:buFont typeface="Wingdings 3"/>
              <a:buChar char=""/>
              <a:defRPr/>
            </a:pPr>
            <a:r>
              <a:rPr lang="en-US" sz="2700" dirty="0">
                <a:solidFill>
                  <a:schemeClr val="accent1"/>
                </a:solidFill>
              </a:rPr>
              <a:t>Open for new collaboration/new ideas</a:t>
            </a:r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3579473"/>
            <a:ext cx="2851354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ight Arrow 32"/>
          <p:cNvSpPr/>
          <p:nvPr/>
        </p:nvSpPr>
        <p:spPr>
          <a:xfrm>
            <a:off x="1752600" y="5867400"/>
            <a:ext cx="5562600" cy="4572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RHIC</a:t>
            </a:r>
            <a:r>
              <a:rPr lang="en-US" dirty="0">
                <a:solidFill>
                  <a:schemeClr val="tx1"/>
                </a:solidFill>
              </a:rPr>
              <a:t>: A+A, spin-polarized </a:t>
            </a:r>
            <a:r>
              <a:rPr lang="en-US" dirty="0" err="1">
                <a:solidFill>
                  <a:schemeClr val="tx1"/>
                </a:solidFill>
              </a:rPr>
              <a:t>p+p</a:t>
            </a:r>
            <a:r>
              <a:rPr lang="en-US" dirty="0">
                <a:solidFill>
                  <a:schemeClr val="tx1"/>
                </a:solidFill>
              </a:rPr>
              <a:t>, spin-polarized </a:t>
            </a:r>
            <a:r>
              <a:rPr lang="en-US" dirty="0" err="1">
                <a:solidFill>
                  <a:schemeClr val="tx1"/>
                </a:solidFill>
              </a:rPr>
              <a:t>p+A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Right Arrow 33"/>
          <p:cNvSpPr/>
          <p:nvPr/>
        </p:nvSpPr>
        <p:spPr>
          <a:xfrm>
            <a:off x="7467600" y="5867400"/>
            <a:ext cx="2971800" cy="457200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EIC</a:t>
            </a:r>
            <a:r>
              <a:rPr lang="en-US" dirty="0">
                <a:solidFill>
                  <a:schemeClr val="tx1"/>
                </a:solidFill>
              </a:rPr>
              <a:t>: </a:t>
            </a:r>
            <a:r>
              <a:rPr lang="en-US" dirty="0" err="1">
                <a:solidFill>
                  <a:schemeClr val="tx1"/>
                </a:solidFill>
              </a:rPr>
              <a:t>e+p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 err="1">
                <a:solidFill>
                  <a:schemeClr val="tx1"/>
                </a:solidFill>
              </a:rPr>
              <a:t>e+A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7391400" y="5905500"/>
            <a:ext cx="0" cy="38100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4472485" y="4888386"/>
            <a:ext cx="2993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arial" panose="020B0604020202020204" pitchFamily="34" charset="0"/>
              </a:rPr>
              <a:t>arXiv:1501.06197 [</a:t>
            </a:r>
            <a:r>
              <a:rPr lang="en-US" dirty="0" err="1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arial" panose="020B0604020202020204" pitchFamily="34" charset="0"/>
              </a:rPr>
              <a:t>nucl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arial" panose="020B0604020202020204" pitchFamily="34" charset="0"/>
              </a:rPr>
              <a:t>-ex] </a:t>
            </a:r>
            <a:endParaRPr lang="en-US" dirty="0">
              <a:solidFill>
                <a:schemeClr val="bg1"/>
              </a:solidFill>
              <a:effectLst>
                <a:glow rad="101600">
                  <a:schemeClr val="bg1">
                    <a:lumMod val="50000"/>
                    <a:alpha val="60000"/>
                  </a:schemeClr>
                </a:glow>
              </a:effectLst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518495" y="4908250"/>
            <a:ext cx="2800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arial" panose="020B0604020202020204" pitchFamily="34" charset="0"/>
              </a:rPr>
              <a:t>arXiv:1402.1209 [</a:t>
            </a:r>
            <a:r>
              <a:rPr lang="en-US" dirty="0" err="1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arial" panose="020B0604020202020204" pitchFamily="34" charset="0"/>
              </a:rPr>
              <a:t>nucl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  <a:latin typeface="arial" panose="020B0604020202020204" pitchFamily="34" charset="0"/>
              </a:rPr>
              <a:t>-ex]</a:t>
            </a:r>
            <a:endParaRPr lang="en-US" dirty="0">
              <a:solidFill>
                <a:schemeClr val="bg1"/>
              </a:solidFill>
              <a:effectLst>
                <a:glow rad="101600">
                  <a:schemeClr val="bg1">
                    <a:lumMod val="50000"/>
                    <a:alpha val="60000"/>
                  </a:schemeClr>
                </a:glow>
              </a:effectLst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The sPHENIX Experiment at RHIC </a:t>
            </a:r>
            <a:endParaRPr lang="en-US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1999" y="1134627"/>
            <a:ext cx="2438400" cy="7697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82563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Augustana University…"/>
          <p:cNvSpPr txBox="1"/>
          <p:nvPr/>
        </p:nvSpPr>
        <p:spPr>
          <a:xfrm>
            <a:off x="0" y="1084409"/>
            <a:ext cx="12192000" cy="5100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6789" tIns="26789" rIns="26789" bIns="26789" numCol="4" spcCol="1189300"/>
          <a:lstStyle/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 err="1"/>
              <a:t>Augustana</a:t>
            </a:r>
            <a:r>
              <a:rPr sz="1200" dirty="0"/>
              <a:t> University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Banaras Hindu University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Baruch College, CUNY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Brookhaven National Laboratory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China Institute for Atomic Energy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CEA </a:t>
            </a:r>
            <a:r>
              <a:rPr sz="1200" dirty="0" err="1"/>
              <a:t>Saclay</a:t>
            </a:r>
            <a:endParaRPr sz="1200" dirty="0"/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Central China Normal University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 err="1"/>
              <a:t>Chonbuk</a:t>
            </a:r>
            <a:r>
              <a:rPr sz="1200" dirty="0"/>
              <a:t> National University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Columbia University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 err="1"/>
              <a:t>Eötvös</a:t>
            </a:r>
            <a:r>
              <a:rPr sz="1200" dirty="0"/>
              <a:t> University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Florida State University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Fudan University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Georgia State University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Howard University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Hungarian </a:t>
            </a:r>
            <a:r>
              <a:rPr sz="1200" dirty="0" err="1"/>
              <a:t>sPHENIX</a:t>
            </a:r>
            <a:r>
              <a:rPr sz="1200" dirty="0"/>
              <a:t> Consortium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 err="1"/>
              <a:t>Insititut</a:t>
            </a:r>
            <a:r>
              <a:rPr sz="1200" dirty="0"/>
              <a:t> de physique </a:t>
            </a:r>
            <a:r>
              <a:rPr sz="1200" dirty="0" err="1"/>
              <a:t>nucléaire</a:t>
            </a:r>
            <a:r>
              <a:rPr sz="1200" dirty="0"/>
              <a:t> d’Orsay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Institute for High Energy Physics, </a:t>
            </a:r>
            <a:r>
              <a:rPr sz="1200" dirty="0" err="1"/>
              <a:t>Protvino</a:t>
            </a:r>
            <a:endParaRPr sz="1200" dirty="0"/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Institute of Nuclear Research, Russian Academy of Sciences, Moscow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Institute of Physics, University of Tsukuba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Institute of Modern Physics, China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Iowa State University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Japan Atomic Energy Agency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Charles University (CUNI), Prague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Czech Technical University in Prague (CTU) 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Korea University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Lawrence Berkeley National Laboratory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Lawrence Livermore National Laboratory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Lehigh University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Los Alamos National Laboratory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Massachusetts Institute of Technology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Muhlenberg College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Nara Women’s University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National Central University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National Research Centre "</a:t>
            </a:r>
            <a:r>
              <a:rPr sz="1200" dirty="0" err="1"/>
              <a:t>Kurchatov</a:t>
            </a:r>
            <a:r>
              <a:rPr sz="1200" dirty="0"/>
              <a:t> Institute"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National Research Nuclear University "</a:t>
            </a:r>
            <a:r>
              <a:rPr sz="1200" dirty="0" err="1"/>
              <a:t>MEPhI</a:t>
            </a:r>
            <a:r>
              <a:rPr sz="1200" dirty="0"/>
              <a:t>"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New Mexico State University</a:t>
            </a:r>
            <a:endParaRPr lang="en-US" sz="1200" dirty="0"/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Oak Ridge National Laboratory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Ohio University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Peking University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Petersburg Nuclear Physics Institute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Purdue University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Rice University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RIKEN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RIKEN BNL Research Center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 err="1"/>
              <a:t>Rikkyo</a:t>
            </a:r>
            <a:r>
              <a:rPr sz="1200" dirty="0"/>
              <a:t> University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Rutgers University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Saint‐Petersburg Polytechnic University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 err="1"/>
              <a:t>Sejong</a:t>
            </a:r>
            <a:r>
              <a:rPr sz="1200" dirty="0"/>
              <a:t> University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Shanghai Institute for Applied Physics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Stony Brook University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Sun </a:t>
            </a:r>
            <a:r>
              <a:rPr sz="1200" dirty="0" err="1"/>
              <a:t>Yat</a:t>
            </a:r>
            <a:r>
              <a:rPr sz="1200" dirty="0"/>
              <a:t> Sen University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Temple University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Tokyo Institute of Technology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Tsinghua University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Universidad </a:t>
            </a:r>
            <a:r>
              <a:rPr sz="1200" dirty="0" err="1"/>
              <a:t>Técnica</a:t>
            </a:r>
            <a:r>
              <a:rPr sz="1200" dirty="0"/>
              <a:t> Federico Santa María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University of California, Berkeley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University of California, Los Angeles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University of California, Riverside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University of Colorado, Boulder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University of Debrecen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University of Houston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University of Illinois, Urbana-Champaign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University of Jammu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University of Maryland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University of Michigan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University of New Mexico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University of North Carolina at Greensboro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University of Sao Paolo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University of Tennessee, Knoxville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University of Texas, Austin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University of Tokyo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University of Science and Technology, China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Vanderbilt University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Wayne State University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Weizmann Institute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Yale University</a:t>
            </a:r>
          </a:p>
          <a:p>
            <a:pPr defTabSz="410765">
              <a:defRPr sz="2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sz="1200" dirty="0"/>
              <a:t>Yonsei University</a:t>
            </a:r>
          </a:p>
        </p:txBody>
      </p:sp>
      <p:sp>
        <p:nvSpPr>
          <p:cNvPr id="196" name="Compelling core physics case and potential for forward and EIC"/>
          <p:cNvSpPr txBox="1">
            <a:spLocks noGrp="1"/>
          </p:cNvSpPr>
          <p:nvPr>
            <p:ph type="title"/>
          </p:nvPr>
        </p:nvSpPr>
        <p:spPr>
          <a:xfrm>
            <a:off x="574972" y="126603"/>
            <a:ext cx="9854131" cy="54649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200" dirty="0"/>
              <a:t>The </a:t>
            </a:r>
            <a:r>
              <a:rPr lang="en-US" sz="3200" i="1" dirty="0">
                <a:solidFill>
                  <a:srgbClr val="FF0000"/>
                </a:solidFill>
              </a:rPr>
              <a:t>Growing</a:t>
            </a:r>
            <a:r>
              <a:rPr lang="en-US" sz="3200" dirty="0"/>
              <a:t> </a:t>
            </a:r>
            <a:r>
              <a:rPr lang="en-US" sz="3200" dirty="0" err="1"/>
              <a:t>sPHENIX</a:t>
            </a:r>
            <a:r>
              <a:rPr lang="en-US" sz="3200" dirty="0"/>
              <a:t> Collaboration </a:t>
            </a:r>
            <a:endParaRPr sz="2900" dirty="0"/>
          </a:p>
        </p:txBody>
      </p:sp>
      <p:sp>
        <p:nvSpPr>
          <p:cNvPr id="19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33</a:t>
            </a:fld>
            <a:endParaRPr/>
          </a:p>
        </p:txBody>
      </p:sp>
      <p:sp>
        <p:nvSpPr>
          <p:cNvPr id="6" name="Expertise in relevant physics, silicon, TPCs, calorimetry…">
            <a:extLst>
              <a:ext uri="{FF2B5EF4-FFF2-40B4-BE49-F238E27FC236}">
                <a16:creationId xmlns:a16="http://schemas.microsoft.com/office/drawing/2014/main" id="{94777EA5-5414-8B4A-AB0C-879AB1E296AF}"/>
              </a:ext>
            </a:extLst>
          </p:cNvPr>
          <p:cNvSpPr txBox="1"/>
          <p:nvPr/>
        </p:nvSpPr>
        <p:spPr>
          <a:xfrm>
            <a:off x="731146" y="6137195"/>
            <a:ext cx="10297195" cy="409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>
              <a:lnSpc>
                <a:spcPct val="150000"/>
              </a:lnSpc>
              <a:defRPr sz="32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lang="en-US" sz="1600" b="1" dirty="0"/>
              <a:t>Recent expressions of interest from additional strong institutions in Europe, Asia</a:t>
            </a:r>
            <a:endParaRPr sz="1600" b="1" dirty="0"/>
          </a:p>
        </p:txBody>
      </p:sp>
      <p:sp>
        <p:nvSpPr>
          <p:cNvPr id="7" name="77 institutions – most recent four admitted following FSU collaboration meeting">
            <a:extLst>
              <a:ext uri="{FF2B5EF4-FFF2-40B4-BE49-F238E27FC236}">
                <a16:creationId xmlns:a16="http://schemas.microsoft.com/office/drawing/2014/main" id="{C726EDF8-82B3-934D-A1F3-902A9CE18E9B}"/>
              </a:ext>
            </a:extLst>
          </p:cNvPr>
          <p:cNvSpPr txBox="1"/>
          <p:nvPr/>
        </p:nvSpPr>
        <p:spPr>
          <a:xfrm>
            <a:off x="1395318" y="673101"/>
            <a:ext cx="8493222" cy="392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>
              <a:defRPr sz="4600"/>
            </a:lvl1pPr>
          </a:lstStyle>
          <a:p>
            <a:r>
              <a:rPr sz="2300" dirty="0"/>
              <a:t>77 institutions – </a:t>
            </a:r>
            <a:r>
              <a:rPr lang="en-US" sz="2300" dirty="0"/>
              <a:t>17 since formation of collaboration in December 2015</a:t>
            </a:r>
            <a:endParaRPr sz="2300" dirty="0"/>
          </a:p>
        </p:txBody>
      </p:sp>
    </p:spTree>
    <p:extLst>
      <p:ext uri="{BB962C8B-B14F-4D97-AF65-F5344CB8AC3E}">
        <p14:creationId xmlns:p14="http://schemas.microsoft.com/office/powerpoint/2010/main" val="94703911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544F928-EA21-024A-96A8-FF40DE426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219835-5C24-EF49-BB9B-9F9FC0892ED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34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FA9DD7-09C5-574E-9B97-E1BAB99A7ECE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0" y="6356350"/>
            <a:ext cx="2743200" cy="365125"/>
          </a:xfrm>
        </p:spPr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5C09C4-204D-6640-8AFD-B6BC603C37FD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4114800" cy="365125"/>
          </a:xfrm>
        </p:spPr>
        <p:txBody>
          <a:bodyPr/>
          <a:lstStyle/>
          <a:p>
            <a:r>
              <a:rPr lang="en-US"/>
              <a:t>The sPHENIX Experiment at RHIC </a:t>
            </a:r>
          </a:p>
        </p:txBody>
      </p:sp>
    </p:spTree>
    <p:extLst>
      <p:ext uri="{BB962C8B-B14F-4D97-AF65-F5344CB8AC3E}">
        <p14:creationId xmlns:p14="http://schemas.microsoft.com/office/powerpoint/2010/main" val="761180384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dg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046"/>
            <a:ext cx="12192000" cy="6838760"/>
          </a:xfrm>
          <a:prstGeom prst="rect">
            <a:avLst/>
          </a:prstGeom>
          <a:ln w="25400"/>
        </p:spPr>
      </p:pic>
      <p:sp>
        <p:nvSpPr>
          <p:cNvPr id="44" name="Shape 44"/>
          <p:cNvSpPr/>
          <p:nvPr/>
        </p:nvSpPr>
        <p:spPr>
          <a:xfrm>
            <a:off x="4409087" y="2755222"/>
            <a:ext cx="1529487" cy="687685"/>
          </a:xfrm>
          <a:prstGeom prst="rect">
            <a:avLst/>
          </a:prstGeom>
          <a:ln w="12700">
            <a:miter lim="400000"/>
          </a:ln>
          <a:effectLst>
            <a:outerShdw blurRad="50800" dist="63500" dir="27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7" tIns="35717" rIns="35717" bIns="35717">
            <a:spAutoFit/>
          </a:bodyPr>
          <a:lstStyle>
            <a:lvl1pPr>
              <a:defRPr sz="2400" b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defRPr>
            </a:lvl1pPr>
          </a:lstStyle>
          <a:p>
            <a:r>
              <a:rPr sz="2000" dirty="0">
                <a:solidFill>
                  <a:srgbClr val="FFFF00"/>
                </a:solidFill>
              </a:rPr>
              <a:t>Quark-Gluon </a:t>
            </a:r>
            <a:endParaRPr lang="en-US" sz="2000" dirty="0">
              <a:solidFill>
                <a:srgbClr val="FFFF00"/>
              </a:solidFill>
            </a:endParaRPr>
          </a:p>
          <a:p>
            <a:r>
              <a:rPr sz="2000" dirty="0">
                <a:solidFill>
                  <a:srgbClr val="FFFF00"/>
                </a:solidFill>
              </a:rPr>
              <a:t>Plasma (QGP)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35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01742477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7801" y="495443"/>
            <a:ext cx="6934199" cy="6031175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The sPHENIX Experiment at RHIC </a:t>
            </a:r>
            <a:endParaRPr lang="en-US" dirty="0"/>
          </a:p>
        </p:txBody>
      </p:sp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8825385" y="844799"/>
            <a:ext cx="3217759" cy="10772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600" b="1" dirty="0">
                <a:solidFill>
                  <a:srgbClr val="FF0000"/>
                </a:solidFill>
              </a:rPr>
              <a:t>CD-0/Science Case	Sept 2016</a:t>
            </a:r>
          </a:p>
          <a:p>
            <a:pPr eaLnBrk="1" hangingPunct="1"/>
            <a:r>
              <a:rPr lang="en-US" altLang="en-US" sz="1600" b="1" dirty="0">
                <a:solidFill>
                  <a:srgbClr val="000000"/>
                </a:solidFill>
              </a:rPr>
              <a:t>Construction Phase    	Jul 2018 -22</a:t>
            </a:r>
          </a:p>
          <a:p>
            <a:pPr eaLnBrk="1" hangingPunct="1"/>
            <a:r>
              <a:rPr lang="en-US" altLang="en-US" sz="1600" b="1" dirty="0"/>
              <a:t>Ready for Beam  	Jan  2023</a:t>
            </a:r>
          </a:p>
          <a:p>
            <a:pPr eaLnBrk="1" hangingPunct="1"/>
            <a:endParaRPr lang="en-US" altLang="en-US" sz="1600" b="1" dirty="0"/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6273542" y="2833325"/>
            <a:ext cx="2286000" cy="457200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8559543" y="3110671"/>
            <a:ext cx="16962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 preserve for</a:t>
            </a:r>
            <a:b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Particle ID </a:t>
            </a:r>
            <a:endParaRPr lang="en-US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751877" y="4776963"/>
            <a:ext cx="74571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MVTX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C4A2A6-F00D-A44D-B212-06ABE6FE2206}"/>
              </a:ext>
            </a:extLst>
          </p:cNvPr>
          <p:cNvSpPr txBox="1"/>
          <p:nvPr/>
        </p:nvSpPr>
        <p:spPr>
          <a:xfrm>
            <a:off x="719812" y="75874"/>
            <a:ext cx="71921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sPHENIX</a:t>
            </a:r>
            <a:r>
              <a:rPr lang="en-US" sz="2000" b="1" dirty="0"/>
              <a:t>: a State of the Art Detector for Heavy Ion Physics at RHIC</a:t>
            </a:r>
          </a:p>
        </p:txBody>
      </p:sp>
    </p:spTree>
    <p:extLst>
      <p:ext uri="{BB962C8B-B14F-4D97-AF65-F5344CB8AC3E}">
        <p14:creationId xmlns:p14="http://schemas.microsoft.com/office/powerpoint/2010/main" val="27409084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The sPHENIX Experiment at RHIC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8200" y="-6754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Super conducting magnet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360967" y="1405090"/>
            <a:ext cx="9230833" cy="2252472"/>
          </a:xfrm>
        </p:spPr>
        <p:txBody>
          <a:bodyPr>
            <a:noAutofit/>
          </a:bodyPr>
          <a:lstStyle/>
          <a:p>
            <a:r>
              <a:rPr lang="en-US" sz="2000" dirty="0"/>
              <a:t>1.4 Tesla magnet, </a:t>
            </a:r>
            <a:r>
              <a:rPr lang="az-Cyrl-AZ" sz="2000" dirty="0"/>
              <a:t>Ф</a:t>
            </a:r>
            <a:r>
              <a:rPr lang="en-US" sz="2000" dirty="0"/>
              <a:t> = 2.8 m, L = 3.8 m Previously used in BaBar @ SLAC</a:t>
            </a:r>
          </a:p>
          <a:p>
            <a:r>
              <a:rPr lang="en-US" sz="2000" dirty="0"/>
              <a:t>Moved to BNL in Feb 2015</a:t>
            </a:r>
          </a:p>
          <a:p>
            <a:r>
              <a:rPr lang="en-US" sz="2000" dirty="0"/>
              <a:t>Successful cold low field test in 2016</a:t>
            </a:r>
          </a:p>
          <a:p>
            <a:r>
              <a:rPr lang="en-US" sz="2000" dirty="0"/>
              <a:t>Full field test in 2018 </a:t>
            </a:r>
          </a:p>
        </p:txBody>
      </p:sp>
      <p:sp>
        <p:nvSpPr>
          <p:cNvPr id="11" name="Right Arrow 10"/>
          <p:cNvSpPr/>
          <p:nvPr/>
        </p:nvSpPr>
        <p:spPr>
          <a:xfrm rot="9696141">
            <a:off x="5736548" y="4500406"/>
            <a:ext cx="772889" cy="3810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2062435" y="3200400"/>
            <a:ext cx="3593915" cy="2815376"/>
            <a:chOff x="604772" y="4042624"/>
            <a:chExt cx="3593915" cy="281537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4772" y="4042624"/>
              <a:ext cx="3593915" cy="281537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2" name="Rectangle 11"/>
            <p:cNvSpPr/>
            <p:nvPr/>
          </p:nvSpPr>
          <p:spPr>
            <a:xfrm>
              <a:off x="868162" y="4107618"/>
              <a:ext cx="300107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effectLst>
                    <a:glow rad="101600">
                      <a:schemeClr val="bg1">
                        <a:lumMod val="50000"/>
                        <a:alpha val="60000"/>
                      </a:schemeClr>
                    </a:glow>
                  </a:effectLst>
                </a:rPr>
                <a:t>Preparing full field test @ BNL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58" y="2192451"/>
            <a:ext cx="3516960" cy="27034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" name="Group 1"/>
          <p:cNvGrpSpPr/>
          <p:nvPr/>
        </p:nvGrpSpPr>
        <p:grpSpPr>
          <a:xfrm>
            <a:off x="6286500" y="4915592"/>
            <a:ext cx="4087024" cy="1651597"/>
            <a:chOff x="4762500" y="4788675"/>
            <a:chExt cx="4087024" cy="1651597"/>
          </a:xfrm>
        </p:grpSpPr>
        <p:pic>
          <p:nvPicPr>
            <p:cNvPr id="13" name="Picture 12" descr="babar_route.png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62500" y="4953000"/>
              <a:ext cx="4087024" cy="14872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194" name="Picture 2" descr="http://www.jasonfox.me/wp-content/uploads/2011/05/map-pin.png"/>
            <p:cNvPicPr>
              <a:picLocks noChangeAspect="1" noChangeArrowheads="1"/>
            </p:cNvPicPr>
            <p:nvPr/>
          </p:nvPicPr>
          <p:blipFill>
            <a:blip r:embed="rId5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1287" y="5107843"/>
              <a:ext cx="336548" cy="5498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6" name="Picture 4" descr="https://lh4.ggpht.com/Tr5sntMif9qOPrKV_UVl7K8A_V3xQDgA7Sw_qweLUFlg76d_vGFA7q1xIKZ6IcmeGqg=w300"/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30728" y="4788675"/>
              <a:ext cx="647700" cy="647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363025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 up of a keyboard&#10;&#10;Description automatically generated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06744" y="1572236"/>
            <a:ext cx="5520955" cy="4152053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382232" y="2"/>
            <a:ext cx="9590567" cy="728663"/>
          </a:xfrm>
        </p:spPr>
        <p:txBody>
          <a:bodyPr/>
          <a:lstStyle/>
          <a:p>
            <a:r>
              <a:rPr lang="en-US" dirty="0"/>
              <a:t>Assembly of EMCal Sector 0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9/10/19</a:t>
            </a:r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38</a:t>
            </a:fld>
            <a:endParaRPr lang="en-US" alt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77708" y="5887033"/>
            <a:ext cx="3742243" cy="461665"/>
          </a:xfrm>
          <a:prstGeom prst="rect">
            <a:avLst/>
          </a:prstGeom>
          <a:solidFill>
            <a:srgbClr val="0080FF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</a:rPr>
              <a:t>Assembly of Sector 0 at BNL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71471" y="5090176"/>
            <a:ext cx="7213600" cy="10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/>
              <a:t>Sector 0 assembly continues to make good progress at BNL.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/>
              <a:t>Fit-up of the Sector electronics cooling system underway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sz="2133" dirty="0"/>
              <a:t>Sector 1 block construction ongoing at UIUC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sPHENIX Experiment at RHIC 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9C3894E-CEC8-4439-BDC8-47DB66C7092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07343" y="2237143"/>
            <a:ext cx="3545588" cy="1886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80EDE3-E9B3-41F4-BE83-7F03C24F487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01" y="1402902"/>
            <a:ext cx="2198751" cy="3545588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19314F6-D591-4BBA-89DA-94A1DC0B5909}"/>
              </a:ext>
            </a:extLst>
          </p:cNvPr>
          <p:cNvSpPr txBox="1"/>
          <p:nvPr/>
        </p:nvSpPr>
        <p:spPr>
          <a:xfrm>
            <a:off x="6272446" y="844128"/>
            <a:ext cx="3165547" cy="461665"/>
          </a:xfrm>
          <a:prstGeom prst="rect">
            <a:avLst/>
          </a:prstGeom>
          <a:solidFill>
            <a:srgbClr val="0080FF"/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FFFF"/>
                </a:solidFill>
              </a:rPr>
              <a:t>Sector 0 cooling system</a:t>
            </a:r>
          </a:p>
        </p:txBody>
      </p:sp>
    </p:spTree>
    <p:extLst>
      <p:ext uri="{BB962C8B-B14F-4D97-AF65-F5344CB8AC3E}">
        <p14:creationId xmlns:p14="http://schemas.microsoft.com/office/powerpoint/2010/main" val="13675763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9494" y="136525"/>
            <a:ext cx="10972800" cy="728663"/>
          </a:xfrm>
        </p:spPr>
        <p:txBody>
          <a:bodyPr/>
          <a:lstStyle/>
          <a:p>
            <a:pPr algn="ctr"/>
            <a:r>
              <a:rPr lang="en-US" sz="4267" dirty="0"/>
              <a:t>All 32 Barrel Magnet Steel Sectors at BNL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39</a:t>
            </a:fld>
            <a:endParaRPr lang="en-US" altLang="en-US" dirty="0"/>
          </a:p>
        </p:txBody>
      </p:sp>
      <p:pic>
        <p:nvPicPr>
          <p:cNvPr id="9" name="Picture 8" descr="Screen Shot 2019-05-08 at 7.36.26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399" y="1236821"/>
            <a:ext cx="9819895" cy="5621179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9/10/19</a:t>
            </a:r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The sPHENIX Experiment at RHIC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662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-13352" y="3967"/>
            <a:ext cx="12205352" cy="688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The sPHENIX Experiment at RHIC 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66057" y="76199"/>
            <a:ext cx="10450286" cy="105512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err="1">
                <a:solidFill>
                  <a:srgbClr val="FFFF00"/>
                </a:solidFill>
              </a:rPr>
              <a:t>sPHENIX</a:t>
            </a:r>
            <a:r>
              <a:rPr lang="en-US" b="1" dirty="0">
                <a:solidFill>
                  <a:srgbClr val="FFFF00"/>
                </a:solidFill>
              </a:rPr>
              <a:t> Upgrade at RHIC 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sz="2800" b="1" dirty="0">
                <a:solidFill>
                  <a:srgbClr val="FFC000"/>
                </a:solidFill>
              </a:rPr>
              <a:t>the next generation Heavy Ion Physics experiment in the US</a:t>
            </a:r>
            <a:endParaRPr lang="en-US" b="1" dirty="0">
              <a:solidFill>
                <a:srgbClr val="FFC0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114260" y="2061469"/>
            <a:ext cx="1353879" cy="1774604"/>
            <a:chOff x="2914572" y="2438400"/>
            <a:chExt cx="1962228" cy="2185730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066972" y="2438400"/>
              <a:ext cx="838200" cy="542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glow rad="101600">
                <a:schemeClr val="bg1">
                  <a:alpha val="60000"/>
                </a:schemeClr>
              </a:glow>
            </a:effectLst>
          </p:spPr>
        </p:pic>
        <p:pic>
          <p:nvPicPr>
            <p:cNvPr id="13" name="Picture 4" descr="E:\My Documents\Desktop\star.png"/>
            <p:cNvPicPr>
              <a:picLocks noChangeAspect="1" noChangeArrowheads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4572" y="2971799"/>
              <a:ext cx="1962228" cy="1652331"/>
            </a:xfrm>
            <a:prstGeom prst="rect">
              <a:avLst/>
            </a:prstGeom>
            <a:noFill/>
            <a:effectLst>
              <a:glow rad="101600">
                <a:schemeClr val="bg1">
                  <a:alpha val="60000"/>
                </a:schemeClr>
              </a:glow>
            </a:effec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8DDB949-9415-9D4B-A462-1B98AA22302E}"/>
              </a:ext>
            </a:extLst>
          </p:cNvPr>
          <p:cNvGrpSpPr/>
          <p:nvPr/>
        </p:nvGrpSpPr>
        <p:grpSpPr>
          <a:xfrm>
            <a:off x="5715000" y="570849"/>
            <a:ext cx="3423128" cy="2858151"/>
            <a:chOff x="5715000" y="1814863"/>
            <a:chExt cx="2767622" cy="2198132"/>
          </a:xfrm>
        </p:grpSpPr>
        <p:sp>
          <p:nvSpPr>
            <p:cNvPr id="17" name="Rectangle 16"/>
            <p:cNvSpPr/>
            <p:nvPr/>
          </p:nvSpPr>
          <p:spPr>
            <a:xfrm>
              <a:off x="7467601" y="3643663"/>
              <a:ext cx="101502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b="1" i="1" dirty="0">
                  <a:solidFill>
                    <a:schemeClr val="bg1"/>
                  </a:solidFill>
                  <a:effectLst>
                    <a:glow rad="101600">
                      <a:schemeClr val="accent1">
                        <a:satMod val="175000"/>
                        <a:alpha val="40000"/>
                      </a:schemeClr>
                    </a:glow>
                  </a:effectLst>
                </a:rPr>
                <a:t>Φ</a:t>
              </a:r>
              <a:r>
                <a:rPr lang="en-US" b="1" dirty="0">
                  <a:solidFill>
                    <a:schemeClr val="bg1"/>
                  </a:solidFill>
                  <a:effectLst>
                    <a:glow rad="101600">
                      <a:schemeClr val="accent1">
                        <a:satMod val="175000"/>
                        <a:alpha val="40000"/>
                      </a:schemeClr>
                    </a:glow>
                  </a:effectLst>
                </a:rPr>
                <a:t> 1.2km</a:t>
              </a: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>
              <a:off x="6629400" y="2729263"/>
              <a:ext cx="914400" cy="91440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 flipV="1">
              <a:off x="5715000" y="1814863"/>
              <a:ext cx="482600" cy="48260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  <a:effectLst>
              <a:glow rad="63500">
                <a:schemeClr val="accent1">
                  <a:satMod val="175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552" y="925732"/>
            <a:ext cx="1885360" cy="202303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1550" y="1521043"/>
            <a:ext cx="2172856" cy="685914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7563948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7F209-9BA3-4CCB-9EC7-8B10EE35C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558" y="12701"/>
            <a:ext cx="9484242" cy="1178146"/>
          </a:xfrm>
        </p:spPr>
        <p:txBody>
          <a:bodyPr/>
          <a:lstStyle/>
          <a:p>
            <a:r>
              <a:rPr lang="en-US" dirty="0"/>
              <a:t>TPC Preproduction Components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AC0D7A-B7E1-4458-B2F5-C1C09AE8C1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629400"/>
            <a:ext cx="2844800" cy="228600"/>
          </a:xfrm>
        </p:spPr>
        <p:txBody>
          <a:bodyPr/>
          <a:lstStyle/>
          <a:p>
            <a:pPr>
              <a:defRPr/>
            </a:pPr>
            <a:r>
              <a:rPr lang="en-US" altLang="en-US"/>
              <a:t>9/10/19</a:t>
            </a:r>
            <a:endParaRPr lang="en-US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80B636-60A2-4E8A-A656-4D53BE84E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569076"/>
            <a:ext cx="3860800" cy="288925"/>
          </a:xfrm>
        </p:spPr>
        <p:txBody>
          <a:bodyPr/>
          <a:lstStyle/>
          <a:p>
            <a:pPr>
              <a:defRPr/>
            </a:pPr>
            <a:r>
              <a:rPr lang="en-US"/>
              <a:t>The sPHENIX Experiment at RHIC 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4F120C-001A-404E-A885-E9085B73F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9741" y="6492876"/>
            <a:ext cx="712259" cy="365125"/>
          </a:xfrm>
        </p:spPr>
        <p:txBody>
          <a:bodyPr/>
          <a:lstStyle/>
          <a:p>
            <a:fld id="{0AE0C637-5835-444B-B8C0-92C25AFA2084}" type="slidenum">
              <a:rPr lang="en-US" altLang="en-US" smtClean="0"/>
              <a:pPr/>
              <a:t>40</a:t>
            </a:fld>
            <a:endParaRPr lang="en-US" altLang="en-US" dirty="0"/>
          </a:p>
        </p:txBody>
      </p:sp>
      <p:pic>
        <p:nvPicPr>
          <p:cNvPr id="6" name="Picture 5" descr="https://lh3.googleusercontent.com/cFoFQiHp5CGvEjaDs8vg4c-waDKDbVZqiPxlnYlndBHvl8bq91Xug_edBlX-4rscXS4fRLJI5rBcUoQiUhSCGLLGgCYzYT1VoOpVkr9W1EoN-cGjLJxCUMXUSvtWHv655Y5vLjF67wFA_5xVJJetziKeriWJcT1XiWB_qtp3DpqRfupt3EFnKhdMRrdAj4Vcilwp3gkMb2p1dntWXyUOTI5IOSOnsF8z6j4oKPsyYtyL0Ogzg4qIEsEzHl6sPccI_vifaTd_ONPzVBfXVV3Okj8PZAvRElBsBPfSbJ9uZ_G5Hrm1wHA78hXkllhz0weVwnALZiIoB_PQY9U3hxPmiuxk3QKhPSF2MBdZPy5YHmEAwJIA2z2qQLl46EDXZedQYUlEB_rwiz7utKFqI3cqSIpSPcww_OLuWJSCHUrF-p9FLBqfqj460F6DZYry954ayO2vOlVTs6DRUjPAgmnGZScwaKyjHsXQZdmhtUH33p2rXSOVmakiYR3UXRvsOy7KsuHn-MJL9lw35DLZxFU6TAuRlq55DpuzBN6REvtvx5dTtFouak17HE3-POnQOlqBcDqZG2k_uUIkvmPY_mJwi358PU1Wcf2Q_4BKICFHdiisxtzX3v1wrPoQMg3ix-amKsR4FYe_amf_dzwtvDwjNdbvMg=w847-h1129-no">
            <a:extLst>
              <a:ext uri="{FF2B5EF4-FFF2-40B4-BE49-F238E27FC236}">
                <a16:creationId xmlns:a16="http://schemas.microsoft.com/office/drawing/2014/main" id="{999F5B9A-20F5-43DE-ABD6-7BBF882B4C5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" y="1057964"/>
            <a:ext cx="3606800" cy="389503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ED99CE-21E9-4208-AC8A-0AF2A60CE2D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1" y="1079499"/>
            <a:ext cx="4369647" cy="3873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401030-5ED6-4353-8AB9-7DB82A4155FF}"/>
              </a:ext>
            </a:extLst>
          </p:cNvPr>
          <p:cNvSpPr txBox="1"/>
          <p:nvPr/>
        </p:nvSpPr>
        <p:spPr>
          <a:xfrm>
            <a:off x="1168401" y="5461000"/>
            <a:ext cx="10109200" cy="1282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/>
              <a:t>Left: </a:t>
            </a:r>
            <a:r>
              <a:rPr lang="en-US" sz="2133" dirty="0"/>
              <a:t>TPC R2 module four-layer GEM stack used in the test beam. </a:t>
            </a:r>
            <a:r>
              <a:rPr lang="en-US" sz="2133" b="1" dirty="0"/>
              <a:t>Right:</a:t>
            </a:r>
            <a:r>
              <a:rPr lang="en-US" sz="2133" dirty="0"/>
              <a:t> Preproduction TPC FEE cards carrying eight SAMPA version 4 chips, an Artix-7 FPGA, and double SFP+ links.</a:t>
            </a:r>
            <a:endParaRPr lang="en-US" sz="2133" i="1" dirty="0"/>
          </a:p>
          <a:p>
            <a:endParaRPr lang="en-US" sz="1333" dirty="0"/>
          </a:p>
        </p:txBody>
      </p:sp>
    </p:spTree>
    <p:extLst>
      <p:ext uri="{BB962C8B-B14F-4D97-AF65-F5344CB8AC3E}">
        <p14:creationId xmlns:p14="http://schemas.microsoft.com/office/powerpoint/2010/main" val="36061037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A Broad Physics Program with Jets @sPHENIX</a:t>
            </a:r>
            <a:br>
              <a:rPr lang="en-US" dirty="0"/>
            </a:br>
            <a:r>
              <a:rPr lang="en-US" sz="2700" dirty="0"/>
              <a:t>Parton Mass and Flavor Dependence of Jet Suppression and more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20900" y="1325563"/>
            <a:ext cx="7505700" cy="5306145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sPHENIX Experiment at RHIC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8521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ups1s_central_50khz_new_software.pdf" descr="ups1s_central_50khz_new_software.pdf">
            <a:extLst>
              <a:ext uri="{FF2B5EF4-FFF2-40B4-BE49-F238E27FC236}">
                <a16:creationId xmlns:a16="http://schemas.microsoft.com/office/drawing/2014/main" id="{A2FD1F3C-77D2-ED47-BA49-B4C4CE2AB7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27"/>
          <a:stretch/>
        </p:blipFill>
        <p:spPr>
          <a:xfrm>
            <a:off x="6549540" y="962502"/>
            <a:ext cx="4482021" cy="4102997"/>
          </a:xfrm>
          <a:prstGeom prst="rect">
            <a:avLst/>
          </a:prstGeom>
          <a:ln w="12700">
            <a:miter lim="400000"/>
          </a:ln>
        </p:spPr>
      </p:pic>
      <p:sp>
        <p:nvSpPr>
          <p:cNvPr id="379" name="Core physics projection: Upsilons at sPHENIX vs LHC"/>
          <p:cNvSpPr txBox="1">
            <a:spLocks noGrp="1"/>
          </p:cNvSpPr>
          <p:nvPr>
            <p:ph type="title"/>
          </p:nvPr>
        </p:nvSpPr>
        <p:spPr>
          <a:xfrm>
            <a:off x="752772" y="219963"/>
            <a:ext cx="8229601" cy="54649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1243584">
              <a:defRPr sz="5814"/>
            </a:lvl1pPr>
          </a:lstStyle>
          <a:p>
            <a:r>
              <a:rPr dirty="0"/>
              <a:t>Upsilons at </a:t>
            </a:r>
            <a:r>
              <a:rPr dirty="0" err="1"/>
              <a:t>sPHENIX</a:t>
            </a:r>
            <a:r>
              <a:rPr dirty="0"/>
              <a:t> </a:t>
            </a:r>
            <a:r>
              <a:rPr lang="en-US" dirty="0"/>
              <a:t>and</a:t>
            </a:r>
            <a:r>
              <a:rPr dirty="0"/>
              <a:t> LHC</a:t>
            </a:r>
          </a:p>
        </p:txBody>
      </p:sp>
      <p:pic>
        <p:nvPicPr>
          <p:cNvPr id="380" name="Image" descr="Image"/>
          <p:cNvPicPr>
            <a:picLocks/>
          </p:cNvPicPr>
          <p:nvPr/>
        </p:nvPicPr>
        <p:blipFill>
          <a:blip r:embed="rId3">
            <a:alphaModFix amt="99000"/>
          </a:blip>
          <a:stretch>
            <a:fillRect/>
          </a:stretch>
        </p:blipFill>
        <p:spPr>
          <a:xfrm>
            <a:off x="112510" y="983749"/>
            <a:ext cx="6437030" cy="4081750"/>
          </a:xfrm>
          <a:prstGeom prst="rect">
            <a:avLst/>
          </a:prstGeom>
          <a:ln w="12700">
            <a:miter lim="400000"/>
          </a:ln>
        </p:spPr>
      </p:pic>
      <p:sp>
        <p:nvSpPr>
          <p:cNvPr id="382" name="CMS data"/>
          <p:cNvSpPr txBox="1"/>
          <p:nvPr/>
        </p:nvSpPr>
        <p:spPr>
          <a:xfrm>
            <a:off x="4345034" y="1813724"/>
            <a:ext cx="1468352" cy="564578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 sz="3200" b="1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rPr sz="16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CMS data</a:t>
            </a:r>
            <a:endParaRPr lang="en-US" sz="1600" b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16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min. bias </a:t>
            </a:r>
            <a:r>
              <a:rPr lang="en-US" sz="1600" b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PbPb</a:t>
            </a:r>
            <a:endParaRPr sz="1600" b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3" name="Sequential suppression of Y(nS) states reveals QGP Debye screening length…"/>
          <p:cNvSpPr txBox="1"/>
          <p:nvPr/>
        </p:nvSpPr>
        <p:spPr>
          <a:xfrm>
            <a:off x="1619426" y="5346952"/>
            <a:ext cx="7953689" cy="10819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7946" tIns="47946" rIns="47946" bIns="47946" anchor="ctr">
            <a:spAutoFit/>
          </a:bodyPr>
          <a:lstStyle/>
          <a:p>
            <a:pPr>
              <a:lnSpc>
                <a:spcPct val="150000"/>
              </a:lnSpc>
              <a:defRPr sz="4500"/>
            </a:pPr>
            <a:r>
              <a:rPr lang="en-US" sz="2250" dirty="0"/>
              <a:t>Observable: differential</a:t>
            </a:r>
            <a:r>
              <a:rPr sz="2250" dirty="0"/>
              <a:t> suppression of Y(nS) </a:t>
            </a:r>
            <a:r>
              <a:rPr lang="en-US" sz="2250" dirty="0"/>
              <a:t>Physics: </a:t>
            </a:r>
          </a:p>
          <a:p>
            <a:pPr>
              <a:lnSpc>
                <a:spcPct val="150000"/>
              </a:lnSpc>
              <a:defRPr sz="4500"/>
            </a:pPr>
            <a:r>
              <a:rPr lang="en-US" sz="2250" dirty="0"/>
              <a:t>temperature dependence of </a:t>
            </a:r>
            <a:r>
              <a:rPr sz="2250" dirty="0"/>
              <a:t>QGP Debye screening length</a:t>
            </a:r>
            <a:endParaRPr lang="en-US" sz="2250" dirty="0"/>
          </a:p>
        </p:txBody>
      </p:sp>
      <p:sp>
        <p:nvSpPr>
          <p:cNvPr id="387" name="Y(ns) → μ++μ-"/>
          <p:cNvSpPr txBox="1"/>
          <p:nvPr/>
        </p:nvSpPr>
        <p:spPr>
          <a:xfrm>
            <a:off x="7331018" y="2873140"/>
            <a:ext cx="1110240" cy="3029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3000"/>
            </a:pPr>
            <a:r>
              <a:rPr sz="1500" dirty="0"/>
              <a:t>Y(</a:t>
            </a:r>
            <a:r>
              <a:rPr lang="en-US" sz="1500" dirty="0"/>
              <a:t>n</a:t>
            </a:r>
            <a:r>
              <a:rPr sz="1500" dirty="0"/>
              <a:t>s) → </a:t>
            </a:r>
            <a:r>
              <a:rPr lang="en-US" sz="1500" dirty="0"/>
              <a:t>e</a:t>
            </a:r>
            <a:r>
              <a:rPr sz="1500" baseline="31999" dirty="0"/>
              <a:t>+</a:t>
            </a:r>
            <a:r>
              <a:rPr sz="1500" dirty="0"/>
              <a:t>+</a:t>
            </a:r>
            <a:r>
              <a:rPr lang="en-US" sz="1500" dirty="0"/>
              <a:t>e</a:t>
            </a:r>
            <a:r>
              <a:rPr sz="1500" baseline="31999" dirty="0"/>
              <a:t>-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D12818-B4E5-C143-9D80-1411D917EA9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42</a:t>
            </a:fld>
            <a:endParaRPr lang="en-US"/>
          </a:p>
        </p:txBody>
      </p:sp>
      <p:sp>
        <p:nvSpPr>
          <p:cNvPr id="16" name="Y(ns) → μ++μ-">
            <a:extLst>
              <a:ext uri="{FF2B5EF4-FFF2-40B4-BE49-F238E27FC236}">
                <a16:creationId xmlns:a16="http://schemas.microsoft.com/office/drawing/2014/main" id="{32030998-46C0-E843-8BD2-362C125B71AC}"/>
              </a:ext>
            </a:extLst>
          </p:cNvPr>
          <p:cNvSpPr txBox="1"/>
          <p:nvPr/>
        </p:nvSpPr>
        <p:spPr>
          <a:xfrm>
            <a:off x="3702552" y="2873140"/>
            <a:ext cx="1129476" cy="3029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3000"/>
            </a:pPr>
            <a:r>
              <a:rPr sz="1500" dirty="0"/>
              <a:t>Y(ns) → </a:t>
            </a:r>
            <a:r>
              <a:rPr sz="1500" dirty="0" err="1"/>
              <a:t>μ</a:t>
            </a:r>
            <a:r>
              <a:rPr sz="1500" baseline="31999" dirty="0"/>
              <a:t>+</a:t>
            </a:r>
            <a:r>
              <a:rPr sz="1500" dirty="0"/>
              <a:t>+</a:t>
            </a:r>
            <a:r>
              <a:rPr sz="1500" dirty="0" err="1"/>
              <a:t>μ</a:t>
            </a:r>
            <a:r>
              <a:rPr sz="1500" baseline="31999" dirty="0"/>
              <a:t>-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11B1D7-D379-D440-BE59-22C0A9CEB91D}"/>
              </a:ext>
            </a:extLst>
          </p:cNvPr>
          <p:cNvSpPr/>
          <p:nvPr/>
        </p:nvSpPr>
        <p:spPr>
          <a:xfrm>
            <a:off x="9425023" y="1813725"/>
            <a:ext cx="2550698" cy="830997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fr" sz="1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sPHENIX</a:t>
            </a:r>
            <a:r>
              <a:rPr lang="fr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Y(1S) simulation</a:t>
            </a:r>
          </a:p>
          <a:p>
            <a:r>
              <a:rPr lang="en-U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</a:t>
            </a:r>
            <a:r>
              <a:rPr lang="fr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op 10% central </a:t>
            </a:r>
            <a:r>
              <a:rPr lang="fr" sz="1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AuAu</a:t>
            </a:r>
            <a:r>
              <a:rPr lang="fr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 </a:t>
            </a:r>
          </a:p>
          <a:p>
            <a:r>
              <a:rPr lang="fr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+ 50 kHz </a:t>
            </a:r>
            <a:r>
              <a:rPr lang="fr" sz="1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pileup</a:t>
            </a:r>
            <a:endParaRPr lang="en-US" sz="1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610766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The sPHENIX Experiment at RHIC 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16769" y="40832"/>
            <a:ext cx="9677400" cy="890444"/>
          </a:xfrm>
        </p:spPr>
        <p:txBody>
          <a:bodyPr>
            <a:normAutofit fontScale="90000"/>
          </a:bodyPr>
          <a:lstStyle/>
          <a:p>
            <a:r>
              <a:rPr lang="en-US" dirty="0"/>
              <a:t>Precision Vertex and Open HF Observables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7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35"/>
          <a:stretch/>
        </p:blipFill>
        <p:spPr bwMode="auto">
          <a:xfrm>
            <a:off x="591464" y="2048299"/>
            <a:ext cx="3709075" cy="3793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  <a:endParaRPr lang="en-US" dirty="0"/>
          </a:p>
        </p:txBody>
      </p:sp>
      <p:sp>
        <p:nvSpPr>
          <p:cNvPr id="21" name="Content Placeholder 1"/>
          <p:cNvSpPr>
            <a:spLocks noGrp="1"/>
          </p:cNvSpPr>
          <p:nvPr>
            <p:ph idx="1"/>
          </p:nvPr>
        </p:nvSpPr>
        <p:spPr>
          <a:xfrm>
            <a:off x="816769" y="1091929"/>
            <a:ext cx="9698832" cy="956370"/>
          </a:xfrm>
        </p:spPr>
        <p:txBody>
          <a:bodyPr>
            <a:normAutofit/>
          </a:bodyPr>
          <a:lstStyle/>
          <a:p>
            <a:r>
              <a:rPr lang="en-US" dirty="0"/>
              <a:t>Precision vertex tracker + high rate capability</a:t>
            </a:r>
            <a:br>
              <a:rPr lang="en-US" dirty="0"/>
            </a:br>
            <a:r>
              <a:rPr lang="en-US" dirty="0"/>
              <a:t>→ Precision open charm and bottom over wide scales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CED9AEF-9DE5-664E-908D-EEF699656E23}"/>
              </a:ext>
            </a:extLst>
          </p:cNvPr>
          <p:cNvGrpSpPr/>
          <p:nvPr/>
        </p:nvGrpSpPr>
        <p:grpSpPr>
          <a:xfrm>
            <a:off x="5749909" y="2048299"/>
            <a:ext cx="6381893" cy="4563868"/>
            <a:chOff x="5749909" y="2048299"/>
            <a:chExt cx="6381893" cy="456386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A9E5F1B-664E-45E2-AA5C-48232E5097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749909" y="2048299"/>
              <a:ext cx="6381893" cy="4563868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2208AB0-1267-CB40-81A3-F8726970B44F}"/>
                </a:ext>
              </a:extLst>
            </p:cNvPr>
            <p:cNvSpPr txBox="1"/>
            <p:nvPr/>
          </p:nvSpPr>
          <p:spPr>
            <a:xfrm>
              <a:off x="8578416" y="4330233"/>
              <a:ext cx="9028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10um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F09808A-146A-6D41-A74A-C7AD316B3059}"/>
                </a:ext>
              </a:extLst>
            </p:cNvPr>
            <p:cNvCxnSpPr/>
            <p:nvPr/>
          </p:nvCxnSpPr>
          <p:spPr>
            <a:xfrm>
              <a:off x="6794205" y="4763386"/>
              <a:ext cx="4646428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ight Arrow 12">
            <a:extLst>
              <a:ext uri="{FF2B5EF4-FFF2-40B4-BE49-F238E27FC236}">
                <a16:creationId xmlns:a16="http://schemas.microsoft.com/office/drawing/2014/main" id="{E2B1C276-22F1-0F42-A208-39349E2360D7}"/>
              </a:ext>
            </a:extLst>
          </p:cNvPr>
          <p:cNvSpPr/>
          <p:nvPr/>
        </p:nvSpPr>
        <p:spPr>
          <a:xfrm>
            <a:off x="4038600" y="3945128"/>
            <a:ext cx="1245781" cy="16901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7372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45661" y="214864"/>
            <a:ext cx="5486400" cy="1474238"/>
          </a:xfrm>
        </p:spPr>
        <p:txBody>
          <a:bodyPr/>
          <a:lstStyle/>
          <a:p>
            <a:r>
              <a:rPr lang="en-US" dirty="0"/>
              <a:t>B-jet tagging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1960401" y="1884364"/>
            <a:ext cx="4286412" cy="1245149"/>
          </a:xfrm>
        </p:spPr>
        <p:txBody>
          <a:bodyPr>
            <a:normAutofit/>
          </a:bodyPr>
          <a:lstStyle/>
          <a:p>
            <a:r>
              <a:rPr lang="en-US" dirty="0"/>
              <a:t>Multi-tracks w/ large DCA</a:t>
            </a:r>
          </a:p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vertex mass </a:t>
            </a:r>
            <a:r>
              <a:rPr lang="en-US" dirty="0" err="1"/>
              <a:t>reco’d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sPHENIX Experiment at RHIC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44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3877302"/>
            <a:ext cx="3359150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4583163" y="3962400"/>
            <a:ext cx="3798837" cy="2444908"/>
            <a:chOff x="3276600" y="3951286"/>
            <a:chExt cx="3798934" cy="2444750"/>
          </a:xfrm>
        </p:grpSpPr>
        <p:grpSp>
          <p:nvGrpSpPr>
            <p:cNvPr id="9" name="Group 5"/>
            <p:cNvGrpSpPr>
              <a:grpSpLocks/>
            </p:cNvGrpSpPr>
            <p:nvPr/>
          </p:nvGrpSpPr>
          <p:grpSpPr bwMode="auto">
            <a:xfrm>
              <a:off x="3276600" y="3951286"/>
              <a:ext cx="3798934" cy="2444750"/>
              <a:chOff x="3276600" y="4114800"/>
              <a:chExt cx="3798241" cy="2445304"/>
            </a:xfrm>
          </p:grpSpPr>
          <p:pic>
            <p:nvPicPr>
              <p:cNvPr id="11" name="Picture 13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6600" y="4114800"/>
                <a:ext cx="3138240" cy="21540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4395612" y="5257985"/>
                <a:ext cx="266658" cy="182592"/>
              </a:xfrm>
              <a:prstGeom prst="rect">
                <a:avLst/>
              </a:prstGeom>
              <a:noFill/>
              <a:ln w="25400" cmpd="sng">
                <a:solidFill>
                  <a:srgbClr val="33CC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 algn="ctr"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3657540" y="6383704"/>
                <a:ext cx="177772" cy="115907"/>
              </a:xfrm>
              <a:prstGeom prst="rect">
                <a:avLst/>
              </a:prstGeom>
              <a:noFill/>
              <a:ln w="25400" cmpd="sng">
                <a:solidFill>
                  <a:srgbClr val="33CC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 algn="ctr" eaLnBrk="1" hangingPunct="1"/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Rectangle 2"/>
              <p:cNvSpPr>
                <a:spLocks noChangeArrowheads="1"/>
              </p:cNvSpPr>
              <p:nvPr/>
            </p:nvSpPr>
            <p:spPr bwMode="auto">
              <a:xfrm>
                <a:off x="3830551" y="6313843"/>
                <a:ext cx="3244290" cy="2462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 eaLnBrk="1" hangingPunct="1"/>
                <a:r>
                  <a:rPr lang="en-US" altLang="en-US" sz="1000">
                    <a:solidFill>
                      <a:srgbClr val="009F00"/>
                    </a:solidFill>
                  </a:rPr>
                  <a:t>CMS work-point, Phys. Rev. Lett. 113, 132301 (2014) </a:t>
                </a:r>
              </a:p>
            </p:txBody>
          </p:sp>
        </p:grpSp>
        <p:pic>
          <p:nvPicPr>
            <p:cNvPr id="10" name="Picture 17"/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5104" y="4521065"/>
              <a:ext cx="1001602" cy="138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24" descr="Screen Shot 2017-07-07 at 9.39.44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80376" y="3962400"/>
            <a:ext cx="258762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4999" y="431299"/>
            <a:ext cx="3136802" cy="320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95260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636" y="138768"/>
            <a:ext cx="10515600" cy="845489"/>
          </a:xfrm>
        </p:spPr>
        <p:txBody>
          <a:bodyPr/>
          <a:lstStyle/>
          <a:p>
            <a:r>
              <a:rPr lang="en-US" dirty="0"/>
              <a:t>Forward </a:t>
            </a:r>
            <a:r>
              <a:rPr lang="en-US" dirty="0" err="1"/>
              <a:t>EMCal</a:t>
            </a:r>
            <a:r>
              <a:rPr lang="en-US" dirty="0"/>
              <a:t> Simulations and Calibration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sPHENIX Experiment at RHIC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5C235E-E5C0-4458-88B0-3581F0EB5E37}" type="slidenum">
              <a:rPr lang="en-US" smtClean="0"/>
              <a:t>45</a:t>
            </a:fld>
            <a:endParaRPr lang="en-US"/>
          </a:p>
        </p:txBody>
      </p:sp>
      <p:pic>
        <p:nvPicPr>
          <p:cNvPr id="6" name="Picture 2" descr="new_femc_30gev_gam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333" y="1806828"/>
            <a:ext cx="4767673" cy="3624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8388" y="1798994"/>
            <a:ext cx="1871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30 GeV photon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shower in G4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1333" y="1249872"/>
            <a:ext cx="4767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Full simulation setup exists in G4: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912979" y="4754935"/>
            <a:ext cx="2636258" cy="116955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NIM A 406 (1998) 227-258: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136 +/- 5 </a:t>
            </a:r>
            <a:r>
              <a:rPr lang="en-US" sz="1400" dirty="0" err="1"/>
              <a:t>p.e.</a:t>
            </a:r>
            <a:r>
              <a:rPr lang="en-US" sz="1400" dirty="0"/>
              <a:t> /GeV </a:t>
            </a:r>
            <a:br>
              <a:rPr lang="en-US" sz="1400" dirty="0"/>
            </a:br>
            <a:r>
              <a:rPr lang="en-US" sz="1400" dirty="0"/>
              <a:t>(BCF-10, </a:t>
            </a:r>
            <a:r>
              <a:rPr lang="en-US" sz="1400" dirty="0" err="1"/>
              <a:t>cosmics</a:t>
            </a:r>
            <a:r>
              <a:rPr lang="en-US" sz="14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217 +/- 68 </a:t>
            </a:r>
            <a:r>
              <a:rPr lang="en-US" sz="1400" dirty="0" err="1"/>
              <a:t>p.e.</a:t>
            </a:r>
            <a:r>
              <a:rPr lang="en-US" sz="1400" dirty="0"/>
              <a:t> /GeV </a:t>
            </a:r>
            <a:br>
              <a:rPr lang="en-US" sz="1400" dirty="0"/>
            </a:br>
            <a:r>
              <a:rPr lang="en-US" sz="1400" dirty="0"/>
              <a:t>(BCF-12, laser)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557" y="1554708"/>
            <a:ext cx="4405926" cy="299199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451670" y="3770214"/>
            <a:ext cx="16649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deposited energy (GeV)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84548" y="4739547"/>
            <a:ext cx="2362889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MPV is 26.6 MeV</a:t>
            </a:r>
          </a:p>
          <a:p>
            <a:endParaRPr lang="en-US" dirty="0"/>
          </a:p>
          <a:p>
            <a:r>
              <a:rPr lang="en-US" dirty="0"/>
              <a:t>~3 pixels/0.0266 GeV = </a:t>
            </a:r>
            <a:br>
              <a:rPr lang="en-US" dirty="0"/>
            </a:br>
            <a:r>
              <a:rPr lang="en-US" dirty="0"/>
              <a:t>113 </a:t>
            </a:r>
            <a:r>
              <a:rPr lang="en-US" dirty="0" err="1"/>
              <a:t>SiPM</a:t>
            </a:r>
            <a:r>
              <a:rPr lang="en-US" dirty="0"/>
              <a:t> pixels/GeV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644E42-1E60-D642-A7EA-C4C6FF9CA2B4}"/>
              </a:ext>
            </a:extLst>
          </p:cNvPr>
          <p:cNvSpPr txBox="1"/>
          <p:nvPr/>
        </p:nvSpPr>
        <p:spPr>
          <a:xfrm>
            <a:off x="5710120" y="1084004"/>
            <a:ext cx="61150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Cosmics</a:t>
            </a:r>
            <a:r>
              <a:rPr lang="en-US" dirty="0"/>
              <a:t> energy response determined with vertical muons down into </a:t>
            </a:r>
            <a:r>
              <a:rPr lang="en-US" dirty="0" err="1"/>
              <a:t>fEMC</a:t>
            </a:r>
            <a:r>
              <a:rPr lang="en-US" dirty="0"/>
              <a:t> stack in standard G4 setup (3% sampling): </a:t>
            </a:r>
          </a:p>
        </p:txBody>
      </p:sp>
    </p:spTree>
    <p:extLst>
      <p:ext uri="{BB962C8B-B14F-4D97-AF65-F5344CB8AC3E}">
        <p14:creationId xmlns:p14="http://schemas.microsoft.com/office/powerpoint/2010/main" val="9029519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90837-A1D7-174C-AD75-12359F034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Forward Hadronic Calorimeter R&amp;D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FCCF8B-9AB8-2D4B-9BA3-6CB40B2BEB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925" y="1568451"/>
            <a:ext cx="5232990" cy="4479814"/>
          </a:xfrm>
        </p:spPr>
        <p:txBody>
          <a:bodyPr/>
          <a:lstStyle/>
          <a:p>
            <a:r>
              <a:rPr lang="en-US" dirty="0"/>
              <a:t>Essential for forward jet reconstruction, hadron energy measurement, and triggering</a:t>
            </a:r>
          </a:p>
          <a:p>
            <a:endParaRPr lang="en-US" dirty="0"/>
          </a:p>
          <a:p>
            <a:r>
              <a:rPr lang="en-US" dirty="0"/>
              <a:t>Collaboration with UCLA group for STAR upgrade and EIC detector R&amp;D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C48D23-E3EF-2344-9532-44A76D460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EB6F9-1F2B-2C45-B981-C8DF30CA0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sPHENIX Experiment at RHIC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A7719A-6965-8B4B-ACC3-D42E912F3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46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135E48-0531-8F4B-A04F-DC911092D1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3087" y="1568451"/>
            <a:ext cx="5630505" cy="423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5633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6199A-52C3-FC47-B58F-DD75444E0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 err="1"/>
              <a:t>HCal</a:t>
            </a:r>
            <a:r>
              <a:rPr lang="en-US" dirty="0"/>
              <a:t> Prototype Test Beam Results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56B11E-AF4A-714C-ACC1-DCAB8CCF5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3A63FF-1724-6247-8CF2-406FBDFA9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sPHENIX Experiment at RHIC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E89883-3A01-064C-B515-71E5BBE2C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47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B120F9-5D8C-7445-8925-DCC9D0B9D6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2303"/>
          <a:stretch/>
        </p:blipFill>
        <p:spPr>
          <a:xfrm>
            <a:off x="118350" y="1242758"/>
            <a:ext cx="5272653" cy="38551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7AEC0F-4A6C-DD45-A0B0-2760C1D2F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9928" y="1543063"/>
            <a:ext cx="6023722" cy="42780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58DD30F-38D4-1D47-B0D5-F29B9822B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707" y="5606294"/>
            <a:ext cx="3727893" cy="5325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7218BD-AF9D-8C49-B2A9-ED48CE33A4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2587" y="4089031"/>
            <a:ext cx="1910466" cy="263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879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DB301E28-C58A-734B-B431-57F3C1FAD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200" y="12635"/>
            <a:ext cx="10972800" cy="985093"/>
          </a:xfrm>
        </p:spPr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sPHENIX</a:t>
            </a:r>
            <a:r>
              <a:rPr lang="en-US" dirty="0"/>
              <a:t> Detector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32FDC2-1499-444E-8D98-73B56EFCA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67E66F-2643-4D85-B369-B17855572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The sPHENIX Experiment at RHIC </a:t>
            </a:r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D4C03DC-C80C-4881-BAF6-A0DB37D25419}"/>
              </a:ext>
            </a:extLst>
          </p:cNvPr>
          <p:cNvGrpSpPr/>
          <p:nvPr/>
        </p:nvGrpSpPr>
        <p:grpSpPr>
          <a:xfrm rot="8335738">
            <a:off x="6955065" y="2960958"/>
            <a:ext cx="3887978" cy="3475164"/>
            <a:chOff x="6433176" y="1539082"/>
            <a:chExt cx="2105524" cy="1899697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4D8A9956-BFB7-40C0-87D4-029A0E8D4058}"/>
                </a:ext>
              </a:extLst>
            </p:cNvPr>
            <p:cNvCxnSpPr>
              <a:cxnSpLocks/>
            </p:cNvCxnSpPr>
            <p:nvPr/>
          </p:nvCxnSpPr>
          <p:spPr>
            <a:xfrm rot="13264262" flipV="1">
              <a:off x="6433176" y="3238580"/>
              <a:ext cx="524288" cy="752"/>
            </a:xfrm>
            <a:prstGeom prst="straightConnector1">
              <a:avLst/>
            </a:prstGeom>
            <a:ln>
              <a:solidFill>
                <a:srgbClr val="292929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B2010CC-29A4-4A4A-B123-9E2E14C26CA3}"/>
                </a:ext>
              </a:extLst>
            </p:cNvPr>
            <p:cNvCxnSpPr>
              <a:cxnSpLocks/>
            </p:cNvCxnSpPr>
            <p:nvPr/>
          </p:nvCxnSpPr>
          <p:spPr>
            <a:xfrm rot="13264262" flipH="1" flipV="1">
              <a:off x="7548318" y="1905726"/>
              <a:ext cx="990382" cy="1"/>
            </a:xfrm>
            <a:prstGeom prst="line">
              <a:avLst/>
            </a:prstGeom>
            <a:ln>
              <a:solidFill>
                <a:srgbClr val="29292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CAA99EE2-CD89-4BA2-8325-B8A907995538}"/>
                </a:ext>
              </a:extLst>
            </p:cNvPr>
            <p:cNvCxnSpPr>
              <a:cxnSpLocks/>
            </p:cNvCxnSpPr>
            <p:nvPr/>
          </p:nvCxnSpPr>
          <p:spPr>
            <a:xfrm rot="13264262" flipH="1">
              <a:off x="7273706" y="1539082"/>
              <a:ext cx="1" cy="1899697"/>
            </a:xfrm>
            <a:prstGeom prst="straightConnector1">
              <a:avLst/>
            </a:prstGeom>
            <a:ln>
              <a:solidFill>
                <a:srgbClr val="292929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FF4E969C-DB70-49FC-8C4E-C87464CB4D9D}"/>
              </a:ext>
            </a:extLst>
          </p:cNvPr>
          <p:cNvSpPr/>
          <p:nvPr/>
        </p:nvSpPr>
        <p:spPr>
          <a:xfrm>
            <a:off x="9333826" y="4067247"/>
            <a:ext cx="881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>
                <a:solidFill>
                  <a:sysClr val="windowText" lastClr="000000"/>
                </a:solidFill>
              </a:rPr>
              <a:t>Φ</a:t>
            </a:r>
            <a:r>
              <a:rPr lang="en-US" dirty="0">
                <a:solidFill>
                  <a:sysClr val="windowText" lastClr="000000"/>
                </a:solidFill>
              </a:rPr>
              <a:t> ~ 5m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DA01D4F-E6C6-1D49-BB07-0DCD06ADB17F}"/>
              </a:ext>
            </a:extLst>
          </p:cNvPr>
          <p:cNvGrpSpPr/>
          <p:nvPr/>
        </p:nvGrpSpPr>
        <p:grpSpPr>
          <a:xfrm>
            <a:off x="708812" y="1279949"/>
            <a:ext cx="9972737" cy="5143500"/>
            <a:chOff x="708812" y="1088563"/>
            <a:chExt cx="9972737" cy="51435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4223D3A-F0E0-44AE-9C69-5A2CED7C1C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36518" y="1088563"/>
              <a:ext cx="8845031" cy="5143500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E7900BF-196A-4348-8F1A-DDE63F70E068}"/>
                </a:ext>
              </a:extLst>
            </p:cNvPr>
            <p:cNvGrpSpPr/>
            <p:nvPr/>
          </p:nvGrpSpPr>
          <p:grpSpPr>
            <a:xfrm>
              <a:off x="708812" y="1634314"/>
              <a:ext cx="5615789" cy="3363367"/>
              <a:chOff x="-815189" y="600775"/>
              <a:chExt cx="5615789" cy="3363368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D9220936-72C6-4134-A29D-464749F11DCC}"/>
                  </a:ext>
                </a:extLst>
              </p:cNvPr>
              <p:cNvSpPr/>
              <p:nvPr/>
            </p:nvSpPr>
            <p:spPr>
              <a:xfrm>
                <a:off x="768304" y="600775"/>
                <a:ext cx="121289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0432FF"/>
                    </a:solidFill>
                  </a:rPr>
                  <a:t>Outer HCal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1A828CB4-F002-433C-A294-E461811C60AE}"/>
                  </a:ext>
                </a:extLst>
              </p:cNvPr>
              <p:cNvSpPr/>
              <p:nvPr/>
            </p:nvSpPr>
            <p:spPr>
              <a:xfrm>
                <a:off x="784654" y="970399"/>
                <a:ext cx="119654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00B050"/>
                    </a:solidFill>
                  </a:rPr>
                  <a:t>SC Magnet</a:t>
                </a: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0FC8D488-68BF-4C75-B5C4-5B2012841FAB}"/>
                  </a:ext>
                </a:extLst>
              </p:cNvPr>
              <p:cNvSpPr/>
              <p:nvPr/>
            </p:nvSpPr>
            <p:spPr>
              <a:xfrm>
                <a:off x="1200217" y="1709647"/>
                <a:ext cx="78098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0432FF"/>
                    </a:solidFill>
                  </a:rPr>
                  <a:t>EMCal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7C48A5F-5799-493E-A0E2-CFC21C224E72}"/>
                  </a:ext>
                </a:extLst>
              </p:cNvPr>
              <p:cNvSpPr/>
              <p:nvPr/>
            </p:nvSpPr>
            <p:spPr>
              <a:xfrm>
                <a:off x="1442270" y="2079271"/>
                <a:ext cx="53893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TPC</a:t>
                </a: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221CE6B8-04C6-42B0-B1D9-A149FDA22844}"/>
                  </a:ext>
                </a:extLst>
              </p:cNvPr>
              <p:cNvSpPr/>
              <p:nvPr/>
            </p:nvSpPr>
            <p:spPr>
              <a:xfrm>
                <a:off x="1362184" y="2448895"/>
                <a:ext cx="61901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INTT</a:t>
                </a: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FB122AAE-2A51-463B-819A-7506AA7C4DF3}"/>
                  </a:ext>
                </a:extLst>
              </p:cNvPr>
              <p:cNvSpPr/>
              <p:nvPr/>
            </p:nvSpPr>
            <p:spPr>
              <a:xfrm>
                <a:off x="-815189" y="3594811"/>
                <a:ext cx="18473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en-US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64C8FA3D-11A7-4365-A95C-12E9510E99DA}"/>
                  </a:ext>
                </a:extLst>
              </p:cNvPr>
              <p:cNvSpPr/>
              <p:nvPr/>
            </p:nvSpPr>
            <p:spPr>
              <a:xfrm>
                <a:off x="1235482" y="2818520"/>
                <a:ext cx="74571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MVTX</a:t>
                </a:r>
              </a:p>
            </p:txBody>
          </p: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512AEA4B-CA6E-4FDD-84E7-CBDA60130103}"/>
                  </a:ext>
                </a:extLst>
              </p:cNvPr>
              <p:cNvCxnSpPr/>
              <p:nvPr/>
            </p:nvCxnSpPr>
            <p:spPr>
              <a:xfrm>
                <a:off x="2021500" y="785441"/>
                <a:ext cx="1559900" cy="361092"/>
              </a:xfrm>
              <a:prstGeom prst="straightConnector1">
                <a:avLst/>
              </a:prstGeom>
              <a:ln>
                <a:solidFill>
                  <a:srgbClr val="29292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6C490FE1-5B02-4099-AB8E-7B215C709D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21500" y="1155065"/>
                <a:ext cx="1976062" cy="528984"/>
              </a:xfrm>
              <a:prstGeom prst="straightConnector1">
                <a:avLst/>
              </a:prstGeom>
              <a:ln>
                <a:solidFill>
                  <a:srgbClr val="29292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1BA7C027-70D5-4F29-9FFA-B85603F8373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21500" y="1521814"/>
                <a:ext cx="1940900" cy="342785"/>
              </a:xfrm>
              <a:prstGeom prst="straightConnector1">
                <a:avLst/>
              </a:prstGeom>
              <a:ln>
                <a:solidFill>
                  <a:srgbClr val="29292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8D8D1CFA-5B82-46F4-90D1-287461D3F671}"/>
                  </a:ext>
                </a:extLst>
              </p:cNvPr>
              <p:cNvSpPr/>
              <p:nvPr/>
            </p:nvSpPr>
            <p:spPr>
              <a:xfrm>
                <a:off x="751698" y="1340023"/>
                <a:ext cx="130676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chemeClr val="accent3">
                        <a:lumMod val="75000"/>
                      </a:schemeClr>
                    </a:solidFill>
                  </a:rPr>
                  <a:t>(Inner </a:t>
                </a:r>
                <a:r>
                  <a:rPr lang="en-US" dirty="0" err="1">
                    <a:solidFill>
                      <a:schemeClr val="accent3">
                        <a:lumMod val="75000"/>
                      </a:schemeClr>
                    </a:solidFill>
                  </a:rPr>
                  <a:t>Hcal</a:t>
                </a:r>
                <a:r>
                  <a:rPr lang="en-US" dirty="0">
                    <a:solidFill>
                      <a:schemeClr val="accent3">
                        <a:lumMod val="75000"/>
                      </a:schemeClr>
                    </a:solidFill>
                  </a:rPr>
                  <a:t>)</a:t>
                </a:r>
              </a:p>
            </p:txBody>
          </p: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E497862A-F472-4255-97A8-9B2C0BDB26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21500" y="1894313"/>
                <a:ext cx="2093300" cy="156485"/>
              </a:xfrm>
              <a:prstGeom prst="straightConnector1">
                <a:avLst/>
              </a:prstGeom>
              <a:ln>
                <a:solidFill>
                  <a:srgbClr val="29292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C7115567-5FA6-4879-8678-7D668A3F6C3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14778" y="2261062"/>
                <a:ext cx="2404822" cy="168513"/>
              </a:xfrm>
              <a:prstGeom prst="straightConnector1">
                <a:avLst/>
              </a:prstGeom>
              <a:ln>
                <a:solidFill>
                  <a:srgbClr val="29292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D0809B35-6914-435C-BA54-99C333E448B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014778" y="2630065"/>
                <a:ext cx="2709622" cy="104310"/>
              </a:xfrm>
              <a:prstGeom prst="straightConnector1">
                <a:avLst/>
              </a:prstGeom>
              <a:ln>
                <a:solidFill>
                  <a:srgbClr val="29292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8671D5A3-B11E-4461-BD1D-E778790DA80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14778" y="2798578"/>
                <a:ext cx="2785822" cy="213583"/>
              </a:xfrm>
              <a:prstGeom prst="straightConnector1">
                <a:avLst/>
              </a:prstGeom>
              <a:ln>
                <a:solidFill>
                  <a:srgbClr val="292929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EDC608-999C-F34C-B87C-237111A9F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5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93240F-4078-C74D-8B27-793958C765E8}"/>
              </a:ext>
            </a:extLst>
          </p:cNvPr>
          <p:cNvSpPr txBox="1"/>
          <p:nvPr/>
        </p:nvSpPr>
        <p:spPr>
          <a:xfrm>
            <a:off x="463137" y="4509691"/>
            <a:ext cx="229634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/>
              <a:t>|eta| &lt; 1.1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 B: 1.4 T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ysClr val="windowText" lastClr="000000"/>
                </a:solidFill>
              </a:rPr>
              <a:t>15 kHz trigger</a:t>
            </a:r>
          </a:p>
          <a:p>
            <a:pPr marL="285750" indent="-285750">
              <a:buFontTx/>
              <a:buChar char="-"/>
            </a:pPr>
            <a:r>
              <a:rPr lang="en-US" sz="2400" dirty="0">
                <a:solidFill>
                  <a:sysClr val="windowText" lastClr="000000"/>
                </a:solidFill>
              </a:rPr>
              <a:t>&gt;10 GB/s data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B28084-7D17-284E-A0A8-0D919A096B89}"/>
              </a:ext>
            </a:extLst>
          </p:cNvPr>
          <p:cNvSpPr txBox="1"/>
          <p:nvPr/>
        </p:nvSpPr>
        <p:spPr>
          <a:xfrm>
            <a:off x="1277125" y="889973"/>
            <a:ext cx="6837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high rate and large acceptance detector for heavy ion physics at RHIC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A284F1-EC2C-E94D-8593-9605ED69AE7A}"/>
              </a:ext>
            </a:extLst>
          </p:cNvPr>
          <p:cNvSpPr txBox="1"/>
          <p:nvPr/>
        </p:nvSpPr>
        <p:spPr>
          <a:xfrm>
            <a:off x="2828047" y="4435260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MBD</a:t>
            </a:r>
          </a:p>
        </p:txBody>
      </p:sp>
    </p:spTree>
    <p:extLst>
      <p:ext uri="{BB962C8B-B14F-4D97-AF65-F5344CB8AC3E}">
        <p14:creationId xmlns:p14="http://schemas.microsoft.com/office/powerpoint/2010/main" val="8067077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A0987-300F-7D46-BC25-F6D5CD61D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098" y="136525"/>
            <a:ext cx="10271051" cy="1118117"/>
          </a:xfrm>
        </p:spPr>
        <p:txBody>
          <a:bodyPr>
            <a:normAutofit fontScale="90000"/>
          </a:bodyPr>
          <a:lstStyle/>
          <a:p>
            <a:r>
              <a:rPr lang="en-US" dirty="0"/>
              <a:t>Probing the Inner Workings of QGP in </a:t>
            </a:r>
            <a:r>
              <a:rPr lang="en-US" dirty="0" err="1"/>
              <a:t>sPHENIX</a:t>
            </a:r>
            <a:br>
              <a:rPr lang="en-US" dirty="0"/>
            </a:br>
            <a:r>
              <a:rPr lang="en-US" sz="4000" dirty="0"/>
              <a:t>- Key Capabilities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5CCAAB-E1B4-3346-B4CB-27E44BE39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F37600-52E6-4143-848E-644F342DA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sPHENIX Experiment at RHIC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6F3167-7357-F641-AB27-68F4FC337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6C32AF-7983-EF4A-882F-744BB821C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7507"/>
            <a:ext cx="12192000" cy="5018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3550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EE6806A-84C0-9D4A-8816-FDBA04D4D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736" y="724045"/>
            <a:ext cx="5071564" cy="57007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1584E9-6BBD-9640-AB40-4E0A08C55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508" y="1"/>
            <a:ext cx="10515600" cy="792528"/>
          </a:xfrm>
        </p:spPr>
        <p:txBody>
          <a:bodyPr/>
          <a:lstStyle/>
          <a:p>
            <a:r>
              <a:rPr lang="en-US" dirty="0" err="1"/>
              <a:t>sPHENIX</a:t>
            </a:r>
            <a:r>
              <a:rPr lang="en-US" dirty="0"/>
              <a:t> Detector Sub-Systems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EC03E8-D6BF-7B45-A2B1-BED537E0D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6B5FA-9ECA-FE4A-8ECF-B8E7109A12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sPHENIX Experiment at RHIC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1407CA-E6D0-8F4A-B4B6-731D1BD73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5F7360-7093-4547-8821-5D1A6390A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1134" y="910587"/>
            <a:ext cx="4114801" cy="532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5096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9E78E-FE34-B64E-8A69-BC44A6965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41991"/>
          </a:xfrm>
        </p:spPr>
        <p:txBody>
          <a:bodyPr/>
          <a:lstStyle/>
          <a:p>
            <a:r>
              <a:rPr lang="en-US" dirty="0"/>
              <a:t>Detector Performance: Tracking and Jets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5A7976-6E9A-F84B-A28A-F0BA066EC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2612AD-964B-D247-8CEB-91A02F561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sPHENIX Experiment at RHIC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A10CB1-6BDA-034D-8BE8-3F746B3C1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8E6F53-9339-C64E-8B6C-EF0FE9D5EB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74"/>
          <a:stretch/>
        </p:blipFill>
        <p:spPr>
          <a:xfrm>
            <a:off x="393951" y="1315077"/>
            <a:ext cx="10671544" cy="50412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FC9598-322E-864B-AA4D-FAB973AFD5A2}"/>
              </a:ext>
            </a:extLst>
          </p:cNvPr>
          <p:cNvSpPr txBox="1"/>
          <p:nvPr/>
        </p:nvSpPr>
        <p:spPr>
          <a:xfrm>
            <a:off x="3423684" y="850605"/>
            <a:ext cx="51560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432FF"/>
                </a:solidFill>
              </a:rPr>
              <a:t>GEANT simulations verified with test beam data</a:t>
            </a:r>
          </a:p>
        </p:txBody>
      </p:sp>
    </p:spTree>
    <p:extLst>
      <p:ext uri="{BB962C8B-B14F-4D97-AF65-F5344CB8AC3E}">
        <p14:creationId xmlns:p14="http://schemas.microsoft.com/office/powerpoint/2010/main" val="4958991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9/10/19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The sPHENIX Experiment at RHIC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38200" y="75562"/>
            <a:ext cx="10515600" cy="852605"/>
          </a:xfrm>
        </p:spPr>
        <p:txBody>
          <a:bodyPr/>
          <a:lstStyle/>
          <a:p>
            <a:r>
              <a:rPr lang="en-US" dirty="0"/>
              <a:t>Calorimeters Beam Tests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214" y="1068989"/>
            <a:ext cx="2913526" cy="21847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3296" y="945923"/>
            <a:ext cx="3712574" cy="228288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98728" y="3343326"/>
            <a:ext cx="18624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February 2014 </a:t>
            </a:r>
          </a:p>
          <a:p>
            <a:r>
              <a:rPr lang="en-US" dirty="0">
                <a:solidFill>
                  <a:schemeClr val="accent1"/>
                </a:solidFill>
              </a:rPr>
              <a:t>Proof of principle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205454" y="3470018"/>
            <a:ext cx="30554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February 2016: </a:t>
            </a:r>
            <a:r>
              <a:rPr lang="el-GR" dirty="0">
                <a:solidFill>
                  <a:schemeClr val="accent1"/>
                </a:solidFill>
              </a:rPr>
              <a:t>η~0</a:t>
            </a:r>
            <a:r>
              <a:rPr lang="en-US" dirty="0">
                <a:solidFill>
                  <a:schemeClr val="accent1"/>
                </a:solidFill>
              </a:rPr>
              <a:t> prototype</a:t>
            </a:r>
            <a:r>
              <a:rPr lang="el-GR" dirty="0">
                <a:solidFill>
                  <a:schemeClr val="accent1"/>
                </a:solidFill>
              </a:rPr>
              <a:t> 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505134" y="3571859"/>
            <a:ext cx="32301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February 2017: </a:t>
            </a:r>
            <a:r>
              <a:rPr lang="en-US" dirty="0">
                <a:solidFill>
                  <a:schemeClr val="accent1"/>
                </a:solidFill>
              </a:rPr>
              <a:t>η~0.9 prototype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1958" y="4130392"/>
            <a:ext cx="3295689" cy="24159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6223" y="977151"/>
            <a:ext cx="3390470" cy="2257939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180339" y="5526936"/>
            <a:ext cx="15055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Electron</a:t>
            </a:r>
            <a:r>
              <a:rPr lang="en-US" sz="1600" dirty="0"/>
              <a:t> </a:t>
            </a:r>
            <a:br>
              <a:rPr lang="en-US" sz="1400" dirty="0"/>
            </a:br>
            <a:r>
              <a:rPr lang="en-US" sz="1400" dirty="0"/>
              <a:t>Energy resolution</a:t>
            </a:r>
          </a:p>
          <a:p>
            <a:r>
              <a:rPr lang="en-US" sz="1400" dirty="0"/>
              <a:t>arXiv:1704.01461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319747" y="5505913"/>
            <a:ext cx="15055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Pion</a:t>
            </a:r>
            <a:br>
              <a:rPr lang="en-US" sz="1400" dirty="0"/>
            </a:br>
            <a:r>
              <a:rPr lang="en-US" sz="1400" dirty="0"/>
              <a:t>Energy resolution</a:t>
            </a:r>
          </a:p>
          <a:p>
            <a:r>
              <a:rPr lang="en-US" sz="1400" dirty="0"/>
              <a:t>arXiv:1704.01461 </a:t>
            </a:r>
          </a:p>
        </p:txBody>
      </p:sp>
      <p:sp>
        <p:nvSpPr>
          <p:cNvPr id="18" name="Right Arrow 17"/>
          <p:cNvSpPr/>
          <p:nvPr/>
        </p:nvSpPr>
        <p:spPr>
          <a:xfrm>
            <a:off x="3555776" y="2283339"/>
            <a:ext cx="488820" cy="48882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/>
          <p:cNvSpPr/>
          <p:nvPr/>
        </p:nvSpPr>
        <p:spPr>
          <a:xfrm>
            <a:off x="7825287" y="2223689"/>
            <a:ext cx="488820" cy="48882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486740" y="5974795"/>
            <a:ext cx="175881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sPHENIX</a:t>
            </a: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beam test data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95338" y="6019800"/>
            <a:ext cx="175881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sPHENIX</a:t>
            </a:r>
            <a:r>
              <a:rPr lang="en-US" sz="11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beam test data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52087" y="4064111"/>
            <a:ext cx="2622674" cy="254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5426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17895</TotalTime>
  <Words>2059</Words>
  <Application>Microsoft Macintosh PowerPoint</Application>
  <PresentationFormat>Widescreen</PresentationFormat>
  <Paragraphs>494</Paragraphs>
  <Slides>47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60" baseType="lpstr">
      <vt:lpstr>Arial</vt:lpstr>
      <vt:lpstr>Arial</vt:lpstr>
      <vt:lpstr>Avenir Book</vt:lpstr>
      <vt:lpstr>Avenir Heavy</vt:lpstr>
      <vt:lpstr>Calibri</vt:lpstr>
      <vt:lpstr>Calibri Light</vt:lpstr>
      <vt:lpstr>Helvetica Neue</vt:lpstr>
      <vt:lpstr>Symbol</vt:lpstr>
      <vt:lpstr>Times</vt:lpstr>
      <vt:lpstr>Times New Roman</vt:lpstr>
      <vt:lpstr>Wingdings 3</vt:lpstr>
      <vt:lpstr>Office Theme</vt:lpstr>
      <vt:lpstr>Equation</vt:lpstr>
      <vt:lpstr>The sPHENIX Experiment at RHIC</vt:lpstr>
      <vt:lpstr>Outline</vt:lpstr>
      <vt:lpstr>US Nuclear Physics Long Range Plan (2015)       sPHENIX – to understand “Inner Workings of QGP”</vt:lpstr>
      <vt:lpstr>sPHENIX Upgrade at RHIC  the next generation Heavy Ion Physics experiment in the US</vt:lpstr>
      <vt:lpstr>The sPHENIX Detector</vt:lpstr>
      <vt:lpstr>Probing the Inner Workings of QGP in sPHENIX - Key Capabilities</vt:lpstr>
      <vt:lpstr>sPHENIX Detector Sub-Systems</vt:lpstr>
      <vt:lpstr>Detector Performance: Tracking and Jets </vt:lpstr>
      <vt:lpstr>Calorimeters Beam Tests</vt:lpstr>
      <vt:lpstr>Monolithic-Active-Pixel-Sensor based Precision Vertex Detector  -- for Open Heavy Quark Measurements  </vt:lpstr>
      <vt:lpstr>Detector Status and Highlights</vt:lpstr>
      <vt:lpstr>Evolving sPHENIX Run Plan</vt:lpstr>
      <vt:lpstr>sPHENIX 3 Physics Pillars</vt:lpstr>
      <vt:lpstr>(I) Precision Calorimetry for Jets and Photons</vt:lpstr>
      <vt:lpstr>Key Observable: Direct Photons and Jets</vt:lpstr>
      <vt:lpstr>Modification of Photon-tagged Jets</vt:lpstr>
      <vt:lpstr>Di-Jets Modification: LHC vs RHIC</vt:lpstr>
      <vt:lpstr>sPHENIX 3 Physics Pillars</vt:lpstr>
      <vt:lpstr>(II) Upsilon Spectroscopy at RHIC</vt:lpstr>
      <vt:lpstr>sPHENIX 3 Physics Pillars</vt:lpstr>
      <vt:lpstr>(III) Heavy Quarks - Unique Probe of QGP</vt:lpstr>
      <vt:lpstr>B-meson Projections</vt:lpstr>
      <vt:lpstr>b-jet Projections</vt:lpstr>
      <vt:lpstr>sPHENIX Complements LHC Measurements</vt:lpstr>
      <vt:lpstr>A Broad Physics Program with sPHENIX</vt:lpstr>
      <vt:lpstr>Study Gluon Polarization</vt:lpstr>
      <vt:lpstr>Physics with Transversely Polarized p+p/A Collisions at RHIC</vt:lpstr>
      <vt:lpstr>Probe the Underlying Physics via Hard Scatterings TMD, Collinear Twist-3 Factorizations</vt:lpstr>
      <vt:lpstr>Access Sivers and Collins with Jet and Hadron Azimuthal Distributions in Transversely Polarized p+p Collisions </vt:lpstr>
      <vt:lpstr>Forward Upgrade Proposal</vt:lpstr>
      <vt:lpstr>sPHENIX at Electron Ion Collider (EIC)</vt:lpstr>
      <vt:lpstr>Summary and Outlook</vt:lpstr>
      <vt:lpstr>The Growing sPHENIX Collaboration </vt:lpstr>
      <vt:lpstr>Backup slides </vt:lpstr>
      <vt:lpstr>PowerPoint Presentation</vt:lpstr>
      <vt:lpstr>PowerPoint Presentation</vt:lpstr>
      <vt:lpstr>Super conducting magnet</vt:lpstr>
      <vt:lpstr>Assembly of EMCal Sector 0</vt:lpstr>
      <vt:lpstr>All 32 Barrel Magnet Steel Sectors at BNL</vt:lpstr>
      <vt:lpstr>TPC Preproduction Components</vt:lpstr>
      <vt:lpstr>A Broad Physics Program with Jets @sPHENIX Parton Mass and Flavor Dependence of Jet Suppression and more </vt:lpstr>
      <vt:lpstr>Upsilons at sPHENIX and LHC</vt:lpstr>
      <vt:lpstr>Precision Vertex and Open HF Observables</vt:lpstr>
      <vt:lpstr>B-jet tagging</vt:lpstr>
      <vt:lpstr>Forward EMCal Simulations and Calibration</vt:lpstr>
      <vt:lpstr>Forward Hadronic Calorimeter R&amp;D</vt:lpstr>
      <vt:lpstr>HCal Prototype Test Beam Results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Ming Liu</cp:lastModifiedBy>
  <cp:revision>596</cp:revision>
  <cp:lastPrinted>2019-09-09T05:23:31Z</cp:lastPrinted>
  <dcterms:created xsi:type="dcterms:W3CDTF">2018-01-05T17:58:24Z</dcterms:created>
  <dcterms:modified xsi:type="dcterms:W3CDTF">2019-09-09T05:35:43Z</dcterms:modified>
</cp:coreProperties>
</file>