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342" r:id="rId2"/>
    <p:sldId id="257" r:id="rId3"/>
    <p:sldId id="268" r:id="rId4"/>
    <p:sldId id="265" r:id="rId5"/>
    <p:sldId id="785" r:id="rId6"/>
    <p:sldId id="346" r:id="rId7"/>
    <p:sldId id="761" r:id="rId8"/>
    <p:sldId id="762" r:id="rId9"/>
    <p:sldId id="280" r:id="rId10"/>
    <p:sldId id="763" r:id="rId11"/>
    <p:sldId id="845" r:id="rId12"/>
    <p:sldId id="336" r:id="rId13"/>
    <p:sldId id="274" r:id="rId14"/>
    <p:sldId id="485" r:id="rId15"/>
    <p:sldId id="343" r:id="rId16"/>
    <p:sldId id="345" r:id="rId17"/>
    <p:sldId id="764" r:id="rId18"/>
    <p:sldId id="385" r:id="rId19"/>
    <p:sldId id="351" r:id="rId20"/>
    <p:sldId id="756" r:id="rId21"/>
    <p:sldId id="361" r:id="rId22"/>
    <p:sldId id="837" r:id="rId23"/>
    <p:sldId id="786" r:id="rId24"/>
    <p:sldId id="269" r:id="rId25"/>
    <p:sldId id="824" r:id="rId26"/>
    <p:sldId id="844" r:id="rId27"/>
    <p:sldId id="260" r:id="rId28"/>
    <p:sldId id="271" r:id="rId29"/>
    <p:sldId id="341" r:id="rId30"/>
    <p:sldId id="566" r:id="rId31"/>
    <p:sldId id="592" r:id="rId32"/>
    <p:sldId id="586" r:id="rId33"/>
    <p:sldId id="294" r:id="rId34"/>
    <p:sldId id="314" r:id="rId35"/>
    <p:sldId id="830" r:id="rId36"/>
    <p:sldId id="843" r:id="rId37"/>
    <p:sldId id="279" r:id="rId38"/>
    <p:sldId id="835" r:id="rId39"/>
    <p:sldId id="83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057"/>
    <p:restoredTop sz="94667"/>
  </p:normalViewPr>
  <p:slideViewPr>
    <p:cSldViewPr snapToGrid="0" snapToObjects="1">
      <p:cViewPr>
        <p:scale>
          <a:sx n="120" d="100"/>
          <a:sy n="120" d="100"/>
        </p:scale>
        <p:origin x="616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7A5F0-D48F-CD40-8EAE-B154819D952A}" type="datetimeFigureOut">
              <a:rPr lang="en-US" smtClean="0"/>
              <a:t>9/7/19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67284-DE94-C742-BE96-63A5A690E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4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66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2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D_s plot …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Shanshan - A multi-scale approach is required for the full picture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5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20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04494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37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9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25602" name="Picture 2" descr="Image result for sPHENIX logo">
            <a:extLst>
              <a:ext uri="{FF2B5EF4-FFF2-40B4-BE49-F238E27FC236}">
                <a16:creationId xmlns:a16="http://schemas.microsoft.com/office/drawing/2014/main" id="{229346FA-6373-4947-A7BC-9D18901B2B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1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5658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sPHENIX logo">
            <a:extLst>
              <a:ext uri="{FF2B5EF4-FFF2-40B4-BE49-F238E27FC236}">
                <a16:creationId xmlns:a16="http://schemas.microsoft.com/office/drawing/2014/main" id="{D110C0D8-875F-AF49-A824-DED3FF55DD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6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1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.png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8278-FA72-9A4B-B566-E1E48B0C2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828" y="237297"/>
            <a:ext cx="10118651" cy="132568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sPHENIX</a:t>
            </a:r>
            <a:r>
              <a:rPr lang="en-US" b="1" dirty="0"/>
              <a:t> Experiment at RHIC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2DD53-BDE7-3F46-B658-BF24750EF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67217"/>
            <a:ext cx="9144000" cy="145859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Ming X. Liu</a:t>
            </a:r>
          </a:p>
          <a:p>
            <a:r>
              <a:rPr lang="en-US" sz="2800" dirty="0"/>
              <a:t>Los Alamos National Laboratory</a:t>
            </a:r>
          </a:p>
          <a:p>
            <a:r>
              <a:rPr lang="en-US" sz="2800" dirty="0"/>
              <a:t>(for the </a:t>
            </a:r>
            <a:r>
              <a:rPr lang="en-US" sz="2800" dirty="0" err="1"/>
              <a:t>sPHENIX</a:t>
            </a:r>
            <a:r>
              <a:rPr lang="en-US" sz="2800" dirty="0"/>
              <a:t> Collaboration)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3A391-D138-AC4F-9621-E8A2682449B8}"/>
              </a:ext>
            </a:extLst>
          </p:cNvPr>
          <p:cNvGrpSpPr/>
          <p:nvPr/>
        </p:nvGrpSpPr>
        <p:grpSpPr>
          <a:xfrm>
            <a:off x="0" y="3154438"/>
            <a:ext cx="12192000" cy="3466265"/>
            <a:chOff x="0" y="3154438"/>
            <a:chExt cx="12192000" cy="3466265"/>
          </a:xfrm>
        </p:grpSpPr>
        <p:pic>
          <p:nvPicPr>
            <p:cNvPr id="20482" name="Picture 2" descr="XLIX International Symposium on Multiparticle Dynamics">
              <a:extLst>
                <a:ext uri="{FF2B5EF4-FFF2-40B4-BE49-F238E27FC236}">
                  <a16:creationId xmlns:a16="http://schemas.microsoft.com/office/drawing/2014/main" id="{5AAC4E70-F306-ED40-9176-8237BCE81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4438"/>
              <a:ext cx="12192000" cy="332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EC74F7-F879-BC4D-8EE3-B0BA814B7D42}"/>
                </a:ext>
              </a:extLst>
            </p:cNvPr>
            <p:cNvSpPr/>
            <p:nvPr/>
          </p:nvSpPr>
          <p:spPr>
            <a:xfrm>
              <a:off x="2244756" y="6220593"/>
              <a:ext cx="4069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September  9-13, 2019, Santa Fe,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15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8C72-F624-6B4F-BDCA-EF951BA7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43191" cy="11695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Monolithic-Active-Pixel-Sensor based Precision Vertex Detector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200" dirty="0"/>
              <a:t>-- for Open Heavy Quark Measurements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442E0-43ED-B64F-A44F-E72A293D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F46A9-7672-F846-9923-6F9B109B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5E9A-26B8-314A-9B2A-7848423D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6D93A-2C64-2C46-A0FC-8D6669E9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57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ECDC-1BBD-294C-BFB3-7C43D8C2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0"/>
            <a:ext cx="10515600" cy="967563"/>
          </a:xfrm>
        </p:spPr>
        <p:txBody>
          <a:bodyPr/>
          <a:lstStyle/>
          <a:p>
            <a:r>
              <a:rPr lang="en-US" dirty="0"/>
              <a:t>Detector Status and Highlights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6EB0C-285C-2D44-8169-38C582DD3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19" y="936846"/>
            <a:ext cx="10515600" cy="2571898"/>
          </a:xfrm>
        </p:spPr>
        <p:txBody>
          <a:bodyPr>
            <a:normAutofit/>
          </a:bodyPr>
          <a:lstStyle/>
          <a:p>
            <a:r>
              <a:rPr lang="en-US" dirty="0"/>
              <a:t>All 32 </a:t>
            </a:r>
            <a:r>
              <a:rPr lang="en-US" dirty="0" err="1"/>
              <a:t>oHCAL</a:t>
            </a:r>
            <a:r>
              <a:rPr lang="en-US" dirty="0"/>
              <a:t> sectors received at BNL</a:t>
            </a:r>
          </a:p>
          <a:p>
            <a:r>
              <a:rPr lang="en-US" dirty="0"/>
              <a:t>EMCAL sector 0 assembled</a:t>
            </a:r>
          </a:p>
          <a:p>
            <a:r>
              <a:rPr lang="en-US" dirty="0"/>
              <a:t>TPC GEM pre-production started</a:t>
            </a:r>
          </a:p>
          <a:p>
            <a:r>
              <a:rPr lang="en-US" dirty="0"/>
              <a:t>MVTX sensor staves and Readout Units being produced </a:t>
            </a:r>
          </a:p>
          <a:p>
            <a:r>
              <a:rPr lang="en-US" dirty="0"/>
              <a:t>Successful MVTX, INTT, TPC beam tests at FNAL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94957-AEAE-BC41-B167-AAD79235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D6F76-FA7B-CE41-AB8C-7A24C58E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E62B6-BE8D-E44E-9F17-A53CE7DA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close up of a keyboard&#10;&#10;Description automatically generated">
            <a:extLst>
              <a:ext uri="{FF2B5EF4-FFF2-40B4-BE49-F238E27FC236}">
                <a16:creationId xmlns:a16="http://schemas.microsoft.com/office/drawing/2014/main" id="{1A0E98F0-C136-BC4C-A479-B9E6C0F52C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1051" y="4044323"/>
            <a:ext cx="2748528" cy="1922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3F433-81AB-2A42-9E38-117A6B9A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79" y="3631241"/>
            <a:ext cx="4087666" cy="2725110"/>
          </a:xfrm>
          <a:prstGeom prst="rect">
            <a:avLst/>
          </a:prstGeom>
        </p:spPr>
      </p:pic>
      <p:pic>
        <p:nvPicPr>
          <p:cNvPr id="9" name="Picture 8" descr="https://lh3.googleusercontent.com/cFoFQiHp5CGvEjaDs8vg4c-waDKDbVZqiPxlnYlndBHvl8bq91Xug_edBlX-4rscXS4fRLJI5rBcUoQiUhSCGLLGgCYzYT1VoOpVkr9W1EoN-cGjLJxCUMXUSvtWHv655Y5vLjF67wFA_5xVJJetziKeriWJcT1XiWB_qtp3DpqRfupt3EFnKhdMRrdAj4Vcilwp3gkMb2p1dntWXyUOTI5IOSOnsF8z6j4oKPsyYtyL0Ogzg4qIEsEzHl6sPccI_vifaTd_ONPzVBfXVV3Okj8PZAvRElBsBPfSbJ9uZ_G5Hrm1wHA78hXkllhz0weVwnALZiIoB_PQY9U3hxPmiuxk3QKhPSF2MBdZPy5YHmEAwJIA2z2qQLl46EDXZedQYUlEB_rwiz7utKFqI3cqSIpSPcww_OLuWJSCHUrF-p9FLBqfqj460F6DZYry954ayO2vOlVTs6DRUjPAgmnGZScwaKyjHsXQZdmhtUH33p2rXSOVmakiYR3UXRvsOy7KsuHn-MJL9lw35DLZxFU6TAuRlq55DpuzBN6REvtvx5dTtFouak17HE3-POnQOlqBcDqZG2k_uUIkvmPY_mJwi358PU1Wcf2Q_4BKICFHdiisxtzX3v1wrPoQMg3ix-amKsR4FYe_amf_dzwtvDwjNdbvMg=w847-h1129-no">
            <a:extLst>
              <a:ext uri="{FF2B5EF4-FFF2-40B4-BE49-F238E27FC236}">
                <a16:creationId xmlns:a16="http://schemas.microsoft.com/office/drawing/2014/main" id="{B517EE5C-1E26-7546-8FC5-6269EDCD31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62" y="3649233"/>
            <a:ext cx="2158173" cy="269439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449006-02AF-1F4C-85EB-B745BAE1B7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3654659"/>
            <a:ext cx="3568325" cy="26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31" y="-45253"/>
            <a:ext cx="10515600" cy="911202"/>
          </a:xfrm>
        </p:spPr>
        <p:txBody>
          <a:bodyPr/>
          <a:lstStyle/>
          <a:p>
            <a:r>
              <a:rPr lang="en-US" i="1" dirty="0"/>
              <a:t>Evolving</a:t>
            </a:r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Run 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8471" y="6532665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Experiment at RHIC 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9845"/>
            <a:ext cx="8284349" cy="20538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uidance from ALD to think in terms of a multi-year run plan…"/>
          <p:cNvSpPr txBox="1"/>
          <p:nvPr/>
        </p:nvSpPr>
        <p:spPr>
          <a:xfrm>
            <a:off x="691873" y="3444366"/>
            <a:ext cx="7771359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Guidance from ALD to think in terms of a multi-year run plan  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Consistent with language in DOE CD-0 “mission need” document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Incorporates BNL C-AD guidance on luminosity evolution 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Incorporates commissioning time in first year</a:t>
            </a:r>
          </a:p>
        </p:txBody>
      </p:sp>
      <p:sp>
        <p:nvSpPr>
          <p:cNvPr id="8" name="Minimum bias Au+Au at 15 kHz for |z| &lt; 10 cm: 47 billion (Year-1) + 96 billion (Year-2) + 96 billion (Year-3) = Total 239 billion events…"/>
          <p:cNvSpPr txBox="1"/>
          <p:nvPr/>
        </p:nvSpPr>
        <p:spPr>
          <a:xfrm>
            <a:off x="406400" y="5198301"/>
            <a:ext cx="11785600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60">
              <a:defRPr sz="4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133" dirty="0"/>
              <a:t>Minimum bias Au+Au at 15 kHz for |z| &lt; 10 cm:</a:t>
            </a:r>
            <a:br>
              <a:rPr sz="2133" dirty="0"/>
            </a:br>
            <a:r>
              <a:rPr sz="2133" dirty="0"/>
              <a:t>47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(Year-1) + </a:t>
            </a:r>
            <a:r>
              <a:rPr sz="2133" dirty="0"/>
              <a:t>96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</a:t>
            </a:r>
            <a:r>
              <a:rPr lang="en-US" sz="2133" dirty="0">
                <a:latin typeface="Avenir Book"/>
                <a:ea typeface="Avenir Book"/>
                <a:cs typeface="Avenir Book"/>
                <a:sym typeface="Avenir Book"/>
              </a:rPr>
              <a:t>3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) + </a:t>
            </a:r>
            <a:r>
              <a:rPr sz="2133" dirty="0"/>
              <a:t>96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</a:t>
            </a:r>
            <a:r>
              <a:rPr lang="en-US" sz="2133" dirty="0">
                <a:latin typeface="Avenir Book"/>
                <a:ea typeface="Avenir Book"/>
                <a:cs typeface="Avenir Book"/>
                <a:sym typeface="Avenir Book"/>
              </a:rPr>
              <a:t>5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) = Total </a:t>
            </a:r>
            <a:r>
              <a:rPr sz="2133" dirty="0">
                <a:solidFill>
                  <a:srgbClr val="FF0000"/>
                </a:solidFill>
              </a:rPr>
              <a:t>239 billion events</a:t>
            </a:r>
            <a:endParaRPr sz="2133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D6DE03-6003-C54A-86C2-F7E110009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182" y="6532665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4D354DFB-4BC2-1D45-9C9B-3CC814F71E48}"/>
              </a:ext>
            </a:extLst>
          </p:cNvPr>
          <p:cNvSpPr/>
          <p:nvPr/>
        </p:nvSpPr>
        <p:spPr>
          <a:xfrm>
            <a:off x="8940800" y="1295400"/>
            <a:ext cx="203200" cy="914400"/>
          </a:xfrm>
          <a:prstGeom prst="righ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79D97AF8-B088-B240-92CD-2252631BF938}"/>
              </a:ext>
            </a:extLst>
          </p:cNvPr>
          <p:cNvSpPr/>
          <p:nvPr/>
        </p:nvSpPr>
        <p:spPr>
          <a:xfrm>
            <a:off x="8940800" y="2412336"/>
            <a:ext cx="203200" cy="330864"/>
          </a:xfrm>
          <a:prstGeom prst="righ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678AD-9069-BB42-BF25-2F2C10502A84}"/>
              </a:ext>
            </a:extLst>
          </p:cNvPr>
          <p:cNvSpPr txBox="1"/>
          <p:nvPr/>
        </p:nvSpPr>
        <p:spPr>
          <a:xfrm>
            <a:off x="9183417" y="1514158"/>
            <a:ext cx="176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089D7"/>
                </a:solidFill>
              </a:rPr>
              <a:t>1</a:t>
            </a:r>
            <a:r>
              <a:rPr lang="en-US" sz="2400" baseline="30000" dirty="0">
                <a:solidFill>
                  <a:srgbClr val="2089D7"/>
                </a:solidFill>
              </a:rPr>
              <a:t>st</a:t>
            </a:r>
            <a:r>
              <a:rPr lang="en-US" sz="2400" dirty="0">
                <a:solidFill>
                  <a:srgbClr val="2089D7"/>
                </a:solidFill>
              </a:rPr>
              <a:t> campaign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5ADD9A-C18E-F444-ABEC-DB20D5A655BA}"/>
              </a:ext>
            </a:extLst>
          </p:cNvPr>
          <p:cNvSpPr txBox="1"/>
          <p:nvPr/>
        </p:nvSpPr>
        <p:spPr>
          <a:xfrm>
            <a:off x="9245600" y="2326958"/>
            <a:ext cx="1829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089D7"/>
                </a:solidFill>
              </a:rPr>
              <a:t>2</a:t>
            </a:r>
            <a:r>
              <a:rPr lang="en-US" sz="2400" baseline="30000" dirty="0">
                <a:solidFill>
                  <a:srgbClr val="2089D7"/>
                </a:solidFill>
              </a:rPr>
              <a:t>nd</a:t>
            </a:r>
            <a:r>
              <a:rPr lang="en-US" sz="2400" dirty="0">
                <a:solidFill>
                  <a:srgbClr val="2089D7"/>
                </a:solidFill>
              </a:rPr>
              <a:t> campaign</a:t>
            </a:r>
          </a:p>
        </p:txBody>
      </p:sp>
    </p:spTree>
    <p:extLst>
      <p:ext uri="{BB962C8B-B14F-4D97-AF65-F5344CB8AC3E}">
        <p14:creationId xmlns:p14="http://schemas.microsoft.com/office/powerpoint/2010/main" val="198609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1199"/>
            <a:ext cx="958743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Calorimetry for Jets and Photons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629"/>
          <a:stretch/>
        </p:blipFill>
        <p:spPr>
          <a:xfrm>
            <a:off x="36098" y="2166998"/>
            <a:ext cx="5252713" cy="3892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853" y="1726639"/>
            <a:ext cx="430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Excellent jet resolution in both </a:t>
            </a:r>
            <a:r>
              <a:rPr lang="en-US" dirty="0" err="1"/>
              <a:t>p+p</a:t>
            </a:r>
            <a:r>
              <a:rPr lang="en-US" dirty="0"/>
              <a:t> and A+A</a:t>
            </a:r>
          </a:p>
        </p:txBody>
      </p:sp>
      <p:pic>
        <p:nvPicPr>
          <p:cNvPr id="14" name="Picture 2" descr="mage result for direct photon production">
            <a:extLst>
              <a:ext uri="{FF2B5EF4-FFF2-40B4-BE49-F238E27FC236}">
                <a16:creationId xmlns:a16="http://schemas.microsoft.com/office/drawing/2014/main" id="{684EB458-51C3-1946-A8A8-21C52FF1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269" y="1293893"/>
            <a:ext cx="6450662" cy="476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BFD79-EB79-C94C-9055-04668F9B6DF1}"/>
              </a:ext>
            </a:extLst>
          </p:cNvPr>
          <p:cNvSpPr txBox="1"/>
          <p:nvPr/>
        </p:nvSpPr>
        <p:spPr>
          <a:xfrm>
            <a:off x="9675628" y="4805916"/>
            <a:ext cx="188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Photons by 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93CE4-D698-0248-8799-54AAD78C661C}"/>
              </a:ext>
            </a:extLst>
          </p:cNvPr>
          <p:cNvSpPr txBox="1"/>
          <p:nvPr/>
        </p:nvSpPr>
        <p:spPr>
          <a:xfrm>
            <a:off x="9610193" y="1214199"/>
            <a:ext cx="201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 by </a:t>
            </a:r>
            <a:r>
              <a:rPr lang="en-US" dirty="0" err="1"/>
              <a:t>EMCal+HCal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3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6769" y="40832"/>
            <a:ext cx="9677400" cy="890444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Vertex and Open HF Observables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 bwMode="auto">
          <a:xfrm>
            <a:off x="591464" y="2048299"/>
            <a:ext cx="3709075" cy="379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816769" y="1091929"/>
            <a:ext cx="9698832" cy="956370"/>
          </a:xfrm>
        </p:spPr>
        <p:txBody>
          <a:bodyPr>
            <a:normAutofit/>
          </a:bodyPr>
          <a:lstStyle/>
          <a:p>
            <a:r>
              <a:rPr lang="en-US" dirty="0"/>
              <a:t>Precision vertex tracker + high rate capability</a:t>
            </a:r>
            <a:br>
              <a:rPr lang="en-US" dirty="0"/>
            </a:br>
            <a:r>
              <a:rPr lang="en-US" dirty="0"/>
              <a:t>→ Precision open charm and bottom over wide scales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ED9AEF-9DE5-664E-908D-EEF699656E23}"/>
              </a:ext>
            </a:extLst>
          </p:cNvPr>
          <p:cNvGrpSpPr/>
          <p:nvPr/>
        </p:nvGrpSpPr>
        <p:grpSpPr>
          <a:xfrm>
            <a:off x="5749909" y="2048299"/>
            <a:ext cx="6381893" cy="4563868"/>
            <a:chOff x="5749909" y="2048299"/>
            <a:chExt cx="6381893" cy="45638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9E5F1B-664E-45E2-AA5C-48232E50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49909" y="2048299"/>
              <a:ext cx="6381893" cy="45638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208AB0-1267-CB40-81A3-F8726970B44F}"/>
                </a:ext>
              </a:extLst>
            </p:cNvPr>
            <p:cNvSpPr txBox="1"/>
            <p:nvPr/>
          </p:nvSpPr>
          <p:spPr>
            <a:xfrm>
              <a:off x="8578416" y="4330233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10um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09808A-146A-6D41-A74A-C7AD316B3059}"/>
                </a:ext>
              </a:extLst>
            </p:cNvPr>
            <p:cNvCxnSpPr/>
            <p:nvPr/>
          </p:nvCxnSpPr>
          <p:spPr>
            <a:xfrm>
              <a:off x="6794205" y="4763386"/>
              <a:ext cx="4646428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2B1C276-22F1-0F42-A208-39349E2360D7}"/>
              </a:ext>
            </a:extLst>
          </p:cNvPr>
          <p:cNvSpPr/>
          <p:nvPr/>
        </p:nvSpPr>
        <p:spPr>
          <a:xfrm>
            <a:off x="4038600" y="3945128"/>
            <a:ext cx="1245781" cy="1690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10515600" cy="1092201"/>
          </a:xfrm>
        </p:spPr>
        <p:txBody>
          <a:bodyPr/>
          <a:lstStyle/>
          <a:p>
            <a:r>
              <a:rPr lang="en-US" sz="4267" dirty="0" err="1"/>
              <a:t>sPHENIX</a:t>
            </a:r>
            <a:r>
              <a:rPr lang="en-US" sz="4267" dirty="0"/>
              <a:t> Complements LHC Measurements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15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8429CF-4321-9D4A-9921-C7E5A99647C8}"/>
              </a:ext>
            </a:extLst>
          </p:cNvPr>
          <p:cNvGrpSpPr/>
          <p:nvPr/>
        </p:nvGrpSpPr>
        <p:grpSpPr>
          <a:xfrm>
            <a:off x="4775200" y="1092201"/>
            <a:ext cx="7416800" cy="4983775"/>
            <a:chOff x="4775200" y="1092201"/>
            <a:chExt cx="7416800" cy="4983775"/>
          </a:xfrm>
        </p:grpSpPr>
        <p:pic>
          <p:nvPicPr>
            <p:cNvPr id="6" name="KinematicReach_Plot_Stripes_Tomorrow.pdf" descr="KinematicReach_Plot_Stripes_Tomorrow.pdf"/>
            <p:cNvPicPr>
              <a:picLocks noChangeAspect="1"/>
            </p:cNvPicPr>
            <p:nvPr/>
          </p:nvPicPr>
          <p:blipFill>
            <a:blip r:embed="rId2"/>
            <a:srcRect t="10405"/>
            <a:stretch>
              <a:fillRect/>
            </a:stretch>
          </p:blipFill>
          <p:spPr>
            <a:xfrm>
              <a:off x="4775200" y="1092201"/>
              <a:ext cx="7416800" cy="49837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Rectangle 6"/>
            <p:cNvSpPr/>
            <p:nvPr/>
          </p:nvSpPr>
          <p:spPr>
            <a:xfrm>
              <a:off x="5272567" y="1498600"/>
              <a:ext cx="3458369" cy="4064000"/>
            </a:xfrm>
            <a:prstGeom prst="rect">
              <a:avLst/>
            </a:prstGeom>
            <a:solidFill>
              <a:srgbClr val="FFFF00">
                <a:alpha val="9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6400" y="1498600"/>
            <a:ext cx="436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Excellent coverage at low-medium </a:t>
            </a:r>
            <a:r>
              <a:rPr lang="en-US" sz="2400" dirty="0" err="1"/>
              <a:t>pT</a:t>
            </a:r>
            <a:endParaRPr lang="en-US" sz="2400" dirty="0"/>
          </a:p>
          <a:p>
            <a:r>
              <a:rPr lang="en-US" sz="2400" dirty="0"/>
              <a:t>- Precision with high statistics</a:t>
            </a:r>
          </a:p>
          <a:p>
            <a:r>
              <a:rPr lang="en-US" sz="2400" dirty="0"/>
              <a:t>  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/>
              <a:t>Larger QGP effects</a:t>
            </a:r>
          </a:p>
          <a:p>
            <a:r>
              <a:rPr lang="en-US" sz="2400" dirty="0"/>
              <a:t>but difficult to trigger: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, highly quenched jets</a:t>
            </a:r>
          </a:p>
          <a:p>
            <a:pPr marL="380990" indent="-380990"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low </a:t>
            </a:r>
            <a:r>
              <a:rPr lang="en-US" sz="2400" b="1" dirty="0" err="1">
                <a:solidFill>
                  <a:srgbClr val="0070C0"/>
                </a:solidFill>
              </a:rPr>
              <a:t>p</a:t>
            </a:r>
            <a:r>
              <a:rPr lang="en-US" sz="2400" b="1" baseline="-25000" dirty="0" err="1">
                <a:solidFill>
                  <a:srgbClr val="0070C0"/>
                </a:solidFill>
              </a:rPr>
              <a:t>T</a:t>
            </a:r>
            <a:r>
              <a:rPr lang="en-US" sz="2400" b="1" dirty="0">
                <a:solidFill>
                  <a:srgbClr val="0070C0"/>
                </a:solidFill>
              </a:rPr>
              <a:t> charm and beauty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7E584-EC9A-3A4F-A6AE-00A3CA4C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45A3C43-4C7A-6445-8650-F44E6A19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</p:spTree>
    <p:extLst>
      <p:ext uri="{BB962C8B-B14F-4D97-AF65-F5344CB8AC3E}">
        <p14:creationId xmlns:p14="http://schemas.microsoft.com/office/powerpoint/2010/main" val="189412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CA2F-9A24-504C-8D03-C673430A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4" y="15043"/>
            <a:ext cx="8131566" cy="1122641"/>
          </a:xfrm>
        </p:spPr>
        <p:txBody>
          <a:bodyPr>
            <a:normAutofit/>
          </a:bodyPr>
          <a:lstStyle/>
          <a:p>
            <a:r>
              <a:rPr lang="en-US" sz="4000" dirty="0"/>
              <a:t>A Broad Physics Program with </a:t>
            </a:r>
            <a:r>
              <a:rPr lang="en-US" sz="4000" dirty="0" err="1"/>
              <a:t>sPHENIX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314F-072D-F548-90AE-DC6514005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1B2FD-0B21-9540-9C6D-EDB66DF5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4280-F41A-F64E-A633-59BA40BC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CBB6-DBBB-0848-BB25-EAFCB0AAE27C}"/>
              </a:ext>
            </a:extLst>
          </p:cNvPr>
          <p:cNvSpPr txBox="1"/>
          <p:nvPr/>
        </p:nvSpPr>
        <p:spPr>
          <a:xfrm>
            <a:off x="838200" y="1219164"/>
            <a:ext cx="7319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Nuclear matter under extreme condition, “QGP”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Nucleon and nuclear structures, novel QCD dynamics, “Cold QCD”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2EDB78E-8D8F-B045-AA5B-E98CD680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2" y="2648678"/>
            <a:ext cx="5311734" cy="3317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8E2B5-119C-3B41-998C-A27C28EEF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441" y="2969791"/>
            <a:ext cx="6242482" cy="3207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F77B3-7728-CF49-B616-031F81D6AE32}"/>
              </a:ext>
            </a:extLst>
          </p:cNvPr>
          <p:cNvSpPr txBox="1"/>
          <p:nvPr/>
        </p:nvSpPr>
        <p:spPr>
          <a:xfrm>
            <a:off x="1275907" y="2243470"/>
            <a:ext cx="2556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“Hot” QGP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86A2A-9898-2843-B5E6-EF361296D193}"/>
              </a:ext>
            </a:extLst>
          </p:cNvPr>
          <p:cNvSpPr txBox="1"/>
          <p:nvPr/>
        </p:nvSpPr>
        <p:spPr>
          <a:xfrm>
            <a:off x="6145383" y="2312866"/>
            <a:ext cx="264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“Cold” QCD physics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1E95CB-5F6E-AA4A-B21F-3EB959375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17" t="11617" r="44" b="7789"/>
          <a:stretch/>
        </p:blipFill>
        <p:spPr>
          <a:xfrm>
            <a:off x="8794378" y="15043"/>
            <a:ext cx="3397621" cy="27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52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57200" y="19440"/>
            <a:ext cx="10813311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dirty="0">
                <a:latin typeface="Calibri"/>
              </a:rPr>
              <a:t>Three Decades of the Proton Spin Puzzle </a:t>
            </a:r>
            <a:endParaRPr sz="4000" dirty="0"/>
          </a:p>
        </p:txBody>
      </p:sp>
      <p:sp>
        <p:nvSpPr>
          <p:cNvPr id="476" name="CustomShape 2"/>
          <p:cNvSpPr/>
          <p:nvPr/>
        </p:nvSpPr>
        <p:spPr>
          <a:xfrm>
            <a:off x="2013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065500" y="1562986"/>
            <a:ext cx="2456140" cy="23205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4094110" y="2862557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3844200" y="1675004"/>
            <a:ext cx="1960920" cy="114156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272936"/>
              </p:ext>
            </p:extLst>
          </p:nvPr>
        </p:nvGraphicFramePr>
        <p:xfrm>
          <a:off x="6386881" y="1803240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(E80 – E155)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(EMC), (</a:t>
                      </a:r>
                      <a:r>
                        <a:rPr lang="en-US" dirty="0"/>
                        <a:t>SMC), </a:t>
                      </a: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(HERMES)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715975" y="5528725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03401" y="3664270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EMC, 1980s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BB580-8884-3547-A2A3-F02B54B6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797" y="4201251"/>
            <a:ext cx="3459085" cy="19634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FD539-514B-D14F-8609-49640D0920AE}"/>
              </a:ext>
            </a:extLst>
          </p:cNvPr>
          <p:cNvSpPr txBox="1"/>
          <p:nvPr/>
        </p:nvSpPr>
        <p:spPr>
          <a:xfrm>
            <a:off x="9867599" y="6129081"/>
            <a:ext cx="10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/hadrons</a:t>
            </a:r>
          </a:p>
        </p:txBody>
      </p:sp>
    </p:spTree>
    <p:extLst>
      <p:ext uri="{BB962C8B-B14F-4D97-AF65-F5344CB8AC3E}">
        <p14:creationId xmlns:p14="http://schemas.microsoft.com/office/powerpoint/2010/main" val="29799094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33" y="0"/>
            <a:ext cx="5016521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Study Gluon Polarization</a:t>
            </a:r>
            <a:endParaRPr lang="en-US" sz="3100" dirty="0">
              <a:solidFill>
                <a:srgbClr val="00B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7B243-018F-4741-9F7B-D7EB9575F92D}"/>
              </a:ext>
            </a:extLst>
          </p:cNvPr>
          <p:cNvSpPr txBox="1"/>
          <p:nvPr/>
        </p:nvSpPr>
        <p:spPr>
          <a:xfrm>
            <a:off x="9418023" y="1281564"/>
            <a:ext cx="23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RHIC 2015 pp200</a:t>
            </a:r>
          </a:p>
          <a:p>
            <a:r>
              <a:rPr lang="en-US" dirty="0"/>
              <a:t>Recorded </a:t>
            </a:r>
            <a:r>
              <a:rPr lang="en-US" dirty="0" err="1"/>
              <a:t>lumi</a:t>
            </a:r>
            <a:r>
              <a:rPr lang="en-US" dirty="0"/>
              <a:t> ~50pb</a:t>
            </a:r>
            <a:r>
              <a:rPr lang="en-US" baseline="30000" dirty="0"/>
              <a:t>-1</a:t>
            </a:r>
            <a:endParaRPr lang="en-US" dirty="0"/>
          </a:p>
          <a:p>
            <a:endParaRPr lang="en-US" baseline="30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3454E-1964-3145-AC33-C2BFDA12EC93}"/>
              </a:ext>
            </a:extLst>
          </p:cNvPr>
          <p:cNvGrpSpPr/>
          <p:nvPr/>
        </p:nvGrpSpPr>
        <p:grpSpPr>
          <a:xfrm>
            <a:off x="0" y="2192730"/>
            <a:ext cx="12134185" cy="4259074"/>
            <a:chOff x="8225" y="1848625"/>
            <a:chExt cx="12134185" cy="42590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074683-BA77-754A-A27A-48E831F9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5" y="1879077"/>
              <a:ext cx="3945949" cy="42286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083E91-7D62-4842-87D0-2CE8A1DA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3399" y="1848625"/>
              <a:ext cx="3989011" cy="41876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D1EEB8-BBE9-0640-8C9B-A50F9137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2811" y="1879077"/>
              <a:ext cx="4283654" cy="4228622"/>
            </a:xfrm>
            <a:prstGeom prst="rect">
              <a:avLst/>
            </a:prstGeom>
          </p:spPr>
        </p:pic>
      </p:grpSp>
      <p:pic>
        <p:nvPicPr>
          <p:cNvPr id="19" name="Picture 2" descr="Image result for sPHENIX logo">
            <a:extLst>
              <a:ext uri="{FF2B5EF4-FFF2-40B4-BE49-F238E27FC236}">
                <a16:creationId xmlns:a16="http://schemas.microsoft.com/office/drawing/2014/main" id="{C8ADD428-9FD9-0C41-903B-670B5377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789CED-74AC-2C4D-840B-96ED9EC06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8" y="1377018"/>
            <a:ext cx="3440276" cy="73554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Jets, hadrons, direct photons and more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6DD33F-F64A-0D43-B6D2-AF56C67ADA27}"/>
              </a:ext>
            </a:extLst>
          </p:cNvPr>
          <p:cNvGrpSpPr/>
          <p:nvPr/>
        </p:nvGrpSpPr>
        <p:grpSpPr>
          <a:xfrm>
            <a:off x="4611284" y="867450"/>
            <a:ext cx="3048000" cy="1754677"/>
            <a:chOff x="983820" y="1753810"/>
            <a:chExt cx="7241154" cy="4213571"/>
          </a:xfrm>
        </p:grpSpPr>
        <p:pic>
          <p:nvPicPr>
            <p:cNvPr id="14" name="Picture 3" descr="spin-physics-w">
              <a:extLst>
                <a:ext uri="{FF2B5EF4-FFF2-40B4-BE49-F238E27FC236}">
                  <a16:creationId xmlns:a16="http://schemas.microsoft.com/office/drawing/2014/main" id="{69AD5B13-6731-3E4E-8139-CFCC205D7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69EA0CE-0213-9045-A670-41DED94940E4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27">
              <a:extLst>
                <a:ext uri="{FF2B5EF4-FFF2-40B4-BE49-F238E27FC236}">
                  <a16:creationId xmlns:a16="http://schemas.microsoft.com/office/drawing/2014/main" id="{8C8FD2E7-C7DA-C04F-AEF3-D2D5F51C0515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46290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0579395" cy="84591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</a:rPr>
              <a:t>Physics with Transversely Polarized </a:t>
            </a:r>
            <a:r>
              <a:rPr lang="en-US" sz="3200" dirty="0" err="1">
                <a:latin typeface="+mn-lt"/>
              </a:rPr>
              <a:t>p+p</a:t>
            </a:r>
            <a:r>
              <a:rPr lang="en-US" sz="3200" dirty="0">
                <a:latin typeface="+mn-lt"/>
              </a:rPr>
              <a:t>/A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38200" y="1109650"/>
            <a:ext cx="3522922" cy="2397700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Picture 2" descr="Image result for transverse single spin">
            <a:extLst>
              <a:ext uri="{FF2B5EF4-FFF2-40B4-BE49-F238E27FC236}">
                <a16:creationId xmlns:a16="http://schemas.microsoft.com/office/drawing/2014/main" id="{2BB9A6EC-1EB5-1640-AA95-A351F262A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3282" y="1372629"/>
            <a:ext cx="4760101" cy="46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6D8C4-BB71-3740-81A0-5798D89687F4}"/>
              </a:ext>
            </a:extLst>
          </p:cNvPr>
          <p:cNvGrpSpPr/>
          <p:nvPr/>
        </p:nvGrpSpPr>
        <p:grpSpPr>
          <a:xfrm>
            <a:off x="775591" y="3721448"/>
            <a:ext cx="4149314" cy="2530669"/>
            <a:chOff x="869072" y="1386414"/>
            <a:chExt cx="7782318" cy="4557186"/>
          </a:xfrm>
        </p:grpSpPr>
        <p:pic>
          <p:nvPicPr>
            <p:cNvPr id="15" name="図 3">
              <a:extLst>
                <a:ext uri="{FF2B5EF4-FFF2-40B4-BE49-F238E27FC236}">
                  <a16:creationId xmlns:a16="http://schemas.microsoft.com/office/drawing/2014/main" id="{DB514FBA-D3A7-984A-9966-41FABE8F9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473" t="21334" r="16084" b="26800"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16" name="テキスト ボックス 6">
              <a:extLst>
                <a:ext uri="{FF2B5EF4-FFF2-40B4-BE49-F238E27FC236}">
                  <a16:creationId xmlns:a16="http://schemas.microsoft.com/office/drawing/2014/main" id="{3A9A6713-C63D-7248-9866-9457384D2A62}"/>
                </a:ext>
              </a:extLst>
            </p:cNvPr>
            <p:cNvSpPr txBox="1"/>
            <p:nvPr/>
          </p:nvSpPr>
          <p:spPr>
            <a:xfrm>
              <a:off x="986499" y="3101102"/>
              <a:ext cx="1125472" cy="47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テキスト ボックス 7">
              <a:extLst>
                <a:ext uri="{FF2B5EF4-FFF2-40B4-BE49-F238E27FC236}">
                  <a16:creationId xmlns:a16="http://schemas.microsoft.com/office/drawing/2014/main" id="{1B9DF197-74BE-254D-8750-24C563CB2531}"/>
                </a:ext>
              </a:extLst>
            </p:cNvPr>
            <p:cNvSpPr txBox="1"/>
            <p:nvPr/>
          </p:nvSpPr>
          <p:spPr>
            <a:xfrm>
              <a:off x="6220096" y="4095840"/>
              <a:ext cx="1052891" cy="831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9" name="テキスト ボックス 9">
              <a:extLst>
                <a:ext uri="{FF2B5EF4-FFF2-40B4-BE49-F238E27FC236}">
                  <a16:creationId xmlns:a16="http://schemas.microsoft.com/office/drawing/2014/main" id="{CCAE1C17-FF3B-664A-A6D4-1449B7EF856E}"/>
                </a:ext>
              </a:extLst>
            </p:cNvPr>
            <p:cNvSpPr txBox="1"/>
            <p:nvPr/>
          </p:nvSpPr>
          <p:spPr>
            <a:xfrm>
              <a:off x="1397880" y="5287623"/>
              <a:ext cx="3099639" cy="376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Transversely Polarized Proton</a:t>
              </a:r>
              <a:endParaRPr kumimoji="1" lang="ja-JP" alt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テキスト ボックス 10">
              <a:extLst>
                <a:ext uri="{FF2B5EF4-FFF2-40B4-BE49-F238E27FC236}">
                  <a16:creationId xmlns:a16="http://schemas.microsoft.com/office/drawing/2014/main" id="{5067EC33-EA3B-6142-ABE8-3E4B21E470DE}"/>
                </a:ext>
              </a:extLst>
            </p:cNvPr>
            <p:cNvSpPr txBox="1"/>
            <p:nvPr/>
          </p:nvSpPr>
          <p:spPr>
            <a:xfrm>
              <a:off x="5247194" y="1386414"/>
              <a:ext cx="2050926" cy="47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796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6525"/>
            <a:ext cx="5440825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81" y="1462088"/>
            <a:ext cx="5928151" cy="43513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physics and detectors</a:t>
            </a:r>
          </a:p>
          <a:p>
            <a:pPr lvl="1"/>
            <a:r>
              <a:rPr lang="en-US" dirty="0"/>
              <a:t>Jets and photons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/>
              <a:t>Open heavy flavors </a:t>
            </a:r>
          </a:p>
          <a:p>
            <a:r>
              <a:rPr lang="en-US" dirty="0"/>
              <a:t>A new Cold-QCD physics opportunity </a:t>
            </a:r>
          </a:p>
          <a:p>
            <a:pPr lvl="1"/>
            <a:r>
              <a:rPr lang="en-US" dirty="0"/>
              <a:t>Spin, TMD, </a:t>
            </a:r>
            <a:r>
              <a:rPr lang="en-US" dirty="0" err="1"/>
              <a:t>nPDF</a:t>
            </a:r>
            <a:endParaRPr lang="en-US" dirty="0"/>
          </a:p>
          <a:p>
            <a:pPr lvl="1"/>
            <a:r>
              <a:rPr lang="en-US" dirty="0"/>
              <a:t>Forward upgrade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71191-247A-A144-A877-C3AC20CF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639" y="808073"/>
            <a:ext cx="5814122" cy="55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6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563526" y="0"/>
            <a:ext cx="10907031" cy="15492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/>
              <a:t>Probe the Underlying Physics via Hard Scatterings</a:t>
            </a:r>
            <a:br>
              <a:rPr lang="en-US" altLang="ja-JP" sz="3600" dirty="0"/>
            </a:br>
            <a:r>
              <a:rPr lang="en-US" altLang="ja-JP" sz="3600" dirty="0"/>
              <a:t>TMD,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20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698055" y="5682015"/>
            <a:ext cx="9655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quark-gluon/gluon-gluon correlations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/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9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0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CE25-06E5-E047-9153-38D53DEABEC6}"/>
              </a:ext>
            </a:extLst>
          </p:cNvPr>
          <p:cNvSpPr txBox="1"/>
          <p:nvPr/>
        </p:nvSpPr>
        <p:spPr>
          <a:xfrm>
            <a:off x="211299" y="23417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SIDIS: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9F2E64-7935-8944-ADB3-BA78F48170AE}"/>
              </a:ext>
            </a:extLst>
          </p:cNvPr>
          <p:cNvSpPr txBox="1"/>
          <p:nvPr/>
        </p:nvSpPr>
        <p:spPr>
          <a:xfrm>
            <a:off x="229139" y="5651237"/>
            <a:ext cx="668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pp: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8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4638"/>
            <a:ext cx="1110615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Access </a:t>
            </a:r>
            <a:r>
              <a:rPr lang="en-US" sz="3600" dirty="0" err="1">
                <a:latin typeface="+mn-lt"/>
              </a:rPr>
              <a:t>Sivers</a:t>
            </a:r>
            <a:r>
              <a:rPr lang="en-US" sz="3600" dirty="0">
                <a:latin typeface="+mn-lt"/>
              </a:rPr>
              <a:t> and Collins with Jet and Hadron Azimuthal Distributions in Transversely Polarized </a:t>
            </a:r>
            <a:r>
              <a:rPr lang="en-US" sz="3600" dirty="0" err="1">
                <a:latin typeface="+mn-lt"/>
              </a:rPr>
              <a:t>p+p</a:t>
            </a:r>
            <a:r>
              <a:rPr lang="en-US" sz="3600" dirty="0">
                <a:latin typeface="+mn-lt"/>
              </a:rPr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7" y="2329547"/>
            <a:ext cx="5321750" cy="439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9" y="1770409"/>
            <a:ext cx="5765027" cy="2020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139" y="1956534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21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14" y="4161384"/>
            <a:ext cx="1286964" cy="71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14" y="5362043"/>
            <a:ext cx="2030955" cy="690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4385" y="4254798"/>
            <a:ext cx="315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 err="1">
                <a:solidFill>
                  <a:srgbClr val="FF0000"/>
                </a:solidFill>
              </a:rPr>
              <a:t>Sivers</a:t>
            </a:r>
            <a:r>
              <a:rPr lang="en-US" sz="2800" dirty="0">
                <a:solidFill>
                  <a:srgbClr val="FF0000"/>
                </a:solidFill>
              </a:rPr>
              <a:t>-like”  (Jet)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4385" y="5445695"/>
            <a:ext cx="382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>
                <a:solidFill>
                  <a:srgbClr val="FF0000"/>
                </a:solidFill>
              </a:rPr>
              <a:t>Collins-like”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 (hadron)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60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8C41-B42E-124A-B893-07F0CCB2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48"/>
            <a:ext cx="10515600" cy="951810"/>
          </a:xfrm>
        </p:spPr>
        <p:txBody>
          <a:bodyPr/>
          <a:lstStyle/>
          <a:p>
            <a:r>
              <a:rPr lang="en-US" dirty="0"/>
              <a:t>Forward Upgrade Proposal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9E25D-82D2-BD45-B301-8CE41EAA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6B6BF-A1AB-BE41-8E4D-0DA8C4F6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1DF7B-2FEC-0348-B05C-B993A9A5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69C6A-09D6-314B-B6D2-151EC4AC0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2" t="5262" r="25687" b="10291"/>
          <a:stretch/>
        </p:blipFill>
        <p:spPr>
          <a:xfrm>
            <a:off x="226827" y="1704684"/>
            <a:ext cx="3965946" cy="2966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DBF75-1ADF-B64C-9A79-A4A801778ED3}"/>
              </a:ext>
            </a:extLst>
          </p:cNvPr>
          <p:cNvSpPr txBox="1"/>
          <p:nvPr/>
        </p:nvSpPr>
        <p:spPr>
          <a:xfrm>
            <a:off x="1084521" y="4869712"/>
            <a:ext cx="2613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Barrel Detectors: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MVTX, INTT, TPC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BF4EC-FC98-804E-929F-38108D8C3D8C}"/>
              </a:ext>
            </a:extLst>
          </p:cNvPr>
          <p:cNvSpPr txBox="1"/>
          <p:nvPr/>
        </p:nvSpPr>
        <p:spPr>
          <a:xfrm>
            <a:off x="838200" y="1099331"/>
            <a:ext cx="1048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upgrade will bring in new physics capability – TMD, small-x physics, QGP over broader kinematics etc.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EF571-855C-4042-9181-08C26CC2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980" y="1468663"/>
            <a:ext cx="7693020" cy="3816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9CCB52-6F18-024D-967F-5BC7F7EBC1E3}"/>
              </a:ext>
            </a:extLst>
          </p:cNvPr>
          <p:cNvSpPr txBox="1"/>
          <p:nvPr/>
        </p:nvSpPr>
        <p:spPr>
          <a:xfrm>
            <a:off x="7163516" y="5146711"/>
            <a:ext cx="2661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Forward Upgrade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r>
              <a:rPr lang="en-US" dirty="0"/>
              <a:t>, Tracking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7351D6D-2B11-4A47-A15C-16E0AC425B63}"/>
              </a:ext>
            </a:extLst>
          </p:cNvPr>
          <p:cNvSpPr/>
          <p:nvPr/>
        </p:nvSpPr>
        <p:spPr>
          <a:xfrm>
            <a:off x="4192773" y="3006118"/>
            <a:ext cx="1095153" cy="616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73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B9F284-D158-9D44-83DF-CF42F401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00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at Electron Ion Collider (EIC)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B5576-856C-AB43-9219-958AFAE5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3092E-07B7-A64A-865E-96DAB98A3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F0B7-3876-D34B-A290-1E936313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DF0262-DE2C-9249-B962-342C3B863AF2}"/>
              </a:ext>
            </a:extLst>
          </p:cNvPr>
          <p:cNvGrpSpPr/>
          <p:nvPr/>
        </p:nvGrpSpPr>
        <p:grpSpPr>
          <a:xfrm>
            <a:off x="0" y="728349"/>
            <a:ext cx="12192000" cy="5628001"/>
            <a:chOff x="0" y="728349"/>
            <a:chExt cx="12192000" cy="562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783584-914D-804B-BC73-E0943049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28349"/>
              <a:ext cx="12192000" cy="56280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5DE21B-2F72-D44B-910E-76541D5701F8}"/>
                </a:ext>
              </a:extLst>
            </p:cNvPr>
            <p:cNvSpPr/>
            <p:nvPr/>
          </p:nvSpPr>
          <p:spPr>
            <a:xfrm>
              <a:off x="7240772" y="5869172"/>
              <a:ext cx="3540642" cy="487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C474857-2D26-A148-BE4B-FAB9A8B4E43A}"/>
              </a:ext>
            </a:extLst>
          </p:cNvPr>
          <p:cNvSpPr txBox="1"/>
          <p:nvPr/>
        </p:nvSpPr>
        <p:spPr>
          <a:xfrm>
            <a:off x="5917712" y="5825741"/>
            <a:ext cx="592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Day-1 EIC Detector based on </a:t>
            </a:r>
            <a:r>
              <a:rPr lang="en-US" sz="2800" dirty="0" err="1">
                <a:solidFill>
                  <a:srgbClr val="FF0000"/>
                </a:solidFill>
              </a:rPr>
              <a:t>sPHENIX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2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772" y="0"/>
            <a:ext cx="1073837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Evolution of the PHENIX Interaction Region at RHIC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0515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181829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2713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287" y="3553974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746442" y="558610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2000-2016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38339" y="5586100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2017→2022; Physics: 2023+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17827" y="5586100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&gt;2025+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13664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1829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91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770990" y="1905000"/>
            <a:ext cx="2819400" cy="1874160"/>
          </a:xfrm>
        </p:spPr>
        <p:txBody>
          <a:bodyPr>
            <a:normAutofit/>
          </a:bodyPr>
          <a:lstStyle/>
          <a:p>
            <a:r>
              <a:rPr lang="en-US" sz="1400" dirty="0"/>
              <a:t>16y+ operation</a:t>
            </a:r>
          </a:p>
          <a:p>
            <a:r>
              <a:rPr lang="en-US" sz="1400" dirty="0"/>
              <a:t>Broad spectrum of physics </a:t>
            </a:r>
          </a:p>
          <a:p>
            <a:pPr marL="0" indent="0">
              <a:buNone/>
            </a:pPr>
            <a:r>
              <a:rPr lang="en-US" sz="1400" dirty="0"/>
              <a:t>     </a:t>
            </a:r>
            <a:r>
              <a:rPr lang="en-US" sz="1200" dirty="0"/>
              <a:t>(QGP, Hadron Physics, Dark Matter)</a:t>
            </a:r>
          </a:p>
          <a:p>
            <a:r>
              <a:rPr lang="en-US" sz="1400" dirty="0"/>
              <a:t>170+ physics papers with 24k citations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Last run in this form 2016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4343400" y="1905000"/>
            <a:ext cx="3003754" cy="162809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1400" dirty="0"/>
              <a:t>Comprehensive central upgrade base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1400" dirty="0"/>
              <a:t>Jet, heavy flavor and beauty quarkonia physics program </a:t>
            </a:r>
            <a:br>
              <a:rPr lang="en-US" sz="1400" dirty="0"/>
            </a:br>
            <a:r>
              <a:rPr lang="en-US" sz="1400" dirty="0"/>
              <a:t>→ </a:t>
            </a:r>
            <a:r>
              <a:rPr lang="en-US" sz="1400" dirty="0">
                <a:solidFill>
                  <a:schemeClr val="accent1"/>
                </a:solidFill>
              </a:rPr>
              <a:t>nature of QGP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1400" dirty="0"/>
              <a:t>Possible forward tracking and calorimeter upgrade → </a:t>
            </a:r>
            <a:r>
              <a:rPr lang="en-US" sz="1400" dirty="0">
                <a:solidFill>
                  <a:schemeClr val="accent1"/>
                </a:solidFill>
              </a:rPr>
              <a:t>Spin, CNM</a:t>
            </a: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Path of PHENIX upgrade leads to a capable EIC detector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Large coverage of tracking, calorimetry and PID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>
                <a:solidFill>
                  <a:schemeClr val="accent1"/>
                </a:solidFill>
              </a:rPr>
              <a:t>Open for 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579473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1752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RHIC</a:t>
            </a:r>
            <a:r>
              <a:rPr lang="en-US" dirty="0">
                <a:solidFill>
                  <a:schemeClr val="tx1"/>
                </a:solidFill>
              </a:rPr>
              <a:t>: A+A, spin-polarized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spin-polarized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467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EIC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72485" y="488838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8495" y="4908250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134627"/>
            <a:ext cx="2438400" cy="76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56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9E54-252F-2C42-8A38-982B04B9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>
                <a:solidFill>
                  <a:srgbClr val="FF0000"/>
                </a:solidFill>
              </a:rPr>
              <a:t>Growing</a:t>
            </a:r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Collaboration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1418B-E5DB-474D-B021-CF85CD74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B0B1A-DCB8-5F4D-AFCF-7CBED9AE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0D8B5-6B6F-DC4D-8586-C05DE909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6ED080-0648-7F4F-B30F-14B647663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57" y="1150015"/>
            <a:ext cx="11285838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36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44F928-EA21-024A-96A8-FF40DE42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19835-5C24-EF49-BB9B-9F9FC0892E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A9DD7-09C5-574E-9B97-E1BAB99A7EC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C09C4-204D-6640-8AFD-B6BC603C37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/>
              <a:t>The sPHENIX Experiment at RHIC </a:t>
            </a:r>
          </a:p>
        </p:txBody>
      </p:sp>
    </p:spTree>
    <p:extLst>
      <p:ext uri="{BB962C8B-B14F-4D97-AF65-F5344CB8AC3E}">
        <p14:creationId xmlns:p14="http://schemas.microsoft.com/office/powerpoint/2010/main" val="76118038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dg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6"/>
            <a:ext cx="12192000" cy="6838760"/>
          </a:xfrm>
          <a:prstGeom prst="rect">
            <a:avLst/>
          </a:prstGeom>
          <a:ln w="25400"/>
        </p:spPr>
      </p:pic>
      <p:sp>
        <p:nvSpPr>
          <p:cNvPr id="44" name="Shape 44"/>
          <p:cNvSpPr/>
          <p:nvPr/>
        </p:nvSpPr>
        <p:spPr>
          <a:xfrm>
            <a:off x="4409087" y="2755222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17424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1" y="495443"/>
            <a:ext cx="6934199" cy="603117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825385" y="844799"/>
            <a:ext cx="3217759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CD-0/Science Case	Sept 2016</a:t>
            </a:r>
          </a:p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</a:rPr>
              <a:t>Construction Phase    	Jul 2018 -22</a:t>
            </a:r>
          </a:p>
          <a:p>
            <a:pPr eaLnBrk="1" hangingPunct="1"/>
            <a:r>
              <a:rPr lang="en-US" altLang="en-US" sz="1600" b="1" dirty="0"/>
              <a:t>Ready for Beam  	Jan  2023</a:t>
            </a:r>
          </a:p>
          <a:p>
            <a:pPr eaLnBrk="1" hangingPunct="1"/>
            <a:endParaRPr lang="en-US" altLang="en-US" sz="16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273542" y="2833325"/>
            <a:ext cx="22860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59543" y="3110671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preserve for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Particle ID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51877" y="4776963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MVTX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4A2A6-F00D-A44D-B212-06ABE6FE2206}"/>
              </a:ext>
            </a:extLst>
          </p:cNvPr>
          <p:cNvSpPr txBox="1"/>
          <p:nvPr/>
        </p:nvSpPr>
        <p:spPr>
          <a:xfrm>
            <a:off x="719812" y="75874"/>
            <a:ext cx="7192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sPHENIX</a:t>
            </a:r>
            <a:r>
              <a:rPr lang="en-US" sz="2000" b="1" dirty="0"/>
              <a:t>: a State of the Art Detector for Heavy Ion Physics at RHIC</a:t>
            </a:r>
          </a:p>
        </p:txBody>
      </p:sp>
    </p:spTree>
    <p:extLst>
      <p:ext uri="{BB962C8B-B14F-4D97-AF65-F5344CB8AC3E}">
        <p14:creationId xmlns:p14="http://schemas.microsoft.com/office/powerpoint/2010/main" val="2740908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-675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Super conducting magnet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60967" y="1405090"/>
            <a:ext cx="9230833" cy="2252472"/>
          </a:xfrm>
        </p:spPr>
        <p:txBody>
          <a:bodyPr>
            <a:noAutofit/>
          </a:bodyPr>
          <a:lstStyle/>
          <a:p>
            <a:r>
              <a:rPr lang="en-US" sz="2000" dirty="0"/>
              <a:t>1.4 Tesla magnet, </a:t>
            </a:r>
            <a:r>
              <a:rPr lang="az-Cyrl-AZ" sz="2000" dirty="0"/>
              <a:t>Ф</a:t>
            </a:r>
            <a:r>
              <a:rPr lang="en-US" sz="2000" dirty="0"/>
              <a:t> = 2.8 m, L = 3.8 m Previously used in BaBar @ SLAC</a:t>
            </a:r>
          </a:p>
          <a:p>
            <a:r>
              <a:rPr lang="en-US" sz="2000" dirty="0"/>
              <a:t>Moved to BNL in Feb 2015</a:t>
            </a:r>
          </a:p>
          <a:p>
            <a:r>
              <a:rPr lang="en-US" sz="2000" dirty="0"/>
              <a:t>Successful cold low field test in 2016</a:t>
            </a:r>
          </a:p>
          <a:p>
            <a:r>
              <a:rPr lang="en-US" sz="2000" dirty="0"/>
              <a:t>Full field test in 2018 </a:t>
            </a:r>
          </a:p>
        </p:txBody>
      </p:sp>
      <p:sp>
        <p:nvSpPr>
          <p:cNvPr id="11" name="Right Arrow 10"/>
          <p:cNvSpPr/>
          <p:nvPr/>
        </p:nvSpPr>
        <p:spPr>
          <a:xfrm rot="9696141">
            <a:off x="5736548" y="4500406"/>
            <a:ext cx="772889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062435" y="3200400"/>
            <a:ext cx="3593915" cy="2815376"/>
            <a:chOff x="604772" y="4042624"/>
            <a:chExt cx="3593915" cy="281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72" y="4042624"/>
              <a:ext cx="3593915" cy="2815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868162" y="4107618"/>
              <a:ext cx="3001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Preparing full field test @ BNL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58" y="2192451"/>
            <a:ext cx="3516960" cy="270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286500" y="4915592"/>
            <a:ext cx="4087024" cy="1651597"/>
            <a:chOff x="4762500" y="4788675"/>
            <a:chExt cx="4087024" cy="1651597"/>
          </a:xfrm>
        </p:grpSpPr>
        <p:pic>
          <p:nvPicPr>
            <p:cNvPr id="13" name="Picture 12" descr="babar_route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2500" y="4953000"/>
              <a:ext cx="4087024" cy="148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194" name="Picture 2" descr="http://www.jasonfox.me/wp-content/uploads/2011/05/map-pin.png"/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87" y="5107843"/>
              <a:ext cx="336548" cy="54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lh4.ggpht.com/Tr5sntMif9qOPrKV_UVl7K8A_V3xQDgA7Sw_qweLUFlg76d_vGFA7q1xIKZ6IcmeGqg=w300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728" y="4788675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302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62" y="853811"/>
            <a:ext cx="10352228" cy="60041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886" y="0"/>
            <a:ext cx="11615057" cy="1325563"/>
          </a:xfrm>
        </p:spPr>
        <p:txBody>
          <a:bodyPr>
            <a:normAutofit/>
          </a:bodyPr>
          <a:lstStyle/>
          <a:p>
            <a:r>
              <a:rPr lang="en-US" dirty="0"/>
              <a:t>US Nuclear Physics Long Range Plan (2015)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3200" b="1" dirty="0" err="1">
                <a:solidFill>
                  <a:srgbClr val="0432FF"/>
                </a:solidFill>
              </a:rPr>
              <a:t>sPHENIX</a:t>
            </a:r>
            <a:r>
              <a:rPr lang="en-US" sz="3200" b="1" dirty="0">
                <a:solidFill>
                  <a:srgbClr val="0432FF"/>
                </a:solidFill>
              </a:rPr>
              <a:t> – to understand “Inner Workings of QGP”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205BF-A2E6-8544-8E5B-C84AEAE4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1772435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keyboard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6744" y="1572236"/>
            <a:ext cx="5520955" cy="415205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2232" y="2"/>
            <a:ext cx="9590567" cy="728663"/>
          </a:xfrm>
        </p:spPr>
        <p:txBody>
          <a:bodyPr/>
          <a:lstStyle/>
          <a:p>
            <a:r>
              <a:rPr lang="en-US" dirty="0"/>
              <a:t>Assembly of EMCal Sector 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708" y="5887033"/>
            <a:ext cx="3742243" cy="461665"/>
          </a:xfrm>
          <a:prstGeom prst="rect">
            <a:avLst/>
          </a:prstGeom>
          <a:solidFill>
            <a:srgbClr val="0080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Assembly of Sector 0 at BNL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1471" y="5090176"/>
            <a:ext cx="721360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Sector 0 assembly continues to make good progress at BNL.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Fit-up of the Sector electronics cooling system underway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Sector 1 block construction ongoing at UIUC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sPHENIX Experiment at RHIC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C3894E-CEC8-4439-BDC8-47DB66C709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7343" y="2237143"/>
            <a:ext cx="3545588" cy="188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0EDE3-E9B3-41F4-BE83-7F03C24F48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1402902"/>
            <a:ext cx="2198751" cy="3545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9314F6-D591-4BBA-89DA-94A1DC0B5909}"/>
              </a:ext>
            </a:extLst>
          </p:cNvPr>
          <p:cNvSpPr txBox="1"/>
          <p:nvPr/>
        </p:nvSpPr>
        <p:spPr>
          <a:xfrm>
            <a:off x="6272446" y="844128"/>
            <a:ext cx="3165547" cy="461665"/>
          </a:xfrm>
          <a:prstGeom prst="rect">
            <a:avLst/>
          </a:prstGeom>
          <a:solidFill>
            <a:srgbClr val="0080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Sector 0 cooling system</a:t>
            </a:r>
          </a:p>
        </p:txBody>
      </p:sp>
    </p:spTree>
    <p:extLst>
      <p:ext uri="{BB962C8B-B14F-4D97-AF65-F5344CB8AC3E}">
        <p14:creationId xmlns:p14="http://schemas.microsoft.com/office/powerpoint/2010/main" val="1367576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94" y="136525"/>
            <a:ext cx="10972800" cy="728663"/>
          </a:xfrm>
        </p:spPr>
        <p:txBody>
          <a:bodyPr/>
          <a:lstStyle/>
          <a:p>
            <a:pPr algn="ctr"/>
            <a:r>
              <a:rPr lang="en-US" sz="4267" dirty="0"/>
              <a:t>All 32 Barrel Magnet Steel Sectors at BNL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pic>
        <p:nvPicPr>
          <p:cNvPr id="9" name="Picture 8" descr="Screen Shot 2019-05-08 at 7.36.2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236821"/>
            <a:ext cx="9819895" cy="562117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sPHENIX Experiment at RHIC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62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F209-9BA3-4CCB-9EC7-8B10EE35C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12701"/>
            <a:ext cx="9484242" cy="1178146"/>
          </a:xfrm>
        </p:spPr>
        <p:txBody>
          <a:bodyPr/>
          <a:lstStyle/>
          <a:p>
            <a:r>
              <a:rPr lang="en-US" dirty="0"/>
              <a:t>TPC Preproduction Components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C0D7A-B7E1-4458-B2F5-C1C09AE8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8448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0B636-60A2-4E8A-A656-4D53BE84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569076"/>
            <a:ext cx="3860800" cy="288925"/>
          </a:xfrm>
        </p:spPr>
        <p:txBody>
          <a:bodyPr/>
          <a:lstStyle/>
          <a:p>
            <a:pPr>
              <a:defRPr/>
            </a:pPr>
            <a:r>
              <a:rPr lang="en-US"/>
              <a:t>The sPHENIX Experiment at RHIC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F120C-001A-404E-A885-E9085B73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741" y="6492876"/>
            <a:ext cx="712259" cy="365125"/>
          </a:xfrm>
        </p:spPr>
        <p:txBody>
          <a:bodyPr/>
          <a:lstStyle/>
          <a:p>
            <a:fld id="{0AE0C637-5835-444B-B8C0-92C25AFA2084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pic>
        <p:nvPicPr>
          <p:cNvPr id="6" name="Picture 5" descr="https://lh3.googleusercontent.com/cFoFQiHp5CGvEjaDs8vg4c-waDKDbVZqiPxlnYlndBHvl8bq91Xug_edBlX-4rscXS4fRLJI5rBcUoQiUhSCGLLGgCYzYT1VoOpVkr9W1EoN-cGjLJxCUMXUSvtWHv655Y5vLjF67wFA_5xVJJetziKeriWJcT1XiWB_qtp3DpqRfupt3EFnKhdMRrdAj4Vcilwp3gkMb2p1dntWXyUOTI5IOSOnsF8z6j4oKPsyYtyL0Ogzg4qIEsEzHl6sPccI_vifaTd_ONPzVBfXVV3Okj8PZAvRElBsBPfSbJ9uZ_G5Hrm1wHA78hXkllhz0weVwnALZiIoB_PQY9U3hxPmiuxk3QKhPSF2MBdZPy5YHmEAwJIA2z2qQLl46EDXZedQYUlEB_rwiz7utKFqI3cqSIpSPcww_OLuWJSCHUrF-p9FLBqfqj460F6DZYry954ayO2vOlVTs6DRUjPAgmnGZScwaKyjHsXQZdmhtUH33p2rXSOVmakiYR3UXRvsOy7KsuHn-MJL9lw35DLZxFU6TAuRlq55DpuzBN6REvtvx5dTtFouak17HE3-POnQOlqBcDqZG2k_uUIkvmPY_mJwi358PU1Wcf2Q_4BKICFHdiisxtzX3v1wrPoQMg3ix-amKsR4FYe_amf_dzwtvDwjNdbvMg=w847-h1129-no">
            <a:extLst>
              <a:ext uri="{FF2B5EF4-FFF2-40B4-BE49-F238E27FC236}">
                <a16:creationId xmlns:a16="http://schemas.microsoft.com/office/drawing/2014/main" id="{999F5B9A-20F5-43DE-ABD6-7BBF882B4C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057964"/>
            <a:ext cx="3606800" cy="38950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D99CE-21E9-4208-AC8A-0AF2A60CE2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079499"/>
            <a:ext cx="4369647" cy="387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01030-5ED6-4353-8AB9-7DB82A4155FF}"/>
              </a:ext>
            </a:extLst>
          </p:cNvPr>
          <p:cNvSpPr txBox="1"/>
          <p:nvPr/>
        </p:nvSpPr>
        <p:spPr>
          <a:xfrm>
            <a:off x="1168401" y="5461000"/>
            <a:ext cx="10109200" cy="1282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Left: </a:t>
            </a:r>
            <a:r>
              <a:rPr lang="en-US" sz="2133" dirty="0"/>
              <a:t>TPC R2 module four-layer GEM stack used in the test beam. </a:t>
            </a:r>
            <a:r>
              <a:rPr lang="en-US" sz="2133" b="1" dirty="0"/>
              <a:t>Right:</a:t>
            </a:r>
            <a:r>
              <a:rPr lang="en-US" sz="2133" dirty="0"/>
              <a:t> Preproduction TPC FEE cards carrying eight SAMPA version 4 chips, an Artix-7 FPGA, and double SFP+ links.</a:t>
            </a:r>
            <a:endParaRPr lang="en-US" sz="2133" i="1" dirty="0"/>
          </a:p>
          <a:p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606103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 Broad Physics Program with Jets @sPHENIX</a:t>
            </a:r>
            <a:br>
              <a:rPr lang="en-US" dirty="0"/>
            </a:br>
            <a:r>
              <a:rPr lang="en-US" sz="2700" dirty="0"/>
              <a:t>Parton Mass and Flavor Dependence of Jet Suppression and more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900" y="1325563"/>
            <a:ext cx="7505700" cy="53061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52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61" y="214864"/>
            <a:ext cx="5486400" cy="1474238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960401" y="1884364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77302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583163" y="3962400"/>
            <a:ext cx="3798837" cy="2444908"/>
            <a:chOff x="3276600" y="3951286"/>
            <a:chExt cx="3798934" cy="244475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798934" cy="2444750"/>
              <a:chOff x="3276600" y="4114800"/>
              <a:chExt cx="3798241" cy="244530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244290" cy="24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76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999" y="431299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26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DC5A-DECD-9741-BF9E-B0BE4462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44"/>
            <a:ext cx="10515600" cy="1179282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65711-E5EE-3D4A-8753-9796E548D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FD08B-27DF-6B41-B130-E3E5DA35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D2912-76F1-B946-947B-5870F3E7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9FBDC-9F3E-5644-B566-C7E9C9D50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62" y="1736449"/>
            <a:ext cx="3738939" cy="48378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CE12F8-0FE6-1E4C-BE41-23D86F41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23" y="1736449"/>
            <a:ext cx="3738939" cy="48378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AAA3CA-0ECC-A240-9AEF-3A7F2BA83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478" y="1696312"/>
            <a:ext cx="3804679" cy="49180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448F25-FC30-A943-A52D-3B1F8A35F908}"/>
              </a:ext>
            </a:extLst>
          </p:cNvPr>
          <p:cNvSpPr txBox="1"/>
          <p:nvPr/>
        </p:nvSpPr>
        <p:spPr>
          <a:xfrm>
            <a:off x="1127051" y="1326980"/>
            <a:ext cx="190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detectors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0D570-F87C-134A-86BD-850179DBA1A3}"/>
              </a:ext>
            </a:extLst>
          </p:cNvPr>
          <p:cNvSpPr txBox="1"/>
          <p:nvPr/>
        </p:nvSpPr>
        <p:spPr>
          <a:xfrm>
            <a:off x="4937051" y="1326049"/>
            <a:ext cx="179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upgrade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6435D-A4A3-7446-8C4C-78433E42B3BE}"/>
              </a:ext>
            </a:extLst>
          </p:cNvPr>
          <p:cNvSpPr txBox="1"/>
          <p:nvPr/>
        </p:nvSpPr>
        <p:spPr>
          <a:xfrm>
            <a:off x="8919653" y="1326049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EIC detector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151BB-84AF-F249-A623-5968AB26253E}"/>
              </a:ext>
            </a:extLst>
          </p:cNvPr>
          <p:cNvSpPr txBox="1"/>
          <p:nvPr/>
        </p:nvSpPr>
        <p:spPr>
          <a:xfrm>
            <a:off x="924057" y="882646"/>
            <a:ext cx="660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great opportunity for new collaborators to join the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effort!</a:t>
            </a:r>
          </a:p>
        </p:txBody>
      </p:sp>
    </p:spTree>
    <p:extLst>
      <p:ext uri="{BB962C8B-B14F-4D97-AF65-F5344CB8AC3E}">
        <p14:creationId xmlns:p14="http://schemas.microsoft.com/office/powerpoint/2010/main" val="2626971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B445-A3E5-4041-B091-3E732FA0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 in the Forward Rapidity: </a:t>
            </a:r>
            <a:r>
              <a:rPr lang="en-US" dirty="0" err="1"/>
              <a:t>p+A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44EC8-5024-464E-97F8-7EAF00DB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635AC-7889-E942-B02A-D06B60BD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8D52A-DA4B-2C4C-BEA2-420FE83B8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730B8-A9A4-3D4F-B50F-1568AC44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88" y="1462088"/>
            <a:ext cx="6096513" cy="4573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729FB-193F-8C40-8705-6E558533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221" y="1677397"/>
            <a:ext cx="5951525" cy="44636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374095D-F02E-C943-9D8A-119464A896E4}"/>
              </a:ext>
            </a:extLst>
          </p:cNvPr>
          <p:cNvSpPr/>
          <p:nvPr/>
        </p:nvSpPr>
        <p:spPr>
          <a:xfrm>
            <a:off x="2498651" y="2711302"/>
            <a:ext cx="1414130" cy="372140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62488E-5C4B-2B4C-871A-19822FE28F0C}"/>
              </a:ext>
            </a:extLst>
          </p:cNvPr>
          <p:cNvSpPr/>
          <p:nvPr/>
        </p:nvSpPr>
        <p:spPr>
          <a:xfrm>
            <a:off x="1988288" y="3429000"/>
            <a:ext cx="1786270" cy="505753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53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138768"/>
            <a:ext cx="10515600" cy="845489"/>
          </a:xfrm>
        </p:spPr>
        <p:txBody>
          <a:bodyPr/>
          <a:lstStyle/>
          <a:p>
            <a:r>
              <a:rPr lang="en-US" dirty="0"/>
              <a:t>Forward </a:t>
            </a:r>
            <a:r>
              <a:rPr lang="en-US" dirty="0" err="1"/>
              <a:t>EMCal</a:t>
            </a:r>
            <a:r>
              <a:rPr lang="en-US" dirty="0"/>
              <a:t> Simulations and Calibration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2" descr="new_femc_30gev_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3" y="1806828"/>
            <a:ext cx="4767673" cy="36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388" y="1798994"/>
            <a:ext cx="187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 GeV photon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shower in G4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333" y="1249872"/>
            <a:ext cx="476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simulation setup exists in G4: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2979" y="4754935"/>
            <a:ext cx="2636258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NIM A 406 (1998) 227-258: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136 +/- 5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(BCF-10, </a:t>
            </a:r>
            <a:r>
              <a:rPr lang="en-US" sz="1400" dirty="0" err="1"/>
              <a:t>cosmics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217 +/- 68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(BCF-12, laser)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57" y="1554708"/>
            <a:ext cx="4405926" cy="2991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51670" y="3770214"/>
            <a:ext cx="166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deposited energy (GeV)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4548" y="4739547"/>
            <a:ext cx="236288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MPV is 26.6 MeV</a:t>
            </a:r>
          </a:p>
          <a:p>
            <a:endParaRPr lang="en-US" dirty="0"/>
          </a:p>
          <a:p>
            <a:r>
              <a:rPr lang="en-US" dirty="0"/>
              <a:t>~3 pixels/0.0266 GeV = </a:t>
            </a:r>
            <a:br>
              <a:rPr lang="en-US" dirty="0"/>
            </a:br>
            <a:r>
              <a:rPr lang="en-US" dirty="0"/>
              <a:t>113 </a:t>
            </a:r>
            <a:r>
              <a:rPr lang="en-US" dirty="0" err="1"/>
              <a:t>SiPM</a:t>
            </a:r>
            <a:r>
              <a:rPr lang="en-US" dirty="0"/>
              <a:t> pixels/GeV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644E42-1E60-D642-A7EA-C4C6FF9CA2B4}"/>
              </a:ext>
            </a:extLst>
          </p:cNvPr>
          <p:cNvSpPr txBox="1"/>
          <p:nvPr/>
        </p:nvSpPr>
        <p:spPr>
          <a:xfrm>
            <a:off x="5710120" y="1084004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Cosmics</a:t>
            </a:r>
            <a:r>
              <a:rPr lang="en-US" dirty="0"/>
              <a:t> energy response determined with vertical muons down into </a:t>
            </a:r>
            <a:r>
              <a:rPr lang="en-US" dirty="0" err="1"/>
              <a:t>fEMC</a:t>
            </a:r>
            <a:r>
              <a:rPr lang="en-US" dirty="0"/>
              <a:t> stack in standard G4 setup (3% sampling): </a:t>
            </a:r>
          </a:p>
        </p:txBody>
      </p:sp>
    </p:spTree>
    <p:extLst>
      <p:ext uri="{BB962C8B-B14F-4D97-AF65-F5344CB8AC3E}">
        <p14:creationId xmlns:p14="http://schemas.microsoft.com/office/powerpoint/2010/main" val="902951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0837-A1D7-174C-AD75-12359F03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Forward Hadronic Calorimeter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CCF8B-9AB8-2D4B-9BA3-6CB40B2B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5" y="1568451"/>
            <a:ext cx="5232990" cy="4479814"/>
          </a:xfrm>
        </p:spPr>
        <p:txBody>
          <a:bodyPr/>
          <a:lstStyle/>
          <a:p>
            <a:r>
              <a:rPr lang="en-US" dirty="0"/>
              <a:t>Essential for forward jet reconstruction, hadron energy measurement, and triggering</a:t>
            </a:r>
          </a:p>
          <a:p>
            <a:endParaRPr lang="en-US" dirty="0"/>
          </a:p>
          <a:p>
            <a:r>
              <a:rPr lang="en-US" dirty="0"/>
              <a:t>Collaboration with UCLA group for STAR upgrade and EIC detector R&amp;D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48D23-E3EF-2344-9532-44A76D46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EB6F9-1F2B-2C45-B981-C8DF30CA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7719A-6965-8B4B-ACC3-D42E912F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35E48-0531-8F4B-A04F-DC911092D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087" y="1568451"/>
            <a:ext cx="5630505" cy="42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3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199A-52C3-FC47-B58F-DD75444E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HCal</a:t>
            </a:r>
            <a:r>
              <a:rPr lang="en-US" dirty="0"/>
              <a:t> Prototype Test Beam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6B11E-AF4A-714C-ACC1-DCAB8CCF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63FF-1724-6247-8CF2-406FBDFA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89883-3A01-064C-B515-71E5BBE2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120F9-5D8C-7445-8925-DCC9D0B9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03"/>
          <a:stretch/>
        </p:blipFill>
        <p:spPr>
          <a:xfrm>
            <a:off x="118350" y="1242758"/>
            <a:ext cx="5272653" cy="3855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AEC0F-4A6C-DD45-A0B0-2760C1D2F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928" y="1543063"/>
            <a:ext cx="6023722" cy="4278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DD30F-38D4-1D47-B0D5-F29B9822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07" y="5606294"/>
            <a:ext cx="3727893" cy="532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218BD-AF9D-8C49-B2A9-ED48CE33A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587" y="4089031"/>
            <a:ext cx="1910466" cy="263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79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-13352" y="3967"/>
            <a:ext cx="12205352" cy="688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057" y="76199"/>
            <a:ext cx="10450286" cy="10551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sPHENIX</a:t>
            </a:r>
            <a:r>
              <a:rPr lang="en-US" b="1" dirty="0">
                <a:solidFill>
                  <a:srgbClr val="FFFF00"/>
                </a:solidFill>
              </a:rPr>
              <a:t> Upgrade at RHIC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the next generation Heavy Ion Physics experiment in the US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14260" y="2061469"/>
            <a:ext cx="1353879" cy="1774604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DDB949-9415-9D4B-A462-1B98AA22302E}"/>
              </a:ext>
            </a:extLst>
          </p:cNvPr>
          <p:cNvGrpSpPr/>
          <p:nvPr/>
        </p:nvGrpSpPr>
        <p:grpSpPr>
          <a:xfrm>
            <a:off x="5715000" y="570849"/>
            <a:ext cx="3423128" cy="2858151"/>
            <a:chOff x="5715000" y="1814863"/>
            <a:chExt cx="2767622" cy="2198132"/>
          </a:xfrm>
        </p:grpSpPr>
        <p:sp>
          <p:nvSpPr>
            <p:cNvPr id="17" name="Rectangle 16"/>
            <p:cNvSpPr/>
            <p:nvPr/>
          </p:nvSpPr>
          <p:spPr>
            <a:xfrm>
              <a:off x="7467601" y="3643663"/>
              <a:ext cx="10150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Φ</a:t>
              </a:r>
              <a:r>
                <a:rPr lang="en-US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1.2km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6629400" y="2729263"/>
              <a:ext cx="914400" cy="9144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5715000" y="1814863"/>
              <a:ext cx="482600" cy="4826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52" y="925732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550" y="1521043"/>
            <a:ext cx="2172856" cy="68591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70823-DF80-CF4F-BC94-3FEFC648A9DB}"/>
              </a:ext>
            </a:extLst>
          </p:cNvPr>
          <p:cNvSpPr txBox="1"/>
          <p:nvPr/>
        </p:nvSpPr>
        <p:spPr>
          <a:xfrm>
            <a:off x="8984512" y="1605516"/>
            <a:ext cx="3138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sPHENIX</a:t>
            </a:r>
            <a:r>
              <a:rPr lang="en-US" dirty="0">
                <a:solidFill>
                  <a:srgbClr val="FFFF00"/>
                </a:solidFill>
              </a:rPr>
              <a:t>: </a:t>
            </a:r>
          </a:p>
          <a:p>
            <a:r>
              <a:rPr lang="en-US" dirty="0">
                <a:solidFill>
                  <a:srgbClr val="FFFF00"/>
                </a:solidFill>
              </a:rPr>
              <a:t>- A large acceptance, high-rate  </a:t>
            </a:r>
          </a:p>
        </p:txBody>
      </p:sp>
    </p:spTree>
    <p:extLst>
      <p:ext uri="{BB962C8B-B14F-4D97-AF65-F5344CB8AC3E}">
        <p14:creationId xmlns:p14="http://schemas.microsoft.com/office/powerpoint/2010/main" val="756394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2635"/>
            <a:ext cx="10972800" cy="98509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6955065" y="2960958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9333826" y="4067247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01D4F-E6C6-1D49-BB07-0DCD06ADB17F}"/>
              </a:ext>
            </a:extLst>
          </p:cNvPr>
          <p:cNvGrpSpPr/>
          <p:nvPr/>
        </p:nvGrpSpPr>
        <p:grpSpPr>
          <a:xfrm>
            <a:off x="708812" y="1279949"/>
            <a:ext cx="9972737" cy="5143500"/>
            <a:chOff x="708812" y="1088563"/>
            <a:chExt cx="9972737" cy="51435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223D3A-F0E0-44AE-9C69-5A2CED7C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6518" y="1088563"/>
              <a:ext cx="8845031" cy="51435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7900BF-196A-4348-8F1A-DDE63F70E068}"/>
                </a:ext>
              </a:extLst>
            </p:cNvPr>
            <p:cNvGrpSpPr/>
            <p:nvPr/>
          </p:nvGrpSpPr>
          <p:grpSpPr>
            <a:xfrm>
              <a:off x="708812" y="1634314"/>
              <a:ext cx="5615789" cy="3363367"/>
              <a:chOff x="-815189" y="600775"/>
              <a:chExt cx="5615789" cy="336336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9220936-72C6-4134-A29D-464749F11DCC}"/>
                  </a:ext>
                </a:extLst>
              </p:cNvPr>
              <p:cNvSpPr/>
              <p:nvPr/>
            </p:nvSpPr>
            <p:spPr>
              <a:xfrm>
                <a:off x="768304" y="600775"/>
                <a:ext cx="1212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Outer HCal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828CB4-F002-433C-A294-E461811C60AE}"/>
                  </a:ext>
                </a:extLst>
              </p:cNvPr>
              <p:cNvSpPr/>
              <p:nvPr/>
            </p:nvSpPr>
            <p:spPr>
              <a:xfrm>
                <a:off x="784654" y="970399"/>
                <a:ext cx="11965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SC Magnet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C8D488-68BF-4C75-B5C4-5B2012841FAB}"/>
                  </a:ext>
                </a:extLst>
              </p:cNvPr>
              <p:cNvSpPr/>
              <p:nvPr/>
            </p:nvSpPr>
            <p:spPr>
              <a:xfrm>
                <a:off x="1200217" y="1709647"/>
                <a:ext cx="7809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EMCal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C48A5F-5799-493E-A0E2-CFC21C224E72}"/>
                  </a:ext>
                </a:extLst>
              </p:cNvPr>
              <p:cNvSpPr/>
              <p:nvPr/>
            </p:nvSpPr>
            <p:spPr>
              <a:xfrm>
                <a:off x="1442270" y="2079271"/>
                <a:ext cx="538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TPC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1CE6B8-04C6-42B0-B1D9-A149FDA22844}"/>
                  </a:ext>
                </a:extLst>
              </p:cNvPr>
              <p:cNvSpPr/>
              <p:nvPr/>
            </p:nvSpPr>
            <p:spPr>
              <a:xfrm>
                <a:off x="1362184" y="2448895"/>
                <a:ext cx="6190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INTT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122AAE-2A51-463B-819A-7506AA7C4DF3}"/>
                  </a:ext>
                </a:extLst>
              </p:cNvPr>
              <p:cNvSpPr/>
              <p:nvPr/>
            </p:nvSpPr>
            <p:spPr>
              <a:xfrm>
                <a:off x="-815189" y="3594811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C8FA3D-11A7-4365-A95C-12E9510E99DA}"/>
                  </a:ext>
                </a:extLst>
              </p:cNvPr>
              <p:cNvSpPr/>
              <p:nvPr/>
            </p:nvSpPr>
            <p:spPr>
              <a:xfrm>
                <a:off x="1235482" y="2818520"/>
                <a:ext cx="7457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MVTX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12AEA4B-CA6E-4FDD-84E7-CBDA60130103}"/>
                  </a:ext>
                </a:extLst>
              </p:cNvPr>
              <p:cNvCxnSpPr/>
              <p:nvPr/>
            </p:nvCxnSpPr>
            <p:spPr>
              <a:xfrm>
                <a:off x="2021500" y="785441"/>
                <a:ext cx="1559900" cy="36109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C490FE1-5B02-4099-AB8E-7B215C709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155065"/>
                <a:ext cx="1976062" cy="528984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BA7C027-70D5-4F29-9FFA-B85603F83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521814"/>
                <a:ext cx="1940900" cy="3427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1CFA-5B82-46F4-90D1-287461D3F671}"/>
                  </a:ext>
                </a:extLst>
              </p:cNvPr>
              <p:cNvSpPr/>
              <p:nvPr/>
            </p:nvSpPr>
            <p:spPr>
              <a:xfrm>
                <a:off x="751698" y="1340023"/>
                <a:ext cx="13067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(Inner </a:t>
                </a:r>
                <a:r>
                  <a:rPr lang="en-US" dirty="0" err="1">
                    <a:solidFill>
                      <a:schemeClr val="accent3">
                        <a:lumMod val="75000"/>
                      </a:schemeClr>
                    </a:solidFill>
                  </a:rPr>
                  <a:t>Hcal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)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497862A-F472-4255-97A8-9B2C0BDB2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894313"/>
                <a:ext cx="2093300" cy="1564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7115567-5FA6-4879-8678-7D668A3F6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261062"/>
                <a:ext cx="2404822" cy="16851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0809B35-6914-435C-BA54-99C333E44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630065"/>
                <a:ext cx="2709622" cy="104310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671D5A3-B11E-4461-BD1D-E778790DA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4778" y="2798578"/>
                <a:ext cx="2785822" cy="21358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3240F-4078-C74D-8B27-793958C765E8}"/>
              </a:ext>
            </a:extLst>
          </p:cNvPr>
          <p:cNvSpPr txBox="1"/>
          <p:nvPr/>
        </p:nvSpPr>
        <p:spPr>
          <a:xfrm>
            <a:off x="463137" y="4509691"/>
            <a:ext cx="22963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|eta| &lt; 1.1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 B: 1.4 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15 kHz trigger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&gt;10 GB/s data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28084-7D17-284E-A0A8-0D919A096B89}"/>
              </a:ext>
            </a:extLst>
          </p:cNvPr>
          <p:cNvSpPr txBox="1"/>
          <p:nvPr/>
        </p:nvSpPr>
        <p:spPr>
          <a:xfrm>
            <a:off x="1277125" y="889973"/>
            <a:ext cx="683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high rate and large acceptance detector for heavy ion physics at RHIC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284F1-EC2C-E94D-8593-9605ED69AE7A}"/>
              </a:ext>
            </a:extLst>
          </p:cNvPr>
          <p:cNvSpPr txBox="1"/>
          <p:nvPr/>
        </p:nvSpPr>
        <p:spPr>
          <a:xfrm>
            <a:off x="2828047" y="443526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MBD</a:t>
            </a:r>
          </a:p>
        </p:txBody>
      </p:sp>
    </p:spTree>
    <p:extLst>
      <p:ext uri="{BB962C8B-B14F-4D97-AF65-F5344CB8AC3E}">
        <p14:creationId xmlns:p14="http://schemas.microsoft.com/office/powerpoint/2010/main" val="80670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0987-300F-7D46-BC25-F6D5CD61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36525"/>
            <a:ext cx="10271051" cy="1118117"/>
          </a:xfrm>
        </p:spPr>
        <p:txBody>
          <a:bodyPr>
            <a:normAutofit fontScale="90000"/>
          </a:bodyPr>
          <a:lstStyle/>
          <a:p>
            <a:r>
              <a:rPr lang="en-US" dirty="0"/>
              <a:t>Probing the Inner Workings of QGP in </a:t>
            </a:r>
            <a:r>
              <a:rPr lang="en-US" dirty="0" err="1"/>
              <a:t>sPHENIX</a:t>
            </a:r>
            <a:br>
              <a:rPr lang="en-US" dirty="0"/>
            </a:br>
            <a:r>
              <a:rPr lang="en-US" sz="4000" dirty="0"/>
              <a:t>- Key Capabilities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CAAB-E1B4-3346-B4CB-27E44BE3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7600-52E6-4143-848E-644F342D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3167-7357-F641-AB27-68F4FC33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C32AF-7983-EF4A-882F-744BB821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507"/>
            <a:ext cx="12192000" cy="50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E6806A-84C0-9D4A-8816-FDBA04D4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36" y="724045"/>
            <a:ext cx="5071564" cy="5700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584E9-6BBD-9640-AB40-4E0A08C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8" y="1"/>
            <a:ext cx="10515600" cy="79252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Sub-Systems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C03E8-D6BF-7B45-A2B1-BED537E0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6B5FA-9ECA-FE4A-8ECF-B8E7109A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07CA-E6D0-8F4A-B4B6-731D1BD7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5F7360-7093-4547-8821-5D1A6390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34" y="910587"/>
            <a:ext cx="4114801" cy="53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E78E-FE34-B64E-8A69-BC44A696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1991"/>
          </a:xfrm>
        </p:spPr>
        <p:txBody>
          <a:bodyPr/>
          <a:lstStyle/>
          <a:p>
            <a:r>
              <a:rPr lang="en-US" dirty="0"/>
              <a:t>Detector Performance: Tracking and Jets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A7976-6E9A-F84B-A28A-F0BA066E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612AD-964B-D247-8CEB-91A02F56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10CB1-6BDA-034D-8BE8-3F746B3C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E6F53-9339-C64E-8B6C-EF0FE9D5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74"/>
          <a:stretch/>
        </p:blipFill>
        <p:spPr>
          <a:xfrm>
            <a:off x="393951" y="1315077"/>
            <a:ext cx="10671544" cy="5041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C9598-322E-864B-AA4D-FAB973AFD5A2}"/>
              </a:ext>
            </a:extLst>
          </p:cNvPr>
          <p:cNvSpPr txBox="1"/>
          <p:nvPr/>
        </p:nvSpPr>
        <p:spPr>
          <a:xfrm>
            <a:off x="3423684" y="850605"/>
            <a:ext cx="515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GEANT simulations verified with test beam data</a:t>
            </a:r>
          </a:p>
        </p:txBody>
      </p:sp>
    </p:spTree>
    <p:extLst>
      <p:ext uri="{BB962C8B-B14F-4D97-AF65-F5344CB8AC3E}">
        <p14:creationId xmlns:p14="http://schemas.microsoft.com/office/powerpoint/2010/main" val="49589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5562"/>
            <a:ext cx="10515600" cy="852605"/>
          </a:xfrm>
        </p:spPr>
        <p:txBody>
          <a:bodyPr/>
          <a:lstStyle/>
          <a:p>
            <a:r>
              <a:rPr lang="en-US" dirty="0"/>
              <a:t>Calorimeters Beam Tests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14" y="1068989"/>
            <a:ext cx="2913526" cy="2184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296" y="945923"/>
            <a:ext cx="3712574" cy="2282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8728" y="3343326"/>
            <a:ext cx="18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February 2014 </a:t>
            </a:r>
          </a:p>
          <a:p>
            <a:r>
              <a:rPr lang="en-US" dirty="0">
                <a:solidFill>
                  <a:schemeClr val="accent1"/>
                </a:solidFill>
              </a:rPr>
              <a:t>Proof of principle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05454" y="3470018"/>
            <a:ext cx="305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2016: </a:t>
            </a:r>
            <a:r>
              <a:rPr lang="el-GR" dirty="0">
                <a:solidFill>
                  <a:schemeClr val="accent1"/>
                </a:solidFill>
              </a:rPr>
              <a:t>η~0</a:t>
            </a:r>
            <a:r>
              <a:rPr lang="en-US" dirty="0">
                <a:solidFill>
                  <a:schemeClr val="accent1"/>
                </a:solidFill>
              </a:rPr>
              <a:t> prototype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05134" y="3571859"/>
            <a:ext cx="323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2017: </a:t>
            </a:r>
            <a:r>
              <a:rPr lang="en-US" dirty="0">
                <a:solidFill>
                  <a:schemeClr val="accent1"/>
                </a:solidFill>
              </a:rPr>
              <a:t>η~0.9 prototype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958" y="4130392"/>
            <a:ext cx="3295689" cy="241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223" y="977151"/>
            <a:ext cx="3390470" cy="22579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0339" y="5526936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Electron</a:t>
            </a:r>
            <a:r>
              <a:rPr lang="en-US" sz="1600" dirty="0"/>
              <a:t> 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19747" y="5505913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Pion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555776" y="2283339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825287" y="2223689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86740" y="5974795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95338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2087" y="4064111"/>
            <a:ext cx="2622674" cy="25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2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17321</TotalTime>
  <Words>1456</Words>
  <Application>Microsoft Macintosh PowerPoint</Application>
  <PresentationFormat>Widescreen</PresentationFormat>
  <Paragraphs>349</Paragraphs>
  <Slides>39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Arial</vt:lpstr>
      <vt:lpstr>Avenir Book</vt:lpstr>
      <vt:lpstr>Avenir Heavy</vt:lpstr>
      <vt:lpstr>Calibri</vt:lpstr>
      <vt:lpstr>Calibri Light</vt:lpstr>
      <vt:lpstr>Symbol</vt:lpstr>
      <vt:lpstr>Times</vt:lpstr>
      <vt:lpstr>Times New Roman</vt:lpstr>
      <vt:lpstr>Wingdings 3</vt:lpstr>
      <vt:lpstr>Office Theme</vt:lpstr>
      <vt:lpstr>Equation</vt:lpstr>
      <vt:lpstr>The sPHENIX Experiment at RHIC</vt:lpstr>
      <vt:lpstr>Outline</vt:lpstr>
      <vt:lpstr>US Nuclear Physics Long Range Plan (2015)       sPHENIX – to understand “Inner Workings of QGP”</vt:lpstr>
      <vt:lpstr>sPHENIX Upgrade at RHIC  the next generation Heavy Ion Physics experiment in the US</vt:lpstr>
      <vt:lpstr>The sPHENIX Detector</vt:lpstr>
      <vt:lpstr>Probing the Inner Workings of QGP in sPHENIX - Key Capabilities</vt:lpstr>
      <vt:lpstr>sPHENIX Detector Sub-Systems</vt:lpstr>
      <vt:lpstr>Detector Performance: Tracking and Jets </vt:lpstr>
      <vt:lpstr>Calorimeters Beam Tests</vt:lpstr>
      <vt:lpstr>Monolithic-Active-Pixel-Sensor based Precision Vertex Detector  -- for Open Heavy Quark Measurements  </vt:lpstr>
      <vt:lpstr>Detector Status and Highlights</vt:lpstr>
      <vt:lpstr>Evolving sPHENIX Run Plan</vt:lpstr>
      <vt:lpstr>Precision Calorimetry for Jets and Photons</vt:lpstr>
      <vt:lpstr>Precision Vertex and Open HF Observables</vt:lpstr>
      <vt:lpstr>sPHENIX Complements LHC Measurements</vt:lpstr>
      <vt:lpstr>A Broad Physics Program with sPHENIX</vt:lpstr>
      <vt:lpstr>PowerPoint Presentation</vt:lpstr>
      <vt:lpstr>Study Gluon Polarization</vt:lpstr>
      <vt:lpstr>Physics with Transversely Polarized p+p/A Collisions at RHIC</vt:lpstr>
      <vt:lpstr>Probe the Underlying Physics via Hard Scatterings TMD, Collinear Twist-3 Factorizations</vt:lpstr>
      <vt:lpstr>Access Sivers and Collins with Jet and Hadron Azimuthal Distributions in Transversely Polarized p+p Collisions </vt:lpstr>
      <vt:lpstr>Forward Upgrade Proposal</vt:lpstr>
      <vt:lpstr>sPHENIX at Electron Ion Collider (EIC)</vt:lpstr>
      <vt:lpstr>Evolution of the PHENIX Interaction Region at RHIC</vt:lpstr>
      <vt:lpstr>The Growing sPHENIX Collaboration </vt:lpstr>
      <vt:lpstr>Backup slides </vt:lpstr>
      <vt:lpstr>PowerPoint Presentation</vt:lpstr>
      <vt:lpstr>PowerPoint Presentation</vt:lpstr>
      <vt:lpstr>Super conducting magnet</vt:lpstr>
      <vt:lpstr>Assembly of EMCal Sector 0</vt:lpstr>
      <vt:lpstr>All 32 Barrel Magnet Steel Sectors at BNL</vt:lpstr>
      <vt:lpstr>TPC Preproduction Components</vt:lpstr>
      <vt:lpstr>A Broad Physics Program with Jets @sPHENIX Parton Mass and Flavor Dependence of Jet Suppression and more </vt:lpstr>
      <vt:lpstr>B-jet tagging</vt:lpstr>
      <vt:lpstr>Summary and Outlook</vt:lpstr>
      <vt:lpstr>Drell-Yan in the Forward Rapidity: p+A </vt:lpstr>
      <vt:lpstr>Forward EMCal Simulations and Calibration</vt:lpstr>
      <vt:lpstr>Forward Hadronic Calorimeter R&amp;D</vt:lpstr>
      <vt:lpstr>HCal Prototype Test Beam Results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</cp:lastModifiedBy>
  <cp:revision>558</cp:revision>
  <cp:lastPrinted>2019-08-30T01:09:55Z</cp:lastPrinted>
  <dcterms:created xsi:type="dcterms:W3CDTF">2018-01-05T17:58:24Z</dcterms:created>
  <dcterms:modified xsi:type="dcterms:W3CDTF">2019-09-08T20:01:39Z</dcterms:modified>
</cp:coreProperties>
</file>