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6" r:id="rId2"/>
    <p:sldId id="330" r:id="rId3"/>
    <p:sldId id="357" r:id="rId4"/>
    <p:sldId id="359" r:id="rId5"/>
    <p:sldId id="358" r:id="rId6"/>
    <p:sldId id="332" r:id="rId7"/>
    <p:sldId id="336" r:id="rId8"/>
    <p:sldId id="333" r:id="rId9"/>
    <p:sldId id="339" r:id="rId10"/>
    <p:sldId id="340" r:id="rId11"/>
    <p:sldId id="352" r:id="rId12"/>
    <p:sldId id="341" r:id="rId13"/>
    <p:sldId id="342" r:id="rId14"/>
    <p:sldId id="343" r:id="rId15"/>
    <p:sldId id="345" r:id="rId16"/>
    <p:sldId id="346" r:id="rId17"/>
    <p:sldId id="351" r:id="rId18"/>
    <p:sldId id="258" r:id="rId19"/>
    <p:sldId id="319" r:id="rId20"/>
    <p:sldId id="260" r:id="rId21"/>
    <p:sldId id="321" r:id="rId22"/>
    <p:sldId id="363" r:id="rId23"/>
    <p:sldId id="354" r:id="rId24"/>
    <p:sldId id="349" r:id="rId25"/>
    <p:sldId id="328" r:id="rId26"/>
    <p:sldId id="335" r:id="rId27"/>
    <p:sldId id="355" r:id="rId28"/>
    <p:sldId id="350" r:id="rId29"/>
    <p:sldId id="347" r:id="rId30"/>
    <p:sldId id="353" r:id="rId31"/>
    <p:sldId id="361" r:id="rId32"/>
    <p:sldId id="362" r:id="rId33"/>
    <p:sldId id="293" r:id="rId34"/>
    <p:sldId id="294" r:id="rId35"/>
    <p:sldId id="298" r:id="rId36"/>
    <p:sldId id="281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3E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30"/>
    <p:restoredTop sz="94737"/>
  </p:normalViewPr>
  <p:slideViewPr>
    <p:cSldViewPr snapToGrid="0" snapToObjects="1">
      <p:cViewPr>
        <p:scale>
          <a:sx n="98" d="100"/>
          <a:sy n="98" d="100"/>
        </p:scale>
        <p:origin x="1040" y="2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19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Relationship Id="rId2" Type="http://schemas.openxmlformats.org/officeDocument/2006/relationships/image" Target="../media/image4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Relationship Id="rId2" Type="http://schemas.openxmlformats.org/officeDocument/2006/relationships/image" Target="../media/image5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E32DEC-842F-8845-8033-02C1C5790CD4}" type="datetimeFigureOut">
              <a:rPr lang="en-US" smtClean="0"/>
              <a:t>7/3/16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814F94-F502-6841-93DE-5F565F804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99939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013684-56B1-E24D-A33B-F9FEBD72A2FA}" type="datetimeFigureOut">
              <a:rPr lang="en-US" smtClean="0"/>
              <a:t>7/3/16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5804CF-54D4-9448-85A0-B03AE2F35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0427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F5B33F-94E4-D34C-A556-35C616E015DA}" type="slidenum">
              <a:rPr lang="en-US"/>
              <a:pPr/>
              <a:t>3</a:t>
            </a:fld>
            <a:endParaRPr 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081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AF225C-D638-FD4B-A2E4-993BE36F4765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8499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1318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defTabSz="914400"/>
            <a:fld id="{FCACC1FC-EF96-1842-88BF-A2A45C9A312B}" type="slidenum">
              <a:rPr lang="zh-CN" altLang="en-US" sz="1200">
                <a:ea typeface="宋体" charset="-122"/>
                <a:cs typeface="宋体" charset="-122"/>
              </a:rPr>
              <a:pPr algn="r" defTabSz="914400"/>
              <a:t>5</a:t>
            </a:fld>
            <a:endParaRPr lang="en-US" altLang="zh-CN" sz="1200">
              <a:ea typeface="宋体" charset="-122"/>
              <a:cs typeface="宋体" charset="-122"/>
            </a:endParaRPr>
          </a:p>
        </p:txBody>
      </p:sp>
      <p:sp>
        <p:nvSpPr>
          <p:cNvPr id="14541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541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altLang="zh-CN">
              <a:ea typeface="宋体" charset="-122"/>
              <a:cs typeface="宋体" charset="-122"/>
            </a:endParaRPr>
          </a:p>
        </p:txBody>
      </p:sp>
      <p:sp>
        <p:nvSpPr>
          <p:cNvPr id="14541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defTabSz="914400"/>
            <a:endParaRPr lang="en-US" altLang="zh-CN" sz="1200">
              <a:latin typeface="Calibri" charset="0"/>
              <a:ea typeface="宋体" charset="-122"/>
              <a:cs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688841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960" cy="411336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>
                <a:latin typeface="Arial"/>
              </a:rPr>
              <a:t>Our physics analysis efforts are closely tied to the RHIC beams operations</a:t>
            </a:r>
            <a:endParaRPr/>
          </a:p>
          <a:p>
            <a:endParaRPr/>
          </a:p>
          <a:p>
            <a:r>
              <a:rPr lang="en-US" sz="2000">
                <a:latin typeface="Arial"/>
              </a:rPr>
              <a:t>Took “BNL” 10 years to reach the mechine performanvec goals ..</a:t>
            </a:r>
            <a:endParaRPr/>
          </a:p>
        </p:txBody>
      </p:sp>
      <p:sp>
        <p:nvSpPr>
          <p:cNvPr id="1109" name="CustomShape 2"/>
          <p:cNvSpPr/>
          <p:nvPr/>
        </p:nvSpPr>
        <p:spPr>
          <a:xfrm>
            <a:off x="3884760" y="8685360"/>
            <a:ext cx="2970360" cy="4557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87CB996A-6BA0-46BD-8D51-9A8EF12ACD39}" type="slidenum">
              <a:rPr lang="en-US" sz="1200">
                <a:solidFill>
                  <a:srgbClr val="000000"/>
                </a:solidFill>
                <a:latin typeface="+mn-lt"/>
                <a:ea typeface="+mn-ea"/>
              </a:rPr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4809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917D26C-96B6-424E-9E46-F90ECAE1F45A}" type="slidenum">
              <a:rPr lang="en-US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3475" y="674688"/>
            <a:ext cx="4605338" cy="34544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354513"/>
            <a:ext cx="5076825" cy="412908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295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fld id="{D4E76C17-2A12-4650-AB95-8E9DC4DC0AA5}" type="slidenum">
              <a:rPr lang="en-US" altLang="ja-JP" smtClean="0"/>
              <a:pPr eaLnBrk="1" hangingPunct="1"/>
              <a:t>20</a:t>
            </a:fld>
            <a:endParaRPr lang="en-US" altLang="ja-JP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  <p:extLst>
      <p:ext uri="{BB962C8B-B14F-4D97-AF65-F5344CB8AC3E}">
        <p14:creationId xmlns:p14="http://schemas.microsoft.com/office/powerpoint/2010/main" val="18215467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804CF-54D4-9448-85A0-B03AE2F35B3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3681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832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 eaLnBrk="1" hangingPunct="1"/>
            <a:r>
              <a:rPr lang="en-US" altLang="zh-CN">
                <a:ea typeface="宋体" charset="-122"/>
                <a:cs typeface="宋体" charset="-122"/>
              </a:rPr>
              <a:t>What about gluon</a:t>
            </a:r>
          </a:p>
        </p:txBody>
      </p:sp>
    </p:spTree>
    <p:extLst>
      <p:ext uri="{BB962C8B-B14F-4D97-AF65-F5344CB8AC3E}">
        <p14:creationId xmlns:p14="http://schemas.microsoft.com/office/powerpoint/2010/main" val="208632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C927D-660C-2947-9A2B-C62F793B0012}" type="datetime1">
              <a:rPr lang="en-US" smtClean="0"/>
              <a:t>7/7/16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Liu,  ICNFP2016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51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498CA-7108-AB4B-9478-3A6595C3402A}" type="datetime1">
              <a:rPr lang="en-US" smtClean="0"/>
              <a:t>7/7/16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Liu,  ICNFP2016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501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0DCF5-0324-1D40-96CB-9FA105C0E0FF}" type="datetime1">
              <a:rPr lang="en-US" smtClean="0"/>
              <a:t>7/7/16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Liu,  ICNFP2016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013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D2972-35EA-B44F-8347-AA0C6627EA13}" type="datetime1">
              <a:rPr lang="en-US" smtClean="0"/>
              <a:t>7/7/16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Liu,  ICNFP2016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142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1AE43-4E39-5047-A564-56572F0F28D7}" type="datetime1">
              <a:rPr lang="en-US" smtClean="0"/>
              <a:t>7/7/16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Liu,  ICNFP2016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407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A5E95-34BF-4C4A-990D-C9F9EBEA7C7F}" type="datetime1">
              <a:rPr lang="en-US" smtClean="0"/>
              <a:t>7/7/16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Liu,  ICNFP2016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004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C0A4F-7271-6644-A750-FA9ADD53013F}" type="datetime1">
              <a:rPr lang="en-US" smtClean="0"/>
              <a:t>7/7/16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Liu,  ICNFP2016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131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7AA80-08B6-1642-8A7F-02BCEE4E5BC6}" type="datetime1">
              <a:rPr lang="en-US" smtClean="0"/>
              <a:t>7/7/16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Liu,  ICNFP2016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362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250C9-9BD9-5C49-A6CA-6411BECB657C}" type="datetime1">
              <a:rPr lang="en-US" smtClean="0"/>
              <a:t>7/7/16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Liu,  ICNFP2016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716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403CD-C61E-ED4F-9C5D-D9566ABAB6D3}" type="datetime1">
              <a:rPr lang="en-US" smtClean="0"/>
              <a:t>7/7/16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Liu,  ICNFP2016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239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0F5B5-613B-F347-BE0A-031A733ACBDF}" type="datetime1">
              <a:rPr lang="en-US" smtClean="0"/>
              <a:t>7/7/16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Liu,  ICNFP2016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223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B0FBE-D166-934A-9CC1-6F3ADA033744}" type="datetime1">
              <a:rPr lang="en-US" smtClean="0"/>
              <a:t>7/7/16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Ming X. Liu,  ICNFP2016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64B4E3-05F3-6844-BB50-5CA9BD406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302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wmf"/><Relationship Id="rId5" Type="http://schemas.openxmlformats.org/officeDocument/2006/relationships/image" Target="../media/image12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hyperlink" Target="https://arxiv.org/abs/1602.03922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33.png"/><Relationship Id="rId7" Type="http://schemas.openxmlformats.org/officeDocument/2006/relationships/oleObject" Target="../embeddings/oleObject3.bin"/><Relationship Id="rId8" Type="http://schemas.openxmlformats.org/officeDocument/2006/relationships/image" Target="../media/image34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36.png"/><Relationship Id="rId5" Type="http://schemas.openxmlformats.org/officeDocument/2006/relationships/oleObject" Target="../embeddings/oleObject4.bin"/><Relationship Id="rId6" Type="http://schemas.openxmlformats.org/officeDocument/2006/relationships/image" Target="../media/image35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39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43.emf"/><Relationship Id="rId6" Type="http://schemas.openxmlformats.org/officeDocument/2006/relationships/oleObject" Target="../embeddings/oleObject6.bin"/><Relationship Id="rId7" Type="http://schemas.openxmlformats.org/officeDocument/2006/relationships/image" Target="../media/image44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6.emf"/><Relationship Id="rId5" Type="http://schemas.openxmlformats.org/officeDocument/2006/relationships/image" Target="../media/image47.emf"/><Relationship Id="rId6" Type="http://schemas.openxmlformats.org/officeDocument/2006/relationships/image" Target="../media/image48.emf"/><Relationship Id="rId7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image" Target="../media/image58.emf"/><Relationship Id="rId5" Type="http://schemas.openxmlformats.org/officeDocument/2006/relationships/oleObject" Target="../embeddings/oleObject7.bin"/><Relationship Id="rId6" Type="http://schemas.openxmlformats.org/officeDocument/2006/relationships/image" Target="../media/image55.emf"/><Relationship Id="rId7" Type="http://schemas.openxmlformats.org/officeDocument/2006/relationships/oleObject" Target="../embeddings/oleObject8.bin"/><Relationship Id="rId8" Type="http://schemas.openxmlformats.org/officeDocument/2006/relationships/image" Target="../media/image56.emf"/><Relationship Id="rId9" Type="http://schemas.openxmlformats.org/officeDocument/2006/relationships/image" Target="../media/image59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4" Type="http://schemas.openxmlformats.org/officeDocument/2006/relationships/image" Target="../media/image70.emf"/><Relationship Id="rId5" Type="http://schemas.openxmlformats.org/officeDocument/2006/relationships/image" Target="../media/image71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8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2.emf"/><Relationship Id="rId3" Type="http://schemas.openxmlformats.org/officeDocument/2006/relationships/image" Target="../media/image73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oleObject" Target="../embeddings/oleObject9.bin"/><Relationship Id="rId5" Type="http://schemas.openxmlformats.org/officeDocument/2006/relationships/image" Target="../media/image76.wmf"/><Relationship Id="rId6" Type="http://schemas.openxmlformats.org/officeDocument/2006/relationships/image" Target="../media/image77.png"/><Relationship Id="rId7" Type="http://schemas.openxmlformats.org/officeDocument/2006/relationships/oleObject" Target="../embeddings/oleObject10.bin"/><Relationship Id="rId8" Type="http://schemas.openxmlformats.org/officeDocument/2006/relationships/image" Target="../media/image78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4" Type="http://schemas.openxmlformats.org/officeDocument/2006/relationships/image" Target="../media/image13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0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48449"/>
            <a:ext cx="7772400" cy="2476460"/>
          </a:xfrm>
        </p:spPr>
        <p:txBody>
          <a:bodyPr>
            <a:normAutofit/>
          </a:bodyPr>
          <a:lstStyle/>
          <a:p>
            <a:r>
              <a:rPr lang="en-US" dirty="0" smtClean="0"/>
              <a:t>Overview of PHENIX Spin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Physics </a:t>
            </a:r>
            <a:r>
              <a:rPr lang="en-US" dirty="0" smtClean="0"/>
              <a:t>Program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9654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Ming Liu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Los Alamos National </a:t>
            </a:r>
            <a:r>
              <a:rPr lang="en-US" dirty="0" smtClean="0">
                <a:solidFill>
                  <a:srgbClr val="0000FF"/>
                </a:solidFill>
              </a:rPr>
              <a:t>Laboratory</a:t>
            </a:r>
            <a:endParaRPr lang="en-US" dirty="0" smtClean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154" y="4841276"/>
            <a:ext cx="2897691" cy="94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33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588" y="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en-US" sz="3600" dirty="0">
                <a:ea typeface="ＭＳ Ｐゴシック" charset="-128"/>
                <a:cs typeface="Times New Roman" charset="0"/>
              </a:rPr>
              <a:t>𝜋</a:t>
            </a:r>
            <a:r>
              <a:rPr lang="en-US" altLang="en-US" sz="3600" baseline="30000" dirty="0">
                <a:ea typeface="Arial" charset="0"/>
                <a:cs typeface="Arial" charset="0"/>
              </a:rPr>
              <a:t>0</a:t>
            </a:r>
            <a:r>
              <a:rPr lang="en-US" sz="3600" dirty="0"/>
              <a:t> </a:t>
            </a:r>
            <a:r>
              <a:rPr lang="en-US" altLang="en-US" sz="3600" i="1" dirty="0">
                <a:ea typeface="ＭＳ Ｐゴシック" charset="-128"/>
              </a:rPr>
              <a:t>A</a:t>
            </a:r>
            <a:r>
              <a:rPr lang="en-US" altLang="en-US" sz="3600" i="1" baseline="-25000" dirty="0">
                <a:ea typeface="ＭＳ Ｐゴシック" charset="-128"/>
              </a:rPr>
              <a:t>LL</a:t>
            </a:r>
            <a:r>
              <a:rPr lang="en-US" sz="3600" i="1" dirty="0">
                <a:ea typeface="Arial" charset="0"/>
                <a:cs typeface="Arial" charset="0"/>
              </a:rPr>
              <a:t> </a:t>
            </a:r>
            <a:r>
              <a:rPr lang="en-US" sz="3600" dirty="0">
                <a:ea typeface="Arial" charset="0"/>
                <a:cs typeface="Arial" charset="0"/>
              </a:rPr>
              <a:t>at central rapidity (|𝜂|&lt;0.35)</a:t>
            </a:r>
            <a:endParaRPr lang="en-US" sz="36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086022"/>
            <a:ext cx="8229600" cy="597554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Latest </a:t>
            </a:r>
            <a:r>
              <a:rPr lang="en-US" dirty="0" smtClean="0">
                <a:solidFill>
                  <a:schemeClr val="tx1"/>
                </a:solidFill>
              </a:rPr>
              <a:t>PHENIX publication </a:t>
            </a:r>
            <a:r>
              <a:rPr lang="en-US" dirty="0" smtClean="0">
                <a:solidFill>
                  <a:schemeClr val="tx1"/>
                </a:solidFill>
              </a:rPr>
              <a:t>PRD 93, 011501(R), (2016)</a:t>
            </a:r>
          </a:p>
          <a:p>
            <a:r>
              <a:rPr lang="en-US" dirty="0">
                <a:solidFill>
                  <a:schemeClr val="tx1"/>
                </a:solidFill>
              </a:rPr>
              <a:t>P</a:t>
            </a:r>
            <a:r>
              <a:rPr lang="en-US" dirty="0" smtClean="0">
                <a:solidFill>
                  <a:schemeClr val="tx1"/>
                </a:solidFill>
              </a:rPr>
              <a:t>ositive </a:t>
            </a:r>
            <a:r>
              <a:rPr lang="en-US" dirty="0" smtClean="0">
                <a:solidFill>
                  <a:schemeClr val="tx1"/>
                </a:solidFill>
              </a:rPr>
              <a:t>gluon polarization at moderate x ~ 0.05 - 0.2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08602-1F58-754A-A787-C646B7264158}" type="datetime1">
              <a:rPr lang="en-US" smtClean="0"/>
              <a:t>7/7/16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Liu,  ICNFP2016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6170"/>
          <a:stretch/>
        </p:blipFill>
        <p:spPr>
          <a:xfrm>
            <a:off x="39754" y="2288606"/>
            <a:ext cx="4390645" cy="33431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388" y="2227330"/>
            <a:ext cx="4009624" cy="3086545"/>
          </a:xfrm>
          <a:prstGeom prst="rect">
            <a:avLst/>
          </a:prstGeom>
        </p:spPr>
      </p:pic>
      <p:pic>
        <p:nvPicPr>
          <p:cNvPr id="10" name="Picture 19"/>
          <p:cNvPicPr/>
          <p:nvPr/>
        </p:nvPicPr>
        <p:blipFill>
          <a:blip r:embed="rId4"/>
          <a:stretch>
            <a:fillRect/>
          </a:stretch>
        </p:blipFill>
        <p:spPr>
          <a:xfrm>
            <a:off x="3340291" y="5433470"/>
            <a:ext cx="5359018" cy="803285"/>
          </a:xfrm>
          <a:prstGeom prst="rect">
            <a:avLst/>
          </a:prstGeom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960022" y="5631726"/>
            <a:ext cx="219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</a:rPr>
              <a:t>PHENIX+STAR data:</a:t>
            </a:r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11" name="Picture 10"/>
          <p:cNvPicPr/>
          <p:nvPr/>
        </p:nvPicPr>
        <p:blipFill rotWithShape="1">
          <a:blip r:embed="rId5"/>
          <a:srcRect t="56801" r="5486" b="20978"/>
          <a:stretch/>
        </p:blipFill>
        <p:spPr>
          <a:xfrm>
            <a:off x="2485918" y="1689772"/>
            <a:ext cx="3657600" cy="5486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650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7687"/>
            <a:ext cx="8229600" cy="772801"/>
          </a:xfrm>
        </p:spPr>
        <p:txBody>
          <a:bodyPr>
            <a:normAutofit/>
          </a:bodyPr>
          <a:lstStyle/>
          <a:p>
            <a:r>
              <a:rPr lang="bg-BG" altLang="en-US" sz="3600" dirty="0">
                <a:ea typeface="ＭＳ Ｐゴシック" charset="-128"/>
                <a:cs typeface="Times New Roman" charset="0"/>
              </a:rPr>
              <a:t>𝐽/𝜓</a:t>
            </a:r>
            <a:r>
              <a:rPr lang="en-US" altLang="en-US" sz="3600" dirty="0">
                <a:ea typeface="ＭＳ Ｐゴシック" charset="-128"/>
                <a:cs typeface="Times New Roman" charset="0"/>
              </a:rPr>
              <a:t> </a:t>
            </a:r>
            <a:r>
              <a:rPr lang="en-US" altLang="en-US" sz="3600" i="1" dirty="0">
                <a:ea typeface="ＭＳ Ｐゴシック" charset="-128"/>
                <a:cs typeface="Times New Roman" charset="0"/>
              </a:rPr>
              <a:t>A</a:t>
            </a:r>
            <a:r>
              <a:rPr lang="en-US" altLang="en-US" sz="3600" i="1" baseline="-25000" dirty="0">
                <a:ea typeface="ＭＳ Ｐゴシック" charset="-128"/>
                <a:cs typeface="Times New Roman" charset="0"/>
              </a:rPr>
              <a:t>LL </a:t>
            </a:r>
            <a:r>
              <a:rPr lang="en-US" altLang="en-US" sz="3600" dirty="0">
                <a:ea typeface="ＭＳ Ｐゴシック" charset="-128"/>
                <a:cs typeface="Arial" panose="020B0604020202020204" pitchFamily="34" charset="0"/>
              </a:rPr>
              <a:t>at Forward </a:t>
            </a:r>
            <a:r>
              <a:rPr lang="en-US" altLang="en-US" sz="3600" dirty="0" smtClean="0">
                <a:ea typeface="ＭＳ Ｐゴシック" charset="-128"/>
                <a:cs typeface="Arial" panose="020B0604020202020204" pitchFamily="34" charset="0"/>
              </a:rPr>
              <a:t>Rapidity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C4C45-1B8E-7D4A-8B55-0AECD5117E2F}" type="datetime1">
              <a:rPr lang="en-US" smtClean="0"/>
              <a:t>7/7/16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Liu,  ICNFP2016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8513" y="1417638"/>
            <a:ext cx="3598287" cy="4819134"/>
          </a:xfrm>
          <a:prstGeom prst="rect">
            <a:avLst/>
          </a:prstGeom>
        </p:spPr>
      </p:pic>
      <p:pic>
        <p:nvPicPr>
          <p:cNvPr id="8" name="Picture 3002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5935" y="4095182"/>
            <a:ext cx="4889730" cy="248478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内容占位符 2"/>
              <p:cNvSpPr txBox="1">
                <a:spLocks/>
              </p:cNvSpPr>
              <p:nvPr/>
            </p:nvSpPr>
            <p:spPr>
              <a:xfrm>
                <a:off x="198783" y="1298060"/>
                <a:ext cx="5075582" cy="282742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 smtClean="0">
                    <a:solidFill>
                      <a:srgbClr val="1C3EBD"/>
                    </a:solidFill>
                  </a:rPr>
                  <a:t>Access gluons in small-x region, x</a:t>
                </a:r>
                <a:r>
                  <a:rPr lang="en-US" sz="2400" baseline="-25000" dirty="0" smtClean="0">
                    <a:solidFill>
                      <a:srgbClr val="1C3EBD"/>
                    </a:solidFill>
                  </a:rPr>
                  <a:t>2</a:t>
                </a:r>
                <a:r>
                  <a:rPr lang="en-US" sz="2400" dirty="0" smtClean="0">
                    <a:solidFill>
                      <a:srgbClr val="1C3EBD"/>
                    </a:solidFill>
                  </a:rPr>
                  <a:t>&lt;0.01 </a:t>
                </a:r>
              </a:p>
              <a:p>
                <a:r>
                  <a:rPr lang="en-US" sz="2400" dirty="0" smtClean="0">
                    <a:solidFill>
                      <a:srgbClr val="1C3EBD"/>
                    </a:solidFill>
                  </a:rPr>
                  <a:t>At </a:t>
                </a:r>
                <a:r>
                  <a:rPr lang="en-US" sz="2400" dirty="0" smtClean="0">
                    <a:solidFill>
                      <a:srgbClr val="1C3EBD"/>
                    </a:solidFill>
                  </a:rPr>
                  <a:t>RHIC </a:t>
                </a:r>
                <a:r>
                  <a:rPr lang="en-US" sz="2400" dirty="0">
                    <a:solidFill>
                      <a:srgbClr val="1C3EBD"/>
                    </a:solidFill>
                  </a:rPr>
                  <a:t>energies </a:t>
                </a:r>
                <a:r>
                  <a:rPr lang="bg-BG" sz="2400" dirty="0">
                    <a:solidFill>
                      <a:srgbClr val="1C3EBD"/>
                    </a:solidFill>
                  </a:rPr>
                  <a:t>𝐽/𝜓 </a:t>
                </a:r>
                <a:r>
                  <a:rPr lang="en-US" sz="2400" dirty="0" smtClean="0">
                    <a:solidFill>
                      <a:srgbClr val="1C3EBD"/>
                    </a:solidFill>
                  </a:rPr>
                  <a:t>production is dominated by gluon-gluon fusion.</a:t>
                </a:r>
              </a:p>
              <a:p>
                <a:pPr marL="0" indent="0">
                  <a:buNone/>
                </a:pPr>
                <a:endParaRPr lang="en-US" sz="1800" dirty="0" smtClean="0">
                  <a:solidFill>
                    <a:srgbClr val="1C3EBD"/>
                  </a:solidFill>
                </a:endParaRPr>
              </a:p>
              <a:p>
                <a:pPr marL="0" indent="0">
                  <a:buNone/>
                </a:pPr>
                <a:r>
                  <a:rPr lang="en-US" sz="2200" dirty="0">
                    <a:solidFill>
                      <a:srgbClr val="1C3EBD"/>
                    </a:solidFill>
                  </a:rPr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dirty="0" smtClean="0">
                            <a:solidFill>
                              <a:srgbClr val="1C3EBD"/>
                            </a:solidFill>
                          </a:rPr>
                        </m:ctrlPr>
                      </m:sSubPr>
                      <m:e>
                        <m:r>
                          <a:rPr lang="en-US" sz="2200" i="1" dirty="0" smtClean="0">
                            <a:solidFill>
                              <a:srgbClr val="1C3EBD"/>
                            </a:solidFill>
                          </a:rPr>
                          <m:t>𝐴</m:t>
                        </m:r>
                      </m:e>
                      <m:sub>
                        <m:r>
                          <a:rPr lang="en-US" sz="2200" i="1" dirty="0" smtClean="0">
                            <a:solidFill>
                              <a:srgbClr val="1C3EBD"/>
                            </a:solidFill>
                          </a:rPr>
                          <m:t>𝐿𝐿</m:t>
                        </m:r>
                      </m:sub>
                    </m:sSub>
                  </m:oMath>
                </a14:m>
                <a:r>
                  <a:rPr lang="en-US" sz="2200" dirty="0" smtClean="0">
                    <a:solidFill>
                      <a:srgbClr val="1C3EBD"/>
                    </a:solidFill>
                  </a:rPr>
                  <a:t> for </a:t>
                </a:r>
                <a:r>
                  <a:rPr lang="bg-BG" sz="2200" dirty="0">
                    <a:solidFill>
                      <a:srgbClr val="1C3EBD"/>
                    </a:solidFill>
                  </a:rPr>
                  <a:t>𝐽/𝜓 </a:t>
                </a:r>
                <a:r>
                  <a:rPr lang="en-US" sz="2200" dirty="0" smtClean="0">
                    <a:solidFill>
                      <a:srgbClr val="1C3EBD"/>
                    </a:solidFill>
                  </a:rPr>
                  <a:t>can be written (LO</a:t>
                </a:r>
                <a:r>
                  <a:rPr lang="en-US" sz="2200" dirty="0" smtClean="0">
                    <a:solidFill>
                      <a:srgbClr val="1C3EBD"/>
                    </a:solidFill>
                  </a:rPr>
                  <a:t>):</a:t>
                </a:r>
              </a:p>
              <a:p>
                <a:pPr marL="0" indent="0">
                  <a:buNone/>
                </a:pPr>
                <a:endParaRPr lang="en-US" sz="1800" dirty="0" smtClean="0">
                  <a:solidFill>
                    <a:srgbClr val="4344BD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800" b="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CN" sz="1800" b="0" i="1" dirty="0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altLang="zh-CN" sz="1800" b="0" i="1" dirty="0" smtClean="0">
                              <a:latin typeface="Cambria Math" panose="02040503050406030204" pitchFamily="18" charset="0"/>
                            </a:rPr>
                            <m:t>𝐿𝐿</m:t>
                          </m:r>
                        </m:sub>
                      </m:sSub>
                      <m:r>
                        <a:rPr lang="en-US" altLang="zh-CN" sz="18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1800" b="0" i="1" dirty="0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zh-CN" sz="1800" b="0" i="0" dirty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altLang="zh-CN" sz="1800" b="0" i="1" dirty="0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en-US" altLang="zh-CN" sz="1800" b="0" i="1" dirty="0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den>
                      </m:f>
                      <m:r>
                        <a:rPr lang="en-US" altLang="zh-CN" sz="18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1800" b="0" i="1" dirty="0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altLang="zh-CN" sz="1800" b="0" i="1" dirty="0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8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e>
                        <m:sup>
                          <m:r>
                            <a:rPr lang="en-US" altLang="zh-CN" sz="1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𝑔𝑔</m:t>
                          </m:r>
                          <m:r>
                            <a:rPr lang="en-US" altLang="zh-CN" sz="1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altLang="zh-CN" sz="1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  <m:r>
                            <a:rPr lang="en-US" altLang="zh-CN" sz="1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en-US" altLang="zh-CN" sz="1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sup>
                      </m:sSup>
                      <m:f>
                        <m:fPr>
                          <m:ctrlPr>
                            <a:rPr lang="en-US" altLang="zh-CN" sz="1800" i="1" dirty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zh-CN" sz="1800" dirty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altLang="zh-CN" sz="1800" i="1" dirty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altLang="zh-CN" sz="18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18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sz="1800" i="1" dirty="0">
                              <a:latin typeface="Cambria Math" panose="02040503050406030204" pitchFamily="18" charset="0"/>
                            </a:rPr>
                            <m:t>1)</m:t>
                          </m:r>
                        </m:num>
                        <m:den>
                          <m:r>
                            <a:rPr lang="en-US" altLang="zh-CN" sz="1800" i="1" dirty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altLang="zh-CN" sz="18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18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sz="1800" i="1" dirty="0">
                              <a:latin typeface="Cambria Math" panose="02040503050406030204" pitchFamily="18" charset="0"/>
                            </a:rPr>
                            <m:t>1)</m:t>
                          </m:r>
                        </m:den>
                      </m:f>
                      <m:f>
                        <m:fPr>
                          <m:ctrlPr>
                            <a:rPr lang="en-US" altLang="zh-CN" sz="1800" i="1" dirty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zh-CN" sz="1800" dirty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altLang="zh-CN" sz="1800" i="1" dirty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altLang="zh-CN" sz="18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18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sz="1800" i="1" dirty="0">
                              <a:latin typeface="Cambria Math" panose="02040503050406030204" pitchFamily="18" charset="0"/>
                            </a:rPr>
                            <m:t>2)</m:t>
                          </m:r>
                        </m:num>
                        <m:den>
                          <m:r>
                            <a:rPr lang="en-US" altLang="zh-CN" sz="1800" i="1" dirty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altLang="zh-CN" sz="18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18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sz="1800" i="1" dirty="0">
                              <a:latin typeface="Cambria Math" panose="02040503050406030204" pitchFamily="18" charset="0"/>
                            </a:rPr>
                            <m:t>2)</m:t>
                          </m:r>
                        </m:den>
                      </m:f>
                    </m:oMath>
                  </m:oMathPara>
                </a14:m>
                <a:endParaRPr lang="en-US" sz="1800" dirty="0" smtClean="0">
                  <a:solidFill>
                    <a:srgbClr val="4344BD"/>
                  </a:solidFill>
                </a:endParaRPr>
              </a:p>
            </p:txBody>
          </p:sp>
        </mc:Choice>
        <mc:Fallback>
          <p:sp>
            <p:nvSpPr>
              <p:cNvPr id="9" name="内容占位符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783" y="1298060"/>
                <a:ext cx="5075582" cy="2827422"/>
              </a:xfrm>
              <a:prstGeom prst="rect">
                <a:avLst/>
              </a:prstGeom>
              <a:blipFill rotWithShape="0">
                <a:blip r:embed="rId4"/>
                <a:stretch>
                  <a:fillRect l="-1442" t="-28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1736035" y="5711687"/>
            <a:ext cx="421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</a:rPr>
              <a:t>x</a:t>
            </a:r>
            <a:r>
              <a:rPr lang="en-US" sz="2400" baseline="-25000" dirty="0">
                <a:solidFill>
                  <a:schemeClr val="bg1"/>
                </a:solidFill>
              </a:rPr>
              <a:t>2</a:t>
            </a:r>
            <a:endParaRPr lang="en-US" sz="2400" baseline="-250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21880" y="5690728"/>
            <a:ext cx="421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x</a:t>
            </a:r>
            <a:r>
              <a:rPr lang="en-US" sz="2400" baseline="-25000" dirty="0" smtClean="0">
                <a:solidFill>
                  <a:schemeClr val="bg1"/>
                </a:solidFill>
              </a:rPr>
              <a:t>1</a:t>
            </a:r>
            <a:endParaRPr lang="en-US" sz="2400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12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882" y="9191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Impact of RHIC data </a:t>
            </a:r>
            <a:r>
              <a:rPr lang="en-US" sz="3600" dirty="0" smtClean="0"/>
              <a:t>on Gluon </a:t>
            </a:r>
            <a:r>
              <a:rPr lang="en-US" sz="3600" dirty="0" smtClean="0"/>
              <a:t>Polarization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174" y="1417638"/>
            <a:ext cx="4050748" cy="4692395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Favors</a:t>
            </a:r>
            <a:r>
              <a:rPr lang="en-US" sz="2400" dirty="0" smtClean="0"/>
              <a:t> </a:t>
            </a:r>
            <a:r>
              <a:rPr lang="en-US" sz="2400" dirty="0"/>
              <a:t>p</a:t>
            </a:r>
            <a:r>
              <a:rPr lang="en-US" sz="2400" dirty="0" smtClean="0"/>
              <a:t>ositive </a:t>
            </a:r>
            <a:r>
              <a:rPr lang="en-US" sz="2400" dirty="0" smtClean="0"/>
              <a:t>gluon polarization </a:t>
            </a:r>
          </a:p>
          <a:p>
            <a:pPr marL="571500" lvl="1" indent="-171450"/>
            <a:r>
              <a:rPr lang="en-US" sz="1800" dirty="0"/>
              <a:t>Published/Submitted:</a:t>
            </a:r>
          </a:p>
          <a:p>
            <a:pPr lvl="1">
              <a:buFont typeface="Arial" charset="0"/>
              <a:buChar char="•"/>
            </a:pPr>
            <a:r>
              <a:rPr lang="en-US" sz="1600" dirty="0"/>
              <a:t>Run9 200GeV Central </a:t>
            </a:r>
            <a:r>
              <a:rPr lang="en-US" altLang="en-US" sz="1600" dirty="0">
                <a:ea typeface="ＭＳ Ｐゴシック" charset="-128"/>
                <a:cs typeface="Times New Roman" charset="0"/>
              </a:rPr>
              <a:t>𝜋</a:t>
            </a:r>
            <a:r>
              <a:rPr lang="en-US" altLang="en-US" sz="1600" baseline="30000" dirty="0">
                <a:ea typeface="ＭＳ Ｐゴシック" charset="-128"/>
                <a:cs typeface="Times New Roman" charset="0"/>
              </a:rPr>
              <a:t>0</a:t>
            </a:r>
            <a:r>
              <a:rPr lang="en-US" altLang="en-US" sz="1600" dirty="0">
                <a:ea typeface="ＭＳ Ｐゴシック" charset="-128"/>
                <a:cs typeface="Times New Roman" charset="0"/>
              </a:rPr>
              <a:t> </a:t>
            </a:r>
            <a:r>
              <a:rPr lang="en-US" altLang="en-US" sz="1600" i="1" dirty="0">
                <a:ea typeface="ＭＳ Ｐゴシック" charset="-128"/>
                <a:cs typeface="Times New Roman" charset="0"/>
              </a:rPr>
              <a:t>A</a:t>
            </a:r>
            <a:r>
              <a:rPr lang="en-US" altLang="en-US" sz="1600" i="1" baseline="-25000" dirty="0">
                <a:ea typeface="ＭＳ Ｐゴシック" charset="-128"/>
                <a:cs typeface="Times New Roman" charset="0"/>
              </a:rPr>
              <a:t>LL</a:t>
            </a:r>
            <a:r>
              <a:rPr lang="en-US" altLang="en-US" sz="1600" dirty="0">
                <a:ea typeface="ＭＳ Ｐゴシック" charset="-128"/>
                <a:cs typeface="Times New Roman" charset="0"/>
              </a:rPr>
              <a:t> </a:t>
            </a:r>
            <a:endParaRPr lang="en-US" sz="1600" dirty="0"/>
          </a:p>
          <a:p>
            <a:pPr lvl="1">
              <a:buFont typeface="Arial" charset="0"/>
              <a:buChar char="•"/>
            </a:pPr>
            <a:r>
              <a:rPr lang="en-US" sz="1600" dirty="0"/>
              <a:t>Run13 510GeV Central </a:t>
            </a:r>
            <a:r>
              <a:rPr lang="en-US" altLang="en-US" sz="1600" dirty="0">
                <a:ea typeface="ＭＳ Ｐゴシック" charset="-128"/>
                <a:cs typeface="Times New Roman" charset="0"/>
              </a:rPr>
              <a:t>𝜋</a:t>
            </a:r>
            <a:r>
              <a:rPr lang="en-US" altLang="en-US" sz="1600" baseline="30000" dirty="0">
                <a:ea typeface="ＭＳ Ｐゴシック" charset="-128"/>
                <a:cs typeface="Times New Roman" charset="0"/>
              </a:rPr>
              <a:t>0</a:t>
            </a:r>
            <a:r>
              <a:rPr lang="en-US" altLang="en-US" sz="1600" dirty="0">
                <a:ea typeface="ＭＳ Ｐゴシック" charset="-128"/>
                <a:cs typeface="Times New Roman" charset="0"/>
              </a:rPr>
              <a:t> </a:t>
            </a:r>
            <a:r>
              <a:rPr lang="en-US" altLang="en-US" sz="1600" i="1" dirty="0">
                <a:ea typeface="ＭＳ Ｐゴシック" charset="-128"/>
                <a:cs typeface="Times New Roman" charset="0"/>
              </a:rPr>
              <a:t>A</a:t>
            </a:r>
            <a:r>
              <a:rPr lang="en-US" altLang="en-US" sz="1600" i="1" baseline="-25000" dirty="0">
                <a:ea typeface="ＭＳ Ｐゴシック" charset="-128"/>
                <a:cs typeface="Times New Roman" charset="0"/>
              </a:rPr>
              <a:t>LL</a:t>
            </a:r>
          </a:p>
          <a:p>
            <a:pPr lvl="1">
              <a:buFont typeface="Arial" charset="0"/>
              <a:buChar char="•"/>
            </a:pPr>
            <a:r>
              <a:rPr lang="en-US" sz="1600" dirty="0"/>
              <a:t>Run13 510GeV Forward 𝐽/𝜓 </a:t>
            </a:r>
            <a:r>
              <a:rPr lang="en-US" sz="1600" i="1" dirty="0"/>
              <a:t>A</a:t>
            </a:r>
            <a:r>
              <a:rPr lang="en-US" sz="1600" i="1" baseline="-25000" dirty="0"/>
              <a:t>LL</a:t>
            </a:r>
            <a:endParaRPr lang="en-US" altLang="en-US" sz="1600" i="1" baseline="-25000" dirty="0">
              <a:ea typeface="ＭＳ Ｐゴシック" charset="-128"/>
              <a:cs typeface="Times New Roman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sz="1600" dirty="0">
              <a:ea typeface="ＭＳ Ｐゴシック" charset="-128"/>
              <a:cs typeface="Times New Roman" charset="0"/>
            </a:endParaRPr>
          </a:p>
          <a:p>
            <a:pPr lvl="1"/>
            <a:r>
              <a:rPr lang="en-US" sz="1800" dirty="0" smtClean="0">
                <a:ea typeface="ＭＳ Ｐゴシック" charset="-128"/>
                <a:cs typeface="Times New Roman" charset="0"/>
              </a:rPr>
              <a:t>Ongoing analyses</a:t>
            </a:r>
            <a:endParaRPr lang="en-US" sz="1800" dirty="0">
              <a:ea typeface="ＭＳ Ｐゴシック" charset="-128"/>
              <a:cs typeface="Times New Roman" charset="0"/>
            </a:endParaRPr>
          </a:p>
          <a:p>
            <a:pPr lvl="1">
              <a:buFont typeface="Arial" charset="0"/>
              <a:buChar char="•"/>
            </a:pPr>
            <a:r>
              <a:rPr lang="en-US" sz="1600" dirty="0">
                <a:ea typeface="ＭＳ Ｐゴシック" charset="-128"/>
                <a:cs typeface="Times New Roman" charset="0"/>
              </a:rPr>
              <a:t>Run11 500GeV Forward </a:t>
            </a:r>
            <a:r>
              <a:rPr lang="en-US" altLang="en-US" sz="1600" dirty="0">
                <a:ea typeface="ＭＳ Ｐゴシック" charset="-128"/>
                <a:cs typeface="Times New Roman" charset="0"/>
              </a:rPr>
              <a:t>𝜋</a:t>
            </a:r>
            <a:r>
              <a:rPr lang="en-US" altLang="en-US" sz="1600" baseline="30000" dirty="0">
                <a:ea typeface="ＭＳ Ｐゴシック" charset="-128"/>
                <a:cs typeface="Times New Roman" charset="0"/>
              </a:rPr>
              <a:t>0</a:t>
            </a:r>
            <a:r>
              <a:rPr lang="en-US" altLang="en-US" sz="1600" dirty="0">
                <a:ea typeface="ＭＳ Ｐゴシック" charset="-128"/>
                <a:cs typeface="Times New Roman" charset="0"/>
              </a:rPr>
              <a:t> </a:t>
            </a:r>
            <a:r>
              <a:rPr lang="en-US" altLang="en-US" sz="1600" i="1" dirty="0">
                <a:ea typeface="ＭＳ Ｐゴシック" charset="-128"/>
                <a:cs typeface="Times New Roman" charset="0"/>
              </a:rPr>
              <a:t>A</a:t>
            </a:r>
            <a:r>
              <a:rPr lang="en-US" altLang="en-US" sz="1600" i="1" baseline="-25000" dirty="0">
                <a:ea typeface="ＭＳ Ｐゴシック" charset="-128"/>
                <a:cs typeface="Times New Roman" charset="0"/>
              </a:rPr>
              <a:t>LL</a:t>
            </a:r>
          </a:p>
          <a:p>
            <a:pPr lvl="1">
              <a:buFont typeface="Arial" charset="0"/>
              <a:buChar char="•"/>
            </a:pPr>
            <a:r>
              <a:rPr lang="en-US" sz="1600" dirty="0">
                <a:ea typeface="ＭＳ Ｐゴシック" charset="-128"/>
                <a:cs typeface="Times New Roman" charset="0"/>
              </a:rPr>
              <a:t>Run13 510GeV Forward </a:t>
            </a:r>
            <a:r>
              <a:rPr lang="en-US" altLang="en-US" sz="1600" dirty="0">
                <a:ea typeface="ＭＳ Ｐゴシック" charset="-128"/>
                <a:cs typeface="Times New Roman" charset="0"/>
              </a:rPr>
              <a:t>𝜋</a:t>
            </a:r>
            <a:r>
              <a:rPr lang="en-US" altLang="en-US" sz="1600" baseline="30000" dirty="0">
                <a:ea typeface="ＭＳ Ｐゴシック" charset="-128"/>
                <a:cs typeface="Times New Roman" charset="0"/>
              </a:rPr>
              <a:t>0</a:t>
            </a:r>
            <a:r>
              <a:rPr lang="en-US" altLang="en-US" sz="1600" dirty="0">
                <a:ea typeface="ＭＳ Ｐゴシック" charset="-128"/>
                <a:cs typeface="Times New Roman" charset="0"/>
              </a:rPr>
              <a:t> </a:t>
            </a:r>
            <a:r>
              <a:rPr lang="en-US" altLang="en-US" sz="1600" i="1" dirty="0">
                <a:ea typeface="ＭＳ Ｐゴシック" charset="-128"/>
                <a:cs typeface="Times New Roman" charset="0"/>
              </a:rPr>
              <a:t>A</a:t>
            </a:r>
            <a:r>
              <a:rPr lang="en-US" altLang="en-US" sz="1600" i="1" baseline="-25000" dirty="0">
                <a:ea typeface="ＭＳ Ｐゴシック" charset="-128"/>
                <a:cs typeface="Times New Roman" charset="0"/>
              </a:rPr>
              <a:t>LL</a:t>
            </a:r>
          </a:p>
          <a:p>
            <a:pPr lvl="1">
              <a:buFont typeface="Arial" charset="0"/>
              <a:buChar char="•"/>
            </a:pPr>
            <a:r>
              <a:rPr lang="en-US" sz="1600" dirty="0"/>
              <a:t>Run13 510GeV Central </a:t>
            </a:r>
            <a:r>
              <a:rPr lang="en-US" altLang="en-US" sz="1600" dirty="0">
                <a:ea typeface="ＭＳ Ｐゴシック" charset="-128"/>
                <a:cs typeface="Times New Roman" charset="0"/>
              </a:rPr>
              <a:t>𝜋</a:t>
            </a:r>
            <a:r>
              <a:rPr lang="en-US" altLang="en-US" sz="1600" baseline="30000" dirty="0">
                <a:ea typeface="ＭＳ Ｐゴシック" charset="-128"/>
                <a:cs typeface="Times New Roman" charset="0"/>
              </a:rPr>
              <a:t>±</a:t>
            </a:r>
          </a:p>
          <a:p>
            <a:pPr lvl="1">
              <a:buFont typeface="Arial" charset="0"/>
              <a:buChar char="•"/>
            </a:pPr>
            <a:r>
              <a:rPr lang="en-US" sz="1600" dirty="0"/>
              <a:t>Run13 510GeV Central direct photon</a:t>
            </a:r>
          </a:p>
          <a:p>
            <a:pPr lvl="1">
              <a:buFont typeface="Arial" charset="0"/>
              <a:buChar char="•"/>
            </a:pPr>
            <a:r>
              <a:rPr lang="cs-CZ" sz="1600" dirty="0"/>
              <a:t>Run9, 11 di-𝜋</a:t>
            </a:r>
            <a:r>
              <a:rPr lang="cs-CZ" sz="1600" baseline="30000" dirty="0"/>
              <a:t>0</a:t>
            </a:r>
            <a:r>
              <a:rPr lang="cs-CZ" sz="1600" dirty="0"/>
              <a:t> </a:t>
            </a:r>
            <a:r>
              <a:rPr lang="cs-CZ" sz="1600" i="1" dirty="0" smtClean="0"/>
              <a:t>A</a:t>
            </a:r>
            <a:r>
              <a:rPr lang="cs-CZ" sz="1600" i="1" baseline="-25000" dirty="0" smtClean="0"/>
              <a:t>LL</a:t>
            </a:r>
          </a:p>
          <a:p>
            <a:pPr>
              <a:buFont typeface="Arial" charset="0"/>
              <a:buChar char="•"/>
            </a:pPr>
            <a:endParaRPr lang="cs-CZ" sz="2400" dirty="0" smtClean="0"/>
          </a:p>
          <a:p>
            <a:pPr>
              <a:buFont typeface="Arial" charset="0"/>
              <a:buChar char="•"/>
            </a:pPr>
            <a:r>
              <a:rPr lang="cs-CZ" sz="2400" dirty="0" err="1" smtClean="0"/>
              <a:t>Proposed</a:t>
            </a:r>
            <a:r>
              <a:rPr lang="cs-CZ" sz="2400" dirty="0" smtClean="0"/>
              <a:t> EIC, 2025+ </a:t>
            </a:r>
            <a:endParaRPr lang="cs-CZ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18FC2-C7B2-C34E-844B-5E71D277562A}" type="datetime1">
              <a:rPr lang="en-US" smtClean="0"/>
              <a:t>7/7/16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Liu,  ICNFP2016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5896" y="1332025"/>
            <a:ext cx="5087153" cy="514313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028172" y="1137810"/>
            <a:ext cx="1826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>
                <a:hlinkClick r:id="rId3"/>
              </a:rPr>
              <a:t>arXiv:1602.03922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28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06017" y="105304"/>
            <a:ext cx="9037983" cy="1157678"/>
          </a:xfrm>
        </p:spPr>
        <p:txBody>
          <a:bodyPr>
            <a:no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Flavor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Identified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Sea Quark </a:t>
            </a:r>
            <a:r>
              <a:rPr lang="en-US" sz="3600" dirty="0" smtClean="0">
                <a:latin typeface="Arial" charset="0"/>
                <a:ea typeface="Arial" charset="0"/>
                <a:cs typeface="Arial" charset="0"/>
              </a:rPr>
              <a:t>Polarization</a:t>
            </a:r>
            <a:br>
              <a:rPr lang="en-US" sz="3600" dirty="0" smtClean="0">
                <a:latin typeface="Arial" charset="0"/>
                <a:ea typeface="Arial" charset="0"/>
                <a:cs typeface="Arial" charset="0"/>
              </a:rPr>
            </a:br>
            <a:r>
              <a:rPr lang="en-US" sz="36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dirty="0" err="1">
                <a:latin typeface="Arial" charset="0"/>
                <a:ea typeface="Arial" charset="0"/>
                <a:cs typeface="Arial" charset="0"/>
              </a:rPr>
              <a:t>Δ</a:t>
            </a:r>
            <a:r>
              <a:rPr lang="en-US" sz="3600" dirty="0">
                <a:latin typeface="Arial" charset="0"/>
                <a:ea typeface="Arial" charset="0"/>
                <a:cs typeface="Arial" charset="0"/>
              </a:rPr>
              <a:t>𝑢 (𝑥), </a:t>
            </a:r>
            <a:r>
              <a:rPr lang="en-US" sz="3600" dirty="0" err="1">
                <a:latin typeface="Arial" charset="0"/>
                <a:ea typeface="Arial" charset="0"/>
                <a:cs typeface="Arial" charset="0"/>
              </a:rPr>
              <a:t>Δ</a:t>
            </a:r>
            <a:r>
              <a:rPr lang="en-US" sz="3600" dirty="0">
                <a:latin typeface="Arial" charset="0"/>
                <a:ea typeface="Arial" charset="0"/>
                <a:cs typeface="Arial" charset="0"/>
              </a:rPr>
              <a:t>𝑑(𝑥)</a:t>
            </a:r>
            <a:endParaRPr lang="en-US" sz="36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42484" y="1319645"/>
            <a:ext cx="8229600" cy="131517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Could sea-quark contribute significantly the total proton spin?</a:t>
            </a:r>
          </a:p>
          <a:p>
            <a:pPr lvl="1"/>
            <a:r>
              <a:rPr lang="en-US" dirty="0" smtClean="0"/>
              <a:t>Polarized </a:t>
            </a:r>
            <a:r>
              <a:rPr lang="en-US" dirty="0" smtClean="0"/>
              <a:t>sea-quark distributions poorly known, SIDIS has limited sensitivity</a:t>
            </a:r>
          </a:p>
          <a:p>
            <a:r>
              <a:rPr lang="en-US" dirty="0" smtClean="0"/>
              <a:t>RHIC has unique access to flavor identified </a:t>
            </a:r>
            <a:r>
              <a:rPr lang="en-US" dirty="0" smtClean="0"/>
              <a:t>sea-quarks via W</a:t>
            </a:r>
            <a:r>
              <a:rPr lang="en-US" baseline="30000" dirty="0" smtClean="0"/>
              <a:t>+/-</a:t>
            </a:r>
            <a:endParaRPr lang="en-US" baseline="30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22B2F-60DC-D345-A01D-26E7A6372C0D}" type="datetime1">
              <a:rPr lang="en-US" smtClean="0"/>
              <a:t>7/7/16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Liu,  ICNFP2016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13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9242" y="2840470"/>
            <a:ext cx="3547915" cy="345921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769918" y="2737690"/>
            <a:ext cx="25572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Ann. Rev. </a:t>
            </a:r>
            <a:r>
              <a:rPr lang="en-US" sz="1200" dirty="0" err="1" smtClean="0"/>
              <a:t>Nucl</a:t>
            </a:r>
            <a:r>
              <a:rPr lang="en-US" sz="1200" dirty="0" smtClean="0"/>
              <a:t>. Sci.50:525-585, (2000)</a:t>
            </a:r>
            <a:endParaRPr lang="en-US" sz="12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659781"/>
            <a:ext cx="3904141" cy="18333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" y="2777831"/>
            <a:ext cx="32306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A</a:t>
            </a:r>
            <a:r>
              <a:rPr lang="en-US" sz="3200" baseline="-25000" dirty="0" smtClean="0">
                <a:solidFill>
                  <a:srgbClr val="FF0000"/>
                </a:solidFill>
              </a:rPr>
              <a:t>L</a:t>
            </a:r>
            <a:r>
              <a:rPr lang="en-US" sz="3200" dirty="0" smtClean="0">
                <a:solidFill>
                  <a:srgbClr val="FF0000"/>
                </a:solidFill>
              </a:rPr>
              <a:t>=(N</a:t>
            </a:r>
            <a:r>
              <a:rPr lang="en-US" sz="3200" baseline="30000" dirty="0" smtClean="0">
                <a:solidFill>
                  <a:srgbClr val="FF0000"/>
                </a:solidFill>
              </a:rPr>
              <a:t>+</a:t>
            </a:r>
            <a:r>
              <a:rPr lang="en-US" sz="3200" dirty="0" smtClean="0">
                <a:solidFill>
                  <a:srgbClr val="FF0000"/>
                </a:solidFill>
              </a:rPr>
              <a:t>-N</a:t>
            </a:r>
            <a:r>
              <a:rPr lang="en-US" sz="3200" baseline="30000" dirty="0" smtClean="0">
                <a:solidFill>
                  <a:srgbClr val="FF0000"/>
                </a:solidFill>
              </a:rPr>
              <a:t>-</a:t>
            </a:r>
            <a:r>
              <a:rPr lang="en-US" sz="3200" dirty="0" smtClean="0">
                <a:solidFill>
                  <a:srgbClr val="FF0000"/>
                </a:solidFill>
              </a:rPr>
              <a:t>)/(N</a:t>
            </a:r>
            <a:r>
              <a:rPr lang="en-US" sz="3200" baseline="30000" dirty="0" smtClean="0">
                <a:solidFill>
                  <a:srgbClr val="FF0000"/>
                </a:solidFill>
              </a:rPr>
              <a:t>+</a:t>
            </a:r>
            <a:r>
              <a:rPr lang="en-US" sz="3200" dirty="0" smtClean="0">
                <a:solidFill>
                  <a:srgbClr val="FF0000"/>
                </a:solidFill>
              </a:rPr>
              <a:t>+N</a:t>
            </a:r>
            <a:r>
              <a:rPr lang="en-US" sz="3200" baseline="30000" dirty="0" smtClean="0">
                <a:solidFill>
                  <a:srgbClr val="FF0000"/>
                </a:solidFill>
              </a:rPr>
              <a:t>-</a:t>
            </a:r>
            <a:r>
              <a:rPr lang="en-US" sz="3200" dirty="0" smtClean="0">
                <a:solidFill>
                  <a:srgbClr val="FF0000"/>
                </a:solidFill>
              </a:rPr>
              <a:t>)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57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048348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+mn-lt"/>
                <a:cs typeface="Arial" panose="020B0604020202020204" pitchFamily="34" charset="0"/>
              </a:rPr>
              <a:t>Run13 pp510GeV  </a:t>
            </a:r>
            <a:r>
              <a:rPr lang="en-US" sz="3600" dirty="0">
                <a:latin typeface="+mn-lt"/>
                <a:ea typeface="Arial" charset="0"/>
                <a:cs typeface="Arial" charset="0"/>
              </a:rPr>
              <a:t>𝑊</a:t>
            </a:r>
            <a:r>
              <a:rPr lang="en-US" sz="3600" baseline="30000" dirty="0">
                <a:latin typeface="+mn-lt"/>
                <a:ea typeface="Arial" charset="0"/>
                <a:cs typeface="Arial" charset="0"/>
              </a:rPr>
              <a:t>±</a:t>
            </a:r>
            <a:r>
              <a:rPr lang="en-US" sz="3600" dirty="0">
                <a:latin typeface="+mn-lt"/>
                <a:ea typeface="Arial" charset="0"/>
                <a:cs typeface="Arial" charset="0"/>
              </a:rPr>
              <a:t> → 𝑒</a:t>
            </a:r>
            <a:r>
              <a:rPr lang="en-US" sz="3600" baseline="30000" dirty="0" smtClean="0">
                <a:latin typeface="+mn-lt"/>
                <a:ea typeface="Arial" charset="0"/>
                <a:cs typeface="Arial" charset="0"/>
              </a:rPr>
              <a:t>±</a:t>
            </a:r>
            <a:r>
              <a:rPr lang="en-US" sz="3600" dirty="0" smtClean="0">
                <a:latin typeface="+mn-lt"/>
                <a:ea typeface="Arial" charset="0"/>
                <a:cs typeface="Arial" charset="0"/>
              </a:rPr>
              <a:t> A</a:t>
            </a:r>
            <a:r>
              <a:rPr lang="en-US" sz="3600" baseline="-25000" dirty="0" smtClean="0">
                <a:latin typeface="+mn-lt"/>
                <a:ea typeface="Arial" charset="0"/>
                <a:cs typeface="Arial" charset="0"/>
              </a:rPr>
              <a:t>L</a:t>
            </a:r>
            <a:endParaRPr lang="en-US" sz="3600" baseline="-25000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2A168-A0A2-5240-8D77-338A56DA87F7}" type="datetime1">
              <a:rPr lang="en-US" smtClean="0"/>
              <a:t>7/7/16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Liu,  ICNFP2016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14</a:t>
            </a:fld>
            <a:endParaRPr lang="en-US"/>
          </a:p>
        </p:txBody>
      </p:sp>
      <p:pic>
        <p:nvPicPr>
          <p:cNvPr id="7" name="图片 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972" t="21465" r="46953" b="272"/>
          <a:stretch/>
        </p:blipFill>
        <p:spPr>
          <a:xfrm>
            <a:off x="128315" y="2645156"/>
            <a:ext cx="2719388" cy="2977556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606300" y="1302664"/>
            <a:ext cx="50805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Latest PHENIX publication: </a:t>
            </a:r>
            <a:r>
              <a:rPr lang="en-US" dirty="0">
                <a:solidFill>
                  <a:srgbClr val="0000FF"/>
                </a:solidFill>
              </a:rPr>
              <a:t>PRD 93, 051103(R)(2016)</a:t>
            </a:r>
          </a:p>
        </p:txBody>
      </p:sp>
      <p:pic>
        <p:nvPicPr>
          <p:cNvPr id="9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9922" y="1671996"/>
            <a:ext cx="5546878" cy="44249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1046" y="1671996"/>
            <a:ext cx="23797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</a:t>
            </a:r>
            <a:r>
              <a:rPr lang="en-US" dirty="0" err="1" smtClean="0"/>
              <a:t>pT</a:t>
            </a:r>
            <a:r>
              <a:rPr lang="en-US" dirty="0" smtClean="0"/>
              <a:t> electrons from </a:t>
            </a:r>
          </a:p>
          <a:p>
            <a:r>
              <a:rPr lang="en-US" dirty="0" smtClean="0"/>
              <a:t>W</a:t>
            </a:r>
            <a:r>
              <a:rPr lang="en-US" baseline="30000" dirty="0" smtClean="0"/>
              <a:t>+/-</a:t>
            </a:r>
            <a:r>
              <a:rPr lang="en-US" dirty="0" smtClean="0"/>
              <a:t> decays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96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05305"/>
            <a:ext cx="8229600" cy="741362"/>
          </a:xfrm>
        </p:spPr>
        <p:txBody>
          <a:bodyPr>
            <a:normAutofit/>
          </a:bodyPr>
          <a:lstStyle/>
          <a:p>
            <a:r>
              <a:rPr lang="en-US" sz="3600" dirty="0" smtClean="0">
                <a:cs typeface="Arial" panose="020B0604020202020204" pitchFamily="34" charset="0"/>
              </a:rPr>
              <a:t>Add Forward </a:t>
            </a:r>
            <a:r>
              <a:rPr lang="en-US" sz="3600" dirty="0">
                <a:ea typeface="Arial" charset="0"/>
                <a:cs typeface="Arial" charset="0"/>
              </a:rPr>
              <a:t>𝑊</a:t>
            </a:r>
            <a:r>
              <a:rPr lang="en-US" sz="3600" baseline="30000" dirty="0">
                <a:ea typeface="Arial" charset="0"/>
                <a:cs typeface="Arial" charset="0"/>
              </a:rPr>
              <a:t>±</a:t>
            </a:r>
            <a:r>
              <a:rPr lang="en-US" sz="3600" dirty="0">
                <a:ea typeface="Arial" charset="0"/>
                <a:cs typeface="Arial" charset="0"/>
              </a:rPr>
              <a:t> → 𝜇</a:t>
            </a:r>
            <a:r>
              <a:rPr lang="en-US" sz="3600" baseline="30000" dirty="0">
                <a:ea typeface="Arial" charset="0"/>
                <a:cs typeface="Arial" charset="0"/>
              </a:rPr>
              <a:t>±</a:t>
            </a:r>
            <a:r>
              <a:rPr 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i="1" dirty="0" smtClean="0">
                <a:ea typeface="ＭＳ Ｐゴシック" charset="-128"/>
              </a:rPr>
              <a:t>A</a:t>
            </a:r>
            <a:r>
              <a:rPr lang="en-US" altLang="en-US" sz="3600" i="1" baseline="-25000" dirty="0" smtClean="0">
                <a:ea typeface="ＭＳ Ｐゴシック" charset="-128"/>
              </a:rPr>
              <a:t>L</a:t>
            </a:r>
            <a:endParaRPr lang="en-US" sz="36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69191" y="977221"/>
            <a:ext cx="4005944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Forward </a:t>
            </a:r>
            <a:r>
              <a:rPr lang="en-US" sz="2800" dirty="0" err="1" smtClean="0"/>
              <a:t>Muon</a:t>
            </a:r>
            <a:r>
              <a:rPr lang="en-US" sz="2800" dirty="0" err="1"/>
              <a:t>s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68E24-D59A-3A4D-B435-4583FADBC873}" type="datetime1">
              <a:rPr lang="en-US" smtClean="0"/>
              <a:t>7/7/16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Liu,  ICNFP2016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15</a:t>
            </a:fld>
            <a:endParaRPr lang="en-US"/>
          </a:p>
        </p:txBody>
      </p:sp>
      <p:pic>
        <p:nvPicPr>
          <p:cNvPr id="8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6614" y="1657475"/>
            <a:ext cx="4331166" cy="479214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93320" y="3240203"/>
            <a:ext cx="4286594" cy="2926080"/>
            <a:chOff x="193320" y="2587752"/>
            <a:chExt cx="4286594" cy="2926080"/>
          </a:xfrm>
        </p:grpSpPr>
        <p:pic>
          <p:nvPicPr>
            <p:cNvPr id="9" name="Picture 3"/>
            <p:cNvPicPr/>
            <p:nvPr/>
          </p:nvPicPr>
          <p:blipFill rotWithShape="1">
            <a:blip r:embed="rId3"/>
            <a:srcRect t="51464" b="1440"/>
            <a:stretch/>
          </p:blipFill>
          <p:spPr>
            <a:xfrm>
              <a:off x="193320" y="2587752"/>
              <a:ext cx="4286594" cy="2926080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11" name="Straight Arrow Connector 10"/>
            <p:cNvCxnSpPr/>
            <p:nvPr/>
          </p:nvCxnSpPr>
          <p:spPr>
            <a:xfrm flipV="1">
              <a:off x="2272163" y="2842815"/>
              <a:ext cx="2207751" cy="120004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 flipV="1">
              <a:off x="193320" y="3320501"/>
              <a:ext cx="2056463" cy="73494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923" y="1657475"/>
            <a:ext cx="3144493" cy="147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74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3082"/>
            <a:ext cx="8229600" cy="878799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cs typeface="Arial" panose="020B0604020202020204" pitchFamily="34" charset="0"/>
              </a:rPr>
              <a:t>RHIC </a:t>
            </a:r>
            <a:r>
              <a:rPr lang="en-US" sz="3600" dirty="0">
                <a:ea typeface="Arial" charset="0"/>
                <a:cs typeface="Arial" charset="0"/>
              </a:rPr>
              <a:t>𝑊</a:t>
            </a:r>
            <a:r>
              <a:rPr lang="en-US" sz="3600" baseline="30000" dirty="0">
                <a:ea typeface="Arial" charset="0"/>
                <a:cs typeface="Arial" charset="0"/>
              </a:rPr>
              <a:t>±</a:t>
            </a:r>
            <a:r>
              <a:rPr lang="en-US" sz="3600" dirty="0">
                <a:ea typeface="Arial" charset="0"/>
                <a:cs typeface="Arial" charset="0"/>
              </a:rPr>
              <a:t> → 𝑙</a:t>
            </a:r>
            <a:r>
              <a:rPr lang="en-US" sz="3600" baseline="30000" dirty="0">
                <a:ea typeface="Arial" charset="0"/>
                <a:cs typeface="Arial" charset="0"/>
              </a:rPr>
              <a:t>±</a:t>
            </a:r>
            <a:r>
              <a:rPr lang="en-US" sz="3600" dirty="0">
                <a:cs typeface="Arial" panose="020B0604020202020204" pitchFamily="34" charset="0"/>
              </a:rPr>
              <a:t> data Impact </a:t>
            </a:r>
            <a:r>
              <a:rPr lang="en-US" sz="3600" dirty="0" smtClean="0">
                <a:cs typeface="Arial" panose="020B0604020202020204" pitchFamily="34" charset="0"/>
              </a:rPr>
              <a:t>on </a:t>
            </a:r>
            <a:br>
              <a:rPr lang="en-US" sz="3600" dirty="0" smtClean="0">
                <a:cs typeface="Arial" panose="020B0604020202020204" pitchFamily="34" charset="0"/>
              </a:rPr>
            </a:br>
            <a:r>
              <a:rPr lang="en-US" sz="3600" dirty="0" smtClean="0">
                <a:cs typeface="Arial" panose="020B0604020202020204" pitchFamily="34" charset="0"/>
              </a:rPr>
              <a:t>Sea </a:t>
            </a:r>
            <a:r>
              <a:rPr lang="en-US" sz="3600" dirty="0">
                <a:cs typeface="Arial" panose="020B0604020202020204" pitchFamily="34" charset="0"/>
              </a:rPr>
              <a:t>Quark </a:t>
            </a:r>
            <a:r>
              <a:rPr lang="en-US" sz="3600" dirty="0" smtClean="0">
                <a:cs typeface="Arial" panose="020B0604020202020204" pitchFamily="34" charset="0"/>
              </a:rPr>
              <a:t>Polarization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635" y="1343884"/>
            <a:ext cx="8229600" cy="450354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Expect significant </a:t>
            </a:r>
            <a:r>
              <a:rPr lang="en-US" dirty="0" smtClean="0"/>
              <a:t>improvement </a:t>
            </a:r>
            <a:r>
              <a:rPr lang="en-US" dirty="0" smtClean="0"/>
              <a:t>of</a:t>
            </a:r>
            <a:r>
              <a:rPr lang="en-US" dirty="0" smtClean="0"/>
              <a:t> </a:t>
            </a:r>
            <a:r>
              <a:rPr lang="en-US" dirty="0" smtClean="0"/>
              <a:t>flavor identified sea quark polarization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ACD86-16FD-B84C-BDB1-3B1E34056D2A}" type="datetime1">
              <a:rPr lang="en-US" smtClean="0"/>
              <a:t>7/7/16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Liu,  ICNFP2016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16</a:t>
            </a:fld>
            <a:endParaRPr lang="en-US"/>
          </a:p>
        </p:txBody>
      </p:sp>
      <p:pic>
        <p:nvPicPr>
          <p:cNvPr id="7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137642"/>
            <a:ext cx="3936008" cy="4086963"/>
          </a:xfrm>
          <a:prstGeom prst="rect">
            <a:avLst/>
          </a:prstGeom>
        </p:spPr>
      </p:pic>
      <p:pic>
        <p:nvPicPr>
          <p:cNvPr id="8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7902" y="2137643"/>
            <a:ext cx="4223395" cy="2017583"/>
          </a:xfrm>
          <a:prstGeom prst="rect">
            <a:avLst/>
          </a:prstGeom>
        </p:spPr>
      </p:pic>
      <p:pic>
        <p:nvPicPr>
          <p:cNvPr id="9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7903" y="4201830"/>
            <a:ext cx="4223394" cy="2033156"/>
          </a:xfrm>
          <a:prstGeom prst="rect">
            <a:avLst/>
          </a:prstGeom>
        </p:spPr>
      </p:pic>
      <p:sp>
        <p:nvSpPr>
          <p:cNvPr id="10" name="矩形 12"/>
          <p:cNvSpPr/>
          <p:nvPr/>
        </p:nvSpPr>
        <p:spPr>
          <a:xfrm>
            <a:off x="6982256" y="1679475"/>
            <a:ext cx="1879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arXiv</a:t>
            </a:r>
            <a:r>
              <a:rPr lang="en-US" dirty="0"/>
              <a:t>: 1501.01220</a:t>
            </a:r>
          </a:p>
        </p:txBody>
      </p:sp>
    </p:spTree>
    <p:extLst>
      <p:ext uri="{BB962C8B-B14F-4D97-AF65-F5344CB8AC3E}">
        <p14:creationId xmlns:p14="http://schemas.microsoft.com/office/powerpoint/2010/main" val="40764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420705" cy="147917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Physics with </a:t>
            </a:r>
            <a:r>
              <a:rPr lang="en-US" sz="3600" dirty="0" smtClean="0"/>
              <a:t>Transversely </a:t>
            </a:r>
            <a:r>
              <a:rPr lang="en-US" sz="3600" dirty="0" smtClean="0"/>
              <a:t>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Polarized </a:t>
            </a:r>
            <a:r>
              <a:rPr lang="en-US" sz="3600" dirty="0" err="1" smtClean="0"/>
              <a:t>p+p</a:t>
            </a:r>
            <a:r>
              <a:rPr lang="en-US" sz="3600" dirty="0" smtClean="0"/>
              <a:t> Collisions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E86D6-689E-5E4E-B92A-1216D885A781}" type="datetime1">
              <a:rPr lang="en-US" smtClean="0"/>
              <a:t>7/7/16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Liu,  ICNFP2016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17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3311640" y="1954493"/>
            <a:ext cx="5599514" cy="3832343"/>
            <a:chOff x="1155255" y="1753810"/>
            <a:chExt cx="6838324" cy="4213571"/>
          </a:xfrm>
        </p:grpSpPr>
        <p:pic>
          <p:nvPicPr>
            <p:cNvPr id="7" name="Picture 3" descr="spin-physics-w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68" r="31882"/>
            <a:stretch/>
          </p:blipFill>
          <p:spPr bwMode="auto">
            <a:xfrm>
              <a:off x="3124200" y="1753810"/>
              <a:ext cx="3047500" cy="4213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7"/>
            <p:cNvPicPr/>
            <p:nvPr/>
          </p:nvPicPr>
          <p:blipFill>
            <a:blip r:embed="rId4"/>
            <a:stretch>
              <a:fillRect/>
            </a:stretch>
          </p:blipFill>
          <p:spPr>
            <a:xfrm rot="17313837">
              <a:off x="6090429" y="2974029"/>
              <a:ext cx="2074585" cy="173171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27"/>
            <p:cNvPicPr/>
            <p:nvPr/>
          </p:nvPicPr>
          <p:blipFill>
            <a:blip r:embed="rId4"/>
            <a:stretch>
              <a:fillRect/>
            </a:stretch>
          </p:blipFill>
          <p:spPr>
            <a:xfrm rot="6313848">
              <a:off x="983820" y="2954150"/>
              <a:ext cx="2074585" cy="1731715"/>
            </a:xfrm>
            <a:prstGeom prst="rect">
              <a:avLst/>
            </a:prstGeom>
            <a:ln>
              <a:noFill/>
            </a:ln>
          </p:spPr>
        </p:pic>
      </p:grpSp>
      <p:graphicFrame>
        <p:nvGraphicFramePr>
          <p:cNvPr id="11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6934881"/>
              </p:ext>
            </p:extLst>
          </p:nvPr>
        </p:nvGraphicFramePr>
        <p:xfrm>
          <a:off x="457199" y="2191105"/>
          <a:ext cx="2543337" cy="14129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83" name="ﾋﾞｯﾄﾏｯﾌﾟ ｲﾒｰｼﾞ" r:id="rId5" imgW="4876609" imgH="2857762" progId="Paint.Picture">
                  <p:embed/>
                </p:oleObj>
              </mc:Choice>
              <mc:Fallback>
                <p:oleObj name="ﾋﾞｯﾄﾏｯﾌﾟ ｲﾒｰｼﾞ" r:id="rId5" imgW="4876609" imgH="285776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199" y="2191105"/>
                        <a:ext cx="2543337" cy="14129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6386308"/>
              </p:ext>
            </p:extLst>
          </p:nvPr>
        </p:nvGraphicFramePr>
        <p:xfrm>
          <a:off x="592917" y="4408796"/>
          <a:ext cx="2407619" cy="13736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84" name="ﾋﾞｯﾄﾏｯﾌﾟ ｲﾒｰｼﾞ" r:id="rId7" imgW="4915236" imgH="2971583" progId="Paint.Picture">
                  <p:embed/>
                </p:oleObj>
              </mc:Choice>
              <mc:Fallback>
                <p:oleObj name="ﾋﾞｯﾄﾏｯﾌﾟ ｲﾒｰｼﾞ" r:id="rId7" imgW="4915236" imgH="297158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917" y="4408796"/>
                        <a:ext cx="2407619" cy="13736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4419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Footer Placeholder 4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mtClean="0"/>
              <a:t>Ming X. Liu,  ICNFP2016</a:t>
            </a:r>
            <a:endParaRPr lang="en-US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00469-EDD8-4C4A-9960-010C804692F1}" type="slidenum">
              <a:rPr lang="en-US"/>
              <a:pPr>
                <a:defRPr/>
              </a:pPr>
              <a:t>18</a:t>
            </a:fld>
            <a:endParaRPr lang="en-US"/>
          </a:p>
        </p:txBody>
      </p:sp>
      <p:sp>
        <p:nvSpPr>
          <p:cNvPr id="20486" name="Rectangle 2"/>
          <p:cNvSpPr>
            <a:spLocks noGrp="1" noChangeArrowheads="1"/>
          </p:cNvSpPr>
          <p:nvPr>
            <p:ph type="title"/>
          </p:nvPr>
        </p:nvSpPr>
        <p:spPr>
          <a:xfrm>
            <a:off x="275623" y="135542"/>
            <a:ext cx="6328377" cy="962394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smtClean="0"/>
              <a:t>Do We Understand the Physics?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endParaRPr lang="en-US" sz="3600" dirty="0">
              <a:solidFill>
                <a:schemeClr val="hlink"/>
              </a:solidFill>
            </a:endParaRPr>
          </a:p>
        </p:txBody>
      </p:sp>
      <p:pic>
        <p:nvPicPr>
          <p:cNvPr id="16390" name="Picture 4" descr="zg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238500"/>
            <a:ext cx="2525713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386" name="Object 2"/>
          <p:cNvGraphicFramePr>
            <a:graphicFrameLocks noChangeAspect="1"/>
          </p:cNvGraphicFramePr>
          <p:nvPr/>
        </p:nvGraphicFramePr>
        <p:xfrm>
          <a:off x="4683125" y="2070100"/>
          <a:ext cx="2070100" cy="2573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2" name="Picture" r:id="rId5" imgW="2187747" imgH="2141307" progId="Word.Picture.8">
                  <p:embed/>
                </p:oleObj>
              </mc:Choice>
              <mc:Fallback>
                <p:oleObj name="Picture" r:id="rId5" imgW="2187747" imgH="2141307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2540"/>
                      <a:stretch>
                        <a:fillRect/>
                      </a:stretch>
                    </p:blipFill>
                    <p:spPr bwMode="auto">
                      <a:xfrm>
                        <a:off x="4683125" y="2070100"/>
                        <a:ext cx="2070100" cy="2573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391" name="Picture 6"/>
          <p:cNvPicPr>
            <a:picLocks noChangeAspect="1" noChangeArrowheads="1"/>
          </p:cNvPicPr>
          <p:nvPr/>
        </p:nvPicPr>
        <p:blipFill>
          <a:blip r:embed="rId7"/>
          <a:srcRect l="32813" t="25000" r="23438" b="17500"/>
          <a:stretch>
            <a:fillRect/>
          </a:stretch>
        </p:blipFill>
        <p:spPr bwMode="auto">
          <a:xfrm>
            <a:off x="2525713" y="2708275"/>
            <a:ext cx="2157412" cy="212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2678113" y="4837113"/>
            <a:ext cx="21415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sz="1600">
                <a:latin typeface="Calibri" charset="0"/>
              </a:rPr>
              <a:t>PRD65, 092008 (2002)</a:t>
            </a:r>
          </a:p>
        </p:txBody>
      </p:sp>
      <p:sp>
        <p:nvSpPr>
          <p:cNvPr id="16393" name="Text Box 10"/>
          <p:cNvSpPr txBox="1">
            <a:spLocks noChangeArrowheads="1"/>
          </p:cNvSpPr>
          <p:nvPr/>
        </p:nvSpPr>
        <p:spPr bwMode="auto">
          <a:xfrm>
            <a:off x="290513" y="5611813"/>
            <a:ext cx="16811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Calibri" charset="0"/>
              </a:rPr>
              <a:t>PRL36, 929 (1976)</a:t>
            </a:r>
          </a:p>
        </p:txBody>
      </p:sp>
      <p:sp>
        <p:nvSpPr>
          <p:cNvPr id="16394" name="Text Box 11"/>
          <p:cNvSpPr txBox="1">
            <a:spLocks noChangeArrowheads="1"/>
          </p:cNvSpPr>
          <p:nvPr/>
        </p:nvSpPr>
        <p:spPr bwMode="auto">
          <a:xfrm>
            <a:off x="681038" y="2824163"/>
            <a:ext cx="18446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ZGS 12 GeV beam</a:t>
            </a:r>
          </a:p>
        </p:txBody>
      </p:sp>
      <p:sp>
        <p:nvSpPr>
          <p:cNvPr id="16395" name="Text Box 12"/>
          <p:cNvSpPr txBox="1">
            <a:spLocks noChangeArrowheads="1"/>
          </p:cNvSpPr>
          <p:nvPr/>
        </p:nvSpPr>
        <p:spPr bwMode="auto">
          <a:xfrm>
            <a:off x="2525713" y="2251075"/>
            <a:ext cx="1870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AGS 22 GeV beam</a:t>
            </a:r>
          </a:p>
        </p:txBody>
      </p:sp>
      <p:sp>
        <p:nvSpPr>
          <p:cNvPr id="16396" name="Text Box 13"/>
          <p:cNvSpPr txBox="1">
            <a:spLocks noChangeArrowheads="1"/>
          </p:cNvSpPr>
          <p:nvPr/>
        </p:nvSpPr>
        <p:spPr bwMode="auto">
          <a:xfrm>
            <a:off x="4667250" y="1706563"/>
            <a:ext cx="20859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FNAL 200 GeV beam</a:t>
            </a:r>
          </a:p>
        </p:txBody>
      </p:sp>
      <p:sp>
        <p:nvSpPr>
          <p:cNvPr id="16397" name="Text Box 14"/>
          <p:cNvSpPr txBox="1">
            <a:spLocks noChangeArrowheads="1"/>
          </p:cNvSpPr>
          <p:nvPr/>
        </p:nvSpPr>
        <p:spPr bwMode="auto">
          <a:xfrm>
            <a:off x="4819650" y="4692650"/>
            <a:ext cx="17843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Calibri" charset="0"/>
              </a:rPr>
              <a:t>PLB261, 201 (1991)</a:t>
            </a:r>
          </a:p>
          <a:p>
            <a:r>
              <a:rPr lang="en-US" sz="1600" dirty="0">
                <a:latin typeface="Calibri" charset="0"/>
              </a:rPr>
              <a:t>PLB264, 462 (1991)</a:t>
            </a:r>
          </a:p>
        </p:txBody>
      </p:sp>
      <p:sp>
        <p:nvSpPr>
          <p:cNvPr id="16398" name="Text Box 13"/>
          <p:cNvSpPr txBox="1">
            <a:spLocks noChangeArrowheads="1"/>
          </p:cNvSpPr>
          <p:nvPr/>
        </p:nvSpPr>
        <p:spPr bwMode="auto">
          <a:xfrm>
            <a:off x="7097098" y="818087"/>
            <a:ext cx="19605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 charset="0"/>
              </a:rPr>
              <a:t>RHIC </a:t>
            </a:r>
            <a:r>
              <a:rPr lang="en-US" dirty="0" smtClean="0">
                <a:latin typeface="Calibri" charset="0"/>
              </a:rPr>
              <a:t>200 </a:t>
            </a:r>
            <a:r>
              <a:rPr lang="en-US" dirty="0" err="1">
                <a:latin typeface="Calibri" charset="0"/>
              </a:rPr>
              <a:t>GeV</a:t>
            </a:r>
            <a:r>
              <a:rPr lang="en-US" dirty="0">
                <a:latin typeface="Calibri" charset="0"/>
              </a:rPr>
              <a:t> </a:t>
            </a:r>
            <a:r>
              <a:rPr lang="en-US" dirty="0" smtClean="0">
                <a:latin typeface="Calibri" charset="0"/>
              </a:rPr>
              <a:t>CMS</a:t>
            </a:r>
            <a:endParaRPr lang="en-US" dirty="0">
              <a:latin typeface="Calibri" charset="0"/>
            </a:endParaRPr>
          </a:p>
        </p:txBody>
      </p:sp>
      <p:pic>
        <p:nvPicPr>
          <p:cNvPr id="16399" name="Picture 16" descr="prl_fig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48475" y="1208437"/>
            <a:ext cx="2266950" cy="221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00" name="Text Box 17"/>
          <p:cNvSpPr txBox="1">
            <a:spLocks noChangeArrowheads="1"/>
          </p:cNvSpPr>
          <p:nvPr/>
        </p:nvSpPr>
        <p:spPr bwMode="auto">
          <a:xfrm>
            <a:off x="119063" y="5975350"/>
            <a:ext cx="335991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en-US" sz="2000" dirty="0">
                <a:solidFill>
                  <a:srgbClr val="FF0000"/>
                </a:solidFill>
                <a:latin typeface="Times New Roman" charset="0"/>
              </a:rPr>
              <a:t>Non-</a:t>
            </a:r>
            <a:r>
              <a:rPr lang="en-US" sz="2000" dirty="0" err="1">
                <a:solidFill>
                  <a:srgbClr val="FF0000"/>
                </a:solidFill>
                <a:latin typeface="Times New Roman" charset="0"/>
              </a:rPr>
              <a:t>Perturbative</a:t>
            </a:r>
            <a:r>
              <a:rPr lang="en-US" sz="2000" dirty="0">
                <a:solidFill>
                  <a:srgbClr val="FF0000"/>
                </a:solidFill>
                <a:latin typeface="Times New Roman" charset="0"/>
              </a:rPr>
              <a:t> cross section</a:t>
            </a:r>
          </a:p>
        </p:txBody>
      </p:sp>
      <p:sp>
        <p:nvSpPr>
          <p:cNvPr id="16401" name="Text Box 18"/>
          <p:cNvSpPr txBox="1">
            <a:spLocks noChangeArrowheads="1"/>
          </p:cNvSpPr>
          <p:nvPr/>
        </p:nvSpPr>
        <p:spPr bwMode="auto">
          <a:xfrm>
            <a:off x="6051550" y="5927725"/>
            <a:ext cx="281997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en-US" sz="2000" dirty="0" err="1">
                <a:solidFill>
                  <a:srgbClr val="FF0000"/>
                </a:solidFill>
                <a:latin typeface="Times New Roman" charset="0"/>
              </a:rPr>
              <a:t>Perturbative</a:t>
            </a:r>
            <a:r>
              <a:rPr lang="en-US" sz="2000" dirty="0">
                <a:solidFill>
                  <a:srgbClr val="FF0000"/>
                </a:solidFill>
                <a:latin typeface="Times New Roman" charset="0"/>
              </a:rPr>
              <a:t> cross section</a:t>
            </a:r>
          </a:p>
        </p:txBody>
      </p:sp>
      <p:sp>
        <p:nvSpPr>
          <p:cNvPr id="16402" name="Line 19"/>
          <p:cNvSpPr>
            <a:spLocks noChangeShapeType="1"/>
          </p:cNvSpPr>
          <p:nvPr/>
        </p:nvSpPr>
        <p:spPr bwMode="auto">
          <a:xfrm>
            <a:off x="3581400" y="6172200"/>
            <a:ext cx="2133600" cy="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3" name="Text Box 20"/>
          <p:cNvSpPr txBox="1">
            <a:spLocks noChangeArrowheads="1"/>
          </p:cNvSpPr>
          <p:nvPr/>
        </p:nvSpPr>
        <p:spPr bwMode="auto">
          <a:xfrm>
            <a:off x="7170386" y="3246789"/>
            <a:ext cx="1177925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 charset="0"/>
              </a:rPr>
              <a:t>PRL (2004)</a:t>
            </a:r>
          </a:p>
        </p:txBody>
      </p:sp>
      <p:sp>
        <p:nvSpPr>
          <p:cNvPr id="16404" name="TextBox 55"/>
          <p:cNvSpPr txBox="1">
            <a:spLocks noChangeArrowheads="1"/>
          </p:cNvSpPr>
          <p:nvPr/>
        </p:nvSpPr>
        <p:spPr bwMode="auto">
          <a:xfrm>
            <a:off x="290514" y="1180032"/>
            <a:ext cx="4281486" cy="1015663"/>
          </a:xfrm>
          <a:prstGeom prst="rect">
            <a:avLst/>
          </a:prstGeom>
          <a:solidFill>
            <a:schemeClr val="bg1">
              <a:lumMod val="50000"/>
            </a:schemeClr>
          </a:solidFill>
          <a:ln w="1905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libri" charset="0"/>
              </a:rPr>
              <a:t>Large Transverse Single Spin Asymmetry </a:t>
            </a:r>
            <a:r>
              <a:rPr lang="en-US" sz="2000" dirty="0" smtClean="0">
                <a:solidFill>
                  <a:schemeClr val="bg1"/>
                </a:solidFill>
                <a:latin typeface="Calibri" charset="0"/>
              </a:rPr>
              <a:t>(TSSA</a:t>
            </a:r>
            <a:r>
              <a:rPr lang="en-US" sz="2000" dirty="0">
                <a:solidFill>
                  <a:schemeClr val="bg1"/>
                </a:solidFill>
                <a:latin typeface="Calibri" charset="0"/>
              </a:rPr>
              <a:t>) in forward </a:t>
            </a:r>
            <a:r>
              <a:rPr lang="en-US" sz="2000" dirty="0" smtClean="0">
                <a:solidFill>
                  <a:schemeClr val="bg1"/>
                </a:solidFill>
                <a:latin typeface="Calibri" charset="0"/>
              </a:rPr>
              <a:t>hadron </a:t>
            </a:r>
            <a:r>
              <a:rPr lang="en-US" sz="2000" dirty="0">
                <a:solidFill>
                  <a:schemeClr val="bg1"/>
                </a:solidFill>
                <a:latin typeface="Calibri" charset="0"/>
              </a:rPr>
              <a:t>production persists up to RHIC energy.</a:t>
            </a:r>
            <a:endParaRPr lang="en-US" sz="160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16405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378377">
            <a:off x="6702561" y="3613818"/>
            <a:ext cx="2408238" cy="1927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4" name="Date Placeholder 2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DE81C00-6D77-FE46-BA3C-F079B0982691}" type="datetime1">
              <a:rPr lang="en-US" smtClean="0"/>
              <a:t>7/7/16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144881" y="5482811"/>
            <a:ext cx="252398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Sivers</a:t>
            </a:r>
            <a:r>
              <a:rPr lang="en-US" dirty="0" smtClean="0"/>
              <a:t>, Collins, Twist-3 ….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41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タイトル 1"/>
          <p:cNvSpPr>
            <a:spLocks noGrp="1"/>
          </p:cNvSpPr>
          <p:nvPr>
            <p:ph type="title"/>
          </p:nvPr>
        </p:nvSpPr>
        <p:spPr>
          <a:xfrm>
            <a:off x="0" y="81936"/>
            <a:ext cx="9140872" cy="852129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ja-JP" sz="3600" dirty="0" smtClean="0"/>
              <a:t>Large TSSA </a:t>
            </a:r>
            <a:r>
              <a:rPr lang="en-US" altLang="ja-JP" sz="3600" dirty="0" smtClean="0"/>
              <a:t>observed at </a:t>
            </a:r>
            <a:r>
              <a:rPr lang="en-US" altLang="ja-JP" sz="3600" dirty="0" smtClean="0"/>
              <a:t>Forward-Rapidity: </a:t>
            </a:r>
            <a:r>
              <a:rPr lang="en-US" altLang="ja-JP" sz="3600" dirty="0" smtClean="0">
                <a:latin typeface="Symbol" panose="05050102010706020507" pitchFamily="18" charset="2"/>
              </a:rPr>
              <a:t>p</a:t>
            </a:r>
            <a:r>
              <a:rPr lang="en-US" altLang="ja-JP" sz="3600" baseline="30000" dirty="0" smtClean="0">
                <a:latin typeface="Symbol" panose="05050102010706020507" pitchFamily="18" charset="2"/>
              </a:rPr>
              <a:t>0</a:t>
            </a:r>
            <a:r>
              <a:rPr lang="en-US" altLang="ja-JP" sz="3600" dirty="0" smtClean="0"/>
              <a:t> and </a:t>
            </a:r>
            <a:r>
              <a:rPr lang="en-US" altLang="ja-JP" sz="3600" dirty="0" smtClean="0">
                <a:latin typeface="Symbol" panose="05050102010706020507" pitchFamily="18" charset="2"/>
              </a:rPr>
              <a:t>h</a:t>
            </a:r>
            <a:endParaRPr lang="ja-JP" altLang="en-US" sz="3600" baseline="-25000" dirty="0" smtClean="0">
              <a:latin typeface="Symbol" panose="05050102010706020507" pitchFamily="18" charset="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29011"/>
            <a:ext cx="4615638" cy="1986216"/>
          </a:xfrm>
        </p:spPr>
        <p:txBody>
          <a:bodyPr>
            <a:normAutofit/>
          </a:bodyPr>
          <a:lstStyle/>
          <a:p>
            <a:r>
              <a:rPr lang="en-US" altLang="ja-JP" sz="2000" dirty="0" smtClean="0"/>
              <a:t>Production well described by </a:t>
            </a:r>
            <a:r>
              <a:rPr lang="en-US" altLang="ja-JP" sz="2000" dirty="0" err="1" smtClean="0"/>
              <a:t>pQCD</a:t>
            </a:r>
            <a:r>
              <a:rPr lang="en-US" altLang="ja-JP" sz="2000" dirty="0" smtClean="0"/>
              <a:t> </a:t>
            </a:r>
          </a:p>
          <a:p>
            <a:r>
              <a:rPr lang="en-US" altLang="ja-JP" sz="2000" dirty="0" smtClean="0"/>
              <a:t>A</a:t>
            </a:r>
            <a:r>
              <a:rPr lang="en-US" altLang="ja-JP" sz="2000" baseline="-25000" dirty="0" smtClean="0"/>
              <a:t>N</a:t>
            </a:r>
            <a:r>
              <a:rPr lang="en-US" altLang="ja-JP" sz="2000" dirty="0" smtClean="0"/>
              <a:t> is independent of collision energy</a:t>
            </a:r>
            <a:endParaRPr lang="en-US" altLang="ja-JP" sz="2000" dirty="0"/>
          </a:p>
          <a:p>
            <a:pPr lvl="1"/>
            <a:r>
              <a:rPr lang="en-US" altLang="ja-JP" sz="1600" dirty="0" err="1" smtClean="0">
                <a:sym typeface="Arial Rounded MT Bold" pitchFamily="34" charset="0"/>
              </a:rPr>
              <a:t>xF</a:t>
            </a:r>
            <a:r>
              <a:rPr lang="en-US" altLang="ja-JP" sz="1600" dirty="0" smtClean="0">
                <a:sym typeface="Arial Rounded MT Bold" pitchFamily="34" charset="0"/>
              </a:rPr>
              <a:t> scaling?</a:t>
            </a:r>
          </a:p>
          <a:p>
            <a:r>
              <a:rPr lang="en-US" altLang="ja-JP" sz="2000" dirty="0" smtClean="0">
                <a:sym typeface="Arial Rounded MT Bold" pitchFamily="34" charset="0"/>
              </a:rPr>
              <a:t>Similar for Pion and eta</a:t>
            </a:r>
          </a:p>
          <a:p>
            <a:pPr lvl="1"/>
            <a:r>
              <a:rPr lang="en-US" altLang="ja-JP" sz="1600" dirty="0" smtClean="0">
                <a:sym typeface="Arial Rounded MT Bold" pitchFamily="34" charset="0"/>
              </a:rPr>
              <a:t>No mass dependence?</a:t>
            </a:r>
          </a:p>
        </p:txBody>
      </p:sp>
      <p:sp>
        <p:nvSpPr>
          <p:cNvPr id="26642" name="スライド番号プレースホルダ 1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fld id="{110A7B81-9990-4B3B-B8BC-A242C79854D1}" type="slidenum">
              <a:rPr lang="en-US" altLang="ja-JP" smtClean="0"/>
              <a:pPr eaLnBrk="1" hangingPunct="1"/>
              <a:t>19</a:t>
            </a:fld>
            <a:endParaRPr lang="en-US" altLang="ja-JP" dirty="0" smtClean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00331"/>
            <a:ext cx="5002903" cy="3407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796913" y="2654366"/>
            <a:ext cx="1708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arXiv:1406.3541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9F22-4EA6-EB40-804F-7CEE12657C34}" type="datetime1">
              <a:rPr lang="en-US" smtClean="0"/>
              <a:t>7/7/16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Liu,  ICNFP2016</a:t>
            </a:r>
            <a:endParaRPr lang="en-US"/>
          </a:p>
        </p:txBody>
      </p:sp>
      <p:pic>
        <p:nvPicPr>
          <p:cNvPr id="13" name="Picture 12" descr="pi-eta-subprocess-centra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903" y="3226187"/>
            <a:ext cx="4137969" cy="29192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1380" t="8002" r="1820" b="56002"/>
          <a:stretch/>
        </p:blipFill>
        <p:spPr>
          <a:xfrm>
            <a:off x="5350785" y="1090329"/>
            <a:ext cx="3501445" cy="20551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63038" y="1377881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14" name="TextBox 13"/>
          <p:cNvSpPr txBox="1"/>
          <p:nvPr/>
        </p:nvSpPr>
        <p:spPr>
          <a:xfrm>
            <a:off x="5475018" y="2856547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r>
              <a:rPr lang="en-US" baseline="-25000" dirty="0"/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44171" y="2630999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  <a:r>
              <a:rPr lang="en-US" baseline="-25000" dirty="0" smtClean="0"/>
              <a:t>1</a:t>
            </a:r>
            <a:r>
              <a:rPr lang="en-US" dirty="0" smtClean="0"/>
              <a:t>&gt;&gt;x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3765337" y="1951737"/>
            <a:ext cx="2254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Valance quark effect ?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62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5125"/>
            <a:ext cx="8229600" cy="11430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2452" y="1600200"/>
            <a:ext cx="7454348" cy="4756149"/>
          </a:xfrm>
        </p:spPr>
        <p:txBody>
          <a:bodyPr>
            <a:normAutofit/>
          </a:bodyPr>
          <a:lstStyle/>
          <a:p>
            <a:r>
              <a:rPr lang="en-US" dirty="0" smtClean="0"/>
              <a:t>PHENIX </a:t>
            </a:r>
            <a:r>
              <a:rPr lang="en-US" dirty="0"/>
              <a:t>e</a:t>
            </a:r>
            <a:r>
              <a:rPr lang="en-US" dirty="0" smtClean="0"/>
              <a:t>xperiment at RHIC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Longitudinal spin program</a:t>
            </a:r>
          </a:p>
          <a:p>
            <a:endParaRPr lang="en-US" dirty="0" smtClean="0"/>
          </a:p>
          <a:p>
            <a:r>
              <a:rPr lang="en-US" dirty="0" smtClean="0"/>
              <a:t>Transverse spin program</a:t>
            </a:r>
          </a:p>
          <a:p>
            <a:endParaRPr lang="en-US" dirty="0" smtClean="0"/>
          </a:p>
          <a:p>
            <a:r>
              <a:rPr lang="en-US" dirty="0" smtClean="0"/>
              <a:t>Outlook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2B31E-8E5E-DB4D-8F63-4B9D1C847ACB}" type="datetime1">
              <a:rPr lang="en-US" smtClean="0"/>
              <a:t>7/7/16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Liu,  ICNFP2016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24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4475163" y="1268573"/>
            <a:ext cx="457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ja-JP" sz="2400" b="1" dirty="0" smtClean="0">
                <a:solidFill>
                  <a:srgbClr val="0000CC"/>
                </a:solidFill>
              </a:rPr>
              <a:t>(ii) Collins </a:t>
            </a:r>
            <a:r>
              <a:rPr kumimoji="0" lang="en-US" altLang="ja-JP" sz="2400" b="1" dirty="0">
                <a:solidFill>
                  <a:srgbClr val="0000CC"/>
                </a:solidFill>
              </a:rPr>
              <a:t>mechanism:</a:t>
            </a:r>
            <a:r>
              <a:rPr kumimoji="0" lang="en-US" altLang="ja-JP" sz="2400" dirty="0"/>
              <a:t> </a:t>
            </a:r>
            <a:r>
              <a:rPr kumimoji="0" lang="en-US" altLang="ja-JP" sz="2000" dirty="0" err="1" smtClean="0">
                <a:solidFill>
                  <a:srgbClr val="000000"/>
                </a:solidFill>
              </a:rPr>
              <a:t>Transversity</a:t>
            </a:r>
            <a:r>
              <a:rPr kumimoji="0" lang="en-US" altLang="ja-JP" sz="2000" dirty="0" smtClean="0">
                <a:solidFill>
                  <a:srgbClr val="000000"/>
                </a:solidFill>
              </a:rPr>
              <a:t> </a:t>
            </a:r>
            <a:r>
              <a:rPr kumimoji="0" lang="en-US" altLang="ja-JP" sz="2000" dirty="0">
                <a:solidFill>
                  <a:srgbClr val="000000"/>
                </a:solidFill>
              </a:rPr>
              <a:t>× </a:t>
            </a:r>
            <a:r>
              <a:rPr kumimoji="0" lang="en-US" altLang="ja-JP" sz="2000" dirty="0" smtClean="0">
                <a:solidFill>
                  <a:srgbClr val="000000"/>
                </a:solidFill>
              </a:rPr>
              <a:t>spin-</a:t>
            </a:r>
            <a:r>
              <a:rPr kumimoji="0" lang="en-US" altLang="ja-JP" sz="2000" dirty="0" err="1" smtClean="0">
                <a:solidFill>
                  <a:srgbClr val="000000"/>
                </a:solidFill>
              </a:rPr>
              <a:t>dep</a:t>
            </a:r>
            <a:r>
              <a:rPr kumimoji="0" lang="en-US" altLang="ja-JP" sz="2000" dirty="0" smtClean="0">
                <a:solidFill>
                  <a:srgbClr val="000000"/>
                </a:solidFill>
              </a:rPr>
              <a:t> fragmentation</a:t>
            </a:r>
            <a:endParaRPr kumimoji="0" lang="en-US" altLang="ja-JP" sz="2000" dirty="0">
              <a:solidFill>
                <a:srgbClr val="000000"/>
              </a:solidFill>
            </a:endParaRP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228600" y="1268573"/>
            <a:ext cx="405402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ja-JP" sz="2400" b="1" dirty="0" smtClean="0">
                <a:solidFill>
                  <a:srgbClr val="0000CC"/>
                </a:solidFill>
              </a:rPr>
              <a:t>(</a:t>
            </a:r>
            <a:r>
              <a:rPr kumimoji="0" lang="en-US" altLang="ja-JP" sz="2400" b="1" dirty="0" err="1" smtClean="0">
                <a:solidFill>
                  <a:srgbClr val="0000CC"/>
                </a:solidFill>
              </a:rPr>
              <a:t>i</a:t>
            </a:r>
            <a:r>
              <a:rPr kumimoji="0" lang="en-US" altLang="ja-JP" sz="2400" b="1" dirty="0" smtClean="0">
                <a:solidFill>
                  <a:srgbClr val="0000CC"/>
                </a:solidFill>
              </a:rPr>
              <a:t>) </a:t>
            </a:r>
            <a:r>
              <a:rPr kumimoji="0" lang="en-US" altLang="ja-JP" sz="2400" b="1" dirty="0" err="1" smtClean="0">
                <a:solidFill>
                  <a:srgbClr val="0000CC"/>
                </a:solidFill>
              </a:rPr>
              <a:t>Sivers</a:t>
            </a:r>
            <a:r>
              <a:rPr kumimoji="0" lang="en-US" altLang="ja-JP" sz="2400" b="1" dirty="0" smtClean="0">
                <a:solidFill>
                  <a:srgbClr val="0000CC"/>
                </a:solidFill>
              </a:rPr>
              <a:t> </a:t>
            </a:r>
            <a:r>
              <a:rPr kumimoji="0" lang="en-US" altLang="ja-JP" sz="2400" b="1" dirty="0">
                <a:solidFill>
                  <a:srgbClr val="0000CC"/>
                </a:solidFill>
              </a:rPr>
              <a:t>mechanism:</a:t>
            </a:r>
            <a:r>
              <a:rPr kumimoji="0" lang="en-US" altLang="ja-JP" sz="2400" dirty="0">
                <a:solidFill>
                  <a:srgbClr val="0000CC"/>
                </a:solidFill>
              </a:rPr>
              <a:t> </a:t>
            </a:r>
            <a:br>
              <a:rPr kumimoji="0" lang="en-US" altLang="ja-JP" sz="2400" dirty="0">
                <a:solidFill>
                  <a:srgbClr val="0000CC"/>
                </a:solidFill>
              </a:rPr>
            </a:br>
            <a:r>
              <a:rPr kumimoji="0" lang="en-US" altLang="ja-JP" sz="2000" dirty="0" smtClean="0"/>
              <a:t>correlation </a:t>
            </a:r>
            <a:r>
              <a:rPr kumimoji="0" lang="en-US" altLang="ja-JP" sz="2000" dirty="0"/>
              <a:t>proton spin &amp; </a:t>
            </a:r>
            <a:r>
              <a:rPr kumimoji="0" lang="en-US" altLang="ja-JP" sz="2000" dirty="0" err="1"/>
              <a:t>parton</a:t>
            </a:r>
            <a:r>
              <a:rPr kumimoji="0" lang="en-US" altLang="ja-JP" sz="2000" dirty="0"/>
              <a:t> </a:t>
            </a:r>
            <a:r>
              <a:rPr kumimoji="0" lang="en-US" altLang="ja-JP" sz="2000" dirty="0" err="1"/>
              <a:t>k</a:t>
            </a:r>
            <a:r>
              <a:rPr kumimoji="0" lang="en-US" altLang="ja-JP" sz="2000" baseline="-25000" dirty="0" err="1"/>
              <a:t>T</a:t>
            </a:r>
            <a:endParaRPr kumimoji="0" lang="en-US" altLang="ja-JP" sz="2000" dirty="0">
              <a:latin typeface="Symbol" pitchFamily="18" charset="2"/>
            </a:endParaRPr>
          </a:p>
        </p:txBody>
      </p:sp>
      <p:grpSp>
        <p:nvGrpSpPr>
          <p:cNvPr id="25604" name="Group 4"/>
          <p:cNvGrpSpPr>
            <a:grpSpLocks/>
          </p:cNvGrpSpPr>
          <p:nvPr/>
        </p:nvGrpSpPr>
        <p:grpSpPr bwMode="auto">
          <a:xfrm>
            <a:off x="4716463" y="2348880"/>
            <a:ext cx="4114800" cy="2890838"/>
            <a:chOff x="2976" y="1104"/>
            <a:chExt cx="2592" cy="1821"/>
          </a:xfrm>
        </p:grpSpPr>
        <p:sp>
          <p:nvSpPr>
            <p:cNvPr id="25628" name="Line 5"/>
            <p:cNvSpPr>
              <a:spLocks noChangeShapeType="1"/>
            </p:cNvSpPr>
            <p:nvPr/>
          </p:nvSpPr>
          <p:spPr bwMode="auto">
            <a:xfrm>
              <a:off x="2976" y="1440"/>
              <a:ext cx="864" cy="384"/>
            </a:xfrm>
            <a:prstGeom prst="line">
              <a:avLst/>
            </a:prstGeom>
            <a:noFill/>
            <a:ln w="1016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9" name="Line 6"/>
            <p:cNvSpPr>
              <a:spLocks noChangeShapeType="1"/>
            </p:cNvSpPr>
            <p:nvPr/>
          </p:nvSpPr>
          <p:spPr bwMode="auto">
            <a:xfrm flipV="1">
              <a:off x="3168" y="1344"/>
              <a:ext cx="0" cy="336"/>
            </a:xfrm>
            <a:prstGeom prst="line">
              <a:avLst/>
            </a:prstGeom>
            <a:noFill/>
            <a:ln w="50800" cmpd="dbl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0" name="Text Box 7"/>
            <p:cNvSpPr txBox="1">
              <a:spLocks noChangeArrowheads="1"/>
            </p:cNvSpPr>
            <p:nvPr/>
          </p:nvSpPr>
          <p:spPr bwMode="auto">
            <a:xfrm>
              <a:off x="3024" y="1104"/>
              <a:ext cx="38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2000" b="1">
                  <a:solidFill>
                    <a:srgbClr val="FF0000"/>
                  </a:solidFill>
                </a:rPr>
                <a:t>S</a:t>
              </a:r>
              <a:r>
                <a:rPr kumimoji="0" lang="en-US" altLang="ja-JP" sz="2000" b="1" baseline="-25000">
                  <a:solidFill>
                    <a:srgbClr val="FF0000"/>
                  </a:solidFill>
                </a:rPr>
                <a:t>P</a:t>
              </a:r>
              <a:endParaRPr kumimoji="0" lang="en-US" altLang="ja-JP" sz="2000" b="1">
                <a:solidFill>
                  <a:srgbClr val="FF0000"/>
                </a:solidFill>
              </a:endParaRPr>
            </a:p>
          </p:txBody>
        </p:sp>
        <p:sp>
          <p:nvSpPr>
            <p:cNvPr id="25631" name="Line 8"/>
            <p:cNvSpPr>
              <a:spLocks noChangeShapeType="1"/>
            </p:cNvSpPr>
            <p:nvPr/>
          </p:nvSpPr>
          <p:spPr bwMode="auto">
            <a:xfrm rot="20678397" flipV="1">
              <a:off x="4800" y="2496"/>
              <a:ext cx="432" cy="192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2" name="Line 9"/>
            <p:cNvSpPr>
              <a:spLocks noChangeShapeType="1"/>
            </p:cNvSpPr>
            <p:nvPr/>
          </p:nvSpPr>
          <p:spPr bwMode="auto">
            <a:xfrm>
              <a:off x="4704" y="1872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3" name="Line 10"/>
            <p:cNvSpPr>
              <a:spLocks noChangeShapeType="1"/>
            </p:cNvSpPr>
            <p:nvPr/>
          </p:nvSpPr>
          <p:spPr bwMode="auto">
            <a:xfrm>
              <a:off x="3840" y="1824"/>
              <a:ext cx="1008" cy="192"/>
            </a:xfrm>
            <a:prstGeom prst="line">
              <a:avLst/>
            </a:prstGeom>
            <a:noFill/>
            <a:ln w="57150">
              <a:solidFill>
                <a:srgbClr val="33CC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4" name="Line 11"/>
            <p:cNvSpPr>
              <a:spLocks noChangeShapeType="1"/>
            </p:cNvSpPr>
            <p:nvPr/>
          </p:nvSpPr>
          <p:spPr bwMode="auto">
            <a:xfrm>
              <a:off x="4848" y="2016"/>
              <a:ext cx="677" cy="5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5" name="Line 12"/>
            <p:cNvSpPr>
              <a:spLocks noChangeShapeType="1"/>
            </p:cNvSpPr>
            <p:nvPr/>
          </p:nvSpPr>
          <p:spPr bwMode="auto">
            <a:xfrm rot="2215248" flipV="1">
              <a:off x="4853" y="1996"/>
              <a:ext cx="620" cy="2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6" name="Line 13"/>
            <p:cNvSpPr>
              <a:spLocks noChangeShapeType="1"/>
            </p:cNvSpPr>
            <p:nvPr/>
          </p:nvSpPr>
          <p:spPr bwMode="auto">
            <a:xfrm rot="1381992">
              <a:off x="3760" y="2020"/>
              <a:ext cx="1008" cy="192"/>
            </a:xfrm>
            <a:prstGeom prst="line">
              <a:avLst/>
            </a:prstGeom>
            <a:noFill/>
            <a:ln w="57150">
              <a:solidFill>
                <a:srgbClr val="33CC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7" name="Line 14"/>
            <p:cNvSpPr>
              <a:spLocks noChangeShapeType="1"/>
            </p:cNvSpPr>
            <p:nvPr/>
          </p:nvSpPr>
          <p:spPr bwMode="auto">
            <a:xfrm rot="1381992">
              <a:off x="4652" y="2533"/>
              <a:ext cx="677" cy="5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8" name="Line 15"/>
            <p:cNvSpPr>
              <a:spLocks noChangeShapeType="1"/>
            </p:cNvSpPr>
            <p:nvPr/>
          </p:nvSpPr>
          <p:spPr bwMode="auto">
            <a:xfrm rot="3597241" flipV="1">
              <a:off x="4632" y="2497"/>
              <a:ext cx="620" cy="2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9" name="Line 16"/>
            <p:cNvSpPr>
              <a:spLocks noChangeShapeType="1"/>
            </p:cNvSpPr>
            <p:nvPr/>
          </p:nvSpPr>
          <p:spPr bwMode="auto">
            <a:xfrm rot="10800000">
              <a:off x="3840" y="1824"/>
              <a:ext cx="816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40" name="Text Box 17"/>
            <p:cNvSpPr txBox="1">
              <a:spLocks noChangeArrowheads="1"/>
            </p:cNvSpPr>
            <p:nvPr/>
          </p:nvSpPr>
          <p:spPr bwMode="auto">
            <a:xfrm>
              <a:off x="3216" y="1596"/>
              <a:ext cx="21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kumimoji="0" lang="en-US" altLang="ja-JP" sz="2000" b="1">
                  <a:solidFill>
                    <a:srgbClr val="0000CC"/>
                  </a:solidFill>
                </a:rPr>
                <a:t>p</a:t>
              </a:r>
            </a:p>
          </p:txBody>
        </p:sp>
        <p:sp>
          <p:nvSpPr>
            <p:cNvPr id="25641" name="Text Box 18"/>
            <p:cNvSpPr txBox="1">
              <a:spLocks noChangeArrowheads="1"/>
            </p:cNvSpPr>
            <p:nvPr/>
          </p:nvSpPr>
          <p:spPr bwMode="auto">
            <a:xfrm>
              <a:off x="4608" y="2016"/>
              <a:ext cx="1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/>
                <a:t>p</a:t>
              </a:r>
            </a:p>
          </p:txBody>
        </p:sp>
        <p:sp>
          <p:nvSpPr>
            <p:cNvPr id="25642" name="Line 19"/>
            <p:cNvSpPr>
              <a:spLocks noChangeShapeType="1"/>
            </p:cNvSpPr>
            <p:nvPr/>
          </p:nvSpPr>
          <p:spPr bwMode="auto">
            <a:xfrm flipV="1">
              <a:off x="4272" y="1968"/>
              <a:ext cx="0" cy="336"/>
            </a:xfrm>
            <a:prstGeom prst="line">
              <a:avLst/>
            </a:prstGeom>
            <a:noFill/>
            <a:ln w="50800" cmpd="dbl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43" name="Text Box 20"/>
            <p:cNvSpPr txBox="1">
              <a:spLocks noChangeArrowheads="1"/>
            </p:cNvSpPr>
            <p:nvPr/>
          </p:nvSpPr>
          <p:spPr bwMode="auto">
            <a:xfrm>
              <a:off x="4176" y="2256"/>
              <a:ext cx="28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2000" b="1">
                  <a:solidFill>
                    <a:srgbClr val="FF0000"/>
                  </a:solidFill>
                </a:rPr>
                <a:t>S</a:t>
              </a:r>
              <a:r>
                <a:rPr kumimoji="0" lang="en-US" altLang="ja-JP" sz="2000" b="1" baseline="-25000">
                  <a:solidFill>
                    <a:srgbClr val="FF0000"/>
                  </a:solidFill>
                </a:rPr>
                <a:t>q</a:t>
              </a:r>
              <a:endParaRPr kumimoji="0" lang="en-US" altLang="ja-JP" sz="2000" b="1">
                <a:solidFill>
                  <a:srgbClr val="FF0000"/>
                </a:solidFill>
              </a:endParaRPr>
            </a:p>
          </p:txBody>
        </p:sp>
        <p:sp>
          <p:nvSpPr>
            <p:cNvPr id="25644" name="Text Box 21"/>
            <p:cNvSpPr txBox="1">
              <a:spLocks noChangeArrowheads="1"/>
            </p:cNvSpPr>
            <p:nvPr/>
          </p:nvSpPr>
          <p:spPr bwMode="auto">
            <a:xfrm>
              <a:off x="5184" y="2304"/>
              <a:ext cx="384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2000" b="1">
                  <a:solidFill>
                    <a:srgbClr val="006600"/>
                  </a:solidFill>
                </a:rPr>
                <a:t>k</a:t>
              </a:r>
              <a:r>
                <a:rPr kumimoji="0" lang="en-US" altLang="ja-JP" sz="2000" b="1" baseline="-25000">
                  <a:solidFill>
                    <a:srgbClr val="006600"/>
                  </a:solidFill>
                </a:rPr>
                <a:t>T,</a:t>
              </a:r>
              <a:r>
                <a:rPr kumimoji="0" lang="el-GR" altLang="ja-JP" sz="2000" b="1" baseline="-2500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π</a:t>
              </a:r>
              <a:endParaRPr kumimoji="0" lang="en-US" altLang="ja-JP" sz="2000" b="1">
                <a:solidFill>
                  <a:srgbClr val="006600"/>
                </a:solidFill>
              </a:endParaRPr>
            </a:p>
          </p:txBody>
        </p:sp>
      </p:grpSp>
      <p:sp>
        <p:nvSpPr>
          <p:cNvPr id="25605" name="Rectangle 22"/>
          <p:cNvSpPr>
            <a:spLocks noGrp="1" noChangeArrowheads="1"/>
          </p:cNvSpPr>
          <p:nvPr>
            <p:ph type="title"/>
          </p:nvPr>
        </p:nvSpPr>
        <p:spPr>
          <a:xfrm>
            <a:off x="0" y="1177"/>
            <a:ext cx="9045677" cy="1263666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ja-JP" sz="3200" dirty="0" smtClean="0"/>
              <a:t>Probe</a:t>
            </a:r>
            <a:r>
              <a:rPr lang="en-US" altLang="ja-JP" sz="3200" dirty="0" smtClean="0"/>
              <a:t> </a:t>
            </a:r>
            <a:r>
              <a:rPr lang="en-US" altLang="ja-JP" sz="3200" dirty="0" smtClean="0"/>
              <a:t>the </a:t>
            </a:r>
            <a:r>
              <a:rPr lang="en-US" altLang="ja-JP" sz="3200" dirty="0" smtClean="0"/>
              <a:t>Underlying Physics </a:t>
            </a:r>
            <a:r>
              <a:rPr lang="en-US" altLang="ja-JP" sz="3200" dirty="0" smtClean="0"/>
              <a:t>via Hard </a:t>
            </a:r>
            <a:r>
              <a:rPr lang="en-US" altLang="ja-JP" sz="3200" dirty="0" smtClean="0"/>
              <a:t>Scatterings</a:t>
            </a:r>
            <a:br>
              <a:rPr lang="en-US" altLang="ja-JP" sz="3200" dirty="0" smtClean="0"/>
            </a:br>
            <a:r>
              <a:rPr lang="en-US" altLang="ja-JP" sz="3200" dirty="0" smtClean="0"/>
              <a:t>TMD vs Collinear Twist-3 Factorizations</a:t>
            </a:r>
            <a:endParaRPr lang="en-US" altLang="ja-JP" sz="3200" dirty="0" smtClean="0"/>
          </a:p>
        </p:txBody>
      </p:sp>
      <p:grpSp>
        <p:nvGrpSpPr>
          <p:cNvPr id="25606" name="Group 23"/>
          <p:cNvGrpSpPr>
            <a:grpSpLocks/>
          </p:cNvGrpSpPr>
          <p:nvPr/>
        </p:nvGrpSpPr>
        <p:grpSpPr bwMode="auto">
          <a:xfrm>
            <a:off x="304800" y="2168622"/>
            <a:ext cx="4046538" cy="2890838"/>
            <a:chOff x="192" y="960"/>
            <a:chExt cx="2549" cy="1821"/>
          </a:xfrm>
        </p:grpSpPr>
        <p:sp>
          <p:nvSpPr>
            <p:cNvPr id="25614" name="Line 24"/>
            <p:cNvSpPr>
              <a:spLocks noChangeShapeType="1"/>
            </p:cNvSpPr>
            <p:nvPr/>
          </p:nvSpPr>
          <p:spPr bwMode="auto">
            <a:xfrm>
              <a:off x="192" y="1296"/>
              <a:ext cx="864" cy="384"/>
            </a:xfrm>
            <a:prstGeom prst="line">
              <a:avLst/>
            </a:prstGeom>
            <a:noFill/>
            <a:ln w="1016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15" name="Line 25"/>
            <p:cNvSpPr>
              <a:spLocks noChangeShapeType="1"/>
            </p:cNvSpPr>
            <p:nvPr/>
          </p:nvSpPr>
          <p:spPr bwMode="auto">
            <a:xfrm flipV="1">
              <a:off x="384" y="1200"/>
              <a:ext cx="0" cy="336"/>
            </a:xfrm>
            <a:prstGeom prst="line">
              <a:avLst/>
            </a:prstGeom>
            <a:noFill/>
            <a:ln w="50800" cmpd="dbl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16" name="Text Box 26"/>
            <p:cNvSpPr txBox="1">
              <a:spLocks noChangeArrowheads="1"/>
            </p:cNvSpPr>
            <p:nvPr/>
          </p:nvSpPr>
          <p:spPr bwMode="auto">
            <a:xfrm>
              <a:off x="240" y="960"/>
              <a:ext cx="38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2000" b="1">
                  <a:solidFill>
                    <a:srgbClr val="FF0000"/>
                  </a:solidFill>
                </a:rPr>
                <a:t>S</a:t>
              </a:r>
              <a:r>
                <a:rPr kumimoji="0" lang="en-US" altLang="ja-JP" sz="2000" b="1" baseline="-25000">
                  <a:solidFill>
                    <a:srgbClr val="FF0000"/>
                  </a:solidFill>
                </a:rPr>
                <a:t>P</a:t>
              </a:r>
              <a:endParaRPr kumimoji="0" lang="en-US" altLang="ja-JP" sz="2000" b="1">
                <a:solidFill>
                  <a:srgbClr val="FF0000"/>
                </a:solidFill>
              </a:endParaRPr>
            </a:p>
          </p:txBody>
        </p:sp>
        <p:sp>
          <p:nvSpPr>
            <p:cNvPr id="25617" name="Text Box 27"/>
            <p:cNvSpPr txBox="1">
              <a:spLocks noChangeArrowheads="1"/>
            </p:cNvSpPr>
            <p:nvPr/>
          </p:nvSpPr>
          <p:spPr bwMode="auto">
            <a:xfrm>
              <a:off x="1488" y="1430"/>
              <a:ext cx="38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2000" b="1">
                  <a:solidFill>
                    <a:srgbClr val="006600"/>
                  </a:solidFill>
                </a:rPr>
                <a:t>k</a:t>
              </a:r>
              <a:r>
                <a:rPr kumimoji="0" lang="en-US" altLang="ja-JP" sz="2000" b="1" baseline="-25000">
                  <a:solidFill>
                    <a:srgbClr val="006600"/>
                  </a:solidFill>
                </a:rPr>
                <a:t>T,q</a:t>
              </a:r>
              <a:endParaRPr kumimoji="0" lang="en-US" altLang="ja-JP" sz="2000" b="1">
                <a:solidFill>
                  <a:srgbClr val="006600"/>
                </a:solidFill>
              </a:endParaRPr>
            </a:p>
          </p:txBody>
        </p:sp>
        <p:sp>
          <p:nvSpPr>
            <p:cNvPr id="25618" name="Line 28"/>
            <p:cNvSpPr>
              <a:spLocks noChangeShapeType="1"/>
            </p:cNvSpPr>
            <p:nvPr/>
          </p:nvSpPr>
          <p:spPr bwMode="auto">
            <a:xfrm>
              <a:off x="1056" y="1680"/>
              <a:ext cx="1008" cy="192"/>
            </a:xfrm>
            <a:prstGeom prst="line">
              <a:avLst/>
            </a:prstGeom>
            <a:noFill/>
            <a:ln w="76200">
              <a:solidFill>
                <a:srgbClr val="33CC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19" name="Line 29"/>
            <p:cNvSpPr>
              <a:spLocks noChangeShapeType="1"/>
            </p:cNvSpPr>
            <p:nvPr/>
          </p:nvSpPr>
          <p:spPr bwMode="auto">
            <a:xfrm>
              <a:off x="2064" y="1872"/>
              <a:ext cx="677" cy="5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0" name="Line 30"/>
            <p:cNvSpPr>
              <a:spLocks noChangeShapeType="1"/>
            </p:cNvSpPr>
            <p:nvPr/>
          </p:nvSpPr>
          <p:spPr bwMode="auto">
            <a:xfrm rot="2215248" flipV="1">
              <a:off x="2069" y="1852"/>
              <a:ext cx="620" cy="23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1" name="Line 31"/>
            <p:cNvSpPr>
              <a:spLocks noChangeShapeType="1"/>
            </p:cNvSpPr>
            <p:nvPr/>
          </p:nvSpPr>
          <p:spPr bwMode="auto">
            <a:xfrm rot="1381992">
              <a:off x="976" y="1876"/>
              <a:ext cx="1008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2" name="Line 32"/>
            <p:cNvSpPr>
              <a:spLocks noChangeShapeType="1"/>
            </p:cNvSpPr>
            <p:nvPr/>
          </p:nvSpPr>
          <p:spPr bwMode="auto">
            <a:xfrm rot="1381992">
              <a:off x="1868" y="2389"/>
              <a:ext cx="677" cy="5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3" name="Line 33"/>
            <p:cNvSpPr>
              <a:spLocks noChangeShapeType="1"/>
            </p:cNvSpPr>
            <p:nvPr/>
          </p:nvSpPr>
          <p:spPr bwMode="auto">
            <a:xfrm rot="3597241" flipV="1">
              <a:off x="1848" y="2353"/>
              <a:ext cx="620" cy="2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4" name="Line 34"/>
            <p:cNvSpPr>
              <a:spLocks noChangeShapeType="1"/>
            </p:cNvSpPr>
            <p:nvPr/>
          </p:nvSpPr>
          <p:spPr bwMode="auto">
            <a:xfrm rot="10800000">
              <a:off x="1056" y="1680"/>
              <a:ext cx="816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5" name="Text Box 35"/>
            <p:cNvSpPr txBox="1">
              <a:spLocks noChangeArrowheads="1"/>
            </p:cNvSpPr>
            <p:nvPr/>
          </p:nvSpPr>
          <p:spPr bwMode="auto">
            <a:xfrm>
              <a:off x="432" y="1452"/>
              <a:ext cx="21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kumimoji="0" lang="en-US" altLang="ja-JP" sz="2000" b="1">
                  <a:solidFill>
                    <a:srgbClr val="0000CC"/>
                  </a:solidFill>
                </a:rPr>
                <a:t>p</a:t>
              </a:r>
            </a:p>
          </p:txBody>
        </p:sp>
        <p:sp>
          <p:nvSpPr>
            <p:cNvPr id="25626" name="Text Box 36"/>
            <p:cNvSpPr txBox="1">
              <a:spLocks noChangeArrowheads="1"/>
            </p:cNvSpPr>
            <p:nvPr/>
          </p:nvSpPr>
          <p:spPr bwMode="auto">
            <a:xfrm>
              <a:off x="1824" y="1872"/>
              <a:ext cx="1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/>
                <a:t>p</a:t>
              </a:r>
            </a:p>
          </p:txBody>
        </p:sp>
        <p:sp>
          <p:nvSpPr>
            <p:cNvPr id="25627" name="Line 37"/>
            <p:cNvSpPr>
              <a:spLocks noChangeShapeType="1"/>
            </p:cNvSpPr>
            <p:nvPr/>
          </p:nvSpPr>
          <p:spPr bwMode="auto">
            <a:xfrm flipV="1">
              <a:off x="1200" y="1632"/>
              <a:ext cx="336" cy="288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25607" name="Line 38"/>
          <p:cNvSpPr>
            <a:spLocks noChangeShapeType="1"/>
          </p:cNvSpPr>
          <p:nvPr/>
        </p:nvSpPr>
        <p:spPr bwMode="auto">
          <a:xfrm flipV="1">
            <a:off x="7078663" y="2974355"/>
            <a:ext cx="0" cy="533400"/>
          </a:xfrm>
          <a:prstGeom prst="line">
            <a:avLst/>
          </a:prstGeom>
          <a:noFill/>
          <a:ln w="50800" cmpd="dbl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5608" name="Text Box 39"/>
          <p:cNvSpPr txBox="1">
            <a:spLocks noChangeArrowheads="1"/>
          </p:cNvSpPr>
          <p:nvPr/>
        </p:nvSpPr>
        <p:spPr bwMode="auto">
          <a:xfrm>
            <a:off x="6926263" y="2593355"/>
            <a:ext cx="457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ja-JP" sz="2000" b="1">
                <a:solidFill>
                  <a:srgbClr val="FF0000"/>
                </a:solidFill>
              </a:rPr>
              <a:t>S</a:t>
            </a:r>
            <a:r>
              <a:rPr kumimoji="0" lang="en-US" altLang="ja-JP" sz="2000" b="1" baseline="-25000">
                <a:solidFill>
                  <a:srgbClr val="FF0000"/>
                </a:solidFill>
              </a:rPr>
              <a:t>q</a:t>
            </a:r>
            <a:endParaRPr kumimoji="0" lang="en-US" altLang="ja-JP" sz="2000" b="1">
              <a:solidFill>
                <a:srgbClr val="FF0000"/>
              </a:solidFill>
            </a:endParaRPr>
          </a:p>
        </p:txBody>
      </p:sp>
      <p:sp>
        <p:nvSpPr>
          <p:cNvPr id="25609" name="Rectangle 64"/>
          <p:cNvSpPr>
            <a:spLocks noChangeArrowheads="1"/>
          </p:cNvSpPr>
          <p:nvPr/>
        </p:nvSpPr>
        <p:spPr bwMode="auto">
          <a:xfrm>
            <a:off x="938477" y="2425080"/>
            <a:ext cx="30924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kumimoji="0" lang="en-US" altLang="ja-JP" sz="1400" b="1" dirty="0" err="1">
                <a:latin typeface="Times" pitchFamily="18" charset="0"/>
              </a:rPr>
              <a:t>Phys</a:t>
            </a:r>
            <a:r>
              <a:rPr kumimoji="0" lang="en-US" altLang="ja-JP" sz="1400" b="1" dirty="0">
                <a:latin typeface="Times" pitchFamily="18" charset="0"/>
              </a:rPr>
              <a:t> Rev D41 (1990) 83; 43 (1991) 261</a:t>
            </a:r>
          </a:p>
        </p:txBody>
      </p:sp>
      <p:sp>
        <p:nvSpPr>
          <p:cNvPr id="25610" name="Rectangle 65"/>
          <p:cNvSpPr>
            <a:spLocks noChangeArrowheads="1"/>
          </p:cNvSpPr>
          <p:nvPr/>
        </p:nvSpPr>
        <p:spPr bwMode="auto">
          <a:xfrm>
            <a:off x="6762386" y="2348880"/>
            <a:ext cx="2209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ja-JP" sz="1400" b="1" dirty="0" err="1">
                <a:latin typeface="Times" pitchFamily="18" charset="0"/>
              </a:rPr>
              <a:t>Nucl</a:t>
            </a:r>
            <a:r>
              <a:rPr lang="en-US" altLang="ja-JP" sz="1400" b="1" dirty="0">
                <a:latin typeface="Times" pitchFamily="18" charset="0"/>
              </a:rPr>
              <a:t> </a:t>
            </a:r>
            <a:r>
              <a:rPr lang="en-US" altLang="ja-JP" sz="1400" b="1" dirty="0" err="1">
                <a:latin typeface="Times" pitchFamily="18" charset="0"/>
              </a:rPr>
              <a:t>Phys</a:t>
            </a:r>
            <a:r>
              <a:rPr lang="en-US" altLang="ja-JP" sz="1400" b="1" dirty="0">
                <a:latin typeface="Times" pitchFamily="18" charset="0"/>
              </a:rPr>
              <a:t> B396 (1993) 161</a:t>
            </a:r>
          </a:p>
        </p:txBody>
      </p:sp>
      <p:sp>
        <p:nvSpPr>
          <p:cNvPr id="25613" name="スライド番号プレースホルダ 4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fld id="{2DA9CB6D-7461-4C4E-98E8-E428BAC778CC}" type="slidenum">
              <a:rPr lang="en-US" altLang="ja-JP" smtClean="0"/>
              <a:pPr eaLnBrk="1" hangingPunct="1"/>
              <a:t>20</a:t>
            </a:fld>
            <a:endParaRPr lang="en-US" altLang="ja-JP" smtClean="0"/>
          </a:p>
        </p:txBody>
      </p:sp>
      <p:sp>
        <p:nvSpPr>
          <p:cNvPr id="45" name="Text Box 3"/>
          <p:cNvSpPr txBox="1">
            <a:spLocks noChangeArrowheads="1"/>
          </p:cNvSpPr>
          <p:nvPr/>
        </p:nvSpPr>
        <p:spPr bwMode="auto">
          <a:xfrm>
            <a:off x="323527" y="5434107"/>
            <a:ext cx="87221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ja-JP" sz="2400" b="1" dirty="0" smtClean="0">
                <a:solidFill>
                  <a:srgbClr val="FF0000"/>
                </a:solidFill>
              </a:rPr>
              <a:t>Collinear </a:t>
            </a:r>
            <a:r>
              <a:rPr kumimoji="0" lang="en-US" altLang="ja-JP" sz="2400" b="1" dirty="0" smtClean="0">
                <a:solidFill>
                  <a:srgbClr val="FF0000"/>
                </a:solidFill>
              </a:rPr>
              <a:t>Twist-3 (RHIC):</a:t>
            </a:r>
            <a:r>
              <a:rPr kumimoji="0" lang="en-US" altLang="ja-JP" sz="2400" dirty="0" smtClean="0">
                <a:solidFill>
                  <a:srgbClr val="FF0000"/>
                </a:solidFill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ja-JP" sz="2000" dirty="0" smtClean="0"/>
              <a:t>    quark-gluon/gluon-gluon correlation</a:t>
            </a:r>
            <a:endParaRPr kumimoji="0" lang="en-US" altLang="ja-JP" sz="2000" dirty="0">
              <a:latin typeface="Symbol" pitchFamily="18" charset="2"/>
            </a:endParaRPr>
          </a:p>
        </p:txBody>
      </p:sp>
      <p:graphicFrame>
        <p:nvGraphicFramePr>
          <p:cNvPr id="44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7165971"/>
              </p:ext>
            </p:extLst>
          </p:nvPr>
        </p:nvGraphicFramePr>
        <p:xfrm>
          <a:off x="228600" y="4631326"/>
          <a:ext cx="3040036" cy="5542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40" name="Equation" r:id="rId4" imgW="1397000" imgH="254000" progId="Equation.3">
                  <p:embed/>
                </p:oleObj>
              </mc:Choice>
              <mc:Fallback>
                <p:oleObj name="Equation" r:id="rId4" imgW="13970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4631326"/>
                        <a:ext cx="3040036" cy="55426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2568701"/>
              </p:ext>
            </p:extLst>
          </p:nvPr>
        </p:nvGraphicFramePr>
        <p:xfrm>
          <a:off x="4572000" y="4714613"/>
          <a:ext cx="3034488" cy="5363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41" name="Equation" r:id="rId6" imgW="1435100" imgH="254000" progId="Equation.3">
                  <p:embed/>
                </p:oleObj>
              </mc:Choice>
              <mc:Fallback>
                <p:oleObj name="Equation" r:id="rId6" imgW="14351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4714613"/>
                        <a:ext cx="3034488" cy="53636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D74E5-13EB-FB49-9839-B89A6EF2FCC9}" type="datetime1">
              <a:rPr lang="en-US" smtClean="0"/>
              <a:t>7/7/16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Liu,  ICNFP2016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46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53" y="127650"/>
            <a:ext cx="8897815" cy="97616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Surprise: A</a:t>
            </a:r>
            <a:r>
              <a:rPr lang="en-US" baseline="-25000" dirty="0" smtClean="0"/>
              <a:t>N</a:t>
            </a:r>
            <a:r>
              <a:rPr lang="en-US" dirty="0" smtClean="0"/>
              <a:t> Sign Mismatch?</a:t>
            </a:r>
            <a:br>
              <a:rPr lang="en-US" dirty="0" smtClean="0"/>
            </a:br>
            <a:r>
              <a:rPr lang="en-US" sz="2700" dirty="0" smtClean="0">
                <a:solidFill>
                  <a:srgbClr val="000000"/>
                </a:solidFill>
              </a:rPr>
              <a:t>First attempt to check the “Universality of QCD description of TSSA” </a:t>
            </a:r>
            <a:endParaRPr lang="en-US" sz="270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5222"/>
            <a:ext cx="5053308" cy="64966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Twist-3 (RHIC) </a:t>
            </a:r>
            <a:r>
              <a:rPr lang="en-US" dirty="0" err="1" smtClean="0"/>
              <a:t>v.s</a:t>
            </a:r>
            <a:r>
              <a:rPr lang="en-US" dirty="0" smtClean="0"/>
              <a:t>. </a:t>
            </a:r>
            <a:r>
              <a:rPr lang="en-US" dirty="0" err="1" smtClean="0"/>
              <a:t>Sivers</a:t>
            </a:r>
            <a:r>
              <a:rPr lang="en-US" dirty="0" smtClean="0"/>
              <a:t> (SIDIS)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519" y="1790700"/>
            <a:ext cx="2563591" cy="21094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2724" y="2408633"/>
            <a:ext cx="3783601" cy="14002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62635" y="3821749"/>
            <a:ext cx="4244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possible solution?   </a:t>
            </a:r>
            <a:r>
              <a:rPr lang="en-US" sz="1400" dirty="0" smtClean="0"/>
              <a:t>Kang, </a:t>
            </a:r>
            <a:r>
              <a:rPr lang="en-US" sz="1400" dirty="0" err="1" smtClean="0"/>
              <a:t>Prokudin</a:t>
            </a:r>
            <a:r>
              <a:rPr lang="en-US" sz="1400" dirty="0" smtClean="0"/>
              <a:t> PRD (2012)</a:t>
            </a:r>
            <a:endParaRPr lang="en-US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377" y="4160304"/>
            <a:ext cx="2880923" cy="22557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7210" y="1790700"/>
            <a:ext cx="4895188" cy="6179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06511" y="1069636"/>
            <a:ext cx="2994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- Kang</a:t>
            </a:r>
            <a:r>
              <a:rPr lang="en-US" sz="1400" dirty="0" smtClean="0"/>
              <a:t>, </a:t>
            </a:r>
            <a:r>
              <a:rPr lang="en-US" sz="1400" dirty="0" err="1" smtClean="0"/>
              <a:t>Qiu</a:t>
            </a:r>
            <a:r>
              <a:rPr lang="en-US" sz="1400" dirty="0" smtClean="0"/>
              <a:t>, </a:t>
            </a:r>
            <a:r>
              <a:rPr lang="en-US" sz="1400" dirty="0" err="1" smtClean="0"/>
              <a:t>Vogelsang</a:t>
            </a:r>
            <a:r>
              <a:rPr lang="en-US" sz="1400" dirty="0" smtClean="0"/>
              <a:t>, Yuan PRD 2011</a:t>
            </a:r>
            <a:endParaRPr lang="en-US" sz="1400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58D40-B696-7848-9E2D-75079BE1556E}" type="datetime1">
              <a:rPr lang="en-US" smtClean="0"/>
              <a:t>7/7/16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Liu,  ICNFP2016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3A3A4-537A-244E-AF62-157CDCAD6572}" type="slidenum">
              <a:rPr lang="en-US" smtClean="0"/>
              <a:t>21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4946346" y="4160304"/>
            <a:ext cx="2909600" cy="2338072"/>
            <a:chOff x="4469100" y="4209637"/>
            <a:chExt cx="2909600" cy="233807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69100" y="4209637"/>
              <a:ext cx="2909600" cy="2338072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4469100" y="6248400"/>
              <a:ext cx="687100" cy="2993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979308" y="4394029"/>
            <a:ext cx="1147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SIDIS Data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133477" y="5401852"/>
            <a:ext cx="1061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unknown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71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CustomShape 1"/>
          <p:cNvSpPr/>
          <p:nvPr/>
        </p:nvSpPr>
        <p:spPr>
          <a:xfrm>
            <a:off x="457200" y="90000"/>
            <a:ext cx="8227800" cy="1141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3600" dirty="0">
                <a:solidFill>
                  <a:srgbClr val="FF0000"/>
                </a:solidFill>
                <a:latin typeface="Calibri"/>
              </a:rPr>
              <a:t>Hadron TSSA in Twist-3 </a:t>
            </a:r>
            <a:r>
              <a:rPr lang="en-US" sz="3600" dirty="0" smtClean="0">
                <a:solidFill>
                  <a:srgbClr val="FF0000"/>
                </a:solidFill>
                <a:latin typeface="Calibri"/>
              </a:rPr>
              <a:t>Framework</a:t>
            </a:r>
          </a:p>
        </p:txBody>
      </p:sp>
      <p:sp>
        <p:nvSpPr>
          <p:cNvPr id="581" name="CustomShape 4"/>
          <p:cNvSpPr/>
          <p:nvPr/>
        </p:nvSpPr>
        <p:spPr>
          <a:xfrm>
            <a:off x="6553080" y="6356520"/>
            <a:ext cx="2131920" cy="363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1EEBE60D-9B8C-48DA-B4D3-6EA1207CCBFD}" type="slidenum">
              <a:rPr lang="en-US" sz="1200">
                <a:solidFill>
                  <a:srgbClr val="8B8B8B"/>
                </a:solidFill>
                <a:latin typeface="Calibri"/>
              </a:rPr>
              <a:t>22</a:t>
            </a:fld>
            <a:endParaRPr/>
          </a:p>
        </p:txBody>
      </p:sp>
      <p:pic>
        <p:nvPicPr>
          <p:cNvPr id="582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457200" y="1238727"/>
            <a:ext cx="7935120" cy="3474360"/>
          </a:xfrm>
          <a:prstGeom prst="rect">
            <a:avLst/>
          </a:prstGeom>
          <a:ln>
            <a:noFill/>
          </a:ln>
        </p:spPr>
      </p:pic>
      <p:sp>
        <p:nvSpPr>
          <p:cNvPr id="583" name="CustomShape 5"/>
          <p:cNvSpPr/>
          <p:nvPr/>
        </p:nvSpPr>
        <p:spPr>
          <a:xfrm>
            <a:off x="6040898" y="918753"/>
            <a:ext cx="2971080" cy="3632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dirty="0" err="1">
                <a:latin typeface="Calibri"/>
              </a:rPr>
              <a:t>Qiu</a:t>
            </a:r>
            <a:r>
              <a:rPr lang="en-US" sz="1400" dirty="0">
                <a:latin typeface="Calibri"/>
              </a:rPr>
              <a:t> &amp; </a:t>
            </a:r>
            <a:r>
              <a:rPr lang="en-US" sz="1400" dirty="0" err="1">
                <a:latin typeface="Calibri"/>
              </a:rPr>
              <a:t>Sterman</a:t>
            </a:r>
            <a:r>
              <a:rPr lang="en-US" sz="1400" dirty="0">
                <a:latin typeface="Calibri"/>
              </a:rPr>
              <a:t>  PRD 59 (1998)</a:t>
            </a:r>
            <a:endParaRPr dirty="0"/>
          </a:p>
        </p:txBody>
      </p:sp>
      <p:sp>
        <p:nvSpPr>
          <p:cNvPr id="584" name="CustomShape 6"/>
          <p:cNvSpPr/>
          <p:nvPr/>
        </p:nvSpPr>
        <p:spPr>
          <a:xfrm>
            <a:off x="2251877" y="4526010"/>
            <a:ext cx="4638085" cy="751827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200" dirty="0">
                <a:solidFill>
                  <a:srgbClr val="FF3333"/>
                </a:solidFill>
                <a:latin typeface="Calibri"/>
              </a:rPr>
              <a:t>1</a:t>
            </a:r>
            <a:r>
              <a:rPr lang="en-US" sz="1200" baseline="30000" dirty="0">
                <a:solidFill>
                  <a:srgbClr val="FF3333"/>
                </a:solidFill>
                <a:latin typeface="Calibri"/>
              </a:rPr>
              <a:t>st</a:t>
            </a:r>
            <a:r>
              <a:rPr lang="en-US" sz="1200" dirty="0">
                <a:solidFill>
                  <a:srgbClr val="FF3333"/>
                </a:solidFill>
                <a:latin typeface="Calibri"/>
              </a:rPr>
              <a:t> term:  twsit-3 correlation functions, “</a:t>
            </a:r>
            <a:r>
              <a:rPr lang="en-US" sz="1200" dirty="0" err="1">
                <a:solidFill>
                  <a:srgbClr val="FF3333"/>
                </a:solidFill>
                <a:latin typeface="Calibri"/>
              </a:rPr>
              <a:t>Sivers</a:t>
            </a:r>
            <a:r>
              <a:rPr lang="en-US" sz="1200" dirty="0">
                <a:solidFill>
                  <a:srgbClr val="FF3333"/>
                </a:solidFill>
                <a:latin typeface="Calibri"/>
              </a:rPr>
              <a:t>”</a:t>
            </a:r>
            <a:endParaRPr sz="1200" dirty="0"/>
          </a:p>
          <a:p>
            <a:pPr>
              <a:lnSpc>
                <a:spcPct val="100000"/>
              </a:lnSpc>
            </a:pPr>
            <a:r>
              <a:rPr lang="en-US" sz="1200" dirty="0">
                <a:solidFill>
                  <a:srgbClr val="1C3EBD"/>
                </a:solidFill>
                <a:latin typeface="Calibri"/>
              </a:rPr>
              <a:t>2</a:t>
            </a:r>
            <a:r>
              <a:rPr lang="en-US" sz="1200" baseline="30000" dirty="0">
                <a:solidFill>
                  <a:srgbClr val="1C3EBD"/>
                </a:solidFill>
                <a:latin typeface="Calibri"/>
              </a:rPr>
              <a:t>nd</a:t>
            </a:r>
            <a:r>
              <a:rPr lang="en-US" sz="1200" dirty="0">
                <a:solidFill>
                  <a:srgbClr val="1C3EBD"/>
                </a:solidFill>
                <a:latin typeface="Calibri"/>
              </a:rPr>
              <a:t> term: twist-2 </a:t>
            </a:r>
            <a:r>
              <a:rPr lang="en-US" sz="1200" dirty="0" err="1">
                <a:solidFill>
                  <a:srgbClr val="1C3EBD"/>
                </a:solidFill>
                <a:latin typeface="Calibri"/>
              </a:rPr>
              <a:t>transversity</a:t>
            </a:r>
            <a:r>
              <a:rPr lang="en-US" sz="1200" dirty="0">
                <a:solidFill>
                  <a:srgbClr val="1C3EBD"/>
                </a:solidFill>
                <a:latin typeface="Calibri"/>
              </a:rPr>
              <a:t> * twist-3 from </a:t>
            </a:r>
            <a:r>
              <a:rPr lang="en-US" sz="1200" dirty="0" err="1">
                <a:solidFill>
                  <a:srgbClr val="1C3EBD"/>
                </a:solidFill>
                <a:latin typeface="Calibri"/>
              </a:rPr>
              <a:t>unpol</a:t>
            </a:r>
            <a:r>
              <a:rPr lang="en-US" sz="1200" dirty="0">
                <a:solidFill>
                  <a:srgbClr val="1C3EBD"/>
                </a:solidFill>
                <a:latin typeface="Calibri"/>
              </a:rPr>
              <a:t> </a:t>
            </a:r>
            <a:r>
              <a:rPr lang="en-US" sz="1200" dirty="0" smtClean="0">
                <a:solidFill>
                  <a:srgbClr val="1C3EBD"/>
                </a:solidFill>
                <a:latin typeface="Calibri"/>
              </a:rPr>
              <a:t>beam (expected small)</a:t>
            </a:r>
            <a:endParaRPr sz="1200" dirty="0">
              <a:solidFill>
                <a:srgbClr val="1C3EBD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1200" dirty="0">
                <a:solidFill>
                  <a:srgbClr val="00B050"/>
                </a:solidFill>
                <a:latin typeface="Calibri"/>
              </a:rPr>
              <a:t>3</a:t>
            </a:r>
            <a:r>
              <a:rPr lang="en-US" sz="1200" baseline="30000" dirty="0">
                <a:solidFill>
                  <a:srgbClr val="00B050"/>
                </a:solidFill>
                <a:latin typeface="Calibri"/>
              </a:rPr>
              <a:t>rd</a:t>
            </a:r>
            <a:r>
              <a:rPr lang="en-US" sz="1200" dirty="0">
                <a:solidFill>
                  <a:srgbClr val="00B050"/>
                </a:solidFill>
                <a:latin typeface="Calibri"/>
              </a:rPr>
              <a:t> term: twist-2 </a:t>
            </a:r>
            <a:r>
              <a:rPr lang="en-US" sz="1200" dirty="0" err="1">
                <a:solidFill>
                  <a:srgbClr val="00B050"/>
                </a:solidFill>
                <a:latin typeface="Calibri"/>
              </a:rPr>
              <a:t>transversity</a:t>
            </a:r>
            <a:r>
              <a:rPr lang="en-US" sz="1200" dirty="0">
                <a:solidFill>
                  <a:srgbClr val="00B050"/>
                </a:solidFill>
                <a:latin typeface="Calibri"/>
              </a:rPr>
              <a:t> * twist-3 FF, “Collins”  </a:t>
            </a:r>
            <a:endParaRPr sz="1200" dirty="0">
              <a:solidFill>
                <a:srgbClr val="00B050"/>
              </a:solidFill>
            </a:endParaRPr>
          </a:p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9" name="TextBox 8"/>
          <p:cNvSpPr txBox="1"/>
          <p:nvPr/>
        </p:nvSpPr>
        <p:spPr>
          <a:xfrm>
            <a:off x="440575" y="5426323"/>
            <a:ext cx="8471026" cy="83099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Need </a:t>
            </a:r>
            <a:r>
              <a:rPr lang="en-US" sz="2400" b="1" dirty="0" smtClean="0">
                <a:solidFill>
                  <a:schemeClr val="bg1"/>
                </a:solidFill>
              </a:rPr>
              <a:t>new direct </a:t>
            </a:r>
            <a:r>
              <a:rPr lang="en-US" sz="2400" b="1" dirty="0">
                <a:solidFill>
                  <a:schemeClr val="bg1"/>
                </a:solidFill>
              </a:rPr>
              <a:t>measurements of </a:t>
            </a:r>
            <a:r>
              <a:rPr lang="en-US" sz="2400" b="1" dirty="0" err="1" smtClean="0">
                <a:solidFill>
                  <a:schemeClr val="bg1"/>
                </a:solidFill>
              </a:rPr>
              <a:t>Sivers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>
                <a:solidFill>
                  <a:schemeClr val="bg1"/>
                </a:solidFill>
              </a:rPr>
              <a:t>and </a:t>
            </a:r>
            <a:r>
              <a:rPr lang="en-US" sz="2400" b="1" dirty="0" smtClean="0">
                <a:solidFill>
                  <a:schemeClr val="bg1"/>
                </a:solidFill>
              </a:rPr>
              <a:t>Collins TSSA in </a:t>
            </a:r>
            <a:r>
              <a:rPr lang="en-US" sz="2400" b="1" dirty="0" err="1">
                <a:solidFill>
                  <a:schemeClr val="bg1"/>
                </a:solidFill>
              </a:rPr>
              <a:t>p+p</a:t>
            </a:r>
            <a:r>
              <a:rPr lang="en-US" sz="2400" b="1" dirty="0">
                <a:solidFill>
                  <a:schemeClr val="bg1"/>
                </a:solidFill>
              </a:rPr>
              <a:t>! </a:t>
            </a:r>
            <a:endParaRPr lang="en-US" sz="24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   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>
                <a:solidFill>
                  <a:schemeClr val="bg1"/>
                </a:solidFill>
              </a:rPr>
              <a:t>F</a:t>
            </a:r>
            <a:r>
              <a:rPr lang="en-US" sz="2400" b="1" dirty="0" smtClean="0">
                <a:solidFill>
                  <a:schemeClr val="bg1"/>
                </a:solidFill>
              </a:rPr>
              <a:t>orward </a:t>
            </a:r>
            <a:r>
              <a:rPr lang="en-US" sz="2400" b="1" dirty="0" err="1" smtClean="0">
                <a:solidFill>
                  <a:schemeClr val="bg1"/>
                </a:solidFill>
              </a:rPr>
              <a:t>sPHENIX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Upgrade Proposal</a:t>
            </a:r>
            <a:endParaRPr lang="en-US" sz="2400" b="1" dirty="0">
              <a:solidFill>
                <a:schemeClr val="bg1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2829849" y="1757516"/>
            <a:ext cx="5158347" cy="5466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829849" y="2782752"/>
            <a:ext cx="5158347" cy="54661"/>
          </a:xfrm>
          <a:prstGeom prst="line">
            <a:avLst/>
          </a:prstGeom>
          <a:ln>
            <a:solidFill>
              <a:srgbClr val="1C3E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829849" y="3807988"/>
            <a:ext cx="5158347" cy="54661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309963"/>
            <a:ext cx="2133600" cy="365125"/>
          </a:xfrm>
        </p:spPr>
        <p:txBody>
          <a:bodyPr/>
          <a:lstStyle/>
          <a:p>
            <a:fld id="{93083A15-201E-C14A-95BA-AF15E5716F2E}" type="datetime1">
              <a:rPr lang="en-US" smtClean="0"/>
              <a:t>7/7/16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976960" y="6341857"/>
            <a:ext cx="2895600" cy="365125"/>
          </a:xfrm>
        </p:spPr>
        <p:txBody>
          <a:bodyPr/>
          <a:lstStyle/>
          <a:p>
            <a:r>
              <a:rPr lang="en-US" dirty="0" smtClean="0"/>
              <a:t>Ming X. Liu,  ICNFP2016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3143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Gluons?: Forward Heavy </a:t>
            </a:r>
            <a:r>
              <a:rPr lang="en-US" sz="3600" dirty="0"/>
              <a:t>Flavor </a:t>
            </a:r>
            <a:r>
              <a:rPr lang="en-US" sz="3600" i="1" dirty="0" smtClean="0"/>
              <a:t>A</a:t>
            </a:r>
            <a:r>
              <a:rPr lang="en-US" sz="3600" i="1" baseline="-25000" dirty="0" smtClean="0"/>
              <a:t>N </a:t>
            </a:r>
            <a:endParaRPr lang="en-US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92161" y="951971"/>
            <a:ext cx="8229600" cy="453170"/>
          </a:xfrm>
        </p:spPr>
        <p:txBody>
          <a:bodyPr>
            <a:noAutofit/>
          </a:bodyPr>
          <a:lstStyle/>
          <a:p>
            <a:r>
              <a:rPr lang="en-US" sz="2000" dirty="0"/>
              <a:t>Heavy Flavor </a:t>
            </a:r>
            <a:r>
              <a:rPr lang="en-US" sz="2000" dirty="0" smtClean="0"/>
              <a:t>production </a:t>
            </a:r>
            <a:r>
              <a:rPr lang="en-US" sz="2000" dirty="0"/>
              <a:t>is an ideal tool to investigate gluon </a:t>
            </a:r>
            <a:r>
              <a:rPr lang="en-US" sz="2000" dirty="0" smtClean="0"/>
              <a:t>distributions. </a:t>
            </a:r>
            <a:endParaRPr lang="en-US" sz="2000" dirty="0"/>
          </a:p>
          <a:p>
            <a:endParaRPr lang="en-US" sz="18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69BDE-339B-C846-8C82-5CBAD370606C}" type="datetime1">
              <a:rPr lang="en-US" smtClean="0"/>
              <a:t>7/7/16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Liu,  ICNFP2016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23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4668952" y="4329995"/>
            <a:ext cx="4613139" cy="2034278"/>
            <a:chOff x="4543893" y="3777748"/>
            <a:chExt cx="4723284" cy="1973077"/>
          </a:xfrm>
        </p:grpSpPr>
        <p:pic>
          <p:nvPicPr>
            <p:cNvPr id="10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3893" y="3777748"/>
              <a:ext cx="4571531" cy="1973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7327626" y="3876432"/>
              <a:ext cx="19395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/>
              <a:r>
                <a:rPr lang="fi-FI" sz="1200" i="1" dirty="0">
                  <a:latin typeface="Times New Roman" charset="0"/>
                  <a:ea typeface="Times New Roman" charset="0"/>
                  <a:cs typeface="Times New Roman" charset="0"/>
                </a:rPr>
                <a:t>Y. </a:t>
              </a:r>
              <a:r>
                <a:rPr lang="fi-FI" sz="1200" i="1" dirty="0" err="1">
                  <a:latin typeface="Times New Roman" charset="0"/>
                  <a:ea typeface="Times New Roman" charset="0"/>
                  <a:cs typeface="Times New Roman" charset="0"/>
                </a:rPr>
                <a:t>Koike</a:t>
              </a:r>
              <a:r>
                <a:rPr lang="fi-FI" sz="1200" i="1" dirty="0">
                  <a:latin typeface="Times New Roman" charset="0"/>
                  <a:ea typeface="Times New Roman" charset="0"/>
                  <a:cs typeface="Times New Roman" charset="0"/>
                </a:rPr>
                <a:t>, S. </a:t>
              </a:r>
              <a:r>
                <a:rPr lang="fi-FI" sz="1200" i="1" dirty="0" err="1">
                  <a:latin typeface="Times New Roman" charset="0"/>
                  <a:ea typeface="Times New Roman" charset="0"/>
                  <a:cs typeface="Times New Roman" charset="0"/>
                </a:rPr>
                <a:t>Yoshida</a:t>
              </a:r>
              <a:r>
                <a:rPr lang="fi-FI" sz="1200" i="1" dirty="0">
                  <a:latin typeface="Times New Roman" charset="0"/>
                  <a:ea typeface="Times New Roman" charset="0"/>
                  <a:cs typeface="Times New Roman" charset="0"/>
                </a:rPr>
                <a:t> PRD84:014026 (2011) </a:t>
              </a:r>
              <a:endParaRPr lang="en-US" sz="1200" i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pic>
        <p:nvPicPr>
          <p:cNvPr id="1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202" y="1551818"/>
            <a:ext cx="3993208" cy="280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380077" y="4428264"/>
            <a:ext cx="4026884" cy="16316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chemeClr val="tx1"/>
                </a:solidFill>
              </a:rPr>
              <a:t>We expect much improved result from ongoing Run15 </a:t>
            </a:r>
            <a:r>
              <a:rPr lang="en-US" sz="2000" i="1" dirty="0" err="1" smtClean="0">
                <a:solidFill>
                  <a:schemeClr val="tx1"/>
                </a:solidFill>
              </a:rPr>
              <a:t>p</a:t>
            </a:r>
            <a:r>
              <a:rPr lang="en-US" sz="2000" dirty="0" err="1" smtClean="0">
                <a:solidFill>
                  <a:schemeClr val="tx1"/>
                </a:solidFill>
              </a:rPr>
              <a:t>+</a:t>
            </a:r>
            <a:r>
              <a:rPr lang="en-US" sz="2000" i="1" dirty="0" err="1" smtClean="0">
                <a:solidFill>
                  <a:schemeClr val="tx1"/>
                </a:solidFill>
              </a:rPr>
              <a:t>p</a:t>
            </a:r>
            <a:r>
              <a:rPr lang="en-US" sz="2000" dirty="0" smtClean="0">
                <a:solidFill>
                  <a:schemeClr val="tx1"/>
                </a:solidFill>
              </a:rPr>
              <a:t> analysis (&gt;5x statistics) as well as </a:t>
            </a:r>
            <a:r>
              <a:rPr lang="en-US" sz="2000" i="1" dirty="0" smtClean="0">
                <a:solidFill>
                  <a:schemeClr val="tx1"/>
                </a:solidFill>
              </a:rPr>
              <a:t>J/</a:t>
            </a:r>
            <a:r>
              <a:rPr lang="en-US" sz="2000" i="1" dirty="0" err="1" smtClean="0">
                <a:solidFill>
                  <a:schemeClr val="tx1"/>
                </a:solidFill>
              </a:rPr>
              <a:t>ψ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i="1" dirty="0" smtClean="0">
                <a:solidFill>
                  <a:schemeClr val="tx1"/>
                </a:solidFill>
              </a:rPr>
              <a:t>A</a:t>
            </a:r>
            <a:r>
              <a:rPr lang="en-US" sz="2000" i="1" baseline="-25000" dirty="0" smtClean="0">
                <a:solidFill>
                  <a:schemeClr val="tx1"/>
                </a:solidFill>
              </a:rPr>
              <a:t>N</a:t>
            </a:r>
            <a:r>
              <a:rPr lang="en-US" sz="2000" baseline="-25000" dirty="0" smtClean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result in Run15 </a:t>
            </a:r>
            <a:r>
              <a:rPr lang="en-US" sz="2000" i="1" dirty="0" smtClean="0">
                <a:solidFill>
                  <a:schemeClr val="tx1"/>
                </a:solidFill>
              </a:rPr>
              <a:t>p</a:t>
            </a:r>
            <a:r>
              <a:rPr lang="en-US" sz="2000" baseline="30000" dirty="0" smtClean="0">
                <a:solidFill>
                  <a:schemeClr val="tx1"/>
                </a:solidFill>
              </a:rPr>
              <a:t>↑</a:t>
            </a:r>
            <a:r>
              <a:rPr lang="en-US" sz="2000" dirty="0" smtClean="0">
                <a:solidFill>
                  <a:schemeClr val="tx1"/>
                </a:solidFill>
              </a:rPr>
              <a:t>+</a:t>
            </a:r>
            <a:r>
              <a:rPr lang="en-US" sz="2000" i="1" dirty="0" smtClean="0">
                <a:solidFill>
                  <a:schemeClr val="tx1"/>
                </a:solidFill>
              </a:rPr>
              <a:t>A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99038" y="5068743"/>
            <a:ext cx="5245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D</a:t>
            </a:r>
            <a:r>
              <a:rPr lang="en-US" sz="2800" baseline="30000" dirty="0" smtClean="0"/>
              <a:t>+</a:t>
            </a:r>
            <a:endParaRPr lang="en-US" sz="2800" baseline="30000" dirty="0"/>
          </a:p>
        </p:txBody>
      </p:sp>
      <p:sp>
        <p:nvSpPr>
          <p:cNvPr id="20" name="TextBox 19"/>
          <p:cNvSpPr txBox="1"/>
          <p:nvPr/>
        </p:nvSpPr>
        <p:spPr>
          <a:xfrm>
            <a:off x="7380191" y="5068743"/>
            <a:ext cx="479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D</a:t>
            </a:r>
            <a:r>
              <a:rPr lang="en-US" sz="2800" baseline="30000" dirty="0" smtClean="0"/>
              <a:t>-</a:t>
            </a:r>
            <a:endParaRPr lang="en-US" sz="2800" baseline="300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47186"/>
            <a:ext cx="4211752" cy="2856245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916520" y="3106434"/>
            <a:ext cx="1242083" cy="5815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J/</a:t>
            </a:r>
            <a:r>
              <a:rPr lang="en-US" i="1" dirty="0" err="1"/>
              <a:t>ψ</a:t>
            </a:r>
            <a:r>
              <a:rPr lang="en-US" dirty="0"/>
              <a:t> </a:t>
            </a:r>
            <a:r>
              <a:rPr lang="en-US" i="1" dirty="0"/>
              <a:t>A</a:t>
            </a:r>
            <a:r>
              <a:rPr lang="en-US" i="1" baseline="-25000" dirty="0"/>
              <a:t>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51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319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First Polarized </a:t>
            </a:r>
            <a:r>
              <a:rPr lang="en-US" sz="4000" dirty="0" err="1" smtClean="0"/>
              <a:t>p+A</a:t>
            </a:r>
            <a:r>
              <a:rPr lang="en-US" sz="4000" dirty="0" smtClean="0"/>
              <a:t> at RHIC</a:t>
            </a:r>
            <a:endParaRPr lang="en-US" sz="4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B024E-BD05-BC4D-9DA4-8B538FB48EEA}" type="datetime1">
              <a:rPr lang="en-US" smtClean="0"/>
              <a:t>7/7/16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Liu,  ICNFP2016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24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735034" y="1322320"/>
            <a:ext cx="7106841" cy="3606000"/>
            <a:chOff x="464178" y="1336805"/>
            <a:chExt cx="8272094" cy="4606795"/>
          </a:xfrm>
        </p:grpSpPr>
        <p:pic>
          <p:nvPicPr>
            <p:cNvPr id="7" name="図 3"/>
            <p:cNvPicPr>
              <a:picLocks noChangeAspect="1"/>
            </p:cNvPicPr>
            <p:nvPr/>
          </p:nvPicPr>
          <p:blipFill rotWithShape="1">
            <a:blip r:embed="rId2"/>
            <a:srcRect l="15473" t="21334" r="16084" b="26800"/>
            <a:stretch/>
          </p:blipFill>
          <p:spPr>
            <a:xfrm>
              <a:off x="869072" y="1386414"/>
              <a:ext cx="7782318" cy="4557186"/>
            </a:xfrm>
            <a:prstGeom prst="rect">
              <a:avLst/>
            </a:prstGeom>
          </p:spPr>
        </p:pic>
        <p:sp>
          <p:nvSpPr>
            <p:cNvPr id="8" name="テキスト ボックス 6"/>
            <p:cNvSpPr txBox="1"/>
            <p:nvPr/>
          </p:nvSpPr>
          <p:spPr>
            <a:xfrm>
              <a:off x="1175323" y="4292894"/>
              <a:ext cx="1096642" cy="455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Times New Roman" charset="0"/>
                  <a:ea typeface="Times New Roman" charset="0"/>
                  <a:cs typeface="Times New Roman" charset="0"/>
                </a:rPr>
                <a:t>100GeV</a:t>
              </a:r>
              <a:endParaRPr kumimoji="1" lang="ja-JP" altLang="en-US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9" name="テキスト ボックス 7"/>
            <p:cNvSpPr txBox="1"/>
            <p:nvPr/>
          </p:nvSpPr>
          <p:spPr>
            <a:xfrm>
              <a:off x="6220096" y="4095840"/>
              <a:ext cx="1141076" cy="5696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 smtClean="0">
                  <a:latin typeface="Times New Roman" charset="0"/>
                  <a:ea typeface="Times New Roman" charset="0"/>
                  <a:cs typeface="Times New Roman" charset="0"/>
                </a:rPr>
                <a:t>Au, Al</a:t>
              </a:r>
              <a:endParaRPr kumimoji="1" lang="ja-JP" altLang="en-US" sz="24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0" name="テキスト ボックス 8"/>
            <p:cNvSpPr txBox="1"/>
            <p:nvPr/>
          </p:nvSpPr>
          <p:spPr>
            <a:xfrm>
              <a:off x="464178" y="1336805"/>
              <a:ext cx="2158379" cy="56962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ja-JP" sz="2400" dirty="0" smtClean="0">
                  <a:latin typeface="Times New Roman" charset="0"/>
                  <a:ea typeface="Times New Roman" charset="0"/>
                  <a:cs typeface="Times New Roman" charset="0"/>
                </a:rPr>
                <a:t>Run15 (2015)</a:t>
              </a:r>
              <a:endParaRPr kumimoji="1" lang="ja-JP" altLang="en-US" sz="24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1" name="テキスト ボックス 9"/>
            <p:cNvSpPr txBox="1"/>
            <p:nvPr/>
          </p:nvSpPr>
          <p:spPr>
            <a:xfrm>
              <a:off x="1701933" y="5477005"/>
              <a:ext cx="1962031" cy="455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Times New Roman" charset="0"/>
                  <a:ea typeface="Times New Roman" charset="0"/>
                  <a:cs typeface="Times New Roman" charset="0"/>
                </a:rPr>
                <a:t>Polarized Proton</a:t>
              </a:r>
              <a:endParaRPr kumimoji="1" lang="ja-JP" altLang="en-US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2" name="テキスト ボックス 10"/>
            <p:cNvSpPr txBox="1"/>
            <p:nvPr/>
          </p:nvSpPr>
          <p:spPr>
            <a:xfrm>
              <a:off x="6737881" y="1933896"/>
              <a:ext cx="1998391" cy="455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Times New Roman" charset="0"/>
                  <a:ea typeface="Times New Roman" charset="0"/>
                  <a:cs typeface="Times New Roman" charset="0"/>
                </a:rPr>
                <a:t>100GeV/nucleon</a:t>
              </a:r>
              <a:endParaRPr kumimoji="1" lang="ja-JP" altLang="en-US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aphicFrame>
        <p:nvGraphicFramePr>
          <p:cNvPr id="13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5515228"/>
              </p:ext>
            </p:extLst>
          </p:nvPr>
        </p:nvGraphicFramePr>
        <p:xfrm>
          <a:off x="5319639" y="4675068"/>
          <a:ext cx="3367161" cy="16028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375"/>
                <a:gridCol w="1335391"/>
                <a:gridCol w="1373395"/>
              </a:tblGrid>
              <a:tr h="414028"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7" marR="91437" marT="45739" marB="457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# of proton</a:t>
                      </a:r>
                      <a:endParaRPr kumimoji="1" lang="ja-JP" altLang="en-US" sz="1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7" marR="91437" marT="45739" marB="457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# of neutron</a:t>
                      </a:r>
                      <a:endParaRPr kumimoji="1" lang="ja-JP" altLang="en-US" sz="1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7" marR="91437" marT="45739" marB="45739" anchor="ctr"/>
                </a:tc>
              </a:tr>
              <a:tr h="36378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i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</a:t>
                      </a:r>
                      <a:endParaRPr kumimoji="1" lang="ja-JP" altLang="en-US" sz="2000" i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7" marR="91437" marT="45739" marB="457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</a:t>
                      </a:r>
                      <a:endParaRPr kumimoji="1" lang="ja-JP" altLang="en-US" sz="20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7" marR="91437" marT="45739" marB="457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</a:t>
                      </a:r>
                      <a:endParaRPr kumimoji="1" lang="ja-JP" altLang="en-US" sz="20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7" marR="91437" marT="45739" marB="45739" anchor="ctr"/>
                </a:tc>
              </a:tr>
              <a:tr h="36378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i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Al</a:t>
                      </a:r>
                      <a:endParaRPr kumimoji="1" lang="ja-JP" altLang="en-US" sz="2000" i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7" marR="91437" marT="45739" marB="457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13</a:t>
                      </a:r>
                      <a:endParaRPr kumimoji="1" lang="ja-JP" altLang="en-US" sz="20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7" marR="91437" marT="45739" marB="457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14</a:t>
                      </a:r>
                      <a:endParaRPr kumimoji="1" lang="ja-JP" altLang="en-US" sz="20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7" marR="91437" marT="45739" marB="45739" anchor="ctr"/>
                </a:tc>
              </a:tr>
              <a:tr h="36378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i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Au</a:t>
                      </a:r>
                      <a:endParaRPr kumimoji="1" lang="ja-JP" altLang="en-US" sz="2000" i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7" marR="91437" marT="45739" marB="457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79</a:t>
                      </a:r>
                      <a:endParaRPr kumimoji="1" lang="ja-JP" altLang="en-US" sz="20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7" marR="91437" marT="45739" marB="457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118</a:t>
                      </a:r>
                      <a:endParaRPr kumimoji="1" lang="ja-JP" altLang="en-US" sz="20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7" marR="91437" marT="45739" marB="45739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12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61669"/>
            <a:ext cx="6837178" cy="91459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Run15 </a:t>
            </a:r>
            <a:r>
              <a:rPr lang="en-US" sz="4000" dirty="0" err="1" smtClean="0"/>
              <a:t>p+Au</a:t>
            </a:r>
            <a:r>
              <a:rPr lang="en-US" sz="4000" dirty="0" smtClean="0"/>
              <a:t>: a </a:t>
            </a:r>
            <a:r>
              <a:rPr lang="en-US" sz="4000" dirty="0" smtClean="0"/>
              <a:t>Surprise!  </a:t>
            </a:r>
            <a:endParaRPr lang="en-US" sz="2400" baseline="-25000" dirty="0">
              <a:solidFill>
                <a:srgbClr val="0000FF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494B6-5F75-3A4D-BCDB-89F146098CC5}" type="datetime1">
              <a:rPr lang="en-US" smtClean="0"/>
              <a:t>7/7/16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Liu,  ICNFP2016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3A3A4-537A-244E-AF62-157CDCAD6572}" type="slidenum">
              <a:rPr lang="en-US" smtClean="0"/>
              <a:t>25</a:t>
            </a:fld>
            <a:endParaRPr lang="en-US"/>
          </a:p>
        </p:txBody>
      </p:sp>
      <p:sp>
        <p:nvSpPr>
          <p:cNvPr id="49" name="コンテンツ プレースホルダー 2"/>
          <p:cNvSpPr txBox="1">
            <a:spLocks/>
          </p:cNvSpPr>
          <p:nvPr/>
        </p:nvSpPr>
        <p:spPr>
          <a:xfrm>
            <a:off x="136857" y="1097691"/>
            <a:ext cx="8092744" cy="430038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sz="2000" b="1" dirty="0">
                <a:solidFill>
                  <a:srgbClr val="002060"/>
                </a:solidFill>
              </a:rPr>
              <a:t>U</a:t>
            </a:r>
            <a:r>
              <a:rPr lang="en-US" altLang="ja-JP" sz="2000" b="1" dirty="0" smtClean="0">
                <a:solidFill>
                  <a:srgbClr val="002060"/>
                </a:solidFill>
              </a:rPr>
              <a:t>nexpected  </a:t>
            </a:r>
            <a:r>
              <a:rPr lang="en-US" altLang="ja-JP" sz="2000" b="1" dirty="0" err="1" smtClean="0">
                <a:solidFill>
                  <a:srgbClr val="002060"/>
                </a:solidFill>
              </a:rPr>
              <a:t>pAu</a:t>
            </a:r>
            <a:r>
              <a:rPr lang="en-US" altLang="ja-JP" sz="2000" b="1" dirty="0" smtClean="0">
                <a:solidFill>
                  <a:srgbClr val="002060"/>
                </a:solidFill>
              </a:rPr>
              <a:t> and </a:t>
            </a:r>
            <a:r>
              <a:rPr lang="en-US" altLang="ja-JP" sz="2000" b="1" dirty="0" err="1" smtClean="0">
                <a:solidFill>
                  <a:srgbClr val="002060"/>
                </a:solidFill>
              </a:rPr>
              <a:t>pAl</a:t>
            </a:r>
            <a:r>
              <a:rPr lang="en-US" altLang="ja-JP" sz="2000" b="1" dirty="0" smtClean="0">
                <a:solidFill>
                  <a:srgbClr val="002060"/>
                </a:solidFill>
              </a:rPr>
              <a:t> asymmetries </a:t>
            </a:r>
            <a:r>
              <a:rPr lang="en-US" altLang="ja-JP" sz="2000" b="1" dirty="0" smtClean="0">
                <a:solidFill>
                  <a:srgbClr val="002060"/>
                </a:solidFill>
              </a:rPr>
              <a:t>observed </a:t>
            </a:r>
            <a:r>
              <a:rPr lang="en-US" altLang="ja-JP" sz="2000" b="1" dirty="0" smtClean="0">
                <a:solidFill>
                  <a:srgbClr val="002060"/>
                </a:solidFill>
              </a:rPr>
              <a:t>compared to that of </a:t>
            </a:r>
            <a:r>
              <a:rPr lang="en-US" altLang="ja-JP" sz="2000" b="1" dirty="0" smtClean="0">
                <a:solidFill>
                  <a:srgbClr val="002060"/>
                </a:solidFill>
              </a:rPr>
              <a:t>pp</a:t>
            </a:r>
            <a:endParaRPr kumimoji="1" lang="en-US" altLang="ja-JP" sz="2000" b="1" dirty="0" smtClean="0">
              <a:solidFill>
                <a:srgbClr val="002060"/>
              </a:solidFill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7" y="1765597"/>
            <a:ext cx="3166080" cy="4609127"/>
          </a:xfrm>
          <a:prstGeom prst="rect">
            <a:avLst/>
          </a:prstGeom>
        </p:spPr>
      </p:pic>
      <p:grpSp>
        <p:nvGrpSpPr>
          <p:cNvPr id="57" name="図形グループ 87"/>
          <p:cNvGrpSpPr/>
          <p:nvPr/>
        </p:nvGrpSpPr>
        <p:grpSpPr>
          <a:xfrm>
            <a:off x="4808593" y="2772688"/>
            <a:ext cx="2418462" cy="1226406"/>
            <a:chOff x="5641534" y="1724955"/>
            <a:chExt cx="2719036" cy="1472242"/>
          </a:xfrm>
        </p:grpSpPr>
        <p:sp>
          <p:nvSpPr>
            <p:cNvPr id="58" name="正方形/長方形 38"/>
            <p:cNvSpPr/>
            <p:nvPr/>
          </p:nvSpPr>
          <p:spPr>
            <a:xfrm>
              <a:off x="6837611" y="2834498"/>
              <a:ext cx="491350" cy="12342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59" name="円/楕円 39"/>
            <p:cNvSpPr/>
            <p:nvPr/>
          </p:nvSpPr>
          <p:spPr>
            <a:xfrm>
              <a:off x="6778138" y="2834498"/>
              <a:ext cx="118946" cy="12342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60" name="直線コネクタ 40"/>
            <p:cNvCxnSpPr/>
            <p:nvPr/>
          </p:nvCxnSpPr>
          <p:spPr>
            <a:xfrm>
              <a:off x="6037014" y="2890521"/>
              <a:ext cx="741124" cy="949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直線コネクタ 41"/>
            <p:cNvCxnSpPr/>
            <p:nvPr/>
          </p:nvCxnSpPr>
          <p:spPr>
            <a:xfrm flipV="1">
              <a:off x="7328961" y="2683946"/>
              <a:ext cx="512745" cy="203153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2" name="テキスト ボックス 42"/>
            <p:cNvSpPr txBox="1"/>
            <p:nvPr/>
          </p:nvSpPr>
          <p:spPr>
            <a:xfrm>
              <a:off x="5641534" y="2569908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dirty="0">
                  <a:latin typeface="Times New Roman" charset="0"/>
                  <a:ea typeface="Times New Roman" charset="0"/>
                  <a:cs typeface="Times New Roman" charset="0"/>
                </a:rPr>
                <a:t>p</a:t>
              </a:r>
              <a:endParaRPr kumimoji="1" lang="ja-JP" altLang="en-US" sz="32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63" name="テキスト ボックス 43"/>
            <p:cNvSpPr txBox="1"/>
            <p:nvPr/>
          </p:nvSpPr>
          <p:spPr>
            <a:xfrm>
              <a:off x="5650581" y="1724955"/>
              <a:ext cx="488235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200" dirty="0">
                  <a:latin typeface="Times New Roman" charset="0"/>
                  <a:ea typeface="Times New Roman" charset="0"/>
                  <a:cs typeface="Times New Roman" charset="0"/>
                </a:rPr>
                <a:t>A</a:t>
              </a:r>
              <a:endParaRPr kumimoji="1" lang="ja-JP" altLang="en-US" sz="32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64" name="直線矢印コネクタ 44"/>
            <p:cNvCxnSpPr/>
            <p:nvPr/>
          </p:nvCxnSpPr>
          <p:spPr>
            <a:xfrm flipV="1">
              <a:off x="7328961" y="2890521"/>
              <a:ext cx="512745" cy="5687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5" name="正方形/長方形 45"/>
            <p:cNvSpPr/>
            <p:nvPr/>
          </p:nvSpPr>
          <p:spPr>
            <a:xfrm>
              <a:off x="7828052" y="2301762"/>
              <a:ext cx="5325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smtClean="0"/>
                <a:t>𝜋</a:t>
              </a:r>
              <a:r>
                <a:rPr lang="en-US" altLang="ja-JP" sz="2800" baseline="30000" dirty="0" smtClean="0">
                  <a:latin typeface="Times New Roman" charset="0"/>
                  <a:ea typeface="Times New Roman" charset="0"/>
                  <a:cs typeface="Times New Roman" charset="0"/>
                </a:rPr>
                <a:t>+</a:t>
              </a:r>
              <a:endParaRPr lang="ja-JP" altLang="en-US" sz="28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pic>
          <p:nvPicPr>
            <p:cNvPr id="66" name="図 4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3132142">
              <a:off x="6435810" y="2175117"/>
              <a:ext cx="803602" cy="568858"/>
            </a:xfrm>
            <a:prstGeom prst="rect">
              <a:avLst/>
            </a:prstGeom>
          </p:spPr>
        </p:pic>
        <p:sp>
          <p:nvSpPr>
            <p:cNvPr id="67" name="正方形/長方形 47"/>
            <p:cNvSpPr/>
            <p:nvPr/>
          </p:nvSpPr>
          <p:spPr>
            <a:xfrm>
              <a:off x="5826483" y="2596910"/>
              <a:ext cx="3000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Times New Roman" charset="0"/>
                  <a:ea typeface="Times New Roman" charset="0"/>
                  <a:cs typeface="Times New Roman" charset="0"/>
                </a:rPr>
                <a:t>↑</a:t>
              </a:r>
              <a:endParaRPr lang="ja-JP" altLang="en-US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68" name="正方形/長方形 48"/>
            <p:cNvSpPr/>
            <p:nvPr/>
          </p:nvSpPr>
          <p:spPr>
            <a:xfrm rot="2438771">
              <a:off x="6928419" y="2182358"/>
              <a:ext cx="159765" cy="29874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69" name="テキスト ボックス 49"/>
            <p:cNvSpPr txBox="1"/>
            <p:nvPr/>
          </p:nvSpPr>
          <p:spPr>
            <a:xfrm>
              <a:off x="6901510" y="2164402"/>
              <a:ext cx="4940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𝛾</a:t>
              </a:r>
              <a:r>
                <a:rPr kumimoji="1" lang="en-US" altLang="ja-JP" sz="2800" baseline="30000" dirty="0" smtClean="0">
                  <a:latin typeface="Times New Roman" charset="0"/>
                  <a:ea typeface="Times New Roman" charset="0"/>
                  <a:cs typeface="Times New Roman" charset="0"/>
                </a:rPr>
                <a:t>*</a:t>
              </a:r>
              <a:endParaRPr kumimoji="1" lang="ja-JP" altLang="en-US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70" name="テキスト ボックス 50"/>
            <p:cNvSpPr txBox="1"/>
            <p:nvPr/>
          </p:nvSpPr>
          <p:spPr>
            <a:xfrm>
              <a:off x="7827092" y="2612422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200" dirty="0">
                  <a:latin typeface="Times New Roman" charset="0"/>
                  <a:ea typeface="Times New Roman" charset="0"/>
                  <a:cs typeface="Times New Roman" charset="0"/>
                </a:rPr>
                <a:t>n</a:t>
              </a:r>
              <a:endParaRPr lang="ja-JP" altLang="en-US" sz="32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71" name="円/楕円 51"/>
            <p:cNvSpPr/>
            <p:nvPr/>
          </p:nvSpPr>
          <p:spPr>
            <a:xfrm>
              <a:off x="6777281" y="1980569"/>
              <a:ext cx="118946" cy="12342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72" name="直線コネクタ 52"/>
            <p:cNvCxnSpPr/>
            <p:nvPr/>
          </p:nvCxnSpPr>
          <p:spPr>
            <a:xfrm>
              <a:off x="6036156" y="2018545"/>
              <a:ext cx="741124" cy="949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直線コネクタ 57"/>
            <p:cNvCxnSpPr/>
            <p:nvPr/>
          </p:nvCxnSpPr>
          <p:spPr>
            <a:xfrm flipV="1">
              <a:off x="6795649" y="2018545"/>
              <a:ext cx="1031443" cy="949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4" name="テキスト ボックス 32"/>
          <p:cNvSpPr txBox="1"/>
          <p:nvPr/>
        </p:nvSpPr>
        <p:spPr>
          <a:xfrm>
            <a:off x="3407230" y="3154921"/>
            <a:ext cx="1153329" cy="369332"/>
          </a:xfrm>
          <a:prstGeom prst="rect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latin typeface="Times New Roman" charset="0"/>
                <a:ea typeface="Times New Roman" charset="0"/>
                <a:cs typeface="Times New Roman" charset="0"/>
              </a:rPr>
              <a:t>BBC </a:t>
            </a:r>
            <a:r>
              <a:rPr kumimoji="1" lang="en-US" altLang="ja-JP" b="1" dirty="0" smtClean="0">
                <a:latin typeface="Times New Roman" charset="0"/>
                <a:ea typeface="Times New Roman" charset="0"/>
                <a:cs typeface="Times New Roman" charset="0"/>
              </a:rPr>
              <a:t>Veto</a:t>
            </a:r>
            <a:endParaRPr kumimoji="1" lang="ja-JP" altLang="en-US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3" name="テキスト ボックス 60"/>
          <p:cNvSpPr txBox="1"/>
          <p:nvPr/>
        </p:nvSpPr>
        <p:spPr>
          <a:xfrm>
            <a:off x="3409596" y="5133317"/>
            <a:ext cx="1076385" cy="369332"/>
          </a:xfrm>
          <a:prstGeom prst="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latin typeface="Times New Roman" charset="0"/>
                <a:ea typeface="Times New Roman" charset="0"/>
                <a:cs typeface="Times New Roman" charset="0"/>
              </a:rPr>
              <a:t>BBC </a:t>
            </a:r>
            <a:r>
              <a:rPr kumimoji="1" lang="en-US" altLang="ja-JP" b="1" dirty="0" smtClean="0">
                <a:latin typeface="Times New Roman" charset="0"/>
                <a:ea typeface="Times New Roman" charset="0"/>
                <a:cs typeface="Times New Roman" charset="0"/>
              </a:rPr>
              <a:t>Tag</a:t>
            </a:r>
            <a:endParaRPr kumimoji="1" lang="ja-JP" altLang="en-US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94" name="オブジェクト 8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783558"/>
              </p:ext>
            </p:extLst>
          </p:nvPr>
        </p:nvGraphicFramePr>
        <p:xfrm>
          <a:off x="7483136" y="3278143"/>
          <a:ext cx="1225550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68" name="数式" r:id="rId5" imgW="457200" imgH="241300" progId="Equation.3">
                  <p:embed/>
                </p:oleObj>
              </mc:Choice>
              <mc:Fallback>
                <p:oleObj name="数式" r:id="rId5" imgW="4572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483136" y="3278143"/>
                        <a:ext cx="1225550" cy="644525"/>
                      </a:xfrm>
                      <a:prstGeom prst="rect">
                        <a:avLst/>
                      </a:prstGeom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" name="オブジェクト 8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8957903"/>
              </p:ext>
            </p:extLst>
          </p:nvPr>
        </p:nvGraphicFramePr>
        <p:xfrm>
          <a:off x="7499848" y="5063810"/>
          <a:ext cx="1192125" cy="5790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69" name="Equation" r:id="rId7" imgW="444500" imgH="215900" progId="Equation.3">
                  <p:embed/>
                </p:oleObj>
              </mc:Choice>
              <mc:Fallback>
                <p:oleObj name="Equation" r:id="rId7" imgW="4445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499848" y="5063810"/>
                        <a:ext cx="1192125" cy="579032"/>
                      </a:xfrm>
                      <a:prstGeom prst="rect">
                        <a:avLst/>
                      </a:prstGeom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4770436" y="4563913"/>
            <a:ext cx="2492191" cy="1796086"/>
            <a:chOff x="4770436" y="4563913"/>
            <a:chExt cx="2492191" cy="1796086"/>
          </a:xfrm>
        </p:grpSpPr>
        <p:grpSp>
          <p:nvGrpSpPr>
            <p:cNvPr id="90" name="図形グループ 76"/>
            <p:cNvGrpSpPr/>
            <p:nvPr/>
          </p:nvGrpSpPr>
          <p:grpSpPr>
            <a:xfrm rot="2597140">
              <a:off x="6616296" y="4563913"/>
              <a:ext cx="646331" cy="443288"/>
              <a:chOff x="5564503" y="2820717"/>
              <a:chExt cx="646331" cy="443288"/>
            </a:xfrm>
          </p:grpSpPr>
          <p:sp>
            <p:nvSpPr>
              <p:cNvPr id="91" name="爆発 1 77"/>
              <p:cNvSpPr/>
              <p:nvPr/>
            </p:nvSpPr>
            <p:spPr>
              <a:xfrm rot="20222958">
                <a:off x="5571074" y="2894673"/>
                <a:ext cx="520379" cy="369332"/>
              </a:xfrm>
              <a:prstGeom prst="irregularSeal1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92" name="テキスト ボックス 78"/>
              <p:cNvSpPr txBox="1"/>
              <p:nvPr/>
            </p:nvSpPr>
            <p:spPr>
              <a:xfrm rot="19956206">
                <a:off x="5564503" y="2820717"/>
                <a:ext cx="6463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BBC</a:t>
                </a:r>
                <a:endParaRPr kumimoji="1" lang="ja-JP" altLang="en-US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  <p:grpSp>
          <p:nvGrpSpPr>
            <p:cNvPr id="99" name="Group 98"/>
            <p:cNvGrpSpPr/>
            <p:nvPr/>
          </p:nvGrpSpPr>
          <p:grpSpPr>
            <a:xfrm>
              <a:off x="4770436" y="4645697"/>
              <a:ext cx="2255298" cy="1354505"/>
              <a:chOff x="4531895" y="4645697"/>
              <a:chExt cx="2255298" cy="1354505"/>
            </a:xfrm>
          </p:grpSpPr>
          <p:grpSp>
            <p:nvGrpSpPr>
              <p:cNvPr id="75" name="図形グループ 61"/>
              <p:cNvGrpSpPr/>
              <p:nvPr/>
            </p:nvGrpSpPr>
            <p:grpSpPr>
              <a:xfrm>
                <a:off x="4531895" y="4645697"/>
                <a:ext cx="2255298" cy="1241241"/>
                <a:chOff x="4948087" y="4075644"/>
                <a:chExt cx="3180817" cy="1925406"/>
              </a:xfrm>
            </p:grpSpPr>
            <p:sp>
              <p:nvSpPr>
                <p:cNvPr id="76" name="円/楕円 62"/>
                <p:cNvSpPr/>
                <p:nvPr/>
              </p:nvSpPr>
              <p:spPr>
                <a:xfrm>
                  <a:off x="6486719" y="5585552"/>
                  <a:ext cx="165100" cy="1651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p:cxnSp>
              <p:nvCxnSpPr>
                <p:cNvPr id="77" name="直線コネクタ 63"/>
                <p:cNvCxnSpPr/>
                <p:nvPr/>
              </p:nvCxnSpPr>
              <p:spPr>
                <a:xfrm>
                  <a:off x="5458019" y="4506052"/>
                  <a:ext cx="1028700" cy="1270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8" name="円/楕円 64"/>
                <p:cNvSpPr/>
                <p:nvPr/>
              </p:nvSpPr>
              <p:spPr>
                <a:xfrm>
                  <a:off x="6486719" y="4455252"/>
                  <a:ext cx="165100" cy="1651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p:cxnSp>
              <p:nvCxnSpPr>
                <p:cNvPr id="79" name="直線コネクタ 65"/>
                <p:cNvCxnSpPr/>
                <p:nvPr/>
              </p:nvCxnSpPr>
              <p:spPr>
                <a:xfrm flipV="1">
                  <a:off x="6556569" y="4506052"/>
                  <a:ext cx="12700" cy="1181100"/>
                </a:xfrm>
                <a:prstGeom prst="line">
                  <a:avLst/>
                </a:prstGeom>
                <a:ln>
                  <a:prstDash val="sysDash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直線コネクタ 66"/>
                <p:cNvCxnSpPr/>
                <p:nvPr/>
              </p:nvCxnSpPr>
              <p:spPr>
                <a:xfrm flipV="1">
                  <a:off x="6651819" y="4125052"/>
                  <a:ext cx="869950" cy="36830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直線コネクタ 67"/>
                <p:cNvCxnSpPr/>
                <p:nvPr/>
              </p:nvCxnSpPr>
              <p:spPr>
                <a:xfrm>
                  <a:off x="6651819" y="4588602"/>
                  <a:ext cx="768350" cy="42545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直線コネクタ 68"/>
                <p:cNvCxnSpPr/>
                <p:nvPr/>
              </p:nvCxnSpPr>
              <p:spPr>
                <a:xfrm>
                  <a:off x="6651819" y="4540977"/>
                  <a:ext cx="869950" cy="19685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直線コネクタ 69"/>
                <p:cNvCxnSpPr/>
                <p:nvPr/>
              </p:nvCxnSpPr>
              <p:spPr>
                <a:xfrm flipV="1">
                  <a:off x="6651819" y="4344128"/>
                  <a:ext cx="850900" cy="193674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84" name="テキスト ボックス 70"/>
                <p:cNvSpPr txBox="1"/>
                <p:nvPr/>
              </p:nvSpPr>
              <p:spPr>
                <a:xfrm>
                  <a:off x="4948087" y="5231609"/>
                  <a:ext cx="473583" cy="7592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3200" dirty="0" smtClean="0">
                      <a:latin typeface="Times New Roman" charset="0"/>
                      <a:ea typeface="Times New Roman" charset="0"/>
                      <a:cs typeface="Times New Roman" charset="0"/>
                    </a:rPr>
                    <a:t>p</a:t>
                  </a:r>
                  <a:endParaRPr kumimoji="1" lang="ja-JP" altLang="en-US" sz="32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85" name="テキスト ボックス 71"/>
                <p:cNvSpPr txBox="1"/>
                <p:nvPr/>
              </p:nvSpPr>
              <p:spPr>
                <a:xfrm>
                  <a:off x="4977675" y="4075644"/>
                  <a:ext cx="584581" cy="7592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ja-JP" altLang="en-US" sz="3200" dirty="0">
                      <a:latin typeface="Times New Roman" charset="0"/>
                      <a:ea typeface="Times New Roman" charset="0"/>
                      <a:cs typeface="Times New Roman" charset="0"/>
                    </a:rPr>
                    <a:t>A</a:t>
                  </a:r>
                  <a:endParaRPr kumimoji="1" lang="ja-JP" altLang="en-US" sz="32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86" name="テキスト ボックス 72"/>
                <p:cNvSpPr txBox="1"/>
                <p:nvPr/>
              </p:nvSpPr>
              <p:spPr>
                <a:xfrm>
                  <a:off x="6554828" y="4737827"/>
                  <a:ext cx="473583" cy="8391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3600" dirty="0" smtClean="0">
                      <a:latin typeface="Times New Roman" charset="0"/>
                      <a:ea typeface="Times New Roman" charset="0"/>
                      <a:cs typeface="Times New Roman" charset="0"/>
                    </a:rPr>
                    <a:t>?</a:t>
                  </a:r>
                  <a:endParaRPr kumimoji="1" lang="ja-JP" altLang="en-US" sz="3600" baseline="300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p:cxnSp>
              <p:nvCxnSpPr>
                <p:cNvPr id="87" name="直線矢印コネクタ 73"/>
                <p:cNvCxnSpPr/>
                <p:nvPr/>
              </p:nvCxnSpPr>
              <p:spPr>
                <a:xfrm>
                  <a:off x="5418613" y="5661752"/>
                  <a:ext cx="2269173" cy="2540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88" name="テキスト ボックス 74"/>
                <p:cNvSpPr txBox="1"/>
                <p:nvPr/>
              </p:nvSpPr>
              <p:spPr>
                <a:xfrm>
                  <a:off x="5149679" y="5194723"/>
                  <a:ext cx="364535" cy="47950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dirty="0" smtClean="0">
                      <a:latin typeface="Times New Roman" charset="0"/>
                      <a:ea typeface="Times New Roman" charset="0"/>
                      <a:cs typeface="Times New Roman" charset="0"/>
                    </a:rPr>
                    <a:t>↑</a:t>
                  </a:r>
                  <a:endParaRPr kumimoji="1" lang="ja-JP" altLang="en-US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89" name="テキスト ボックス 75"/>
                <p:cNvSpPr txBox="1"/>
                <p:nvPr/>
              </p:nvSpPr>
              <p:spPr>
                <a:xfrm>
                  <a:off x="7649820" y="5231609"/>
                  <a:ext cx="479084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3200" dirty="0" smtClean="0">
                      <a:latin typeface="Times New Roman" charset="0"/>
                      <a:ea typeface="Times New Roman" charset="0"/>
                      <a:cs typeface="Times New Roman" charset="0"/>
                    </a:rPr>
                    <a:t>n</a:t>
                  </a:r>
                  <a:endParaRPr kumimoji="1" lang="ja-JP" altLang="en-US" sz="32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p:grpSp>
          <p:cxnSp>
            <p:nvCxnSpPr>
              <p:cNvPr id="96" name="直線コネクタ 79"/>
              <p:cNvCxnSpPr/>
              <p:nvPr/>
            </p:nvCxnSpPr>
            <p:spPr>
              <a:xfrm flipV="1">
                <a:off x="5698206" y="5487565"/>
                <a:ext cx="658510" cy="168432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7" name="直線コネクタ 79"/>
              <p:cNvCxnSpPr/>
              <p:nvPr/>
            </p:nvCxnSpPr>
            <p:spPr>
              <a:xfrm>
                <a:off x="5687478" y="5691887"/>
                <a:ext cx="637755" cy="203458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8" name="直線コネクタ 79"/>
              <p:cNvCxnSpPr/>
              <p:nvPr/>
            </p:nvCxnSpPr>
            <p:spPr>
              <a:xfrm>
                <a:off x="5688402" y="5692824"/>
                <a:ext cx="444800" cy="307378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00" name="図形グループ 76"/>
            <p:cNvGrpSpPr/>
            <p:nvPr/>
          </p:nvGrpSpPr>
          <p:grpSpPr>
            <a:xfrm rot="2597140">
              <a:off x="6584483" y="5916711"/>
              <a:ext cx="646331" cy="443288"/>
              <a:chOff x="5564503" y="2820717"/>
              <a:chExt cx="646331" cy="443288"/>
            </a:xfrm>
          </p:grpSpPr>
          <p:sp>
            <p:nvSpPr>
              <p:cNvPr id="101" name="爆発 1 77"/>
              <p:cNvSpPr/>
              <p:nvPr/>
            </p:nvSpPr>
            <p:spPr>
              <a:xfrm rot="20222958">
                <a:off x="5571074" y="2894673"/>
                <a:ext cx="520379" cy="369332"/>
              </a:xfrm>
              <a:prstGeom prst="irregularSeal1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102" name="テキスト ボックス 78"/>
              <p:cNvSpPr txBox="1"/>
              <p:nvPr/>
            </p:nvSpPr>
            <p:spPr>
              <a:xfrm rot="19956206">
                <a:off x="5564503" y="2820717"/>
                <a:ext cx="6463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BBC</a:t>
                </a:r>
                <a:endParaRPr kumimoji="1" lang="ja-JP" altLang="en-US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</p:grpSp>
      <p:pic>
        <p:nvPicPr>
          <p:cNvPr id="54" name="図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36253" y="1650625"/>
            <a:ext cx="5523089" cy="7291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59693" y="3165"/>
            <a:ext cx="1773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Itaru</a:t>
            </a:r>
            <a:r>
              <a:rPr lang="en-US" dirty="0" smtClean="0"/>
              <a:t> Nakagawa’s</a:t>
            </a:r>
          </a:p>
          <a:p>
            <a:r>
              <a:rPr lang="en-US" dirty="0"/>
              <a:t>t</a:t>
            </a:r>
            <a:r>
              <a:rPr lang="en-US" dirty="0" smtClean="0"/>
              <a:t>alk, July 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22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38"/>
            <a:ext cx="8229600" cy="83558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 of </a:t>
            </a:r>
            <a:r>
              <a:rPr lang="en-US" dirty="0" smtClean="0"/>
              <a:t>PHENIX Runs: 2000-2016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5C3D7-B8EF-0044-BD93-D7C8F6C270E7}" type="datetime1">
              <a:rPr lang="en-US" smtClean="0"/>
              <a:t>7/7/16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Liu,  ICNFP2016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3138" r="10998" b="1464"/>
          <a:stretch/>
        </p:blipFill>
        <p:spPr>
          <a:xfrm>
            <a:off x="0" y="843520"/>
            <a:ext cx="9143999" cy="6000107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7642826" y="3234997"/>
            <a:ext cx="901683" cy="101890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48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E:\Dropbox\PHENIX\sPHENIX\ePHENIX DOC\phenix_quartercu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484" y="3352800"/>
            <a:ext cx="2614116" cy="1905000"/>
          </a:xfrm>
          <a:prstGeom prst="rect">
            <a:avLst/>
          </a:prstGeom>
          <a:noFill/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F3F41-6F4A-CA4F-94E7-6A115CD58093}" type="datetime1">
              <a:rPr lang="en-US" smtClean="0"/>
              <a:t>7/7/16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Ming X. Liu,  ICNFP2016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2440" y="0"/>
            <a:ext cx="8616759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Outlook: PHENIX </a:t>
            </a:r>
            <a:r>
              <a:rPr lang="en-US" sz="3600" dirty="0" smtClean="0"/>
              <a:t>-&gt; </a:t>
            </a:r>
            <a:r>
              <a:rPr lang="en-US" sz="3600" dirty="0" smtClean="0">
                <a:solidFill>
                  <a:srgbClr val="0000FF"/>
                </a:solidFill>
              </a:rPr>
              <a:t>Forward/</a:t>
            </a:r>
            <a:r>
              <a:rPr lang="en-US" sz="3600" dirty="0" err="1" smtClean="0"/>
              <a:t>sPHENIX</a:t>
            </a:r>
            <a:r>
              <a:rPr lang="en-US" sz="3600" dirty="0" smtClean="0"/>
              <a:t>-&gt;</a:t>
            </a:r>
            <a:r>
              <a:rPr lang="en-US" sz="3600" dirty="0" err="1" smtClean="0"/>
              <a:t>ePHENIX</a:t>
            </a:r>
            <a:endParaRPr lang="en-US" sz="3600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95000" y="5433700"/>
            <a:ext cx="8686800" cy="439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29"/>
          <p:cNvGrpSpPr/>
          <p:nvPr/>
        </p:nvGrpSpPr>
        <p:grpSpPr>
          <a:xfrm>
            <a:off x="304800" y="1752600"/>
            <a:ext cx="5562600" cy="3909700"/>
            <a:chOff x="304800" y="5205100"/>
            <a:chExt cx="5562600" cy="45720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304800" y="5205100"/>
              <a:ext cx="0" cy="4572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895600" y="5205100"/>
              <a:ext cx="0" cy="457200"/>
            </a:xfrm>
            <a:prstGeom prst="line">
              <a:avLst/>
            </a:prstGeom>
            <a:ln w="53975" cmpd="dbl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5867400" y="5205100"/>
              <a:ext cx="0" cy="4572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 l="8061" r="10507"/>
          <a:stretch>
            <a:fillRect/>
          </a:stretch>
        </p:blipFill>
        <p:spPr bwMode="auto">
          <a:xfrm>
            <a:off x="5932692" y="3426378"/>
            <a:ext cx="2982708" cy="1831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222441" y="5586100"/>
            <a:ext cx="768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~2000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2252190" y="5586100"/>
            <a:ext cx="13292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2017→2020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5562600" y="5586100"/>
            <a:ext cx="768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~2025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8189663" y="5586100"/>
            <a:ext cx="6495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Time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304800" y="1447800"/>
            <a:ext cx="25908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smtClean="0"/>
              <a:t>Current PHENIX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895600" y="1447800"/>
            <a:ext cx="29718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i="1" dirty="0" smtClean="0">
                <a:solidFill>
                  <a:srgbClr val="1C3EBD"/>
                </a:solidFill>
              </a:rPr>
              <a:t>f</a:t>
            </a:r>
            <a:r>
              <a:rPr lang="en-US" i="1" dirty="0" smtClean="0"/>
              <a:t>/s</a:t>
            </a:r>
            <a:r>
              <a:rPr lang="en-US" dirty="0" smtClean="0"/>
              <a:t>PHENIX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867400" y="1447800"/>
            <a:ext cx="29718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smtClean="0"/>
              <a:t>An EIC detector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81000" y="1981200"/>
            <a:ext cx="2438400" cy="129540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endParaRPr lang="en-US" dirty="0"/>
          </a:p>
        </p:txBody>
      </p:sp>
      <p:sp>
        <p:nvSpPr>
          <p:cNvPr id="25" name="Content Placeholder 8"/>
          <p:cNvSpPr>
            <a:spLocks noGrp="1"/>
          </p:cNvSpPr>
          <p:nvPr>
            <p:ph idx="1"/>
          </p:nvPr>
        </p:nvSpPr>
        <p:spPr>
          <a:xfrm>
            <a:off x="236500" y="1944189"/>
            <a:ext cx="2819400" cy="1200028"/>
          </a:xfrm>
        </p:spPr>
        <p:txBody>
          <a:bodyPr>
            <a:normAutofit fontScale="70000" lnSpcReduction="20000"/>
          </a:bodyPr>
          <a:lstStyle/>
          <a:p>
            <a:r>
              <a:rPr lang="en-US" sz="23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PHENIX completed 2016</a:t>
            </a:r>
            <a:endParaRPr lang="en-US" sz="23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23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16y+ </a:t>
            </a:r>
            <a:r>
              <a:rPr lang="en-US" sz="23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work</a:t>
            </a:r>
            <a:br>
              <a:rPr lang="en-US" sz="23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23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100+M$ investment</a:t>
            </a:r>
          </a:p>
          <a:p>
            <a:r>
              <a:rPr lang="en-US" sz="23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130+ published papers to date</a:t>
            </a:r>
          </a:p>
          <a:p>
            <a:endParaRPr lang="en-US" dirty="0" smtClean="0"/>
          </a:p>
        </p:txBody>
      </p:sp>
      <p:sp>
        <p:nvSpPr>
          <p:cNvPr id="27" name="Content Placeholder 8"/>
          <p:cNvSpPr txBox="1">
            <a:spLocks/>
          </p:cNvSpPr>
          <p:nvPr/>
        </p:nvSpPr>
        <p:spPr>
          <a:xfrm>
            <a:off x="2819400" y="1905000"/>
            <a:ext cx="3048000" cy="1524000"/>
          </a:xfrm>
          <a:prstGeom prst="rect">
            <a:avLst/>
          </a:prstGeom>
        </p:spPr>
        <p:txBody>
          <a:bodyPr vert="horz">
            <a:normAutofit fontScale="55000" lnSpcReduction="20000"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Comprehensive central upgrade based</a:t>
            </a:r>
            <a:r>
              <a:rPr kumimoji="0" lang="en-US" sz="27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on BaBar magnet</a:t>
            </a:r>
            <a:endParaRPr kumimoji="0" lang="en-US" sz="2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fsPHENIX</a:t>
            </a: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forward tracking</a:t>
            </a:r>
            <a:r>
              <a:rPr kumimoji="0" lang="en-US" sz="27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27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HCal</a:t>
            </a:r>
            <a:r>
              <a:rPr kumimoji="0" lang="en-US" sz="27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muon ID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700" dirty="0" smtClean="0"/>
              <a:t>Key </a:t>
            </a:r>
            <a:r>
              <a:rPr lang="en-US" sz="2700" dirty="0" smtClean="0"/>
              <a:t>study</a:t>
            </a:r>
            <a:r>
              <a:rPr lang="en-US" sz="2700" dirty="0" smtClean="0"/>
              <a:t> of transverse spin</a:t>
            </a:r>
          </a:p>
          <a:p>
            <a:pPr marL="365760" lvl="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700" dirty="0"/>
              <a:t>New collaboration/new ideas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endParaRPr lang="en-US" sz="2700" dirty="0" smtClean="0"/>
          </a:p>
        </p:txBody>
      </p:sp>
      <p:sp>
        <p:nvSpPr>
          <p:cNvPr id="28" name="Content Placeholder 8"/>
          <p:cNvSpPr txBox="1">
            <a:spLocks/>
          </p:cNvSpPr>
          <p:nvPr/>
        </p:nvSpPr>
        <p:spPr>
          <a:xfrm>
            <a:off x="5867400" y="1905000"/>
            <a:ext cx="2971800" cy="15666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en-US" sz="2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Content Placeholder 8"/>
          <p:cNvSpPr txBox="1">
            <a:spLocks/>
          </p:cNvSpPr>
          <p:nvPr/>
        </p:nvSpPr>
        <p:spPr>
          <a:xfrm>
            <a:off x="5867400" y="1905000"/>
            <a:ext cx="2971800" cy="1447800"/>
          </a:xfrm>
          <a:prstGeom prst="rect">
            <a:avLst/>
          </a:prstGeom>
        </p:spPr>
        <p:txBody>
          <a:bodyPr vert="horz">
            <a:normAutofit fontScale="55000" lnSpcReduction="20000"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Path of PHENIX</a:t>
            </a:r>
            <a:r>
              <a:rPr kumimoji="0" lang="en-US" sz="27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upgrade leads to a capable EIC detector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lang="en-US" sz="2700" noProof="0" dirty="0" smtClean="0"/>
              <a:t>Large coverage of tracking, calorimetry and PID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lang="en-US" sz="2700" dirty="0"/>
              <a:t>N</a:t>
            </a:r>
            <a:r>
              <a:rPr lang="en-US" sz="2700" dirty="0" smtClean="0"/>
              <a:t>ew collaboration/new ideas</a:t>
            </a:r>
            <a:endParaRPr lang="en-US" sz="2700" noProof="0" dirty="0" smtClean="0"/>
          </a:p>
        </p:txBody>
      </p:sp>
      <p:sp>
        <p:nvSpPr>
          <p:cNvPr id="30" name="Rectangle 29"/>
          <p:cNvSpPr/>
          <p:nvPr/>
        </p:nvSpPr>
        <p:spPr>
          <a:xfrm>
            <a:off x="381000" y="990600"/>
            <a:ext cx="5148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Documented: </a:t>
            </a:r>
            <a:r>
              <a:rPr lang="en-US" u="sng" dirty="0" smtClean="0"/>
              <a:t>http://www.phenix.bnl.gov/plans.html</a:t>
            </a:r>
            <a:endParaRPr lang="en-US" u="sng" dirty="0"/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1800" y="3429000"/>
            <a:ext cx="2851354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ight Arrow 32"/>
          <p:cNvSpPr/>
          <p:nvPr/>
        </p:nvSpPr>
        <p:spPr>
          <a:xfrm>
            <a:off x="228600" y="5867400"/>
            <a:ext cx="5562600" cy="4572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RHIC:</a:t>
            </a:r>
            <a:r>
              <a:rPr lang="en-US" dirty="0" smtClean="0">
                <a:solidFill>
                  <a:schemeClr val="tx1"/>
                </a:solidFill>
              </a:rPr>
              <a:t> A+A, polarized </a:t>
            </a:r>
            <a:r>
              <a:rPr lang="en-US" dirty="0" err="1" smtClean="0">
                <a:solidFill>
                  <a:schemeClr val="tx1"/>
                </a:solidFill>
              </a:rPr>
              <a:t>p+p</a:t>
            </a:r>
            <a:r>
              <a:rPr lang="en-US" dirty="0" smtClean="0">
                <a:solidFill>
                  <a:schemeClr val="tx1"/>
                </a:solidFill>
              </a:rPr>
              <a:t>, polarized </a:t>
            </a:r>
            <a:r>
              <a:rPr lang="en-US" dirty="0" err="1" smtClean="0">
                <a:solidFill>
                  <a:schemeClr val="tx1"/>
                </a:solidFill>
              </a:rPr>
              <a:t>p+A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Right Arrow 33"/>
          <p:cNvSpPr/>
          <p:nvPr/>
        </p:nvSpPr>
        <p:spPr>
          <a:xfrm>
            <a:off x="5943600" y="5867400"/>
            <a:ext cx="2971800" cy="4572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eRHIC: </a:t>
            </a:r>
            <a:r>
              <a:rPr lang="en-US" dirty="0" err="1" smtClean="0">
                <a:solidFill>
                  <a:schemeClr val="tx1"/>
                </a:solidFill>
              </a:rPr>
              <a:t>e+p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chemeClr val="tx1"/>
                </a:solidFill>
              </a:rPr>
              <a:t>e+A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5867400" y="5905500"/>
            <a:ext cx="0" cy="381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586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3492A-FA23-F54E-850A-D816AE743679}" type="datetime1">
              <a:rPr lang="en-US" smtClean="0"/>
              <a:t>7/7/16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Liu,  ICNFP2016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274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CustomShape 1"/>
          <p:cNvSpPr/>
          <p:nvPr/>
        </p:nvSpPr>
        <p:spPr>
          <a:xfrm>
            <a:off x="457200" y="22680"/>
            <a:ext cx="8227800" cy="1141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3600" dirty="0">
                <a:solidFill>
                  <a:srgbClr val="FF0000"/>
                </a:solidFill>
                <a:latin typeface="Calibri"/>
              </a:rPr>
              <a:t>Initial Success of TMD and </a:t>
            </a:r>
            <a:r>
              <a:rPr lang="en-US" sz="3600" dirty="0" smtClean="0">
                <a:solidFill>
                  <a:srgbClr val="FF0000"/>
                </a:solidFill>
                <a:latin typeface="Calibri"/>
              </a:rPr>
              <a:t>Twist-3</a:t>
            </a:r>
            <a:endParaRPr dirty="0"/>
          </a:p>
        </p:txBody>
      </p:sp>
      <p:sp>
        <p:nvSpPr>
          <p:cNvPr id="635" name="CustomShape 2"/>
          <p:cNvSpPr/>
          <p:nvPr/>
        </p:nvSpPr>
        <p:spPr>
          <a:xfrm>
            <a:off x="457200" y="1141560"/>
            <a:ext cx="8227800" cy="6469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000">
                <a:solidFill>
                  <a:srgbClr val="0000FF"/>
                </a:solidFill>
                <a:latin typeface="Calibri"/>
              </a:rPr>
              <a:t>Both describe pp data well, from fixed-target to RHIC</a:t>
            </a:r>
            <a:endParaRPr/>
          </a:p>
        </p:txBody>
      </p:sp>
      <p:sp>
        <p:nvSpPr>
          <p:cNvPr id="636" name="CustomShape 3"/>
          <p:cNvSpPr/>
          <p:nvPr/>
        </p:nvSpPr>
        <p:spPr>
          <a:xfrm>
            <a:off x="457200" y="6356520"/>
            <a:ext cx="2131920" cy="363240"/>
          </a:xfrm>
          <a:prstGeom prst="rect">
            <a:avLst/>
          </a:prstGeom>
          <a:noFill/>
          <a:ln>
            <a:noFill/>
          </a:ln>
        </p:spPr>
      </p:sp>
      <p:sp>
        <p:nvSpPr>
          <p:cNvPr id="637" name="CustomShape 4"/>
          <p:cNvSpPr/>
          <p:nvPr/>
        </p:nvSpPr>
        <p:spPr>
          <a:xfrm>
            <a:off x="3124080" y="6356520"/>
            <a:ext cx="2893680" cy="363240"/>
          </a:xfrm>
          <a:prstGeom prst="rect">
            <a:avLst/>
          </a:prstGeom>
          <a:noFill/>
          <a:ln>
            <a:noFill/>
          </a:ln>
        </p:spPr>
      </p:sp>
      <p:pic>
        <p:nvPicPr>
          <p:cNvPr id="638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91440" y="1665360"/>
            <a:ext cx="9050760" cy="4571640"/>
          </a:xfrm>
          <a:prstGeom prst="rect">
            <a:avLst/>
          </a:prstGeom>
          <a:ln>
            <a:noFill/>
          </a:ln>
        </p:spPr>
      </p:pic>
      <p:sp>
        <p:nvSpPr>
          <p:cNvPr id="639" name="CustomShape 5"/>
          <p:cNvSpPr/>
          <p:nvPr/>
        </p:nvSpPr>
        <p:spPr>
          <a:xfrm>
            <a:off x="3017520" y="2194560"/>
            <a:ext cx="712080" cy="4374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>
                <a:latin typeface="Arial"/>
              </a:rPr>
              <a:t>E704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DA32D-1E7E-BA40-8367-A6BB692948B5}" type="datetime1">
              <a:rPr lang="en-US" smtClean="0"/>
              <a:t>7/7/16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Liu,  ICNFP2016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32943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Arial" charset="0"/>
              </a:rPr>
              <a:t>Ming X. Liu,  ICNFP2016</a:t>
            </a:r>
            <a:endParaRPr lang="en-US">
              <a:latin typeface="Arial" charset="0"/>
            </a:endParaRPr>
          </a:p>
        </p:txBody>
      </p:sp>
      <p:sp>
        <p:nvSpPr>
          <p:cNvPr id="2048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7E7DBB7-7C39-7244-974B-43FF92D755AC}" type="slidenum">
              <a:rPr lang="en-US"/>
              <a:pPr/>
              <a:t>3</a:t>
            </a:fld>
            <a:endParaRPr lang="en-US"/>
          </a:p>
        </p:txBody>
      </p:sp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746" y="38292"/>
            <a:ext cx="6741414" cy="11430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Polarized </a:t>
            </a:r>
            <a:r>
              <a:rPr lang="en-US" sz="3600" dirty="0"/>
              <a:t>Proton </a:t>
            </a:r>
            <a:r>
              <a:rPr lang="en-US" sz="3600" dirty="0" smtClean="0"/>
              <a:t>Collider at RHIC</a:t>
            </a:r>
            <a:endParaRPr lang="en-US" sz="3600" dirty="0"/>
          </a:p>
        </p:txBody>
      </p:sp>
      <p:grpSp>
        <p:nvGrpSpPr>
          <p:cNvPr id="2" name="Group 146"/>
          <p:cNvGrpSpPr>
            <a:grpSpLocks/>
          </p:cNvGrpSpPr>
          <p:nvPr/>
        </p:nvGrpSpPr>
        <p:grpSpPr bwMode="auto">
          <a:xfrm>
            <a:off x="67730" y="1145422"/>
            <a:ext cx="8069105" cy="5201006"/>
            <a:chOff x="96" y="432"/>
            <a:chExt cx="5760" cy="3145"/>
          </a:xfrm>
        </p:grpSpPr>
        <p:sp>
          <p:nvSpPr>
            <p:cNvPr id="20489" name="Line 4"/>
            <p:cNvSpPr>
              <a:spLocks noChangeAspect="1" noChangeShapeType="1"/>
            </p:cNvSpPr>
            <p:nvPr/>
          </p:nvSpPr>
          <p:spPr bwMode="auto">
            <a:xfrm>
              <a:off x="1942" y="2897"/>
              <a:ext cx="85" cy="3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0" name="Freeform 5"/>
            <p:cNvSpPr>
              <a:spLocks noChangeAspect="1"/>
            </p:cNvSpPr>
            <p:nvPr/>
          </p:nvSpPr>
          <p:spPr bwMode="auto">
            <a:xfrm>
              <a:off x="4661" y="1567"/>
              <a:ext cx="359" cy="303"/>
            </a:xfrm>
            <a:custGeom>
              <a:avLst/>
              <a:gdLst>
                <a:gd name="T0" fmla="*/ 0 w 292"/>
                <a:gd name="T1" fmla="*/ 246 h 246"/>
                <a:gd name="T2" fmla="*/ 64 w 292"/>
                <a:gd name="T3" fmla="*/ 214 h 246"/>
                <a:gd name="T4" fmla="*/ 66 w 292"/>
                <a:gd name="T5" fmla="*/ 172 h 246"/>
                <a:gd name="T6" fmla="*/ 232 w 292"/>
                <a:gd name="T7" fmla="*/ 106 h 246"/>
                <a:gd name="T8" fmla="*/ 232 w 292"/>
                <a:gd name="T9" fmla="*/ 61 h 246"/>
                <a:gd name="T10" fmla="*/ 292 w 292"/>
                <a:gd name="T11" fmla="*/ 0 h 2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46"/>
                <a:gd name="T20" fmla="*/ 292 w 292"/>
                <a:gd name="T21" fmla="*/ 246 h 24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46">
                  <a:moveTo>
                    <a:pt x="0" y="246"/>
                  </a:moveTo>
                  <a:lnTo>
                    <a:pt x="64" y="214"/>
                  </a:lnTo>
                  <a:lnTo>
                    <a:pt x="66" y="172"/>
                  </a:lnTo>
                  <a:lnTo>
                    <a:pt x="232" y="106"/>
                  </a:lnTo>
                  <a:lnTo>
                    <a:pt x="232" y="61"/>
                  </a:lnTo>
                  <a:lnTo>
                    <a:pt x="292" y="0"/>
                  </a:lnTo>
                </a:path>
              </a:pathLst>
            </a:custGeom>
            <a:noFill/>
            <a:ln w="28575" cmpd="sng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1" name="Rectangle 6"/>
            <p:cNvSpPr>
              <a:spLocks noChangeAspect="1" noChangeArrowheads="1"/>
            </p:cNvSpPr>
            <p:nvPr/>
          </p:nvSpPr>
          <p:spPr bwMode="auto">
            <a:xfrm>
              <a:off x="2797" y="432"/>
              <a:ext cx="858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2" name="Rectangle 7"/>
            <p:cNvSpPr>
              <a:spLocks noChangeAspect="1" noChangeArrowheads="1"/>
            </p:cNvSpPr>
            <p:nvPr/>
          </p:nvSpPr>
          <p:spPr bwMode="auto">
            <a:xfrm>
              <a:off x="4437" y="516"/>
              <a:ext cx="1419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3" name="Rectangle 8"/>
            <p:cNvSpPr>
              <a:spLocks noChangeAspect="1" noChangeArrowheads="1"/>
            </p:cNvSpPr>
            <p:nvPr/>
          </p:nvSpPr>
          <p:spPr bwMode="auto">
            <a:xfrm>
              <a:off x="4869" y="1736"/>
              <a:ext cx="791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4" name="Rectangle 9"/>
            <p:cNvSpPr>
              <a:spLocks noChangeAspect="1" noChangeArrowheads="1"/>
            </p:cNvSpPr>
            <p:nvPr/>
          </p:nvSpPr>
          <p:spPr bwMode="auto">
            <a:xfrm>
              <a:off x="3130" y="2057"/>
              <a:ext cx="792" cy="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5" name="Rectangle 10"/>
            <p:cNvSpPr>
              <a:spLocks noChangeAspect="1" noChangeArrowheads="1"/>
            </p:cNvSpPr>
            <p:nvPr/>
          </p:nvSpPr>
          <p:spPr bwMode="auto">
            <a:xfrm>
              <a:off x="801" y="1915"/>
              <a:ext cx="806" cy="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6" name="Rectangle 11"/>
            <p:cNvSpPr>
              <a:spLocks noChangeAspect="1" noChangeArrowheads="1"/>
            </p:cNvSpPr>
            <p:nvPr/>
          </p:nvSpPr>
          <p:spPr bwMode="auto">
            <a:xfrm>
              <a:off x="4813" y="1060"/>
              <a:ext cx="474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b="1" i="1" u="sng">
                  <a:latin typeface="Times New Roman" charset="0"/>
                  <a:ea typeface="ＭＳ Ｐゴシック" charset="-128"/>
                  <a:cs typeface="ＭＳ Ｐゴシック" charset="-128"/>
                </a:rPr>
                <a:t>BRAHMS</a:t>
              </a:r>
              <a:endParaRPr lang="en-US" altLang="ja-JP" sz="2400"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497" name="Rectangle 12"/>
            <p:cNvSpPr>
              <a:spLocks noChangeAspect="1" noChangeArrowheads="1"/>
            </p:cNvSpPr>
            <p:nvPr/>
          </p:nvSpPr>
          <p:spPr bwMode="auto">
            <a:xfrm>
              <a:off x="2946" y="1709"/>
              <a:ext cx="280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b="1" i="1" u="sng">
                  <a:latin typeface="Times New Roman" charset="0"/>
                  <a:ea typeface="ＭＳ Ｐゴシック" charset="-128"/>
                  <a:cs typeface="ＭＳ Ｐゴシック" charset="-128"/>
                </a:rPr>
                <a:t>STAR</a:t>
              </a:r>
              <a:endParaRPr lang="en-US" altLang="ja-JP" sz="2400"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498" name="Rectangle 13"/>
            <p:cNvSpPr>
              <a:spLocks noChangeAspect="1" noChangeArrowheads="1"/>
            </p:cNvSpPr>
            <p:nvPr/>
          </p:nvSpPr>
          <p:spPr bwMode="auto">
            <a:xfrm>
              <a:off x="1318" y="1469"/>
              <a:ext cx="492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b="1" i="1" u="sng" dirty="0">
                  <a:solidFill>
                    <a:srgbClr val="FF0000"/>
                  </a:solidFill>
                  <a:latin typeface="Times New Roman" charset="0"/>
                  <a:ea typeface="ＭＳ Ｐゴシック" charset="-128"/>
                  <a:cs typeface="ＭＳ Ｐゴシック" charset="-128"/>
                </a:rPr>
                <a:t>PHENIX</a:t>
              </a:r>
              <a:endParaRPr lang="en-US" altLang="ja-JP" sz="2400" dirty="0">
                <a:solidFill>
                  <a:srgbClr val="FF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499" name="Rectangle 14"/>
            <p:cNvSpPr>
              <a:spLocks noChangeAspect="1" noChangeArrowheads="1"/>
            </p:cNvSpPr>
            <p:nvPr/>
          </p:nvSpPr>
          <p:spPr bwMode="auto">
            <a:xfrm>
              <a:off x="2697" y="1160"/>
              <a:ext cx="700" cy="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00" name="Rectangle 15"/>
            <p:cNvSpPr>
              <a:spLocks noChangeAspect="1" noChangeArrowheads="1"/>
            </p:cNvSpPr>
            <p:nvPr/>
          </p:nvSpPr>
          <p:spPr bwMode="auto">
            <a:xfrm>
              <a:off x="2542" y="2820"/>
              <a:ext cx="412" cy="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01" name="Rectangle 16"/>
            <p:cNvSpPr>
              <a:spLocks noChangeAspect="1" noChangeArrowheads="1"/>
            </p:cNvSpPr>
            <p:nvPr/>
          </p:nvSpPr>
          <p:spPr bwMode="auto">
            <a:xfrm>
              <a:off x="2670" y="2898"/>
              <a:ext cx="248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500" b="1">
                  <a:latin typeface="Times New Roman" charset="0"/>
                  <a:ea typeface="ＭＳ Ｐゴシック" charset="-128"/>
                  <a:cs typeface="ＭＳ Ｐゴシック" charset="-128"/>
                </a:rPr>
                <a:t>AGS</a:t>
              </a:r>
              <a:endParaRPr lang="en-US" altLang="ja-JP" sz="2400"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502" name="Rectangle 17"/>
            <p:cNvSpPr>
              <a:spLocks noChangeAspect="1" noChangeArrowheads="1"/>
            </p:cNvSpPr>
            <p:nvPr/>
          </p:nvSpPr>
          <p:spPr bwMode="auto">
            <a:xfrm>
              <a:off x="1029" y="2739"/>
              <a:ext cx="487" cy="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03" name="Rectangle 18"/>
            <p:cNvSpPr>
              <a:spLocks noChangeAspect="1" noChangeArrowheads="1"/>
            </p:cNvSpPr>
            <p:nvPr/>
          </p:nvSpPr>
          <p:spPr bwMode="auto">
            <a:xfrm>
              <a:off x="1514" y="2556"/>
              <a:ext cx="25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000" b="1">
                  <a:latin typeface="Times New Roman" charset="0"/>
                  <a:ea typeface="ＭＳ Ｐゴシック" charset="-128"/>
                  <a:cs typeface="ＭＳ Ｐゴシック" charset="-128"/>
                </a:rPr>
                <a:t>LINAC</a:t>
              </a:r>
              <a:endParaRPr lang="en-US" altLang="ja-JP" sz="800"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504" name="Rectangle 19"/>
            <p:cNvSpPr>
              <a:spLocks noChangeAspect="1" noChangeArrowheads="1"/>
            </p:cNvSpPr>
            <p:nvPr/>
          </p:nvSpPr>
          <p:spPr bwMode="auto">
            <a:xfrm>
              <a:off x="1955" y="2626"/>
              <a:ext cx="312" cy="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800" b="1">
                  <a:solidFill>
                    <a:srgbClr val="000000"/>
                  </a:solidFill>
                  <a:latin typeface="Times New Roman" charset="0"/>
                  <a:ea typeface="ＭＳ Ｐゴシック" charset="-128"/>
                  <a:cs typeface="ＭＳ Ｐゴシック" charset="-128"/>
                </a:rPr>
                <a:t>BOOSTER</a:t>
              </a:r>
              <a:endParaRPr lang="en-US" altLang="ja-JP" sz="800"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505" name="Rectangle 20"/>
            <p:cNvSpPr>
              <a:spLocks noChangeAspect="1" noChangeArrowheads="1"/>
            </p:cNvSpPr>
            <p:nvPr/>
          </p:nvSpPr>
          <p:spPr bwMode="auto">
            <a:xfrm>
              <a:off x="1516" y="2310"/>
              <a:ext cx="772" cy="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06" name="Oval 21"/>
            <p:cNvSpPr>
              <a:spLocks noChangeAspect="1" noChangeArrowheads="1"/>
            </p:cNvSpPr>
            <p:nvPr/>
          </p:nvSpPr>
          <p:spPr bwMode="auto">
            <a:xfrm>
              <a:off x="2174" y="2713"/>
              <a:ext cx="1286" cy="57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07" name="Arc 22"/>
            <p:cNvSpPr>
              <a:spLocks noChangeAspect="1"/>
            </p:cNvSpPr>
            <p:nvPr/>
          </p:nvSpPr>
          <p:spPr bwMode="auto">
            <a:xfrm flipH="1">
              <a:off x="1669" y="829"/>
              <a:ext cx="1470" cy="551"/>
            </a:xfrm>
            <a:custGeom>
              <a:avLst/>
              <a:gdLst>
                <a:gd name="T0" fmla="*/ 430 w 15493"/>
                <a:gd name="T1" fmla="*/ 0 h 21120"/>
                <a:gd name="T2" fmla="*/ 1470 w 15493"/>
                <a:gd name="T3" fmla="*/ 158 h 21120"/>
                <a:gd name="T4" fmla="*/ 0 w 15493"/>
                <a:gd name="T5" fmla="*/ 551 h 21120"/>
                <a:gd name="T6" fmla="*/ 0 60000 65536"/>
                <a:gd name="T7" fmla="*/ 0 60000 65536"/>
                <a:gd name="T8" fmla="*/ 0 60000 65536"/>
                <a:gd name="T9" fmla="*/ 0 w 15493"/>
                <a:gd name="T10" fmla="*/ 0 h 21120"/>
                <a:gd name="T11" fmla="*/ 15493 w 15493"/>
                <a:gd name="T12" fmla="*/ 21120 h 211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493" h="21120" fill="none" extrusionOk="0">
                  <a:moveTo>
                    <a:pt x="4529" y="0"/>
                  </a:moveTo>
                  <a:cubicBezTo>
                    <a:pt x="8703" y="895"/>
                    <a:pt x="12518" y="3007"/>
                    <a:pt x="15492" y="6069"/>
                  </a:cubicBezTo>
                </a:path>
                <a:path w="15493" h="21120" stroke="0" extrusionOk="0">
                  <a:moveTo>
                    <a:pt x="4529" y="0"/>
                  </a:moveTo>
                  <a:cubicBezTo>
                    <a:pt x="8703" y="895"/>
                    <a:pt x="12518" y="3007"/>
                    <a:pt x="15492" y="6069"/>
                  </a:cubicBezTo>
                  <a:lnTo>
                    <a:pt x="0" y="2112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08" name="Arc 23"/>
            <p:cNvSpPr>
              <a:spLocks noChangeAspect="1"/>
            </p:cNvSpPr>
            <p:nvPr/>
          </p:nvSpPr>
          <p:spPr bwMode="auto">
            <a:xfrm flipH="1">
              <a:off x="1041" y="1155"/>
              <a:ext cx="2051" cy="422"/>
            </a:xfrm>
            <a:custGeom>
              <a:avLst/>
              <a:gdLst>
                <a:gd name="T0" fmla="*/ 1885 w 21600"/>
                <a:gd name="T1" fmla="*/ 0 h 16156"/>
                <a:gd name="T2" fmla="*/ 1919 w 21600"/>
                <a:gd name="T3" fmla="*/ 422 h 16156"/>
                <a:gd name="T4" fmla="*/ 0 w 21600"/>
                <a:gd name="T5" fmla="*/ 223 h 16156"/>
                <a:gd name="T6" fmla="*/ 0 60000 65536"/>
                <a:gd name="T7" fmla="*/ 0 60000 65536"/>
                <a:gd name="T8" fmla="*/ 0 60000 65536"/>
                <a:gd name="T9" fmla="*/ 0 w 21600"/>
                <a:gd name="T10" fmla="*/ 0 h 16156"/>
                <a:gd name="T11" fmla="*/ 21600 w 21600"/>
                <a:gd name="T12" fmla="*/ 16156 h 161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6156" fill="none" extrusionOk="0">
                  <a:moveTo>
                    <a:pt x="19847" y="0"/>
                  </a:moveTo>
                  <a:cubicBezTo>
                    <a:pt x="21003" y="2692"/>
                    <a:pt x="21600" y="5591"/>
                    <a:pt x="21600" y="8522"/>
                  </a:cubicBezTo>
                  <a:cubicBezTo>
                    <a:pt x="21600" y="11129"/>
                    <a:pt x="21127" y="13716"/>
                    <a:pt x="20205" y="16155"/>
                  </a:cubicBezTo>
                </a:path>
                <a:path w="21600" h="16156" stroke="0" extrusionOk="0">
                  <a:moveTo>
                    <a:pt x="19847" y="0"/>
                  </a:moveTo>
                  <a:cubicBezTo>
                    <a:pt x="21003" y="2692"/>
                    <a:pt x="21600" y="5591"/>
                    <a:pt x="21600" y="8522"/>
                  </a:cubicBezTo>
                  <a:cubicBezTo>
                    <a:pt x="21600" y="11129"/>
                    <a:pt x="21127" y="13716"/>
                    <a:pt x="20205" y="16155"/>
                  </a:cubicBezTo>
                  <a:lnTo>
                    <a:pt x="0" y="8522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09" name="Arc 24"/>
            <p:cNvSpPr>
              <a:spLocks noChangeAspect="1"/>
            </p:cNvSpPr>
            <p:nvPr/>
          </p:nvSpPr>
          <p:spPr bwMode="auto">
            <a:xfrm flipH="1">
              <a:off x="3090" y="1150"/>
              <a:ext cx="2051" cy="417"/>
            </a:xfrm>
            <a:custGeom>
              <a:avLst/>
              <a:gdLst>
                <a:gd name="T0" fmla="*/ 124 w 21600"/>
                <a:gd name="T1" fmla="*/ 417 h 15969"/>
                <a:gd name="T2" fmla="*/ 168 w 21600"/>
                <a:gd name="T3" fmla="*/ 0 h 15969"/>
                <a:gd name="T4" fmla="*/ 2051 w 21600"/>
                <a:gd name="T5" fmla="*/ 224 h 15969"/>
                <a:gd name="T6" fmla="*/ 0 60000 65536"/>
                <a:gd name="T7" fmla="*/ 0 60000 65536"/>
                <a:gd name="T8" fmla="*/ 0 60000 65536"/>
                <a:gd name="T9" fmla="*/ 0 w 21600"/>
                <a:gd name="T10" fmla="*/ 0 h 15969"/>
                <a:gd name="T11" fmla="*/ 21600 w 21600"/>
                <a:gd name="T12" fmla="*/ 15969 h 1596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5969" fill="none" extrusionOk="0">
                  <a:moveTo>
                    <a:pt x="1306" y="15969"/>
                  </a:moveTo>
                  <a:cubicBezTo>
                    <a:pt x="442" y="13597"/>
                    <a:pt x="0" y="11093"/>
                    <a:pt x="0" y="8570"/>
                  </a:cubicBezTo>
                  <a:cubicBezTo>
                    <a:pt x="-1" y="5622"/>
                    <a:pt x="603" y="2705"/>
                    <a:pt x="1772" y="-1"/>
                  </a:cubicBezTo>
                </a:path>
                <a:path w="21600" h="15969" stroke="0" extrusionOk="0">
                  <a:moveTo>
                    <a:pt x="1306" y="15969"/>
                  </a:moveTo>
                  <a:cubicBezTo>
                    <a:pt x="442" y="13597"/>
                    <a:pt x="0" y="11093"/>
                    <a:pt x="0" y="8570"/>
                  </a:cubicBezTo>
                  <a:cubicBezTo>
                    <a:pt x="-1" y="5622"/>
                    <a:pt x="603" y="2705"/>
                    <a:pt x="1772" y="-1"/>
                  </a:cubicBezTo>
                  <a:lnTo>
                    <a:pt x="21600" y="857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0" name="Arc 25"/>
            <p:cNvSpPr>
              <a:spLocks noChangeAspect="1"/>
            </p:cNvSpPr>
            <p:nvPr/>
          </p:nvSpPr>
          <p:spPr bwMode="auto">
            <a:xfrm flipH="1">
              <a:off x="3197" y="1293"/>
              <a:ext cx="1379" cy="642"/>
            </a:xfrm>
            <a:custGeom>
              <a:avLst/>
              <a:gdLst>
                <a:gd name="T0" fmla="*/ 1099 w 14614"/>
                <a:gd name="T1" fmla="*/ 642 h 21395"/>
                <a:gd name="T2" fmla="*/ 0 w 14614"/>
                <a:gd name="T3" fmla="*/ 477 h 21395"/>
                <a:gd name="T4" fmla="*/ 1379 w 14614"/>
                <a:gd name="T5" fmla="*/ 0 h 21395"/>
                <a:gd name="T6" fmla="*/ 0 60000 65536"/>
                <a:gd name="T7" fmla="*/ 0 60000 65536"/>
                <a:gd name="T8" fmla="*/ 0 60000 65536"/>
                <a:gd name="T9" fmla="*/ 0 w 14614"/>
                <a:gd name="T10" fmla="*/ 0 h 21395"/>
                <a:gd name="T11" fmla="*/ 14614 w 14614"/>
                <a:gd name="T12" fmla="*/ 21395 h 2139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614" h="21395" fill="none" extrusionOk="0">
                  <a:moveTo>
                    <a:pt x="11645" y="21395"/>
                  </a:moveTo>
                  <a:cubicBezTo>
                    <a:pt x="7296" y="20791"/>
                    <a:pt x="3233" y="18876"/>
                    <a:pt x="0" y="15905"/>
                  </a:cubicBezTo>
                </a:path>
                <a:path w="14614" h="21395" stroke="0" extrusionOk="0">
                  <a:moveTo>
                    <a:pt x="11645" y="21395"/>
                  </a:moveTo>
                  <a:cubicBezTo>
                    <a:pt x="7296" y="20791"/>
                    <a:pt x="3233" y="18876"/>
                    <a:pt x="0" y="15905"/>
                  </a:cubicBezTo>
                  <a:lnTo>
                    <a:pt x="14614" y="0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1" name="Arc 26"/>
            <p:cNvSpPr>
              <a:spLocks noChangeAspect="1"/>
            </p:cNvSpPr>
            <p:nvPr/>
          </p:nvSpPr>
          <p:spPr bwMode="auto">
            <a:xfrm flipH="1">
              <a:off x="1651" y="1441"/>
              <a:ext cx="1527" cy="489"/>
            </a:xfrm>
            <a:custGeom>
              <a:avLst/>
              <a:gdLst>
                <a:gd name="T0" fmla="*/ 1527 w 16143"/>
                <a:gd name="T1" fmla="*/ 334 h 21035"/>
                <a:gd name="T2" fmla="*/ 464 w 16143"/>
                <a:gd name="T3" fmla="*/ 489 h 21035"/>
                <a:gd name="T4" fmla="*/ 0 w 16143"/>
                <a:gd name="T5" fmla="*/ 0 h 21035"/>
                <a:gd name="T6" fmla="*/ 0 60000 65536"/>
                <a:gd name="T7" fmla="*/ 0 60000 65536"/>
                <a:gd name="T8" fmla="*/ 0 60000 65536"/>
                <a:gd name="T9" fmla="*/ 0 w 16143"/>
                <a:gd name="T10" fmla="*/ 0 h 21035"/>
                <a:gd name="T11" fmla="*/ 16143 w 16143"/>
                <a:gd name="T12" fmla="*/ 21035 h 2103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143" h="21035" fill="none" extrusionOk="0">
                  <a:moveTo>
                    <a:pt x="16143" y="14351"/>
                  </a:moveTo>
                  <a:cubicBezTo>
                    <a:pt x="13178" y="17686"/>
                    <a:pt x="9252" y="20021"/>
                    <a:pt x="4907" y="21035"/>
                  </a:cubicBezTo>
                </a:path>
                <a:path w="16143" h="21035" stroke="0" extrusionOk="0">
                  <a:moveTo>
                    <a:pt x="16143" y="14351"/>
                  </a:moveTo>
                  <a:cubicBezTo>
                    <a:pt x="13178" y="17686"/>
                    <a:pt x="9252" y="20021"/>
                    <a:pt x="4907" y="21035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2" name="Arc 27"/>
            <p:cNvSpPr>
              <a:spLocks noChangeAspect="1"/>
            </p:cNvSpPr>
            <p:nvPr/>
          </p:nvSpPr>
          <p:spPr bwMode="auto">
            <a:xfrm flipH="1">
              <a:off x="3085" y="834"/>
              <a:ext cx="1436" cy="543"/>
            </a:xfrm>
            <a:custGeom>
              <a:avLst/>
              <a:gdLst>
                <a:gd name="T0" fmla="*/ 0 w 15115"/>
                <a:gd name="T1" fmla="*/ 148 h 21197"/>
                <a:gd name="T2" fmla="*/ 1042 w 15115"/>
                <a:gd name="T3" fmla="*/ 0 h 21197"/>
                <a:gd name="T4" fmla="*/ 1436 w 15115"/>
                <a:gd name="T5" fmla="*/ 543 h 21197"/>
                <a:gd name="T6" fmla="*/ 0 60000 65536"/>
                <a:gd name="T7" fmla="*/ 0 60000 65536"/>
                <a:gd name="T8" fmla="*/ 0 60000 65536"/>
                <a:gd name="T9" fmla="*/ 0 w 15115"/>
                <a:gd name="T10" fmla="*/ 0 h 21197"/>
                <a:gd name="T11" fmla="*/ 15115 w 15115"/>
                <a:gd name="T12" fmla="*/ 21197 h 211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115" h="21197" fill="none" extrusionOk="0">
                  <a:moveTo>
                    <a:pt x="0" y="5766"/>
                  </a:moveTo>
                  <a:cubicBezTo>
                    <a:pt x="3013" y="2815"/>
                    <a:pt x="6824" y="810"/>
                    <a:pt x="10962" y="-1"/>
                  </a:cubicBezTo>
                </a:path>
                <a:path w="15115" h="21197" stroke="0" extrusionOk="0">
                  <a:moveTo>
                    <a:pt x="0" y="5766"/>
                  </a:moveTo>
                  <a:cubicBezTo>
                    <a:pt x="3013" y="2815"/>
                    <a:pt x="6824" y="810"/>
                    <a:pt x="10962" y="-1"/>
                  </a:cubicBezTo>
                  <a:lnTo>
                    <a:pt x="15115" y="21197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3" name="Arc 28"/>
            <p:cNvSpPr>
              <a:spLocks noChangeAspect="1"/>
            </p:cNvSpPr>
            <p:nvPr/>
          </p:nvSpPr>
          <p:spPr bwMode="auto">
            <a:xfrm>
              <a:off x="3095" y="1397"/>
              <a:ext cx="1565" cy="657"/>
            </a:xfrm>
            <a:custGeom>
              <a:avLst/>
              <a:gdLst>
                <a:gd name="T0" fmla="*/ 1565 w 15361"/>
                <a:gd name="T1" fmla="*/ 470 h 21244"/>
                <a:gd name="T2" fmla="*/ 398 w 15361"/>
                <a:gd name="T3" fmla="*/ 657 h 21244"/>
                <a:gd name="T4" fmla="*/ 0 w 15361"/>
                <a:gd name="T5" fmla="*/ 0 h 21244"/>
                <a:gd name="T6" fmla="*/ 0 60000 65536"/>
                <a:gd name="T7" fmla="*/ 0 60000 65536"/>
                <a:gd name="T8" fmla="*/ 0 60000 65536"/>
                <a:gd name="T9" fmla="*/ 0 w 15361"/>
                <a:gd name="T10" fmla="*/ 0 h 21244"/>
                <a:gd name="T11" fmla="*/ 15361 w 15361"/>
                <a:gd name="T12" fmla="*/ 21244 h 212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361" h="21244" fill="none" extrusionOk="0">
                  <a:moveTo>
                    <a:pt x="15361" y="15185"/>
                  </a:moveTo>
                  <a:cubicBezTo>
                    <a:pt x="12253" y="18329"/>
                    <a:pt x="8255" y="20444"/>
                    <a:pt x="3906" y="21243"/>
                  </a:cubicBezTo>
                </a:path>
                <a:path w="15361" h="21244" stroke="0" extrusionOk="0">
                  <a:moveTo>
                    <a:pt x="15361" y="15185"/>
                  </a:moveTo>
                  <a:cubicBezTo>
                    <a:pt x="12253" y="18329"/>
                    <a:pt x="8255" y="20444"/>
                    <a:pt x="3906" y="21243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4" name="Arc 29"/>
            <p:cNvSpPr>
              <a:spLocks noChangeAspect="1"/>
            </p:cNvSpPr>
            <p:nvPr/>
          </p:nvSpPr>
          <p:spPr bwMode="auto">
            <a:xfrm>
              <a:off x="1571" y="1397"/>
              <a:ext cx="1530" cy="657"/>
            </a:xfrm>
            <a:custGeom>
              <a:avLst/>
              <a:gdLst>
                <a:gd name="T0" fmla="*/ 1133 w 15013"/>
                <a:gd name="T1" fmla="*/ 657 h 21246"/>
                <a:gd name="T2" fmla="*/ 0 w 15013"/>
                <a:gd name="T3" fmla="*/ 480 h 21246"/>
                <a:gd name="T4" fmla="*/ 1530 w 15013"/>
                <a:gd name="T5" fmla="*/ 0 h 21246"/>
                <a:gd name="T6" fmla="*/ 0 60000 65536"/>
                <a:gd name="T7" fmla="*/ 0 60000 65536"/>
                <a:gd name="T8" fmla="*/ 0 60000 65536"/>
                <a:gd name="T9" fmla="*/ 0 w 15013"/>
                <a:gd name="T10" fmla="*/ 0 h 21246"/>
                <a:gd name="T11" fmla="*/ 15013 w 15013"/>
                <a:gd name="T12" fmla="*/ 21246 h 212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013" h="21246" fill="none" extrusionOk="0">
                  <a:moveTo>
                    <a:pt x="11119" y="21246"/>
                  </a:moveTo>
                  <a:cubicBezTo>
                    <a:pt x="6930" y="20478"/>
                    <a:pt x="3062" y="18489"/>
                    <a:pt x="0" y="15529"/>
                  </a:cubicBezTo>
                </a:path>
                <a:path w="15013" h="21246" stroke="0" extrusionOk="0">
                  <a:moveTo>
                    <a:pt x="11119" y="21246"/>
                  </a:moveTo>
                  <a:cubicBezTo>
                    <a:pt x="6930" y="20478"/>
                    <a:pt x="3062" y="18489"/>
                    <a:pt x="0" y="15529"/>
                  </a:cubicBezTo>
                  <a:lnTo>
                    <a:pt x="15013" y="0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5" name="Arc 30"/>
            <p:cNvSpPr>
              <a:spLocks noChangeAspect="1"/>
            </p:cNvSpPr>
            <p:nvPr/>
          </p:nvSpPr>
          <p:spPr bwMode="auto">
            <a:xfrm>
              <a:off x="902" y="1112"/>
              <a:ext cx="2200" cy="546"/>
            </a:xfrm>
            <a:custGeom>
              <a:avLst/>
              <a:gdLst>
                <a:gd name="T0" fmla="*/ 172 w 21600"/>
                <a:gd name="T1" fmla="*/ 546 h 17626"/>
                <a:gd name="T2" fmla="*/ 212 w 21600"/>
                <a:gd name="T3" fmla="*/ 0 h 17626"/>
                <a:gd name="T4" fmla="*/ 2200 w 21600"/>
                <a:gd name="T5" fmla="*/ 287 h 17626"/>
                <a:gd name="T6" fmla="*/ 0 60000 65536"/>
                <a:gd name="T7" fmla="*/ 0 60000 65536"/>
                <a:gd name="T8" fmla="*/ 0 60000 65536"/>
                <a:gd name="T9" fmla="*/ 0 w 21600"/>
                <a:gd name="T10" fmla="*/ 0 h 17626"/>
                <a:gd name="T11" fmla="*/ 21600 w 21600"/>
                <a:gd name="T12" fmla="*/ 17626 h 176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7626" fill="none" extrusionOk="0">
                  <a:moveTo>
                    <a:pt x="1688" y="17626"/>
                  </a:moveTo>
                  <a:cubicBezTo>
                    <a:pt x="574" y="14975"/>
                    <a:pt x="0" y="12128"/>
                    <a:pt x="0" y="9253"/>
                  </a:cubicBezTo>
                  <a:cubicBezTo>
                    <a:pt x="-1" y="6052"/>
                    <a:pt x="711" y="2892"/>
                    <a:pt x="2082" y="0"/>
                  </a:cubicBezTo>
                </a:path>
                <a:path w="21600" h="17626" stroke="0" extrusionOk="0">
                  <a:moveTo>
                    <a:pt x="1688" y="17626"/>
                  </a:moveTo>
                  <a:cubicBezTo>
                    <a:pt x="574" y="14975"/>
                    <a:pt x="0" y="12128"/>
                    <a:pt x="0" y="9253"/>
                  </a:cubicBezTo>
                  <a:cubicBezTo>
                    <a:pt x="-1" y="6052"/>
                    <a:pt x="711" y="2892"/>
                    <a:pt x="2082" y="0"/>
                  </a:cubicBezTo>
                  <a:lnTo>
                    <a:pt x="21600" y="9253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6" name="Arc 31"/>
            <p:cNvSpPr>
              <a:spLocks noChangeAspect="1"/>
            </p:cNvSpPr>
            <p:nvPr/>
          </p:nvSpPr>
          <p:spPr bwMode="auto">
            <a:xfrm>
              <a:off x="1598" y="737"/>
              <a:ext cx="1504" cy="667"/>
            </a:xfrm>
            <a:custGeom>
              <a:avLst/>
              <a:gdLst>
                <a:gd name="T0" fmla="*/ 0 w 14768"/>
                <a:gd name="T1" fmla="*/ 172 h 21256"/>
                <a:gd name="T2" fmla="*/ 1113 w 14768"/>
                <a:gd name="T3" fmla="*/ 0 h 21256"/>
                <a:gd name="T4" fmla="*/ 1504 w 14768"/>
                <a:gd name="T5" fmla="*/ 667 h 21256"/>
                <a:gd name="T6" fmla="*/ 0 60000 65536"/>
                <a:gd name="T7" fmla="*/ 0 60000 65536"/>
                <a:gd name="T8" fmla="*/ 0 60000 65536"/>
                <a:gd name="T9" fmla="*/ 0 w 14768"/>
                <a:gd name="T10" fmla="*/ 0 h 21256"/>
                <a:gd name="T11" fmla="*/ 14768 w 14768"/>
                <a:gd name="T12" fmla="*/ 21256 h 212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768" h="21256" fill="none" extrusionOk="0">
                  <a:moveTo>
                    <a:pt x="0" y="5493"/>
                  </a:moveTo>
                  <a:cubicBezTo>
                    <a:pt x="3037" y="2647"/>
                    <a:pt x="6833" y="739"/>
                    <a:pt x="10929" y="-1"/>
                  </a:cubicBezTo>
                </a:path>
                <a:path w="14768" h="21256" stroke="0" extrusionOk="0">
                  <a:moveTo>
                    <a:pt x="0" y="5493"/>
                  </a:moveTo>
                  <a:cubicBezTo>
                    <a:pt x="3037" y="2647"/>
                    <a:pt x="6833" y="739"/>
                    <a:pt x="10929" y="-1"/>
                  </a:cubicBezTo>
                  <a:lnTo>
                    <a:pt x="14768" y="21256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7" name="Arc 32"/>
            <p:cNvSpPr>
              <a:spLocks noChangeAspect="1"/>
            </p:cNvSpPr>
            <p:nvPr/>
          </p:nvSpPr>
          <p:spPr bwMode="auto">
            <a:xfrm>
              <a:off x="3095" y="741"/>
              <a:ext cx="1491" cy="661"/>
            </a:xfrm>
            <a:custGeom>
              <a:avLst/>
              <a:gdLst>
                <a:gd name="T0" fmla="*/ 387 w 14647"/>
                <a:gd name="T1" fmla="*/ 0 h 21263"/>
                <a:gd name="T2" fmla="*/ 1491 w 14647"/>
                <a:gd name="T3" fmla="*/ 167 h 21263"/>
                <a:gd name="T4" fmla="*/ 0 w 14647"/>
                <a:gd name="T5" fmla="*/ 661 h 21263"/>
                <a:gd name="T6" fmla="*/ 0 60000 65536"/>
                <a:gd name="T7" fmla="*/ 0 60000 65536"/>
                <a:gd name="T8" fmla="*/ 0 60000 65536"/>
                <a:gd name="T9" fmla="*/ 0 w 14647"/>
                <a:gd name="T10" fmla="*/ 0 h 21263"/>
                <a:gd name="T11" fmla="*/ 14647 w 14647"/>
                <a:gd name="T12" fmla="*/ 21263 h 212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647" h="21263" fill="none" extrusionOk="0">
                  <a:moveTo>
                    <a:pt x="3802" y="0"/>
                  </a:moveTo>
                  <a:cubicBezTo>
                    <a:pt x="7857" y="725"/>
                    <a:pt x="11619" y="2594"/>
                    <a:pt x="14647" y="5387"/>
                  </a:cubicBezTo>
                </a:path>
                <a:path w="14647" h="21263" stroke="0" extrusionOk="0">
                  <a:moveTo>
                    <a:pt x="3802" y="0"/>
                  </a:moveTo>
                  <a:cubicBezTo>
                    <a:pt x="7857" y="725"/>
                    <a:pt x="11619" y="2594"/>
                    <a:pt x="14647" y="5387"/>
                  </a:cubicBezTo>
                  <a:lnTo>
                    <a:pt x="0" y="21263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 type="triangle" w="med" len="med"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8" name="Arc 33"/>
            <p:cNvSpPr>
              <a:spLocks noChangeAspect="1"/>
            </p:cNvSpPr>
            <p:nvPr/>
          </p:nvSpPr>
          <p:spPr bwMode="auto">
            <a:xfrm>
              <a:off x="3095" y="1101"/>
              <a:ext cx="2200" cy="555"/>
            </a:xfrm>
            <a:custGeom>
              <a:avLst/>
              <a:gdLst>
                <a:gd name="T0" fmla="*/ 1972 w 21600"/>
                <a:gd name="T1" fmla="*/ 0 h 17979"/>
                <a:gd name="T2" fmla="*/ 2027 w 21600"/>
                <a:gd name="T3" fmla="*/ 555 h 17979"/>
                <a:gd name="T4" fmla="*/ 0 w 21600"/>
                <a:gd name="T5" fmla="*/ 296 h 17979"/>
                <a:gd name="T6" fmla="*/ 0 60000 65536"/>
                <a:gd name="T7" fmla="*/ 0 60000 65536"/>
                <a:gd name="T8" fmla="*/ 0 60000 65536"/>
                <a:gd name="T9" fmla="*/ 0 w 21600"/>
                <a:gd name="T10" fmla="*/ 0 h 17979"/>
                <a:gd name="T11" fmla="*/ 21600 w 21600"/>
                <a:gd name="T12" fmla="*/ 17979 h 1797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7979" fill="none" extrusionOk="0">
                  <a:moveTo>
                    <a:pt x="19360" y="0"/>
                  </a:moveTo>
                  <a:cubicBezTo>
                    <a:pt x="20833" y="2977"/>
                    <a:pt x="21600" y="6254"/>
                    <a:pt x="21600" y="9577"/>
                  </a:cubicBezTo>
                  <a:cubicBezTo>
                    <a:pt x="21600" y="12463"/>
                    <a:pt x="21021" y="15320"/>
                    <a:pt x="19898" y="17978"/>
                  </a:cubicBezTo>
                </a:path>
                <a:path w="21600" h="17979" stroke="0" extrusionOk="0">
                  <a:moveTo>
                    <a:pt x="19360" y="0"/>
                  </a:moveTo>
                  <a:cubicBezTo>
                    <a:pt x="20833" y="2977"/>
                    <a:pt x="21600" y="6254"/>
                    <a:pt x="21600" y="9577"/>
                  </a:cubicBezTo>
                  <a:cubicBezTo>
                    <a:pt x="21600" y="12463"/>
                    <a:pt x="21021" y="15320"/>
                    <a:pt x="19898" y="17978"/>
                  </a:cubicBezTo>
                  <a:lnTo>
                    <a:pt x="0" y="9577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9" name="Freeform 34"/>
            <p:cNvSpPr>
              <a:spLocks noChangeAspect="1"/>
            </p:cNvSpPr>
            <p:nvPr/>
          </p:nvSpPr>
          <p:spPr bwMode="auto">
            <a:xfrm>
              <a:off x="2708" y="1930"/>
              <a:ext cx="787" cy="122"/>
            </a:xfrm>
            <a:custGeom>
              <a:avLst/>
              <a:gdLst>
                <a:gd name="T0" fmla="*/ 0 w 639"/>
                <a:gd name="T1" fmla="*/ 0 h 99"/>
                <a:gd name="T2" fmla="*/ 172 w 639"/>
                <a:gd name="T3" fmla="*/ 18 h 99"/>
                <a:gd name="T4" fmla="*/ 220 w 639"/>
                <a:gd name="T5" fmla="*/ 57 h 99"/>
                <a:gd name="T6" fmla="*/ 406 w 639"/>
                <a:gd name="T7" fmla="*/ 57 h 99"/>
                <a:gd name="T8" fmla="*/ 445 w 639"/>
                <a:gd name="T9" fmla="*/ 95 h 99"/>
                <a:gd name="T10" fmla="*/ 639 w 639"/>
                <a:gd name="T11" fmla="*/ 99 h 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9"/>
                <a:gd name="T19" fmla="*/ 0 h 99"/>
                <a:gd name="T20" fmla="*/ 639 w 639"/>
                <a:gd name="T21" fmla="*/ 99 h 9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9" h="99">
                  <a:moveTo>
                    <a:pt x="0" y="0"/>
                  </a:moveTo>
                  <a:lnTo>
                    <a:pt x="172" y="18"/>
                  </a:lnTo>
                  <a:lnTo>
                    <a:pt x="220" y="57"/>
                  </a:lnTo>
                  <a:lnTo>
                    <a:pt x="406" y="57"/>
                  </a:lnTo>
                  <a:lnTo>
                    <a:pt x="445" y="95"/>
                  </a:lnTo>
                  <a:lnTo>
                    <a:pt x="639" y="99"/>
                  </a:lnTo>
                </a:path>
              </a:pathLst>
            </a:custGeom>
            <a:noFill/>
            <a:ln w="28575" cmpd="sng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0" name="Freeform 35"/>
            <p:cNvSpPr>
              <a:spLocks noChangeAspect="1"/>
            </p:cNvSpPr>
            <p:nvPr/>
          </p:nvSpPr>
          <p:spPr bwMode="auto">
            <a:xfrm>
              <a:off x="2702" y="1934"/>
              <a:ext cx="775" cy="119"/>
            </a:xfrm>
            <a:custGeom>
              <a:avLst/>
              <a:gdLst>
                <a:gd name="T0" fmla="*/ 0 w 630"/>
                <a:gd name="T1" fmla="*/ 97 h 97"/>
                <a:gd name="T2" fmla="*/ 177 w 630"/>
                <a:gd name="T3" fmla="*/ 96 h 97"/>
                <a:gd name="T4" fmla="*/ 225 w 630"/>
                <a:gd name="T5" fmla="*/ 51 h 97"/>
                <a:gd name="T6" fmla="*/ 408 w 630"/>
                <a:gd name="T7" fmla="*/ 51 h 97"/>
                <a:gd name="T8" fmla="*/ 449 w 630"/>
                <a:gd name="T9" fmla="*/ 15 h 97"/>
                <a:gd name="T10" fmla="*/ 630 w 630"/>
                <a:gd name="T11" fmla="*/ 0 h 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0"/>
                <a:gd name="T19" fmla="*/ 0 h 97"/>
                <a:gd name="T20" fmla="*/ 630 w 630"/>
                <a:gd name="T21" fmla="*/ 97 h 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0" h="97">
                  <a:moveTo>
                    <a:pt x="0" y="97"/>
                  </a:moveTo>
                  <a:lnTo>
                    <a:pt x="177" y="96"/>
                  </a:lnTo>
                  <a:lnTo>
                    <a:pt x="225" y="51"/>
                  </a:lnTo>
                  <a:lnTo>
                    <a:pt x="408" y="51"/>
                  </a:lnTo>
                  <a:lnTo>
                    <a:pt x="449" y="15"/>
                  </a:lnTo>
                  <a:lnTo>
                    <a:pt x="630" y="0"/>
                  </a:lnTo>
                </a:path>
              </a:pathLst>
            </a:custGeom>
            <a:noFill/>
            <a:ln w="28575" cmpd="sng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1" name="Rectangle 36"/>
            <p:cNvSpPr>
              <a:spLocks noChangeAspect="1" noChangeArrowheads="1"/>
            </p:cNvSpPr>
            <p:nvPr/>
          </p:nvSpPr>
          <p:spPr bwMode="auto">
            <a:xfrm>
              <a:off x="3037" y="1966"/>
              <a:ext cx="117" cy="71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2" name="Arc 37"/>
            <p:cNvSpPr>
              <a:spLocks noChangeAspect="1"/>
            </p:cNvSpPr>
            <p:nvPr/>
          </p:nvSpPr>
          <p:spPr bwMode="auto">
            <a:xfrm>
              <a:off x="2307" y="2035"/>
              <a:ext cx="789" cy="381"/>
            </a:xfrm>
            <a:custGeom>
              <a:avLst/>
              <a:gdLst>
                <a:gd name="T0" fmla="*/ 153 w 21600"/>
                <a:gd name="T1" fmla="*/ 0 h 21188"/>
                <a:gd name="T2" fmla="*/ 789 w 21600"/>
                <a:gd name="T3" fmla="*/ 381 h 21188"/>
                <a:gd name="T4" fmla="*/ 0 w 21600"/>
                <a:gd name="T5" fmla="*/ 381 h 2118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188"/>
                <a:gd name="T11" fmla="*/ 21600 w 21600"/>
                <a:gd name="T12" fmla="*/ 21188 h 211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188" fill="none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</a:path>
                <a:path w="21600" h="21188" stroke="0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  <a:lnTo>
                    <a:pt x="0" y="21188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3" name="Arc 38"/>
            <p:cNvSpPr>
              <a:spLocks noChangeAspect="1"/>
            </p:cNvSpPr>
            <p:nvPr/>
          </p:nvSpPr>
          <p:spPr bwMode="auto">
            <a:xfrm flipH="1">
              <a:off x="3100" y="2035"/>
              <a:ext cx="788" cy="381"/>
            </a:xfrm>
            <a:custGeom>
              <a:avLst/>
              <a:gdLst>
                <a:gd name="T0" fmla="*/ 153 w 21600"/>
                <a:gd name="T1" fmla="*/ 0 h 21188"/>
                <a:gd name="T2" fmla="*/ 788 w 21600"/>
                <a:gd name="T3" fmla="*/ 381 h 21188"/>
                <a:gd name="T4" fmla="*/ 0 w 21600"/>
                <a:gd name="T5" fmla="*/ 381 h 2118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188"/>
                <a:gd name="T11" fmla="*/ 21600 w 21600"/>
                <a:gd name="T12" fmla="*/ 21188 h 211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188" fill="none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</a:path>
                <a:path w="21600" h="21188" stroke="0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  <a:lnTo>
                    <a:pt x="0" y="21188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4" name="Freeform 39"/>
            <p:cNvSpPr>
              <a:spLocks noChangeAspect="1"/>
            </p:cNvSpPr>
            <p:nvPr/>
          </p:nvSpPr>
          <p:spPr bwMode="auto">
            <a:xfrm>
              <a:off x="2705" y="737"/>
              <a:ext cx="782" cy="98"/>
            </a:xfrm>
            <a:custGeom>
              <a:avLst/>
              <a:gdLst>
                <a:gd name="T0" fmla="*/ 0 w 636"/>
                <a:gd name="T1" fmla="*/ 0 h 80"/>
                <a:gd name="T2" fmla="*/ 172 w 636"/>
                <a:gd name="T3" fmla="*/ 2 h 80"/>
                <a:gd name="T4" fmla="*/ 222 w 636"/>
                <a:gd name="T5" fmla="*/ 32 h 80"/>
                <a:gd name="T6" fmla="*/ 400 w 636"/>
                <a:gd name="T7" fmla="*/ 30 h 80"/>
                <a:gd name="T8" fmla="*/ 446 w 636"/>
                <a:gd name="T9" fmla="*/ 68 h 80"/>
                <a:gd name="T10" fmla="*/ 636 w 636"/>
                <a:gd name="T11" fmla="*/ 80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6"/>
                <a:gd name="T19" fmla="*/ 0 h 80"/>
                <a:gd name="T20" fmla="*/ 636 w 636"/>
                <a:gd name="T21" fmla="*/ 80 h 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6" h="80">
                  <a:moveTo>
                    <a:pt x="0" y="0"/>
                  </a:moveTo>
                  <a:lnTo>
                    <a:pt x="172" y="2"/>
                  </a:lnTo>
                  <a:lnTo>
                    <a:pt x="222" y="32"/>
                  </a:lnTo>
                  <a:lnTo>
                    <a:pt x="400" y="30"/>
                  </a:lnTo>
                  <a:lnTo>
                    <a:pt x="446" y="68"/>
                  </a:lnTo>
                  <a:lnTo>
                    <a:pt x="636" y="80"/>
                  </a:lnTo>
                </a:path>
              </a:pathLst>
            </a:custGeom>
            <a:noFill/>
            <a:ln w="28575" cmpd="sng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5" name="Freeform 40"/>
            <p:cNvSpPr>
              <a:spLocks noChangeAspect="1"/>
            </p:cNvSpPr>
            <p:nvPr/>
          </p:nvSpPr>
          <p:spPr bwMode="auto">
            <a:xfrm>
              <a:off x="2702" y="735"/>
              <a:ext cx="785" cy="98"/>
            </a:xfrm>
            <a:custGeom>
              <a:avLst/>
              <a:gdLst>
                <a:gd name="T0" fmla="*/ 0 w 638"/>
                <a:gd name="T1" fmla="*/ 80 h 80"/>
                <a:gd name="T2" fmla="*/ 178 w 638"/>
                <a:gd name="T3" fmla="*/ 74 h 80"/>
                <a:gd name="T4" fmla="*/ 222 w 638"/>
                <a:gd name="T5" fmla="*/ 32 h 80"/>
                <a:gd name="T6" fmla="*/ 398 w 638"/>
                <a:gd name="T7" fmla="*/ 32 h 80"/>
                <a:gd name="T8" fmla="*/ 452 w 638"/>
                <a:gd name="T9" fmla="*/ 0 h 80"/>
                <a:gd name="T10" fmla="*/ 638 w 638"/>
                <a:gd name="T11" fmla="*/ 4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8"/>
                <a:gd name="T19" fmla="*/ 0 h 80"/>
                <a:gd name="T20" fmla="*/ 638 w 638"/>
                <a:gd name="T21" fmla="*/ 80 h 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8" h="80">
                  <a:moveTo>
                    <a:pt x="0" y="80"/>
                  </a:moveTo>
                  <a:lnTo>
                    <a:pt x="178" y="74"/>
                  </a:lnTo>
                  <a:lnTo>
                    <a:pt x="222" y="32"/>
                  </a:lnTo>
                  <a:lnTo>
                    <a:pt x="398" y="32"/>
                  </a:lnTo>
                  <a:lnTo>
                    <a:pt x="452" y="0"/>
                  </a:lnTo>
                  <a:lnTo>
                    <a:pt x="638" y="4"/>
                  </a:lnTo>
                </a:path>
              </a:pathLst>
            </a:custGeom>
            <a:noFill/>
            <a:ln w="28575" cmpd="sng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6" name="Freeform 41"/>
            <p:cNvSpPr>
              <a:spLocks noChangeAspect="1"/>
            </p:cNvSpPr>
            <p:nvPr/>
          </p:nvSpPr>
          <p:spPr bwMode="auto">
            <a:xfrm>
              <a:off x="1075" y="1659"/>
              <a:ext cx="579" cy="119"/>
            </a:xfrm>
            <a:custGeom>
              <a:avLst/>
              <a:gdLst>
                <a:gd name="T0" fmla="*/ 0 w 470"/>
                <a:gd name="T1" fmla="*/ 0 h 96"/>
                <a:gd name="T2" fmla="*/ 106 w 470"/>
                <a:gd name="T3" fmla="*/ 54 h 96"/>
                <a:gd name="T4" fmla="*/ 152 w 470"/>
                <a:gd name="T5" fmla="*/ 44 h 96"/>
                <a:gd name="T6" fmla="*/ 270 w 470"/>
                <a:gd name="T7" fmla="*/ 90 h 96"/>
                <a:gd name="T8" fmla="*/ 344 w 470"/>
                <a:gd name="T9" fmla="*/ 68 h 96"/>
                <a:gd name="T10" fmla="*/ 470 w 470"/>
                <a:gd name="T11" fmla="*/ 96 h 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0"/>
                <a:gd name="T19" fmla="*/ 0 h 96"/>
                <a:gd name="T20" fmla="*/ 470 w 470"/>
                <a:gd name="T21" fmla="*/ 96 h 9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0" h="96">
                  <a:moveTo>
                    <a:pt x="0" y="0"/>
                  </a:moveTo>
                  <a:lnTo>
                    <a:pt x="106" y="54"/>
                  </a:lnTo>
                  <a:lnTo>
                    <a:pt x="152" y="44"/>
                  </a:lnTo>
                  <a:lnTo>
                    <a:pt x="270" y="90"/>
                  </a:lnTo>
                  <a:lnTo>
                    <a:pt x="344" y="68"/>
                  </a:lnTo>
                  <a:lnTo>
                    <a:pt x="470" y="96"/>
                  </a:lnTo>
                </a:path>
              </a:pathLst>
            </a:custGeom>
            <a:noFill/>
            <a:ln w="28575" cmpd="sng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7" name="Freeform 42"/>
            <p:cNvSpPr>
              <a:spLocks noChangeAspect="1"/>
            </p:cNvSpPr>
            <p:nvPr/>
          </p:nvSpPr>
          <p:spPr bwMode="auto">
            <a:xfrm>
              <a:off x="1171" y="1576"/>
              <a:ext cx="407" cy="305"/>
            </a:xfrm>
            <a:custGeom>
              <a:avLst/>
              <a:gdLst>
                <a:gd name="T0" fmla="*/ 0 w 330"/>
                <a:gd name="T1" fmla="*/ 0 h 248"/>
                <a:gd name="T2" fmla="*/ 68 w 330"/>
                <a:gd name="T3" fmla="*/ 46 h 248"/>
                <a:gd name="T4" fmla="*/ 78 w 330"/>
                <a:gd name="T5" fmla="*/ 110 h 248"/>
                <a:gd name="T6" fmla="*/ 192 w 330"/>
                <a:gd name="T7" fmla="*/ 156 h 248"/>
                <a:gd name="T8" fmla="*/ 196 w 330"/>
                <a:gd name="T9" fmla="*/ 202 h 248"/>
                <a:gd name="T10" fmla="*/ 330 w 330"/>
                <a:gd name="T11" fmla="*/ 248 h 2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30"/>
                <a:gd name="T19" fmla="*/ 0 h 248"/>
                <a:gd name="T20" fmla="*/ 330 w 330"/>
                <a:gd name="T21" fmla="*/ 248 h 2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30" h="248">
                  <a:moveTo>
                    <a:pt x="0" y="0"/>
                  </a:moveTo>
                  <a:lnTo>
                    <a:pt x="68" y="46"/>
                  </a:lnTo>
                  <a:lnTo>
                    <a:pt x="78" y="110"/>
                  </a:lnTo>
                  <a:lnTo>
                    <a:pt x="192" y="156"/>
                  </a:lnTo>
                  <a:lnTo>
                    <a:pt x="196" y="202"/>
                  </a:lnTo>
                  <a:lnTo>
                    <a:pt x="330" y="248"/>
                  </a:lnTo>
                </a:path>
              </a:pathLst>
            </a:custGeom>
            <a:noFill/>
            <a:ln w="28575" cmpd="sng">
              <a:solidFill>
                <a:srgbClr val="3333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8" name="Rectangle 43"/>
            <p:cNvSpPr>
              <a:spLocks noChangeAspect="1" noChangeArrowheads="1"/>
            </p:cNvSpPr>
            <p:nvPr/>
          </p:nvSpPr>
          <p:spPr bwMode="auto">
            <a:xfrm rot="1511052">
              <a:off x="1282" y="1696"/>
              <a:ext cx="117" cy="72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9" name="Freeform 44"/>
            <p:cNvSpPr>
              <a:spLocks noChangeAspect="1"/>
            </p:cNvSpPr>
            <p:nvPr/>
          </p:nvSpPr>
          <p:spPr bwMode="auto">
            <a:xfrm>
              <a:off x="1112" y="983"/>
              <a:ext cx="562" cy="135"/>
            </a:xfrm>
            <a:custGeom>
              <a:avLst/>
              <a:gdLst>
                <a:gd name="T0" fmla="*/ 0 w 456"/>
                <a:gd name="T1" fmla="*/ 110 h 110"/>
                <a:gd name="T2" fmla="*/ 80 w 456"/>
                <a:gd name="T3" fmla="*/ 70 h 110"/>
                <a:gd name="T4" fmla="*/ 136 w 456"/>
                <a:gd name="T5" fmla="*/ 68 h 110"/>
                <a:gd name="T6" fmla="*/ 296 w 456"/>
                <a:gd name="T7" fmla="*/ 2 h 110"/>
                <a:gd name="T8" fmla="*/ 348 w 456"/>
                <a:gd name="T9" fmla="*/ 22 h 110"/>
                <a:gd name="T10" fmla="*/ 456 w 456"/>
                <a:gd name="T11" fmla="*/ 0 h 1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56"/>
                <a:gd name="T19" fmla="*/ 0 h 110"/>
                <a:gd name="T20" fmla="*/ 456 w 456"/>
                <a:gd name="T21" fmla="*/ 110 h 1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56" h="110">
                  <a:moveTo>
                    <a:pt x="0" y="110"/>
                  </a:moveTo>
                  <a:lnTo>
                    <a:pt x="80" y="70"/>
                  </a:lnTo>
                  <a:lnTo>
                    <a:pt x="136" y="68"/>
                  </a:lnTo>
                  <a:lnTo>
                    <a:pt x="296" y="2"/>
                  </a:lnTo>
                  <a:lnTo>
                    <a:pt x="348" y="22"/>
                  </a:lnTo>
                  <a:lnTo>
                    <a:pt x="456" y="0"/>
                  </a:lnTo>
                </a:path>
              </a:pathLst>
            </a:custGeom>
            <a:noFill/>
            <a:ln w="28575" cmpd="sng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0" name="Freeform 45"/>
            <p:cNvSpPr>
              <a:spLocks noChangeAspect="1"/>
            </p:cNvSpPr>
            <p:nvPr/>
          </p:nvSpPr>
          <p:spPr bwMode="auto">
            <a:xfrm>
              <a:off x="1206" y="907"/>
              <a:ext cx="396" cy="251"/>
            </a:xfrm>
            <a:custGeom>
              <a:avLst/>
              <a:gdLst>
                <a:gd name="T0" fmla="*/ 0 w 322"/>
                <a:gd name="T1" fmla="*/ 204 h 204"/>
                <a:gd name="T2" fmla="*/ 58 w 322"/>
                <a:gd name="T3" fmla="*/ 164 h 204"/>
                <a:gd name="T4" fmla="*/ 58 w 322"/>
                <a:gd name="T5" fmla="*/ 130 h 204"/>
                <a:gd name="T6" fmla="*/ 218 w 322"/>
                <a:gd name="T7" fmla="*/ 66 h 204"/>
                <a:gd name="T8" fmla="*/ 222 w 322"/>
                <a:gd name="T9" fmla="*/ 30 h 204"/>
                <a:gd name="T10" fmla="*/ 322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204"/>
                  </a:moveTo>
                  <a:lnTo>
                    <a:pt x="58" y="164"/>
                  </a:lnTo>
                  <a:lnTo>
                    <a:pt x="58" y="130"/>
                  </a:lnTo>
                  <a:lnTo>
                    <a:pt x="218" y="66"/>
                  </a:lnTo>
                  <a:lnTo>
                    <a:pt x="222" y="30"/>
                  </a:lnTo>
                  <a:lnTo>
                    <a:pt x="322" y="0"/>
                  </a:lnTo>
                </a:path>
              </a:pathLst>
            </a:custGeom>
            <a:noFill/>
            <a:ln w="28575" cmpd="sng">
              <a:solidFill>
                <a:srgbClr val="3333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1" name="Rectangle 46"/>
            <p:cNvSpPr>
              <a:spLocks noChangeAspect="1" noChangeArrowheads="1"/>
            </p:cNvSpPr>
            <p:nvPr/>
          </p:nvSpPr>
          <p:spPr bwMode="auto">
            <a:xfrm rot="-1277282">
              <a:off x="1329" y="985"/>
              <a:ext cx="117" cy="72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2" name="Freeform 47"/>
            <p:cNvSpPr>
              <a:spLocks noChangeAspect="1"/>
            </p:cNvSpPr>
            <p:nvPr/>
          </p:nvSpPr>
          <p:spPr bwMode="auto">
            <a:xfrm>
              <a:off x="4587" y="908"/>
              <a:ext cx="389" cy="242"/>
            </a:xfrm>
            <a:custGeom>
              <a:avLst/>
              <a:gdLst>
                <a:gd name="T0" fmla="*/ 0 w 316"/>
                <a:gd name="T1" fmla="*/ 0 h 197"/>
                <a:gd name="T2" fmla="*/ 75 w 316"/>
                <a:gd name="T3" fmla="*/ 24 h 197"/>
                <a:gd name="T4" fmla="*/ 87 w 316"/>
                <a:gd name="T5" fmla="*/ 57 h 197"/>
                <a:gd name="T6" fmla="*/ 264 w 316"/>
                <a:gd name="T7" fmla="*/ 125 h 197"/>
                <a:gd name="T8" fmla="*/ 262 w 316"/>
                <a:gd name="T9" fmla="*/ 164 h 197"/>
                <a:gd name="T10" fmla="*/ 316 w 316"/>
                <a:gd name="T11" fmla="*/ 197 h 1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6"/>
                <a:gd name="T19" fmla="*/ 0 h 197"/>
                <a:gd name="T20" fmla="*/ 316 w 316"/>
                <a:gd name="T21" fmla="*/ 197 h 1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6" h="197">
                  <a:moveTo>
                    <a:pt x="0" y="0"/>
                  </a:moveTo>
                  <a:lnTo>
                    <a:pt x="75" y="24"/>
                  </a:lnTo>
                  <a:lnTo>
                    <a:pt x="87" y="57"/>
                  </a:lnTo>
                  <a:lnTo>
                    <a:pt x="264" y="125"/>
                  </a:lnTo>
                  <a:lnTo>
                    <a:pt x="262" y="164"/>
                  </a:lnTo>
                  <a:lnTo>
                    <a:pt x="316" y="197"/>
                  </a:lnTo>
                </a:path>
              </a:pathLst>
            </a:custGeom>
            <a:noFill/>
            <a:ln w="28575" cmpd="sng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3" name="Freeform 48"/>
            <p:cNvSpPr>
              <a:spLocks noChangeAspect="1"/>
            </p:cNvSpPr>
            <p:nvPr/>
          </p:nvSpPr>
          <p:spPr bwMode="auto">
            <a:xfrm>
              <a:off x="4573" y="1656"/>
              <a:ext cx="551" cy="123"/>
            </a:xfrm>
            <a:custGeom>
              <a:avLst/>
              <a:gdLst>
                <a:gd name="T0" fmla="*/ 0 w 448"/>
                <a:gd name="T1" fmla="*/ 91 h 99"/>
                <a:gd name="T2" fmla="*/ 93 w 448"/>
                <a:gd name="T3" fmla="*/ 72 h 99"/>
                <a:gd name="T4" fmla="*/ 141 w 448"/>
                <a:gd name="T5" fmla="*/ 99 h 99"/>
                <a:gd name="T6" fmla="*/ 304 w 448"/>
                <a:gd name="T7" fmla="*/ 33 h 99"/>
                <a:gd name="T8" fmla="*/ 354 w 448"/>
                <a:gd name="T9" fmla="*/ 51 h 99"/>
                <a:gd name="T10" fmla="*/ 448 w 448"/>
                <a:gd name="T11" fmla="*/ 0 h 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8"/>
                <a:gd name="T19" fmla="*/ 0 h 99"/>
                <a:gd name="T20" fmla="*/ 448 w 448"/>
                <a:gd name="T21" fmla="*/ 99 h 9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8" h="99">
                  <a:moveTo>
                    <a:pt x="0" y="91"/>
                  </a:moveTo>
                  <a:lnTo>
                    <a:pt x="93" y="72"/>
                  </a:lnTo>
                  <a:lnTo>
                    <a:pt x="141" y="99"/>
                  </a:lnTo>
                  <a:lnTo>
                    <a:pt x="304" y="33"/>
                  </a:lnTo>
                  <a:lnTo>
                    <a:pt x="354" y="51"/>
                  </a:lnTo>
                  <a:lnTo>
                    <a:pt x="448" y="0"/>
                  </a:lnTo>
                </a:path>
              </a:pathLst>
            </a:custGeom>
            <a:noFill/>
            <a:ln w="28575" cmpd="sng">
              <a:solidFill>
                <a:srgbClr val="3333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4" name="Freeform 49"/>
            <p:cNvSpPr>
              <a:spLocks noChangeAspect="1"/>
            </p:cNvSpPr>
            <p:nvPr/>
          </p:nvSpPr>
          <p:spPr bwMode="auto">
            <a:xfrm>
              <a:off x="4517" y="981"/>
              <a:ext cx="553" cy="124"/>
            </a:xfrm>
            <a:custGeom>
              <a:avLst/>
              <a:gdLst>
                <a:gd name="T0" fmla="*/ 0 w 450"/>
                <a:gd name="T1" fmla="*/ 0 h 96"/>
                <a:gd name="T2" fmla="*/ 84 w 450"/>
                <a:gd name="T3" fmla="*/ 19 h 96"/>
                <a:gd name="T4" fmla="*/ 147 w 450"/>
                <a:gd name="T5" fmla="*/ 0 h 96"/>
                <a:gd name="T6" fmla="*/ 319 w 450"/>
                <a:gd name="T7" fmla="*/ 66 h 96"/>
                <a:gd name="T8" fmla="*/ 379 w 450"/>
                <a:gd name="T9" fmla="*/ 57 h 96"/>
                <a:gd name="T10" fmla="*/ 450 w 450"/>
                <a:gd name="T11" fmla="*/ 96 h 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50"/>
                <a:gd name="T19" fmla="*/ 0 h 96"/>
                <a:gd name="T20" fmla="*/ 450 w 450"/>
                <a:gd name="T21" fmla="*/ 96 h 9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50" h="96">
                  <a:moveTo>
                    <a:pt x="0" y="0"/>
                  </a:moveTo>
                  <a:lnTo>
                    <a:pt x="84" y="19"/>
                  </a:lnTo>
                  <a:lnTo>
                    <a:pt x="147" y="0"/>
                  </a:lnTo>
                  <a:lnTo>
                    <a:pt x="319" y="66"/>
                  </a:lnTo>
                  <a:lnTo>
                    <a:pt x="379" y="57"/>
                  </a:lnTo>
                  <a:lnTo>
                    <a:pt x="450" y="96"/>
                  </a:lnTo>
                </a:path>
              </a:pathLst>
            </a:custGeom>
            <a:noFill/>
            <a:ln w="28575" cmpd="sng">
              <a:solidFill>
                <a:srgbClr val="3333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5" name="Rectangle 50"/>
            <p:cNvSpPr>
              <a:spLocks noChangeAspect="1" noChangeArrowheads="1"/>
            </p:cNvSpPr>
            <p:nvPr/>
          </p:nvSpPr>
          <p:spPr bwMode="auto">
            <a:xfrm rot="1511052">
              <a:off x="4749" y="984"/>
              <a:ext cx="116" cy="72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6" name="Oval 51"/>
            <p:cNvSpPr>
              <a:spLocks noChangeAspect="1" noChangeArrowheads="1"/>
            </p:cNvSpPr>
            <p:nvPr/>
          </p:nvSpPr>
          <p:spPr bwMode="auto">
            <a:xfrm rot="93880">
              <a:off x="3257" y="1999"/>
              <a:ext cx="177" cy="98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7" name="AutoShape 52"/>
            <p:cNvSpPr>
              <a:spLocks noChangeAspect="1" noChangeArrowheads="1"/>
            </p:cNvSpPr>
            <p:nvPr/>
          </p:nvSpPr>
          <p:spPr bwMode="auto">
            <a:xfrm rot="245893">
              <a:off x="3301" y="2012"/>
              <a:ext cx="103" cy="72"/>
            </a:xfrm>
            <a:prstGeom prst="curvedDownArrow">
              <a:avLst>
                <a:gd name="adj1" fmla="val 28611"/>
                <a:gd name="adj2" fmla="val 57222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8" name="Oval 53"/>
            <p:cNvSpPr>
              <a:spLocks noChangeAspect="1" noChangeArrowheads="1"/>
            </p:cNvSpPr>
            <p:nvPr/>
          </p:nvSpPr>
          <p:spPr bwMode="auto">
            <a:xfrm rot="-205518">
              <a:off x="3251" y="1889"/>
              <a:ext cx="177" cy="9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9" name="AutoShape 54"/>
            <p:cNvSpPr>
              <a:spLocks noChangeAspect="1" noChangeArrowheads="1"/>
            </p:cNvSpPr>
            <p:nvPr/>
          </p:nvSpPr>
          <p:spPr bwMode="auto">
            <a:xfrm rot="-53504">
              <a:off x="3295" y="1898"/>
              <a:ext cx="102" cy="71"/>
            </a:xfrm>
            <a:prstGeom prst="curvedDownArrow">
              <a:avLst>
                <a:gd name="adj1" fmla="val 28732"/>
                <a:gd name="adj2" fmla="val 57465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0" name="Oval 55"/>
            <p:cNvSpPr>
              <a:spLocks noChangeAspect="1" noChangeArrowheads="1"/>
            </p:cNvSpPr>
            <p:nvPr/>
          </p:nvSpPr>
          <p:spPr bwMode="auto">
            <a:xfrm rot="-205518">
              <a:off x="2748" y="1996"/>
              <a:ext cx="177" cy="9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1" name="AutoShape 56"/>
            <p:cNvSpPr>
              <a:spLocks noChangeAspect="1" noChangeArrowheads="1"/>
            </p:cNvSpPr>
            <p:nvPr/>
          </p:nvSpPr>
          <p:spPr bwMode="auto">
            <a:xfrm rot="-53504">
              <a:off x="2792" y="2005"/>
              <a:ext cx="102" cy="71"/>
            </a:xfrm>
            <a:prstGeom prst="curvedDownArrow">
              <a:avLst>
                <a:gd name="adj1" fmla="val 28732"/>
                <a:gd name="adj2" fmla="val 57465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2" name="Oval 57"/>
            <p:cNvSpPr>
              <a:spLocks noChangeAspect="1" noChangeArrowheads="1"/>
            </p:cNvSpPr>
            <p:nvPr/>
          </p:nvSpPr>
          <p:spPr bwMode="auto">
            <a:xfrm rot="93880">
              <a:off x="2743" y="1887"/>
              <a:ext cx="177" cy="98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3" name="AutoShape 58"/>
            <p:cNvSpPr>
              <a:spLocks noChangeAspect="1" noChangeArrowheads="1"/>
            </p:cNvSpPr>
            <p:nvPr/>
          </p:nvSpPr>
          <p:spPr bwMode="auto">
            <a:xfrm rot="245893">
              <a:off x="2787" y="1900"/>
              <a:ext cx="102" cy="72"/>
            </a:xfrm>
            <a:prstGeom prst="curvedDownArrow">
              <a:avLst>
                <a:gd name="adj1" fmla="val 28333"/>
                <a:gd name="adj2" fmla="val 56667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4" name="Oval 59"/>
            <p:cNvSpPr>
              <a:spLocks noChangeAspect="1" noChangeArrowheads="1"/>
            </p:cNvSpPr>
            <p:nvPr/>
          </p:nvSpPr>
          <p:spPr bwMode="auto">
            <a:xfrm rot="814006">
              <a:off x="1521" y="1721"/>
              <a:ext cx="177" cy="98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5" name="AutoShape 60"/>
            <p:cNvSpPr>
              <a:spLocks noChangeAspect="1" noChangeArrowheads="1"/>
            </p:cNvSpPr>
            <p:nvPr/>
          </p:nvSpPr>
          <p:spPr bwMode="auto">
            <a:xfrm rot="966021">
              <a:off x="1564" y="1736"/>
              <a:ext cx="102" cy="71"/>
            </a:xfrm>
            <a:prstGeom prst="curvedDownArrow">
              <a:avLst>
                <a:gd name="adj1" fmla="val 28732"/>
                <a:gd name="adj2" fmla="val 57465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6" name="Oval 61"/>
            <p:cNvSpPr>
              <a:spLocks noChangeAspect="1" noChangeArrowheads="1"/>
            </p:cNvSpPr>
            <p:nvPr/>
          </p:nvSpPr>
          <p:spPr bwMode="auto">
            <a:xfrm rot="1050912">
              <a:off x="1432" y="1812"/>
              <a:ext cx="178" cy="98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7" name="AutoShape 62"/>
            <p:cNvSpPr>
              <a:spLocks noChangeAspect="1" noChangeArrowheads="1"/>
            </p:cNvSpPr>
            <p:nvPr/>
          </p:nvSpPr>
          <p:spPr bwMode="auto">
            <a:xfrm rot="1202926">
              <a:off x="1478" y="1823"/>
              <a:ext cx="102" cy="71"/>
            </a:xfrm>
            <a:prstGeom prst="curvedDownArrow">
              <a:avLst>
                <a:gd name="adj1" fmla="val 28732"/>
                <a:gd name="adj2" fmla="val 57465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8" name="Oval 63"/>
            <p:cNvSpPr>
              <a:spLocks noChangeAspect="1" noChangeArrowheads="1"/>
            </p:cNvSpPr>
            <p:nvPr/>
          </p:nvSpPr>
          <p:spPr bwMode="auto">
            <a:xfrm rot="1911330">
              <a:off x="1084" y="1522"/>
              <a:ext cx="177" cy="98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9" name="AutoShape 64"/>
            <p:cNvSpPr>
              <a:spLocks noChangeAspect="1" noChangeArrowheads="1"/>
            </p:cNvSpPr>
            <p:nvPr/>
          </p:nvSpPr>
          <p:spPr bwMode="auto">
            <a:xfrm rot="2063342">
              <a:off x="1130" y="1535"/>
              <a:ext cx="102" cy="72"/>
            </a:xfrm>
            <a:prstGeom prst="curvedDownArrow">
              <a:avLst>
                <a:gd name="adj1" fmla="val 28333"/>
                <a:gd name="adj2" fmla="val 56667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0" name="Oval 65"/>
            <p:cNvSpPr>
              <a:spLocks noChangeAspect="1" noChangeArrowheads="1"/>
            </p:cNvSpPr>
            <p:nvPr/>
          </p:nvSpPr>
          <p:spPr bwMode="auto">
            <a:xfrm rot="1594986">
              <a:off x="1007" y="1608"/>
              <a:ext cx="177" cy="98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1" name="AutoShape 66"/>
            <p:cNvSpPr>
              <a:spLocks noChangeAspect="1" noChangeArrowheads="1"/>
            </p:cNvSpPr>
            <p:nvPr/>
          </p:nvSpPr>
          <p:spPr bwMode="auto">
            <a:xfrm rot="1746998">
              <a:off x="1050" y="1624"/>
              <a:ext cx="102" cy="71"/>
            </a:xfrm>
            <a:prstGeom prst="curvedDownArrow">
              <a:avLst>
                <a:gd name="adj1" fmla="val 28732"/>
                <a:gd name="adj2" fmla="val 57465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2" name="Oval 67"/>
            <p:cNvSpPr>
              <a:spLocks noChangeAspect="1" noChangeArrowheads="1"/>
            </p:cNvSpPr>
            <p:nvPr/>
          </p:nvSpPr>
          <p:spPr bwMode="auto">
            <a:xfrm rot="-2650724">
              <a:off x="918" y="1144"/>
              <a:ext cx="177" cy="99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3" name="AutoShape 68"/>
            <p:cNvSpPr>
              <a:spLocks noChangeAspect="1" noChangeArrowheads="1"/>
            </p:cNvSpPr>
            <p:nvPr/>
          </p:nvSpPr>
          <p:spPr bwMode="auto">
            <a:xfrm rot="-2498712">
              <a:off x="960" y="1151"/>
              <a:ext cx="102" cy="72"/>
            </a:xfrm>
            <a:prstGeom prst="curvedDownArrow">
              <a:avLst>
                <a:gd name="adj1" fmla="val 28333"/>
                <a:gd name="adj2" fmla="val 56667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4" name="Oval 69"/>
            <p:cNvSpPr>
              <a:spLocks noChangeAspect="1" noChangeArrowheads="1"/>
            </p:cNvSpPr>
            <p:nvPr/>
          </p:nvSpPr>
          <p:spPr bwMode="auto">
            <a:xfrm rot="-2719334">
              <a:off x="1036" y="1181"/>
              <a:ext cx="177" cy="9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5" name="AutoShape 70"/>
            <p:cNvSpPr>
              <a:spLocks noChangeAspect="1" noChangeArrowheads="1"/>
            </p:cNvSpPr>
            <p:nvPr/>
          </p:nvSpPr>
          <p:spPr bwMode="auto">
            <a:xfrm rot="-2567322">
              <a:off x="1074" y="1186"/>
              <a:ext cx="102" cy="71"/>
            </a:xfrm>
            <a:prstGeom prst="curvedDownArrow">
              <a:avLst>
                <a:gd name="adj1" fmla="val 28732"/>
                <a:gd name="adj2" fmla="val 57465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6" name="Oval 71"/>
            <p:cNvSpPr>
              <a:spLocks noChangeAspect="1" noChangeArrowheads="1"/>
            </p:cNvSpPr>
            <p:nvPr/>
          </p:nvSpPr>
          <p:spPr bwMode="auto">
            <a:xfrm rot="-2875454">
              <a:off x="5122" y="1519"/>
              <a:ext cx="177" cy="98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7" name="AutoShape 72"/>
            <p:cNvSpPr>
              <a:spLocks noChangeAspect="1" noChangeArrowheads="1"/>
            </p:cNvSpPr>
            <p:nvPr/>
          </p:nvSpPr>
          <p:spPr bwMode="auto">
            <a:xfrm rot="-2723441">
              <a:off x="5162" y="1521"/>
              <a:ext cx="102" cy="71"/>
            </a:xfrm>
            <a:prstGeom prst="curvedDownArrow">
              <a:avLst>
                <a:gd name="adj1" fmla="val 28732"/>
                <a:gd name="adj2" fmla="val 57465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8" name="Oval 73"/>
            <p:cNvSpPr>
              <a:spLocks noChangeAspect="1" noChangeArrowheads="1"/>
            </p:cNvSpPr>
            <p:nvPr/>
          </p:nvSpPr>
          <p:spPr bwMode="auto">
            <a:xfrm rot="-2682010">
              <a:off x="4971" y="1472"/>
              <a:ext cx="177" cy="99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9" name="AutoShape 74"/>
            <p:cNvSpPr>
              <a:spLocks noChangeAspect="1" noChangeArrowheads="1"/>
            </p:cNvSpPr>
            <p:nvPr/>
          </p:nvSpPr>
          <p:spPr bwMode="auto">
            <a:xfrm rot="-2529997">
              <a:off x="5013" y="1480"/>
              <a:ext cx="102" cy="71"/>
            </a:xfrm>
            <a:prstGeom prst="curvedDownArrow">
              <a:avLst>
                <a:gd name="adj1" fmla="val 28732"/>
                <a:gd name="adj2" fmla="val 57465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0" name="Freeform 75"/>
            <p:cNvSpPr>
              <a:spLocks noChangeAspect="1"/>
            </p:cNvSpPr>
            <p:nvPr/>
          </p:nvSpPr>
          <p:spPr bwMode="auto">
            <a:xfrm>
              <a:off x="1750" y="2790"/>
              <a:ext cx="218" cy="109"/>
            </a:xfrm>
            <a:custGeom>
              <a:avLst/>
              <a:gdLst>
                <a:gd name="T0" fmla="*/ 177 w 177"/>
                <a:gd name="T1" fmla="*/ 0 h 89"/>
                <a:gd name="T2" fmla="*/ 138 w 177"/>
                <a:gd name="T3" fmla="*/ 44 h 89"/>
                <a:gd name="T4" fmla="*/ 155 w 177"/>
                <a:gd name="T5" fmla="*/ 89 h 89"/>
                <a:gd name="T6" fmla="*/ 0 w 177"/>
                <a:gd name="T7" fmla="*/ 36 h 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7"/>
                <a:gd name="T13" fmla="*/ 0 h 89"/>
                <a:gd name="T14" fmla="*/ 177 w 177"/>
                <a:gd name="T15" fmla="*/ 89 h 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7" h="89">
                  <a:moveTo>
                    <a:pt x="177" y="0"/>
                  </a:moveTo>
                  <a:lnTo>
                    <a:pt x="138" y="44"/>
                  </a:lnTo>
                  <a:lnTo>
                    <a:pt x="155" y="89"/>
                  </a:lnTo>
                  <a:lnTo>
                    <a:pt x="0" y="36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1" name="Line 76"/>
            <p:cNvSpPr>
              <a:spLocks noChangeAspect="1" noChangeShapeType="1"/>
            </p:cNvSpPr>
            <p:nvPr/>
          </p:nvSpPr>
          <p:spPr bwMode="auto">
            <a:xfrm>
              <a:off x="1120" y="2616"/>
              <a:ext cx="155" cy="4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2" name="Freeform 77"/>
            <p:cNvSpPr>
              <a:spLocks noChangeAspect="1"/>
            </p:cNvSpPr>
            <p:nvPr/>
          </p:nvSpPr>
          <p:spPr bwMode="auto">
            <a:xfrm>
              <a:off x="1077" y="2648"/>
              <a:ext cx="126" cy="112"/>
            </a:xfrm>
            <a:custGeom>
              <a:avLst/>
              <a:gdLst>
                <a:gd name="T0" fmla="*/ 0 w 103"/>
                <a:gd name="T1" fmla="*/ 67 h 91"/>
                <a:gd name="T2" fmla="*/ 73 w 103"/>
                <a:gd name="T3" fmla="*/ 91 h 91"/>
                <a:gd name="T4" fmla="*/ 103 w 103"/>
                <a:gd name="T5" fmla="*/ 0 h 91"/>
                <a:gd name="T6" fmla="*/ 0 60000 65536"/>
                <a:gd name="T7" fmla="*/ 0 60000 65536"/>
                <a:gd name="T8" fmla="*/ 0 60000 65536"/>
                <a:gd name="T9" fmla="*/ 0 w 103"/>
                <a:gd name="T10" fmla="*/ 0 h 91"/>
                <a:gd name="T11" fmla="*/ 103 w 103"/>
                <a:gd name="T12" fmla="*/ 91 h 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3" h="91">
                  <a:moveTo>
                    <a:pt x="0" y="67"/>
                  </a:moveTo>
                  <a:lnTo>
                    <a:pt x="73" y="91"/>
                  </a:lnTo>
                  <a:lnTo>
                    <a:pt x="103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3" name="Freeform 78"/>
            <p:cNvSpPr>
              <a:spLocks noChangeAspect="1"/>
            </p:cNvSpPr>
            <p:nvPr/>
          </p:nvSpPr>
          <p:spPr bwMode="auto">
            <a:xfrm>
              <a:off x="2178" y="2757"/>
              <a:ext cx="63" cy="206"/>
            </a:xfrm>
            <a:custGeom>
              <a:avLst/>
              <a:gdLst>
                <a:gd name="T0" fmla="*/ 9 w 54"/>
                <a:gd name="T1" fmla="*/ 0 h 168"/>
                <a:gd name="T2" fmla="*/ 54 w 54"/>
                <a:gd name="T3" fmla="*/ 54 h 168"/>
                <a:gd name="T4" fmla="*/ 0 w 54"/>
                <a:gd name="T5" fmla="*/ 168 h 168"/>
                <a:gd name="T6" fmla="*/ 0 60000 65536"/>
                <a:gd name="T7" fmla="*/ 0 60000 65536"/>
                <a:gd name="T8" fmla="*/ 0 60000 65536"/>
                <a:gd name="T9" fmla="*/ 0 w 54"/>
                <a:gd name="T10" fmla="*/ 0 h 168"/>
                <a:gd name="T11" fmla="*/ 54 w 54"/>
                <a:gd name="T12" fmla="*/ 168 h 1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4" h="168">
                  <a:moveTo>
                    <a:pt x="9" y="0"/>
                  </a:moveTo>
                  <a:lnTo>
                    <a:pt x="54" y="54"/>
                  </a:lnTo>
                  <a:lnTo>
                    <a:pt x="0" y="168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4" name="Oval 79"/>
            <p:cNvSpPr>
              <a:spLocks noChangeAspect="1" noChangeArrowheads="1"/>
            </p:cNvSpPr>
            <p:nvPr/>
          </p:nvSpPr>
          <p:spPr bwMode="auto">
            <a:xfrm>
              <a:off x="1968" y="2738"/>
              <a:ext cx="249" cy="13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5" name="Freeform 80"/>
            <p:cNvSpPr>
              <a:spLocks noChangeAspect="1"/>
            </p:cNvSpPr>
            <p:nvPr/>
          </p:nvSpPr>
          <p:spPr bwMode="auto">
            <a:xfrm>
              <a:off x="3097" y="2406"/>
              <a:ext cx="299" cy="465"/>
            </a:xfrm>
            <a:custGeom>
              <a:avLst/>
              <a:gdLst>
                <a:gd name="T0" fmla="*/ 243 w 243"/>
                <a:gd name="T1" fmla="*/ 378 h 378"/>
                <a:gd name="T2" fmla="*/ 90 w 243"/>
                <a:gd name="T3" fmla="*/ 252 h 378"/>
                <a:gd name="T4" fmla="*/ 42 w 243"/>
                <a:gd name="T5" fmla="*/ 180 h 378"/>
                <a:gd name="T6" fmla="*/ 0 w 243"/>
                <a:gd name="T7" fmla="*/ 0 h 3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3"/>
                <a:gd name="T13" fmla="*/ 0 h 378"/>
                <a:gd name="T14" fmla="*/ 243 w 243"/>
                <a:gd name="T15" fmla="*/ 378 h 3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3" h="378">
                  <a:moveTo>
                    <a:pt x="243" y="378"/>
                  </a:moveTo>
                  <a:lnTo>
                    <a:pt x="90" y="252"/>
                  </a:lnTo>
                  <a:lnTo>
                    <a:pt x="42" y="180"/>
                  </a:lnTo>
                  <a:lnTo>
                    <a:pt x="0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6" name="Rectangle 81"/>
            <p:cNvSpPr>
              <a:spLocks noChangeAspect="1" noChangeArrowheads="1"/>
            </p:cNvSpPr>
            <p:nvPr/>
          </p:nvSpPr>
          <p:spPr bwMode="auto">
            <a:xfrm rot="1147844">
              <a:off x="940" y="2667"/>
              <a:ext cx="140" cy="8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7" name="Rectangle 82"/>
            <p:cNvSpPr>
              <a:spLocks noChangeAspect="1" noChangeArrowheads="1"/>
            </p:cNvSpPr>
            <p:nvPr/>
          </p:nvSpPr>
          <p:spPr bwMode="auto">
            <a:xfrm rot="1147844">
              <a:off x="982" y="2551"/>
              <a:ext cx="140" cy="8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8" name="Rectangle 83"/>
            <p:cNvSpPr>
              <a:spLocks noChangeAspect="1" noChangeArrowheads="1"/>
            </p:cNvSpPr>
            <p:nvPr/>
          </p:nvSpPr>
          <p:spPr bwMode="auto">
            <a:xfrm rot="1147844">
              <a:off x="1259" y="2712"/>
              <a:ext cx="526" cy="8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9" name="Rectangle 84"/>
            <p:cNvSpPr>
              <a:spLocks noChangeAspect="1" noChangeArrowheads="1"/>
            </p:cNvSpPr>
            <p:nvPr/>
          </p:nvSpPr>
          <p:spPr bwMode="auto">
            <a:xfrm>
              <a:off x="96" y="2394"/>
              <a:ext cx="668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>
                  <a:latin typeface="Times New Roman" charset="0"/>
                  <a:ea typeface="ＭＳ Ｐゴシック" charset="-128"/>
                  <a:cs typeface="ＭＳ Ｐゴシック" charset="-128"/>
                </a:rPr>
                <a:t>Pol. H</a:t>
              </a:r>
              <a:r>
                <a:rPr lang="en-US" altLang="ja-JP" sz="2400" baseline="30000">
                  <a:latin typeface="Times New Roman" charset="0"/>
                  <a:ea typeface="ＭＳ Ｐゴシック" charset="-128"/>
                  <a:cs typeface="ＭＳ Ｐゴシック" charset="-128"/>
                </a:rPr>
                <a:t>-</a:t>
              </a:r>
              <a:r>
                <a:rPr lang="en-US" altLang="ja-JP" sz="1400">
                  <a:latin typeface="Times New Roman" charset="0"/>
                  <a:ea typeface="ＭＳ Ｐゴシック" charset="-128"/>
                  <a:cs typeface="ＭＳ Ｐゴシック" charset="-128"/>
                </a:rPr>
                <a:t> Source</a:t>
              </a:r>
            </a:p>
          </p:txBody>
        </p:sp>
        <p:sp>
          <p:nvSpPr>
            <p:cNvPr id="20570" name="Text Box 85"/>
            <p:cNvSpPr txBox="1">
              <a:spLocks noChangeAspect="1" noChangeArrowheads="1"/>
            </p:cNvSpPr>
            <p:nvPr/>
          </p:nvSpPr>
          <p:spPr bwMode="auto">
            <a:xfrm>
              <a:off x="676" y="1939"/>
              <a:ext cx="1293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altLang="ja-JP" sz="1400">
                  <a:latin typeface="Times New Roman" charset="0"/>
                  <a:ea typeface="ＭＳ Ｐゴシック" charset="-128"/>
                  <a:cs typeface="ＭＳ Ｐゴシック" charset="-128"/>
                </a:rPr>
                <a:t>Spin Rotators</a:t>
              </a:r>
            </a:p>
            <a:p>
              <a:pPr algn="ctr" eaLnBrk="0" hangingPunct="0"/>
              <a:r>
                <a:rPr lang="en-US" altLang="ja-JP" sz="1400">
                  <a:latin typeface="Times New Roman" charset="0"/>
                  <a:ea typeface="ＭＳ Ｐゴシック" charset="-128"/>
                  <a:cs typeface="ＭＳ Ｐゴシック" charset="-128"/>
                </a:rPr>
                <a:t>(longitudinal polarization)</a:t>
              </a:r>
            </a:p>
          </p:txBody>
        </p:sp>
        <p:sp>
          <p:nvSpPr>
            <p:cNvPr id="20571" name="Text Box 86"/>
            <p:cNvSpPr txBox="1">
              <a:spLocks noChangeAspect="1" noChangeArrowheads="1"/>
            </p:cNvSpPr>
            <p:nvPr/>
          </p:nvSpPr>
          <p:spPr bwMode="auto">
            <a:xfrm>
              <a:off x="4157" y="1244"/>
              <a:ext cx="83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>
                  <a:latin typeface="Times New Roman" charset="0"/>
                  <a:ea typeface="ＭＳ Ｐゴシック" charset="-128"/>
                  <a:cs typeface="ＭＳ Ｐゴシック" charset="-128"/>
                </a:rPr>
                <a:t>Siberian Snakes</a:t>
              </a:r>
            </a:p>
          </p:txBody>
        </p:sp>
        <p:sp>
          <p:nvSpPr>
            <p:cNvPr id="20572" name="Line 87"/>
            <p:cNvSpPr>
              <a:spLocks noChangeAspect="1" noChangeShapeType="1"/>
            </p:cNvSpPr>
            <p:nvPr/>
          </p:nvSpPr>
          <p:spPr bwMode="auto">
            <a:xfrm flipH="1" flipV="1">
              <a:off x="1152" y="1760"/>
              <a:ext cx="66" cy="2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73" name="Line 88"/>
            <p:cNvSpPr>
              <a:spLocks noChangeAspect="1" noChangeShapeType="1"/>
            </p:cNvSpPr>
            <p:nvPr/>
          </p:nvSpPr>
          <p:spPr bwMode="auto">
            <a:xfrm flipV="1">
              <a:off x="1336" y="1908"/>
              <a:ext cx="89" cy="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74" name="Oval 89"/>
            <p:cNvSpPr>
              <a:spLocks noChangeAspect="1" noChangeArrowheads="1"/>
            </p:cNvSpPr>
            <p:nvPr/>
          </p:nvSpPr>
          <p:spPr bwMode="auto">
            <a:xfrm rot="6499683">
              <a:off x="2017" y="2909"/>
              <a:ext cx="59" cy="59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75" name="Line 90"/>
            <p:cNvSpPr>
              <a:spLocks noChangeAspect="1" noChangeShapeType="1"/>
            </p:cNvSpPr>
            <p:nvPr/>
          </p:nvSpPr>
          <p:spPr bwMode="auto">
            <a:xfrm rot="6499683">
              <a:off x="2059" y="2976"/>
              <a:ext cx="29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76" name="Line 91"/>
            <p:cNvSpPr>
              <a:spLocks noChangeAspect="1" noChangeShapeType="1"/>
            </p:cNvSpPr>
            <p:nvPr/>
          </p:nvSpPr>
          <p:spPr bwMode="auto">
            <a:xfrm rot="6499683">
              <a:off x="2075" y="3004"/>
              <a:ext cx="28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77" name="Line 92"/>
            <p:cNvSpPr>
              <a:spLocks noChangeAspect="1" noChangeShapeType="1"/>
            </p:cNvSpPr>
            <p:nvPr/>
          </p:nvSpPr>
          <p:spPr bwMode="auto">
            <a:xfrm rot="1099684">
              <a:off x="2087" y="2907"/>
              <a:ext cx="28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78" name="Line 93"/>
            <p:cNvSpPr>
              <a:spLocks noChangeAspect="1" noChangeShapeType="1"/>
            </p:cNvSpPr>
            <p:nvPr/>
          </p:nvSpPr>
          <p:spPr bwMode="auto">
            <a:xfrm rot="1099684">
              <a:off x="2115" y="2893"/>
              <a:ext cx="29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79" name="Oval 94"/>
            <p:cNvSpPr>
              <a:spLocks noChangeAspect="1" noChangeArrowheads="1"/>
            </p:cNvSpPr>
            <p:nvPr/>
          </p:nvSpPr>
          <p:spPr bwMode="auto">
            <a:xfrm rot="5400000">
              <a:off x="3324" y="795"/>
              <a:ext cx="59" cy="59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0" name="Line 95"/>
            <p:cNvSpPr>
              <a:spLocks noChangeAspect="1" noChangeShapeType="1"/>
            </p:cNvSpPr>
            <p:nvPr/>
          </p:nvSpPr>
          <p:spPr bwMode="auto">
            <a:xfrm rot="5400000">
              <a:off x="3383" y="850"/>
              <a:ext cx="28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1" name="Line 96"/>
            <p:cNvSpPr>
              <a:spLocks noChangeAspect="1" noChangeShapeType="1"/>
            </p:cNvSpPr>
            <p:nvPr/>
          </p:nvSpPr>
          <p:spPr bwMode="auto">
            <a:xfrm rot="5400000">
              <a:off x="3404" y="873"/>
              <a:ext cx="29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2" name="Line 97"/>
            <p:cNvSpPr>
              <a:spLocks noChangeAspect="1" noChangeShapeType="1"/>
            </p:cNvSpPr>
            <p:nvPr/>
          </p:nvSpPr>
          <p:spPr bwMode="auto">
            <a:xfrm>
              <a:off x="3386" y="776"/>
              <a:ext cx="29" cy="29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3" name="Line 98"/>
            <p:cNvSpPr>
              <a:spLocks noChangeAspect="1" noChangeShapeType="1"/>
            </p:cNvSpPr>
            <p:nvPr/>
          </p:nvSpPr>
          <p:spPr bwMode="auto">
            <a:xfrm>
              <a:off x="3409" y="754"/>
              <a:ext cx="28" cy="29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4" name="Oval 99"/>
            <p:cNvSpPr>
              <a:spLocks noChangeAspect="1" noChangeArrowheads="1"/>
            </p:cNvSpPr>
            <p:nvPr/>
          </p:nvSpPr>
          <p:spPr bwMode="auto">
            <a:xfrm rot="-5400000">
              <a:off x="3306" y="707"/>
              <a:ext cx="60" cy="59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5" name="Line 100"/>
            <p:cNvSpPr>
              <a:spLocks noChangeAspect="1" noChangeShapeType="1"/>
            </p:cNvSpPr>
            <p:nvPr/>
          </p:nvSpPr>
          <p:spPr bwMode="auto">
            <a:xfrm rot="-5400000">
              <a:off x="3277" y="682"/>
              <a:ext cx="28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6" name="Line 101"/>
            <p:cNvSpPr>
              <a:spLocks noChangeAspect="1" noChangeShapeType="1"/>
            </p:cNvSpPr>
            <p:nvPr/>
          </p:nvSpPr>
          <p:spPr bwMode="auto">
            <a:xfrm rot="-5400000">
              <a:off x="3255" y="660"/>
              <a:ext cx="28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7" name="Line 102"/>
            <p:cNvSpPr>
              <a:spLocks noChangeAspect="1" noChangeShapeType="1"/>
            </p:cNvSpPr>
            <p:nvPr/>
          </p:nvSpPr>
          <p:spPr bwMode="auto">
            <a:xfrm rot="10800000">
              <a:off x="3273" y="755"/>
              <a:ext cx="28" cy="29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8" name="Line 103"/>
            <p:cNvSpPr>
              <a:spLocks noChangeAspect="1" noChangeShapeType="1"/>
            </p:cNvSpPr>
            <p:nvPr/>
          </p:nvSpPr>
          <p:spPr bwMode="auto">
            <a:xfrm rot="10800000">
              <a:off x="3251" y="778"/>
              <a:ext cx="28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9" name="Rectangle 104"/>
            <p:cNvSpPr>
              <a:spLocks noChangeAspect="1" noChangeArrowheads="1"/>
            </p:cNvSpPr>
            <p:nvPr/>
          </p:nvSpPr>
          <p:spPr bwMode="auto">
            <a:xfrm>
              <a:off x="569" y="2971"/>
              <a:ext cx="977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>
                  <a:latin typeface="Times New Roman" charset="0"/>
                  <a:ea typeface="ＭＳ Ｐゴシック" charset="-128"/>
                  <a:cs typeface="ＭＳ Ｐゴシック" charset="-128"/>
                </a:rPr>
                <a:t>200 MeV Polarimeter</a:t>
              </a:r>
            </a:p>
          </p:txBody>
        </p:sp>
        <p:sp>
          <p:nvSpPr>
            <p:cNvPr id="20590" name="Line 105"/>
            <p:cNvSpPr>
              <a:spLocks noChangeAspect="1" noChangeShapeType="1"/>
            </p:cNvSpPr>
            <p:nvPr/>
          </p:nvSpPr>
          <p:spPr bwMode="auto">
            <a:xfrm flipV="1">
              <a:off x="1820" y="2971"/>
              <a:ext cx="17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91" name="Rectangle 106"/>
            <p:cNvSpPr>
              <a:spLocks noChangeAspect="1" noChangeArrowheads="1"/>
            </p:cNvSpPr>
            <p:nvPr/>
          </p:nvSpPr>
          <p:spPr bwMode="auto">
            <a:xfrm>
              <a:off x="3647" y="436"/>
              <a:ext cx="1022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RHIC </a:t>
              </a:r>
              <a:r>
                <a:rPr lang="en-US" altLang="ja-JP" sz="1400" dirty="0" err="1">
                  <a:latin typeface="Times New Roman" charset="0"/>
                  <a:ea typeface="ＭＳ Ｐゴシック" charset="-128"/>
                  <a:cs typeface="ＭＳ Ｐゴシック" charset="-128"/>
                </a:rPr>
                <a:t>pC</a:t>
              </a:r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 </a:t>
              </a:r>
              <a:r>
                <a:rPr lang="en-US" altLang="ja-JP" sz="1400" dirty="0" err="1">
                  <a:latin typeface="Times New Roman" charset="0"/>
                  <a:ea typeface="ＭＳ Ｐゴシック" charset="-128"/>
                  <a:cs typeface="ＭＳ Ｐゴシック" charset="-128"/>
                </a:rPr>
                <a:t>Polarimeters</a:t>
              </a:r>
              <a:endParaRPr lang="en-US" altLang="ja-JP" sz="1400" dirty="0"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592" name="Line 107"/>
            <p:cNvSpPr>
              <a:spLocks noChangeAspect="1" noChangeShapeType="1"/>
            </p:cNvSpPr>
            <p:nvPr/>
          </p:nvSpPr>
          <p:spPr bwMode="auto">
            <a:xfrm flipH="1">
              <a:off x="3401" y="604"/>
              <a:ext cx="203" cy="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93" name="Oval 108"/>
            <p:cNvSpPr>
              <a:spLocks noChangeAspect="1" noChangeArrowheads="1"/>
            </p:cNvSpPr>
            <p:nvPr/>
          </p:nvSpPr>
          <p:spPr bwMode="auto">
            <a:xfrm rot="8100306">
              <a:off x="3054" y="743"/>
              <a:ext cx="59" cy="59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" name="Group 109"/>
            <p:cNvGrpSpPr>
              <a:grpSpLocks noChangeAspect="1"/>
            </p:cNvGrpSpPr>
            <p:nvPr/>
          </p:nvGrpSpPr>
          <p:grpSpPr bwMode="auto">
            <a:xfrm rot="2700306">
              <a:off x="3061" y="821"/>
              <a:ext cx="50" cy="51"/>
              <a:chOff x="3936" y="1517"/>
              <a:chExt cx="41" cy="41"/>
            </a:xfrm>
          </p:grpSpPr>
          <p:sp>
            <p:nvSpPr>
              <p:cNvPr id="20625" name="Line 110"/>
              <p:cNvSpPr>
                <a:spLocks noChangeAspect="1" noChangeShapeType="1"/>
              </p:cNvSpPr>
              <p:nvPr/>
            </p:nvSpPr>
            <p:spPr bwMode="auto">
              <a:xfrm rot="5400000">
                <a:off x="3936" y="1517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26" name="Line 111"/>
              <p:cNvSpPr>
                <a:spLocks noChangeAspect="1" noChangeShapeType="1"/>
              </p:cNvSpPr>
              <p:nvPr/>
            </p:nvSpPr>
            <p:spPr bwMode="auto">
              <a:xfrm rot="5400000">
                <a:off x="3954" y="1535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" name="Group 112"/>
            <p:cNvGrpSpPr>
              <a:grpSpLocks noChangeAspect="1"/>
            </p:cNvGrpSpPr>
            <p:nvPr/>
          </p:nvGrpSpPr>
          <p:grpSpPr bwMode="auto">
            <a:xfrm rot="2700306">
              <a:off x="3061" y="681"/>
              <a:ext cx="51" cy="50"/>
              <a:chOff x="3936" y="1517"/>
              <a:chExt cx="41" cy="41"/>
            </a:xfrm>
          </p:grpSpPr>
          <p:sp>
            <p:nvSpPr>
              <p:cNvPr id="20623" name="Line 113"/>
              <p:cNvSpPr>
                <a:spLocks noChangeAspect="1" noChangeShapeType="1"/>
              </p:cNvSpPr>
              <p:nvPr/>
            </p:nvSpPr>
            <p:spPr bwMode="auto">
              <a:xfrm rot="5400000">
                <a:off x="3936" y="1517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24" name="Line 114"/>
              <p:cNvSpPr>
                <a:spLocks noChangeAspect="1" noChangeShapeType="1"/>
              </p:cNvSpPr>
              <p:nvPr/>
            </p:nvSpPr>
            <p:spPr bwMode="auto">
              <a:xfrm rot="5400000">
                <a:off x="3954" y="1535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0596" name="Rectangle 115"/>
            <p:cNvSpPr>
              <a:spLocks noChangeAspect="1" noChangeArrowheads="1"/>
            </p:cNvSpPr>
            <p:nvPr/>
          </p:nvSpPr>
          <p:spPr bwMode="auto">
            <a:xfrm>
              <a:off x="1115" y="441"/>
              <a:ext cx="1540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Absolute </a:t>
              </a:r>
              <a:r>
                <a:rPr lang="en-US" altLang="ja-JP" sz="1400" dirty="0" err="1">
                  <a:latin typeface="Times New Roman" charset="0"/>
                  <a:ea typeface="ＭＳ Ｐゴシック" charset="-128"/>
                  <a:cs typeface="ＭＳ Ｐゴシック" charset="-128"/>
                </a:rPr>
                <a:t>Polarimeter</a:t>
              </a:r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 (H</a:t>
              </a:r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  <a:sym typeface="Symbol" charset="2"/>
                </a:rPr>
                <a:t></a:t>
              </a:r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 jet)</a:t>
              </a:r>
            </a:p>
          </p:txBody>
        </p:sp>
        <p:sp>
          <p:nvSpPr>
            <p:cNvPr id="20597" name="Line 116"/>
            <p:cNvSpPr>
              <a:spLocks noChangeAspect="1" noChangeShapeType="1"/>
            </p:cNvSpPr>
            <p:nvPr/>
          </p:nvSpPr>
          <p:spPr bwMode="auto">
            <a:xfrm>
              <a:off x="2727" y="585"/>
              <a:ext cx="282" cy="1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98" name="Line 117"/>
            <p:cNvSpPr>
              <a:spLocks noChangeAspect="1" noChangeShapeType="1"/>
            </p:cNvSpPr>
            <p:nvPr/>
          </p:nvSpPr>
          <p:spPr bwMode="auto">
            <a:xfrm>
              <a:off x="747" y="2582"/>
              <a:ext cx="171" cy="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99" name="Oval 118"/>
            <p:cNvSpPr>
              <a:spLocks noChangeAspect="1" noChangeArrowheads="1"/>
            </p:cNvSpPr>
            <p:nvPr/>
          </p:nvSpPr>
          <p:spPr bwMode="auto">
            <a:xfrm rot="3845359">
              <a:off x="3159" y="3209"/>
              <a:ext cx="59" cy="59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00" name="Line 119"/>
            <p:cNvSpPr>
              <a:spLocks noChangeAspect="1" noChangeShapeType="1"/>
            </p:cNvSpPr>
            <p:nvPr/>
          </p:nvSpPr>
          <p:spPr bwMode="auto">
            <a:xfrm rot="3845359">
              <a:off x="3232" y="3240"/>
              <a:ext cx="28" cy="29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01" name="Line 120"/>
            <p:cNvSpPr>
              <a:spLocks noChangeAspect="1" noChangeShapeType="1"/>
            </p:cNvSpPr>
            <p:nvPr/>
          </p:nvSpPr>
          <p:spPr bwMode="auto">
            <a:xfrm rot="3845359">
              <a:off x="3261" y="3252"/>
              <a:ext cx="28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02" name="Line 121"/>
            <p:cNvSpPr>
              <a:spLocks noChangeAspect="1" noChangeShapeType="1"/>
            </p:cNvSpPr>
            <p:nvPr/>
          </p:nvSpPr>
          <p:spPr bwMode="auto">
            <a:xfrm rot="-1554641">
              <a:off x="3203" y="3173"/>
              <a:ext cx="28" cy="29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03" name="Line 122"/>
            <p:cNvSpPr>
              <a:spLocks noChangeAspect="1" noChangeShapeType="1"/>
            </p:cNvSpPr>
            <p:nvPr/>
          </p:nvSpPr>
          <p:spPr bwMode="auto">
            <a:xfrm rot="-1554641">
              <a:off x="3213" y="3144"/>
              <a:ext cx="28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04" name="Rectangle 123"/>
            <p:cNvSpPr>
              <a:spLocks noChangeAspect="1" noChangeArrowheads="1"/>
            </p:cNvSpPr>
            <p:nvPr/>
          </p:nvSpPr>
          <p:spPr bwMode="auto">
            <a:xfrm>
              <a:off x="3522" y="3266"/>
              <a:ext cx="1068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AGS </a:t>
              </a:r>
              <a:r>
                <a:rPr lang="en-US" altLang="ja-JP" sz="1400" dirty="0" err="1">
                  <a:latin typeface="Times New Roman" charset="0"/>
                  <a:ea typeface="ＭＳ Ｐゴシック" charset="-128"/>
                  <a:cs typeface="ＭＳ Ｐゴシック" charset="-128"/>
                </a:rPr>
                <a:t>pC</a:t>
              </a:r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 </a:t>
              </a:r>
              <a:r>
                <a:rPr lang="en-US" altLang="ja-JP" sz="1400" dirty="0" err="1">
                  <a:latin typeface="Times New Roman" charset="0"/>
                  <a:ea typeface="ＭＳ Ｐゴシック" charset="-128"/>
                  <a:cs typeface="ＭＳ Ｐゴシック" charset="-128"/>
                </a:rPr>
                <a:t>Polarimeter</a:t>
              </a:r>
              <a:endParaRPr lang="en-US" altLang="ja-JP" sz="1400" dirty="0"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605" name="Line 124"/>
            <p:cNvSpPr>
              <a:spLocks noChangeAspect="1" noChangeShapeType="1"/>
            </p:cNvSpPr>
            <p:nvPr/>
          </p:nvSpPr>
          <p:spPr bwMode="auto">
            <a:xfrm flipH="1" flipV="1">
              <a:off x="3299" y="3293"/>
              <a:ext cx="191" cy="5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06" name="Text Box 125"/>
            <p:cNvSpPr txBox="1">
              <a:spLocks noChangeAspect="1" noChangeArrowheads="1"/>
            </p:cNvSpPr>
            <p:nvPr/>
          </p:nvSpPr>
          <p:spPr bwMode="auto">
            <a:xfrm>
              <a:off x="2217" y="3391"/>
              <a:ext cx="1100" cy="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Strong AGS Snake</a:t>
              </a:r>
            </a:p>
          </p:txBody>
        </p:sp>
        <p:sp>
          <p:nvSpPr>
            <p:cNvPr id="20607" name="Line 126"/>
            <p:cNvSpPr>
              <a:spLocks noChangeAspect="1" noChangeShapeType="1"/>
            </p:cNvSpPr>
            <p:nvPr/>
          </p:nvSpPr>
          <p:spPr bwMode="auto">
            <a:xfrm flipH="1" flipV="1">
              <a:off x="2478" y="3327"/>
              <a:ext cx="78" cy="1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" name="Group 127"/>
            <p:cNvGrpSpPr>
              <a:grpSpLocks noChangeAspect="1"/>
            </p:cNvGrpSpPr>
            <p:nvPr/>
          </p:nvGrpSpPr>
          <p:grpSpPr bwMode="auto">
            <a:xfrm>
              <a:off x="3364" y="2828"/>
              <a:ext cx="99" cy="177"/>
              <a:chOff x="5420" y="4309"/>
              <a:chExt cx="136" cy="211"/>
            </a:xfrm>
          </p:grpSpPr>
          <p:sp>
            <p:nvSpPr>
              <p:cNvPr id="20621" name="Oval 128"/>
              <p:cNvSpPr>
                <a:spLocks noChangeAspect="1" noChangeArrowheads="1"/>
              </p:cNvSpPr>
              <p:nvPr/>
            </p:nvSpPr>
            <p:spPr bwMode="auto">
              <a:xfrm rot="3438710">
                <a:off x="5382" y="4347"/>
                <a:ext cx="211" cy="136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22" name="AutoShape 129"/>
              <p:cNvSpPr>
                <a:spLocks noChangeAspect="1" noChangeArrowheads="1"/>
              </p:cNvSpPr>
              <p:nvPr/>
            </p:nvSpPr>
            <p:spPr bwMode="auto">
              <a:xfrm rot="3590724">
                <a:off x="5435" y="4371"/>
                <a:ext cx="122" cy="98"/>
              </a:xfrm>
              <a:prstGeom prst="curvedDownArrow">
                <a:avLst>
                  <a:gd name="adj1" fmla="val 24898"/>
                  <a:gd name="adj2" fmla="val 49796"/>
                  <a:gd name="adj3" fmla="val 42009"/>
                </a:avLst>
              </a:prstGeom>
              <a:solidFill>
                <a:srgbClr val="FFFFFF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0609" name="Text Box 130"/>
            <p:cNvSpPr txBox="1">
              <a:spLocks noChangeAspect="1" noChangeArrowheads="1"/>
            </p:cNvSpPr>
            <p:nvPr/>
          </p:nvSpPr>
          <p:spPr bwMode="auto">
            <a:xfrm>
              <a:off x="3635" y="2697"/>
              <a:ext cx="1673" cy="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Helical Partial Siberian Snake</a:t>
              </a:r>
            </a:p>
          </p:txBody>
        </p:sp>
        <p:sp>
          <p:nvSpPr>
            <p:cNvPr id="20610" name="Line 131"/>
            <p:cNvSpPr>
              <a:spLocks noChangeAspect="1" noChangeShapeType="1"/>
            </p:cNvSpPr>
            <p:nvPr/>
          </p:nvSpPr>
          <p:spPr bwMode="auto">
            <a:xfrm flipH="1">
              <a:off x="3498" y="2841"/>
              <a:ext cx="171" cy="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11" name="Rectangle 132"/>
            <p:cNvSpPr>
              <a:spLocks noChangeAspect="1" noChangeArrowheads="1"/>
            </p:cNvSpPr>
            <p:nvPr/>
          </p:nvSpPr>
          <p:spPr bwMode="auto">
            <a:xfrm>
              <a:off x="850" y="818"/>
              <a:ext cx="454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b="1" i="1" u="sng">
                  <a:latin typeface="Times New Roman" charset="0"/>
                  <a:ea typeface="ＭＳ Ｐゴシック" charset="-128"/>
                  <a:cs typeface="ＭＳ Ｐゴシック" charset="-128"/>
                </a:rPr>
                <a:t>PHOBOS</a:t>
              </a:r>
              <a:endParaRPr lang="en-US" altLang="ja-JP" sz="2400"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612" name="Text Box 133"/>
            <p:cNvSpPr txBox="1">
              <a:spLocks noChangeAspect="1" noChangeArrowheads="1"/>
            </p:cNvSpPr>
            <p:nvPr/>
          </p:nvSpPr>
          <p:spPr bwMode="auto">
            <a:xfrm>
              <a:off x="3306" y="2199"/>
              <a:ext cx="1295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altLang="ja-JP" sz="1400">
                  <a:latin typeface="Times New Roman" charset="0"/>
                  <a:ea typeface="ＭＳ Ｐゴシック" charset="-128"/>
                  <a:cs typeface="ＭＳ Ｐゴシック" charset="-128"/>
                </a:rPr>
                <a:t>Spin Rotators</a:t>
              </a:r>
            </a:p>
            <a:p>
              <a:pPr algn="ctr" eaLnBrk="0" hangingPunct="0"/>
              <a:r>
                <a:rPr lang="en-US" altLang="ja-JP" sz="1400">
                  <a:latin typeface="Times New Roman" charset="0"/>
                  <a:ea typeface="ＭＳ Ｐゴシック" charset="-128"/>
                  <a:cs typeface="ＭＳ Ｐゴシック" charset="-128"/>
                </a:rPr>
                <a:t>(longitudinal polarization)</a:t>
              </a:r>
            </a:p>
          </p:txBody>
        </p:sp>
        <p:sp>
          <p:nvSpPr>
            <p:cNvPr id="20613" name="Line 134"/>
            <p:cNvSpPr>
              <a:spLocks noChangeAspect="1" noChangeShapeType="1"/>
            </p:cNvSpPr>
            <p:nvPr/>
          </p:nvSpPr>
          <p:spPr bwMode="auto">
            <a:xfrm flipH="1" flipV="1">
              <a:off x="3407" y="2137"/>
              <a:ext cx="111" cy="1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14" name="Line 135"/>
            <p:cNvSpPr>
              <a:spLocks noChangeAspect="1" noChangeShapeType="1"/>
            </p:cNvSpPr>
            <p:nvPr/>
          </p:nvSpPr>
          <p:spPr bwMode="auto">
            <a:xfrm flipH="1" flipV="1">
              <a:off x="2926" y="2107"/>
              <a:ext cx="580" cy="1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15" name="Line 136"/>
            <p:cNvSpPr>
              <a:spLocks noChangeAspect="1" noChangeShapeType="1"/>
            </p:cNvSpPr>
            <p:nvPr/>
          </p:nvSpPr>
          <p:spPr bwMode="auto">
            <a:xfrm>
              <a:off x="4624" y="1413"/>
              <a:ext cx="310" cy="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16" name="Text Box 137"/>
            <p:cNvSpPr txBox="1">
              <a:spLocks noChangeAspect="1" noChangeArrowheads="1"/>
            </p:cNvSpPr>
            <p:nvPr/>
          </p:nvSpPr>
          <p:spPr bwMode="auto">
            <a:xfrm>
              <a:off x="1568" y="1096"/>
              <a:ext cx="83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Siberian Snakes</a:t>
              </a:r>
            </a:p>
          </p:txBody>
        </p:sp>
        <p:sp>
          <p:nvSpPr>
            <p:cNvPr id="20617" name="Line 138"/>
            <p:cNvSpPr>
              <a:spLocks noChangeAspect="1" noChangeShapeType="1"/>
            </p:cNvSpPr>
            <p:nvPr/>
          </p:nvSpPr>
          <p:spPr bwMode="auto">
            <a:xfrm flipH="1">
              <a:off x="1263" y="1229"/>
              <a:ext cx="31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" name="Group 139"/>
            <p:cNvGrpSpPr>
              <a:grpSpLocks noChangeAspect="1"/>
            </p:cNvGrpSpPr>
            <p:nvPr/>
          </p:nvGrpSpPr>
          <p:grpSpPr bwMode="auto">
            <a:xfrm rot="-2695348">
              <a:off x="2371" y="3140"/>
              <a:ext cx="99" cy="176"/>
              <a:chOff x="5420" y="4309"/>
              <a:chExt cx="136" cy="211"/>
            </a:xfrm>
          </p:grpSpPr>
          <p:sp>
            <p:nvSpPr>
              <p:cNvPr id="20619" name="Oval 140"/>
              <p:cNvSpPr>
                <a:spLocks noChangeAspect="1" noChangeArrowheads="1"/>
              </p:cNvSpPr>
              <p:nvPr/>
            </p:nvSpPr>
            <p:spPr bwMode="auto">
              <a:xfrm rot="3438710">
                <a:off x="5382" y="4347"/>
                <a:ext cx="211" cy="136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20" name="AutoShape 141"/>
              <p:cNvSpPr>
                <a:spLocks noChangeAspect="1" noChangeArrowheads="1"/>
              </p:cNvSpPr>
              <p:nvPr/>
            </p:nvSpPr>
            <p:spPr bwMode="auto">
              <a:xfrm rot="3590724">
                <a:off x="5435" y="4371"/>
                <a:ext cx="122" cy="98"/>
              </a:xfrm>
              <a:prstGeom prst="curvedDownArrow">
                <a:avLst>
                  <a:gd name="adj1" fmla="val 24898"/>
                  <a:gd name="adj2" fmla="val 49796"/>
                  <a:gd name="adj3" fmla="val 42009"/>
                </a:avLst>
              </a:prstGeom>
              <a:solidFill>
                <a:srgbClr val="FFFFFF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0488" name="Text Box 145"/>
          <p:cNvSpPr txBox="1">
            <a:spLocks noChangeArrowheads="1"/>
          </p:cNvSpPr>
          <p:nvPr/>
        </p:nvSpPr>
        <p:spPr bwMode="auto">
          <a:xfrm>
            <a:off x="3657600" y="1905000"/>
            <a:ext cx="26670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polarized </a:t>
            </a:r>
            <a:r>
              <a:rPr lang="en-US" dirty="0" err="1"/>
              <a:t>p+p</a:t>
            </a:r>
            <a:r>
              <a:rPr lang="en-US" dirty="0"/>
              <a:t> collisions</a:t>
            </a:r>
          </a:p>
          <a:p>
            <a:pPr algn="ctr">
              <a:spcBef>
                <a:spcPct val="50000"/>
              </a:spcBef>
            </a:pPr>
            <a:r>
              <a:rPr lang="en-US" dirty="0"/>
              <a:t>62 </a:t>
            </a:r>
            <a:r>
              <a:rPr lang="en-US" dirty="0">
                <a:latin typeface="Symbol" charset="2"/>
                <a:sym typeface="Symbol" charset="2"/>
              </a:rPr>
              <a:t> </a:t>
            </a:r>
            <a:r>
              <a:rPr lang="en-US" dirty="0">
                <a:sym typeface="Symbol" charset="2"/>
              </a:rPr>
              <a:t>s  500 GeV</a:t>
            </a:r>
          </a:p>
        </p:txBody>
      </p:sp>
      <p:sp>
        <p:nvSpPr>
          <p:cNvPr id="147" name="Date Placeholder 14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64476-0C45-554F-B27F-1202BDFB3D3D}" type="datetime1">
              <a:rPr lang="en-US" smtClean="0"/>
              <a:t>7/7/16</a:t>
            </a:fld>
            <a:endParaRPr lang="en-US"/>
          </a:p>
        </p:txBody>
      </p:sp>
      <p:pic>
        <p:nvPicPr>
          <p:cNvPr id="148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6781585" y="-24834"/>
            <a:ext cx="2343540" cy="201862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329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CustomShape 1"/>
          <p:cNvSpPr/>
          <p:nvPr/>
        </p:nvSpPr>
        <p:spPr>
          <a:xfrm>
            <a:off x="0" y="44640"/>
            <a:ext cx="9143280" cy="791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4400" dirty="0" smtClean="0">
                <a:solidFill>
                  <a:srgbClr val="FF0000"/>
                </a:solidFill>
                <a:latin typeface="Calibri"/>
              </a:rPr>
              <a:t>“</a:t>
            </a:r>
            <a:r>
              <a:rPr lang="en-US" sz="4400" dirty="0" smtClean="0">
                <a:solidFill>
                  <a:srgbClr val="FF0000"/>
                </a:solidFill>
                <a:latin typeface="Calibri"/>
              </a:rPr>
              <a:t>Weak</a:t>
            </a:r>
            <a:r>
              <a:rPr lang="en-US" sz="4400" dirty="0" smtClean="0">
                <a:solidFill>
                  <a:srgbClr val="FF0000"/>
                </a:solidFill>
                <a:latin typeface="Calibri"/>
              </a:rPr>
              <a:t>” </a:t>
            </a:r>
            <a:r>
              <a:rPr lang="en-US" sz="4400" dirty="0" err="1">
                <a:solidFill>
                  <a:srgbClr val="FF0000"/>
                </a:solidFill>
                <a:latin typeface="Calibri"/>
              </a:rPr>
              <a:t>p</a:t>
            </a:r>
            <a:r>
              <a:rPr lang="en-US" sz="4400" baseline="-25000" dirty="0" err="1">
                <a:solidFill>
                  <a:srgbClr val="FF0000"/>
                </a:solidFill>
                <a:latin typeface="Calibri"/>
              </a:rPr>
              <a:t>T</a:t>
            </a:r>
            <a:r>
              <a:rPr lang="en-US" sz="4400" dirty="0">
                <a:solidFill>
                  <a:srgbClr val="FF0000"/>
                </a:solidFill>
                <a:latin typeface="Calibri"/>
              </a:rPr>
              <a:t> Dependence </a:t>
            </a:r>
            <a:endParaRPr dirty="0"/>
          </a:p>
        </p:txBody>
      </p:sp>
      <p:pic>
        <p:nvPicPr>
          <p:cNvPr id="622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673200" y="960840"/>
            <a:ext cx="6859800" cy="4458240"/>
          </a:xfrm>
          <a:prstGeom prst="rect">
            <a:avLst/>
          </a:prstGeom>
          <a:ln>
            <a:noFill/>
          </a:ln>
        </p:spPr>
      </p:pic>
      <p:sp>
        <p:nvSpPr>
          <p:cNvPr id="623" name="CustomShape 2"/>
          <p:cNvSpPr/>
          <p:nvPr/>
        </p:nvSpPr>
        <p:spPr>
          <a:xfrm>
            <a:off x="6343200" y="849600"/>
            <a:ext cx="2066040" cy="3643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arXiv:1406.3541</a:t>
            </a:r>
            <a:endParaRPr/>
          </a:p>
        </p:txBody>
      </p:sp>
      <p:pic>
        <p:nvPicPr>
          <p:cNvPr id="624" name="図 13"/>
          <p:cNvPicPr/>
          <p:nvPr/>
        </p:nvPicPr>
        <p:blipFill>
          <a:blip r:embed="rId3"/>
          <a:stretch>
            <a:fillRect/>
          </a:stretch>
        </p:blipFill>
        <p:spPr>
          <a:xfrm>
            <a:off x="4618800" y="5519520"/>
            <a:ext cx="3463200" cy="479880"/>
          </a:xfrm>
          <a:prstGeom prst="rect">
            <a:avLst/>
          </a:prstGeom>
          <a:ln>
            <a:noFill/>
          </a:ln>
        </p:spPr>
      </p:pic>
      <p:sp>
        <p:nvSpPr>
          <p:cNvPr id="625" name="CustomShape 3"/>
          <p:cNvSpPr/>
          <p:nvPr/>
        </p:nvSpPr>
        <p:spPr>
          <a:xfrm>
            <a:off x="4589280" y="5987160"/>
            <a:ext cx="3998520" cy="3182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500">
                <a:solidFill>
                  <a:srgbClr val="FF0000"/>
                </a:solidFill>
                <a:latin typeface="Calibri"/>
              </a:rPr>
              <a:t>Recent work, Twist-3, Kanazawa &amp; Koike</a:t>
            </a:r>
            <a:endParaRPr/>
          </a:p>
        </p:txBody>
      </p:sp>
      <p:sp>
        <p:nvSpPr>
          <p:cNvPr id="626" name="CustomShape 4"/>
          <p:cNvSpPr/>
          <p:nvPr/>
        </p:nvSpPr>
        <p:spPr>
          <a:xfrm>
            <a:off x="457200" y="6356520"/>
            <a:ext cx="2133000" cy="364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200">
                <a:solidFill>
                  <a:srgbClr val="8B8B8B"/>
                </a:solidFill>
                <a:latin typeface="Calibri"/>
              </a:rPr>
              <a:t>10/17/2014</a:t>
            </a:r>
            <a:endParaRPr/>
          </a:p>
        </p:txBody>
      </p:sp>
      <p:sp>
        <p:nvSpPr>
          <p:cNvPr id="627" name="CustomShape 5"/>
          <p:cNvSpPr/>
          <p:nvPr/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>
                <a:solidFill>
                  <a:srgbClr val="8B8B8B"/>
                </a:solidFill>
                <a:latin typeface="Calibri"/>
              </a:rPr>
              <a:t>Ming Liu</a:t>
            </a:r>
            <a:endParaRPr/>
          </a:p>
        </p:txBody>
      </p:sp>
      <p:sp>
        <p:nvSpPr>
          <p:cNvPr id="628" name="CustomShape 6"/>
          <p:cNvSpPr/>
          <p:nvPr/>
        </p:nvSpPr>
        <p:spPr>
          <a:xfrm>
            <a:off x="97200" y="5919840"/>
            <a:ext cx="3486240" cy="3643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>
                <a:solidFill>
                  <a:srgbClr val="FF0000"/>
                </a:solidFill>
                <a:latin typeface="Calibri"/>
              </a:rPr>
              <a:t>Naïve expectation at high pT</a:t>
            </a:r>
            <a:endParaRPr/>
          </a:p>
        </p:txBody>
      </p:sp>
      <p:pic>
        <p:nvPicPr>
          <p:cNvPr id="629" name="Picture 628"/>
          <p:cNvPicPr/>
          <p:nvPr/>
        </p:nvPicPr>
        <p:blipFill>
          <a:blip r:embed="rId4"/>
          <a:stretch>
            <a:fillRect/>
          </a:stretch>
        </p:blipFill>
        <p:spPr>
          <a:xfrm>
            <a:off x="375840" y="5212080"/>
            <a:ext cx="2641320" cy="698040"/>
          </a:xfrm>
          <a:prstGeom prst="rect">
            <a:avLst/>
          </a:prstGeom>
          <a:ln>
            <a:noFill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D3C12-BDE6-8D46-9CE6-FD5EBB939CA4}" type="datetime1">
              <a:rPr lang="en-US" smtClean="0"/>
              <a:t>7/7/16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Liu,  ICNFP2016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86086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Access </a:t>
            </a:r>
            <a:r>
              <a:rPr lang="en-US" sz="2800" dirty="0" err="1" smtClean="0"/>
              <a:t>Sivers</a:t>
            </a:r>
            <a:r>
              <a:rPr lang="en-US" sz="2800" dirty="0" smtClean="0"/>
              <a:t> and Collins with Jet and Hadron Azimuthal Distributions in Transversely </a:t>
            </a:r>
            <a:r>
              <a:rPr lang="en-US" sz="2800" dirty="0"/>
              <a:t>P</a:t>
            </a:r>
            <a:r>
              <a:rPr lang="en-US" sz="2800" dirty="0" smtClean="0"/>
              <a:t>olarized </a:t>
            </a:r>
            <a:r>
              <a:rPr lang="en-US" sz="2800" dirty="0" err="1" smtClean="0"/>
              <a:t>p+p</a:t>
            </a:r>
            <a:r>
              <a:rPr lang="en-US" sz="2800" dirty="0" smtClean="0"/>
              <a:t> Collisions 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92" y="2405137"/>
            <a:ext cx="4906108" cy="40489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8700" y="1865977"/>
            <a:ext cx="5341438" cy="18717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46615" y="3839308"/>
            <a:ext cx="23805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Experimental variables: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Jet </a:t>
            </a:r>
            <a:r>
              <a:rPr lang="en-US" dirty="0" err="1" smtClean="0">
                <a:solidFill>
                  <a:srgbClr val="FF0000"/>
                </a:solidFill>
              </a:rPr>
              <a:t>P</a:t>
            </a:r>
            <a:r>
              <a:rPr lang="en-US" baseline="-25000" dirty="0" err="1" smtClean="0">
                <a:solidFill>
                  <a:srgbClr val="FF0000"/>
                </a:solidFill>
              </a:rPr>
              <a:t>j</a:t>
            </a:r>
            <a:r>
              <a:rPr lang="en-US" baseline="-25000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xF</a:t>
            </a:r>
            <a:endParaRPr lang="en-US" dirty="0" smtClean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Hadron </a:t>
            </a:r>
            <a:r>
              <a:rPr lang="en-US" dirty="0" err="1" smtClean="0">
                <a:solidFill>
                  <a:srgbClr val="FF0000"/>
                </a:solidFill>
              </a:rPr>
              <a:t>P</a:t>
            </a:r>
            <a:r>
              <a:rPr lang="en-US" baseline="-25000" dirty="0" err="1" smtClean="0">
                <a:solidFill>
                  <a:srgbClr val="FF0000"/>
                </a:solidFill>
              </a:rPr>
              <a:t>h</a:t>
            </a:r>
            <a:r>
              <a:rPr lang="en-US" dirty="0" smtClean="0">
                <a:solidFill>
                  <a:srgbClr val="FF0000"/>
                </a:solidFill>
              </a:rPr>
              <a:t> , PID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Beam polarization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6538" y="2063205"/>
            <a:ext cx="3028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Feng</a:t>
            </a:r>
            <a:r>
              <a:rPr lang="en-US" sz="1200" dirty="0" smtClean="0"/>
              <a:t> Yuan, PRL 100, 032003 (2008)</a:t>
            </a:r>
          </a:p>
          <a:p>
            <a:r>
              <a:rPr lang="en-US" sz="1200" dirty="0" smtClean="0"/>
              <a:t>Umberto </a:t>
            </a:r>
            <a:r>
              <a:rPr lang="en-US" sz="1200" dirty="0" err="1" smtClean="0"/>
              <a:t>D’Alesio</a:t>
            </a:r>
            <a:r>
              <a:rPr lang="en-US" sz="1200" dirty="0" smtClean="0"/>
              <a:t> et al PRD 83 034021 (2011)</a:t>
            </a:r>
            <a:endParaRPr lang="en-US" sz="1200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684E2-4B6C-7E49-924A-C679A1A79831}" type="datetime1">
              <a:rPr lang="en-US" smtClean="0"/>
              <a:t>7/7/16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Liu,  ICNFP2016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FD8FA-9C1F-B64E-87E3-46CBFCF57C1A}" type="slidenum">
              <a:rPr lang="en-US" smtClean="0"/>
              <a:t>31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8507" y="5249875"/>
            <a:ext cx="1046010" cy="5771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0932" y="5888755"/>
            <a:ext cx="1499335" cy="5097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990267" y="5277766"/>
            <a:ext cx="2073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sym typeface="Wingdings"/>
              </a:rPr>
              <a:t> “</a:t>
            </a:r>
            <a:r>
              <a:rPr lang="en-US" sz="2400" dirty="0" err="1" smtClean="0">
                <a:solidFill>
                  <a:srgbClr val="0000FF"/>
                </a:solidFill>
              </a:rPr>
              <a:t>Sivers</a:t>
            </a:r>
            <a:r>
              <a:rPr lang="en-US" sz="2400" dirty="0" smtClean="0">
                <a:solidFill>
                  <a:srgbClr val="0000FF"/>
                </a:solidFill>
              </a:rPr>
              <a:t>-like”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90267" y="5930025"/>
            <a:ext cx="21622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sym typeface="Wingdings"/>
              </a:rPr>
              <a:t> “</a:t>
            </a:r>
            <a:r>
              <a:rPr lang="en-US" sz="2400" dirty="0" smtClean="0">
                <a:solidFill>
                  <a:srgbClr val="0000FF"/>
                </a:solidFill>
              </a:rPr>
              <a:t>Collins-like”</a:t>
            </a:r>
            <a:r>
              <a:rPr lang="en-US" sz="2400" dirty="0" smtClean="0">
                <a:solidFill>
                  <a:srgbClr val="0000FF"/>
                </a:solidFill>
                <a:sym typeface="Wingdings"/>
              </a:rPr>
              <a:t> 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18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1334"/>
          </a:xfrm>
        </p:spPr>
        <p:txBody>
          <a:bodyPr>
            <a:normAutofit/>
          </a:bodyPr>
          <a:lstStyle/>
          <a:p>
            <a:r>
              <a:rPr lang="en-US" sz="3600" dirty="0" err="1" smtClean="0"/>
              <a:t>fsPHENIX</a:t>
            </a:r>
            <a:r>
              <a:rPr lang="en-US" sz="3600" dirty="0" smtClean="0"/>
              <a:t> Projected Jet </a:t>
            </a:r>
            <a:r>
              <a:rPr lang="en-US" sz="3600" dirty="0" err="1" smtClean="0"/>
              <a:t>Sivers</a:t>
            </a:r>
            <a:r>
              <a:rPr lang="en-US" sz="3600" dirty="0" smtClean="0"/>
              <a:t> Asymmetries</a:t>
            </a:r>
            <a:br>
              <a:rPr lang="en-US" sz="3600" dirty="0" smtClean="0"/>
            </a:br>
            <a:r>
              <a:rPr lang="en-US" sz="2000" dirty="0">
                <a:solidFill>
                  <a:srgbClr val="0000FF"/>
                </a:solidFill>
              </a:rPr>
              <a:t>T</a:t>
            </a:r>
            <a:r>
              <a:rPr lang="en-US" sz="2000" dirty="0" smtClean="0">
                <a:solidFill>
                  <a:srgbClr val="0000FF"/>
                </a:solidFill>
              </a:rPr>
              <a:t>est the universality of QCD description of TSSA: </a:t>
            </a:r>
            <a:r>
              <a:rPr lang="en-US" sz="2000" dirty="0" err="1" smtClean="0">
                <a:solidFill>
                  <a:srgbClr val="0000FF"/>
                </a:solidFill>
              </a:rPr>
              <a:t>pp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</a:rPr>
              <a:t>vs</a:t>
            </a:r>
            <a:r>
              <a:rPr lang="en-US" sz="2000" dirty="0" smtClean="0">
                <a:solidFill>
                  <a:srgbClr val="0000FF"/>
                </a:solidFill>
              </a:rPr>
              <a:t> SIDIS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830D8-45FD-274B-AFFE-E6A867B322E8}" type="datetime1">
              <a:rPr lang="en-US" smtClean="0"/>
              <a:t>7/7/16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Liu,  ICNFP2016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7158D-73DB-A049-920D-BBE7C6DFBEB9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14" y="1033396"/>
            <a:ext cx="6182718" cy="53229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01173" y="1175148"/>
            <a:ext cx="2419841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Naïve direct mapping </a:t>
            </a:r>
          </a:p>
          <a:p>
            <a:r>
              <a:rPr lang="en-US" dirty="0"/>
              <a:t>f</a:t>
            </a:r>
            <a:r>
              <a:rPr lang="en-US" dirty="0" smtClean="0"/>
              <a:t>rom SIDIS </a:t>
            </a:r>
            <a:r>
              <a:rPr lang="en-US" dirty="0" err="1" smtClean="0"/>
              <a:t>Sivers</a:t>
            </a:r>
            <a:r>
              <a:rPr lang="en-US" dirty="0" smtClean="0"/>
              <a:t> (GPM)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- “u-quark jet” A</a:t>
            </a:r>
            <a:r>
              <a:rPr lang="en-US" baseline="-25000" dirty="0" smtClean="0">
                <a:solidFill>
                  <a:srgbClr val="FF0000"/>
                </a:solidFill>
              </a:rPr>
              <a:t>N</a:t>
            </a:r>
            <a:r>
              <a:rPr lang="en-US" dirty="0" smtClean="0">
                <a:solidFill>
                  <a:srgbClr val="FF0000"/>
                </a:solidFill>
              </a:rPr>
              <a:t> &gt;0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41089" y="5106434"/>
            <a:ext cx="2686920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With process-</a:t>
            </a:r>
            <a:r>
              <a:rPr lang="en-US" dirty="0" err="1" smtClean="0"/>
              <a:t>dep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/>
              <a:t>from SIDIS </a:t>
            </a:r>
            <a:r>
              <a:rPr lang="en-US" dirty="0" err="1" smtClean="0"/>
              <a:t>Sivers</a:t>
            </a:r>
            <a:r>
              <a:rPr lang="en-US" dirty="0" smtClean="0"/>
              <a:t> (Twist-3)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- </a:t>
            </a:r>
            <a:r>
              <a:rPr lang="en-US" dirty="0" smtClean="0">
                <a:solidFill>
                  <a:srgbClr val="FF0000"/>
                </a:solidFill>
              </a:rPr>
              <a:t>“u</a:t>
            </a:r>
            <a:r>
              <a:rPr lang="en-US" dirty="0">
                <a:solidFill>
                  <a:srgbClr val="FF0000"/>
                </a:solidFill>
              </a:rPr>
              <a:t>-quark </a:t>
            </a:r>
            <a:r>
              <a:rPr lang="en-US" dirty="0" smtClean="0">
                <a:solidFill>
                  <a:srgbClr val="FF0000"/>
                </a:solidFill>
              </a:rPr>
              <a:t>jet” </a:t>
            </a:r>
            <a:r>
              <a:rPr lang="en-US" dirty="0">
                <a:solidFill>
                  <a:srgbClr val="FF0000"/>
                </a:solidFill>
              </a:rPr>
              <a:t>A</a:t>
            </a:r>
            <a:r>
              <a:rPr lang="en-US" baseline="-25000" dirty="0">
                <a:solidFill>
                  <a:srgbClr val="FF0000"/>
                </a:solidFill>
              </a:rPr>
              <a:t>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&lt; 0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3140" r="48852"/>
          <a:stretch/>
        </p:blipFill>
        <p:spPr>
          <a:xfrm>
            <a:off x="6553200" y="2360387"/>
            <a:ext cx="2133600" cy="29291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308852" y="2190524"/>
            <a:ext cx="12586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00FF"/>
                </a:solidFill>
              </a:rPr>
              <a:t>Sivers</a:t>
            </a:r>
            <a:r>
              <a:rPr lang="en-US" sz="1400" dirty="0" smtClean="0">
                <a:solidFill>
                  <a:srgbClr val="0000FF"/>
                </a:solidFill>
              </a:rPr>
              <a:t>, SIDIS fit</a:t>
            </a:r>
            <a:endParaRPr lang="en-US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6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043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smtClean="0">
                <a:ea typeface="+mj-ea"/>
                <a:cs typeface="+mj-cs"/>
              </a:rPr>
              <a:t>TSSA in Heavy Quark Production in </a:t>
            </a:r>
            <a:r>
              <a:rPr lang="en-US" sz="3600" dirty="0" err="1" smtClean="0">
                <a:ea typeface="+mj-ea"/>
                <a:cs typeface="+mj-cs"/>
              </a:rPr>
              <a:t>p+p</a:t>
            </a:r>
            <a:endParaRPr lang="en-US" sz="3600" dirty="0">
              <a:ea typeface="+mj-ea"/>
              <a:cs typeface="+mj-cs"/>
            </a:endParaRPr>
          </a:p>
        </p:txBody>
      </p:sp>
      <p:pic>
        <p:nvPicPr>
          <p:cNvPr id="24579" name="Picture 4"/>
          <p:cNvPicPr>
            <a:picLocks noChangeAspect="1"/>
          </p:cNvPicPr>
          <p:nvPr/>
        </p:nvPicPr>
        <p:blipFill rotWithShape="1">
          <a:blip r:embed="rId2"/>
          <a:srcRect l="-30" t="1611" r="30" b="11145"/>
          <a:stretch/>
        </p:blipFill>
        <p:spPr bwMode="auto">
          <a:xfrm>
            <a:off x="740664" y="1207008"/>
            <a:ext cx="7761288" cy="501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xtBox 5"/>
          <p:cNvSpPr txBox="1">
            <a:spLocks noChangeArrowheads="1"/>
          </p:cNvSpPr>
          <p:nvPr/>
        </p:nvSpPr>
        <p:spPr bwMode="auto">
          <a:xfrm>
            <a:off x="5381625" y="774700"/>
            <a:ext cx="37258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Kang, Qiu, Vogelsang, Yuan, PRD 2008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E6815DC-250D-2A4C-9098-465C89B89492}" type="datetime1">
              <a:rPr lang="en-US" smtClean="0"/>
              <a:t>7/7/16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EB036A-C40C-E745-938B-86772EF25766}" type="slidenum">
              <a:rPr lang="en-US"/>
              <a:pPr>
                <a:defRPr/>
              </a:pPr>
              <a:t>33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Ming X. Liu,  ICNFP2016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82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D40A566-2807-0543-B461-613C0AF05682}" type="datetime1">
              <a:rPr lang="en-US" smtClean="0"/>
              <a:t>7/7/16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77E30E-5F6E-9749-BFCB-9A37ECE9B944}" type="slidenum">
              <a:rPr lang="en-US"/>
              <a:pPr>
                <a:defRPr/>
              </a:pPr>
              <a:t>34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Ming X. Liu,  ICNFP2016</a:t>
            </a:r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0"/>
            <a:ext cx="8229600" cy="977900"/>
          </a:xfrm>
          <a:prstGeom prst="rect">
            <a:avLst/>
          </a:prstGeom>
        </p:spPr>
        <p:txBody>
          <a:bodyPr anchor="ctr">
            <a:normAutofit fontScale="850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Open Charm </a:t>
            </a:r>
            <a:r>
              <a:rPr lang="en-US" sz="44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TSSA in Twist-3 Approach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31968" y="885533"/>
            <a:ext cx="7677150" cy="5349011"/>
            <a:chOff x="631968" y="885533"/>
            <a:chExt cx="7677150" cy="5349011"/>
          </a:xfrm>
        </p:grpSpPr>
        <p:pic>
          <p:nvPicPr>
            <p:cNvPr id="25602" name="Picture 2"/>
            <p:cNvPicPr>
              <a:picLocks noChangeAspect="1"/>
            </p:cNvPicPr>
            <p:nvPr/>
          </p:nvPicPr>
          <p:blipFill rotWithShape="1">
            <a:blip r:embed="rId2"/>
            <a:srcRect t="4783" b="7866"/>
            <a:stretch/>
          </p:blipFill>
          <p:spPr bwMode="auto">
            <a:xfrm>
              <a:off x="631968" y="885533"/>
              <a:ext cx="7677150" cy="53490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Straight Connector 8"/>
            <p:cNvCxnSpPr/>
            <p:nvPr/>
          </p:nvCxnSpPr>
          <p:spPr>
            <a:xfrm>
              <a:off x="1082042" y="5555317"/>
              <a:ext cx="5583826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8024090" y="977900"/>
            <a:ext cx="1091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Qiu</a:t>
            </a:r>
            <a:r>
              <a:rPr lang="en-US" dirty="0" smtClean="0"/>
              <a:t>, 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9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53A229-0DB5-034F-9B51-A9D98DB44D48}" type="slidenum">
              <a:rPr lang="zh-CN" altLang="en-US"/>
              <a:pPr/>
              <a:t>35</a:t>
            </a:fld>
            <a:endParaRPr lang="en-US" altLang="zh-CN" dirty="0"/>
          </a:p>
        </p:txBody>
      </p:sp>
      <p:sp>
        <p:nvSpPr>
          <p:cNvPr id="83973" name="Text Box 2"/>
          <p:cNvSpPr txBox="1">
            <a:spLocks noChangeArrowheads="1"/>
          </p:cNvSpPr>
          <p:nvPr/>
        </p:nvSpPr>
        <p:spPr bwMode="auto">
          <a:xfrm>
            <a:off x="611188" y="1484313"/>
            <a:ext cx="76327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/>
            <a:endParaRPr lang="zh-CN" altLang="en-US">
              <a:ea typeface="宋体" charset="-122"/>
              <a:cs typeface="宋体" charset="-122"/>
            </a:endParaRPr>
          </a:p>
        </p:txBody>
      </p:sp>
      <p:sp>
        <p:nvSpPr>
          <p:cNvPr id="83975" name="Rectangle 4"/>
          <p:cNvSpPr>
            <a:spLocks noGrp="1"/>
          </p:cNvSpPr>
          <p:nvPr>
            <p:ph type="body" sz="half" idx="4294967295"/>
          </p:nvPr>
        </p:nvSpPr>
        <p:spPr>
          <a:xfrm>
            <a:off x="304800" y="685800"/>
            <a:ext cx="5181600" cy="5140325"/>
          </a:xfrm>
        </p:spPr>
        <p:txBody>
          <a:bodyPr/>
          <a:lstStyle/>
          <a:p>
            <a:pPr marL="342900" indent="-342900">
              <a:lnSpc>
                <a:spcPct val="80000"/>
              </a:lnSpc>
              <a:buFont typeface="Wingdings 3" charset="2"/>
              <a:buNone/>
            </a:pPr>
            <a:endParaRPr lang="en-US" altLang="zh-CN" sz="1600" dirty="0">
              <a:solidFill>
                <a:srgbClr val="0000FF"/>
              </a:solidFill>
              <a:latin typeface="Times New Roman" charset="0"/>
              <a:ea typeface="宋体" charset="-122"/>
              <a:cs typeface="宋体" charset="-122"/>
            </a:endParaRPr>
          </a:p>
          <a:p>
            <a:pPr marL="342900" indent="-342900">
              <a:lnSpc>
                <a:spcPct val="80000"/>
              </a:lnSpc>
            </a:pPr>
            <a:r>
              <a:rPr lang="en-US" altLang="zh-CN" sz="2000" dirty="0">
                <a:latin typeface="Times New Roman" charset="0"/>
                <a:ea typeface="宋体" charset="-122"/>
                <a:cs typeface="宋体" charset="-122"/>
              </a:rPr>
              <a:t>Sensitive to gluon </a:t>
            </a:r>
            <a:r>
              <a:rPr lang="en-US" altLang="zh-CN" sz="2000" dirty="0" err="1">
                <a:latin typeface="Times New Roman" charset="0"/>
                <a:ea typeface="宋体" charset="-122"/>
                <a:cs typeface="宋体" charset="-122"/>
              </a:rPr>
              <a:t>Sivers</a:t>
            </a:r>
            <a:r>
              <a:rPr lang="en-US" altLang="zh-CN" sz="2000" dirty="0">
                <a:latin typeface="Times New Roman" charset="0"/>
                <a:ea typeface="宋体" charset="-122"/>
                <a:cs typeface="宋体" charset="-122"/>
              </a:rPr>
              <a:t> function</a:t>
            </a:r>
          </a:p>
          <a:p>
            <a:pPr marL="342900" indent="-342900">
              <a:lnSpc>
                <a:spcPct val="80000"/>
              </a:lnSpc>
              <a:buFont typeface="Wingdings 3" charset="2"/>
              <a:buNone/>
            </a:pPr>
            <a:r>
              <a:rPr lang="en-US" altLang="zh-CN" sz="2000" dirty="0">
                <a:latin typeface="Times New Roman" charset="0"/>
                <a:ea typeface="宋体" charset="-122"/>
                <a:cs typeface="宋体" charset="-122"/>
              </a:rPr>
              <a:t>    </a:t>
            </a:r>
            <a:r>
              <a:rPr lang="en-US" altLang="zh-CN" sz="2000" dirty="0">
                <a:solidFill>
                  <a:schemeClr val="tx1"/>
                </a:solidFill>
                <a:latin typeface="Times New Roman" charset="0"/>
                <a:ea typeface="宋体" charset="-122"/>
                <a:cs typeface="宋体" charset="-122"/>
              </a:rPr>
              <a:t>* probe gluon’s orbital angular momentum?</a:t>
            </a:r>
          </a:p>
          <a:p>
            <a:pPr marL="342900" indent="-342900">
              <a:lnSpc>
                <a:spcPct val="80000"/>
              </a:lnSpc>
              <a:buFont typeface="Wingdings 3" charset="2"/>
              <a:buNone/>
            </a:pPr>
            <a:r>
              <a:rPr lang="en-US" altLang="zh-CN" sz="2000" dirty="0">
                <a:solidFill>
                  <a:schemeClr val="tx1"/>
                </a:solidFill>
                <a:latin typeface="Times New Roman" charset="0"/>
                <a:ea typeface="宋体" charset="-122"/>
                <a:cs typeface="宋体" charset="-122"/>
              </a:rPr>
              <a:t>	-- Minimize Collins’ effects </a:t>
            </a:r>
          </a:p>
          <a:p>
            <a:pPr marL="342900" indent="-342900">
              <a:lnSpc>
                <a:spcPct val="80000"/>
              </a:lnSpc>
              <a:buFont typeface="Wingdings 3" charset="2"/>
              <a:buNone/>
            </a:pPr>
            <a:r>
              <a:rPr lang="en-US" altLang="zh-CN" sz="2000" dirty="0">
                <a:latin typeface="Times New Roman" charset="0"/>
                <a:ea typeface="宋体" charset="-122"/>
                <a:cs typeface="宋体" charset="-122"/>
              </a:rPr>
              <a:t>   </a:t>
            </a:r>
            <a:r>
              <a:rPr lang="en-US" altLang="zh-CN" sz="2000" dirty="0">
                <a:solidFill>
                  <a:srgbClr val="000000"/>
                </a:solidFill>
                <a:latin typeface="Times New Roman" charset="0"/>
                <a:ea typeface="宋体" charset="-122"/>
                <a:cs typeface="宋体" charset="-122"/>
              </a:rPr>
              <a:t>* heavy flavor production dominated by gluon gluon fusion at RHIC energy</a:t>
            </a:r>
          </a:p>
          <a:p>
            <a:pPr marL="342900" indent="-342900">
              <a:lnSpc>
                <a:spcPct val="80000"/>
              </a:lnSpc>
              <a:buFont typeface="Wingdings 3" charset="2"/>
              <a:buNone/>
            </a:pPr>
            <a:r>
              <a:rPr lang="en-US" altLang="zh-CN" sz="2000" dirty="0">
                <a:solidFill>
                  <a:srgbClr val="0000FF"/>
                </a:solidFill>
                <a:latin typeface="Times New Roman" charset="0"/>
                <a:ea typeface="宋体" charset="-122"/>
                <a:cs typeface="宋体" charset="-122"/>
              </a:rPr>
              <a:t>           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charset="0"/>
                <a:ea typeface="宋体" charset="-122"/>
                <a:cs typeface="宋体" charset="-122"/>
              </a:rPr>
              <a:t>Pythia</a:t>
            </a:r>
            <a:r>
              <a:rPr lang="en-US" altLang="zh-CN" sz="2000" dirty="0">
                <a:solidFill>
                  <a:srgbClr val="FF0000"/>
                </a:solidFill>
                <a:latin typeface="Times New Roman" charset="0"/>
                <a:ea typeface="宋体" charset="-122"/>
                <a:cs typeface="宋体" charset="-122"/>
              </a:rPr>
              <a:t> 6.1 simulation (LO)</a:t>
            </a:r>
          </a:p>
          <a:p>
            <a:pPr marL="342900" indent="-342900">
              <a:lnSpc>
                <a:spcPct val="80000"/>
              </a:lnSpc>
              <a:buFont typeface="Wingdings 3" charset="2"/>
              <a:buNone/>
            </a:pPr>
            <a:endParaRPr lang="en-US" altLang="zh-CN" sz="2000" dirty="0">
              <a:solidFill>
                <a:srgbClr val="0000FF"/>
              </a:solidFill>
              <a:latin typeface="Times New Roman" charset="0"/>
              <a:ea typeface="宋体" charset="-122"/>
              <a:cs typeface="宋体" charset="-122"/>
            </a:endParaRPr>
          </a:p>
          <a:p>
            <a:pPr marL="342900" indent="-342900">
              <a:lnSpc>
                <a:spcPct val="80000"/>
              </a:lnSpc>
              <a:buFont typeface="Wingdings 3" charset="2"/>
              <a:buNone/>
            </a:pPr>
            <a:endParaRPr lang="en-US" altLang="zh-CN" sz="2000" dirty="0">
              <a:solidFill>
                <a:srgbClr val="0000FF"/>
              </a:solidFill>
              <a:latin typeface="Times New Roman" charset="0"/>
              <a:ea typeface="宋体" charset="-122"/>
              <a:cs typeface="宋体" charset="-122"/>
            </a:endParaRPr>
          </a:p>
          <a:p>
            <a:pPr marL="342900" indent="-342900">
              <a:lnSpc>
                <a:spcPct val="80000"/>
              </a:lnSpc>
              <a:buFont typeface="Wingdings 3" charset="2"/>
              <a:buNone/>
            </a:pPr>
            <a:endParaRPr lang="en-US" altLang="zh-CN" sz="2000" dirty="0">
              <a:solidFill>
                <a:srgbClr val="0000FF"/>
              </a:solidFill>
              <a:latin typeface="Times New Roman" charset="0"/>
              <a:ea typeface="宋体" charset="-122"/>
              <a:cs typeface="宋体" charset="-122"/>
            </a:endParaRPr>
          </a:p>
          <a:p>
            <a:pPr marL="342900" indent="-342900">
              <a:lnSpc>
                <a:spcPct val="80000"/>
              </a:lnSpc>
              <a:buFont typeface="Wingdings 3" charset="2"/>
              <a:buNone/>
            </a:pPr>
            <a:r>
              <a:rPr lang="en-US" altLang="zh-CN" sz="2000" dirty="0">
                <a:solidFill>
                  <a:srgbClr val="0000FF"/>
                </a:solidFill>
                <a:latin typeface="Times New Roman" charset="0"/>
                <a:ea typeface="宋体" charset="-122"/>
                <a:cs typeface="宋体" charset="-122"/>
              </a:rPr>
              <a:t>   </a:t>
            </a:r>
            <a:r>
              <a:rPr lang="en-US" altLang="zh-CN" sz="2000" dirty="0">
                <a:solidFill>
                  <a:srgbClr val="000000"/>
                </a:solidFill>
                <a:latin typeface="Times New Roman" charset="0"/>
                <a:ea typeface="宋体" charset="-122"/>
                <a:cs typeface="宋体" charset="-122"/>
              </a:rPr>
              <a:t>* gluon has zero </a:t>
            </a:r>
            <a:r>
              <a:rPr lang="en-US" altLang="zh-CN" sz="2000" dirty="0" err="1">
                <a:solidFill>
                  <a:srgbClr val="000000"/>
                </a:solidFill>
                <a:latin typeface="Times New Roman" charset="0"/>
                <a:ea typeface="宋体" charset="-122"/>
                <a:cs typeface="宋体" charset="-122"/>
              </a:rPr>
              <a:t>transversity</a:t>
            </a:r>
            <a:endParaRPr lang="en-US" altLang="zh-CN" sz="2000" dirty="0">
              <a:solidFill>
                <a:srgbClr val="000000"/>
              </a:solidFill>
              <a:latin typeface="Times New Roman" charset="0"/>
              <a:ea typeface="宋体" charset="-122"/>
              <a:cs typeface="宋体" charset="-122"/>
            </a:endParaRPr>
          </a:p>
          <a:p>
            <a:pPr marL="342900" indent="-342900">
              <a:lnSpc>
                <a:spcPct val="80000"/>
              </a:lnSpc>
            </a:pPr>
            <a:endParaRPr lang="en-US" altLang="zh-CN" sz="2000" dirty="0">
              <a:latin typeface="Times New Roman" charset="0"/>
              <a:ea typeface="宋体" charset="-122"/>
              <a:cs typeface="宋体" charset="-122"/>
            </a:endParaRPr>
          </a:p>
          <a:p>
            <a:pPr marL="342900" indent="-342900">
              <a:lnSpc>
                <a:spcPct val="80000"/>
              </a:lnSpc>
            </a:pPr>
            <a:r>
              <a:rPr lang="en-US" altLang="zh-CN" sz="2000" dirty="0">
                <a:latin typeface="Times New Roman" charset="0"/>
                <a:ea typeface="宋体" charset="-122"/>
                <a:cs typeface="宋体" charset="-122"/>
              </a:rPr>
              <a:t>Tri-gluon correlation </a:t>
            </a:r>
            <a:r>
              <a:rPr lang="en-US" altLang="zh-CN" sz="2000" dirty="0" smtClean="0">
                <a:latin typeface="Times New Roman" charset="0"/>
                <a:ea typeface="宋体" charset="-122"/>
                <a:cs typeface="宋体" charset="-122"/>
              </a:rPr>
              <a:t>functions</a:t>
            </a:r>
          </a:p>
          <a:p>
            <a:pPr marL="342900" indent="-342900">
              <a:lnSpc>
                <a:spcPct val="80000"/>
              </a:lnSpc>
              <a:buFont typeface="Wingdings 3" charset="2"/>
              <a:buNone/>
            </a:pPr>
            <a:endParaRPr lang="en-US" altLang="zh-CN" sz="2000" dirty="0">
              <a:latin typeface="Times New Roman" charset="0"/>
              <a:ea typeface="宋体" charset="-122"/>
              <a:cs typeface="宋体" charset="-122"/>
            </a:endParaRPr>
          </a:p>
          <a:p>
            <a:pPr marL="342900" indent="-342900">
              <a:lnSpc>
                <a:spcPct val="80000"/>
              </a:lnSpc>
            </a:pPr>
            <a:r>
              <a:rPr lang="en-US" altLang="zh-CN" sz="2000" dirty="0">
                <a:latin typeface="Times New Roman" charset="0"/>
                <a:ea typeface="宋体" charset="-122"/>
                <a:cs typeface="宋体" charset="-122"/>
              </a:rPr>
              <a:t>Also sensitive to J/</a:t>
            </a:r>
            <a:r>
              <a:rPr lang="el-GR" altLang="zh-CN" sz="2000" dirty="0">
                <a:latin typeface="Times New Roman" charset="0"/>
                <a:ea typeface="宋体" charset="-122"/>
                <a:cs typeface="宋体" charset="-122"/>
              </a:rPr>
              <a:t>ψ</a:t>
            </a:r>
            <a:r>
              <a:rPr lang="en-US" altLang="zh-CN" sz="2000" dirty="0">
                <a:latin typeface="Times New Roman" charset="0"/>
                <a:ea typeface="宋体" charset="-122"/>
                <a:cs typeface="宋体" charset="-122"/>
              </a:rPr>
              <a:t> production mechanisms and QCD dynamics </a:t>
            </a:r>
            <a:endParaRPr lang="el-GR" altLang="zh-CN" sz="2000" dirty="0">
              <a:latin typeface="Times New Roman" charset="0"/>
              <a:ea typeface="宋体" charset="-122"/>
              <a:cs typeface="宋体" charset="-122"/>
            </a:endParaRPr>
          </a:p>
          <a:p>
            <a:pPr marL="342900" indent="-342900">
              <a:lnSpc>
                <a:spcPct val="80000"/>
              </a:lnSpc>
              <a:buFont typeface="Wingdings 3" charset="2"/>
              <a:buNone/>
            </a:pPr>
            <a:endParaRPr lang="en-US" altLang="zh-CN" sz="2000" dirty="0">
              <a:latin typeface="Times New Roman" charset="0"/>
              <a:ea typeface="宋体" charset="-122"/>
              <a:cs typeface="宋体" charset="-122"/>
            </a:endParaRPr>
          </a:p>
        </p:txBody>
      </p:sp>
      <p:graphicFrame>
        <p:nvGraphicFramePr>
          <p:cNvPr id="83970" name="Object 2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6059488" y="2055813"/>
          <a:ext cx="13700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17" name="Equation" r:id="rId4" imgW="1320480" imgH="457200" progId="Equation.3">
                  <p:embed/>
                </p:oleObj>
              </mc:Choice>
              <mc:Fallback>
                <p:oleObj name="Equation" r:id="rId4" imgW="132048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9488" y="2055813"/>
                        <a:ext cx="1370012" cy="47625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3976" name="Picture 6" descr="GF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59488" y="134938"/>
            <a:ext cx="2846388" cy="34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3972" name="Object 4"/>
          <p:cNvGraphicFramePr>
            <a:graphicFrameLocks noChangeAspect="1"/>
          </p:cNvGraphicFramePr>
          <p:nvPr/>
        </p:nvGraphicFramePr>
        <p:xfrm>
          <a:off x="1481138" y="2851372"/>
          <a:ext cx="1871662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18" name="Equation" r:id="rId7" imgW="1320480" imgH="457200" progId="Equation.3">
                  <p:embed/>
                </p:oleObj>
              </mc:Choice>
              <mc:Fallback>
                <p:oleObj name="Equation" r:id="rId7" imgW="132048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1138" y="2851372"/>
                        <a:ext cx="1871662" cy="6477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3977" name="Text Box 9"/>
          <p:cNvSpPr txBox="1">
            <a:spLocks noChangeArrowheads="1"/>
          </p:cNvSpPr>
          <p:nvPr/>
        </p:nvSpPr>
        <p:spPr bwMode="auto">
          <a:xfrm>
            <a:off x="107861" y="136307"/>
            <a:ext cx="538628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en-US" sz="3200" dirty="0">
                <a:solidFill>
                  <a:srgbClr val="FF0000"/>
                </a:solidFill>
                <a:latin typeface="Times New Roman" charset="0"/>
              </a:rPr>
              <a:t>Heavy Flavor </a:t>
            </a:r>
            <a:r>
              <a:rPr lang="en-US" sz="3200" dirty="0" smtClean="0">
                <a:solidFill>
                  <a:srgbClr val="FF0000"/>
                </a:solidFill>
                <a:latin typeface="Times New Roman" charset="0"/>
              </a:rPr>
              <a:t>to Access Gluons</a:t>
            </a:r>
            <a:endParaRPr lang="en-US" sz="3200" dirty="0">
              <a:solidFill>
                <a:srgbClr val="FF0000"/>
              </a:solidFill>
              <a:latin typeface="Times New Roman" charset="0"/>
            </a:endParaRPr>
          </a:p>
        </p:txBody>
      </p:sp>
      <p:pic>
        <p:nvPicPr>
          <p:cNvPr id="83978" name="Picture 1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486400" y="3810000"/>
            <a:ext cx="2971800" cy="274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3979" name="Text Box 11"/>
          <p:cNvSpPr txBox="1">
            <a:spLocks noChangeArrowheads="1"/>
          </p:cNvSpPr>
          <p:nvPr/>
        </p:nvSpPr>
        <p:spPr bwMode="auto">
          <a:xfrm>
            <a:off x="6523038" y="3886200"/>
            <a:ext cx="1249362" cy="304800"/>
          </a:xfrm>
          <a:prstGeom prst="rect">
            <a:avLst/>
          </a:prstGeom>
          <a:solidFill>
            <a:srgbClr val="CC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en-US" sz="1400" b="1"/>
              <a:t>Open Charm</a:t>
            </a:r>
          </a:p>
        </p:txBody>
      </p:sp>
      <p:sp>
        <p:nvSpPr>
          <p:cNvPr id="83980" name="Rectangle 12"/>
          <p:cNvSpPr>
            <a:spLocks noChangeArrowheads="1"/>
          </p:cNvSpPr>
          <p:nvPr/>
        </p:nvSpPr>
        <p:spPr bwMode="auto">
          <a:xfrm>
            <a:off x="5949950" y="6248400"/>
            <a:ext cx="2127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en-US" sz="1400"/>
              <a:t>Johann Riedl, SPIN2008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7D7F6-4999-874A-8019-41481DC34B4B}" type="datetime1">
              <a:rPr lang="en-US" smtClean="0"/>
              <a:t>7/7/16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Liu,  ICNFP2016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108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79" y="32733"/>
            <a:ext cx="8229600" cy="8381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Expectation from Run </a:t>
            </a:r>
            <a:r>
              <a:rPr lang="en-US" dirty="0" smtClean="0"/>
              <a:t>2015 </a:t>
            </a:r>
            <a:r>
              <a:rPr lang="en-US" dirty="0" err="1" smtClean="0"/>
              <a:t>p+p</a:t>
            </a:r>
            <a:r>
              <a:rPr lang="en-US" dirty="0"/>
              <a:t> </a:t>
            </a:r>
            <a:r>
              <a:rPr lang="en-US" dirty="0" smtClean="0"/>
              <a:t>&amp; </a:t>
            </a:r>
            <a:r>
              <a:rPr lang="en-US" dirty="0" err="1" smtClean="0"/>
              <a:t>p+A</a:t>
            </a:r>
            <a:r>
              <a:rPr lang="en-US" dirty="0" smtClean="0"/>
              <a:t> with F/VTX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038" y="1219344"/>
            <a:ext cx="4373524" cy="132520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Expect much improved results from Run 15</a:t>
            </a:r>
          </a:p>
          <a:p>
            <a:pPr lvl="1"/>
            <a:r>
              <a:rPr lang="en-US" dirty="0" smtClean="0"/>
              <a:t>110 pb</a:t>
            </a:r>
            <a:r>
              <a:rPr lang="en-US" baseline="30000" dirty="0" smtClean="0"/>
              <a:t>-1</a:t>
            </a:r>
            <a:r>
              <a:rPr lang="en-US" dirty="0" smtClean="0"/>
              <a:t>, Pol = 57% (Run15)</a:t>
            </a:r>
          </a:p>
          <a:p>
            <a:pPr lvl="1"/>
            <a:r>
              <a:rPr lang="en-US" dirty="0" smtClean="0"/>
              <a:t>10x FOM(Run12)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797" y="3026891"/>
            <a:ext cx="4324879" cy="341924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35838-648F-8948-BD50-71722C9662E3}" type="datetime1">
              <a:rPr lang="en-US" smtClean="0"/>
              <a:t>7/7/16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Liu,  ICNFP2016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36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287" y="3026891"/>
            <a:ext cx="3997614" cy="3419240"/>
          </a:xfrm>
          <a:prstGeom prst="rect">
            <a:avLst/>
          </a:prstGeom>
        </p:spPr>
      </p:pic>
      <p:grpSp>
        <p:nvGrpSpPr>
          <p:cNvPr id="11" name="Group 6"/>
          <p:cNvGrpSpPr>
            <a:grpSpLocks/>
          </p:cNvGrpSpPr>
          <p:nvPr/>
        </p:nvGrpSpPr>
        <p:grpSpPr bwMode="auto">
          <a:xfrm>
            <a:off x="5386168" y="560465"/>
            <a:ext cx="2923634" cy="2210087"/>
            <a:chOff x="3354" y="991"/>
            <a:chExt cx="2248" cy="1439"/>
          </a:xfrm>
        </p:grpSpPr>
        <p:grpSp>
          <p:nvGrpSpPr>
            <p:cNvPr id="12" name="Group 7"/>
            <p:cNvGrpSpPr>
              <a:grpSpLocks/>
            </p:cNvGrpSpPr>
            <p:nvPr/>
          </p:nvGrpSpPr>
          <p:grpSpPr bwMode="auto">
            <a:xfrm>
              <a:off x="3354" y="991"/>
              <a:ext cx="2248" cy="1439"/>
              <a:chOff x="3354" y="991"/>
              <a:chExt cx="2248" cy="1439"/>
            </a:xfrm>
          </p:grpSpPr>
          <p:grpSp>
            <p:nvGrpSpPr>
              <p:cNvPr id="14" name="Group 8"/>
              <p:cNvGrpSpPr>
                <a:grpSpLocks/>
              </p:cNvGrpSpPr>
              <p:nvPr/>
            </p:nvGrpSpPr>
            <p:grpSpPr bwMode="auto">
              <a:xfrm>
                <a:off x="3354" y="991"/>
                <a:ext cx="2248" cy="1439"/>
                <a:chOff x="3354" y="991"/>
                <a:chExt cx="2248" cy="1439"/>
              </a:xfrm>
            </p:grpSpPr>
            <p:pic>
              <p:nvPicPr>
                <p:cNvPr id="18" name="Picture 9" descr="Picture1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3354" y="1107"/>
                  <a:ext cx="2096" cy="132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9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5375" y="1295"/>
                  <a:ext cx="227" cy="1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600">
                      <a:latin typeface="Symbol" charset="2"/>
                      <a:ea typeface="Arial Unicode MS" pitchFamily="34" charset="-128"/>
                      <a:cs typeface="Arial Unicode MS" pitchFamily="34" charset="-128"/>
                    </a:rPr>
                    <a:t>p</a:t>
                  </a:r>
                  <a:r>
                    <a:rPr lang="en-US" sz="1600">
                      <a:latin typeface="Times" charset="0"/>
                      <a:ea typeface="Arial Unicode MS" pitchFamily="34" charset="-128"/>
                      <a:cs typeface="Arial Unicode MS" pitchFamily="34" charset="-128"/>
                      <a:sym typeface="Wingdings" charset="2"/>
                    </a:rPr>
                    <a:t></a:t>
                  </a:r>
                  <a:r>
                    <a:rPr lang="en-US" sz="1600">
                      <a:latin typeface="Symbol" charset="2"/>
                      <a:ea typeface="Arial Unicode MS" pitchFamily="34" charset="-128"/>
                      <a:cs typeface="Arial Unicode MS" pitchFamily="34" charset="-128"/>
                      <a:sym typeface="Wingdings" charset="2"/>
                    </a:rPr>
                    <a:t>m</a:t>
                  </a:r>
                  <a:endParaRPr lang="en-US" sz="1600">
                    <a:latin typeface="Symbol" charset="2"/>
                    <a:ea typeface="Arial Unicode MS" pitchFamily="34" charset="-128"/>
                    <a:cs typeface="Arial Unicode MS" pitchFamily="34" charset="-128"/>
                  </a:endParaRPr>
                </a:p>
              </p:txBody>
            </p:sp>
            <p:sp>
              <p:nvSpPr>
                <p:cNvPr id="20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5156" y="991"/>
                  <a:ext cx="404" cy="21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600">
                      <a:solidFill>
                        <a:srgbClr val="CC3300"/>
                      </a:solidFill>
                      <a:latin typeface="Arial" charset="0"/>
                      <a:ea typeface="Arial Unicode MS" pitchFamily="34" charset="-128"/>
                      <a:cs typeface="Arial Unicode MS" pitchFamily="34" charset="-128"/>
                    </a:rPr>
                    <a:t>Drell-Yan </a:t>
                  </a:r>
                </a:p>
                <a:p>
                  <a:r>
                    <a:rPr lang="en-US" sz="1600">
                      <a:solidFill>
                        <a:srgbClr val="CC3300"/>
                      </a:solidFill>
                      <a:latin typeface="Arial" charset="0"/>
                      <a:ea typeface="Arial Unicode MS" pitchFamily="34" charset="-128"/>
                      <a:cs typeface="Arial Unicode MS" pitchFamily="34" charset="-128"/>
                    </a:rPr>
                    <a:t>prompt</a:t>
                  </a:r>
                </a:p>
              </p:txBody>
            </p:sp>
          </p:grpSp>
          <p:sp>
            <p:nvSpPr>
              <p:cNvPr id="15" name="Line 12"/>
              <p:cNvSpPr>
                <a:spLocks noChangeShapeType="1"/>
              </p:cNvSpPr>
              <p:nvPr/>
            </p:nvSpPr>
            <p:spPr bwMode="auto">
              <a:xfrm flipV="1">
                <a:off x="3729" y="2082"/>
                <a:ext cx="690" cy="9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Line 13"/>
              <p:cNvSpPr>
                <a:spLocks noChangeShapeType="1"/>
              </p:cNvSpPr>
              <p:nvPr/>
            </p:nvSpPr>
            <p:spPr bwMode="auto">
              <a:xfrm flipV="1">
                <a:off x="4389" y="1446"/>
                <a:ext cx="984" cy="6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Line 14"/>
              <p:cNvSpPr>
                <a:spLocks noChangeShapeType="1"/>
              </p:cNvSpPr>
              <p:nvPr/>
            </p:nvSpPr>
            <p:spPr bwMode="auto">
              <a:xfrm flipH="1">
                <a:off x="3867" y="2082"/>
                <a:ext cx="522" cy="33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3" name="Line 15"/>
            <p:cNvSpPr>
              <a:spLocks noChangeShapeType="1"/>
            </p:cNvSpPr>
            <p:nvPr/>
          </p:nvSpPr>
          <p:spPr bwMode="auto">
            <a:xfrm flipV="1">
              <a:off x="3816" y="1194"/>
              <a:ext cx="1320" cy="966"/>
            </a:xfrm>
            <a:prstGeom prst="line">
              <a:avLst/>
            </a:prstGeom>
            <a:noFill/>
            <a:ln w="12700">
              <a:solidFill>
                <a:srgbClr val="CC33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811698" y="2735834"/>
            <a:ext cx="1454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GTMD model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81292" y="2770552"/>
            <a:ext cx="1867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Twist-3 Approach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58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Ming X. Liu,  ICNFP2016</a:t>
            </a:r>
            <a:endParaRPr lang="en-US" alt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D0297-A405-504E-BEA6-30E1A7B8F7A0}" type="slidenum">
              <a:rPr lang="en-US" altLang="en-US"/>
              <a:pPr/>
              <a:t>4</a:t>
            </a:fld>
            <a:endParaRPr lang="en-US" altLang="en-US"/>
          </a:p>
        </p:txBody>
      </p:sp>
      <p:pic>
        <p:nvPicPr>
          <p:cNvPr id="40966" name="Picture 6" descr="cn5-381-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1337"/>
            <a:ext cx="9144000" cy="595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5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01337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PHENIX Detector</a:t>
            </a: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6172200" y="4343400"/>
            <a:ext cx="2667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1600">
              <a:solidFill>
                <a:srgbClr val="CC3300"/>
              </a:solidFill>
              <a:latin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15836-6478-A441-ABE9-737E27F8170B}" type="datetime1">
              <a:rPr lang="en-US" smtClean="0"/>
              <a:t>7/7/16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14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1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0633E-1409-5240-A060-4BA30B289318}" type="slidenum">
              <a:rPr lang="zh-CN" altLang="en-US"/>
              <a:pPr/>
              <a:t>5</a:t>
            </a:fld>
            <a:endParaRPr lang="en-US" altLang="zh-CN"/>
          </a:p>
        </p:txBody>
      </p:sp>
      <p:sp>
        <p:nvSpPr>
          <p:cNvPr id="144387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28600" y="0"/>
            <a:ext cx="8686800" cy="762000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zh-CN" sz="3600" dirty="0">
                <a:effectLst/>
                <a:latin typeface="Times New Roman" charset="0"/>
                <a:ea typeface="ＭＳ Ｐゴシック" charset="-128"/>
              </a:rPr>
              <a:t>PHENIX Detector at RHIC</a:t>
            </a:r>
          </a:p>
        </p:txBody>
      </p:sp>
      <p:sp>
        <p:nvSpPr>
          <p:cNvPr id="40076" name="Rectangle 140"/>
          <p:cNvSpPr>
            <a:spLocks noChangeArrowheads="1"/>
          </p:cNvSpPr>
          <p:nvPr/>
        </p:nvSpPr>
        <p:spPr bwMode="auto">
          <a:xfrm>
            <a:off x="5103813" y="2590800"/>
            <a:ext cx="3581400" cy="1676400"/>
          </a:xfrm>
          <a:prstGeom prst="rect">
            <a:avLst/>
          </a:prstGeom>
          <a:solidFill>
            <a:srgbClr val="FFFF00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/>
            <a:r>
              <a:rPr lang="en-US" altLang="zh-CN" b="1" dirty="0">
                <a:ea typeface="宋体" charset="-122"/>
                <a:cs typeface="宋体" charset="-122"/>
              </a:rPr>
              <a:t>Muon Arms</a:t>
            </a:r>
            <a:r>
              <a:rPr lang="en-US" altLang="zh-CN" dirty="0">
                <a:ea typeface="宋体" charset="-122"/>
                <a:cs typeface="宋体" charset="-122"/>
              </a:rPr>
              <a:t>       1.2 &lt; | </a:t>
            </a:r>
            <a:r>
              <a:rPr lang="el-GR" dirty="0">
                <a:ea typeface="宋体" charset="-122"/>
                <a:cs typeface="宋体" charset="-122"/>
              </a:rPr>
              <a:t>η</a:t>
            </a:r>
            <a:r>
              <a:rPr lang="en-US" altLang="zh-CN" dirty="0">
                <a:ea typeface="宋体" charset="-122"/>
                <a:cs typeface="宋体" charset="-122"/>
              </a:rPr>
              <a:t> | &lt; 2.4</a:t>
            </a:r>
          </a:p>
          <a:p>
            <a:pPr defTabSz="914400">
              <a:buFontTx/>
              <a:buChar char="•"/>
            </a:pPr>
            <a:r>
              <a:rPr lang="en-US" altLang="zh-CN" dirty="0">
                <a:ea typeface="宋体" charset="-122"/>
                <a:cs typeface="宋体" charset="-122"/>
              </a:rPr>
              <a:t> </a:t>
            </a:r>
            <a:r>
              <a:rPr lang="en-US" altLang="zh-CN" dirty="0">
                <a:solidFill>
                  <a:srgbClr val="FF0000"/>
                </a:solidFill>
                <a:ea typeface="宋体" charset="-122"/>
                <a:cs typeface="宋体" charset="-122"/>
              </a:rPr>
              <a:t>J/Psi</a:t>
            </a:r>
          </a:p>
          <a:p>
            <a:pPr defTabSz="914400">
              <a:buFontTx/>
              <a:buChar char="•"/>
            </a:pPr>
            <a:r>
              <a:rPr lang="en-US" altLang="zh-CN" dirty="0">
                <a:ea typeface="宋体" charset="-122"/>
                <a:cs typeface="宋体" charset="-122"/>
              </a:rPr>
              <a:t> Unidentified charged hadrons</a:t>
            </a:r>
          </a:p>
          <a:p>
            <a:pPr defTabSz="914400">
              <a:buFontTx/>
              <a:buChar char="•"/>
            </a:pPr>
            <a:r>
              <a:rPr lang="en-US" altLang="zh-CN" dirty="0">
                <a:ea typeface="宋体" charset="-122"/>
                <a:cs typeface="宋体" charset="-122"/>
              </a:rPr>
              <a:t> </a:t>
            </a:r>
            <a:r>
              <a:rPr lang="en-US" altLang="zh-CN" dirty="0">
                <a:solidFill>
                  <a:srgbClr val="FF0000"/>
                </a:solidFill>
                <a:ea typeface="宋体" charset="-122"/>
                <a:cs typeface="宋体" charset="-122"/>
              </a:rPr>
              <a:t>Heavy Flavor</a:t>
            </a:r>
          </a:p>
        </p:txBody>
      </p:sp>
      <p:sp>
        <p:nvSpPr>
          <p:cNvPr id="40086" name="Rectangle 150"/>
          <p:cNvSpPr>
            <a:spLocks noChangeArrowheads="1"/>
          </p:cNvSpPr>
          <p:nvPr/>
        </p:nvSpPr>
        <p:spPr bwMode="auto">
          <a:xfrm>
            <a:off x="5103813" y="762000"/>
            <a:ext cx="3582987" cy="1752600"/>
          </a:xfrm>
          <a:prstGeom prst="rect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/>
            <a:r>
              <a:rPr lang="en-US" altLang="zh-CN" b="1" dirty="0">
                <a:ea typeface="宋体" charset="-122"/>
                <a:cs typeface="宋体" charset="-122"/>
              </a:rPr>
              <a:t>Central Arms</a:t>
            </a:r>
            <a:r>
              <a:rPr lang="en-US" altLang="zh-CN" dirty="0">
                <a:ea typeface="宋体" charset="-122"/>
                <a:cs typeface="宋体" charset="-122"/>
              </a:rPr>
              <a:t>            | </a:t>
            </a:r>
            <a:r>
              <a:rPr lang="el-GR" dirty="0">
                <a:ea typeface="宋体" charset="-122"/>
                <a:cs typeface="宋体" charset="-122"/>
              </a:rPr>
              <a:t>η</a:t>
            </a:r>
            <a:r>
              <a:rPr lang="en-US" altLang="zh-CN" dirty="0">
                <a:ea typeface="宋体" charset="-122"/>
                <a:cs typeface="宋体" charset="-122"/>
              </a:rPr>
              <a:t> | &lt; 0.35</a:t>
            </a:r>
          </a:p>
          <a:p>
            <a:pPr defTabSz="914400">
              <a:buFontTx/>
              <a:buChar char="•"/>
            </a:pPr>
            <a:r>
              <a:rPr lang="en-US" altLang="zh-CN" dirty="0">
                <a:ea typeface="宋体" charset="-122"/>
                <a:cs typeface="宋体" charset="-122"/>
              </a:rPr>
              <a:t> Identified charged hadrons</a:t>
            </a:r>
          </a:p>
          <a:p>
            <a:pPr defTabSz="914400">
              <a:buFontTx/>
              <a:buChar char="•"/>
            </a:pPr>
            <a:r>
              <a:rPr lang="en-US" altLang="zh-CN" dirty="0">
                <a:ea typeface="宋体" charset="-122"/>
                <a:cs typeface="宋体" charset="-122"/>
              </a:rPr>
              <a:t> </a:t>
            </a:r>
            <a:r>
              <a:rPr lang="en-US" altLang="zh-CN" dirty="0">
                <a:solidFill>
                  <a:srgbClr val="FF0000"/>
                </a:solidFill>
                <a:ea typeface="宋体" charset="-122"/>
                <a:cs typeface="宋体" charset="-122"/>
              </a:rPr>
              <a:t>Neutral </a:t>
            </a:r>
            <a:r>
              <a:rPr lang="en-US" altLang="zh-CN" dirty="0" err="1">
                <a:solidFill>
                  <a:srgbClr val="FF0000"/>
                </a:solidFill>
                <a:ea typeface="宋体" charset="-122"/>
                <a:cs typeface="宋体" charset="-122"/>
              </a:rPr>
              <a:t>Pions</a:t>
            </a:r>
            <a:endParaRPr lang="en-US" altLang="zh-CN" dirty="0">
              <a:solidFill>
                <a:srgbClr val="FF0000"/>
              </a:solidFill>
              <a:ea typeface="宋体" charset="-122"/>
              <a:cs typeface="宋体" charset="-122"/>
            </a:endParaRPr>
          </a:p>
          <a:p>
            <a:pPr defTabSz="914400">
              <a:buFontTx/>
              <a:buChar char="•"/>
            </a:pPr>
            <a:r>
              <a:rPr lang="en-US" altLang="zh-CN" dirty="0">
                <a:ea typeface="宋体" charset="-122"/>
                <a:cs typeface="宋体" charset="-122"/>
              </a:rPr>
              <a:t> Direct Photon</a:t>
            </a:r>
          </a:p>
          <a:p>
            <a:pPr defTabSz="914400">
              <a:buFontTx/>
              <a:buChar char="•"/>
            </a:pPr>
            <a:r>
              <a:rPr lang="en-US" altLang="zh-CN" dirty="0">
                <a:ea typeface="宋体" charset="-122"/>
                <a:cs typeface="宋体" charset="-122"/>
              </a:rPr>
              <a:t> J/Psi</a:t>
            </a:r>
          </a:p>
          <a:p>
            <a:pPr defTabSz="914400">
              <a:buFontTx/>
              <a:buChar char="•"/>
            </a:pPr>
            <a:r>
              <a:rPr lang="en-US" altLang="zh-CN" dirty="0">
                <a:ea typeface="宋体" charset="-122"/>
                <a:cs typeface="宋体" charset="-122"/>
              </a:rPr>
              <a:t> Heavy Flavor</a:t>
            </a:r>
          </a:p>
        </p:txBody>
      </p:sp>
      <p:sp>
        <p:nvSpPr>
          <p:cNvPr id="40087" name="Rectangle 151"/>
          <p:cNvSpPr>
            <a:spLocks noChangeArrowheads="1"/>
          </p:cNvSpPr>
          <p:nvPr/>
        </p:nvSpPr>
        <p:spPr bwMode="auto">
          <a:xfrm>
            <a:off x="5103813" y="4343400"/>
            <a:ext cx="3582987" cy="914400"/>
          </a:xfrm>
          <a:prstGeom prst="rect">
            <a:avLst/>
          </a:prstGeom>
          <a:solidFill>
            <a:srgbClr val="FF6600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/>
            <a:r>
              <a:rPr lang="en-US" altLang="zh-CN" b="1" dirty="0">
                <a:ea typeface="宋体" charset="-122"/>
                <a:cs typeface="宋体" charset="-122"/>
              </a:rPr>
              <a:t>MPC  </a:t>
            </a:r>
            <a:r>
              <a:rPr lang="en-US" altLang="zh-CN" dirty="0">
                <a:ea typeface="宋体" charset="-122"/>
                <a:cs typeface="宋体" charset="-122"/>
              </a:rPr>
              <a:t>                 3.1 &lt; | </a:t>
            </a:r>
            <a:r>
              <a:rPr lang="el-GR" dirty="0">
                <a:ea typeface="宋体" charset="-122"/>
                <a:cs typeface="宋体" charset="-122"/>
              </a:rPr>
              <a:t>η</a:t>
            </a:r>
            <a:r>
              <a:rPr lang="en-US" altLang="zh-CN" dirty="0">
                <a:ea typeface="宋体" charset="-122"/>
                <a:cs typeface="宋体" charset="-122"/>
              </a:rPr>
              <a:t> | &lt; 3.9</a:t>
            </a:r>
          </a:p>
          <a:p>
            <a:pPr defTabSz="914400">
              <a:buFontTx/>
              <a:buChar char="•"/>
            </a:pPr>
            <a:r>
              <a:rPr lang="en-US" altLang="zh-CN" dirty="0">
                <a:ea typeface="宋体" charset="-122"/>
                <a:cs typeface="宋体" charset="-122"/>
              </a:rPr>
              <a:t> </a:t>
            </a:r>
            <a:r>
              <a:rPr lang="en-US" altLang="zh-CN" dirty="0">
                <a:solidFill>
                  <a:srgbClr val="FF0000"/>
                </a:solidFill>
                <a:ea typeface="宋体" charset="-122"/>
                <a:cs typeface="宋体" charset="-122"/>
              </a:rPr>
              <a:t>Neutral Pion’s</a:t>
            </a:r>
          </a:p>
          <a:p>
            <a:pPr defTabSz="914400">
              <a:buFontTx/>
              <a:buChar char="•"/>
            </a:pPr>
            <a:r>
              <a:rPr lang="en-US" altLang="zh-CN" dirty="0">
                <a:ea typeface="宋体" charset="-122"/>
                <a:cs typeface="宋体" charset="-122"/>
              </a:rPr>
              <a:t> </a:t>
            </a:r>
            <a:r>
              <a:rPr lang="en-US" altLang="zh-CN" dirty="0">
                <a:solidFill>
                  <a:srgbClr val="FF0000"/>
                </a:solidFill>
                <a:ea typeface="宋体" charset="-122"/>
                <a:cs typeface="宋体" charset="-122"/>
              </a:rPr>
              <a:t>Eta’s</a:t>
            </a:r>
          </a:p>
        </p:txBody>
      </p:sp>
      <p:sp>
        <p:nvSpPr>
          <p:cNvPr id="24" name="Rectangle 151"/>
          <p:cNvSpPr>
            <a:spLocks noChangeArrowheads="1"/>
          </p:cNvSpPr>
          <p:nvPr/>
        </p:nvSpPr>
        <p:spPr bwMode="auto">
          <a:xfrm>
            <a:off x="5105400" y="5334000"/>
            <a:ext cx="3581400" cy="990600"/>
          </a:xfrm>
          <a:prstGeom prst="rect">
            <a:avLst/>
          </a:prstGeom>
          <a:solidFill>
            <a:srgbClr val="00B050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/>
            <a:r>
              <a:rPr lang="en-US" altLang="zh-CN" b="1" dirty="0">
                <a:ea typeface="宋体" charset="-122"/>
                <a:cs typeface="宋体" charset="-122"/>
              </a:rPr>
              <a:t>ZDC                    </a:t>
            </a:r>
            <a:r>
              <a:rPr lang="en-US" altLang="zh-CN" dirty="0">
                <a:ea typeface="宋体" charset="-122"/>
                <a:cs typeface="宋体" charset="-122"/>
              </a:rPr>
              <a:t>|</a:t>
            </a:r>
            <a:r>
              <a:rPr lang="en-US" altLang="zh-CN" dirty="0">
                <a:latin typeface="Symbol" charset="2"/>
                <a:ea typeface="宋体" charset="-122"/>
                <a:cs typeface="宋体" charset="-122"/>
              </a:rPr>
              <a:t>h</a:t>
            </a:r>
            <a:r>
              <a:rPr lang="en-US" altLang="zh-CN" dirty="0">
                <a:ea typeface="宋体" charset="-122"/>
                <a:cs typeface="宋体" charset="-122"/>
              </a:rPr>
              <a:t>| ~ 5.9 </a:t>
            </a:r>
          </a:p>
          <a:p>
            <a:pPr defTabSz="914400">
              <a:buFontTx/>
              <a:buChar char="•"/>
            </a:pPr>
            <a:r>
              <a:rPr lang="en-US" altLang="zh-CN" dirty="0">
                <a:ea typeface="宋体" charset="-122"/>
                <a:cs typeface="宋体" charset="-122"/>
              </a:rPr>
              <a:t> </a:t>
            </a:r>
            <a:r>
              <a:rPr lang="en-US" altLang="zh-CN" dirty="0">
                <a:solidFill>
                  <a:srgbClr val="FF0000"/>
                </a:solidFill>
                <a:ea typeface="宋体" charset="-122"/>
                <a:cs typeface="宋体" charset="-122"/>
              </a:rPr>
              <a:t>Neutrons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64" y="822475"/>
            <a:ext cx="4363738" cy="5533875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V="1">
            <a:off x="2186609" y="1457738"/>
            <a:ext cx="1086678" cy="8746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2186609" y="1842052"/>
            <a:ext cx="1391478" cy="4820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2186609" y="4097655"/>
            <a:ext cx="2385391" cy="8895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219741" y="5007117"/>
            <a:ext cx="2352259" cy="4498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EFA6E-378D-D940-B35B-AF3E60EB40AD}" type="datetime1">
              <a:rPr lang="en-US" smtClean="0"/>
              <a:t>7/7/16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Liu,  ICNFP2016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0148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CustomShape 1"/>
          <p:cNvSpPr/>
          <p:nvPr/>
        </p:nvSpPr>
        <p:spPr>
          <a:xfrm>
            <a:off x="77330" y="89101"/>
            <a:ext cx="8863200" cy="1141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History</a:t>
            </a:r>
            <a:r>
              <a:rPr lang="en-US" sz="3600" dirty="0" smtClean="0"/>
              <a:t> </a:t>
            </a:r>
            <a:r>
              <a:rPr lang="en-US" sz="3600" dirty="0">
                <a:solidFill>
                  <a:srgbClr val="FF0000"/>
                </a:solidFill>
                <a:latin typeface="Calibri"/>
              </a:rPr>
              <a:t>o</a:t>
            </a:r>
            <a:r>
              <a:rPr lang="en-US" sz="3600" dirty="0" smtClean="0">
                <a:solidFill>
                  <a:srgbClr val="FF0000"/>
                </a:solidFill>
                <a:latin typeface="Calibri"/>
              </a:rPr>
              <a:t>f RHIC </a:t>
            </a:r>
            <a:r>
              <a:rPr lang="en-US" sz="3600" dirty="0" smtClean="0">
                <a:solidFill>
                  <a:srgbClr val="FF0000"/>
                </a:solidFill>
                <a:latin typeface="Calibri"/>
              </a:rPr>
              <a:t>Spin </a:t>
            </a:r>
            <a:r>
              <a:rPr lang="en-US" sz="3600" dirty="0" smtClean="0">
                <a:solidFill>
                  <a:srgbClr val="FF0000"/>
                </a:solidFill>
                <a:latin typeface="Calibri"/>
              </a:rPr>
              <a:t>Runs </a:t>
            </a:r>
          </a:p>
          <a:p>
            <a:pPr algn="ctr">
              <a:lnSpc>
                <a:spcPct val="100000"/>
              </a:lnSpc>
            </a:pPr>
            <a:r>
              <a:rPr lang="en-US" sz="2000" b="1" i="1" dirty="0" smtClean="0">
                <a:solidFill>
                  <a:srgbClr val="0000FF"/>
                </a:solidFill>
                <a:latin typeface="Calibri"/>
              </a:rPr>
              <a:t>RHIC </a:t>
            </a:r>
            <a:r>
              <a:rPr lang="en-US" sz="2000" b="1" i="1" dirty="0">
                <a:solidFill>
                  <a:srgbClr val="0000FF"/>
                </a:solidFill>
                <a:latin typeface="Calibri"/>
              </a:rPr>
              <a:t>is capable of delivering the polarized </a:t>
            </a:r>
            <a:r>
              <a:rPr lang="en-US" sz="2000" b="1" i="1" dirty="0" err="1" smtClean="0">
                <a:solidFill>
                  <a:srgbClr val="0000FF"/>
                </a:solidFill>
                <a:latin typeface="Calibri"/>
              </a:rPr>
              <a:t>p+p</a:t>
            </a:r>
            <a:r>
              <a:rPr lang="en-US" sz="2000" b="1" i="1" dirty="0" smtClean="0">
                <a:solidFill>
                  <a:srgbClr val="0000FF"/>
                </a:solidFill>
                <a:latin typeface="Calibri"/>
              </a:rPr>
              <a:t>/A </a:t>
            </a:r>
            <a:r>
              <a:rPr lang="en-US" sz="2000" b="1" i="1" dirty="0">
                <a:solidFill>
                  <a:srgbClr val="0000FF"/>
                </a:solidFill>
                <a:latin typeface="Calibri"/>
              </a:rPr>
              <a:t>for precision spin </a:t>
            </a:r>
            <a:r>
              <a:rPr lang="en-US" sz="2000" b="1" i="1" dirty="0" smtClean="0">
                <a:solidFill>
                  <a:srgbClr val="0000FF"/>
                </a:solidFill>
                <a:latin typeface="Calibri"/>
              </a:rPr>
              <a:t>physics</a:t>
            </a:r>
            <a:endParaRPr sz="2000" dirty="0"/>
          </a:p>
          <a:p>
            <a:pPr algn="ctr">
              <a:lnSpc>
                <a:spcPct val="100000"/>
              </a:lnSpc>
            </a:pPr>
            <a:endParaRPr dirty="0"/>
          </a:p>
        </p:txBody>
      </p:sp>
      <p:sp>
        <p:nvSpPr>
          <p:cNvPr id="464" name="CustomShape 2"/>
          <p:cNvSpPr/>
          <p:nvPr/>
        </p:nvSpPr>
        <p:spPr>
          <a:xfrm>
            <a:off x="330120" y="5162400"/>
            <a:ext cx="8719200" cy="13129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buFont typeface="StarSymbol"/>
              <a:buChar char="-"/>
            </a:pPr>
            <a:r>
              <a:rPr lang="en-US" dirty="0" smtClean="0">
                <a:solidFill>
                  <a:srgbClr val="000000"/>
                </a:solidFill>
                <a:latin typeface="Calibri"/>
                <a:ea typeface="ＭＳ Ｐゴシック"/>
              </a:rPr>
              <a:t> A </a:t>
            </a:r>
            <a:r>
              <a:rPr lang="en-US" dirty="0">
                <a:solidFill>
                  <a:srgbClr val="000000"/>
                </a:solidFill>
                <a:latin typeface="Calibri"/>
                <a:ea typeface="ＭＳ Ｐゴシック"/>
              </a:rPr>
              <a:t>very challenging task to deliver polarized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ＭＳ Ｐゴシック"/>
              </a:rPr>
              <a:t>p+p</a:t>
            </a:r>
            <a:r>
              <a:rPr lang="en-US" dirty="0">
                <a:solidFill>
                  <a:srgbClr val="000000"/>
                </a:solidFill>
                <a:latin typeface="Calibri"/>
                <a:ea typeface="ＭＳ Ｐゴシック"/>
              </a:rPr>
              <a:t>, excellent performance from 2012+ </a:t>
            </a:r>
            <a:endParaRPr dirty="0"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en-US" dirty="0" smtClean="0">
                <a:solidFill>
                  <a:srgbClr val="000000"/>
                </a:solidFill>
                <a:latin typeface="Calibri"/>
                <a:ea typeface="ＭＳ Ｐゴシック"/>
              </a:rPr>
              <a:t> Outstanding </a:t>
            </a:r>
            <a:r>
              <a:rPr lang="en-US" dirty="0">
                <a:solidFill>
                  <a:srgbClr val="000000"/>
                </a:solidFill>
                <a:latin typeface="Calibri"/>
                <a:ea typeface="ＭＳ Ｐゴシック"/>
              </a:rPr>
              <a:t>Heavy Ion machine performance from the 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ＭＳ Ｐゴシック"/>
              </a:rPr>
              <a:t>beginning</a:t>
            </a:r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en-US" dirty="0">
                <a:solidFill>
                  <a:srgbClr val="000000"/>
                </a:solidFill>
                <a:latin typeface="Calibri"/>
                <a:ea typeface="ＭＳ Ｐゴシック"/>
              </a:rPr>
              <a:t> P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ＭＳ Ｐゴシック"/>
              </a:rPr>
              <a:t>olarized </a:t>
            </a:r>
            <a:r>
              <a:rPr lang="en-US" dirty="0" err="1" smtClean="0">
                <a:solidFill>
                  <a:srgbClr val="000000"/>
                </a:solidFill>
                <a:latin typeface="Calibri"/>
                <a:ea typeface="ＭＳ Ｐゴシック"/>
              </a:rPr>
              <a:t>p+p</a:t>
            </a:r>
            <a:r>
              <a:rPr lang="en-US" dirty="0">
                <a:solidFill>
                  <a:srgbClr val="000000"/>
                </a:solidFill>
                <a:latin typeface="Calibri"/>
                <a:ea typeface="ＭＳ Ｐゴシック"/>
              </a:rPr>
              <a:t>,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ＭＳ Ｐゴシック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alibri"/>
                <a:ea typeface="ＭＳ Ｐゴシック"/>
              </a:rPr>
              <a:t>p+Au</a:t>
            </a:r>
            <a:r>
              <a:rPr lang="en-US" dirty="0">
                <a:solidFill>
                  <a:srgbClr val="000000"/>
                </a:solidFill>
                <a:latin typeface="Calibri"/>
                <a:ea typeface="ＭＳ Ｐゴシック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ＭＳ Ｐゴシック"/>
              </a:rPr>
              <a:t>and </a:t>
            </a:r>
            <a:r>
              <a:rPr lang="en-US" dirty="0" err="1" smtClean="0">
                <a:solidFill>
                  <a:srgbClr val="000000"/>
                </a:solidFill>
                <a:latin typeface="Calibri"/>
                <a:ea typeface="ＭＳ Ｐゴシック"/>
              </a:rPr>
              <a:t>p+Al</a:t>
            </a:r>
            <a:endParaRPr dirty="0"/>
          </a:p>
        </p:txBody>
      </p:sp>
      <p:sp>
        <p:nvSpPr>
          <p:cNvPr id="467" name="CustomShape 4"/>
          <p:cNvSpPr/>
          <p:nvPr/>
        </p:nvSpPr>
        <p:spPr>
          <a:xfrm>
            <a:off x="457200" y="6356520"/>
            <a:ext cx="2132280" cy="3636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200">
                <a:solidFill>
                  <a:srgbClr val="8B8B8B"/>
                </a:solidFill>
                <a:latin typeface="Calibri"/>
              </a:rPr>
              <a:t>10/13/14</a:t>
            </a: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30" y="1230746"/>
            <a:ext cx="4395611" cy="38214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233259"/>
            <a:ext cx="4392720" cy="381897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55E0F-9D85-5B4F-8B24-C67321C4D586}" type="datetime1">
              <a:rPr lang="en-US" smtClean="0"/>
              <a:t>7/7/16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Liu,  ICNFP2016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71778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420705" cy="147917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Physics with Longitudinally </a:t>
            </a:r>
            <a:br>
              <a:rPr lang="en-US" sz="3600" dirty="0" smtClean="0"/>
            </a:br>
            <a:r>
              <a:rPr lang="en-US" sz="3600" dirty="0" smtClean="0"/>
              <a:t>Polarized </a:t>
            </a:r>
            <a:r>
              <a:rPr lang="en-US" sz="3600" dirty="0" err="1" smtClean="0"/>
              <a:t>p+p</a:t>
            </a:r>
            <a:r>
              <a:rPr lang="en-US" sz="3600" dirty="0" smtClean="0"/>
              <a:t> Collisions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237D3-68C1-0A47-9D3B-B47299F218AD}" type="datetime1">
              <a:rPr lang="en-US" smtClean="0"/>
              <a:t>7/7/16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Liu,  ICNFP2016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7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93913" y="2623930"/>
            <a:ext cx="2130287" cy="271669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3258589" y="2261829"/>
            <a:ext cx="5835422" cy="3224572"/>
            <a:chOff x="983820" y="1753810"/>
            <a:chExt cx="7241154" cy="4213571"/>
          </a:xfrm>
        </p:grpSpPr>
        <p:pic>
          <p:nvPicPr>
            <p:cNvPr id="7" name="Picture 3" descr="spin-physics-w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68" r="31882"/>
            <a:stretch/>
          </p:blipFill>
          <p:spPr bwMode="auto">
            <a:xfrm>
              <a:off x="3124200" y="1753810"/>
              <a:ext cx="3047500" cy="4213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7"/>
            <p:cNvPicPr/>
            <p:nvPr/>
          </p:nvPicPr>
          <p:blipFill>
            <a:blip r:embed="rId4"/>
            <a:stretch>
              <a:fillRect/>
            </a:stretch>
          </p:blipFill>
          <p:spPr>
            <a:xfrm rot="736956">
              <a:off x="6150389" y="2974029"/>
              <a:ext cx="2074585" cy="173171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27"/>
            <p:cNvPicPr/>
            <p:nvPr/>
          </p:nvPicPr>
          <p:blipFill>
            <a:blip r:embed="rId4"/>
            <a:stretch>
              <a:fillRect/>
            </a:stretch>
          </p:blipFill>
          <p:spPr>
            <a:xfrm rot="11569957">
              <a:off x="983820" y="2954150"/>
              <a:ext cx="2074585" cy="1731715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0" name="Picture 9"/>
          <p:cNvPicPr/>
          <p:nvPr/>
        </p:nvPicPr>
        <p:blipFill>
          <a:blip r:embed="rId5"/>
          <a:stretch>
            <a:fillRect/>
          </a:stretch>
        </p:blipFill>
        <p:spPr>
          <a:xfrm>
            <a:off x="296462" y="2261671"/>
            <a:ext cx="2460524" cy="1322557"/>
          </a:xfrm>
          <a:prstGeom prst="rect">
            <a:avLst/>
          </a:prstGeom>
          <a:ln>
            <a:noFill/>
          </a:ln>
        </p:spPr>
      </p:pic>
      <p:graphicFrame>
        <p:nvGraphicFramePr>
          <p:cNvPr id="12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2975285"/>
              </p:ext>
            </p:extLst>
          </p:nvPr>
        </p:nvGraphicFramePr>
        <p:xfrm>
          <a:off x="361720" y="4668643"/>
          <a:ext cx="2395265" cy="11798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53" name="ﾋﾞｯﾄﾏｯﾌﾟ ｲﾒｰｼﾞ" r:id="rId6" imgW="4886266" imgH="2152922" progId="Paint.Picture">
                  <p:embed/>
                </p:oleObj>
              </mc:Choice>
              <mc:Fallback>
                <p:oleObj name="ﾋﾞｯﾄﾏｯﾌﾟ ｲﾒｰｼﾞ" r:id="rId6" imgW="4886266" imgH="2152922" progId="Paint.Picture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720" y="4668643"/>
                        <a:ext cx="2395265" cy="11798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28563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CustomShape 1"/>
          <p:cNvSpPr/>
          <p:nvPr/>
        </p:nvSpPr>
        <p:spPr>
          <a:xfrm>
            <a:off x="489240" y="19440"/>
            <a:ext cx="8306819" cy="1141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3600" dirty="0" smtClean="0">
                <a:solidFill>
                  <a:srgbClr val="FF0000"/>
                </a:solidFill>
                <a:latin typeface="Calibri"/>
              </a:rPr>
              <a:t>Three Decades</a:t>
            </a:r>
            <a:r>
              <a:rPr lang="en-US" sz="360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600" dirty="0" smtClean="0">
                <a:solidFill>
                  <a:srgbClr val="FF0000"/>
                </a:solidFill>
                <a:latin typeface="Calibri"/>
              </a:rPr>
              <a:t>of </a:t>
            </a:r>
            <a:r>
              <a:rPr lang="en-US" sz="3600" dirty="0" smtClean="0">
                <a:solidFill>
                  <a:srgbClr val="FF0000"/>
                </a:solidFill>
                <a:latin typeface="Calibri"/>
              </a:rPr>
              <a:t>the Proton </a:t>
            </a:r>
            <a:r>
              <a:rPr lang="en-US" sz="3600" dirty="0">
                <a:solidFill>
                  <a:srgbClr val="FF0000"/>
                </a:solidFill>
                <a:latin typeface="Calibri"/>
              </a:rPr>
              <a:t>Spin Puzzle </a:t>
            </a:r>
            <a:endParaRPr sz="3600" dirty="0"/>
          </a:p>
        </p:txBody>
      </p:sp>
      <p:sp>
        <p:nvSpPr>
          <p:cNvPr id="476" name="CustomShape 2"/>
          <p:cNvSpPr/>
          <p:nvPr/>
        </p:nvSpPr>
        <p:spPr>
          <a:xfrm>
            <a:off x="489240" y="943560"/>
            <a:ext cx="8228160" cy="45244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400">
                <a:solidFill>
                  <a:srgbClr val="0000FF"/>
                </a:solidFill>
                <a:latin typeface="Calibri"/>
              </a:rPr>
              <a:t>Early expectation: large gluon polarization </a:t>
            </a:r>
            <a:endParaRPr/>
          </a:p>
        </p:txBody>
      </p:sp>
      <p:sp>
        <p:nvSpPr>
          <p:cNvPr id="477" name="CustomShape 3"/>
          <p:cNvSpPr/>
          <p:nvPr/>
        </p:nvSpPr>
        <p:spPr>
          <a:xfrm>
            <a:off x="457200" y="6356520"/>
            <a:ext cx="2132280" cy="36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478" name="Picture 11"/>
          <p:cNvPicPr/>
          <p:nvPr/>
        </p:nvPicPr>
        <p:blipFill>
          <a:blip r:embed="rId2"/>
          <a:stretch>
            <a:fillRect/>
          </a:stretch>
        </p:blipFill>
        <p:spPr>
          <a:xfrm>
            <a:off x="617760" y="1647000"/>
            <a:ext cx="2046240" cy="1917000"/>
          </a:xfrm>
          <a:prstGeom prst="rect">
            <a:avLst/>
          </a:prstGeom>
          <a:ln w="9360">
            <a:noFill/>
          </a:ln>
        </p:spPr>
      </p:pic>
      <p:sp>
        <p:nvSpPr>
          <p:cNvPr id="481" name="CustomShape 6"/>
          <p:cNvSpPr/>
          <p:nvPr/>
        </p:nvSpPr>
        <p:spPr>
          <a:xfrm flipH="1">
            <a:off x="2215080" y="2158920"/>
            <a:ext cx="606240" cy="286920"/>
          </a:xfrm>
          <a:prstGeom prst="rtTriangle">
            <a:avLst/>
          </a:prstGeom>
          <a:solidFill>
            <a:srgbClr val="FFFFFF"/>
          </a:solidFill>
          <a:ln w="9360">
            <a:noFill/>
          </a:ln>
        </p:spPr>
      </p:sp>
      <p:sp>
        <p:nvSpPr>
          <p:cNvPr id="484" name="CustomShape 9"/>
          <p:cNvSpPr/>
          <p:nvPr/>
        </p:nvSpPr>
        <p:spPr>
          <a:xfrm>
            <a:off x="1778040" y="3023640"/>
            <a:ext cx="219600" cy="17172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</p:sp>
      <p:sp>
        <p:nvSpPr>
          <p:cNvPr id="488" name="CustomShape 10"/>
          <p:cNvSpPr/>
          <p:nvPr/>
        </p:nvSpPr>
        <p:spPr>
          <a:xfrm>
            <a:off x="2993040" y="3023640"/>
            <a:ext cx="1990440" cy="5155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Axial anomaly</a:t>
            </a:r>
            <a:endParaRPr dirty="0"/>
          </a:p>
          <a:p>
            <a:pPr>
              <a:lnSpc>
                <a:spcPct val="10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Calibri"/>
              </a:rPr>
              <a:t>Cheng &amp; Li</a:t>
            </a:r>
            <a:r>
              <a:rPr lang="en-US" sz="1400" dirty="0">
                <a:solidFill>
                  <a:srgbClr val="000000"/>
                </a:solidFill>
                <a:latin typeface="Calibri"/>
              </a:rPr>
              <a:t>, PRL </a:t>
            </a:r>
            <a:r>
              <a:rPr lang="en-US" sz="1400" dirty="0" smtClean="0">
                <a:solidFill>
                  <a:srgbClr val="000000"/>
                </a:solidFill>
                <a:latin typeface="Calibri"/>
              </a:rPr>
              <a:t>(1989)</a:t>
            </a:r>
            <a:endParaRPr dirty="0"/>
          </a:p>
        </p:txBody>
      </p:sp>
      <p:pic>
        <p:nvPicPr>
          <p:cNvPr id="489" name="Picture 488"/>
          <p:cNvPicPr/>
          <p:nvPr/>
        </p:nvPicPr>
        <p:blipFill>
          <a:blip r:embed="rId3"/>
          <a:stretch>
            <a:fillRect/>
          </a:stretch>
        </p:blipFill>
        <p:spPr>
          <a:xfrm>
            <a:off x="410580" y="4050000"/>
            <a:ext cx="3869872" cy="2306520"/>
          </a:xfrm>
          <a:prstGeom prst="rect">
            <a:avLst/>
          </a:prstGeom>
          <a:ln>
            <a:noFill/>
          </a:ln>
        </p:spPr>
      </p:pic>
      <p:pic>
        <p:nvPicPr>
          <p:cNvPr id="491" name="Picture 490"/>
          <p:cNvPicPr/>
          <p:nvPr/>
        </p:nvPicPr>
        <p:blipFill>
          <a:blip r:embed="rId4"/>
          <a:stretch>
            <a:fillRect/>
          </a:stretch>
        </p:blipFill>
        <p:spPr>
          <a:xfrm>
            <a:off x="3103560" y="1875420"/>
            <a:ext cx="1446840" cy="951480"/>
          </a:xfrm>
          <a:prstGeom prst="rect">
            <a:avLst/>
          </a:prstGeom>
          <a:ln>
            <a:noFill/>
          </a:ln>
        </p:spPr>
      </p:pic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1381066"/>
              </p:ext>
            </p:extLst>
          </p:nvPr>
        </p:nvGraphicFramePr>
        <p:xfrm>
          <a:off x="4862880" y="1803240"/>
          <a:ext cx="4135899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8633"/>
                <a:gridCol w="1378633"/>
                <a:gridCol w="1378633"/>
              </a:tblGrid>
              <a:tr h="354654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Quark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Spin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Gluon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Spin</a:t>
                      </a:r>
                      <a:endParaRPr lang="en-US" dirty="0"/>
                    </a:p>
                  </a:txBody>
                  <a:tcPr anchor="ctr"/>
                </a:tc>
              </a:tr>
              <a:tr h="620644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SLAC</a:t>
                      </a:r>
                      <a:endParaRPr lang="zh-CN" altLang="en-US" dirty="0" smtClean="0"/>
                    </a:p>
                    <a:p>
                      <a:pPr algn="ctr"/>
                      <a:r>
                        <a:rPr lang="zh-CN" altLang="en-US" baseline="0" dirty="0" smtClean="0"/>
                        <a:t> </a:t>
                      </a:r>
                      <a:r>
                        <a:rPr lang="en-US" altLang="zh-CN" baseline="0" dirty="0" smtClean="0"/>
                        <a:t>-&gt; 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E80 – E155</a:t>
                      </a:r>
                      <a:endParaRPr lang="en-US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62064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CERN</a:t>
                      </a:r>
                    </a:p>
                    <a:p>
                      <a:pPr algn="ctr"/>
                      <a:r>
                        <a:rPr lang="en-US" dirty="0" smtClean="0"/>
                        <a:t>ongoing</a:t>
                      </a:r>
                      <a:endParaRPr lang="en-US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EMC, </a:t>
                      </a:r>
                      <a:r>
                        <a:rPr lang="en-US" dirty="0" smtClean="0"/>
                        <a:t>SMC, COMPASS</a:t>
                      </a:r>
                      <a:endParaRPr lang="en-US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</a:tr>
              <a:tr h="62064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DESY</a:t>
                      </a:r>
                    </a:p>
                    <a:p>
                      <a:pPr algn="ctr"/>
                      <a:r>
                        <a:rPr lang="en-US" dirty="0" smtClean="0"/>
                        <a:t>-&gt;2007</a:t>
                      </a:r>
                      <a:endParaRPr lang="en-US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HERMES</a:t>
                      </a:r>
                      <a:endParaRPr lang="en-US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</a:tr>
              <a:tr h="620644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JLab</a:t>
                      </a:r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ongoing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Hall</a:t>
                      </a:r>
                      <a:r>
                        <a:rPr lang="en-US" baseline="0" dirty="0" smtClean="0"/>
                        <a:t> A,B,C</a:t>
                      </a:r>
                      <a:endParaRPr lang="en-US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62064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RHIC</a:t>
                      </a:r>
                    </a:p>
                    <a:p>
                      <a:pPr algn="ctr"/>
                      <a:r>
                        <a:rPr lang="en-US" dirty="0" smtClean="0"/>
                        <a:t>ongoing</a:t>
                      </a:r>
                      <a:endParaRPr lang="en-US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(BRAHMS), </a:t>
                      </a:r>
                      <a:r>
                        <a:rPr lang="en-US" dirty="0" smtClean="0"/>
                        <a:t>(PHENIX), </a:t>
                      </a:r>
                      <a:r>
                        <a:rPr lang="en-US" dirty="0" smtClean="0"/>
                        <a:t>STAR</a:t>
                      </a:r>
                      <a:endParaRPr lang="en-US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5549817"/>
              </p:ext>
            </p:extLst>
          </p:nvPr>
        </p:nvGraphicFramePr>
        <p:xfrm>
          <a:off x="6191974" y="5528724"/>
          <a:ext cx="2742531" cy="9611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5092"/>
                <a:gridCol w="2317439"/>
              </a:tblGrid>
              <a:tr h="24583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SIDIS/DIS</a:t>
                      </a:r>
                      <a:endParaRPr lang="en-US" dirty="0"/>
                    </a:p>
                  </a:txBody>
                  <a:tcPr anchor="ctr"/>
                </a:tc>
              </a:tr>
              <a:tr h="229679"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/>
                </a:tc>
              </a:tr>
              <a:tr h="22967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Polarized </a:t>
                      </a:r>
                      <a:r>
                        <a:rPr lang="en-US" dirty="0" err="1" smtClean="0"/>
                        <a:t>p+p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974005" y="3735900"/>
            <a:ext cx="1291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EMC, 1980s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420F2-7156-474D-9E51-F8133DD5D2D3}" type="datetime1">
              <a:rPr lang="en-US" smtClean="0"/>
              <a:t>7/7/16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Liu,  ICNFP2016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88413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40947" y="163141"/>
            <a:ext cx="8229600" cy="874410"/>
          </a:xfrm>
        </p:spPr>
        <p:txBody>
          <a:bodyPr>
            <a:noAutofit/>
          </a:bodyPr>
          <a:lstStyle/>
          <a:p>
            <a:r>
              <a:rPr lang="en-US" sz="3600" dirty="0">
                <a:ea typeface="ＭＳ Ｐゴシック" charset="-128"/>
                <a:cs typeface="Times New Roman" charset="0"/>
              </a:rPr>
              <a:t>Gluon Polarization and </a:t>
            </a:r>
            <a:r>
              <a:rPr lang="en-US" altLang="en-US" sz="3600" dirty="0">
                <a:ea typeface="ＭＳ Ｐゴシック" charset="-128"/>
                <a:cs typeface="Times New Roman" charset="0"/>
              </a:rPr>
              <a:t>𝜋</a:t>
            </a:r>
            <a:r>
              <a:rPr lang="en-US" altLang="en-US" sz="3600" baseline="30000" dirty="0">
                <a:ea typeface="ＭＳ Ｐゴシック" charset="-128"/>
                <a:cs typeface="Times New Roman" charset="0"/>
              </a:rPr>
              <a:t>0 </a:t>
            </a:r>
            <a:r>
              <a:rPr lang="en-US" altLang="en-US" sz="3600" dirty="0" smtClean="0">
                <a:ea typeface="ＭＳ Ｐゴシック" charset="-128"/>
                <a:cs typeface="Times New Roman" charset="0"/>
              </a:rPr>
              <a:t>A</a:t>
            </a:r>
            <a:r>
              <a:rPr lang="en-US" altLang="en-US" sz="3600" baseline="-25000" dirty="0" smtClean="0">
                <a:ea typeface="ＭＳ Ｐゴシック" charset="-128"/>
                <a:cs typeface="Times New Roman" charset="0"/>
              </a:rPr>
              <a:t>LL</a:t>
            </a:r>
            <a:r>
              <a:rPr lang="en-US" altLang="en-US" sz="3600" dirty="0" smtClean="0">
                <a:ea typeface="ＭＳ Ｐゴシック" charset="-128"/>
                <a:cs typeface="Times New Roman" charset="0"/>
              </a:rPr>
              <a:t> </a:t>
            </a:r>
            <a:endParaRPr lang="en-US" sz="3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34A99-6AC4-4E47-9747-3F4EB6AC02AF}" type="datetime1">
              <a:rPr lang="en-US" smtClean="0"/>
              <a:t>7/7/16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X. Liu,  ICNFP2016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9</a:t>
            </a:fld>
            <a:endParaRPr lang="en-US"/>
          </a:p>
        </p:txBody>
      </p:sp>
      <p:pic>
        <p:nvPicPr>
          <p:cNvPr id="7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305" y="3977686"/>
            <a:ext cx="3329138" cy="22694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9755" y="4217257"/>
            <a:ext cx="3071917" cy="2256918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4"/>
          <a:stretch>
            <a:fillRect/>
          </a:stretch>
        </p:blipFill>
        <p:spPr>
          <a:xfrm>
            <a:off x="606763" y="1322628"/>
            <a:ext cx="2610569" cy="1350136"/>
          </a:xfrm>
          <a:prstGeom prst="rect">
            <a:avLst/>
          </a:prstGeom>
          <a:ln>
            <a:solidFill>
              <a:srgbClr val="3465A4"/>
            </a:solidFill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18" y="2865469"/>
            <a:ext cx="8736325" cy="652329"/>
          </a:xfrm>
          <a:prstGeom prst="rect">
            <a:avLst/>
          </a:prstGeom>
        </p:spPr>
      </p:pic>
      <p:sp>
        <p:nvSpPr>
          <p:cNvPr id="14" name="Rectangle 23"/>
          <p:cNvSpPr>
            <a:spLocks noChangeArrowheads="1"/>
          </p:cNvSpPr>
          <p:nvPr/>
        </p:nvSpPr>
        <p:spPr bwMode="auto">
          <a:xfrm>
            <a:off x="3827462" y="1814419"/>
            <a:ext cx="482282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lvl="2" defTabSz="914400" eaLnBrk="1" hangingPunct="1"/>
            <a:r>
              <a:rPr lang="en-US" altLang="zh-CN" sz="2000" dirty="0">
                <a:solidFill>
                  <a:srgbClr val="FF00FF"/>
                </a:solidFill>
                <a:ea typeface="SimSun" charset="0"/>
              </a:rPr>
              <a:t>-- Parton distribution functions </a:t>
            </a:r>
          </a:p>
          <a:p>
            <a:pPr lvl="2" defTabSz="914400" eaLnBrk="1" hangingPunct="1"/>
            <a:r>
              <a:rPr lang="en-US" altLang="zh-CN" sz="2000" dirty="0">
                <a:solidFill>
                  <a:srgbClr val="00FF00"/>
                </a:solidFill>
                <a:ea typeface="SimSun" charset="0"/>
              </a:rPr>
              <a:t>-- Partonic hard scattering rates </a:t>
            </a:r>
          </a:p>
          <a:p>
            <a:pPr lvl="2" defTabSz="914400" eaLnBrk="1" hangingPunct="1"/>
            <a:r>
              <a:rPr lang="en-US" altLang="zh-CN" sz="2000" dirty="0">
                <a:solidFill>
                  <a:srgbClr val="0099CC"/>
                </a:solidFill>
                <a:ea typeface="SimSun" charset="0"/>
              </a:rPr>
              <a:t>-- Fragmentation functions</a:t>
            </a:r>
          </a:p>
        </p:txBody>
      </p:sp>
      <p:grpSp>
        <p:nvGrpSpPr>
          <p:cNvPr id="15" name="Group 7"/>
          <p:cNvGrpSpPr>
            <a:grpSpLocks/>
          </p:cNvGrpSpPr>
          <p:nvPr/>
        </p:nvGrpSpPr>
        <p:grpSpPr bwMode="auto">
          <a:xfrm>
            <a:off x="2998787" y="3650846"/>
            <a:ext cx="1066800" cy="457200"/>
            <a:chOff x="1872" y="1918"/>
            <a:chExt cx="672" cy="288"/>
          </a:xfrm>
        </p:grpSpPr>
        <p:sp>
          <p:nvSpPr>
            <p:cNvPr id="16" name="Text Box 8"/>
            <p:cNvSpPr txBox="1">
              <a:spLocks noChangeArrowheads="1"/>
            </p:cNvSpPr>
            <p:nvPr/>
          </p:nvSpPr>
          <p:spPr bwMode="auto">
            <a:xfrm>
              <a:off x="1968" y="1918"/>
              <a:ext cx="42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defTabSz="914400"/>
              <a:r>
                <a:rPr lang="en-US" altLang="zh-CN" dirty="0">
                  <a:solidFill>
                    <a:srgbClr val="FF00FF"/>
                  </a:solidFill>
                  <a:latin typeface="Times New Roman" charset="0"/>
                  <a:ea typeface="SimSun" charset="0"/>
                </a:rPr>
                <a:t>DIS</a:t>
              </a:r>
            </a:p>
          </p:txBody>
        </p:sp>
        <p:sp>
          <p:nvSpPr>
            <p:cNvPr id="17" name="Line 9"/>
            <p:cNvSpPr>
              <a:spLocks noChangeShapeType="1"/>
            </p:cNvSpPr>
            <p:nvPr/>
          </p:nvSpPr>
          <p:spPr bwMode="auto">
            <a:xfrm>
              <a:off x="1872" y="1920"/>
              <a:ext cx="672" cy="0"/>
            </a:xfrm>
            <a:prstGeom prst="line">
              <a:avLst/>
            </a:prstGeom>
            <a:noFill/>
            <a:ln w="38100">
              <a:solidFill>
                <a:srgbClr val="FF85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Line 17"/>
          <p:cNvSpPr>
            <a:spLocks noChangeShapeType="1"/>
          </p:cNvSpPr>
          <p:nvPr/>
        </p:nvSpPr>
        <p:spPr bwMode="auto">
          <a:xfrm>
            <a:off x="4295850" y="3667063"/>
            <a:ext cx="10668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4618113" y="3605151"/>
            <a:ext cx="3413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defTabSz="914400"/>
            <a:r>
              <a:rPr lang="en-US" altLang="zh-CN" sz="2800" dirty="0">
                <a:solidFill>
                  <a:srgbClr val="0000FF"/>
                </a:solidFill>
                <a:latin typeface="Times New Roman" charset="0"/>
                <a:ea typeface="SimSun" charset="0"/>
              </a:rPr>
              <a:t>?</a:t>
            </a:r>
          </a:p>
        </p:txBody>
      </p:sp>
      <p:grpSp>
        <p:nvGrpSpPr>
          <p:cNvPr id="20" name="Group 10"/>
          <p:cNvGrpSpPr>
            <a:grpSpLocks/>
          </p:cNvGrpSpPr>
          <p:nvPr/>
        </p:nvGrpSpPr>
        <p:grpSpPr bwMode="auto">
          <a:xfrm>
            <a:off x="5791200" y="3605151"/>
            <a:ext cx="1524000" cy="457200"/>
            <a:chOff x="3696" y="1906"/>
            <a:chExt cx="960" cy="288"/>
          </a:xfrm>
        </p:grpSpPr>
        <p:sp>
          <p:nvSpPr>
            <p:cNvPr id="21" name="Text Box 11"/>
            <p:cNvSpPr txBox="1">
              <a:spLocks noChangeArrowheads="1"/>
            </p:cNvSpPr>
            <p:nvPr/>
          </p:nvSpPr>
          <p:spPr bwMode="auto">
            <a:xfrm>
              <a:off x="3846" y="1906"/>
              <a:ext cx="61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defTabSz="914400"/>
              <a:r>
                <a:rPr lang="en-US" altLang="zh-CN" dirty="0" err="1">
                  <a:solidFill>
                    <a:srgbClr val="33CC33"/>
                  </a:solidFill>
                  <a:latin typeface="Times New Roman" charset="0"/>
                  <a:ea typeface="SimSun" charset="0"/>
                </a:rPr>
                <a:t>pQCD</a:t>
              </a:r>
              <a:endParaRPr lang="en-US" altLang="zh-CN" dirty="0">
                <a:solidFill>
                  <a:srgbClr val="33CC33"/>
                </a:solidFill>
                <a:latin typeface="Times New Roman" charset="0"/>
                <a:ea typeface="SimSun" charset="0"/>
              </a:endParaRPr>
            </a:p>
          </p:txBody>
        </p:sp>
        <p:sp>
          <p:nvSpPr>
            <p:cNvPr id="22" name="Line 12"/>
            <p:cNvSpPr>
              <a:spLocks noChangeShapeType="1"/>
            </p:cNvSpPr>
            <p:nvPr/>
          </p:nvSpPr>
          <p:spPr bwMode="auto">
            <a:xfrm>
              <a:off x="3696" y="1920"/>
              <a:ext cx="960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13"/>
          <p:cNvGrpSpPr>
            <a:grpSpLocks/>
          </p:cNvGrpSpPr>
          <p:nvPr/>
        </p:nvGrpSpPr>
        <p:grpSpPr bwMode="auto">
          <a:xfrm>
            <a:off x="7714872" y="3520486"/>
            <a:ext cx="1066800" cy="457200"/>
            <a:chOff x="4896" y="1872"/>
            <a:chExt cx="672" cy="288"/>
          </a:xfrm>
        </p:grpSpPr>
        <p:sp>
          <p:nvSpPr>
            <p:cNvPr id="24" name="Text Box 14"/>
            <p:cNvSpPr txBox="1">
              <a:spLocks noChangeArrowheads="1"/>
            </p:cNvSpPr>
            <p:nvPr/>
          </p:nvSpPr>
          <p:spPr bwMode="auto">
            <a:xfrm>
              <a:off x="5040" y="1872"/>
              <a:ext cx="45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defTabSz="914400"/>
              <a:r>
                <a:rPr lang="en-US" altLang="zh-CN">
                  <a:solidFill>
                    <a:srgbClr val="00FFFF"/>
                  </a:solidFill>
                  <a:latin typeface="Times New Roman" charset="0"/>
                  <a:ea typeface="SimSun" charset="0"/>
                </a:rPr>
                <a:t>e+e-</a:t>
              </a:r>
            </a:p>
          </p:txBody>
        </p:sp>
        <p:sp>
          <p:nvSpPr>
            <p:cNvPr id="25" name="Line 15"/>
            <p:cNvSpPr>
              <a:spLocks noChangeShapeType="1"/>
            </p:cNvSpPr>
            <p:nvPr/>
          </p:nvSpPr>
          <p:spPr bwMode="auto">
            <a:xfrm flipV="1">
              <a:off x="4896" y="1920"/>
              <a:ext cx="672" cy="0"/>
            </a:xfrm>
            <a:prstGeom prst="line">
              <a:avLst/>
            </a:prstGeom>
            <a:noFill/>
            <a:ln w="38100">
              <a:solidFill>
                <a:srgbClr val="33CC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788001" y="1236410"/>
            <a:ext cx="34341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1C3EBD"/>
                </a:solidFill>
              </a:rPr>
              <a:t>A</a:t>
            </a:r>
            <a:r>
              <a:rPr lang="en-US" sz="2800" baseline="-25000" dirty="0" smtClean="0">
                <a:solidFill>
                  <a:srgbClr val="1C3EBD"/>
                </a:solidFill>
              </a:rPr>
              <a:t>LL</a:t>
            </a:r>
            <a:r>
              <a:rPr lang="en-US" sz="2800" dirty="0" smtClean="0">
                <a:solidFill>
                  <a:srgbClr val="1C3EBD"/>
                </a:solidFill>
              </a:rPr>
              <a:t>=(N</a:t>
            </a:r>
            <a:r>
              <a:rPr lang="en-US" sz="2800" baseline="30000" dirty="0" smtClean="0">
                <a:solidFill>
                  <a:srgbClr val="1C3EBD"/>
                </a:solidFill>
              </a:rPr>
              <a:t>++</a:t>
            </a:r>
            <a:r>
              <a:rPr lang="en-US" sz="2800" dirty="0" smtClean="0">
                <a:solidFill>
                  <a:srgbClr val="1C3EBD"/>
                </a:solidFill>
              </a:rPr>
              <a:t>-N</a:t>
            </a:r>
            <a:r>
              <a:rPr lang="en-US" sz="2800" baseline="30000" dirty="0" smtClean="0">
                <a:solidFill>
                  <a:srgbClr val="1C3EBD"/>
                </a:solidFill>
              </a:rPr>
              <a:t>+-</a:t>
            </a:r>
            <a:r>
              <a:rPr lang="en-US" sz="2800" dirty="0" smtClean="0">
                <a:solidFill>
                  <a:srgbClr val="1C3EBD"/>
                </a:solidFill>
              </a:rPr>
              <a:t>)/(</a:t>
            </a:r>
            <a:r>
              <a:rPr lang="en-US" sz="2800" dirty="0">
                <a:solidFill>
                  <a:srgbClr val="1C3EBD"/>
                </a:solidFill>
              </a:rPr>
              <a:t>N</a:t>
            </a:r>
            <a:r>
              <a:rPr lang="en-US" sz="2800" baseline="30000" dirty="0" smtClean="0">
                <a:solidFill>
                  <a:srgbClr val="1C3EBD"/>
                </a:solidFill>
              </a:rPr>
              <a:t>++</a:t>
            </a:r>
            <a:r>
              <a:rPr lang="en-US" sz="2800" dirty="0" smtClean="0">
                <a:solidFill>
                  <a:srgbClr val="1C3EBD"/>
                </a:solidFill>
              </a:rPr>
              <a:t>+N</a:t>
            </a:r>
            <a:r>
              <a:rPr lang="en-US" sz="2800" baseline="30000" dirty="0">
                <a:solidFill>
                  <a:srgbClr val="1C3EBD"/>
                </a:solidFill>
              </a:rPr>
              <a:t>+-</a:t>
            </a:r>
            <a:r>
              <a:rPr lang="en-US" sz="2800" dirty="0" smtClean="0">
                <a:solidFill>
                  <a:srgbClr val="1C3EBD"/>
                </a:solidFill>
              </a:rPr>
              <a:t>)</a:t>
            </a:r>
            <a:endParaRPr lang="en-US" sz="2800" baseline="-25000" dirty="0">
              <a:solidFill>
                <a:srgbClr val="1C3EBD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4549" y="6169580"/>
            <a:ext cx="2659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Di-photon </a:t>
            </a:r>
            <a:r>
              <a:rPr lang="en-US" smtClean="0"/>
              <a:t>mass: </a:t>
            </a:r>
            <a:r>
              <a:rPr lang="en-US" altLang="en-US">
                <a:latin typeface="Arial" charset="0"/>
                <a:ea typeface="ＭＳ Ｐゴシック" charset="-128"/>
                <a:cs typeface="Times New Roman" charset="0"/>
              </a:rPr>
              <a:t>𝜋</a:t>
            </a:r>
            <a:r>
              <a:rPr lang="en-US" altLang="en-US" baseline="30000" smtClean="0">
                <a:latin typeface="Arial" charset="0"/>
                <a:ea typeface="ＭＳ Ｐゴシック" charset="-128"/>
                <a:cs typeface="Times New Roman" charset="0"/>
              </a:rPr>
              <a:t>0</a:t>
            </a:r>
            <a:r>
              <a:rPr lang="en-US" altLang="en-US" smtClean="0">
                <a:latin typeface="Arial" charset="0"/>
                <a:ea typeface="ＭＳ Ｐゴシック" charset="-128"/>
                <a:cs typeface="Times New Roman" charset="0"/>
              </a:rPr>
              <a:t> peak</a:t>
            </a:r>
            <a:r>
              <a:rPr lang="en-US" altLang="en-US" baseline="30000" smtClean="0">
                <a:latin typeface="Arial" charset="0"/>
                <a:ea typeface="ＭＳ Ｐゴシック" charset="-128"/>
                <a:cs typeface="Times New Roman" charset="0"/>
              </a:rPr>
              <a:t> </a:t>
            </a:r>
            <a:r>
              <a:rPr lang="en-US" smtClean="0"/>
              <a:t>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4771886" y="4971487"/>
            <a:ext cx="18006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Relative fractions</a:t>
            </a:r>
            <a:endParaRPr lang="en-US"/>
          </a:p>
        </p:txBody>
      </p:sp>
      <p:pic>
        <p:nvPicPr>
          <p:cNvPr id="26" name="Picture 6" descr="Kenichi_pi0_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87520" y="4876848"/>
            <a:ext cx="3127487" cy="633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6053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12254</TotalTime>
  <Words>1624</Words>
  <Application>Microsoft Macintosh PowerPoint</Application>
  <PresentationFormat>On-screen Show (4:3)</PresentationFormat>
  <Paragraphs>433</Paragraphs>
  <Slides>36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36</vt:i4>
      </vt:variant>
    </vt:vector>
  </HeadingPairs>
  <TitlesOfParts>
    <vt:vector size="55" baseType="lpstr">
      <vt:lpstr>Arial Rounded MT Bold</vt:lpstr>
      <vt:lpstr>Arial Unicode MS</vt:lpstr>
      <vt:lpstr>Calibri</vt:lpstr>
      <vt:lpstr>Cambria Math</vt:lpstr>
      <vt:lpstr>ＭＳ Ｐゴシック</vt:lpstr>
      <vt:lpstr>SimSun</vt:lpstr>
      <vt:lpstr>StarSymbol</vt:lpstr>
      <vt:lpstr>Symbol</vt:lpstr>
      <vt:lpstr>Times</vt:lpstr>
      <vt:lpstr>Times New Roman</vt:lpstr>
      <vt:lpstr>Wingdings</vt:lpstr>
      <vt:lpstr>Wingdings 3</vt:lpstr>
      <vt:lpstr>宋体</vt:lpstr>
      <vt:lpstr>Arial</vt:lpstr>
      <vt:lpstr>Office Theme</vt:lpstr>
      <vt:lpstr>Picture</vt:lpstr>
      <vt:lpstr>Equation</vt:lpstr>
      <vt:lpstr>数式</vt:lpstr>
      <vt:lpstr>ﾋﾞｯﾄﾏｯﾌﾟ ｲﾒｰｼﾞ</vt:lpstr>
      <vt:lpstr>Overview of PHENIX Spin  Physics Program</vt:lpstr>
      <vt:lpstr>Outline</vt:lpstr>
      <vt:lpstr>Polarized Proton Collider at RHIC</vt:lpstr>
      <vt:lpstr>PHENIX Detector</vt:lpstr>
      <vt:lpstr>PHENIX Detector at RHIC</vt:lpstr>
      <vt:lpstr>PowerPoint Presentation</vt:lpstr>
      <vt:lpstr>Physics with Longitudinally  Polarized p+p Collisions</vt:lpstr>
      <vt:lpstr>PowerPoint Presentation</vt:lpstr>
      <vt:lpstr>Gluon Polarization and 𝜋0 ALL </vt:lpstr>
      <vt:lpstr>𝜋0 ALL at central rapidity (|𝜂|&lt;0.35)</vt:lpstr>
      <vt:lpstr>𝐽/𝜓 ALL at Forward Rapidity</vt:lpstr>
      <vt:lpstr>Impact of RHIC data on Gluon Polarization </vt:lpstr>
      <vt:lpstr>Flavor Identified Sea Quark Polarization  Δ𝑢 (𝑥), Δ𝑑(𝑥)</vt:lpstr>
      <vt:lpstr>Run13 pp510GeV  𝑊± → 𝑒± AL</vt:lpstr>
      <vt:lpstr>Add Forward 𝑊± → 𝜇± AL</vt:lpstr>
      <vt:lpstr>RHIC 𝑊± → 𝑙± data Impact on  Sea Quark Polarization </vt:lpstr>
      <vt:lpstr>Physics with Transversely   Polarized p+p Collisions</vt:lpstr>
      <vt:lpstr>Do We Understand the Physics? </vt:lpstr>
      <vt:lpstr>Large TSSA observed at Forward-Rapidity: p0 and h</vt:lpstr>
      <vt:lpstr>Probe the Underlying Physics via Hard Scatterings TMD vs Collinear Twist-3 Factorizations</vt:lpstr>
      <vt:lpstr>A Surprise: AN Sign Mismatch? First attempt to check the “Universality of QCD description of TSSA” </vt:lpstr>
      <vt:lpstr>PowerPoint Presentation</vt:lpstr>
      <vt:lpstr>Gluons?: Forward Heavy Flavor AN </vt:lpstr>
      <vt:lpstr>First Polarized p+A at RHIC</vt:lpstr>
      <vt:lpstr>Run15 p+Au: a Surprise!  </vt:lpstr>
      <vt:lpstr>Summary of PHENIX Runs: 2000-2016</vt:lpstr>
      <vt:lpstr>Outlook: PHENIX -&gt; Forward/sPHENIX-&gt;ePHENIX</vt:lpstr>
      <vt:lpstr>backup</vt:lpstr>
      <vt:lpstr>PowerPoint Presentation</vt:lpstr>
      <vt:lpstr>PowerPoint Presentation</vt:lpstr>
      <vt:lpstr>Access Sivers and Collins with Jet and Hadron Azimuthal Distributions in Transversely Polarized p+p Collisions </vt:lpstr>
      <vt:lpstr>fsPHENIX Projected Jet Sivers Asymmetries Test the universality of QCD description of TSSA: pp vs SIDIS</vt:lpstr>
      <vt:lpstr>TSSA in Heavy Quark Production in p+p</vt:lpstr>
      <vt:lpstr>PowerPoint Presentation</vt:lpstr>
      <vt:lpstr>PowerPoint Presentation</vt:lpstr>
      <vt:lpstr>Expectation from Run 2015 p+p &amp; p+A with F/VTX</vt:lpstr>
    </vt:vector>
  </TitlesOfParts>
  <Company>Los Alamos National Laboratory</Company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Measurements of Heavy Quark Transverse Single Spin Asymmetry in the Forward and Backward Rapidities in p+p Collisions in PHENIX</dc:title>
  <dc:creator>Ming Liu</dc:creator>
  <cp:lastModifiedBy>mingxiong.liu@gmail.com</cp:lastModifiedBy>
  <cp:revision>393</cp:revision>
  <cp:lastPrinted>2016-07-08T02:09:00Z</cp:lastPrinted>
  <dcterms:created xsi:type="dcterms:W3CDTF">2015-06-04T23:30:13Z</dcterms:created>
  <dcterms:modified xsi:type="dcterms:W3CDTF">2016-07-08T08:42:55Z</dcterms:modified>
</cp:coreProperties>
</file>