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oleObject10.bin" ContentType="application/vnd.openxmlformats-officedocument.oleObject"/>
  <Override PartName="/ppt/embeddings/oleObject5.bin" ContentType="application/vnd.openxmlformats-officedocument.oleObject"/>
  <Default Extension="wmf" ContentType="image/x-wmf"/>
  <Override PartName="/ppt/notesSlides/notesSlide13.xml" ContentType="application/vnd.openxmlformats-officedocument.presentationml.notesSlide+xml"/>
  <Override PartName="/ppt/embeddings/Microsoft_Equation25.bin" ContentType="application/vnd.openxmlformats-officedocument.oleObject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embeddings/oleObject9.bin" ContentType="application/vnd.openxmlformats-officedocument.oleObject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Default Extension="gif" ContentType="image/gif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Microsoft_Equation17.bin" ContentType="application/vnd.openxmlformats-officedocument.oleObject"/>
  <Override PartName="/ppt/embeddings/Microsoft_Equation22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embeddings/oleObject11.bin" ContentType="application/vnd.openxmlformats-officedocument.oleObject"/>
  <Override PartName="/ppt/tags/tag2.xml" ContentType="application/vnd.openxmlformats-officedocument.presentationml.tags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embeddings/Microsoft_Equation18.bin" ContentType="application/vnd.openxmlformats-officedocument.oleObject"/>
  <Default Extension="emf" ContentType="image/x-emf"/>
  <Override PartName="/ppt/notesSlides/notesSlide11.xml" ContentType="application/vnd.openxmlformats-officedocument.presentationml.notesSlide+xml"/>
  <Override PartName="/ppt/embeddings/Microsoft_Equation23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12.bin" ContentType="application/vnd.openxmlformats-officedocument.oleObject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oleObject7.bin" ContentType="application/vnd.openxmlformats-officedocument.oleObject"/>
  <Override PartName="/ppt/embeddings/Microsoft_Equation11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embeddings/Microsoft_Equation15.bin" ContentType="application/vnd.openxmlformats-officedocument.oleObject"/>
  <Override PartName="/ppt/slideLayouts/slideLayout12.xml" ContentType="application/vnd.openxmlformats-officedocument.presentationml.slideLayout+xml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embeddings/Microsoft_Equation4.bin" ContentType="application/vnd.openxmlformats-officedocument.oleObject"/>
  <Override PartName="/ppt/slides/slide32.xml" ContentType="application/vnd.openxmlformats-officedocument.presentationml.slide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embeddings/Microsoft_Equation19.bin" ContentType="application/vnd.openxmlformats-officedocument.oleObject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embeddings/Microsoft_Equation24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tags/tag4.xml" ContentType="application/vnd.openxmlformats-officedocument.presentationml.tags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oleObject8.bin" ContentType="application/vnd.openxmlformats-officedocument.oleObject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Microsoft_Equation16.bin" ContentType="application/vnd.openxmlformats-officedocument.oleObject"/>
  <Override PartName="/ppt/slideLayouts/slideLayout13.xml" ContentType="application/vnd.openxmlformats-officedocument.presentationml.slideLayout+xml"/>
  <Default Extension="png" ContentType="image/png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61" r:id="rId4"/>
    <p:sldId id="260" r:id="rId5"/>
    <p:sldId id="263" r:id="rId6"/>
    <p:sldId id="262" r:id="rId7"/>
    <p:sldId id="302" r:id="rId8"/>
    <p:sldId id="265" r:id="rId9"/>
    <p:sldId id="266" r:id="rId10"/>
    <p:sldId id="264" r:id="rId11"/>
    <p:sldId id="267" r:id="rId12"/>
    <p:sldId id="268" r:id="rId13"/>
    <p:sldId id="312" r:id="rId14"/>
    <p:sldId id="303" r:id="rId15"/>
    <p:sldId id="304" r:id="rId16"/>
    <p:sldId id="305" r:id="rId17"/>
    <p:sldId id="273" r:id="rId18"/>
    <p:sldId id="274" r:id="rId19"/>
    <p:sldId id="316" r:id="rId20"/>
    <p:sldId id="315" r:id="rId21"/>
    <p:sldId id="275" r:id="rId22"/>
    <p:sldId id="269" r:id="rId23"/>
    <p:sldId id="307" r:id="rId24"/>
    <p:sldId id="270" r:id="rId25"/>
    <p:sldId id="308" r:id="rId26"/>
    <p:sldId id="310" r:id="rId27"/>
    <p:sldId id="311" r:id="rId28"/>
    <p:sldId id="271" r:id="rId29"/>
    <p:sldId id="272" r:id="rId30"/>
    <p:sldId id="291" r:id="rId31"/>
    <p:sldId id="301" r:id="rId32"/>
    <p:sldId id="292" r:id="rId33"/>
    <p:sldId id="283" r:id="rId34"/>
    <p:sldId id="278" r:id="rId35"/>
    <p:sldId id="294" r:id="rId36"/>
    <p:sldId id="288" r:id="rId37"/>
    <p:sldId id="289" r:id="rId38"/>
    <p:sldId id="314" r:id="rId39"/>
    <p:sldId id="279" r:id="rId40"/>
    <p:sldId id="277" r:id="rId41"/>
    <p:sldId id="313" r:id="rId42"/>
    <p:sldId id="284" r:id="rId43"/>
    <p:sldId id="318" r:id="rId44"/>
    <p:sldId id="282" r:id="rId45"/>
    <p:sldId id="309" r:id="rId46"/>
    <p:sldId id="317" r:id="rId47"/>
    <p:sldId id="276" r:id="rId48"/>
    <p:sldId id="280" r:id="rId49"/>
    <p:sldId id="290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ict"/><Relationship Id="rId4" Type="http://schemas.openxmlformats.org/officeDocument/2006/relationships/image" Target="../media/image74.pict"/><Relationship Id="rId1" Type="http://schemas.openxmlformats.org/officeDocument/2006/relationships/image" Target="../media/image71.pict"/><Relationship Id="rId2" Type="http://schemas.openxmlformats.org/officeDocument/2006/relationships/image" Target="../media/image72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Relationship Id="rId2" Type="http://schemas.openxmlformats.org/officeDocument/2006/relationships/image" Target="../media/image22.pict"/><Relationship Id="rId3" Type="http://schemas.openxmlformats.org/officeDocument/2006/relationships/image" Target="../media/image2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Relationship Id="rId3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C32A1-8C0D-E841-B6FC-ECBFE71DA9B8}" type="datetimeFigureOut">
              <a:rPr lang="en-US" smtClean="0"/>
              <a:pPr/>
              <a:t>11/19/11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1115D-D6EC-AE44-9EA0-B5C6AB9E1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4EBB-9780-7949-8053-1990B8D92CD3}" type="datetimeFigureOut">
              <a:rPr lang="en-US" smtClean="0"/>
              <a:pPr/>
              <a:t>11/19/11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6C632-AE5B-364D-B63E-900083D61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93642D3-7A18-4C4D-B04F-CCAE41621585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pPr defTabSz="86493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6400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0713AE1-E6D8-AD44-8ACB-2F6C09E29038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Use the nice picture to show that if sea quarks are only from gluon splitting, one will expect dbar = ubar; but if include pion cloud fluctuation, the symmetry is broken. </a:t>
            </a:r>
            <a:r>
              <a:rPr lang="en-US">
                <a:latin typeface="Arial" charset="0"/>
                <a:ea typeface="ＭＳ Ｐゴシック" charset="-128"/>
                <a:cs typeface="ＭＳ Ｐゴシック" charset="-128"/>
                <a:sym typeface="Wingdings" charset="2"/>
              </a:rPr>
              <a:t> and E866 showed that is the case. So proton is a very complex system. 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So it is interesting to see what happens to polarized case. 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It is also a model killer – some predict even larger asymmetry for polarized case.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  <a:sym typeface="Wingdings" charset="2"/>
              </a:rPr>
              <a:t>So understanding the details of nucleon structure will help us better understand the confinement. 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So we want to explore the flavor decomposed sea quark distributions.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6A286F2-5D26-8543-B06C-0E17BF94079D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316" y="8685856"/>
            <a:ext cx="2972115" cy="4565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1" tIns="44861" rIns="89721" bIns="44861">
            <a:prstTxWarp prst="textNoShape">
              <a:avLst/>
            </a:prstTxWarp>
          </a:bodyPr>
          <a:lstStyle/>
          <a:p>
            <a:fld id="{42F08503-EC31-C740-8315-AF8CF6B166C8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pPr defTabSz="86493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5B07495-F2BF-E445-BF7B-589EC99F4144}" type="slidenum">
              <a:rPr lang="en-US"/>
              <a:pPr/>
              <a:t>15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5338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76825" cy="412908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9E6C-A909-A446-AA40-046253700CAC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C14B-6376-744C-9912-DFBE8E710F1E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7AAD-57FD-A64F-A536-250D2315DDFE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703F7-E659-F44C-A798-A39B46098531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3F78E-A65A-DA41-96BA-B5DC84CFE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F3CB2-95B8-254C-8391-48DB79C2D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3EA2-688B-EB47-A681-7AE52FF43D13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A933-5E06-0343-A708-3B587FCB1819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1094-DE9D-974C-AA5E-BC0060F192D4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A7FF-49C1-7F4A-AB30-479D5700A42D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6260-9C00-4B4C-A587-DAE3420BBC55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A1E5-CE00-8C49-89FB-DAFCC8B1F847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16B1-7C19-5040-A224-8C168F1E11E5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2111-B235-3545-A83D-D5F83962F38E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EE3D-EE49-3F48-86BC-ADC33F6154F4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Anti-proton Workshop@Fermilab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91D6-A2F1-6340-9D50-C9090B5A3D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2.wmf"/><Relationship Id="rId5" Type="http://schemas.openxmlformats.org/officeDocument/2006/relationships/oleObject" Target="../embeddings/Microsoft_Equation12.bin"/><Relationship Id="rId6" Type="http://schemas.openxmlformats.org/officeDocument/2006/relationships/oleObject" Target="../embeddings/Microsoft_Equation13.bin"/><Relationship Id="rId7" Type="http://schemas.openxmlformats.org/officeDocument/2006/relationships/oleObject" Target="../embeddings/Microsoft_Equation14.bin"/><Relationship Id="rId8" Type="http://schemas.openxmlformats.org/officeDocument/2006/relationships/image" Target="../media/image33.png"/><Relationship Id="rId9" Type="http://schemas.openxmlformats.org/officeDocument/2006/relationships/image" Target="../media/image30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6.bin"/><Relationship Id="rId6" Type="http://schemas.openxmlformats.org/officeDocument/2006/relationships/oleObject" Target="../embeddings/Microsoft_Equation17.bin"/><Relationship Id="rId7" Type="http://schemas.openxmlformats.org/officeDocument/2006/relationships/image" Target="../media/image40.png"/><Relationship Id="rId8" Type="http://schemas.openxmlformats.org/officeDocument/2006/relationships/oleObject" Target="../embeddings/Microsoft_Equation18.bin"/><Relationship Id="rId9" Type="http://schemas.openxmlformats.org/officeDocument/2006/relationships/oleObject" Target="../embeddings/Microsoft_Equation1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0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oleObject" Target="../embeddings/Microsoft_Equation21.bin"/><Relationship Id="rId5" Type="http://schemas.openxmlformats.org/officeDocument/2006/relationships/oleObject" Target="../embeddings/Microsoft_Equation22.bin"/><Relationship Id="rId6" Type="http://schemas.openxmlformats.org/officeDocument/2006/relationships/image" Target="../media/image75.png"/><Relationship Id="rId7" Type="http://schemas.openxmlformats.org/officeDocument/2006/relationships/oleObject" Target="../embeddings/Microsoft_Equation2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gif"/><Relationship Id="rId3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25.bin"/><Relationship Id="rId5" Type="http://schemas.openxmlformats.org/officeDocument/2006/relationships/oleObject" Target="../embeddings/Microsoft_Equation26.bin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4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oleObject" Target="../embeddings/Microsoft_Equation2.bin"/><Relationship Id="rId8" Type="http://schemas.openxmlformats.org/officeDocument/2006/relationships/oleObject" Target="../embeddings/Microsoft_Equation3.bin"/><Relationship Id="rId9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4.png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Microsoft_Equation6.bin"/><Relationship Id="rId7" Type="http://schemas.openxmlformats.org/officeDocument/2006/relationships/oleObject" Target="../embeddings/Microsoft_Equation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18.jpeg"/><Relationship Id="rId7" Type="http://schemas.openxmlformats.org/officeDocument/2006/relationships/oleObject" Target="../embeddings/Microsoft_Equation1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73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Opportunities of “High” Energy QCD </a:t>
            </a:r>
            <a:r>
              <a:rPr lang="en-US" dirty="0" err="1" smtClean="0"/>
              <a:t>Hadron</a:t>
            </a:r>
            <a:r>
              <a:rPr lang="en-US" dirty="0" smtClean="0"/>
              <a:t> Physics with </a:t>
            </a:r>
            <a:r>
              <a:rPr lang="en-US" dirty="0" err="1" smtClean="0"/>
              <a:t>Drell</a:t>
            </a:r>
            <a:r>
              <a:rPr lang="en-US" dirty="0" smtClean="0"/>
              <a:t>-Yan at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Ming X. Liu (Los Alamos)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Jen-</a:t>
            </a:r>
            <a:r>
              <a:rPr lang="en-US" dirty="0" err="1" smtClean="0">
                <a:solidFill>
                  <a:srgbClr val="0000FF"/>
                </a:solidFill>
              </a:rPr>
              <a:t>Chieh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Peng</a:t>
            </a:r>
            <a:r>
              <a:rPr lang="en-US" dirty="0" smtClean="0">
                <a:solidFill>
                  <a:srgbClr val="0000FF"/>
                </a:solidFill>
              </a:rPr>
              <a:t> (UIUC)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63880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Study novel strong interaction phenomena (</a:t>
            </a:r>
            <a:r>
              <a:rPr lang="en-US" dirty="0" err="1" smtClean="0"/>
              <a:t>parton</a:t>
            </a:r>
            <a:r>
              <a:rPr lang="en-US" dirty="0" smtClean="0"/>
              <a:t> model)</a:t>
            </a:r>
          </a:p>
          <a:p>
            <a:pPr>
              <a:buFontTx/>
              <a:buChar char="-"/>
            </a:pPr>
            <a:r>
              <a:rPr lang="en-US" dirty="0" smtClean="0"/>
              <a:t> New Fundamental tests of QCD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749300" algn="l"/>
              </a:tabLst>
            </a:pPr>
            <a:fld id="{36BE5AA5-076C-A94E-B262-212AA3E998A6}" type="slidenum">
              <a:rPr lang="en-US"/>
              <a:pPr>
                <a:tabLst>
                  <a:tab pos="749300" algn="l"/>
                </a:tabLst>
              </a:pPr>
              <a:t>10</a:t>
            </a:fld>
            <a:endParaRPr lang="en-US"/>
          </a:p>
        </p:txBody>
      </p:sp>
      <p:sp>
        <p:nvSpPr>
          <p:cNvPr id="57" name="Title 28"/>
          <p:cNvSpPr txBox="1">
            <a:spLocks/>
          </p:cNvSpPr>
          <p:nvPr/>
        </p:nvSpPr>
        <p:spPr>
          <a:xfrm>
            <a:off x="533400" y="241300"/>
            <a:ext cx="8001000" cy="4699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ts val="20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rPr>
              <a:t>E906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rPr>
              <a:t>Projections for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rPr>
              <a:t>d-bar/u-bar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rPr>
              <a:t> Ratio</a:t>
            </a:r>
          </a:p>
        </p:txBody>
      </p:sp>
      <p:pic>
        <p:nvPicPr>
          <p:cNvPr id="20484" name="Picture 2" descr="dbub_e906_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0583" y="863600"/>
            <a:ext cx="5242455" cy="52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152400" y="1371600"/>
            <a:ext cx="33782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>
            <a:prstTxWarp prst="textNoShape">
              <a:avLst/>
            </a:prstTxWarp>
          </a:bodyPr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charset="0"/>
              <a:buChar char="•"/>
            </a:pPr>
            <a:r>
              <a:rPr lang="en-US">
                <a:latin typeface="Arial" charset="0"/>
                <a:sym typeface="Arial" charset="0"/>
              </a:rPr>
              <a:t>SeaQuest will extend these measurements and reduce  statistical uncertainty</a:t>
            </a: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charset="0"/>
              <a:buChar char="•"/>
            </a:pPr>
            <a:r>
              <a:rPr lang="en-US">
                <a:sym typeface="Arial" charset="0"/>
              </a:rPr>
              <a:t>SeaQuest </a:t>
            </a:r>
            <a:r>
              <a:rPr lang="en-US">
                <a:latin typeface="Arial" charset="0"/>
                <a:sym typeface="Arial" charset="0"/>
              </a:rPr>
              <a:t>expects systematic uncertainty to remain at </a:t>
            </a:r>
            <a:r>
              <a:rPr lang="en-US">
                <a:ea typeface="Arial" charset="0"/>
                <a:cs typeface="Arial" charset="0"/>
                <a:sym typeface="Arial" charset="0"/>
              </a:rPr>
              <a:t>≈1</a:t>
            </a:r>
            <a:r>
              <a:rPr lang="en-US">
                <a:latin typeface="Arial" charset="0"/>
                <a:sym typeface="Arial" charset="0"/>
              </a:rPr>
              <a:t>% in cross section ratio</a:t>
            </a: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charset="0"/>
              <a:buChar char="•"/>
            </a:pPr>
            <a:r>
              <a:rPr lang="en-US">
                <a:latin typeface="Arial" charset="0"/>
                <a:sym typeface="Arial" charset="0"/>
              </a:rPr>
              <a:t>5 s slow extraction spill each minute</a:t>
            </a: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charset="0"/>
              <a:buChar char="•"/>
            </a:pPr>
            <a:r>
              <a:rPr lang="en-US">
                <a:latin typeface="Arial" charset="0"/>
                <a:sym typeface="Arial" charset="0"/>
              </a:rPr>
              <a:t>Intensity:</a:t>
            </a:r>
          </a:p>
          <a:p>
            <a:pPr marL="792163" lvl="1" indent="-334963" algn="l" eaLnBrk="0" hangingPunct="0">
              <a:spcBef>
                <a:spcPts val="1200"/>
              </a:spcBef>
              <a:buSzPct val="200000"/>
              <a:buFontTx/>
              <a:buChar char="-"/>
            </a:pPr>
            <a:r>
              <a:rPr lang="en-US">
                <a:latin typeface="Arial" charset="0"/>
                <a:sym typeface="Arial" charset="0"/>
              </a:rPr>
              <a:t>2 x 10</a:t>
            </a:r>
            <a:r>
              <a:rPr lang="en-US" baseline="30000">
                <a:latin typeface="Arial" charset="0"/>
                <a:sym typeface="Arial" charset="0"/>
              </a:rPr>
              <a:t>12 </a:t>
            </a:r>
            <a:r>
              <a:rPr lang="en-US">
                <a:latin typeface="Arial" charset="0"/>
                <a:sym typeface="Arial" charset="0"/>
              </a:rPr>
              <a:t>protons/s</a:t>
            </a:r>
          </a:p>
          <a:p>
            <a:pPr marL="792163" lvl="1" indent="-334963" algn="l" eaLnBrk="0" hangingPunct="0">
              <a:spcBef>
                <a:spcPts val="1200"/>
              </a:spcBef>
              <a:buSzPct val="200000"/>
              <a:buFontTx/>
              <a:buChar char="-"/>
            </a:pPr>
            <a:r>
              <a:rPr lang="en-US">
                <a:sym typeface="Arial" charset="0"/>
              </a:rPr>
              <a:t>1 x 10</a:t>
            </a:r>
            <a:r>
              <a:rPr lang="en-US" baseline="30000">
                <a:sym typeface="Arial" charset="0"/>
              </a:rPr>
              <a:t>13 </a:t>
            </a:r>
            <a:r>
              <a:rPr lang="en-US">
                <a:sym typeface="Arial" charset="0"/>
              </a:rPr>
              <a:t>protons/spill</a:t>
            </a:r>
          </a:p>
          <a:p>
            <a:pPr marL="792163" lvl="1" indent="-334963" algn="l" eaLnBrk="0" hangingPunct="0">
              <a:spcBef>
                <a:spcPts val="1200"/>
              </a:spcBef>
              <a:buSzPct val="200000"/>
              <a:buFontTx/>
              <a:buChar char="-"/>
            </a:pPr>
            <a:endParaRPr lang="en-US">
              <a:latin typeface="Arial" charset="0"/>
              <a:sym typeface="Arial" charset="0"/>
            </a:endParaRP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charset="0"/>
              <a:buChar char="•"/>
            </a:pPr>
            <a:endParaRPr lang="en-US"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F9F71-C64B-A44C-8B48-2E9EB4C6099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274638"/>
            <a:ext cx="826346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Nucleon Quark Structure, TMD </a:t>
            </a:r>
            <a:br>
              <a:rPr lang="en-US" sz="3600" dirty="0" smtClean="0"/>
            </a:br>
            <a:r>
              <a:rPr lang="en-US" sz="1778" dirty="0" smtClean="0">
                <a:solidFill>
                  <a:srgbClr val="0000FF"/>
                </a:solidFill>
              </a:rPr>
              <a:t>Beyond Leading-Twist  Collinear Approximation</a:t>
            </a: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417638"/>
            <a:ext cx="7075487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1265238" y="5803900"/>
            <a:ext cx="4685723" cy="70788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chemeClr val="hlink"/>
                </a:solidFill>
              </a:rPr>
              <a:t>- </a:t>
            </a:r>
            <a:r>
              <a:rPr lang="en-US" sz="2000" dirty="0" err="1" smtClean="0">
                <a:solidFill>
                  <a:schemeClr val="hlink"/>
                </a:solidFill>
              </a:rPr>
              <a:t>Partonic</a:t>
            </a:r>
            <a:r>
              <a:rPr lang="en-US" sz="2000" dirty="0" smtClean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</a:rPr>
              <a:t>interpretation of hard scatterings</a:t>
            </a:r>
            <a:endParaRPr lang="en-US" sz="2000" dirty="0" smtClean="0">
              <a:solidFill>
                <a:schemeClr val="hlink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chemeClr val="hlink"/>
                </a:solidFill>
              </a:rPr>
              <a:t>- Universal </a:t>
            </a:r>
            <a:r>
              <a:rPr lang="en-US" sz="2000" dirty="0">
                <a:solidFill>
                  <a:schemeClr val="hlink"/>
                </a:solidFill>
              </a:rPr>
              <a:t>functions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E80C-A5CF-894C-8037-A5F6F70CBE14}" type="datetime1">
              <a:rPr lang="en-US" smtClean="0"/>
              <a:pPr/>
              <a:t>11/19/11</a:t>
            </a:fld>
            <a:endParaRPr lang="en-US"/>
          </a:p>
        </p:txBody>
      </p:sp>
      <p:pic>
        <p:nvPicPr>
          <p:cNvPr id="10" name="Picture 18" descr="uli_nucle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0"/>
            <a:ext cx="1238250" cy="156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A8F18-2060-FF4C-BC6F-BA7337F249E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6631" name="Rectangle 2"/>
          <p:cNvSpPr>
            <a:spLocks noGrp="1"/>
          </p:cNvSpPr>
          <p:nvPr>
            <p:ph type="title"/>
          </p:nvPr>
        </p:nvSpPr>
        <p:spPr>
          <a:xfrm>
            <a:off x="400054" y="0"/>
            <a:ext cx="7378700" cy="835025"/>
          </a:xfrm>
        </p:spPr>
        <p:txBody>
          <a:bodyPr>
            <a:normAutofit/>
          </a:bodyPr>
          <a:lstStyle/>
          <a:p>
            <a:pPr defTabSz="914400" eaLnBrk="1" hangingPunct="1"/>
            <a:r>
              <a:rPr lang="en-US" dirty="0" smtClean="0">
                <a:latin typeface="Arial" charset="0"/>
              </a:rPr>
              <a:t>Including </a:t>
            </a:r>
            <a:r>
              <a:rPr lang="en-US" dirty="0" err="1">
                <a:latin typeface="Arial" charset="0"/>
              </a:rPr>
              <a:t>k</a:t>
            </a:r>
            <a:r>
              <a:rPr lang="en-US" baseline="-25000" dirty="0" err="1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… </a:t>
            </a:r>
            <a:r>
              <a:rPr lang="en-US" dirty="0" err="1" smtClean="0">
                <a:latin typeface="Arial" charset="0"/>
              </a:rPr>
              <a:t>TMDs</a:t>
            </a:r>
            <a:endParaRPr lang="en-US" dirty="0">
              <a:latin typeface="Arial" charset="0"/>
            </a:endParaRPr>
          </a:p>
        </p:txBody>
      </p:sp>
      <p:pic>
        <p:nvPicPr>
          <p:cNvPr id="26632" name="Picture 3" descr="distri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0100" y="2948521"/>
            <a:ext cx="3987800" cy="617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4724400" y="3581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5" name="Rectangle 7"/>
          <p:cNvSpPr>
            <a:spLocks noChangeArrowheads="1"/>
          </p:cNvSpPr>
          <p:nvPr/>
        </p:nvSpPr>
        <p:spPr bwMode="auto">
          <a:xfrm>
            <a:off x="4460875" y="45720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26636" name="Rectangle 8"/>
          <p:cNvSpPr>
            <a:spLocks noChangeArrowheads="1"/>
          </p:cNvSpPr>
          <p:nvPr/>
        </p:nvSpPr>
        <p:spPr bwMode="auto">
          <a:xfrm>
            <a:off x="0" y="855663"/>
            <a:ext cx="603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latin typeface="Times New Roman" charset="0"/>
                <a:ea typeface="Times New Roman" charset="0"/>
                <a:cs typeface="Times New Roman" charset="0"/>
              </a:rPr>
              <a:t>           </a:t>
            </a:r>
            <a:endParaRPr lang="en-US" sz="2400">
              <a:latin typeface="Times New Roman" charset="0"/>
            </a:endParaRPr>
          </a:p>
        </p:txBody>
      </p:sp>
      <p:sp>
        <p:nvSpPr>
          <p:cNvPr id="26637" name="Rectangle 9"/>
          <p:cNvSpPr>
            <a:spLocks noChangeArrowheads="1"/>
          </p:cNvSpPr>
          <p:nvPr/>
        </p:nvSpPr>
        <p:spPr bwMode="auto">
          <a:xfrm>
            <a:off x="0" y="1482725"/>
            <a:ext cx="527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endParaRPr lang="en-US" sz="2400">
              <a:latin typeface="Times New Roman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1757363"/>
          <a:ext cx="114300" cy="219075"/>
        </p:xfrm>
        <a:graphic>
          <a:graphicData uri="http://schemas.openxmlformats.org/presentationml/2006/ole">
            <p:oleObj spid="_x0000_s33794" name="Equation" r:id="rId5" imgW="114151" imgH="215619" progId="Equation.3">
              <p:embed/>
            </p:oleObj>
          </a:graphicData>
        </a:graphic>
      </p:graphicFrame>
      <p:sp>
        <p:nvSpPr>
          <p:cNvPr id="26638" name="Rectangle 11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9" name="Rectangle 1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0" y="3367088"/>
          <a:ext cx="114300" cy="219075"/>
        </p:xfrm>
        <a:graphic>
          <a:graphicData uri="http://schemas.openxmlformats.org/presentationml/2006/ole">
            <p:oleObj spid="_x0000_s33795" name="Equation" r:id="rId6" imgW="114151" imgH="215619" progId="Equation.3">
              <p:embed/>
            </p:oleObj>
          </a:graphicData>
        </a:graphic>
      </p:graphicFrame>
      <p:sp>
        <p:nvSpPr>
          <p:cNvPr id="26640" name="Rectangle 14"/>
          <p:cNvSpPr>
            <a:spLocks noChangeArrowheads="1"/>
          </p:cNvSpPr>
          <p:nvPr/>
        </p:nvSpPr>
        <p:spPr bwMode="auto">
          <a:xfrm>
            <a:off x="0" y="3586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0" y="3586163"/>
          <a:ext cx="114300" cy="219075"/>
        </p:xfrm>
        <a:graphic>
          <a:graphicData uri="http://schemas.openxmlformats.org/presentationml/2006/ole">
            <p:oleObj spid="_x0000_s33796" name="Equation" r:id="rId7" imgW="114151" imgH="215619" progId="Equation.3">
              <p:embed/>
            </p:oleObj>
          </a:graphicData>
        </a:graphic>
      </p:graphicFrame>
      <p:sp>
        <p:nvSpPr>
          <p:cNvPr id="26641" name="Rectangle 16"/>
          <p:cNvSpPr>
            <a:spLocks noChangeArrowheads="1"/>
          </p:cNvSpPr>
          <p:nvPr/>
        </p:nvSpPr>
        <p:spPr bwMode="auto">
          <a:xfrm>
            <a:off x="4308475" y="3805238"/>
            <a:ext cx="527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endParaRPr lang="en-US" sz="2400">
              <a:latin typeface="Times New Roman" charset="0"/>
            </a:endParaRPr>
          </a:p>
        </p:txBody>
      </p:sp>
      <p:sp>
        <p:nvSpPr>
          <p:cNvPr id="26642" name="Rectangle 17"/>
          <p:cNvSpPr>
            <a:spLocks noChangeArrowheads="1"/>
          </p:cNvSpPr>
          <p:nvPr/>
        </p:nvSpPr>
        <p:spPr bwMode="auto">
          <a:xfrm>
            <a:off x="0" y="590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26643" name="Rectangle 18"/>
          <p:cNvSpPr>
            <a:spLocks noChangeArrowheads="1"/>
          </p:cNvSpPr>
          <p:nvPr/>
        </p:nvSpPr>
        <p:spPr bwMode="auto">
          <a:xfrm>
            <a:off x="2933700" y="2857500"/>
            <a:ext cx="2244725" cy="1462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4" name="Rectangle 19"/>
          <p:cNvSpPr>
            <a:spLocks noChangeArrowheads="1"/>
          </p:cNvSpPr>
          <p:nvPr/>
        </p:nvSpPr>
        <p:spPr bwMode="auto">
          <a:xfrm>
            <a:off x="2946400" y="4470400"/>
            <a:ext cx="2244725" cy="927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603250" y="32131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No K</a:t>
            </a:r>
            <a:r>
              <a:rPr lang="en-US" sz="2000" baseline="-250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┴</a:t>
            </a:r>
            <a:r>
              <a:rPr lang="en-US" sz="20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dependence</a:t>
            </a:r>
          </a:p>
        </p:txBody>
      </p:sp>
      <p:sp>
        <p:nvSpPr>
          <p:cNvPr id="26646" name="Text Box 21"/>
          <p:cNvSpPr txBox="1">
            <a:spLocks noChangeArrowheads="1"/>
          </p:cNvSpPr>
          <p:nvPr/>
        </p:nvSpPr>
        <p:spPr bwMode="auto">
          <a:xfrm>
            <a:off x="374650" y="4470400"/>
            <a:ext cx="2286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</a:rPr>
              <a:t>K</a:t>
            </a:r>
            <a:r>
              <a:rPr lang="en-US" sz="2000" baseline="-2500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┴</a:t>
            </a:r>
            <a:r>
              <a:rPr lang="en-US" sz="200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 - dependent 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T-odd</a:t>
            </a:r>
          </a:p>
        </p:txBody>
      </p:sp>
      <p:sp>
        <p:nvSpPr>
          <p:cNvPr id="26647" name="Rectangle 22"/>
          <p:cNvSpPr>
            <a:spLocks noChangeArrowheads="1"/>
          </p:cNvSpPr>
          <p:nvPr/>
        </p:nvSpPr>
        <p:spPr bwMode="auto">
          <a:xfrm>
            <a:off x="2946400" y="5499100"/>
            <a:ext cx="4711700" cy="83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8" name="Rectangle 23"/>
          <p:cNvSpPr>
            <a:spLocks noChangeArrowheads="1"/>
          </p:cNvSpPr>
          <p:nvPr/>
        </p:nvSpPr>
        <p:spPr bwMode="auto">
          <a:xfrm>
            <a:off x="5613400" y="3086100"/>
            <a:ext cx="2019300" cy="800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9" name="Text Box 24"/>
          <p:cNvSpPr txBox="1">
            <a:spLocks noChangeArrowheads="1"/>
          </p:cNvSpPr>
          <p:nvPr/>
        </p:nvSpPr>
        <p:spPr bwMode="auto">
          <a:xfrm>
            <a:off x="5486400" y="4194175"/>
            <a:ext cx="2197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000" baseline="-250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┴</a:t>
            </a:r>
            <a:r>
              <a:rPr lang="en-US" sz="20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- dependent 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T-even</a:t>
            </a:r>
          </a:p>
        </p:txBody>
      </p:sp>
      <p:pic>
        <p:nvPicPr>
          <p:cNvPr id="26650" name="Picture 3"/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374650" y="873125"/>
            <a:ext cx="7523163" cy="1984375"/>
          </a:xfrm>
          <a:noFill/>
        </p:spPr>
      </p:pic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pic>
        <p:nvPicPr>
          <p:cNvPr id="29" name="Picture 18" descr="uli_nucle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05750" y="0"/>
            <a:ext cx="1238250" cy="156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BB1-D554-AB44-B580-9B0DE56489FB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DF3F-DACA-AE47-9581-FB0B2C22E37C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70" y="19050"/>
            <a:ext cx="8485678" cy="63553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3EE84B1-28A4-0C43-8EF4-35DB15B9B6A7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184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Anti-proton Workshop@Fermilab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7252-241A-D74C-AE2D-A51FFD41575F}" type="slidenum">
              <a:rPr lang="en-US"/>
              <a:pPr/>
              <a:t>14</a:t>
            </a:fld>
            <a:endParaRPr lang="en-US"/>
          </a:p>
        </p:txBody>
      </p:sp>
      <p:sp>
        <p:nvSpPr>
          <p:cNvPr id="18442" name="Title 1"/>
          <p:cNvSpPr>
            <a:spLocks noGrp="1"/>
          </p:cNvSpPr>
          <p:nvPr>
            <p:ph type="title"/>
          </p:nvPr>
        </p:nvSpPr>
        <p:spPr>
          <a:xfrm>
            <a:off x="5683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宋体" charset="-122"/>
                <a:cs typeface="宋体" charset="-122"/>
              </a:rPr>
              <a:t>Surprises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in </a:t>
            </a:r>
            <a:r>
              <a:rPr lang="en-US" sz="4000" dirty="0" err="1" smtClean="0">
                <a:ea typeface="ＭＳ Ｐゴシック" charset="-128"/>
                <a:cs typeface="ＭＳ Ｐゴシック" charset="-128"/>
              </a:rPr>
              <a:t>Hadron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(Spin) Physics (II) </a:t>
            </a:r>
            <a:br>
              <a:rPr lang="en-US" sz="40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the QCD challenge of “Too Large”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16E75B-DBA6-8F4F-B78F-29F6A8D20FFC}" type="datetime1">
              <a:rPr 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11/19/11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4AAA12-7C16-8B46-854F-E5DB24A2BE96}" type="slidenum">
              <a:rPr lang="en-US" sz="1200">
                <a:solidFill>
                  <a:srgbClr val="898989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sz="1200">
              <a:solidFill>
                <a:srgbClr val="898989"/>
              </a:solidFill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685800" y="5181600"/>
          <a:ext cx="1871663" cy="493713"/>
        </p:xfrm>
        <a:graphic>
          <a:graphicData uri="http://schemas.openxmlformats.org/presentationml/2006/ole">
            <p:oleObj spid="_x0000_s90114" name="Equation" r:id="rId4" imgW="914400" imgH="241200" progId="Equation.3">
              <p:embed/>
            </p:oleObj>
          </a:graphicData>
        </a:graphic>
      </p:graphicFrame>
      <p:graphicFrame>
        <p:nvGraphicFramePr>
          <p:cNvPr id="18435" name="Object 10"/>
          <p:cNvGraphicFramePr>
            <a:graphicFrameLocks noChangeAspect="1"/>
          </p:cNvGraphicFramePr>
          <p:nvPr/>
        </p:nvGraphicFramePr>
        <p:xfrm>
          <a:off x="873125" y="5811838"/>
          <a:ext cx="1757363" cy="292100"/>
        </p:xfrm>
        <a:graphic>
          <a:graphicData uri="http://schemas.openxmlformats.org/presentationml/2006/ole">
            <p:oleObj spid="_x0000_s90115" name="Equation" r:id="rId5" imgW="1155700" imgH="190500" progId="Equation.3">
              <p:embed/>
            </p:oleObj>
          </a:graphicData>
        </a:graphic>
      </p:graphicFrame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609600" y="4572000"/>
            <a:ext cx="3128963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FD1711"/>
                </a:solidFill>
                <a:ea typeface="Arial Unicode MS" charset="0"/>
                <a:cs typeface="Arial Unicode MS" charset="0"/>
              </a:rPr>
              <a:t>Experiments: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>
                <a:ea typeface="Arial Unicode MS" charset="0"/>
                <a:cs typeface="Arial Unicode MS" charset="0"/>
              </a:rPr>
              <a:t>ZGS, AGS, FERMILAB to RHIC</a:t>
            </a:r>
          </a:p>
        </p:txBody>
      </p:sp>
      <p:sp>
        <p:nvSpPr>
          <p:cNvPr id="18446" name="Text Box 12"/>
          <p:cNvSpPr txBox="1">
            <a:spLocks noChangeArrowheads="1"/>
          </p:cNvSpPr>
          <p:nvPr/>
        </p:nvSpPr>
        <p:spPr bwMode="auto">
          <a:xfrm>
            <a:off x="8797925" y="2133600"/>
            <a:ext cx="184150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sz="2000" b="1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18447" name="Text Box 32"/>
          <p:cNvSpPr txBox="1">
            <a:spLocks noChangeArrowheads="1"/>
          </p:cNvSpPr>
          <p:nvPr/>
        </p:nvSpPr>
        <p:spPr bwMode="auto">
          <a:xfrm>
            <a:off x="533400" y="2933700"/>
            <a:ext cx="533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D1711"/>
                </a:solidFill>
              </a:rPr>
              <a:t>Theory Expectation:</a:t>
            </a:r>
            <a:r>
              <a:rPr lang="en-US"/>
              <a:t> </a:t>
            </a:r>
            <a:br>
              <a:rPr lang="en-US"/>
            </a:br>
            <a:r>
              <a:rPr lang="en-US"/>
              <a:t>Small asymmetries at high energies </a:t>
            </a:r>
            <a:br>
              <a:rPr lang="en-US"/>
            </a:br>
            <a:r>
              <a:rPr lang="en-US" altLang="ko-KR" sz="1200">
                <a:ea typeface="Gulim" pitchFamily="34" charset="-127"/>
                <a:cs typeface="Gulim" pitchFamily="34" charset="-127"/>
              </a:rPr>
              <a:t>(Kane, Pumplin, Repko, PRL 41, 1689–1692 (1978) 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/>
              <a:t>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18436" name="Object 13"/>
          <p:cNvGraphicFramePr>
            <a:graphicFrameLocks noChangeAspect="1"/>
          </p:cNvGraphicFramePr>
          <p:nvPr/>
        </p:nvGraphicFramePr>
        <p:xfrm>
          <a:off x="873125" y="3676650"/>
          <a:ext cx="1338263" cy="852488"/>
        </p:xfrm>
        <a:graphic>
          <a:graphicData uri="http://schemas.openxmlformats.org/presentationml/2006/ole">
            <p:oleObj spid="_x0000_s90116" name="Equation" r:id="rId6" imgW="939600" imgH="596880" progId="Equation.3">
              <p:embed/>
            </p:oleObj>
          </a:graphicData>
        </a:graphic>
      </p:graphicFrame>
      <p:sp>
        <p:nvSpPr>
          <p:cNvPr id="18448" name="Text Box 51"/>
          <p:cNvSpPr txBox="1">
            <a:spLocks noChangeArrowheads="1"/>
          </p:cNvSpPr>
          <p:nvPr/>
        </p:nvSpPr>
        <p:spPr bwMode="auto">
          <a:xfrm>
            <a:off x="2667000" y="5270500"/>
            <a:ext cx="273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 ~ O(10</a:t>
            </a:r>
            <a:r>
              <a:rPr lang="en-US" b="1" baseline="30000">
                <a:solidFill>
                  <a:srgbClr val="FF0000"/>
                </a:solidFill>
              </a:rPr>
              <a:t>-1</a:t>
            </a:r>
            <a:r>
              <a:rPr lang="en-US" b="1">
                <a:solidFill>
                  <a:srgbClr val="FF0000"/>
                </a:solidFill>
              </a:rPr>
              <a:t>) observed</a:t>
            </a:r>
            <a:endParaRPr lang="en-US" b="1" baseline="30000">
              <a:solidFill>
                <a:srgbClr val="FF0000"/>
              </a:solidFill>
            </a:endParaRPr>
          </a:p>
        </p:txBody>
      </p:sp>
      <p:sp>
        <p:nvSpPr>
          <p:cNvPr id="18449" name="Text Box 52"/>
          <p:cNvSpPr txBox="1">
            <a:spLocks noChangeArrowheads="1"/>
          </p:cNvSpPr>
          <p:nvPr/>
        </p:nvSpPr>
        <p:spPr bwMode="auto">
          <a:xfrm>
            <a:off x="2667000" y="3962400"/>
            <a:ext cx="2106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 ~ O(10</a:t>
            </a:r>
            <a:r>
              <a:rPr lang="en-US" b="1" baseline="30000">
                <a:solidFill>
                  <a:srgbClr val="FF0000"/>
                </a:solidFill>
              </a:rPr>
              <a:t>-4</a:t>
            </a:r>
            <a:r>
              <a:rPr lang="en-US" b="1">
                <a:solidFill>
                  <a:srgbClr val="FF0000"/>
                </a:solidFill>
              </a:rPr>
              <a:t>) theory</a:t>
            </a:r>
            <a:endParaRPr lang="en-US" b="1" baseline="30000">
              <a:solidFill>
                <a:srgbClr val="FF0000"/>
              </a:solidFill>
            </a:endParaRPr>
          </a:p>
        </p:txBody>
      </p:sp>
      <p:sp>
        <p:nvSpPr>
          <p:cNvPr id="18450" name="Text Box 11"/>
          <p:cNvSpPr txBox="1">
            <a:spLocks noChangeArrowheads="1"/>
          </p:cNvSpPr>
          <p:nvPr/>
        </p:nvSpPr>
        <p:spPr bwMode="auto">
          <a:xfrm>
            <a:off x="5075238" y="3794125"/>
            <a:ext cx="487362" cy="3968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>
                <a:ea typeface="Gulim" pitchFamily="34" charset="-127"/>
                <a:cs typeface="Gulim" pitchFamily="34" charset="-127"/>
              </a:rPr>
              <a:t>A</a:t>
            </a:r>
            <a:r>
              <a:rPr lang="en-US" altLang="ko-KR" sz="2000" b="1" baseline="-25000">
                <a:ea typeface="Gulim" pitchFamily="34" charset="-127"/>
                <a:cs typeface="Gulim" pitchFamily="34" charset="-127"/>
              </a:rPr>
              <a:t>N</a:t>
            </a:r>
          </a:p>
        </p:txBody>
      </p:sp>
      <p:pic>
        <p:nvPicPr>
          <p:cNvPr id="18451" name="Picture 4" descr="zg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65725" y="2020888"/>
            <a:ext cx="38862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5"/>
          <p:cNvSpPr txBox="1">
            <a:spLocks noChangeArrowheads="1"/>
          </p:cNvSpPr>
          <p:nvPr/>
        </p:nvSpPr>
        <p:spPr bwMode="auto">
          <a:xfrm>
            <a:off x="4937125" y="5794375"/>
            <a:ext cx="406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W.H. Dragoset et al., PRL36, 929 (1976)</a:t>
            </a:r>
          </a:p>
        </p:txBody>
      </p:sp>
      <p:sp>
        <p:nvSpPr>
          <p:cNvPr id="18453" name="Text Box 6"/>
          <p:cNvSpPr txBox="1">
            <a:spLocks noChangeArrowheads="1"/>
          </p:cNvSpPr>
          <p:nvPr/>
        </p:nvSpPr>
        <p:spPr bwMode="auto">
          <a:xfrm>
            <a:off x="6019800" y="163036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Argonne ZGS, p</a:t>
            </a:r>
            <a:r>
              <a:rPr lang="en-US" baseline="-18000"/>
              <a:t>beam</a:t>
            </a:r>
            <a:r>
              <a:rPr lang="en-US"/>
              <a:t> = 12 GeV/c</a:t>
            </a:r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6553200" y="4329113"/>
          <a:ext cx="1066800" cy="727075"/>
        </p:xfrm>
        <a:graphic>
          <a:graphicData uri="http://schemas.openxmlformats.org/presentationml/2006/ole">
            <p:oleObj spid="_x0000_s90117" name="Equation" r:id="rId8" imgW="838080" imgH="571320" progId="Equation.3">
              <p:embed/>
            </p:oleObj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08263" y="1601788"/>
            <a:ext cx="2789237" cy="1428750"/>
            <a:chOff x="144" y="681"/>
            <a:chExt cx="1680" cy="892"/>
          </a:xfrm>
        </p:grpSpPr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 flipV="1">
              <a:off x="960" y="864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8" name="Line 19"/>
            <p:cNvSpPr>
              <a:spLocks noChangeShapeType="1"/>
            </p:cNvSpPr>
            <p:nvPr/>
          </p:nvSpPr>
          <p:spPr bwMode="auto">
            <a:xfrm flipV="1">
              <a:off x="1392" y="960"/>
              <a:ext cx="432" cy="144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9" name="Oval 20"/>
            <p:cNvSpPr>
              <a:spLocks noChangeArrowheads="1"/>
            </p:cNvSpPr>
            <p:nvPr/>
          </p:nvSpPr>
          <p:spPr bwMode="auto">
            <a:xfrm>
              <a:off x="1248" y="912"/>
              <a:ext cx="302" cy="33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43" name="AutoShape 21"/>
            <p:cNvSpPr>
              <a:spLocks noChangeArrowheads="1"/>
            </p:cNvSpPr>
            <p:nvPr/>
          </p:nvSpPr>
          <p:spPr bwMode="auto">
            <a:xfrm>
              <a:off x="528" y="1056"/>
              <a:ext cx="96" cy="387"/>
            </a:xfrm>
            <a:prstGeom prst="upArrow">
              <a:avLst>
                <a:gd name="adj1" fmla="val 50000"/>
                <a:gd name="adj2" fmla="val 100000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8461" name="Line 22"/>
            <p:cNvSpPr>
              <a:spLocks noChangeShapeType="1"/>
            </p:cNvSpPr>
            <p:nvPr/>
          </p:nvSpPr>
          <p:spPr bwMode="auto">
            <a:xfrm flipV="1">
              <a:off x="528" y="1104"/>
              <a:ext cx="864" cy="288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2" name="Oval 23"/>
            <p:cNvSpPr>
              <a:spLocks noChangeArrowheads="1"/>
            </p:cNvSpPr>
            <p:nvPr/>
          </p:nvSpPr>
          <p:spPr bwMode="auto">
            <a:xfrm>
              <a:off x="432" y="1200"/>
              <a:ext cx="302" cy="33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8463" name="AutoShape 24"/>
            <p:cNvSpPr>
              <a:spLocks noChangeArrowheads="1"/>
            </p:cNvSpPr>
            <p:nvPr/>
          </p:nvSpPr>
          <p:spPr bwMode="auto">
            <a:xfrm>
              <a:off x="864" y="1056"/>
              <a:ext cx="240" cy="288"/>
            </a:xfrm>
            <a:prstGeom prst="irregularSeal2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8464" name="Line 25"/>
            <p:cNvSpPr>
              <a:spLocks noChangeShapeType="1"/>
            </p:cNvSpPr>
            <p:nvPr/>
          </p:nvSpPr>
          <p:spPr bwMode="auto">
            <a:xfrm flipV="1">
              <a:off x="144" y="1392"/>
              <a:ext cx="432" cy="144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5" name="Text Box 26"/>
            <p:cNvSpPr txBox="1">
              <a:spLocks noChangeArrowheads="1"/>
            </p:cNvSpPr>
            <p:nvPr/>
          </p:nvSpPr>
          <p:spPr bwMode="auto">
            <a:xfrm>
              <a:off x="1056" y="1344"/>
              <a:ext cx="6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>
                  <a:ea typeface="Arial" charset="0"/>
                  <a:cs typeface="Arial" charset="0"/>
                </a:rPr>
                <a:t>Right</a:t>
              </a:r>
            </a:p>
          </p:txBody>
        </p:sp>
        <p:sp>
          <p:nvSpPr>
            <p:cNvPr id="18466" name="Text Box 27"/>
            <p:cNvSpPr txBox="1">
              <a:spLocks noChangeArrowheads="1"/>
            </p:cNvSpPr>
            <p:nvPr/>
          </p:nvSpPr>
          <p:spPr bwMode="auto">
            <a:xfrm>
              <a:off x="672" y="681"/>
              <a:ext cx="6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>
                  <a:ea typeface="Arial" charset="0"/>
                  <a:cs typeface="Arial" charset="0"/>
                </a:rPr>
                <a:t>Left</a:t>
              </a:r>
            </a:p>
          </p:txBody>
        </p:sp>
        <p:sp>
          <p:nvSpPr>
            <p:cNvPr id="18467" name="Line 28"/>
            <p:cNvSpPr>
              <a:spLocks noChangeShapeType="1"/>
            </p:cNvSpPr>
            <p:nvPr/>
          </p:nvSpPr>
          <p:spPr bwMode="auto">
            <a:xfrm>
              <a:off x="988" y="123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55" name="Text Box 31"/>
          <p:cNvSpPr txBox="1">
            <a:spLocks noChangeArrowheads="1"/>
          </p:cNvSpPr>
          <p:nvPr/>
        </p:nvSpPr>
        <p:spPr bwMode="auto">
          <a:xfrm>
            <a:off x="523875" y="1282700"/>
            <a:ext cx="461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>
                <a:latin typeface="Arial" charset="0"/>
              </a:rPr>
              <a:t>Transverse Single  Spin Asymmetries A</a:t>
            </a:r>
            <a:r>
              <a:rPr lang="en-US" b="1" baseline="-25000">
                <a:latin typeface="Arial" charset="0"/>
              </a:rPr>
              <a:t>N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85800" y="1719263"/>
          <a:ext cx="1871663" cy="1001712"/>
        </p:xfrm>
        <a:graphic>
          <a:graphicData uri="http://schemas.openxmlformats.org/presentationml/2006/ole">
            <p:oleObj spid="_x0000_s90118" name="Equation" r:id="rId9" imgW="9014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EF7699B-BDD2-2349-8EFC-E4D5FBE02884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Anti-proton Workshop@Fermilab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5211-3A10-834E-8029-80D79A6329ED}" type="slidenum">
              <a:rPr lang="en-US"/>
              <a:pPr/>
              <a:t>15</a:t>
            </a:fld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92138"/>
            <a:ext cx="5562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Transverse SSA’s </a:t>
            </a:r>
            <a:br>
              <a:rPr lang="en-US" sz="4000">
                <a:ea typeface="ＭＳ Ｐゴシック" charset="-128"/>
                <a:cs typeface="ＭＳ Ｐゴシック" charset="-128"/>
              </a:rPr>
            </a:br>
            <a:r>
              <a:rPr lang="en-US" sz="240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from low to high energies</a:t>
            </a:r>
          </a:p>
        </p:txBody>
      </p:sp>
      <p:pic>
        <p:nvPicPr>
          <p:cNvPr id="20487" name="Picture 4" descr="z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8500"/>
            <a:ext cx="25257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683125" y="2070100"/>
          <a:ext cx="2070100" cy="2573338"/>
        </p:xfrm>
        <a:graphic>
          <a:graphicData uri="http://schemas.openxmlformats.org/presentationml/2006/ole">
            <p:oleObj spid="_x0000_s92162" name="Picture" r:id="rId5" imgW="2187747" imgH="2141307" progId="Word.Picture.8">
              <p:embed/>
            </p:oleObj>
          </a:graphicData>
        </a:graphic>
      </p:graphicFrame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6"/>
          <a:srcRect l="32813" t="25000" r="23438" b="17500"/>
          <a:stretch>
            <a:fillRect/>
          </a:stretch>
        </p:blipFill>
        <p:spPr bwMode="auto">
          <a:xfrm>
            <a:off x="2525713" y="2708275"/>
            <a:ext cx="215741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2678113" y="4837113"/>
            <a:ext cx="2141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1600"/>
              <a:t>PRD65, 092008 (2002)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0513" y="5611813"/>
            <a:ext cx="168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PRL36, 929 (1976)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81038" y="2824163"/>
            <a:ext cx="184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ZGS 12 GeV beam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525713" y="2251075"/>
            <a:ext cx="187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AGS 22 GeV beam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667250" y="1706563"/>
            <a:ext cx="208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FNAL 200 GeV beam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819650" y="4692650"/>
            <a:ext cx="1784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PLB261, 201 (1991)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PLB264, 462 (1991)</a:t>
            </a:r>
          </a:p>
        </p:txBody>
      </p:sp>
      <p:sp>
        <p:nvSpPr>
          <p:cNvPr id="20495" name="Text Box 13"/>
          <p:cNvSpPr txBox="1">
            <a:spLocks noChangeArrowheads="1"/>
          </p:cNvSpPr>
          <p:nvPr/>
        </p:nvSpPr>
        <p:spPr bwMode="auto">
          <a:xfrm>
            <a:off x="6804025" y="225425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RHIC 20,000 GeV beam</a:t>
            </a:r>
          </a:p>
        </p:txBody>
      </p:sp>
      <p:pic>
        <p:nvPicPr>
          <p:cNvPr id="20496" name="Picture 16" descr="prl_fig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728663"/>
            <a:ext cx="22669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19063" y="5975350"/>
            <a:ext cx="330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8000"/>
                </a:solidFill>
                <a:latin typeface="Times New Roman" charset="0"/>
              </a:rPr>
              <a:t>Non-Perturbative cross section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051550" y="5927725"/>
            <a:ext cx="278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8000"/>
                </a:solidFill>
                <a:latin typeface="Times New Roman" charset="0"/>
              </a:rPr>
              <a:t>Perturbative cross section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3581400" y="6172200"/>
            <a:ext cx="213360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269163" y="3021013"/>
            <a:ext cx="1177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PRL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96C5CA5-1AF1-0C4D-9381-6D0CD03F9C01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Anti-proton Workshop@Fermilab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888-8E63-E540-90DD-D06832C47C0B}" type="slidenum">
              <a:rPr lang="en-US"/>
              <a:pPr/>
              <a:t>16</a:t>
            </a:fld>
            <a:endParaRPr lang="en-US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4648200" y="2101850"/>
            <a:ext cx="419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Collins mechanism:</a:t>
            </a:r>
            <a:r>
              <a:rPr lang="en-US" sz="2000">
                <a:latin typeface="Arial" charset="0"/>
              </a:rPr>
              <a:t> 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Transversity (quark polarization) * asymmetry in the jet fragmentation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304800" y="2133600"/>
            <a:ext cx="3886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Sivers mechanism:</a:t>
            </a:r>
            <a:r>
              <a:rPr lang="en-US" sz="200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Correlation between nucleon spin and parton k</a:t>
            </a:r>
            <a:r>
              <a:rPr lang="en-US" baseline="-25000">
                <a:solidFill>
                  <a:srgbClr val="006600"/>
                </a:solidFill>
                <a:latin typeface="Arial" charset="0"/>
              </a:rPr>
              <a:t>T</a:t>
            </a:r>
            <a:endParaRPr lang="en-US">
              <a:solidFill>
                <a:srgbClr val="006600"/>
              </a:solidFill>
              <a:latin typeface="Symbol" charset="2"/>
            </a:endParaRPr>
          </a:p>
        </p:txBody>
      </p:sp>
      <p:sp>
        <p:nvSpPr>
          <p:cNvPr id="2253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Possible Mechanisms 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276600"/>
            <a:ext cx="4046538" cy="2890838"/>
            <a:chOff x="192" y="960"/>
            <a:chExt cx="2549" cy="1821"/>
          </a:xfrm>
        </p:grpSpPr>
        <p:sp>
          <p:nvSpPr>
            <p:cNvPr id="22562" name="Line 6"/>
            <p:cNvSpPr>
              <a:spLocks noChangeShapeType="1"/>
            </p:cNvSpPr>
            <p:nvPr/>
          </p:nvSpPr>
          <p:spPr bwMode="auto">
            <a:xfrm>
              <a:off x="192" y="1296"/>
              <a:ext cx="864" cy="384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3" name="Line 7"/>
            <p:cNvSpPr>
              <a:spLocks noChangeShapeType="1"/>
            </p:cNvSpPr>
            <p:nvPr/>
          </p:nvSpPr>
          <p:spPr bwMode="auto">
            <a:xfrm flipV="1">
              <a:off x="384" y="1200"/>
              <a:ext cx="0" cy="336"/>
            </a:xfrm>
            <a:prstGeom prst="line">
              <a:avLst/>
            </a:prstGeom>
            <a:noFill/>
            <a:ln w="508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4" name="Text Box 8"/>
            <p:cNvSpPr txBox="1">
              <a:spLocks noChangeArrowheads="1"/>
            </p:cNvSpPr>
            <p:nvPr/>
          </p:nvSpPr>
          <p:spPr bwMode="auto">
            <a:xfrm>
              <a:off x="24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S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P</a:t>
              </a:r>
              <a:endParaRPr lang="en-US" sz="20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565" name="Text Box 9"/>
            <p:cNvSpPr txBox="1">
              <a:spLocks noChangeArrowheads="1"/>
            </p:cNvSpPr>
            <p:nvPr/>
          </p:nvSpPr>
          <p:spPr bwMode="auto">
            <a:xfrm>
              <a:off x="1488" y="143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k</a:t>
              </a:r>
              <a:r>
                <a:rPr lang="en-US" sz="2000" b="1" baseline="-25000">
                  <a:solidFill>
                    <a:srgbClr val="006600"/>
                  </a:solidFill>
                  <a:latin typeface="Arial" charset="0"/>
                </a:rPr>
                <a:t>T,q</a:t>
              </a:r>
              <a:endParaRPr lang="en-US" sz="2000" b="1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22566" name="Line 10"/>
            <p:cNvSpPr>
              <a:spLocks noChangeShapeType="1"/>
            </p:cNvSpPr>
            <p:nvPr/>
          </p:nvSpPr>
          <p:spPr bwMode="auto">
            <a:xfrm>
              <a:off x="1056" y="1680"/>
              <a:ext cx="1008" cy="192"/>
            </a:xfrm>
            <a:prstGeom prst="line">
              <a:avLst/>
            </a:prstGeom>
            <a:noFill/>
            <a:ln w="762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7" name="Line 11"/>
            <p:cNvSpPr>
              <a:spLocks noChangeShapeType="1"/>
            </p:cNvSpPr>
            <p:nvPr/>
          </p:nvSpPr>
          <p:spPr bwMode="auto">
            <a:xfrm>
              <a:off x="2064" y="1872"/>
              <a:ext cx="677" cy="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8" name="Line 12"/>
            <p:cNvSpPr>
              <a:spLocks noChangeShapeType="1"/>
            </p:cNvSpPr>
            <p:nvPr/>
          </p:nvSpPr>
          <p:spPr bwMode="auto">
            <a:xfrm rot="2215248" flipV="1">
              <a:off x="2069" y="1852"/>
              <a:ext cx="620" cy="2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9" name="Line 13"/>
            <p:cNvSpPr>
              <a:spLocks noChangeShapeType="1"/>
            </p:cNvSpPr>
            <p:nvPr/>
          </p:nvSpPr>
          <p:spPr bwMode="auto">
            <a:xfrm rot="1381992">
              <a:off x="976" y="1876"/>
              <a:ext cx="100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0" name="Line 14"/>
            <p:cNvSpPr>
              <a:spLocks noChangeShapeType="1"/>
            </p:cNvSpPr>
            <p:nvPr/>
          </p:nvSpPr>
          <p:spPr bwMode="auto">
            <a:xfrm rot="1381992">
              <a:off x="1868" y="2389"/>
              <a:ext cx="677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1" name="Line 15"/>
            <p:cNvSpPr>
              <a:spLocks noChangeShapeType="1"/>
            </p:cNvSpPr>
            <p:nvPr/>
          </p:nvSpPr>
          <p:spPr bwMode="auto">
            <a:xfrm rot="3597241" flipV="1">
              <a:off x="1848" y="2353"/>
              <a:ext cx="62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2" name="Line 16"/>
            <p:cNvSpPr>
              <a:spLocks noChangeShapeType="1"/>
            </p:cNvSpPr>
            <p:nvPr/>
          </p:nvSpPr>
          <p:spPr bwMode="auto">
            <a:xfrm rot="10800000">
              <a:off x="1056" y="1680"/>
              <a:ext cx="81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3" name="Text Box 17"/>
            <p:cNvSpPr txBox="1">
              <a:spLocks noChangeArrowheads="1"/>
            </p:cNvSpPr>
            <p:nvPr/>
          </p:nvSpPr>
          <p:spPr bwMode="auto">
            <a:xfrm>
              <a:off x="432" y="1452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rgbClr val="0000CC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22574" name="Text Box 18"/>
            <p:cNvSpPr txBox="1">
              <a:spLocks noChangeArrowheads="1"/>
            </p:cNvSpPr>
            <p:nvPr/>
          </p:nvSpPr>
          <p:spPr bwMode="auto">
            <a:xfrm>
              <a:off x="1824" y="1872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>
                  <a:latin typeface="Arial" charset="0"/>
                </a:rPr>
                <a:t>p</a:t>
              </a:r>
            </a:p>
          </p:txBody>
        </p:sp>
        <p:sp>
          <p:nvSpPr>
            <p:cNvPr id="22575" name="Line 19"/>
            <p:cNvSpPr>
              <a:spLocks noChangeShapeType="1"/>
            </p:cNvSpPr>
            <p:nvPr/>
          </p:nvSpPr>
          <p:spPr bwMode="auto">
            <a:xfrm flipV="1">
              <a:off x="1200" y="1632"/>
              <a:ext cx="336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724400" y="3276600"/>
            <a:ext cx="4114800" cy="2890838"/>
            <a:chOff x="2976" y="2064"/>
            <a:chExt cx="2592" cy="1821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976" y="2064"/>
              <a:ext cx="2592" cy="1821"/>
              <a:chOff x="2976" y="1104"/>
              <a:chExt cx="2592" cy="1821"/>
            </a:xfrm>
          </p:grpSpPr>
          <p:sp>
            <p:nvSpPr>
              <p:cNvPr id="22545" name="Line 22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864" cy="384"/>
              </a:xfrm>
              <a:prstGeom prst="line">
                <a:avLst/>
              </a:prstGeom>
              <a:noFill/>
              <a:ln w="1016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6" name="Line 23"/>
              <p:cNvSpPr>
                <a:spLocks noChangeShapeType="1"/>
              </p:cNvSpPr>
              <p:nvPr/>
            </p:nvSpPr>
            <p:spPr bwMode="auto">
              <a:xfrm flipV="1">
                <a:off x="3168" y="1344"/>
                <a:ext cx="0" cy="336"/>
              </a:xfrm>
              <a:prstGeom prst="line">
                <a:avLst/>
              </a:prstGeom>
              <a:noFill/>
              <a:ln w="50800" cmpd="dbl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7" name="Text Box 24"/>
              <p:cNvSpPr txBox="1">
                <a:spLocks noChangeArrowheads="1"/>
              </p:cNvSpPr>
              <p:nvPr/>
            </p:nvSpPr>
            <p:spPr bwMode="auto">
              <a:xfrm>
                <a:off x="3024" y="1104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S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Arial" charset="0"/>
                  </a:rPr>
                  <a:t>P</a:t>
                </a:r>
                <a:endParaRPr lang="en-US" sz="20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2548" name="Line 25"/>
              <p:cNvSpPr>
                <a:spLocks noChangeShapeType="1"/>
              </p:cNvSpPr>
              <p:nvPr/>
            </p:nvSpPr>
            <p:spPr bwMode="auto">
              <a:xfrm rot="20678397" flipV="1">
                <a:off x="4800" y="2496"/>
                <a:ext cx="432" cy="192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9" name="Line 26"/>
              <p:cNvSpPr>
                <a:spLocks noChangeShapeType="1"/>
              </p:cNvSpPr>
              <p:nvPr/>
            </p:nvSpPr>
            <p:spPr bwMode="auto">
              <a:xfrm>
                <a:off x="4704" y="187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0" name="Line 27"/>
              <p:cNvSpPr>
                <a:spLocks noChangeShapeType="1"/>
              </p:cNvSpPr>
              <p:nvPr/>
            </p:nvSpPr>
            <p:spPr bwMode="auto">
              <a:xfrm>
                <a:off x="3840" y="1824"/>
                <a:ext cx="1008" cy="192"/>
              </a:xfrm>
              <a:prstGeom prst="line">
                <a:avLst/>
              </a:prstGeom>
              <a:noFill/>
              <a:ln w="5715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1" name="Line 28"/>
              <p:cNvSpPr>
                <a:spLocks noChangeShapeType="1"/>
              </p:cNvSpPr>
              <p:nvPr/>
            </p:nvSpPr>
            <p:spPr bwMode="auto">
              <a:xfrm>
                <a:off x="4848" y="2016"/>
                <a:ext cx="677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2" name="Line 29"/>
              <p:cNvSpPr>
                <a:spLocks noChangeShapeType="1"/>
              </p:cNvSpPr>
              <p:nvPr/>
            </p:nvSpPr>
            <p:spPr bwMode="auto">
              <a:xfrm rot="2215248" flipV="1">
                <a:off x="4853" y="1996"/>
                <a:ext cx="620" cy="2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3" name="Line 30"/>
              <p:cNvSpPr>
                <a:spLocks noChangeShapeType="1"/>
              </p:cNvSpPr>
              <p:nvPr/>
            </p:nvSpPr>
            <p:spPr bwMode="auto">
              <a:xfrm rot="1381992">
                <a:off x="3760" y="2020"/>
                <a:ext cx="1008" cy="192"/>
              </a:xfrm>
              <a:prstGeom prst="line">
                <a:avLst/>
              </a:prstGeom>
              <a:noFill/>
              <a:ln w="5715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4" name="Line 31"/>
              <p:cNvSpPr>
                <a:spLocks noChangeShapeType="1"/>
              </p:cNvSpPr>
              <p:nvPr/>
            </p:nvSpPr>
            <p:spPr bwMode="auto">
              <a:xfrm rot="1381992">
                <a:off x="4652" y="2533"/>
                <a:ext cx="677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5" name="Line 32"/>
              <p:cNvSpPr>
                <a:spLocks noChangeShapeType="1"/>
              </p:cNvSpPr>
              <p:nvPr/>
            </p:nvSpPr>
            <p:spPr bwMode="auto">
              <a:xfrm rot="3597241" flipV="1">
                <a:off x="4632" y="2497"/>
                <a:ext cx="620" cy="2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6" name="Line 33"/>
              <p:cNvSpPr>
                <a:spLocks noChangeShapeType="1"/>
              </p:cNvSpPr>
              <p:nvPr/>
            </p:nvSpPr>
            <p:spPr bwMode="auto">
              <a:xfrm rot="10800000">
                <a:off x="3840" y="1824"/>
                <a:ext cx="81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7" name="Text Box 34"/>
              <p:cNvSpPr txBox="1">
                <a:spLocks noChangeArrowheads="1"/>
              </p:cNvSpPr>
              <p:nvPr/>
            </p:nvSpPr>
            <p:spPr bwMode="auto">
              <a:xfrm>
                <a:off x="3216" y="1596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1">
                    <a:solidFill>
                      <a:srgbClr val="0000CC"/>
                    </a:solidFill>
                    <a:latin typeface="Arial" charset="0"/>
                  </a:rPr>
                  <a:t>p</a:t>
                </a:r>
              </a:p>
            </p:txBody>
          </p:sp>
          <p:sp>
            <p:nvSpPr>
              <p:cNvPr id="22558" name="Text Box 35"/>
              <p:cNvSpPr txBox="1">
                <a:spLocks noChangeArrowheads="1"/>
              </p:cNvSpPr>
              <p:nvPr/>
            </p:nvSpPr>
            <p:spPr bwMode="auto">
              <a:xfrm>
                <a:off x="4608" y="2016"/>
                <a:ext cx="1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>
                    <a:latin typeface="Arial" charset="0"/>
                  </a:rPr>
                  <a:t>p</a:t>
                </a:r>
              </a:p>
            </p:txBody>
          </p:sp>
          <p:sp>
            <p:nvSpPr>
              <p:cNvPr id="22559" name="Line 36"/>
              <p:cNvSpPr>
                <a:spLocks noChangeShapeType="1"/>
              </p:cNvSpPr>
              <p:nvPr/>
            </p:nvSpPr>
            <p:spPr bwMode="auto">
              <a:xfrm flipV="1">
                <a:off x="4272" y="1968"/>
                <a:ext cx="0" cy="336"/>
              </a:xfrm>
              <a:prstGeom prst="line">
                <a:avLst/>
              </a:prstGeom>
              <a:noFill/>
              <a:ln w="50800" cmpd="dbl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0" name="Text Box 37"/>
              <p:cNvSpPr txBox="1">
                <a:spLocks noChangeArrowheads="1"/>
              </p:cNvSpPr>
              <p:nvPr/>
            </p:nvSpPr>
            <p:spPr bwMode="auto">
              <a:xfrm>
                <a:off x="4176" y="2256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S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Arial" charset="0"/>
                  </a:rPr>
                  <a:t>q</a:t>
                </a:r>
                <a:endParaRPr lang="en-US" sz="20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2561" name="Text Box 38"/>
              <p:cNvSpPr txBox="1">
                <a:spLocks noChangeArrowheads="1"/>
              </p:cNvSpPr>
              <p:nvPr/>
            </p:nvSpPr>
            <p:spPr bwMode="auto">
              <a:xfrm>
                <a:off x="5184" y="230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rgbClr val="006600"/>
                    </a:solidFill>
                    <a:latin typeface="Arial" charset="0"/>
                  </a:rPr>
                  <a:t>k</a:t>
                </a:r>
                <a:r>
                  <a:rPr lang="en-US" sz="2000" b="1" baseline="-25000">
                    <a:solidFill>
                      <a:srgbClr val="006600"/>
                    </a:solidFill>
                    <a:latin typeface="Arial" charset="0"/>
                  </a:rPr>
                  <a:t>T,</a:t>
                </a:r>
                <a:r>
                  <a:rPr lang="el-GR" sz="2000" b="1" baseline="-25000">
                    <a:solidFill>
                      <a:srgbClr val="0066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π</a:t>
                </a:r>
                <a:endParaRPr lang="en-US" sz="2000" b="1">
                  <a:solidFill>
                    <a:srgbClr val="006600"/>
                  </a:solidFill>
                  <a:latin typeface="Arial" charset="0"/>
                </a:endParaRPr>
              </a:p>
            </p:txBody>
          </p:sp>
        </p:grpSp>
        <p:sp>
          <p:nvSpPr>
            <p:cNvPr id="22543" name="Line 39"/>
            <p:cNvSpPr>
              <a:spLocks noChangeShapeType="1"/>
            </p:cNvSpPr>
            <p:nvPr/>
          </p:nvSpPr>
          <p:spPr bwMode="auto">
            <a:xfrm flipV="1">
              <a:off x="4464" y="2640"/>
              <a:ext cx="0" cy="336"/>
            </a:xfrm>
            <a:prstGeom prst="line">
              <a:avLst/>
            </a:prstGeom>
            <a:noFill/>
            <a:ln w="508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Text Box 40"/>
            <p:cNvSpPr txBox="1">
              <a:spLocks noChangeArrowheads="1"/>
            </p:cNvSpPr>
            <p:nvPr/>
          </p:nvSpPr>
          <p:spPr bwMode="auto">
            <a:xfrm>
              <a:off x="4320" y="235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S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q</a:t>
              </a:r>
              <a:endParaRPr lang="en-US" sz="2000" b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2538" name="Rectangle 41"/>
          <p:cNvSpPr>
            <a:spLocks noChangeArrowheads="1"/>
          </p:cNvSpPr>
          <p:nvPr/>
        </p:nvSpPr>
        <p:spPr bwMode="auto">
          <a:xfrm>
            <a:off x="381000" y="2819400"/>
            <a:ext cx="309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Times" charset="0"/>
              </a:rPr>
              <a:t>Phys Rev D41 (1990) 83; 43 (1991) 261</a:t>
            </a:r>
          </a:p>
        </p:txBody>
      </p:sp>
      <p:sp>
        <p:nvSpPr>
          <p:cNvPr id="22539" name="Rectangle 42"/>
          <p:cNvSpPr>
            <a:spLocks noChangeArrowheads="1"/>
          </p:cNvSpPr>
          <p:nvPr/>
        </p:nvSpPr>
        <p:spPr bwMode="auto">
          <a:xfrm>
            <a:off x="6553200" y="2819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>
                <a:latin typeface="Times" charset="0"/>
              </a:rPr>
              <a:t>Nucl Phys B396 (1993) 161</a:t>
            </a:r>
          </a:p>
        </p:txBody>
      </p:sp>
      <p:sp>
        <p:nvSpPr>
          <p:cNvPr id="22540" name="Text Box 43"/>
          <p:cNvSpPr txBox="1">
            <a:spLocks noChangeArrowheads="1"/>
          </p:cNvSpPr>
          <p:nvPr/>
        </p:nvSpPr>
        <p:spPr bwMode="auto">
          <a:xfrm>
            <a:off x="304800" y="5562600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buFontTx/>
              <a:buNone/>
            </a:pPr>
            <a:r>
              <a:rPr lang="en-US">
                <a:solidFill>
                  <a:srgbClr val="FD1711"/>
                </a:solidFill>
                <a:latin typeface="Arial" charset="0"/>
                <a:ea typeface="宋体" charset="-122"/>
                <a:cs typeface="宋体" charset="-122"/>
              </a:rPr>
              <a:t>Orbital Angular Momentum?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457200"/>
            <a:ext cx="8724900" cy="61597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9D11-099D-CF4F-A032-07120B1AED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D677-03CC-C145-8059-FB22390FB1BA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8560"/>
          </a:xfrm>
        </p:spPr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Functions in DY and 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98560"/>
            <a:ext cx="7540625" cy="10271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The sign change – a new fundamental test of color gauge formalism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819275"/>
            <a:ext cx="737076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693863" y="5343525"/>
            <a:ext cx="5019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charset="0"/>
              </a:rPr>
              <a:t>Twist-3: sign change from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gluonic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-pole in hard parts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In the overlapped region – consistent description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28ABC-6580-E940-8A2A-8935DD34EA7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7078663" y="4787900"/>
            <a:ext cx="8207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Collins ‘02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6713538" y="5805488"/>
            <a:ext cx="2370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Ji, Qiu, Vogelsang, Yuan ‘06</a:t>
            </a:r>
          </a:p>
          <a:p>
            <a:r>
              <a:rPr lang="en-US" sz="1200">
                <a:latin typeface="Calibri" charset="0"/>
              </a:rPr>
              <a:t>Bacchetta, Boer, Diehl, Mulders ‘08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CF33-B76D-BC47-AC2F-EE9417C52172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0384" y="4665126"/>
            <a:ext cx="4699000" cy="651933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3EA2-688B-EB47-A681-7AE52FF43D13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332" y="0"/>
            <a:ext cx="9285332" cy="6917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624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brief review of </a:t>
            </a:r>
            <a:r>
              <a:rPr lang="en-US" dirty="0" err="1" smtClean="0"/>
              <a:t>Drell</a:t>
            </a:r>
            <a:r>
              <a:rPr lang="en-US" dirty="0" smtClean="0"/>
              <a:t>-Yan experiments: </a:t>
            </a:r>
            <a:r>
              <a:rPr lang="en-US" dirty="0" err="1" smtClean="0"/>
              <a:t>Hadron</a:t>
            </a:r>
            <a:r>
              <a:rPr lang="en-US" dirty="0" smtClean="0"/>
              <a:t> Physics @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High energy (</a:t>
            </a:r>
            <a:r>
              <a:rPr lang="en-US" dirty="0" err="1" smtClean="0"/>
              <a:t>parton</a:t>
            </a:r>
            <a:r>
              <a:rPr lang="en-US" dirty="0" smtClean="0"/>
              <a:t>) QCD </a:t>
            </a:r>
            <a:r>
              <a:rPr lang="en-US" dirty="0" err="1" smtClean="0"/>
              <a:t>hadron</a:t>
            </a:r>
            <a:r>
              <a:rPr lang="en-US" dirty="0" smtClean="0"/>
              <a:t> physics – recent development</a:t>
            </a:r>
          </a:p>
          <a:p>
            <a:pPr lvl="1"/>
            <a:r>
              <a:rPr lang="en-US" dirty="0" smtClean="0"/>
              <a:t>Nucleon </a:t>
            </a:r>
            <a:r>
              <a:rPr lang="en-US" dirty="0" err="1" smtClean="0"/>
              <a:t>parton</a:t>
            </a:r>
            <a:r>
              <a:rPr lang="en-US" dirty="0" smtClean="0"/>
              <a:t> model and novel QCD dynamics</a:t>
            </a:r>
          </a:p>
          <a:p>
            <a:pPr lvl="1"/>
            <a:r>
              <a:rPr lang="en-US" dirty="0" smtClean="0"/>
              <a:t>Transverse Momentum Dependent  PDF &amp; FF functions (TMD)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 TSSA and “sign change”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3273" dirty="0" smtClean="0"/>
          </a:p>
          <a:p>
            <a:pPr marL="342900" lvl="2" indent="-342900"/>
            <a:r>
              <a:rPr lang="en-US" sz="3273" dirty="0" smtClean="0">
                <a:solidFill>
                  <a:srgbClr val="0000FF"/>
                </a:solidFill>
              </a:rPr>
              <a:t>New opportunities of QCD physics at </a:t>
            </a:r>
            <a:r>
              <a:rPr lang="en-US" sz="3273" dirty="0" err="1" smtClean="0">
                <a:solidFill>
                  <a:srgbClr val="0000FF"/>
                </a:solidFill>
              </a:rPr>
              <a:t>Fermilab</a:t>
            </a:r>
            <a:endParaRPr lang="en-US" sz="3273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-Yan, Open charm, Lambda …</a:t>
            </a:r>
          </a:p>
          <a:p>
            <a:pPr lvl="2"/>
            <a:r>
              <a:rPr lang="en-US" dirty="0" smtClean="0"/>
              <a:t>anti-protons @8GeV, (120GeV?)</a:t>
            </a:r>
          </a:p>
          <a:p>
            <a:pPr lvl="2"/>
            <a:r>
              <a:rPr lang="en-US" dirty="0" smtClean="0"/>
              <a:t>Proton @120GeV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Polarized Program?!</a:t>
            </a:r>
          </a:p>
          <a:p>
            <a:pPr lvl="2"/>
            <a:r>
              <a:rPr lang="en-US" dirty="0" smtClean="0"/>
              <a:t>QCD color-charge flow and transverse spin effect in hard scatterings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9D11-099D-CF4F-A032-07120B1AED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54D4-9E9C-1149-9371-3CCFB0B60ABA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Featuring: phases in gauge theories</a:t>
            </a:r>
          </a:p>
        </p:txBody>
      </p:sp>
      <p:pic>
        <p:nvPicPr>
          <p:cNvPr id="824324" name="Picture 4" descr="bohmaharono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3127375" cy="3505200"/>
          </a:xfrm>
          <a:prstGeom prst="rect">
            <a:avLst/>
          </a:prstGeom>
          <a:noFill/>
        </p:spPr>
      </p:pic>
      <p:pic>
        <p:nvPicPr>
          <p:cNvPr id="824325" name="Picture 5" descr="bohmaharono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524000"/>
            <a:ext cx="4562475" cy="3730625"/>
          </a:xfrm>
          <a:prstGeom prst="rect">
            <a:avLst/>
          </a:prstGeom>
          <a:noFill/>
        </p:spPr>
      </p:pic>
      <p:graphicFrame>
        <p:nvGraphicFramePr>
          <p:cNvPr id="824326" name="Object 6"/>
          <p:cNvGraphicFramePr>
            <a:graphicFrameLocks noChangeAspect="1"/>
          </p:cNvGraphicFramePr>
          <p:nvPr/>
        </p:nvGraphicFramePr>
        <p:xfrm>
          <a:off x="4267200" y="5638800"/>
          <a:ext cx="3995738" cy="750888"/>
        </p:xfrm>
        <a:graphic>
          <a:graphicData uri="http://schemas.openxmlformats.org/presentationml/2006/ole">
            <p:oleObj spid="_x0000_s107522" name="Equation" r:id="rId5" imgW="1892160" imgH="355320" progId="">
              <p:embed/>
            </p:oleObj>
          </a:graphicData>
        </a:graphic>
      </p:graphicFrame>
      <p:graphicFrame>
        <p:nvGraphicFramePr>
          <p:cNvPr id="824327" name="Object 7"/>
          <p:cNvGraphicFramePr>
            <a:graphicFrameLocks noChangeAspect="1"/>
          </p:cNvGraphicFramePr>
          <p:nvPr/>
        </p:nvGraphicFramePr>
        <p:xfrm>
          <a:off x="914400" y="5759450"/>
          <a:ext cx="1828800" cy="647700"/>
        </p:xfrm>
        <a:graphic>
          <a:graphicData uri="http://schemas.openxmlformats.org/presentationml/2006/ole">
            <p:oleObj spid="_x0000_s107523" name="Equation" r:id="rId6" imgW="825480" imgH="291960" progId="">
              <p:embed/>
            </p:oleObj>
          </a:graphicData>
        </a:graphic>
      </p:graphicFrame>
      <p:sp>
        <p:nvSpPr>
          <p:cNvPr id="824328" name="Text Box 8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gradFill rotWithShape="1">
            <a:gsLst>
              <a:gs pos="0">
                <a:srgbClr val="D9EDEF"/>
              </a:gs>
              <a:gs pos="100000">
                <a:srgbClr val="CC00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solidFill>
                  <a:srgbClr val="FFFF00"/>
                </a:solidFill>
              </a:rPr>
              <a:t>GAUGE THEORIES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3536" y="274638"/>
            <a:ext cx="189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Piet </a:t>
            </a:r>
            <a:r>
              <a:rPr lang="en-US" dirty="0" err="1" smtClean="0"/>
              <a:t>Mulders</a:t>
            </a:r>
            <a:r>
              <a:rPr lang="en-US" dirty="0" smtClean="0"/>
              <a:t>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19" y="338667"/>
            <a:ext cx="7205197" cy="541813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0916" y="5365750"/>
            <a:ext cx="78105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=&gt; Probe  </a:t>
            </a:r>
            <a:r>
              <a:rPr lang="en-US" sz="3200" dirty="0" err="1" smtClean="0"/>
              <a:t>Sivers</a:t>
            </a:r>
            <a:r>
              <a:rPr lang="en-US" sz="3200" dirty="0" smtClean="0"/>
              <a:t> Functions via Polarized DY!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9D11-099D-CF4F-A032-07120B1AED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F34A-A3FA-2646-9CB0-1D1E2D4D67FA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7EAEE-9283-0D45-8C81-8F141923BCA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244475" y="288925"/>
            <a:ext cx="88106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Transversity and TMDs can be probed via DY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825500" y="1066800"/>
          <a:ext cx="7632700" cy="5280025"/>
        </p:xfrm>
        <a:graphic>
          <a:graphicData uri="http://schemas.openxmlformats.org/presentationml/2006/ole">
            <p:oleObj spid="_x0000_s35842" name="Equation" r:id="rId4" imgW="4406760" imgH="3047760" progId="">
              <p:embed/>
            </p:oleObj>
          </a:graphicData>
        </a:graphic>
      </p:graphicFrame>
      <p:sp>
        <p:nvSpPr>
          <p:cNvPr id="28678" name="Line 4"/>
          <p:cNvSpPr>
            <a:spLocks noChangeShapeType="1"/>
          </p:cNvSpPr>
          <p:nvPr/>
        </p:nvSpPr>
        <p:spPr bwMode="auto">
          <a:xfrm>
            <a:off x="1143000" y="5562600"/>
            <a:ext cx="6311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8D0C-D2C8-3E4D-BE08-480DF942E950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50C0-280C-EB48-A350-8D8F63B160C8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2290" y="23130"/>
            <a:ext cx="8559605" cy="6410649"/>
            <a:chOff x="353350" y="23130"/>
            <a:chExt cx="8559605" cy="64106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50" y="23130"/>
              <a:ext cx="8559605" cy="641064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17124" y="5953620"/>
              <a:ext cx="4762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140" y="1472797"/>
            <a:ext cx="2457122" cy="1490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6B-3691-3B45-A8A8-8D797704910C}" type="slidenum">
              <a:rPr lang="en-US"/>
              <a:pPr/>
              <a:t>24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Arial" charset="0"/>
              </a:rPr>
              <a:t>Drell</a:t>
            </a:r>
            <a:r>
              <a:rPr lang="en-US" sz="3200" dirty="0">
                <a:latin typeface="Arial" charset="0"/>
              </a:rPr>
              <a:t>-Yan</a:t>
            </a:r>
            <a:r>
              <a:rPr lang="en-US" sz="3200" dirty="0" smtClean="0">
                <a:latin typeface="Arial" charset="0"/>
              </a:rPr>
              <a:t> Decay </a:t>
            </a:r>
            <a:r>
              <a:rPr lang="en-US" sz="3200" dirty="0">
                <a:latin typeface="Arial" charset="0"/>
              </a:rPr>
              <a:t>A</a:t>
            </a:r>
            <a:r>
              <a:rPr lang="en-US" sz="3200" dirty="0" smtClean="0">
                <a:latin typeface="Arial" charset="0"/>
              </a:rPr>
              <a:t>ngular </a:t>
            </a:r>
            <a:r>
              <a:rPr lang="en-US" sz="3200" dirty="0">
                <a:latin typeface="Arial" charset="0"/>
              </a:rPr>
              <a:t>D</a:t>
            </a:r>
            <a:r>
              <a:rPr lang="en-US" sz="3200" dirty="0" smtClean="0">
                <a:latin typeface="Arial" charset="0"/>
              </a:rPr>
              <a:t>istributions</a:t>
            </a:r>
            <a:endParaRPr lang="en-US" sz="3200" dirty="0">
              <a:latin typeface="Arial" charset="0"/>
            </a:endParaRPr>
          </a:p>
        </p:txBody>
      </p:sp>
      <p:pic>
        <p:nvPicPr>
          <p:cNvPr id="712707" name="Picture 3" descr="kinDY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199"/>
            <a:ext cx="3276600" cy="3776133"/>
          </a:xfrm>
          <a:prstGeom prst="rect">
            <a:avLst/>
          </a:prstGeom>
          <a:noFill/>
        </p:spPr>
      </p:pic>
      <p:sp>
        <p:nvSpPr>
          <p:cNvPr id="712708" name="Text Box 4"/>
          <p:cNvSpPr txBox="1">
            <a:spLocks noChangeArrowheads="1"/>
          </p:cNvSpPr>
          <p:nvPr/>
        </p:nvSpPr>
        <p:spPr bwMode="auto">
          <a:xfrm>
            <a:off x="4343400" y="2133600"/>
            <a:ext cx="37338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CC0000"/>
                </a:solidFill>
              </a:rPr>
              <a:t>Collins-Soper frame</a:t>
            </a:r>
          </a:p>
        </p:txBody>
      </p:sp>
      <p:sp>
        <p:nvSpPr>
          <p:cNvPr id="712709" name="Text Box 5"/>
          <p:cNvSpPr txBox="1">
            <a:spLocks noChangeArrowheads="1"/>
          </p:cNvSpPr>
          <p:nvPr/>
        </p:nvSpPr>
        <p:spPr bwMode="auto">
          <a:xfrm>
            <a:off x="4343400" y="914400"/>
            <a:ext cx="42672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l-GR" sz="2400">
                <a:solidFill>
                  <a:schemeClr val="tx2"/>
                </a:solidFill>
              </a:rPr>
              <a:t>Θ</a:t>
            </a:r>
            <a:r>
              <a:rPr lang="en-US" sz="2400">
                <a:solidFill>
                  <a:schemeClr val="tx2"/>
                </a:solidFill>
              </a:rPr>
              <a:t> and </a:t>
            </a:r>
            <a:r>
              <a:rPr lang="el-GR" sz="2400">
                <a:solidFill>
                  <a:schemeClr val="tx2"/>
                </a:solidFill>
              </a:rPr>
              <a:t>Φ</a:t>
            </a:r>
            <a:r>
              <a:rPr lang="en-US" sz="2400">
                <a:solidFill>
                  <a:schemeClr val="tx2"/>
                </a:solidFill>
              </a:rPr>
              <a:t> are the decay polar and azimuthal angles of the </a:t>
            </a:r>
            <a:r>
              <a:rPr lang="el-GR" sz="2400" i="1">
                <a:solidFill>
                  <a:schemeClr val="tx2"/>
                </a:solidFill>
              </a:rPr>
              <a:t>μ</a:t>
            </a:r>
            <a:r>
              <a:rPr lang="en-US" sz="2400" i="1" baseline="30000">
                <a:solidFill>
                  <a:schemeClr val="tx2"/>
                </a:solidFill>
              </a:rPr>
              <a:t>+</a:t>
            </a:r>
            <a:r>
              <a:rPr lang="en-US" sz="2400">
                <a:solidFill>
                  <a:schemeClr val="tx2"/>
                </a:solidFill>
              </a:rPr>
              <a:t> in the dilepton rest-frame</a:t>
            </a:r>
            <a:endParaRPr lang="el-GR" sz="2400">
              <a:solidFill>
                <a:schemeClr val="tx2"/>
              </a:solidFill>
            </a:endParaRPr>
          </a:p>
        </p:txBody>
      </p:sp>
      <p:graphicFrame>
        <p:nvGraphicFramePr>
          <p:cNvPr id="712710" name="Object 6"/>
          <p:cNvGraphicFramePr>
            <a:graphicFrameLocks noChangeAspect="1"/>
          </p:cNvGraphicFramePr>
          <p:nvPr/>
        </p:nvGraphicFramePr>
        <p:xfrm>
          <a:off x="954617" y="3320741"/>
          <a:ext cx="7351183" cy="794059"/>
        </p:xfrm>
        <a:graphic>
          <a:graphicData uri="http://schemas.openxmlformats.org/presentationml/2006/ole">
            <p:oleObj spid="_x0000_s37890" name="Equation" r:id="rId4" imgW="4000320" imgH="431640" progId="">
              <p:embed/>
            </p:oleObj>
          </a:graphicData>
        </a:graphic>
      </p:graphicFrame>
      <p:sp>
        <p:nvSpPr>
          <p:cNvPr id="712711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868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Helvetica" charset="0"/>
              </a:rPr>
              <a:t>A general expression for </a:t>
            </a:r>
            <a:r>
              <a:rPr lang="en-US" sz="2400" dirty="0" err="1">
                <a:solidFill>
                  <a:srgbClr val="0000FF"/>
                </a:solidFill>
                <a:latin typeface="Helvetica" charset="0"/>
              </a:rPr>
              <a:t>Drell</a:t>
            </a:r>
            <a:r>
              <a:rPr lang="en-US" sz="2400" dirty="0">
                <a:solidFill>
                  <a:srgbClr val="0000FF"/>
                </a:solidFill>
                <a:latin typeface="Helvetica" charset="0"/>
              </a:rPr>
              <a:t>-Yan decay angular distributions:</a:t>
            </a:r>
          </a:p>
        </p:txBody>
      </p:sp>
      <p:graphicFrame>
        <p:nvGraphicFramePr>
          <p:cNvPr id="712712" name="Object 8"/>
          <p:cNvGraphicFramePr>
            <a:graphicFrameLocks noChangeAspect="1"/>
          </p:cNvGraphicFramePr>
          <p:nvPr/>
        </p:nvGraphicFramePr>
        <p:xfrm>
          <a:off x="1033991" y="4332934"/>
          <a:ext cx="6618817" cy="2023416"/>
        </p:xfrm>
        <a:graphic>
          <a:graphicData uri="http://schemas.openxmlformats.org/presentationml/2006/ole">
            <p:oleObj spid="_x0000_s37891" name="Equation" r:id="rId5" imgW="2908080" imgH="888840" progId="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82C-C7FA-0846-8C53-50D480BD6EF0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DC23-F4CB-1843-ABB0-42A9781AF2BA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0" y="12700"/>
            <a:ext cx="8420818" cy="64260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FD33-4ED3-D947-B3BD-261A536D33E8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82570"/>
            <a:ext cx="8864600" cy="6134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5E1C-DC56-634A-BB4B-55A4DACE2C4F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48970"/>
            <a:ext cx="9067800" cy="62611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7CDE-168E-7E42-A67D-2420EF085D6E}" type="slidenum">
              <a:rPr lang="en-US"/>
              <a:pPr/>
              <a:t>28</a:t>
            </a:fld>
            <a:endParaRPr lang="en-US"/>
          </a:p>
        </p:txBody>
      </p:sp>
      <p:sp>
        <p:nvSpPr>
          <p:cNvPr id="705539" name="Text Box 2"/>
          <p:cNvSpPr txBox="1">
            <a:spLocks noChangeArrowheads="1"/>
          </p:cNvSpPr>
          <p:nvPr/>
        </p:nvSpPr>
        <p:spPr bwMode="auto">
          <a:xfrm>
            <a:off x="169334" y="152400"/>
            <a:ext cx="88265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Unpolarized</a:t>
            </a:r>
            <a:r>
              <a:rPr lang="en-US" sz="2400" dirty="0" smtClean="0">
                <a:solidFill>
                  <a:srgbClr val="FF0000"/>
                </a:solidFill>
              </a:rPr>
              <a:t> Beam DY and Boer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dirty="0" err="1">
                <a:solidFill>
                  <a:srgbClr val="FF0000"/>
                </a:solidFill>
              </a:rPr>
              <a:t>Mulders</a:t>
            </a:r>
            <a:r>
              <a:rPr lang="en-US" sz="2400" dirty="0" smtClean="0">
                <a:solidFill>
                  <a:srgbClr val="FF0000"/>
                </a:solidFill>
              </a:rPr>
              <a:t> Function </a:t>
            </a:r>
            <a:r>
              <a:rPr lang="en-US" sz="2400" i="1" dirty="0">
                <a:solidFill>
                  <a:srgbClr val="FF0000"/>
                </a:solidFill>
              </a:rPr>
              <a:t>h</a:t>
            </a:r>
            <a:r>
              <a:rPr lang="en-US" sz="2400" i="1" baseline="-25000" dirty="0">
                <a:solidFill>
                  <a:srgbClr val="FF0000"/>
                </a:solidFill>
              </a:rPr>
              <a:t>1</a:t>
            </a:r>
            <a:r>
              <a:rPr lang="en-US" sz="2400" i="1" baseline="30000" dirty="0">
                <a:solidFill>
                  <a:srgbClr val="FF0000"/>
                </a:solidFill>
                <a:latin typeface="cmsy10" charset="0"/>
              </a:rPr>
              <a:t>┴</a:t>
            </a:r>
            <a:r>
              <a:rPr lang="en-US" sz="2400" baseline="30000" dirty="0">
                <a:solidFill>
                  <a:srgbClr val="FF0000"/>
                </a:solidFill>
                <a:latin typeface="cmsy10" charset="0"/>
              </a:rPr>
              <a:t>                   </a:t>
            </a:r>
          </a:p>
        </p:txBody>
      </p:sp>
      <p:sp>
        <p:nvSpPr>
          <p:cNvPr id="705540" name="Text Box 3"/>
          <p:cNvSpPr txBox="1">
            <a:spLocks noChangeArrowheads="1"/>
          </p:cNvSpPr>
          <p:nvPr/>
        </p:nvSpPr>
        <p:spPr bwMode="auto">
          <a:xfrm>
            <a:off x="4960938" y="1258888"/>
            <a:ext cx="2905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705541" name="Picture 4" descr="fit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799"/>
            <a:ext cx="4114800" cy="551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5543" name="Object 6"/>
          <p:cNvGraphicFramePr>
            <a:graphicFrameLocks noChangeAspect="1"/>
          </p:cNvGraphicFramePr>
          <p:nvPr/>
        </p:nvGraphicFramePr>
        <p:xfrm>
          <a:off x="1093788" y="730250"/>
          <a:ext cx="6956425" cy="2057400"/>
        </p:xfrm>
        <a:graphic>
          <a:graphicData uri="http://schemas.openxmlformats.org/presentationml/2006/ole">
            <p:oleObj spid="_x0000_s38914" name="Equation" r:id="rId4" imgW="3949560" imgH="1168200" progId="">
              <p:embed/>
            </p:oleObj>
          </a:graphicData>
        </a:graphic>
      </p:graphicFrame>
      <p:sp>
        <p:nvSpPr>
          <p:cNvPr id="705544" name="Text Box 7"/>
          <p:cNvSpPr txBox="1">
            <a:spLocks noChangeArrowheads="1"/>
          </p:cNvSpPr>
          <p:nvPr/>
        </p:nvSpPr>
        <p:spPr bwMode="auto">
          <a:xfrm>
            <a:off x="533400" y="5959475"/>
            <a:ext cx="4038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rgbClr val="009900"/>
                </a:solidFill>
                <a:latin typeface="Helvetica" charset="0"/>
              </a:rPr>
              <a:t>Boer, PRD 60 (1999) 014012</a:t>
            </a:r>
          </a:p>
        </p:txBody>
      </p:sp>
      <p:sp>
        <p:nvSpPr>
          <p:cNvPr id="705545" name="Text Box 8"/>
          <p:cNvSpPr txBox="1">
            <a:spLocks noChangeArrowheads="1"/>
          </p:cNvSpPr>
          <p:nvPr/>
        </p:nvSpPr>
        <p:spPr bwMode="auto">
          <a:xfrm>
            <a:off x="4533900" y="3466485"/>
            <a:ext cx="4038600" cy="2492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990000"/>
                </a:solidFill>
                <a:ea typeface="Arial" charset="0"/>
                <a:cs typeface="Arial" charset="0"/>
              </a:rPr>
              <a:t>● </a:t>
            </a:r>
            <a:r>
              <a:rPr lang="en-US" sz="2400" dirty="0">
                <a:solidFill>
                  <a:srgbClr val="990000"/>
                </a:solidFill>
              </a:rPr>
              <a:t>Observation of large</a:t>
            </a:r>
            <a:r>
              <a:rPr lang="en-US" sz="2400" dirty="0" smtClean="0">
                <a:solidFill>
                  <a:srgbClr val="990000"/>
                </a:solidFill>
              </a:rPr>
              <a:t> cos</a:t>
            </a:r>
            <a:r>
              <a:rPr lang="en-US" sz="2400" dirty="0">
                <a:solidFill>
                  <a:srgbClr val="990000"/>
                </a:solidFill>
              </a:rPr>
              <a:t>(2</a:t>
            </a:r>
            <a:r>
              <a:rPr lang="el-GR" sz="2400" dirty="0">
                <a:solidFill>
                  <a:srgbClr val="990000"/>
                </a:solidFill>
                <a:ea typeface="Arial" charset="0"/>
                <a:cs typeface="Arial" charset="0"/>
              </a:rPr>
              <a:t>Φ</a:t>
            </a:r>
            <a:r>
              <a:rPr lang="en-US" sz="2400" dirty="0">
                <a:solidFill>
                  <a:srgbClr val="990000"/>
                </a:solidFill>
                <a:ea typeface="Arial" charset="0"/>
                <a:cs typeface="Arial" charset="0"/>
              </a:rPr>
              <a:t>) dependence in </a:t>
            </a:r>
            <a:r>
              <a:rPr lang="en-US" sz="2400" dirty="0" err="1">
                <a:solidFill>
                  <a:srgbClr val="990000"/>
                </a:solidFill>
                <a:ea typeface="Arial" charset="0"/>
                <a:cs typeface="Arial" charset="0"/>
              </a:rPr>
              <a:t>Drell</a:t>
            </a:r>
            <a:r>
              <a:rPr lang="en-US" sz="2400" dirty="0">
                <a:solidFill>
                  <a:srgbClr val="990000"/>
                </a:solidFill>
                <a:ea typeface="Arial" charset="0"/>
                <a:cs typeface="Arial" charset="0"/>
              </a:rPr>
              <a:t>-Yan with </a:t>
            </a:r>
            <a:r>
              <a:rPr lang="en-US" sz="2400" dirty="0" err="1">
                <a:solidFill>
                  <a:srgbClr val="990000"/>
                </a:solidFill>
                <a:ea typeface="Arial" charset="0"/>
                <a:cs typeface="Arial" charset="0"/>
              </a:rPr>
              <a:t>pion</a:t>
            </a:r>
            <a:r>
              <a:rPr lang="en-US" sz="2400" dirty="0">
                <a:solidFill>
                  <a:srgbClr val="990000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990000"/>
                </a:solidFill>
                <a:ea typeface="Arial" charset="0"/>
                <a:cs typeface="Arial" charset="0"/>
              </a:rPr>
              <a:t>beam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endParaRPr lang="el-GR" sz="2400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l-GR" sz="2400" dirty="0" smtClean="0">
              <a:solidFill>
                <a:srgbClr val="000099"/>
              </a:solidFill>
            </a:endParaRPr>
          </a:p>
          <a:p>
            <a:endParaRPr lang="el-GR" sz="24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l-GR" sz="2400" dirty="0">
              <a:solidFill>
                <a:srgbClr val="000099"/>
              </a:solidFill>
              <a:ea typeface="Arial" charset="0"/>
              <a:cs typeface="Arial" charset="0"/>
            </a:endParaRPr>
          </a:p>
        </p:txBody>
      </p:sp>
      <p:sp>
        <p:nvSpPr>
          <p:cNvPr id="705546" name="Text Box 9"/>
          <p:cNvSpPr txBox="1">
            <a:spLocks noChangeArrowheads="1"/>
          </p:cNvSpPr>
          <p:nvPr/>
        </p:nvSpPr>
        <p:spPr bwMode="auto">
          <a:xfrm>
            <a:off x="1093788" y="3625334"/>
            <a:ext cx="2133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dirty="0"/>
              <a:t>194 </a:t>
            </a:r>
            <a:r>
              <a:rPr lang="en-US" sz="1800" dirty="0" err="1"/>
              <a:t>GeV/c</a:t>
            </a:r>
            <a:r>
              <a:rPr lang="en-US" sz="1800" dirty="0"/>
              <a:t> </a:t>
            </a:r>
            <a:r>
              <a:rPr lang="el-GR" sz="1800" dirty="0">
                <a:ea typeface="Arial" charset="0"/>
                <a:cs typeface="Arial" charset="0"/>
              </a:rPr>
              <a:t>π</a:t>
            </a:r>
            <a:r>
              <a:rPr lang="en-US" sz="1800" dirty="0">
                <a:ea typeface="Arial" charset="0"/>
                <a:cs typeface="Arial" charset="0"/>
              </a:rPr>
              <a:t> + W</a:t>
            </a:r>
            <a:endParaRPr lang="el-GR" sz="1800" dirty="0">
              <a:ea typeface="Arial" charset="0"/>
              <a:cs typeface="Arial" charset="0"/>
            </a:endParaRPr>
          </a:p>
        </p:txBody>
      </p:sp>
      <p:graphicFrame>
        <p:nvGraphicFramePr>
          <p:cNvPr id="705547" name="Object 10"/>
          <p:cNvGraphicFramePr>
            <a:graphicFrameLocks noChangeAspect="1"/>
          </p:cNvGraphicFramePr>
          <p:nvPr/>
        </p:nvGraphicFramePr>
        <p:xfrm>
          <a:off x="1295400" y="2362200"/>
          <a:ext cx="7391400" cy="798513"/>
        </p:xfrm>
        <a:graphic>
          <a:graphicData uri="http://schemas.openxmlformats.org/presentationml/2006/ole">
            <p:oleObj spid="_x0000_s38915" name="Equation" r:id="rId5" imgW="4000320" imgH="431640" progId="">
              <p:embed/>
            </p:oleObj>
          </a:graphicData>
        </a:graphic>
      </p:graphicFrame>
      <p:graphicFrame>
        <p:nvGraphicFramePr>
          <p:cNvPr id="705548" name="Object 11"/>
          <p:cNvGraphicFramePr>
            <a:graphicFrameLocks noChangeAspect="1"/>
          </p:cNvGraphicFramePr>
          <p:nvPr>
            <p:ph sz="half" idx="4294967295"/>
          </p:nvPr>
        </p:nvGraphicFramePr>
        <p:xfrm>
          <a:off x="381000" y="4191000"/>
          <a:ext cx="346075" cy="381000"/>
        </p:xfrm>
        <a:graphic>
          <a:graphicData uri="http://schemas.openxmlformats.org/presentationml/2006/ole">
            <p:oleObj spid="_x0000_s38916" name="Equation" r:id="rId6" imgW="126720" imgH="139680" progId="">
              <p:embed/>
            </p:oleObj>
          </a:graphicData>
        </a:graphic>
      </p:graphicFrame>
      <p:graphicFrame>
        <p:nvGraphicFramePr>
          <p:cNvPr id="705549" name="Object 12"/>
          <p:cNvGraphicFramePr>
            <a:graphicFrameLocks noChangeAspect="1"/>
          </p:cNvGraphicFramePr>
          <p:nvPr>
            <p:ph sz="half" idx="4294967295"/>
          </p:nvPr>
        </p:nvGraphicFramePr>
        <p:xfrm>
          <a:off x="4648200" y="4812855"/>
          <a:ext cx="2895600" cy="1085850"/>
        </p:xfrm>
        <a:graphic>
          <a:graphicData uri="http://schemas.openxmlformats.org/presentationml/2006/ole">
            <p:oleObj spid="_x0000_s38917" name="Equation" r:id="rId7" imgW="1218960" imgH="457200" progId="">
              <p:embed/>
            </p:oleObj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7FF-98D4-E948-B09C-FA65806BA6C3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8A7-C6FD-A343-A6E0-9F563414F421}" type="slidenum">
              <a:rPr lang="en-US"/>
              <a:pPr/>
              <a:t>29</a:t>
            </a:fld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fld id="{7CCD8710-D912-AD43-B8F4-7EBBB44F2140}" type="slidenum">
              <a:rPr lang="en-US" sz="1400">
                <a:solidFill>
                  <a:schemeClr val="tx1"/>
                </a:solidFill>
                <a:latin typeface="Times New Roman" charset="0"/>
              </a:rPr>
              <a:pPr algn="r">
                <a:buFontTx/>
                <a:buNone/>
              </a:pPr>
              <a:t>29</a:t>
            </a:fld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16803" name="Text Box 2"/>
          <p:cNvSpPr txBox="1">
            <a:spLocks noChangeArrowheads="1"/>
          </p:cNvSpPr>
          <p:nvPr/>
        </p:nvSpPr>
        <p:spPr bwMode="auto">
          <a:xfrm>
            <a:off x="635000" y="4724400"/>
            <a:ext cx="6096000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latin typeface="Comic Sans MS" charset="0"/>
              </a:rPr>
              <a:t>With Boer-</a:t>
            </a:r>
            <a:r>
              <a:rPr lang="en-US" sz="2000" dirty="0" err="1">
                <a:latin typeface="Comic Sans MS" charset="0"/>
              </a:rPr>
              <a:t>Mulders</a:t>
            </a:r>
            <a:r>
              <a:rPr lang="en-US" sz="2000" dirty="0">
                <a:latin typeface="Comic Sans MS" charset="0"/>
              </a:rPr>
              <a:t> function h</a:t>
            </a:r>
            <a:r>
              <a:rPr lang="en-US" sz="2000" baseline="-25000" dirty="0">
                <a:latin typeface="Comic Sans MS" charset="0"/>
              </a:rPr>
              <a:t>1</a:t>
            </a:r>
            <a:r>
              <a:rPr lang="en-US" sz="2000" baseline="30000" dirty="0">
                <a:latin typeface="Comic Sans MS" charset="0"/>
              </a:rPr>
              <a:t>┴</a:t>
            </a:r>
            <a:r>
              <a:rPr lang="en-US" sz="2000" dirty="0">
                <a:latin typeface="Comic Sans MS" charset="0"/>
              </a:rPr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l-GR" sz="2000" dirty="0">
                <a:latin typeface="Comic Sans MS" charset="0"/>
                <a:ea typeface="Arial" charset="0"/>
                <a:cs typeface="Arial" charset="0"/>
              </a:rPr>
              <a:t>ν</a:t>
            </a:r>
            <a:r>
              <a:rPr lang="en-US" sz="2000" dirty="0">
                <a:latin typeface="Comic Sans MS" charset="0"/>
                <a:ea typeface="Arial" charset="0"/>
                <a:cs typeface="Arial" charset="0"/>
              </a:rPr>
              <a:t>(</a:t>
            </a:r>
            <a:r>
              <a:rPr lang="el-GR" sz="2000" dirty="0">
                <a:latin typeface="Comic Sans MS" charset="0"/>
                <a:ea typeface="Arial" charset="0"/>
                <a:cs typeface="Arial" charset="0"/>
              </a:rPr>
              <a:t>π</a:t>
            </a:r>
            <a:r>
              <a:rPr lang="en-US" sz="2000" baseline="30000" dirty="0">
                <a:latin typeface="Comic Sans MS" charset="0"/>
                <a:ea typeface="Arial" charset="0"/>
                <a:cs typeface="Arial" charset="0"/>
              </a:rPr>
              <a:t>-</a:t>
            </a:r>
            <a:r>
              <a:rPr lang="en-US" sz="2000" dirty="0">
                <a:latin typeface="Comic Sans MS" charset="0"/>
              </a:rPr>
              <a:t>W</a:t>
            </a:r>
            <a:r>
              <a:rPr lang="en-US" sz="2000" dirty="0">
                <a:latin typeface="Comic Sans MS" charset="0"/>
                <a:sym typeface="Wingdings" charset="2"/>
              </a:rPr>
              <a:t></a:t>
            </a:r>
            <a:r>
              <a:rPr lang="en-US" sz="2000" dirty="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µ</a:t>
            </a:r>
            <a:r>
              <a:rPr lang="en-US" sz="2000" baseline="30000" dirty="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sz="2000" dirty="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µ</a:t>
            </a:r>
            <a:r>
              <a:rPr lang="en-US" sz="2000" baseline="30000" dirty="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sz="2000" dirty="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X</a:t>
            </a:r>
            <a:r>
              <a:rPr lang="en-US" sz="2000" dirty="0">
                <a:latin typeface="Comic Sans MS" charset="0"/>
              </a:rPr>
              <a:t>)~ [valence h</a:t>
            </a:r>
            <a:r>
              <a:rPr lang="en-US" sz="2000" baseline="-25000" dirty="0">
                <a:latin typeface="Comic Sans MS" charset="0"/>
              </a:rPr>
              <a:t>1</a:t>
            </a:r>
            <a:r>
              <a:rPr lang="en-US" sz="2000" baseline="30000" dirty="0">
                <a:latin typeface="Comic Sans MS" charset="0"/>
              </a:rPr>
              <a:t>┴</a:t>
            </a:r>
            <a:r>
              <a:rPr lang="en-US" sz="2000" dirty="0">
                <a:latin typeface="Comic Sans MS" charset="0"/>
              </a:rPr>
              <a:t>(</a:t>
            </a:r>
            <a:r>
              <a:rPr lang="el-GR" sz="2000" dirty="0">
                <a:latin typeface="Comic Sans MS" charset="0"/>
                <a:ea typeface="Arial" charset="0"/>
                <a:cs typeface="Arial" charset="0"/>
              </a:rPr>
              <a:t>π</a:t>
            </a:r>
            <a:r>
              <a:rPr lang="en-US" sz="2000" dirty="0">
                <a:latin typeface="Comic Sans MS" charset="0"/>
                <a:ea typeface="Arial" charset="0"/>
                <a:cs typeface="Arial" charset="0"/>
              </a:rPr>
              <a:t>)]</a:t>
            </a:r>
            <a:r>
              <a:rPr lang="en-US" sz="2000" dirty="0">
                <a:latin typeface="Comic Sans MS" charset="0"/>
              </a:rPr>
              <a:t>  * [valence h</a:t>
            </a:r>
            <a:r>
              <a:rPr lang="en-US" sz="2000" baseline="-25000" dirty="0">
                <a:latin typeface="Comic Sans MS" charset="0"/>
              </a:rPr>
              <a:t>1</a:t>
            </a:r>
            <a:r>
              <a:rPr lang="en-US" sz="2000" baseline="30000" dirty="0">
                <a:latin typeface="Comic Sans MS" charset="0"/>
                <a:ea typeface="Arial" charset="0"/>
                <a:cs typeface="Arial" charset="0"/>
              </a:rPr>
              <a:t>┴</a:t>
            </a:r>
            <a:r>
              <a:rPr lang="en-US" sz="2000" dirty="0">
                <a:latin typeface="Comic Sans MS" charset="0"/>
                <a:ea typeface="Arial" charset="0"/>
                <a:cs typeface="Arial" charset="0"/>
              </a:rPr>
              <a:t>(p)]</a:t>
            </a:r>
            <a:endParaRPr lang="en-US" sz="2000" dirty="0"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sz="2000" dirty="0">
                <a:latin typeface="Comic Sans MS" charset="0"/>
              </a:rPr>
              <a:t>ν</a:t>
            </a:r>
            <a:r>
              <a:rPr lang="en-US" sz="2000" dirty="0">
                <a:latin typeface="Comic Sans MS" charset="0"/>
              </a:rPr>
              <a:t>(</a:t>
            </a:r>
            <a:r>
              <a:rPr lang="en-US" sz="2000" dirty="0" err="1">
                <a:latin typeface="Comic Sans MS" charset="0"/>
              </a:rPr>
              <a:t>pd</a:t>
            </a:r>
            <a:r>
              <a:rPr lang="en-US" sz="2000" dirty="0" err="1">
                <a:latin typeface="Comic Sans MS" charset="0"/>
                <a:sym typeface="Wingdings" charset="2"/>
              </a:rPr>
              <a:t></a:t>
            </a:r>
            <a:r>
              <a:rPr lang="en-US" sz="2000" dirty="0">
                <a:latin typeface="Comic Sans MS" charset="0"/>
                <a:sym typeface="Wingdings" charset="2"/>
              </a:rPr>
              <a:t>µ+µ-X</a:t>
            </a:r>
            <a:r>
              <a:rPr lang="en-US" sz="2000" dirty="0">
                <a:latin typeface="Comic Sans MS" charset="0"/>
              </a:rPr>
              <a:t>)~ [valence h</a:t>
            </a:r>
            <a:r>
              <a:rPr lang="en-US" sz="2000" baseline="-25000" dirty="0">
                <a:latin typeface="Comic Sans MS" charset="0"/>
              </a:rPr>
              <a:t>1</a:t>
            </a:r>
            <a:r>
              <a:rPr lang="en-US" sz="2000" baseline="30000" dirty="0">
                <a:latin typeface="Comic Sans MS" charset="0"/>
              </a:rPr>
              <a:t>┴</a:t>
            </a:r>
            <a:r>
              <a:rPr lang="en-US" sz="2000" dirty="0">
                <a:latin typeface="Comic Sans MS" charset="0"/>
              </a:rPr>
              <a:t>(p)] * </a:t>
            </a:r>
            <a:r>
              <a:rPr lang="en-US" sz="2000" dirty="0">
                <a:solidFill>
                  <a:srgbClr val="CC0000"/>
                </a:solidFill>
                <a:latin typeface="Comic Sans MS" charset="0"/>
              </a:rPr>
              <a:t>[sea h</a:t>
            </a:r>
            <a:r>
              <a:rPr lang="en-US" sz="2000" baseline="-25000" dirty="0">
                <a:solidFill>
                  <a:srgbClr val="CC0000"/>
                </a:solidFill>
                <a:latin typeface="Comic Sans MS" charset="0"/>
              </a:rPr>
              <a:t>1</a:t>
            </a:r>
            <a:r>
              <a:rPr lang="en-US" sz="2000" baseline="30000" dirty="0">
                <a:solidFill>
                  <a:srgbClr val="CC0000"/>
                </a:solidFill>
                <a:latin typeface="Comic Sans MS" charset="0"/>
              </a:rPr>
              <a:t>┴</a:t>
            </a:r>
            <a:r>
              <a:rPr lang="en-US" sz="2000" dirty="0">
                <a:solidFill>
                  <a:srgbClr val="CC0000"/>
                </a:solidFill>
                <a:latin typeface="Comic Sans MS" charset="0"/>
              </a:rPr>
              <a:t>(p)] </a:t>
            </a:r>
          </a:p>
        </p:txBody>
      </p:sp>
      <p:sp>
        <p:nvSpPr>
          <p:cNvPr id="716804" name="Rectangle 3"/>
          <p:cNvSpPr>
            <a:spLocks noChangeArrowheads="1"/>
          </p:cNvSpPr>
          <p:nvPr/>
        </p:nvSpPr>
        <p:spPr bwMode="auto">
          <a:xfrm>
            <a:off x="0" y="279855"/>
            <a:ext cx="8915400" cy="53113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 lIns="99276" tIns="49638" rIns="99276" bIns="49638" anchor="ctr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800" dirty="0" err="1">
                <a:solidFill>
                  <a:srgbClr val="FF0000"/>
                </a:solidFill>
                <a:latin typeface="+mj-lt"/>
              </a:rPr>
              <a:t>Azimuthal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cos2</a:t>
            </a:r>
            <a:r>
              <a:rPr lang="el-GR" sz="28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Φ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 Distribution in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 π+W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and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p+d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Drell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-Yan</a:t>
            </a:r>
            <a:endParaRPr lang="el-GR" sz="2800" dirty="0">
              <a:solidFill>
                <a:srgbClr val="FF000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716805" name="Text Box 4"/>
          <p:cNvSpPr txBox="1">
            <a:spLocks noChangeArrowheads="1"/>
          </p:cNvSpPr>
          <p:nvPr/>
        </p:nvSpPr>
        <p:spPr bwMode="auto">
          <a:xfrm>
            <a:off x="1447800" y="972234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E866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Collab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.,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Lingyan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 Zhu et al.,                 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PRL 99 (2007) 082301; PRL 102 (2009) 182001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6806" name="Picture 5" descr="ld2wn3_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4572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07" name="Text Box 6"/>
          <p:cNvSpPr txBox="1">
            <a:spLocks noChangeArrowheads="1"/>
          </p:cNvSpPr>
          <p:nvPr/>
        </p:nvSpPr>
        <p:spPr bwMode="auto">
          <a:xfrm>
            <a:off x="1193800" y="6019800"/>
            <a:ext cx="6273800" cy="369332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Sea-quark BM functions are much smaller than valence quarks</a:t>
            </a:r>
            <a:endParaRPr lang="el-GR" dirty="0">
              <a:solidFill>
                <a:srgbClr val="99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6808" name="Text Box 8"/>
          <p:cNvSpPr txBox="1">
            <a:spLocks noChangeArrowheads="1"/>
          </p:cNvSpPr>
          <p:nvPr/>
        </p:nvSpPr>
        <p:spPr bwMode="auto">
          <a:xfrm>
            <a:off x="5486400" y="3352800"/>
            <a:ext cx="3657600" cy="946150"/>
          </a:xfrm>
          <a:prstGeom prst="rect">
            <a:avLst/>
          </a:prstGeom>
          <a:solidFill>
            <a:srgbClr val="00FF00">
              <a:alpha val="29019"/>
            </a:srgbClr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800000"/>
                </a:solidFill>
              </a:rPr>
              <a:t>Small</a:t>
            </a:r>
            <a:r>
              <a:rPr lang="el-GR" sz="2800" dirty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ν</a:t>
            </a:r>
            <a:r>
              <a:rPr lang="en-US" sz="2800" dirty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is observed for </a:t>
            </a:r>
            <a:r>
              <a:rPr lang="en-US" sz="2800" dirty="0" err="1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p+</a:t>
            </a:r>
            <a:r>
              <a:rPr lang="en-US" sz="2800" dirty="0" err="1" smtClean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d</a:t>
            </a:r>
            <a:r>
              <a:rPr lang="en-US" sz="2800" dirty="0" smtClean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 </a:t>
            </a:r>
            <a:r>
              <a:rPr lang="en-US" sz="2800" dirty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D-Y</a:t>
            </a:r>
            <a:endParaRPr lang="el-GR" sz="2800" dirty="0">
              <a:solidFill>
                <a:srgbClr val="800000"/>
              </a:solidFill>
              <a:latin typeface="MS Gothic" pitchFamily="49" charset="-128"/>
              <a:ea typeface="MS Gothic" pitchFamily="49" charset="-128"/>
              <a:cs typeface="Arial" charset="0"/>
            </a:endParaRPr>
          </a:p>
        </p:txBody>
      </p:sp>
      <p:sp>
        <p:nvSpPr>
          <p:cNvPr id="716809" name="Line 9"/>
          <p:cNvSpPr>
            <a:spLocks noChangeShapeType="1"/>
          </p:cNvSpPr>
          <p:nvPr/>
        </p:nvSpPr>
        <p:spPr bwMode="auto">
          <a:xfrm flipH="1">
            <a:off x="4953000" y="3886200"/>
            <a:ext cx="533400" cy="762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85000" y="5048250"/>
            <a:ext cx="207122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More data expected </a:t>
            </a:r>
          </a:p>
          <a:p>
            <a:r>
              <a:rPr lang="en-US" dirty="0" smtClean="0"/>
              <a:t>from E906 soon!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7AC6-1D9B-A049-9E0D-4DF0747842F8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374-79DE-3C47-9390-E0177E171C25}" type="slidenum">
              <a:rPr lang="en-US"/>
              <a:pPr/>
              <a:t>3</a:t>
            </a:fld>
            <a:endParaRPr lang="en-US"/>
          </a:p>
        </p:txBody>
      </p:sp>
      <p:sp>
        <p:nvSpPr>
          <p:cNvPr id="65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77300" cy="457200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Arial" charset="0"/>
              </a:rPr>
              <a:t>Fermilab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Dimuon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Spectrometer: Fixed Target </a:t>
            </a:r>
            <a:r>
              <a:rPr lang="en-US" sz="2800" dirty="0" err="1" smtClean="0">
                <a:latin typeface="Arial" charset="0"/>
              </a:rPr>
              <a:t>Drell</a:t>
            </a:r>
            <a:r>
              <a:rPr lang="en-US" sz="2800" dirty="0" smtClean="0">
                <a:latin typeface="Arial" charset="0"/>
              </a:rPr>
              <a:t>-Yan </a:t>
            </a:r>
            <a:endParaRPr lang="en-US" sz="2800" dirty="0"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0692" y="838200"/>
            <a:ext cx="5992283" cy="2061633"/>
            <a:chOff x="220" y="3189"/>
            <a:chExt cx="1632" cy="868"/>
          </a:xfrm>
        </p:grpSpPr>
        <p:pic>
          <p:nvPicPr>
            <p:cNvPr id="654341" name="Picture 4" descr="det_soli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" y="3193"/>
              <a:ext cx="163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4342" name="Text Box 5"/>
            <p:cNvSpPr txBox="1">
              <a:spLocks noChangeArrowheads="1"/>
            </p:cNvSpPr>
            <p:nvPr/>
          </p:nvSpPr>
          <p:spPr bwMode="auto">
            <a:xfrm>
              <a:off x="283" y="3189"/>
              <a:ext cx="4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endParaRPr lang="en-US" sz="1400" b="1" u="sng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sp>
        <p:nvSpPr>
          <p:cNvPr id="654343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006600"/>
                </a:solidFill>
              </a:rPr>
              <a:t>(E605 / 772 / 789 / 866 / 906)</a:t>
            </a:r>
          </a:p>
        </p:txBody>
      </p:sp>
      <p:graphicFrame>
        <p:nvGraphicFramePr>
          <p:cNvPr id="654344" name="Object 7"/>
          <p:cNvGraphicFramePr>
            <a:graphicFrameLocks noChangeAspect="1"/>
          </p:cNvGraphicFramePr>
          <p:nvPr/>
        </p:nvGraphicFramePr>
        <p:xfrm>
          <a:off x="1470692" y="3034408"/>
          <a:ext cx="6384443" cy="3092136"/>
        </p:xfrm>
        <a:graphic>
          <a:graphicData uri="http://schemas.openxmlformats.org/presentationml/2006/ole">
            <p:oleObj spid="_x0000_s18434" name="Equation" r:id="rId4" imgW="4114800" imgH="2286000" progId="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96134" y="6126544"/>
            <a:ext cx="415446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Polarized </a:t>
            </a:r>
            <a:r>
              <a:rPr lang="en-US" dirty="0" err="1" smtClean="0"/>
              <a:t>Drell</a:t>
            </a:r>
            <a:r>
              <a:rPr lang="en-US" dirty="0" smtClean="0"/>
              <a:t>-Yan at </a:t>
            </a:r>
            <a:r>
              <a:rPr lang="en-US" dirty="0" err="1" smtClean="0"/>
              <a:t>Fermilab</a:t>
            </a:r>
            <a:r>
              <a:rPr lang="en-US" dirty="0" smtClean="0"/>
              <a:t> after E906?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1BA-62DD-8C4F-AF10-8EA569173869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87512" y="5542752"/>
            <a:ext cx="4549108" cy="550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 with anti-protons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pbar-p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(valence – valence) interaction!</a:t>
            </a:r>
          </a:p>
          <a:p>
            <a:r>
              <a:rPr lang="en-US" dirty="0" smtClean="0"/>
              <a:t>Expect large TMD effects</a:t>
            </a:r>
          </a:p>
          <a:p>
            <a:pPr lvl="1"/>
            <a:r>
              <a:rPr lang="en-US" dirty="0" smtClean="0"/>
              <a:t>Possible “strong violation” of Lam-Tung relation?</a:t>
            </a:r>
          </a:p>
          <a:p>
            <a:pPr lvl="1"/>
            <a:r>
              <a:rPr lang="en-US" dirty="0" smtClean="0"/>
              <a:t>Quark Boer-</a:t>
            </a:r>
            <a:r>
              <a:rPr lang="en-US" dirty="0" err="1" smtClean="0"/>
              <a:t>Mulder</a:t>
            </a:r>
            <a:r>
              <a:rPr lang="en-US" dirty="0" smtClean="0"/>
              <a:t> functions in </a:t>
            </a:r>
            <a:r>
              <a:rPr lang="en-US" dirty="0" err="1" smtClean="0"/>
              <a:t>p</a:t>
            </a:r>
            <a:r>
              <a:rPr lang="en-US" dirty="0" smtClean="0"/>
              <a:t> and </a:t>
            </a:r>
            <a:r>
              <a:rPr lang="en-US" dirty="0" err="1" smtClean="0"/>
              <a:t>pbar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331-2198-BE48-83B9-EA7E86189490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3886-0BCE-5D45-AB90-5C29881BE782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79" y="68038"/>
            <a:ext cx="8969701" cy="675594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Opportunities for Polarized Program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Anti-proton on polarized proton target – Transverse Single Spin Asymmetry</a:t>
            </a:r>
          </a:p>
          <a:p>
            <a:pPr lvl="1"/>
            <a:r>
              <a:rPr lang="en-US" dirty="0" smtClean="0"/>
              <a:t>Possible with polarized frozen proton target (BNL, J-Lab etc.)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 TSSA sign change!</a:t>
            </a:r>
          </a:p>
          <a:p>
            <a:pPr lvl="1"/>
            <a:r>
              <a:rPr lang="en-US" dirty="0" smtClean="0"/>
              <a:t>Open charm TSSA: charm </a:t>
            </a:r>
            <a:r>
              <a:rPr lang="en-US" dirty="0" err="1" smtClean="0"/>
              <a:t>vs</a:t>
            </a:r>
            <a:r>
              <a:rPr lang="en-US" dirty="0" smtClean="0"/>
              <a:t> anti-Charm!</a:t>
            </a:r>
          </a:p>
          <a:p>
            <a:pPr lvl="1"/>
            <a:r>
              <a:rPr lang="en-US" dirty="0" smtClean="0"/>
              <a:t>Lambda polarization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 density polarized proton target (NH3) </a:t>
            </a:r>
          </a:p>
          <a:p>
            <a:pPr lvl="1"/>
            <a:r>
              <a:rPr lang="en-US" dirty="0" smtClean="0"/>
              <a:t>Polarized </a:t>
            </a:r>
            <a:r>
              <a:rPr lang="en-US" dirty="0" err="1" smtClean="0"/>
              <a:t>Drell</a:t>
            </a:r>
            <a:r>
              <a:rPr lang="en-US" dirty="0" smtClean="0"/>
              <a:t>-Yan with E906 spectrometer</a:t>
            </a:r>
          </a:p>
          <a:p>
            <a:pPr lvl="2"/>
            <a:r>
              <a:rPr lang="en-US" dirty="0" smtClean="0"/>
              <a:t> 120GeV (polarized) proton beam</a:t>
            </a:r>
          </a:p>
          <a:p>
            <a:pPr lvl="1"/>
            <a:r>
              <a:rPr lang="en-US" dirty="0" smtClean="0"/>
              <a:t>Antiproton beams 120GeV?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793E-400B-C547-83FB-DB9D6318DD59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1C99-1DB9-5B45-827D-B53CFC1D55F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38916" name="Picture 2" descr="Goto_DY_Tab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828675"/>
            <a:ext cx="8154988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6338888" y="1008063"/>
            <a:ext cx="1744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Y. Goto 4/2010 CERN DY</a:t>
            </a:r>
            <a:r>
              <a:rPr lang="en-US" sz="1600"/>
              <a:t> </a:t>
            </a:r>
          </a:p>
        </p:txBody>
      </p:sp>
      <p:sp>
        <p:nvSpPr>
          <p:cNvPr id="38918" name="TextBox 4"/>
          <p:cNvSpPr txBox="1">
            <a:spLocks noChangeArrowheads="1"/>
          </p:cNvSpPr>
          <p:nvPr/>
        </p:nvSpPr>
        <p:spPr bwMode="auto">
          <a:xfrm>
            <a:off x="1457325" y="5953125"/>
            <a:ext cx="6626225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sz="1800"/>
              <a:t> </a:t>
            </a:r>
            <a:r>
              <a:rPr lang="en-US" sz="1800" b="1"/>
              <a:t>Polarized DY Dimuon Exp. at Fermilab Main Injector: 120GeV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sz="1800" b="1"/>
              <a:t> RHIC fixed target possibility:  250 GeV</a:t>
            </a:r>
          </a:p>
        </p:txBody>
      </p:sp>
      <p:sp>
        <p:nvSpPr>
          <p:cNvPr id="38919" name="Title 1"/>
          <p:cNvSpPr txBox="1">
            <a:spLocks/>
          </p:cNvSpPr>
          <p:nvPr/>
        </p:nvSpPr>
        <p:spPr bwMode="auto">
          <a:xfrm>
            <a:off x="203200" y="169863"/>
            <a:ext cx="8624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FF0000"/>
                </a:solidFill>
              </a:rPr>
              <a:t>Proposed Future Polarized DY Exp’s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6E7-956E-AB4A-92B9-4DF307D5D2D0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ED041-87E0-F14B-A244-BFF4B6B232D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86370" name="Rectangle 2"/>
          <p:cNvSpPr>
            <a:spLocks noGrp="1"/>
          </p:cNvSpPr>
          <p:nvPr>
            <p:ph type="title"/>
          </p:nvPr>
        </p:nvSpPr>
        <p:spPr>
          <a:xfrm>
            <a:off x="457200" y="33867"/>
            <a:ext cx="69934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Polarized </a:t>
            </a:r>
            <a:r>
              <a:rPr lang="en-US" dirty="0" err="1" smtClean="0"/>
              <a:t>Drell</a:t>
            </a:r>
            <a:r>
              <a:rPr lang="en-US" dirty="0" smtClean="0"/>
              <a:t>-Yan @</a:t>
            </a:r>
            <a:r>
              <a:rPr lang="en-US" dirty="0" err="1" smtClean="0"/>
              <a:t>Fermilab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86382" name="Picture 12" descr="ytap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264" r="7201"/>
          <a:stretch>
            <a:fillRect/>
          </a:stretch>
        </p:blipFill>
        <p:spPr>
          <a:xfrm>
            <a:off x="215900" y="3131645"/>
            <a:ext cx="3778250" cy="2830513"/>
          </a:xfrm>
          <a:noFill/>
          <a:ln/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457199" y="1176867"/>
            <a:ext cx="353695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chemeClr val="hlink"/>
                </a:solidFill>
              </a:rPr>
              <a:t>- Polarized Target?</a:t>
            </a:r>
          </a:p>
          <a:p>
            <a:pPr lvl="1">
              <a:buFontTx/>
              <a:buChar char="-"/>
            </a:pPr>
            <a:r>
              <a:rPr lang="en-US" sz="2400" dirty="0"/>
              <a:t> 6 cm NH</a:t>
            </a:r>
            <a:r>
              <a:rPr lang="en-US" sz="2400" baseline="-25000" dirty="0"/>
              <a:t>3</a:t>
            </a:r>
          </a:p>
          <a:p>
            <a:pPr lvl="1">
              <a:buFontTx/>
              <a:buChar char="-"/>
            </a:pPr>
            <a:r>
              <a:rPr lang="en-US" sz="2400" dirty="0"/>
              <a:t> 10</a:t>
            </a:r>
            <a:r>
              <a:rPr lang="en-US" sz="2400" baseline="30000" dirty="0"/>
              <a:t>19</a:t>
            </a:r>
            <a:r>
              <a:rPr lang="en-US" sz="2400" dirty="0"/>
              <a:t> </a:t>
            </a:r>
            <a:r>
              <a:rPr lang="en-US" sz="2400" dirty="0" smtClean="0"/>
              <a:t>proton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 Polarized beam?</a:t>
            </a:r>
            <a:r>
              <a:rPr lang="en-US" sz="2400" dirty="0" smtClean="0"/>
              <a:t> </a:t>
            </a:r>
          </a:p>
          <a:p>
            <a:pPr>
              <a:buFontTx/>
              <a:buChar char="-"/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150" y="1176867"/>
            <a:ext cx="5118100" cy="54356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456A-314F-224C-913C-712B16539FCA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290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Open Charm Production in </a:t>
            </a:r>
            <a:r>
              <a:rPr lang="en-US" dirty="0" err="1" smtClean="0">
                <a:ea typeface="+mj-ea"/>
                <a:cs typeface="+mj-cs"/>
              </a:rPr>
              <a:t>p+p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with PYTHIA (LO) 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4035" name="Picture 6" descr="total_char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1544638"/>
            <a:ext cx="683260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7C93D1-EDCA-9E48-8927-636E7B8B6387}" type="datetime1">
              <a:rPr lang="en-US" smtClean="0"/>
              <a:pPr>
                <a:defRPr/>
              </a:pPr>
              <a:t>11/19/11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20C42-1D9A-624C-8ABF-DE905021EE7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351088" y="4994275"/>
            <a:ext cx="266700" cy="35083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2187575" y="5289550"/>
            <a:ext cx="649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E906</a:t>
            </a:r>
          </a:p>
        </p:txBody>
      </p:sp>
      <p:sp>
        <p:nvSpPr>
          <p:cNvPr id="13" name="Up Arrow 12"/>
          <p:cNvSpPr/>
          <p:nvPr/>
        </p:nvSpPr>
        <p:spPr>
          <a:xfrm>
            <a:off x="4768850" y="3748088"/>
            <a:ext cx="266700" cy="3508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4306888" y="4102100"/>
            <a:ext cx="131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RHIC 62GeV</a:t>
            </a:r>
          </a:p>
        </p:txBody>
      </p:sp>
      <p:sp>
        <p:nvSpPr>
          <p:cNvPr id="15" name="Up Arrow 14"/>
          <p:cNvSpPr/>
          <p:nvPr/>
        </p:nvSpPr>
        <p:spPr>
          <a:xfrm>
            <a:off x="1671638" y="5637213"/>
            <a:ext cx="265112" cy="3524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>
            <a:off x="1825625" y="58356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JAPRC</a:t>
            </a:r>
          </a:p>
        </p:txBody>
      </p:sp>
      <p:sp>
        <p:nvSpPr>
          <p:cNvPr id="14" name="Up Arrow 13"/>
          <p:cNvSpPr/>
          <p:nvPr/>
        </p:nvSpPr>
        <p:spPr>
          <a:xfrm>
            <a:off x="6784727" y="3397251"/>
            <a:ext cx="266700" cy="3508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21516" y="3914259"/>
            <a:ext cx="172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 200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Heavy Quark TSSA </a:t>
            </a:r>
            <a:r>
              <a:rPr lang="en-US" sz="4000" dirty="0" err="1" smtClean="0"/>
              <a:t>pbar-p</a:t>
            </a:r>
            <a:r>
              <a:rPr lang="en-US" sz="4000" dirty="0" smtClean="0"/>
              <a:t> @</a:t>
            </a:r>
            <a:r>
              <a:rPr lang="en-US" sz="4000" dirty="0" err="1" smtClean="0"/>
              <a:t>Fermilab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111" dirty="0" smtClean="0">
                <a:solidFill>
                  <a:srgbClr val="000000"/>
                </a:solidFill>
                <a:ea typeface="+mj-ea"/>
                <a:cs typeface="+mj-cs"/>
              </a:rPr>
              <a:t>Twist-3 quark-gluon cor</a:t>
            </a:r>
            <a:r>
              <a:rPr lang="en-US" altLang="zh-CN" sz="3111" dirty="0" smtClean="0">
                <a:solidFill>
                  <a:srgbClr val="000000"/>
                </a:solidFill>
                <a:ea typeface="+mj-ea"/>
                <a:cs typeface="+mj-cs"/>
              </a:rPr>
              <a:t>r</a:t>
            </a:r>
            <a:r>
              <a:rPr lang="en-US" sz="3111" dirty="0" smtClean="0">
                <a:solidFill>
                  <a:srgbClr val="000000"/>
                </a:solidFill>
                <a:ea typeface="+mj-ea"/>
                <a:cs typeface="+mj-cs"/>
              </a:rPr>
              <a:t>elation fun. </a:t>
            </a:r>
            <a:endParaRPr lang="en-US" sz="311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6631" name="Content Placeholder 2"/>
          <p:cNvSpPr>
            <a:spLocks noGrp="1"/>
          </p:cNvSpPr>
          <p:nvPr>
            <p:ph idx="1"/>
          </p:nvPr>
        </p:nvSpPr>
        <p:spPr>
          <a:xfrm>
            <a:off x="457200" y="1363663"/>
            <a:ext cx="8229600" cy="4762500"/>
          </a:xfrm>
        </p:spPr>
        <p:txBody>
          <a:bodyPr/>
          <a:lstStyle/>
          <a:p>
            <a:r>
              <a:rPr lang="en-US" sz="2800" dirty="0" smtClean="0"/>
              <a:t>Different color factors for charm and anti-charm A</a:t>
            </a:r>
            <a:r>
              <a:rPr lang="en-US" sz="2800" baseline="-25000" dirty="0" smtClean="0"/>
              <a:t>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520825" y="4651375"/>
          <a:ext cx="623888" cy="538163"/>
        </p:xfrm>
        <a:graphic>
          <a:graphicData uri="http://schemas.openxmlformats.org/presentationml/2006/ole">
            <p:oleObj spid="_x0000_s60418" name="Equation" r:id="rId3" imgW="457200" imgH="3937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156075" y="4683125"/>
          <a:ext cx="895350" cy="628650"/>
        </p:xfrm>
        <a:graphic>
          <a:graphicData uri="http://schemas.openxmlformats.org/presentationml/2006/ole">
            <p:oleObj spid="_x0000_s60419" name="Equation" r:id="rId4" imgW="596900" imgH="41910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932613" y="4648200"/>
          <a:ext cx="685800" cy="590550"/>
        </p:xfrm>
        <a:graphic>
          <a:graphicData uri="http://schemas.openxmlformats.org/presentationml/2006/ole">
            <p:oleObj spid="_x0000_s60420" name="Equation" r:id="rId5" imgW="457200" imgH="393700" progId="Equation.3">
              <p:embed/>
            </p:oleObj>
          </a:graphicData>
        </a:graphic>
      </p:graphicFrame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4210050" y="5448300"/>
            <a:ext cx="80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Charm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6607175" y="5448300"/>
            <a:ext cx="1233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nti-Charm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1322388" y="5448300"/>
            <a:ext cx="1220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Initial state</a:t>
            </a:r>
          </a:p>
        </p:txBody>
      </p:sp>
      <p:pic>
        <p:nvPicPr>
          <p:cNvPr id="26635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588" y="2949575"/>
            <a:ext cx="7429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5805488" y="2151063"/>
            <a:ext cx="2881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 charset="0"/>
              </a:rPr>
              <a:t>F. Yuan and J. Zhou PLB 668 (2008) 216-220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68FB31-B2B3-6147-8450-6468938C918E}" type="datetime1">
              <a:rPr lang="en-US" smtClean="0"/>
              <a:pPr>
                <a:defRPr/>
              </a:pPr>
              <a:t>11/19/11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F6113-A6CF-5442-90E2-0669EE6BB9E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Anti-proton Workshop@Fermilab</a:t>
            </a:r>
            <a:endParaRPr 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740567" y="2002650"/>
          <a:ext cx="1735522" cy="426225"/>
        </p:xfrm>
        <a:graphic>
          <a:graphicData uri="http://schemas.openxmlformats.org/presentationml/2006/ole">
            <p:oleObj spid="_x0000_s60421" name="Equation" r:id="rId7" imgW="673100" imgH="165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50825" y="128588"/>
          <a:ext cx="7972425" cy="796925"/>
        </p:xfrm>
        <a:graphic>
          <a:graphicData uri="http://schemas.openxmlformats.org/presentationml/2006/ole">
            <p:oleObj spid="_x0000_s61442" name="Equation" r:id="rId3" imgW="1778000" imgH="177800" progId="Equation.3">
              <p:embed/>
            </p:oleObj>
          </a:graphicData>
        </a:graphic>
      </p:graphicFrame>
      <p:pic>
        <p:nvPicPr>
          <p:cNvPr id="2765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3638" y="1382713"/>
            <a:ext cx="66770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3638" y="4222750"/>
            <a:ext cx="64262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1368425" y="1085850"/>
            <a:ext cx="1150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JPARC p+p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368425" y="3949700"/>
            <a:ext cx="1279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GSI: p+pbar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178E3D-E794-6B48-9E7F-7C832EF04469}" type="datetime1">
              <a:rPr lang="en-US" smtClean="0"/>
              <a:pPr>
                <a:defRPr/>
              </a:pPr>
              <a:t>11/19/11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707A9-C933-6647-A923-31028429414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Anti-proton Workshop@Fermilab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229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 with (</a:t>
            </a:r>
            <a:r>
              <a:rPr lang="en-US" dirty="0" err="1" smtClean="0"/>
              <a:t>anti)proton</a:t>
            </a:r>
            <a:r>
              <a:rPr lang="en-US" dirty="0" smtClean="0"/>
              <a:t> beams at </a:t>
            </a:r>
            <a:r>
              <a:rPr lang="en-US" dirty="0" err="1" smtClean="0"/>
              <a:t>Fermilab</a:t>
            </a:r>
            <a:r>
              <a:rPr lang="en-US" dirty="0" smtClean="0"/>
              <a:t> will provide unique and timely opportunity to study critical issues in understanding of QCD dynamics in </a:t>
            </a:r>
            <a:r>
              <a:rPr lang="en-US" dirty="0" err="1" smtClean="0"/>
              <a:t>hadronic</a:t>
            </a:r>
            <a:r>
              <a:rPr lang="en-US" dirty="0" smtClean="0"/>
              <a:t> interactions</a:t>
            </a:r>
          </a:p>
          <a:p>
            <a:pPr lvl="1"/>
            <a:r>
              <a:rPr lang="en-US" dirty="0" err="1" smtClean="0"/>
              <a:t>TMDs</a:t>
            </a:r>
            <a:r>
              <a:rPr lang="en-US" dirty="0" smtClean="0"/>
              <a:t>: Boer-</a:t>
            </a:r>
            <a:r>
              <a:rPr lang="en-US" dirty="0" err="1" smtClean="0"/>
              <a:t>Mulders</a:t>
            </a:r>
            <a:r>
              <a:rPr lang="en-US" dirty="0" smtClean="0"/>
              <a:t>, Lam-Tung relations…</a:t>
            </a:r>
          </a:p>
          <a:p>
            <a:pPr lvl="1"/>
            <a:r>
              <a:rPr lang="en-US" dirty="0" smtClean="0"/>
              <a:t>Novel QCD dynamics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Polarized </a:t>
            </a:r>
            <a:r>
              <a:rPr lang="en-US" dirty="0" err="1" smtClean="0"/>
              <a:t>Drell</a:t>
            </a:r>
            <a:r>
              <a:rPr lang="en-US" dirty="0" smtClean="0"/>
              <a:t>-Yan program could further advance our understanding of strong interactions and novel spin related phenomena</a:t>
            </a:r>
          </a:p>
          <a:p>
            <a:pPr lvl="1"/>
            <a:r>
              <a:rPr lang="en-US" dirty="0" err="1" smtClean="0"/>
              <a:t>TSSAs</a:t>
            </a:r>
            <a:r>
              <a:rPr lang="en-US" dirty="0" smtClean="0"/>
              <a:t> in </a:t>
            </a:r>
            <a:r>
              <a:rPr lang="en-US" dirty="0" err="1" smtClean="0"/>
              <a:t>Drell</a:t>
            </a:r>
            <a:r>
              <a:rPr lang="en-US" dirty="0" smtClean="0"/>
              <a:t>-Yan, </a:t>
            </a:r>
          </a:p>
          <a:p>
            <a:pPr lvl="1"/>
            <a:r>
              <a:rPr lang="en-US" dirty="0" smtClean="0"/>
              <a:t>open (</a:t>
            </a:r>
            <a:r>
              <a:rPr lang="en-US" dirty="0" err="1" smtClean="0"/>
              <a:t>anti)charm</a:t>
            </a:r>
            <a:endParaRPr lang="en-US" dirty="0" smtClean="0"/>
          </a:p>
          <a:p>
            <a:pPr lvl="1"/>
            <a:r>
              <a:rPr lang="en-US" dirty="0" smtClean="0"/>
              <a:t>Lambda 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new fundamental test of QCD color gauge formalism</a:t>
            </a:r>
          </a:p>
          <a:p>
            <a:pPr lvl="1"/>
            <a:r>
              <a:rPr lang="en-US" dirty="0" smtClean="0"/>
              <a:t>TSSA sign change (or not) in Boer-</a:t>
            </a:r>
            <a:r>
              <a:rPr lang="en-US" dirty="0" err="1" smtClean="0"/>
              <a:t>Mulders</a:t>
            </a:r>
            <a:r>
              <a:rPr lang="en-US" dirty="0" smtClean="0"/>
              <a:t> and </a:t>
            </a:r>
            <a:r>
              <a:rPr lang="en-US" dirty="0" err="1" smtClean="0"/>
              <a:t>Sivers</a:t>
            </a:r>
            <a:r>
              <a:rPr lang="en-US" dirty="0" smtClean="0"/>
              <a:t> functions in </a:t>
            </a:r>
            <a:r>
              <a:rPr lang="en-US" dirty="0" err="1" smtClean="0"/>
              <a:t>p(bar)-p</a:t>
            </a:r>
            <a:r>
              <a:rPr lang="en-US" dirty="0" smtClean="0"/>
              <a:t> compared to what observed in polarized DIS</a:t>
            </a:r>
          </a:p>
          <a:p>
            <a:pPr lvl="1"/>
            <a:r>
              <a:rPr lang="en-US" dirty="0" smtClean="0"/>
              <a:t>QCD A-B effect 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F6FE-D290-D842-9C2B-F0FB44B06075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8912708" cy="4914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Map of QCD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9D11-099D-CF4F-A032-07120B1AED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8B8-EB0C-1C40-89A6-7142729F406F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DD83-5031-ED4A-B602-EF128E7E6418}" type="slidenum">
              <a:rPr lang="en-US"/>
              <a:pPr/>
              <a:t>4</a:t>
            </a:fld>
            <a:endParaRPr lang="en-US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Arial" charset="0"/>
              </a:rPr>
              <a:t>The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Drell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-Yan Process</a:t>
            </a:r>
          </a:p>
        </p:txBody>
      </p:sp>
      <p:pic>
        <p:nvPicPr>
          <p:cNvPr id="599043" name="Picture 3" descr="slide5a"/>
          <p:cNvPicPr>
            <a:picLocks noChangeAspect="1" noChangeArrowheads="1"/>
          </p:cNvPicPr>
          <p:nvPr/>
        </p:nvPicPr>
        <p:blipFill>
          <a:blip r:embed="rId3"/>
          <a:srcRect l="9787" t="27376" r="9787"/>
          <a:stretch>
            <a:fillRect/>
          </a:stretch>
        </p:blipFill>
        <p:spPr bwMode="auto">
          <a:xfrm>
            <a:off x="2133600" y="3429000"/>
            <a:ext cx="4718050" cy="2176463"/>
          </a:xfrm>
          <a:prstGeom prst="rect">
            <a:avLst/>
          </a:prstGeom>
          <a:noFill/>
        </p:spPr>
      </p:pic>
      <p:pic>
        <p:nvPicPr>
          <p:cNvPr id="5990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77900"/>
            <a:ext cx="8167688" cy="2484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aphicFrame>
        <p:nvGraphicFramePr>
          <p:cNvPr id="599050" name="Object 10"/>
          <p:cNvGraphicFramePr>
            <a:graphicFrameLocks noChangeAspect="1"/>
          </p:cNvGraphicFramePr>
          <p:nvPr>
            <p:ph idx="1"/>
          </p:nvPr>
        </p:nvGraphicFramePr>
        <p:xfrm>
          <a:off x="1181793" y="5552548"/>
          <a:ext cx="6553200" cy="946150"/>
        </p:xfrm>
        <a:graphic>
          <a:graphicData uri="http://schemas.openxmlformats.org/presentationml/2006/ole">
            <p:oleObj spid="_x0000_s17410" name="Equation" r:id="rId5" imgW="3429000" imgH="495000" progId="">
              <p:embed/>
            </p:oleObj>
          </a:graphicData>
        </a:graphic>
      </p:graphicFrame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4958" y="3553885"/>
            <a:ext cx="2824875" cy="1713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4141075" y="362118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μ</a:t>
            </a:r>
            <a:r>
              <a:rPr lang="en-US" sz="3600" baseline="30000" dirty="0" smtClean="0"/>
              <a:t>+</a:t>
            </a:r>
            <a:endParaRPr lang="en-US" sz="36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71643" y="4490881"/>
            <a:ext cx="532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μ</a:t>
            </a:r>
            <a:r>
              <a:rPr lang="en-US" sz="3600" baseline="30000" dirty="0" smtClean="0"/>
              <a:t>-</a:t>
            </a:r>
            <a:endParaRPr lang="en-US" sz="3600" baseline="30000" dirty="0"/>
          </a:p>
        </p:txBody>
      </p:sp>
      <p:pic>
        <p:nvPicPr>
          <p:cNvPr id="35" name="Picture 7" descr="slide6a"/>
          <p:cNvPicPr>
            <a:picLocks noChangeAspect="1" noChangeArrowheads="1"/>
          </p:cNvPicPr>
          <p:nvPr/>
        </p:nvPicPr>
        <p:blipFill>
          <a:blip r:embed="rId7"/>
          <a:srcRect b="3702"/>
          <a:stretch>
            <a:fillRect/>
          </a:stretch>
        </p:blipFill>
        <p:spPr bwMode="auto">
          <a:xfrm>
            <a:off x="5422900" y="3000305"/>
            <a:ext cx="4098877" cy="7175500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1650" y="3341271"/>
            <a:ext cx="167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E866@Fermilab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92333" y="3884083"/>
            <a:ext cx="656167" cy="1524000"/>
          </a:xfrm>
          <a:prstGeom prst="rect">
            <a:avLst/>
          </a:prstGeom>
          <a:solidFill>
            <a:srgbClr val="CCFFCC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66457" y="364531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49711" y="441325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8CC8-1D75-054F-98A7-8F3350BF42D5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84013-A17D-2D4B-B48D-AC298C71762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 descr="DY-magic-Sivers-SantaFe-DY-Workshop20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646" y="0"/>
            <a:ext cx="529615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6949" y="6017796"/>
            <a:ext cx="704451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Drawing from D. </a:t>
            </a:r>
            <a:r>
              <a:rPr lang="en-US" sz="1600" dirty="0" err="1" smtClean="0"/>
              <a:t>Sivers</a:t>
            </a:r>
            <a:r>
              <a:rPr lang="en-US" sz="1600" dirty="0" smtClean="0"/>
              <a:t> @Santa Fe Polarized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 Workshop  10/31-11/1, 2010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62394"/>
            <a:ext cx="3490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magic of </a:t>
            </a:r>
          </a:p>
          <a:p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sign change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3" y="1221953"/>
            <a:ext cx="2190876" cy="21833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CDAC-9E13-1847-9593-1D97C4AFAC1D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FD16-ABC2-094F-B8F2-44E7D0391620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2"/>
          <p:cNvSpPr txBox="1">
            <a:spLocks noGrp="1"/>
          </p:cNvSpPr>
          <p:nvPr/>
        </p:nvSpPr>
        <p:spPr bwMode="auto">
          <a:xfrm>
            <a:off x="846138" y="6305550"/>
            <a:ext cx="665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0" dirty="0">
                <a:latin typeface="Arial" charset="0"/>
              </a:rPr>
              <a:t>Young-Kee Kim: Ten Year Plan (Science and Resources)</a:t>
            </a:r>
            <a:r>
              <a:rPr lang="en-US" sz="1200" b="0" dirty="0">
                <a:latin typeface="Arial" charset="0"/>
              </a:rPr>
              <a:t>, PAC Meeting 2009-03-05</a:t>
            </a:r>
          </a:p>
        </p:txBody>
      </p:sp>
      <p:sp>
        <p:nvSpPr>
          <p:cNvPr id="69635" name="Slide Number Placeholder 3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6A550D-9C8B-6142-A34A-9D26FADF8421}" type="slidenum">
              <a:rPr lang="en-US" sz="1200" b="0"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sz="1200" b="0" dirty="0">
              <a:latin typeface="Arial" charset="0"/>
            </a:endParaRPr>
          </a:p>
        </p:txBody>
      </p:sp>
      <p:pic>
        <p:nvPicPr>
          <p:cNvPr id="69636" name="Picture 2" descr="11_Young-Kee_Aerial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-1270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838700" y="2535238"/>
            <a:ext cx="230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dirty="0">
                <a:latin typeface="Arial" charset="0"/>
              </a:rPr>
              <a:t>Tevatron Collider</a:t>
            </a: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254125" y="2251075"/>
            <a:ext cx="1196975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0" dirty="0">
                <a:solidFill>
                  <a:srgbClr val="FF9933"/>
                </a:solidFill>
                <a:latin typeface="Arial" charset="0"/>
              </a:rPr>
              <a:t>MiniBooNE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0" dirty="0">
                <a:solidFill>
                  <a:srgbClr val="FF9933"/>
                </a:solidFill>
                <a:latin typeface="Arial" charset="0"/>
              </a:rPr>
              <a:t>SciBooNE</a:t>
            </a:r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130175" y="2614613"/>
            <a:ext cx="8509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0" dirty="0">
                <a:solidFill>
                  <a:srgbClr val="FF9933"/>
                </a:solidFill>
                <a:latin typeface="Arial" charset="0"/>
              </a:rPr>
              <a:t>MINOS</a:t>
            </a: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1752600" y="3560763"/>
            <a:ext cx="21780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b="0" dirty="0">
                <a:solidFill>
                  <a:srgbClr val="FF9900"/>
                </a:solidFill>
                <a:latin typeface="Arial" charset="0"/>
              </a:rPr>
              <a:t>250 kW at 120 GeV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b="0" dirty="0">
                <a:solidFill>
                  <a:srgbClr val="FF9900"/>
                </a:solidFill>
                <a:latin typeface="Arial" charset="0"/>
              </a:rPr>
              <a:t>for neutrinos</a:t>
            </a:r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2366963" y="1809750"/>
            <a:ext cx="17970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b="0" dirty="0">
                <a:solidFill>
                  <a:srgbClr val="FF9900"/>
                </a:solidFill>
                <a:latin typeface="Arial" charset="0"/>
              </a:rPr>
              <a:t>17 kW at 8 GeV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b="0" dirty="0">
                <a:solidFill>
                  <a:srgbClr val="FF9900"/>
                </a:solidFill>
                <a:latin typeface="Arial" charset="0"/>
              </a:rPr>
              <a:t>for neutrinos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98425" y="2195513"/>
            <a:ext cx="1060450" cy="452437"/>
            <a:chOff x="-62" y="1383"/>
            <a:chExt cx="668" cy="285"/>
          </a:xfrm>
        </p:grpSpPr>
        <p:sp>
          <p:nvSpPr>
            <p:cNvPr id="69657" name="Text Box 12"/>
            <p:cNvSpPr txBox="1">
              <a:spLocks noChangeArrowheads="1"/>
            </p:cNvSpPr>
            <p:nvPr/>
          </p:nvSpPr>
          <p:spPr bwMode="auto">
            <a:xfrm rot="747911">
              <a:off x="-62" y="1383"/>
              <a:ext cx="66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2000" b="0" dirty="0">
                  <a:solidFill>
                    <a:srgbClr val="FF9900"/>
                  </a:solidFill>
                  <a:latin typeface="Arial" charset="0"/>
                </a:rPr>
                <a:t>Soudan</a:t>
              </a:r>
            </a:p>
          </p:txBody>
        </p:sp>
        <p:sp>
          <p:nvSpPr>
            <p:cNvPr id="69658" name="Line 13"/>
            <p:cNvSpPr>
              <a:spLocks noChangeShapeType="1"/>
            </p:cNvSpPr>
            <p:nvPr/>
          </p:nvSpPr>
          <p:spPr bwMode="auto">
            <a:xfrm flipH="1" flipV="1">
              <a:off x="0" y="1560"/>
              <a:ext cx="492" cy="10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964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67056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6600"/>
                </a:solidFill>
                <a:ea typeface="ＭＳ Ｐゴシック" charset="-128"/>
              </a:rPr>
              <a:t>The Intensity Frontier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2B63-C928-AB42-968B-BAE5F14E8642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87312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0272"/>
            <a:ext cx="7349195" cy="4081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626" y="-45829"/>
            <a:ext cx="5729884" cy="1250009"/>
          </a:xfrm>
          <a:ln/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dirty="0"/>
              <a:t>QCD </a:t>
            </a:r>
            <a:r>
              <a:rPr lang="en-GB" sz="3600" dirty="0" smtClean="0"/>
              <a:t>Correction</a:t>
            </a:r>
            <a:br>
              <a:rPr lang="en-GB" sz="3600" dirty="0" smtClean="0"/>
            </a:br>
            <a:r>
              <a:rPr lang="en-GB" sz="2900" dirty="0"/>
              <a:t>K factor collection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7973" y="1383532"/>
            <a:ext cx="3480136" cy="610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776" y="0"/>
            <a:ext cx="3791224" cy="2430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9D11-099D-CF4F-A032-07120B1AED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Liu @GHP2011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E3F1D-061B-D241-868E-6E749936854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347663"/>
            <a:ext cx="4645025" cy="1073150"/>
          </a:xfrm>
        </p:spPr>
        <p:txBody>
          <a:bodyPr/>
          <a:lstStyle/>
          <a:p>
            <a:r>
              <a:rPr lang="en-US" sz="3200" smtClean="0"/>
              <a:t>UVA/J-Lab/SLAC Polarized proton/deuteron target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1787525"/>
            <a:ext cx="4471988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/>
              <a:t>Polarized NH</a:t>
            </a:r>
            <a:r>
              <a:rPr lang="en-US" sz="2200" baseline="-25000"/>
              <a:t>3</a:t>
            </a:r>
            <a:r>
              <a:rPr lang="en-US" sz="2200"/>
              <a:t>/ND</a:t>
            </a:r>
            <a:r>
              <a:rPr lang="en-US" sz="2200" baseline="-25000"/>
              <a:t>3</a:t>
            </a:r>
            <a:r>
              <a:rPr lang="en-US" sz="2200"/>
              <a:t> targets</a:t>
            </a:r>
          </a:p>
          <a:p>
            <a:pPr>
              <a:lnSpc>
                <a:spcPct val="80000"/>
              </a:lnSpc>
            </a:pPr>
            <a:r>
              <a:rPr lang="en-US" sz="2200"/>
              <a:t>Dynamical Nuclear Polarization </a:t>
            </a:r>
            <a:endParaRPr lang="en-US" sz="2200" smtClean="0"/>
          </a:p>
          <a:p>
            <a:pPr>
              <a:lnSpc>
                <a:spcPct val="80000"/>
              </a:lnSpc>
            </a:pPr>
            <a:r>
              <a:rPr lang="en-US" sz="2200" smtClean="0"/>
              <a:t>Operate at 5 T and 1 K. Pol ~ B/T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Used with high beam intensities – up to ~100 nA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Large capacity pumps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Polarizations: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 &gt; 90%,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 ~ 50%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>
              <a:lnSpc>
                <a:spcPct val="80000"/>
              </a:lnSpc>
            </a:pPr>
            <a:r>
              <a:rPr lang="en-US" sz="2200" smtClean="0">
                <a:solidFill>
                  <a:srgbClr val="FF0000"/>
                </a:solidFill>
              </a:rPr>
              <a:t>Able to handle high luminosity 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up to ~ 10</a:t>
            </a:r>
            <a:r>
              <a:rPr lang="en-US" sz="2000" baseline="30000">
                <a:solidFill>
                  <a:schemeClr val="hlink"/>
                </a:solidFill>
              </a:rPr>
              <a:t>35    </a:t>
            </a:r>
            <a:r>
              <a:rPr lang="en-US" sz="2000">
                <a:solidFill>
                  <a:schemeClr val="hlink"/>
                </a:solidFill>
              </a:rPr>
              <a:t>(Hall C)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                       ~ 10</a:t>
            </a:r>
            <a:r>
              <a:rPr lang="en-US" sz="2000" baseline="30000"/>
              <a:t>34</a:t>
            </a:r>
            <a:r>
              <a:rPr lang="en-US" sz="2000"/>
              <a:t>  (Hall B)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38916" name="Picture 4" descr="slac_polt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5" y="477838"/>
            <a:ext cx="4302125" cy="63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6929328" y="52388"/>
            <a:ext cx="2151171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/>
              <a:t>D. </a:t>
            </a:r>
            <a:r>
              <a:rPr lang="en-US" sz="1800" dirty="0" err="1"/>
              <a:t>Crabb</a:t>
            </a:r>
            <a:r>
              <a:rPr lang="en-US" sz="1800" dirty="0"/>
              <a:t> MENU10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177-178F-2A48-BA46-58347F5EB652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5C14ADCC-1B2D-074D-BF9E-EB2C6B21DDC0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Anti-proton Workshop@Fermilab</a:t>
            </a: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7EE-E306-4646-B3D4-4B3857F4D0CD}" type="slidenum">
              <a:rPr lang="en-US"/>
              <a:pPr/>
              <a:t>45</a:t>
            </a:fld>
            <a:endParaRPr lang="en-US"/>
          </a:p>
        </p:txBody>
      </p:sp>
      <p:sp>
        <p:nvSpPr>
          <p:cNvPr id="24583" name="Title 1"/>
          <p:cNvSpPr>
            <a:spLocks noGrp="1"/>
          </p:cNvSpPr>
          <p:nvPr>
            <p:ph type="title"/>
          </p:nvPr>
        </p:nvSpPr>
        <p:spPr>
          <a:xfrm>
            <a:off x="66675" y="42863"/>
            <a:ext cx="8967788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charset="-128"/>
                <a:cs typeface="ＭＳ Ｐゴシック" charset="-128"/>
              </a:rPr>
              <a:t>Theory: K</a:t>
            </a:r>
            <a:r>
              <a:rPr lang="en-US" sz="4000" baseline="-25000" smtClean="0">
                <a:ea typeface="ＭＳ Ｐゴシック" charset="-128"/>
                <a:cs typeface="ＭＳ Ｐゴシック" charset="-128"/>
              </a:rPr>
              <a:t>T</a:t>
            </a:r>
            <a:r>
              <a:rPr lang="en-US" sz="4000" smtClean="0">
                <a:ea typeface="ＭＳ Ｐゴシック" charset="-128"/>
                <a:cs typeface="ＭＳ Ｐゴシック" charset="-128"/>
              </a:rPr>
              <a:t> vs Collinear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4410075" cy="3241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3000" smtClean="0">
                <a:ea typeface="ＭＳ Ｐゴシック" charset="-128"/>
                <a:cs typeface="ＭＳ Ｐゴシック" charset="-128"/>
              </a:rPr>
              <a:t>Tran. Mom. Dep. Funs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Sivers Fun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Collins Fun</a:t>
            </a:r>
          </a:p>
          <a:p>
            <a:pPr eaLnBrk="1" hangingPunct="1">
              <a:lnSpc>
                <a:spcPct val="70000"/>
              </a:lnSpc>
            </a:pPr>
            <a:endParaRPr lang="en-US" sz="22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endParaRPr lang="en-US" sz="30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endParaRPr lang="en-US" sz="30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3000" smtClean="0">
                <a:ea typeface="ＭＳ Ｐゴシック" charset="-128"/>
                <a:cs typeface="ＭＳ Ｐゴシック" charset="-128"/>
              </a:rPr>
              <a:t>Twist-3 collinear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Quark-gluon correl.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Gluon-gluon correl.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100354" name="Equation" r:id="rId4" imgW="101600" imgH="177800" progId="Equation.3">
              <p:embed/>
            </p:oleObj>
          </a:graphicData>
        </a:graphic>
      </p:graphicFrame>
      <p:grpSp>
        <p:nvGrpSpPr>
          <p:cNvPr id="2" name="Group 240"/>
          <p:cNvGrpSpPr>
            <a:grpSpLocks/>
          </p:cNvGrpSpPr>
          <p:nvPr/>
        </p:nvGrpSpPr>
        <p:grpSpPr bwMode="auto">
          <a:xfrm>
            <a:off x="4867275" y="1233488"/>
            <a:ext cx="3325813" cy="1838325"/>
            <a:chOff x="480" y="1872"/>
            <a:chExt cx="3264" cy="1931"/>
          </a:xfrm>
        </p:grpSpPr>
        <p:sp>
          <p:nvSpPr>
            <p:cNvPr id="24610" name="Line 241"/>
            <p:cNvSpPr>
              <a:spLocks noChangeShapeType="1"/>
            </p:cNvSpPr>
            <p:nvPr/>
          </p:nvSpPr>
          <p:spPr bwMode="auto">
            <a:xfrm>
              <a:off x="3168" y="21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Line 242"/>
            <p:cNvSpPr>
              <a:spLocks noChangeShapeType="1"/>
            </p:cNvSpPr>
            <p:nvPr/>
          </p:nvSpPr>
          <p:spPr bwMode="auto">
            <a:xfrm>
              <a:off x="312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2" name="Line 243"/>
            <p:cNvSpPr>
              <a:spLocks noChangeShapeType="1"/>
            </p:cNvSpPr>
            <p:nvPr/>
          </p:nvSpPr>
          <p:spPr bwMode="auto">
            <a:xfrm>
              <a:off x="3216" y="230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Line 244"/>
            <p:cNvSpPr>
              <a:spLocks noChangeShapeType="1"/>
            </p:cNvSpPr>
            <p:nvPr/>
          </p:nvSpPr>
          <p:spPr bwMode="auto">
            <a:xfrm>
              <a:off x="3168" y="2352"/>
              <a:ext cx="14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4" name="Text Box 245"/>
            <p:cNvSpPr txBox="1">
              <a:spLocks noChangeArrowheads="1"/>
            </p:cNvSpPr>
            <p:nvPr/>
          </p:nvSpPr>
          <p:spPr bwMode="auto">
            <a:xfrm>
              <a:off x="3456" y="1872"/>
              <a:ext cx="288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/>
                <a:t>h</a:t>
              </a:r>
            </a:p>
          </p:txBody>
        </p:sp>
        <p:sp>
          <p:nvSpPr>
            <p:cNvPr id="24615" name="Line 246"/>
            <p:cNvSpPr>
              <a:spLocks noChangeShapeType="1"/>
            </p:cNvSpPr>
            <p:nvPr/>
          </p:nvSpPr>
          <p:spPr bwMode="auto">
            <a:xfrm>
              <a:off x="2448" y="2784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6" name="Line 247"/>
            <p:cNvSpPr>
              <a:spLocks noChangeShapeType="1"/>
            </p:cNvSpPr>
            <p:nvPr/>
          </p:nvSpPr>
          <p:spPr bwMode="auto">
            <a:xfrm>
              <a:off x="2496" y="2784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Line 248"/>
            <p:cNvSpPr>
              <a:spLocks noChangeShapeType="1"/>
            </p:cNvSpPr>
            <p:nvPr/>
          </p:nvSpPr>
          <p:spPr bwMode="auto">
            <a:xfrm>
              <a:off x="2496" y="2736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Text Box 249"/>
            <p:cNvSpPr txBox="1">
              <a:spLocks noChangeArrowheads="1"/>
            </p:cNvSpPr>
            <p:nvPr/>
          </p:nvSpPr>
          <p:spPr bwMode="auto">
            <a:xfrm>
              <a:off x="2879" y="3129"/>
              <a:ext cx="337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/>
                <a:t>X’</a:t>
              </a:r>
            </a:p>
          </p:txBody>
        </p:sp>
        <p:sp>
          <p:nvSpPr>
            <p:cNvPr id="24619" name="Line 250"/>
            <p:cNvSpPr>
              <a:spLocks noChangeShapeType="1"/>
            </p:cNvSpPr>
            <p:nvPr/>
          </p:nvSpPr>
          <p:spPr bwMode="auto">
            <a:xfrm>
              <a:off x="2400" y="2671"/>
              <a:ext cx="336" cy="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0" name="Line 251"/>
            <p:cNvSpPr>
              <a:spLocks noChangeShapeType="1"/>
            </p:cNvSpPr>
            <p:nvPr/>
          </p:nvSpPr>
          <p:spPr bwMode="auto">
            <a:xfrm flipV="1">
              <a:off x="2400" y="230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Line 252"/>
            <p:cNvSpPr>
              <a:spLocks noChangeShapeType="1"/>
            </p:cNvSpPr>
            <p:nvPr/>
          </p:nvSpPr>
          <p:spPr bwMode="auto">
            <a:xfrm>
              <a:off x="480" y="206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2" name="Line 253"/>
            <p:cNvSpPr>
              <a:spLocks noChangeShapeType="1"/>
            </p:cNvSpPr>
            <p:nvPr/>
          </p:nvSpPr>
          <p:spPr bwMode="auto">
            <a:xfrm>
              <a:off x="480" y="216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Line 254"/>
            <p:cNvSpPr>
              <a:spLocks noChangeShapeType="1"/>
            </p:cNvSpPr>
            <p:nvPr/>
          </p:nvSpPr>
          <p:spPr bwMode="auto">
            <a:xfrm>
              <a:off x="480" y="225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4" name="Line 255"/>
            <p:cNvSpPr>
              <a:spLocks noChangeShapeType="1"/>
            </p:cNvSpPr>
            <p:nvPr/>
          </p:nvSpPr>
          <p:spPr bwMode="auto">
            <a:xfrm>
              <a:off x="480" y="30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5" name="Line 256"/>
            <p:cNvSpPr>
              <a:spLocks noChangeShapeType="1"/>
            </p:cNvSpPr>
            <p:nvPr/>
          </p:nvSpPr>
          <p:spPr bwMode="auto">
            <a:xfrm>
              <a:off x="480" y="312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6" name="Line 257"/>
            <p:cNvSpPr>
              <a:spLocks noChangeShapeType="1"/>
            </p:cNvSpPr>
            <p:nvPr/>
          </p:nvSpPr>
          <p:spPr bwMode="auto">
            <a:xfrm>
              <a:off x="480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7" name="Line 258"/>
            <p:cNvSpPr>
              <a:spLocks noChangeShapeType="1"/>
            </p:cNvSpPr>
            <p:nvPr/>
          </p:nvSpPr>
          <p:spPr bwMode="auto">
            <a:xfrm>
              <a:off x="1584" y="225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8" name="Line 259"/>
            <p:cNvSpPr>
              <a:spLocks noChangeShapeType="1"/>
            </p:cNvSpPr>
            <p:nvPr/>
          </p:nvSpPr>
          <p:spPr bwMode="auto">
            <a:xfrm flipV="1">
              <a:off x="1584" y="278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9" name="Line 260"/>
            <p:cNvSpPr>
              <a:spLocks noChangeShapeType="1"/>
            </p:cNvSpPr>
            <p:nvPr/>
          </p:nvSpPr>
          <p:spPr bwMode="auto">
            <a:xfrm>
              <a:off x="48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0" name="Line 261"/>
            <p:cNvSpPr>
              <a:spLocks noChangeShapeType="1"/>
            </p:cNvSpPr>
            <p:nvPr/>
          </p:nvSpPr>
          <p:spPr bwMode="auto">
            <a:xfrm>
              <a:off x="480" y="216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1" name="Line 262"/>
            <p:cNvSpPr>
              <a:spLocks noChangeShapeType="1"/>
            </p:cNvSpPr>
            <p:nvPr/>
          </p:nvSpPr>
          <p:spPr bwMode="auto">
            <a:xfrm flipV="1">
              <a:off x="2400" y="2208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2" name="Text Box 263"/>
            <p:cNvSpPr txBox="1">
              <a:spLocks noChangeArrowheads="1"/>
            </p:cNvSpPr>
            <p:nvPr/>
          </p:nvSpPr>
          <p:spPr bwMode="auto">
            <a:xfrm>
              <a:off x="2544" y="2074"/>
              <a:ext cx="19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/>
                <a:t>q</a:t>
              </a:r>
            </a:p>
          </p:txBody>
        </p:sp>
        <p:sp>
          <p:nvSpPr>
            <p:cNvPr id="24633" name="Oval 264"/>
            <p:cNvSpPr>
              <a:spLocks noChangeArrowheads="1"/>
            </p:cNvSpPr>
            <p:nvPr/>
          </p:nvSpPr>
          <p:spPr bwMode="auto">
            <a:xfrm>
              <a:off x="1392" y="2880"/>
              <a:ext cx="192" cy="43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chemeClr val="bg1"/>
                  </a:solidFill>
                </a:rPr>
                <a:t>f</a:t>
              </a:r>
              <a:r>
                <a:rPr lang="en-US" b="1" baseline="-25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4634" name="Oval 265"/>
            <p:cNvSpPr>
              <a:spLocks noChangeArrowheads="1"/>
            </p:cNvSpPr>
            <p:nvPr/>
          </p:nvSpPr>
          <p:spPr bwMode="auto">
            <a:xfrm>
              <a:off x="1392" y="1968"/>
              <a:ext cx="192" cy="43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chemeClr val="bg1"/>
                  </a:solidFill>
                </a:rPr>
                <a:t>f</a:t>
              </a:r>
              <a:r>
                <a:rPr lang="en-US" b="1" baseline="-25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4635" name="Oval 266"/>
            <p:cNvSpPr>
              <a:spLocks noChangeArrowheads="1"/>
            </p:cNvSpPr>
            <p:nvPr/>
          </p:nvSpPr>
          <p:spPr bwMode="auto">
            <a:xfrm>
              <a:off x="1872" y="2304"/>
              <a:ext cx="672" cy="67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4636" name="Oval 267"/>
            <p:cNvSpPr>
              <a:spLocks noChangeArrowheads="1"/>
            </p:cNvSpPr>
            <p:nvPr/>
          </p:nvSpPr>
          <p:spPr bwMode="auto">
            <a:xfrm>
              <a:off x="2832" y="1920"/>
              <a:ext cx="384" cy="62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4637" name="Text Box 268"/>
            <p:cNvSpPr txBox="1">
              <a:spLocks noChangeArrowheads="1"/>
            </p:cNvSpPr>
            <p:nvPr/>
          </p:nvSpPr>
          <p:spPr bwMode="auto">
            <a:xfrm>
              <a:off x="2079" y="2496"/>
              <a:ext cx="33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l-GR" sz="2400" b="1">
                  <a:solidFill>
                    <a:schemeClr val="bg1"/>
                  </a:solidFill>
                </a:rPr>
                <a:t>σ</a:t>
              </a:r>
            </a:p>
          </p:txBody>
        </p:sp>
        <p:sp>
          <p:nvSpPr>
            <p:cNvPr id="24638" name="Line 269"/>
            <p:cNvSpPr>
              <a:spLocks noChangeShapeType="1"/>
            </p:cNvSpPr>
            <p:nvPr/>
          </p:nvSpPr>
          <p:spPr bwMode="auto">
            <a:xfrm flipH="1">
              <a:off x="2160" y="2496"/>
              <a:ext cx="48" cy="4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9" name="Line 270"/>
            <p:cNvSpPr>
              <a:spLocks noChangeShapeType="1"/>
            </p:cNvSpPr>
            <p:nvPr/>
          </p:nvSpPr>
          <p:spPr bwMode="auto">
            <a:xfrm flipH="1" flipV="1">
              <a:off x="2208" y="2496"/>
              <a:ext cx="48" cy="4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0" name="Line 271"/>
            <p:cNvSpPr>
              <a:spLocks noChangeShapeType="1"/>
            </p:cNvSpPr>
            <p:nvPr/>
          </p:nvSpPr>
          <p:spPr bwMode="auto">
            <a:xfrm>
              <a:off x="3168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1" name="Text Box 272"/>
            <p:cNvSpPr txBox="1">
              <a:spLocks noChangeArrowheads="1"/>
            </p:cNvSpPr>
            <p:nvPr/>
          </p:nvSpPr>
          <p:spPr bwMode="auto">
            <a:xfrm>
              <a:off x="2833" y="2112"/>
              <a:ext cx="43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b="1">
                  <a:solidFill>
                    <a:schemeClr val="bg1"/>
                  </a:solidFill>
                </a:rPr>
                <a:t>FF</a:t>
              </a:r>
              <a:r>
                <a:rPr lang="en-US" b="1" baseline="-25000">
                  <a:solidFill>
                    <a:schemeClr val="bg1"/>
                  </a:solidFill>
                </a:rPr>
                <a:t>q</a:t>
              </a:r>
            </a:p>
          </p:txBody>
        </p:sp>
      </p:grpSp>
      <p:graphicFrame>
        <p:nvGraphicFramePr>
          <p:cNvPr id="24579" name="Object 41"/>
          <p:cNvGraphicFramePr>
            <a:graphicFrameLocks noChangeAspect="1"/>
          </p:cNvGraphicFramePr>
          <p:nvPr/>
        </p:nvGraphicFramePr>
        <p:xfrm>
          <a:off x="1008063" y="2735263"/>
          <a:ext cx="6646862" cy="673100"/>
        </p:xfrm>
        <a:graphic>
          <a:graphicData uri="http://schemas.openxmlformats.org/presentationml/2006/ole">
            <p:oleObj spid="_x0000_s100355" name="Equation" r:id="rId5" imgW="4648200" imgH="469900" progId="Equation.3">
              <p:embed/>
            </p:oleObj>
          </a:graphicData>
        </a:graphic>
      </p:graphicFrame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1175" y="3698875"/>
            <a:ext cx="23066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970713" y="4433888"/>
            <a:ext cx="1855787" cy="1531937"/>
            <a:chOff x="4656" y="3264"/>
            <a:chExt cx="912" cy="528"/>
          </a:xfrm>
        </p:grpSpPr>
        <p:sp>
          <p:nvSpPr>
            <p:cNvPr id="24604" name="Oval 13"/>
            <p:cNvSpPr>
              <a:spLocks noChangeArrowheads="1"/>
            </p:cNvSpPr>
            <p:nvPr/>
          </p:nvSpPr>
          <p:spPr bwMode="auto">
            <a:xfrm>
              <a:off x="4800" y="3552"/>
              <a:ext cx="62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4605" name="Line 14"/>
            <p:cNvSpPr>
              <a:spLocks noChangeShapeType="1"/>
            </p:cNvSpPr>
            <p:nvPr/>
          </p:nvSpPr>
          <p:spPr bwMode="auto">
            <a:xfrm flipV="1">
              <a:off x="4848" y="32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6" name="Line 15"/>
            <p:cNvSpPr>
              <a:spLocks noChangeShapeType="1"/>
            </p:cNvSpPr>
            <p:nvPr/>
          </p:nvSpPr>
          <p:spPr bwMode="auto">
            <a:xfrm>
              <a:off x="5376" y="32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607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4" y="3264"/>
              <a:ext cx="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8" name="Line 17"/>
            <p:cNvSpPr>
              <a:spLocks noChangeShapeType="1"/>
            </p:cNvSpPr>
            <p:nvPr/>
          </p:nvSpPr>
          <p:spPr bwMode="auto">
            <a:xfrm flipV="1">
              <a:off x="4656" y="3600"/>
              <a:ext cx="192" cy="19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9" name="Line 18"/>
            <p:cNvSpPr>
              <a:spLocks noChangeShapeType="1"/>
            </p:cNvSpPr>
            <p:nvPr/>
          </p:nvSpPr>
          <p:spPr bwMode="auto">
            <a:xfrm>
              <a:off x="5376" y="3600"/>
              <a:ext cx="192" cy="19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731838" y="4816475"/>
            <a:ext cx="3695700" cy="1806575"/>
            <a:chOff x="5757323" y="4572009"/>
            <a:chExt cx="2984771" cy="1370351"/>
          </a:xfrm>
        </p:grpSpPr>
        <p:sp>
          <p:nvSpPr>
            <p:cNvPr id="24593" name="TextBox 52"/>
            <p:cNvSpPr txBox="1">
              <a:spLocks noChangeArrowheads="1"/>
            </p:cNvSpPr>
            <p:nvPr/>
          </p:nvSpPr>
          <p:spPr bwMode="auto">
            <a:xfrm>
              <a:off x="5757323" y="4572009"/>
              <a:ext cx="334633" cy="27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/>
                <a:t>A</a:t>
              </a:r>
              <a:r>
                <a:rPr lang="en-US" baseline="-25000"/>
                <a:t>N</a:t>
              </a:r>
            </a:p>
          </p:txBody>
        </p:sp>
        <p:sp>
          <p:nvSpPr>
            <p:cNvPr id="24594" name="TextBox 53"/>
            <p:cNvSpPr txBox="1">
              <a:spLocks noChangeArrowheads="1"/>
            </p:cNvSpPr>
            <p:nvPr/>
          </p:nvSpPr>
          <p:spPr bwMode="auto">
            <a:xfrm>
              <a:off x="8406179" y="5664196"/>
              <a:ext cx="335915" cy="27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/>
                <a:t>pT</a:t>
              </a:r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6185561" y="4597399"/>
              <a:ext cx="2221176" cy="1237722"/>
              <a:chOff x="6185561" y="4597399"/>
              <a:chExt cx="2221176" cy="1237722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6185562" y="4597399"/>
                <a:ext cx="2221175" cy="1237722"/>
                <a:chOff x="6185562" y="4597399"/>
                <a:chExt cx="2221175" cy="1237722"/>
              </a:xfrm>
            </p:grpSpPr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>
                  <a:off x="6185562" y="4597399"/>
                  <a:ext cx="2221175" cy="1237722"/>
                  <a:chOff x="6358468" y="4174067"/>
                  <a:chExt cx="2221175" cy="1237722"/>
                </a:xfrm>
              </p:grpSpPr>
              <p:cxnSp>
                <p:nvCxnSpPr>
                  <p:cNvPr id="62" name="Straight Arrow Connector 6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5744600" y="4787822"/>
                    <a:ext cx="1236687" cy="8974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63" name="Straight Arrow Connector 62"/>
                  <p:cNvCxnSpPr/>
                  <p:nvPr/>
                </p:nvCxnSpPr>
                <p:spPr>
                  <a:xfrm>
                    <a:off x="6367431" y="5410653"/>
                    <a:ext cx="2211654" cy="120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" name="Freeform 60"/>
                <p:cNvSpPr/>
                <p:nvPr/>
              </p:nvSpPr>
              <p:spPr bwMode="auto">
                <a:xfrm>
                  <a:off x="6194525" y="4597297"/>
                  <a:ext cx="2060364" cy="1236687"/>
                </a:xfrm>
                <a:custGeom>
                  <a:avLst/>
                  <a:gdLst>
                    <a:gd name="connsiteX0" fmla="*/ 0 w 4135272"/>
                    <a:gd name="connsiteY0" fmla="*/ 2556680 h 2597623"/>
                    <a:gd name="connsiteX1" fmla="*/ 955343 w 4135272"/>
                    <a:gd name="connsiteY1" fmla="*/ 113731 h 2597623"/>
                    <a:gd name="connsiteX2" fmla="*/ 2306472 w 4135272"/>
                    <a:gd name="connsiteY2" fmla="*/ 1874292 h 2597623"/>
                    <a:gd name="connsiteX3" fmla="*/ 4135272 w 4135272"/>
                    <a:gd name="connsiteY3" fmla="*/ 2597623 h 2597623"/>
                    <a:gd name="connsiteX4" fmla="*/ 4135272 w 4135272"/>
                    <a:gd name="connsiteY4" fmla="*/ 2597623 h 2597623"/>
                    <a:gd name="connsiteX5" fmla="*/ 4135272 w 4135272"/>
                    <a:gd name="connsiteY5" fmla="*/ 2597623 h 2597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5272" h="2597623">
                      <a:moveTo>
                        <a:pt x="0" y="2556680"/>
                      </a:moveTo>
                      <a:cubicBezTo>
                        <a:pt x="285465" y="1392071"/>
                        <a:pt x="570931" y="227462"/>
                        <a:pt x="955343" y="113731"/>
                      </a:cubicBezTo>
                      <a:cubicBezTo>
                        <a:pt x="1339755" y="0"/>
                        <a:pt x="1776484" y="1460310"/>
                        <a:pt x="2306472" y="1874292"/>
                      </a:cubicBezTo>
                      <a:cubicBezTo>
                        <a:pt x="2836460" y="2288274"/>
                        <a:pt x="4135272" y="2597623"/>
                        <a:pt x="4135272" y="2597623"/>
                      </a:cubicBezTo>
                      <a:lnTo>
                        <a:pt x="4135272" y="2597623"/>
                      </a:lnTo>
                      <a:lnTo>
                        <a:pt x="4135272" y="259762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6185561" y="4597399"/>
                <a:ext cx="2069439" cy="1236134"/>
                <a:chOff x="6185561" y="4597399"/>
                <a:chExt cx="2069439" cy="123613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6185551" y="4597297"/>
                  <a:ext cx="1110314" cy="12366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  <a:alpha val="3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rPr>
                    <a:t>TMD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807377" y="4597297"/>
                  <a:ext cx="1447512" cy="123668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34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>
                      <a:solidFill>
                        <a:srgbClr val="0000FF"/>
                      </a:solidFill>
                      <a:ea typeface="ＭＳ Ｐゴシック" charset="-128"/>
                      <a:cs typeface="ＭＳ Ｐゴシック" charset="-128"/>
                    </a:rPr>
                    <a:t>Collinear/Twist-3</a:t>
                  </a:r>
                </a:p>
              </p:txBody>
            </p:sp>
          </p:grpSp>
        </p:grpSp>
      </p:grpSp>
      <p:sp>
        <p:nvSpPr>
          <p:cNvPr id="24590" name="Rectangle 60"/>
          <p:cNvSpPr>
            <a:spLocks noChangeArrowheads="1"/>
          </p:cNvSpPr>
          <p:nvPr/>
        </p:nvSpPr>
        <p:spPr bwMode="auto">
          <a:xfrm>
            <a:off x="2911475" y="2781300"/>
            <a:ext cx="11001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61"/>
          <p:cNvSpPr>
            <a:spLocks noChangeArrowheads="1"/>
          </p:cNvSpPr>
          <p:nvPr/>
        </p:nvSpPr>
        <p:spPr bwMode="auto">
          <a:xfrm>
            <a:off x="2911475" y="2781300"/>
            <a:ext cx="1100138" cy="736600"/>
          </a:xfrm>
          <a:prstGeom prst="ellipse">
            <a:avLst/>
          </a:prstGeom>
          <a:noFill/>
          <a:ln w="9525">
            <a:solidFill>
              <a:srgbClr val="FD17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62"/>
          <p:cNvSpPr>
            <a:spLocks noChangeArrowheads="1"/>
          </p:cNvSpPr>
          <p:nvPr/>
        </p:nvSpPr>
        <p:spPr bwMode="auto">
          <a:xfrm>
            <a:off x="6524625" y="2790825"/>
            <a:ext cx="1100138" cy="736600"/>
          </a:xfrm>
          <a:prstGeom prst="ellipse">
            <a:avLst/>
          </a:prstGeom>
          <a:noFill/>
          <a:ln w="9525">
            <a:solidFill>
              <a:srgbClr val="FD17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A1E5-CE00-8C49-89FB-DAFCC8B1F847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91D6-A2F1-6340-9D50-C9090B5A3D6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8" y="0"/>
            <a:ext cx="9085432" cy="6769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8333" y="4859867"/>
            <a:ext cx="4699000" cy="651933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68" y="215900"/>
            <a:ext cx="8838632" cy="6642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9D11-099D-CF4F-A032-07120B1AED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8485-7EDE-5546-8AF7-BE28E15B63F4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8BDA-F7D2-F24A-BD1C-7AE95A1B3963}" type="slidenum">
              <a:rPr lang="en-US"/>
              <a:pPr/>
              <a:t>48</a:t>
            </a:fld>
            <a:endParaRPr lang="en-US"/>
          </a:p>
        </p:txBody>
      </p:sp>
      <p:sp>
        <p:nvSpPr>
          <p:cNvPr id="718850" name="Rectangle 2"/>
          <p:cNvSpPr>
            <a:spLocks noChangeArrowheads="1"/>
          </p:cNvSpPr>
          <p:nvPr/>
        </p:nvSpPr>
        <p:spPr bwMode="auto">
          <a:xfrm>
            <a:off x="0" y="228600"/>
            <a:ext cx="8801100" cy="52546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9276" tIns="49638" rIns="99276" bIns="49638" anchor="ctr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800">
                <a:solidFill>
                  <a:srgbClr val="CC0000"/>
                </a:solidFill>
                <a:latin typeface="Comic Sans MS" charset="0"/>
              </a:rPr>
              <a:t>Results on cos2</a:t>
            </a:r>
            <a:r>
              <a:rPr lang="el-GR" sz="2800">
                <a:solidFill>
                  <a:srgbClr val="CC0000"/>
                </a:solidFill>
                <a:latin typeface="Comic Sans MS" charset="0"/>
                <a:ea typeface="Arial" charset="0"/>
                <a:cs typeface="Arial" charset="0"/>
              </a:rPr>
              <a:t>Φ</a:t>
            </a:r>
            <a:r>
              <a:rPr lang="en-US" sz="2800">
                <a:solidFill>
                  <a:srgbClr val="CC0000"/>
                </a:solidFill>
                <a:latin typeface="Comic Sans MS" charset="0"/>
                <a:ea typeface="Arial" charset="0"/>
                <a:cs typeface="Arial" charset="0"/>
              </a:rPr>
              <a:t> Distribution in p+p Drell-Yan</a:t>
            </a:r>
            <a:endParaRPr lang="el-GR" sz="2800">
              <a:solidFill>
                <a:srgbClr val="CC0000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pic>
        <p:nvPicPr>
          <p:cNvPr id="718851" name="Picture 3"/>
          <p:cNvPicPr>
            <a:picLocks noChangeAspect="1" noChangeArrowheads="1"/>
          </p:cNvPicPr>
          <p:nvPr/>
        </p:nvPicPr>
        <p:blipFill>
          <a:blip r:embed="rId2"/>
          <a:srcRect l="16869" t="12502" r="18977" b="6252"/>
          <a:stretch>
            <a:fillRect/>
          </a:stretch>
        </p:blipFill>
        <p:spPr bwMode="auto">
          <a:xfrm>
            <a:off x="1143000" y="1151912"/>
            <a:ext cx="5929313" cy="4221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6781800" y="2667000"/>
            <a:ext cx="2362200" cy="13388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dirty="0" err="1" smtClean="0">
                <a:solidFill>
                  <a:srgbClr val="CC0000"/>
                </a:solidFill>
              </a:rPr>
              <a:t>pQCD</a:t>
            </a:r>
            <a:r>
              <a:rPr lang="en-US" dirty="0" smtClean="0">
                <a:solidFill>
                  <a:srgbClr val="CC0000"/>
                </a:solidFill>
              </a:rPr>
              <a:t>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CC0000"/>
                </a:solidFill>
              </a:rPr>
              <a:t>(</a:t>
            </a:r>
            <a:r>
              <a:rPr lang="en-US" dirty="0">
                <a:solidFill>
                  <a:srgbClr val="CC0000"/>
                </a:solidFill>
              </a:rPr>
              <a:t>Boer, </a:t>
            </a:r>
            <a:r>
              <a:rPr lang="en-US" dirty="0" err="1">
                <a:solidFill>
                  <a:srgbClr val="CC0000"/>
                </a:solidFill>
              </a:rPr>
              <a:t>Vogelsang</a:t>
            </a:r>
            <a:r>
              <a:rPr lang="en-US" dirty="0">
                <a:solidFill>
                  <a:srgbClr val="CC0000"/>
                </a:solidFill>
              </a:rPr>
              <a:t>; Berger, </a:t>
            </a:r>
            <a:r>
              <a:rPr lang="en-US" dirty="0" err="1">
                <a:solidFill>
                  <a:srgbClr val="CC0000"/>
                </a:solidFill>
              </a:rPr>
              <a:t>Qiu</a:t>
            </a:r>
            <a:r>
              <a:rPr lang="en-US" dirty="0">
                <a:solidFill>
                  <a:srgbClr val="CC0000"/>
                </a:solidFill>
              </a:rPr>
              <a:t>, Rodriguez-</a:t>
            </a:r>
            <a:r>
              <a:rPr lang="en-US" dirty="0" err="1">
                <a:solidFill>
                  <a:srgbClr val="CC0000"/>
                </a:solidFill>
              </a:rPr>
              <a:t>Pedraza</a:t>
            </a:r>
            <a:r>
              <a:rPr lang="en-US" dirty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718853" name="Line 5"/>
          <p:cNvSpPr>
            <a:spLocks noChangeShapeType="1"/>
          </p:cNvSpPr>
          <p:nvPr/>
        </p:nvSpPr>
        <p:spPr bwMode="auto">
          <a:xfrm flipH="1" flipV="1">
            <a:off x="6096000" y="2438400"/>
            <a:ext cx="10668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2895600" y="2209800"/>
            <a:ext cx="1143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p+p</a:t>
            </a:r>
          </a:p>
        </p:txBody>
      </p:sp>
      <p:sp>
        <p:nvSpPr>
          <p:cNvPr id="718855" name="Text Box 7"/>
          <p:cNvSpPr txBox="1">
            <a:spLocks noChangeArrowheads="1"/>
          </p:cNvSpPr>
          <p:nvPr/>
        </p:nvSpPr>
        <p:spPr bwMode="auto">
          <a:xfrm>
            <a:off x="3200400" y="4191000"/>
            <a:ext cx="1143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66"/>
                </a:solidFill>
              </a:rPr>
              <a:t>p+d</a:t>
            </a:r>
          </a:p>
        </p:txBody>
      </p:sp>
      <p:sp>
        <p:nvSpPr>
          <p:cNvPr id="718856" name="Line 8"/>
          <p:cNvSpPr>
            <a:spLocks noChangeShapeType="1"/>
          </p:cNvSpPr>
          <p:nvPr/>
        </p:nvSpPr>
        <p:spPr bwMode="auto">
          <a:xfrm flipV="1">
            <a:off x="3581400" y="3733800"/>
            <a:ext cx="228600" cy="457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857" name="Line 9"/>
          <p:cNvSpPr>
            <a:spLocks noChangeShapeType="1"/>
          </p:cNvSpPr>
          <p:nvPr/>
        </p:nvSpPr>
        <p:spPr bwMode="auto">
          <a:xfrm>
            <a:off x="3200400" y="2667000"/>
            <a:ext cx="2286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858" name="Text Box 10"/>
          <p:cNvSpPr txBox="1">
            <a:spLocks noChangeArrowheads="1"/>
          </p:cNvSpPr>
          <p:nvPr/>
        </p:nvSpPr>
        <p:spPr bwMode="auto">
          <a:xfrm>
            <a:off x="1524000" y="762000"/>
            <a:ext cx="5943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003300"/>
                </a:solidFill>
              </a:rPr>
              <a:t>L. Zhu, J.C. Peng, et al., PRL 102 (2009) 182001 </a:t>
            </a:r>
          </a:p>
        </p:txBody>
      </p:sp>
      <p:sp>
        <p:nvSpPr>
          <p:cNvPr id="718859" name="Text Box 11"/>
          <p:cNvSpPr txBox="1">
            <a:spLocks noChangeArrowheads="1"/>
          </p:cNvSpPr>
          <p:nvPr/>
        </p:nvSpPr>
        <p:spPr bwMode="auto">
          <a:xfrm>
            <a:off x="1295400" y="5899150"/>
            <a:ext cx="6553200" cy="457200"/>
          </a:xfrm>
          <a:prstGeom prst="rect">
            <a:avLst/>
          </a:prstGeom>
          <a:solidFill>
            <a:srgbClr val="00FF00">
              <a:alpha val="17999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800000"/>
                </a:solidFill>
              </a:rPr>
              <a:t>More data are anticipated from </a:t>
            </a:r>
            <a:r>
              <a:rPr lang="en-US" sz="2400" dirty="0" err="1">
                <a:solidFill>
                  <a:srgbClr val="800000"/>
                </a:solidFill>
              </a:rPr>
              <a:t>Fermilab</a:t>
            </a:r>
            <a:r>
              <a:rPr lang="en-US" sz="2400" dirty="0">
                <a:solidFill>
                  <a:srgbClr val="800000"/>
                </a:solidFill>
              </a:rPr>
              <a:t> E906 </a:t>
            </a:r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990600" y="5385468"/>
            <a:ext cx="7391400" cy="457200"/>
          </a:xfrm>
          <a:prstGeom prst="rect">
            <a:avLst/>
          </a:prstGeom>
          <a:solidFill>
            <a:srgbClr val="00FF00">
              <a:alpha val="17999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800000"/>
                </a:solidFill>
              </a:rPr>
              <a:t>Combined analysis of SIDIS and D-Y by </a:t>
            </a:r>
            <a:r>
              <a:rPr lang="en-US" sz="2400" dirty="0" err="1">
                <a:solidFill>
                  <a:srgbClr val="800000"/>
                </a:solidFill>
              </a:rPr>
              <a:t>Melis</a:t>
            </a:r>
            <a:r>
              <a:rPr lang="en-US" sz="2400" dirty="0">
                <a:solidFill>
                  <a:srgbClr val="800000"/>
                </a:solidFill>
              </a:rPr>
              <a:t> et al.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149-7A24-A04B-9A47-AD9ED32215FB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TSSA in Heavy Quark Production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1114425"/>
            <a:ext cx="7761288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381625" y="774700"/>
            <a:ext cx="3725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Kang, Qiu, Vogelsang, Yuan, PRD 2008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4E49A12-2271-494D-B4F1-32E55417B57D}" type="datetime1">
              <a:rPr lang="en-US" smtClean="0"/>
              <a:pPr>
                <a:defRPr/>
              </a:pPr>
              <a:t>11/19/11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B036A-C40C-E745-938B-86772EF25766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Anti-proton Workshop@Fermilab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52F9-00B2-9947-B564-43829FC6B2F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5541" name="Text Box 2"/>
          <p:cNvSpPr txBox="1">
            <a:spLocks noChangeArrowheads="1"/>
          </p:cNvSpPr>
          <p:nvPr/>
        </p:nvSpPr>
        <p:spPr bwMode="auto">
          <a:xfrm>
            <a:off x="381000" y="5638800"/>
            <a:ext cx="83058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dirty="0">
                <a:solidFill>
                  <a:srgbClr val="008000"/>
                </a:solidFill>
                <a:latin typeface="Comic Sans MS" charset="0"/>
              </a:rPr>
              <a:t>Sea </a:t>
            </a:r>
            <a:r>
              <a:rPr lang="en-US" altLang="ja-JP" sz="2800" dirty="0" smtClean="0">
                <a:solidFill>
                  <a:srgbClr val="008000"/>
                </a:solidFill>
                <a:latin typeface="Comic Sans MS" charset="0"/>
              </a:rPr>
              <a:t>Asymmetry probed by </a:t>
            </a:r>
            <a:r>
              <a:rPr lang="en-US" altLang="ja-JP" sz="2800" dirty="0" err="1" smtClean="0">
                <a:solidFill>
                  <a:srgbClr val="008000"/>
                </a:solidFill>
                <a:latin typeface="Comic Sans MS" charset="0"/>
              </a:rPr>
              <a:t>Drell</a:t>
            </a:r>
            <a:r>
              <a:rPr lang="en-US" altLang="ja-JP" sz="2800" dirty="0">
                <a:solidFill>
                  <a:srgbClr val="008000"/>
                </a:solidFill>
                <a:latin typeface="Comic Sans MS" charset="0"/>
              </a:rPr>
              <a:t>-</a:t>
            </a:r>
            <a:r>
              <a:rPr lang="en-US" altLang="ja-JP" sz="2800" dirty="0" smtClean="0">
                <a:solidFill>
                  <a:srgbClr val="008000"/>
                </a:solidFill>
                <a:latin typeface="Comic Sans MS" charset="0"/>
              </a:rPr>
              <a:t>Yan</a:t>
            </a:r>
            <a:endParaRPr lang="en-US" altLang="ja-JP" sz="2800" dirty="0">
              <a:solidFill>
                <a:srgbClr val="008000"/>
              </a:solidFill>
              <a:latin typeface="Comic Sans MS" charset="0"/>
            </a:endParaRPr>
          </a:p>
        </p:txBody>
      </p:sp>
      <p:pic>
        <p:nvPicPr>
          <p:cNvPr id="65542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5200" y="990600"/>
            <a:ext cx="2082800" cy="361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5543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6200" y="3657600"/>
            <a:ext cx="460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5" descr="dy"/>
          <p:cNvPicPr>
            <a:picLocks noChangeAspect="1" noChangeArrowheads="1"/>
          </p:cNvPicPr>
          <p:nvPr/>
        </p:nvPicPr>
        <p:blipFill>
          <a:blip r:embed="rId8"/>
          <a:srcRect t="6870" b="6287"/>
          <a:stretch>
            <a:fillRect/>
          </a:stretch>
        </p:blipFill>
        <p:spPr bwMode="auto">
          <a:xfrm>
            <a:off x="533400" y="1447800"/>
            <a:ext cx="30940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54038" y="4464050"/>
            <a:ext cx="34083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Text Box 7"/>
          <p:cNvSpPr txBox="1">
            <a:spLocks noChangeArrowheads="1"/>
          </p:cNvSpPr>
          <p:nvPr/>
        </p:nvSpPr>
        <p:spPr bwMode="auto">
          <a:xfrm>
            <a:off x="5204474" y="1278523"/>
            <a:ext cx="3634228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ja-JP" sz="1600" dirty="0" smtClean="0">
                <a:solidFill>
                  <a:srgbClr val="0000FF"/>
                </a:solidFill>
                <a:latin typeface="Comic Sans MS" charset="0"/>
              </a:rPr>
              <a:t>E866, </a:t>
            </a:r>
            <a:r>
              <a:rPr lang="en-US" altLang="ja-JP" sz="1600" dirty="0" err="1">
                <a:solidFill>
                  <a:srgbClr val="0000FF"/>
                </a:solidFill>
                <a:latin typeface="Comic Sans MS" charset="0"/>
              </a:rPr>
              <a:t>Phys.Rev</a:t>
            </a:r>
            <a:r>
              <a:rPr lang="en-US" altLang="ja-JP" sz="1600" dirty="0">
                <a:solidFill>
                  <a:srgbClr val="0000FF"/>
                </a:solidFill>
                <a:latin typeface="Comic Sans MS" charset="0"/>
              </a:rPr>
              <a:t>. D64 (2001) 052002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5547" name="Rectangle 9"/>
          <p:cNvSpPr>
            <a:spLocks noChangeArrowheads="1"/>
          </p:cNvSpPr>
          <p:nvPr/>
        </p:nvSpPr>
        <p:spPr bwMode="auto">
          <a:xfrm>
            <a:off x="115777" y="78194"/>
            <a:ext cx="8875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 sz="3600" dirty="0" err="1" smtClean="0">
                <a:solidFill>
                  <a:srgbClr val="FF0000"/>
                </a:solidFill>
              </a:rPr>
              <a:t>Fermilab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 E866 Highlight: sea quark asymmetry </a:t>
            </a:r>
          </a:p>
        </p:txBody>
      </p:sp>
      <p:pic>
        <p:nvPicPr>
          <p:cNvPr id="65548" name="Picture 10" descr="e866d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1828800"/>
            <a:ext cx="41148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Text Box 11"/>
          <p:cNvSpPr txBox="1">
            <a:spLocks noChangeArrowheads="1"/>
          </p:cNvSpPr>
          <p:nvPr/>
        </p:nvSpPr>
        <p:spPr bwMode="auto">
          <a:xfrm>
            <a:off x="5791200" y="4267200"/>
            <a:ext cx="179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Times" charset="0"/>
              </a:rPr>
              <a:t>FermiLab/E866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DCFA-6206-9944-B81F-1530890A7B52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Nucleon Structure and Vacuum Quantum Fluctuation</a:t>
            </a:r>
            <a:endParaRPr lang="en-US" sz="2800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08" y="1523617"/>
            <a:ext cx="5457092" cy="483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9D11-099D-CF4F-A032-07120B1AED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267450" y="2574925"/>
          <a:ext cx="2574925" cy="2219325"/>
        </p:xfrm>
        <a:graphic>
          <a:graphicData uri="http://schemas.openxmlformats.org/presentationml/2006/ole">
            <p:oleObj spid="_x0000_s19458" name="Equation" r:id="rId5" imgW="1663700" imgH="1143000" progId="Equation.3">
              <p:embed/>
            </p:oleObj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162-A931-A945-97D0-6A0178418C9F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F3AE08F-FF67-2C40-AD63-BEB6BDED963F}" type="datetime1">
              <a:rPr lang="en-US" smtClean="0"/>
              <a:pPr/>
              <a:t>11/19/11</a:t>
            </a:fld>
            <a:endParaRPr lang="en-US"/>
          </a:p>
        </p:txBody>
      </p:sp>
      <p:sp>
        <p:nvSpPr>
          <p:cNvPr id="163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Anti-proton Workshop@Fermilab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F45F-13BA-8B42-8DC9-CEF6B59060A9}" type="slidenum">
              <a:rPr lang="en-US"/>
              <a:pPr/>
              <a:t>7</a:t>
            </a:fld>
            <a:endParaRPr lang="en-US"/>
          </a:p>
        </p:txBody>
      </p:sp>
      <p:sp>
        <p:nvSpPr>
          <p:cNvPr id="16393" name="Title 1"/>
          <p:cNvSpPr>
            <a:spLocks noGrp="1"/>
          </p:cNvSpPr>
          <p:nvPr>
            <p:ph type="title"/>
          </p:nvPr>
        </p:nvSpPr>
        <p:spPr>
          <a:xfrm>
            <a:off x="887413" y="274638"/>
            <a:ext cx="730093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 smtClean="0">
                <a:ea typeface="宋体" charset="-122"/>
                <a:cs typeface="宋体" charset="-122"/>
              </a:rPr>
              <a:t>Surprises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in </a:t>
            </a:r>
            <a:r>
              <a:rPr lang="en-US" sz="4000" dirty="0" err="1" smtClean="0">
                <a:ea typeface="ＭＳ Ｐゴシック" charset="-128"/>
                <a:cs typeface="ＭＳ Ｐゴシック" charset="-128"/>
              </a:rPr>
              <a:t>Hadron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(Spin) Physics (I)</a:t>
            </a:r>
            <a:br>
              <a:rPr lang="en-US" sz="40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the QCD challenge of “Too Small”</a:t>
            </a:r>
            <a:r>
              <a:rPr lang="en-US" sz="4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639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9238"/>
            <a:ext cx="40386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Proton Spin Puzzle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95" name="Content Placeholder 25"/>
          <p:cNvSpPr>
            <a:spLocks noGrp="1"/>
          </p:cNvSpPr>
          <p:nvPr>
            <p:ph sz="half" idx="2"/>
          </p:nvPr>
        </p:nvSpPr>
        <p:spPr>
          <a:xfrm>
            <a:off x="4648200" y="1519238"/>
            <a:ext cx="40386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Spin Physics @RHIC,     J-Lab, CERN, JPARC … </a:t>
            </a:r>
          </a:p>
          <a:p>
            <a:pPr lvl="1" eaLnBrk="1" hangingPunct="1"/>
            <a:r>
              <a:rPr lang="en-US" dirty="0" smtClean="0"/>
              <a:t>Gluon polarization</a:t>
            </a: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US" dirty="0" smtClean="0"/>
              <a:t>Quark polarization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FD1711"/>
                </a:solidFill>
              </a:rPr>
              <a:t>Orbital angular mom.?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    </a:t>
            </a:r>
            <a:endParaRPr lang="en-US" baseline="-25000" dirty="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43013" y="3844925"/>
            <a:ext cx="1881187" cy="1866900"/>
            <a:chOff x="3600" y="672"/>
            <a:chExt cx="1920" cy="1776"/>
          </a:xfrm>
        </p:grpSpPr>
        <p:pic>
          <p:nvPicPr>
            <p:cNvPr id="16402" name="Picture 12" descr="puzzle_LP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" y="672"/>
              <a:ext cx="1779" cy="1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3" name="Rectangle 13"/>
            <p:cNvSpPr>
              <a:spLocks noChangeArrowheads="1"/>
            </p:cNvSpPr>
            <p:nvPr/>
          </p:nvSpPr>
          <p:spPr bwMode="auto">
            <a:xfrm>
              <a:off x="4608" y="1488"/>
              <a:ext cx="86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6404" name="Rectangle 14"/>
            <p:cNvSpPr>
              <a:spLocks noChangeArrowheads="1"/>
            </p:cNvSpPr>
            <p:nvPr/>
          </p:nvSpPr>
          <p:spPr bwMode="auto">
            <a:xfrm>
              <a:off x="5088" y="1200"/>
              <a:ext cx="288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6405" name="AutoShape 15"/>
            <p:cNvSpPr>
              <a:spLocks noChangeArrowheads="1"/>
            </p:cNvSpPr>
            <p:nvPr/>
          </p:nvSpPr>
          <p:spPr bwMode="auto">
            <a:xfrm flipH="1">
              <a:off x="4992" y="1008"/>
              <a:ext cx="528" cy="240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6406" name="AutoShape 16"/>
            <p:cNvSpPr>
              <a:spLocks noChangeArrowheads="1"/>
            </p:cNvSpPr>
            <p:nvPr/>
          </p:nvSpPr>
          <p:spPr bwMode="auto">
            <a:xfrm flipH="1" flipV="1">
              <a:off x="4704" y="1692"/>
              <a:ext cx="432" cy="75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6407" name="AutoShape 17"/>
            <p:cNvSpPr>
              <a:spLocks noChangeArrowheads="1"/>
            </p:cNvSpPr>
            <p:nvPr/>
          </p:nvSpPr>
          <p:spPr bwMode="auto">
            <a:xfrm flipH="1">
              <a:off x="4704" y="1248"/>
              <a:ext cx="624" cy="240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6408" name="Rectangle 18"/>
            <p:cNvSpPr>
              <a:spLocks noChangeArrowheads="1"/>
            </p:cNvSpPr>
            <p:nvPr/>
          </p:nvSpPr>
          <p:spPr bwMode="auto">
            <a:xfrm>
              <a:off x="4608" y="17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pic>
        <p:nvPicPr>
          <p:cNvPr id="1639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338" y="5408613"/>
            <a:ext cx="91281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" descr="Proton spin cartoon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6650038" y="5205413"/>
            <a:ext cx="9715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887413" y="2209800"/>
          <a:ext cx="2927350" cy="1412875"/>
        </p:xfrm>
        <a:graphic>
          <a:graphicData uri="http://schemas.openxmlformats.org/presentationml/2006/ole">
            <p:oleObj spid="_x0000_s88066" name="Equation" r:id="rId7" imgW="1765080" imgH="85068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634038" y="2881953"/>
          <a:ext cx="2032000" cy="600075"/>
        </p:xfrm>
        <a:graphic>
          <a:graphicData uri="http://schemas.openxmlformats.org/presentationml/2006/ole">
            <p:oleObj spid="_x0000_s88067" name="Equation" r:id="rId8" imgW="1117440" imgH="33012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097430" y="3844925"/>
          <a:ext cx="3759200" cy="368300"/>
        </p:xfrm>
        <a:graphic>
          <a:graphicData uri="http://schemas.openxmlformats.org/presentationml/2006/ole">
            <p:oleObj spid="_x0000_s88068" name="Equation" r:id="rId9" imgW="1727200" imgH="165100" progId="Equation.3">
              <p:embed/>
            </p:oleObj>
          </a:graphicData>
        </a:graphic>
      </p:graphicFrame>
      <p:sp>
        <p:nvSpPr>
          <p:cNvPr id="16399" name="AutoShape 19"/>
          <p:cNvSpPr>
            <a:spLocks noChangeArrowheads="1"/>
          </p:cNvSpPr>
          <p:nvPr/>
        </p:nvSpPr>
        <p:spPr bwMode="auto">
          <a:xfrm>
            <a:off x="2747963" y="6232525"/>
            <a:ext cx="1387475" cy="320675"/>
          </a:xfrm>
          <a:prstGeom prst="rightArrow">
            <a:avLst>
              <a:gd name="adj1" fmla="val 50000"/>
              <a:gd name="adj2" fmla="val 10816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20"/>
          <p:cNvSpPr>
            <a:spLocks noChangeArrowheads="1"/>
          </p:cNvSpPr>
          <p:nvPr/>
        </p:nvSpPr>
        <p:spPr bwMode="auto">
          <a:xfrm>
            <a:off x="3819525" y="5857875"/>
            <a:ext cx="2427288" cy="187325"/>
          </a:xfrm>
          <a:custGeom>
            <a:avLst/>
            <a:gdLst>
              <a:gd name="T0" fmla="*/ 204573855 w 21600"/>
              <a:gd name="T1" fmla="*/ 0 h 21600"/>
              <a:gd name="T2" fmla="*/ 0 w 21600"/>
              <a:gd name="T3" fmla="*/ 812288 h 21600"/>
              <a:gd name="T4" fmla="*/ 204573855 w 21600"/>
              <a:gd name="T5" fmla="*/ 1624567 h 21600"/>
              <a:gd name="T6" fmla="*/ 272765141 w 21600"/>
              <a:gd name="T7" fmla="*/ 8122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E51E-4659-0F4B-85CC-FFB59C3A533B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63493" name="Picture 2" descr="NaiveProtonSpinPionCloud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41413" y="1141413"/>
            <a:ext cx="7386637" cy="5708650"/>
          </a:xfrm>
        </p:spPr>
      </p:pic>
      <p:sp>
        <p:nvSpPr>
          <p:cNvPr id="63494" name="Line 3"/>
          <p:cNvSpPr>
            <a:spLocks noChangeShapeType="1"/>
          </p:cNvSpPr>
          <p:nvPr/>
        </p:nvSpPr>
        <p:spPr bwMode="auto">
          <a:xfrm flipH="1">
            <a:off x="6248400" y="3886200"/>
            <a:ext cx="152400" cy="11430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5" name="Text Box 4"/>
          <p:cNvSpPr txBox="1">
            <a:spLocks noChangeArrowheads="1"/>
          </p:cNvSpPr>
          <p:nvPr/>
        </p:nvSpPr>
        <p:spPr bwMode="auto">
          <a:xfrm>
            <a:off x="5181600" y="5105400"/>
            <a:ext cx="206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 dirty="0"/>
              <a:t>Extra </a:t>
            </a:r>
            <a:r>
              <a:rPr kumimoji="1" lang="en-US" altLang="ja-JP" dirty="0" err="1"/>
              <a:t>dbar</a:t>
            </a:r>
            <a:r>
              <a:rPr kumimoji="1" lang="en-US" altLang="ja-JP" dirty="0"/>
              <a:t> in </a:t>
            </a:r>
            <a:r>
              <a:rPr kumimoji="1" lang="en-US" altLang="ja-JP" dirty="0" smtClean="0"/>
              <a:t>proton</a:t>
            </a:r>
            <a:endParaRPr kumimoji="1" lang="en-US" altLang="ja-JP" dirty="0"/>
          </a:p>
        </p:txBody>
      </p:sp>
      <p:sp>
        <p:nvSpPr>
          <p:cNvPr id="63496" name="Text Box 5"/>
          <p:cNvSpPr txBox="1">
            <a:spLocks noChangeArrowheads="1"/>
          </p:cNvSpPr>
          <p:nvPr/>
        </p:nvSpPr>
        <p:spPr bwMode="auto">
          <a:xfrm>
            <a:off x="914400" y="5638800"/>
            <a:ext cx="755491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altLang="ja-JP" sz="2000">
                <a:solidFill>
                  <a:srgbClr val="0000FF"/>
                </a:solidFill>
              </a:rPr>
              <a:t>Sea Quarks Carry Major Orbital Angular Momentum Component?</a:t>
            </a:r>
          </a:p>
        </p:txBody>
      </p:sp>
      <p:sp>
        <p:nvSpPr>
          <p:cNvPr id="6349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524000"/>
          </a:xfrm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charset="-128"/>
                <a:cs typeface="ＭＳ Ｐゴシック" charset="-128"/>
              </a:rPr>
              <a:t>    </a:t>
            </a:r>
            <a:r>
              <a:rPr lang="en-US" altLang="ja-JP" sz="3600">
                <a:ea typeface="ＭＳ Ｐゴシック" charset="-128"/>
                <a:cs typeface="ＭＳ Ｐゴシック" charset="-128"/>
              </a:rPr>
              <a:t>Pion Cloud Model and the</a:t>
            </a:r>
            <a:br>
              <a:rPr lang="en-US" altLang="ja-JP" sz="3600">
                <a:ea typeface="ＭＳ Ｐゴシック" charset="-128"/>
                <a:cs typeface="ＭＳ Ｐゴシック" charset="-128"/>
              </a:rPr>
            </a:br>
            <a:r>
              <a:rPr lang="en-US" altLang="ja-JP" sz="3600">
                <a:ea typeface="ＭＳ Ｐゴシック" charset="-128"/>
                <a:cs typeface="ＭＳ Ｐゴシック" charset="-128"/>
              </a:rPr>
              <a:t>Orbital Angular Momentum?!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388533" y="4832350"/>
          <a:ext cx="876300" cy="393700"/>
        </p:xfrm>
        <a:graphic>
          <a:graphicData uri="http://schemas.openxmlformats.org/presentationml/2006/ole">
            <p:oleObj spid="_x0000_s28674" name="Equation" r:id="rId5" imgW="876300" imgH="39370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916363" y="4832350"/>
          <a:ext cx="952500" cy="393700"/>
        </p:xfrm>
        <a:graphic>
          <a:graphicData uri="http://schemas.openxmlformats.org/presentationml/2006/ole">
            <p:oleObj spid="_x0000_s28675" name="Equation" r:id="rId6" imgW="952500" imgH="393700" progId="Equation.3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848475" y="4817530"/>
          <a:ext cx="952500" cy="393700"/>
        </p:xfrm>
        <a:graphic>
          <a:graphicData uri="http://schemas.openxmlformats.org/presentationml/2006/ole">
            <p:oleObj spid="_x0000_s28676" name="Equation" r:id="rId7" imgW="952500" imgH="393700" progId="Equation.3">
              <p:embed/>
            </p:oleObj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3DBC-0972-4A43-B801-D2E3ECA47256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" y="203200"/>
            <a:ext cx="8695267" cy="11938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Pion</a:t>
            </a:r>
            <a:r>
              <a:rPr lang="en-US" sz="4000" dirty="0" smtClean="0"/>
              <a:t> Cloud and Orbital Angular Momentum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65" y="1260707"/>
            <a:ext cx="8229600" cy="4525963"/>
          </a:xfrm>
        </p:spPr>
        <p:txBody>
          <a:bodyPr/>
          <a:lstStyle/>
          <a:p>
            <a:r>
              <a:rPr lang="en-US" dirty="0" smtClean="0"/>
              <a:t>“Proton spin puzzle”, sea quark flavor asymmetry and L</a:t>
            </a:r>
            <a:r>
              <a:rPr lang="en-US" baseline="-25000" dirty="0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4422" y="2107167"/>
            <a:ext cx="317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G. Garvey, PRC81:055212,2010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1758" y="3964723"/>
          <a:ext cx="5204883" cy="1326709"/>
        </p:xfrm>
        <a:graphic>
          <a:graphicData uri="http://schemas.openxmlformats.org/presentationml/2006/ole">
            <p:oleObj spid="_x0000_s30722" name="Equation" r:id="rId3" imgW="3441700" imgH="8763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30723" name="Equation" r:id="rId4" imgW="0" imgH="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18023" y="2661165"/>
          <a:ext cx="7979242" cy="606922"/>
        </p:xfrm>
        <a:graphic>
          <a:graphicData uri="http://schemas.openxmlformats.org/presentationml/2006/ole">
            <p:oleObj spid="_x0000_s30724" name="Equation" r:id="rId5" imgW="5676900" imgH="431800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9D11-099D-CF4F-A032-07120B1AED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Anti-proton Workshop@Fermilab</a:t>
            </a:r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387465" y="3647775"/>
            <a:ext cx="2209800" cy="2133600"/>
            <a:chOff x="3600" y="672"/>
            <a:chExt cx="1920" cy="1776"/>
          </a:xfrm>
        </p:grpSpPr>
        <p:pic>
          <p:nvPicPr>
            <p:cNvPr id="17" name="Picture 11" descr="puzzle_LP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00" y="672"/>
              <a:ext cx="1779" cy="1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608" y="1488"/>
              <a:ext cx="86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5088" y="1200"/>
              <a:ext cx="288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 flipH="1">
              <a:off x="4992" y="1008"/>
              <a:ext cx="528" cy="240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 flipH="1" flipV="1">
              <a:off x="4704" y="1692"/>
              <a:ext cx="432" cy="75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 flipH="1">
              <a:off x="4704" y="1248"/>
              <a:ext cx="624" cy="240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608" y="17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6320110" y="5781375"/>
          <a:ext cx="2221910" cy="546386"/>
        </p:xfrm>
        <a:graphic>
          <a:graphicData uri="http://schemas.openxmlformats.org/presentationml/2006/ole">
            <p:oleObj spid="_x0000_s30725" name="Equation" r:id="rId7" imgW="1447800" imgH="355600" progId="Equation.3">
              <p:embed/>
            </p:oleObj>
          </a:graphicData>
        </a:graphic>
      </p:graphicFrame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CCF-3189-4246-871B-699E2966EFD6}" type="datetime1">
              <a:rPr lang="en-US" smtClean="0"/>
              <a:pPr/>
              <a:t>11/19/11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$&#10;{\color{red} pN \rightarrow \mu^+ \mu^- X}&#10;$&#10;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png256"/>
  <p:tag name="ORIGWIDTH" val="138"/>
  <p:tag name="PICTUREFILESIZE" val="4608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article}\pagestyle{empty}&#10;\usepackage{colordvi}&#10;\begin{document}&#10;\Blue{&#10;\[&#10;\Magenta{\sigma_{DY}} \propto\sum_i e_i^2\left[\Red{q_i(x_b)\bar{q}_i(x_t)} + \Red{\bar{q}_i(x_b)q_i(x_t)} \right]&#10;\]&#10;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BITMAPFORMAT" val="bmp256"/>
  <p:tag name="DEBUGINTERACTIVE" val="True"/>
  <p:tag name="ORIGWIDTH" val="1319.375"/>
  <p:tag name="PICTUREFILESIZE" val="26972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article}\pagestyle{empty}&#10;\usepackage{colordvi}&#10;\begin{document}&#10;\textBlue&#10;$\displaystyle&#10;\left.\frac{\sigma^{pd}}{2\sigma^{pp}}\right|_{x_b\gg x_t} \approx \frac{1}{2}\left[1+\frac{\bar d(x_t)}{\bar u(x_t)}\right]&#10;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---"/>
  <p:tag name="BITMAPFORMAT" val="bmp256"/>
  <p:tag name="DEBUGINTERACTIVE" val="True"/>
  <p:tag name="ORIGWIDTH" val="914.375"/>
  <p:tag name="PICTUREFILESIZE" val="23780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6622</TotalTime>
  <Words>2103</Words>
  <Application>Microsoft Macintosh PowerPoint</Application>
  <PresentationFormat>On-screen Show (4:3)</PresentationFormat>
  <Paragraphs>411</Paragraphs>
  <Slides>49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Equation</vt:lpstr>
      <vt:lpstr>Picture</vt:lpstr>
      <vt:lpstr>New Opportunities of “High” Energy QCD Hadron Physics with Drell-Yan at Fermilab </vt:lpstr>
      <vt:lpstr>Outline</vt:lpstr>
      <vt:lpstr>Fermilab Dimuon Spectrometer: Fixed Target Drell-Yan </vt:lpstr>
      <vt:lpstr>The Drell-Yan Process</vt:lpstr>
      <vt:lpstr>Slide 5</vt:lpstr>
      <vt:lpstr>Nucleon Structure and Vacuum Quantum Fluctuation</vt:lpstr>
      <vt:lpstr>Surprises in Hadron (Spin) Physics (I) the QCD challenge of “Too Small” </vt:lpstr>
      <vt:lpstr>    Pion Cloud Model and the Orbital Angular Momentum?!</vt:lpstr>
      <vt:lpstr>Pion Cloud and Orbital Angular Momentum </vt:lpstr>
      <vt:lpstr>Slide 10</vt:lpstr>
      <vt:lpstr>Nucleon Quark Structure, TMD  Beyond Leading-Twist  Collinear Approximation</vt:lpstr>
      <vt:lpstr>Including kT … TMDs</vt:lpstr>
      <vt:lpstr>Slide 13</vt:lpstr>
      <vt:lpstr>Surprises in Hadron (Spin) Physics (II)  the QCD challenge of “Too Large”</vt:lpstr>
      <vt:lpstr>Transverse SSA’s  from low to high energies</vt:lpstr>
      <vt:lpstr>Possible Mechanisms …</vt:lpstr>
      <vt:lpstr>Slide 17</vt:lpstr>
      <vt:lpstr>Sivers Functions in DY and DIS</vt:lpstr>
      <vt:lpstr>Slide 19</vt:lpstr>
      <vt:lpstr>Featuring: phases in gauge theories</vt:lpstr>
      <vt:lpstr>=&gt; Probe  Sivers Functions via Polarized DY! </vt:lpstr>
      <vt:lpstr>Slide 22</vt:lpstr>
      <vt:lpstr>Slide 23</vt:lpstr>
      <vt:lpstr>Drell-Yan Decay Angular Distributions</vt:lpstr>
      <vt:lpstr>Slide 25</vt:lpstr>
      <vt:lpstr>Slide 26</vt:lpstr>
      <vt:lpstr>Slide 27</vt:lpstr>
      <vt:lpstr>Slide 28</vt:lpstr>
      <vt:lpstr>Slide 29</vt:lpstr>
      <vt:lpstr>Drell-Yan with anti-protons at Fermilab</vt:lpstr>
      <vt:lpstr>Slide 31</vt:lpstr>
      <vt:lpstr>New Opportunities for Polarized Program at Fermilab</vt:lpstr>
      <vt:lpstr>Slide 33</vt:lpstr>
      <vt:lpstr>Polarized Drell-Yan @Fermilab?</vt:lpstr>
      <vt:lpstr>Open Charm Production in p+p with PYTHIA (LO) </vt:lpstr>
      <vt:lpstr>Heavy Quark TSSA pbar-p @Fermilab Twist-3 quark-gluon correlation fun. </vt:lpstr>
      <vt:lpstr>Slide 37</vt:lpstr>
      <vt:lpstr>Summary and Outlook</vt:lpstr>
      <vt:lpstr>World Map of QCD Facilities</vt:lpstr>
      <vt:lpstr>Slide 40</vt:lpstr>
      <vt:lpstr>Backup slides</vt:lpstr>
      <vt:lpstr>The Intensity Frontier</vt:lpstr>
      <vt:lpstr>QCD Correction K factor collection</vt:lpstr>
      <vt:lpstr>UVA/J-Lab/SLAC Polarized proton/deuteron target</vt:lpstr>
      <vt:lpstr>Theory: KT vs Collinear Factorization</vt:lpstr>
      <vt:lpstr>Slide 46</vt:lpstr>
      <vt:lpstr>Slide 47</vt:lpstr>
      <vt:lpstr>Slide 48</vt:lpstr>
      <vt:lpstr>TSSA in Heavy Quark Production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Opportunities of Drell-Yan Physics at Fermilab </dc:title>
  <dc:creator>Ming Liu</dc:creator>
  <cp:lastModifiedBy>Ming Liu</cp:lastModifiedBy>
  <cp:revision>135</cp:revision>
  <dcterms:created xsi:type="dcterms:W3CDTF">2011-11-19T19:13:51Z</dcterms:created>
  <dcterms:modified xsi:type="dcterms:W3CDTF">2011-11-19T19:14:09Z</dcterms:modified>
</cp:coreProperties>
</file>