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385" r:id="rId4"/>
    <p:sldId id="394" r:id="rId5"/>
    <p:sldId id="390" r:id="rId6"/>
    <p:sldId id="260" r:id="rId7"/>
    <p:sldId id="358" r:id="rId8"/>
    <p:sldId id="259" r:id="rId9"/>
    <p:sldId id="265" r:id="rId10"/>
    <p:sldId id="382" r:id="rId11"/>
    <p:sldId id="263" r:id="rId12"/>
    <p:sldId id="389" r:id="rId13"/>
    <p:sldId id="261" r:id="rId14"/>
    <p:sldId id="388" r:id="rId15"/>
    <p:sldId id="267" r:id="rId16"/>
    <p:sldId id="386" r:id="rId17"/>
    <p:sldId id="381" r:id="rId18"/>
    <p:sldId id="332" r:id="rId19"/>
    <p:sldId id="384" r:id="rId20"/>
    <p:sldId id="26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295"/>
    <p:restoredTop sz="94643"/>
  </p:normalViewPr>
  <p:slideViewPr>
    <p:cSldViewPr snapToGrid="0" snapToObjects="1">
      <p:cViewPr varScale="1">
        <p:scale>
          <a:sx n="53" d="100"/>
          <a:sy n="53" d="100"/>
        </p:scale>
        <p:origin x="184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E054F5-C83C-4248-AE19-87DABA048964}" type="datetimeFigureOut">
              <a:rPr lang="en-US" smtClean="0"/>
              <a:t>10/11/21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356733-4C27-A14A-B0FE-CA1329608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331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defTabSz="914400"/>
            <a:fld id="{FCACC1FC-EF96-1842-88BF-A2A45C9A312B}" type="slidenum">
              <a:rPr lang="zh-CN" altLang="en-US" sz="1200">
                <a:ea typeface="宋体" charset="-122"/>
                <a:cs typeface="宋体" charset="-122"/>
              </a:rPr>
              <a:pPr algn="r" defTabSz="914400"/>
              <a:t>7</a:t>
            </a:fld>
            <a:endParaRPr lang="en-US" altLang="zh-CN" sz="1200">
              <a:ea typeface="宋体" charset="-122"/>
              <a:cs typeface="宋体" charset="-122"/>
            </a:endParaRPr>
          </a:p>
        </p:txBody>
      </p:sp>
      <p:sp>
        <p:nvSpPr>
          <p:cNvPr id="14541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541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altLang="zh-CN">
              <a:ea typeface="宋体" charset="-122"/>
              <a:cs typeface="宋体" charset="-122"/>
            </a:endParaRPr>
          </a:p>
        </p:txBody>
      </p:sp>
      <p:sp>
        <p:nvSpPr>
          <p:cNvPr id="14541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defTabSz="914400"/>
            <a:endParaRPr lang="en-US" altLang="zh-CN" sz="1200">
              <a:latin typeface="Calibri" charset="0"/>
              <a:ea typeface="宋体" charset="-122"/>
              <a:cs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68884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9" name="Google Shape;25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960" cy="411336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>
                <a:latin typeface="Arial"/>
              </a:rPr>
              <a:t>Our physics analysis efforts are closely tied to the RHIC beams operations</a:t>
            </a:r>
            <a:endParaRPr/>
          </a:p>
          <a:p>
            <a:endParaRPr/>
          </a:p>
          <a:p>
            <a:r>
              <a:rPr lang="en-US" sz="2000">
                <a:latin typeface="Arial"/>
              </a:rPr>
              <a:t>Took “BNL” 10 years to reach the mechine performanvec goals ..</a:t>
            </a:r>
            <a:endParaRPr/>
          </a:p>
        </p:txBody>
      </p:sp>
      <p:sp>
        <p:nvSpPr>
          <p:cNvPr id="1109" name="CustomShape 2"/>
          <p:cNvSpPr/>
          <p:nvPr/>
        </p:nvSpPr>
        <p:spPr>
          <a:xfrm>
            <a:off x="3884760" y="8685360"/>
            <a:ext cx="2970360" cy="4557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87CB996A-6BA0-46BD-8D51-9A8EF12ACD39}" type="slidenum">
              <a:rPr lang="en-US" sz="1200">
                <a:solidFill>
                  <a:srgbClr val="000000"/>
                </a:solidFill>
                <a:latin typeface="+mn-lt"/>
                <a:ea typeface="+mn-ea"/>
              </a:rPr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4809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AEAF7-8BF5-7A48-88FF-419B5B997B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33FE8E-C3AD-C741-917B-57E3CE03D4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A343FF-1826-7742-B977-F10F9FDEE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469554-941E-5A41-993F-157652470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 DNP2021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F1526-0B99-6445-8D49-9B52709B1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AEB0-9789-3B42-BA0E-90F25E627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528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7F219-FE31-694F-A4DE-293A7CDBB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F54215-C0F7-764A-8990-1A5AD02FF8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9EDCFD-BCA3-AA4B-9BC8-421803A21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7ADE2B-C870-8946-8143-940935242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 DNP2021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A0678C-755A-1043-B324-8D1BD0A03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AEB0-9789-3B42-BA0E-90F25E627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455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5460EF-1C92-E341-946F-FF7B09E80D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B32CA4-2DE6-C24F-8E56-9B880F03D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EC8249-315F-AD44-B064-7CF121669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7D551C-7BAF-904A-8E03-EBBD0125B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 DNP2021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D9DD7B-E402-A346-8DDD-422F6D3D1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AEB0-9789-3B42-BA0E-90F25E627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874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9741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3CE75-6EC2-084D-B86F-2A43B4259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435E8F-6C81-8E42-855D-4D5A617C24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341061-58E7-8649-8AB8-062E1C99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9FDA86-AB48-0949-9894-03047E43B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 DNP2021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7C9CC-735F-BE45-8604-95D86DEA4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AEB0-9789-3B42-BA0E-90F25E6275F0}" type="slidenum">
              <a:rPr lang="en-US" smtClean="0"/>
              <a:t>‹#›</a:t>
            </a:fld>
            <a:endParaRPr lang="en-US"/>
          </a:p>
        </p:txBody>
      </p:sp>
      <p:pic>
        <p:nvPicPr>
          <p:cNvPr id="4098" name="Picture 2" descr="PHENIX Experiment">
            <a:extLst>
              <a:ext uri="{FF2B5EF4-FFF2-40B4-BE49-F238E27FC236}">
                <a16:creationId xmlns:a16="http://schemas.microsoft.com/office/drawing/2014/main" id="{49307E77-34FE-CA41-A576-AB211965F9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88006" y="0"/>
            <a:ext cx="1703994" cy="7955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24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B679C-1614-EC48-9780-A3E348964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F601CD-DEEF-414F-BD49-D7FB70D2F8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F8961F-BDF5-3F4E-AF86-C9564C10B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BFE55-6601-6248-904E-D13EFA303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 DNP2021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BE4E2-DBE8-5247-8A3E-785AD1FD7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AEB0-9789-3B42-BA0E-90F25E627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901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8D34F-A80D-4A47-A271-F7C17F064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CA783-8232-9042-9AE5-8B5D39317F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EB197E-4B47-E14F-8C76-17810096D1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AE7168-FA96-274B-B4CD-3F1840C48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B9A152-9B64-8D4D-A299-ACE8CC4B2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 DNP2021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DF6025-F49B-324F-83A2-F184D6007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AEB0-9789-3B42-BA0E-90F25E627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054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AAD36-D27F-5D43-AF8A-3EE2F409B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9AFEF7-1E17-254E-AD6E-77D425BFB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E6A7F5-49A3-5B45-A193-B2D84372C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2C87AF-A513-974E-89CF-B712034001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209AF5-2886-6D4C-9D49-E6BDBFE0B4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AFDBA4-801D-7145-AD9B-4DF11499B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10/13/21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7D8CF0-B515-DE4D-846E-DB9771213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 DNP2021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52998E-2895-D54E-9F08-B054373E5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AEB0-9789-3B42-BA0E-90F25E627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455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376F0-92DE-6242-AEF1-A47E26CF2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3ED4AD-907A-8B48-BBB1-3EC1E32A1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6B39F0-C9F3-5E43-A84B-1D0F3EFF1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 DNP2021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603650-EE19-8044-9136-33027BF28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AEB0-9789-3B42-BA0E-90F25E627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500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4831B9-1A5B-394F-A6AF-9DFA70222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27C440-9CDC-B240-87E7-A199D1578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 DNP2021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E081D5-B0B9-8344-8D81-4AE7700B5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AEB0-9789-3B42-BA0E-90F25E627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426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73AEA-CB32-154C-AC2A-7749D5957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F559A8-C2AC-364A-9472-AB6827211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F2DA35-5C32-2840-B453-E75F3157FC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83E7BD-BCC5-8242-A497-B2D0634EA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002159-9956-7B4C-90C9-81AA7A6CC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 DNP2021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1DAFAD-1E19-8346-9190-5ECCF7DCE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AEB0-9789-3B42-BA0E-90F25E627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987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53E60-4945-0A41-B1F2-2768C56A3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95C767-03F9-174B-8383-59402D6B4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2DBEC4-6575-634E-98F4-E4BC2A4F5E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67E688-5C3C-5C40-83FC-F90B2F38B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10/13/21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D2EFFE-9F2F-2645-8AF5-7DEAC8117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 DNP2021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7B41D1-FE8D-7A42-84E4-A8A67DAB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AEB0-9789-3B42-BA0E-90F25E627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277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633B9F-7796-0C42-BED0-DF442AAD2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B9163A-C71E-2D40-BAAA-91B60E722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32476-3C15-1046-88EC-DD5E5BA1CB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10/13/21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8C79D2-7FD3-DD47-9C26-6236B49F15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Ming Liu @ DNP2021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2AB41C-9101-FC47-A0ED-38A420E7B1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EAEB0-9789-3B42-BA0E-90F25E627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799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7" Type="http://schemas.openxmlformats.org/officeDocument/2006/relationships/image" Target="../media/image1.gi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gi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gi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CD51134-660B-614A-B236-18E7A74C71D6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49571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873CA4-E5CC-4E4D-89B5-FDB675CCFA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1" y="885094"/>
            <a:ext cx="10736178" cy="1921920"/>
          </a:xfrm>
        </p:spPr>
        <p:txBody>
          <a:bodyPr>
            <a:noAutofit/>
          </a:bodyPr>
          <a:lstStyle/>
          <a:p>
            <a:r>
              <a:rPr lang="en-US" sz="4400" b="1" dirty="0">
                <a:latin typeface="+mn-lt"/>
              </a:rPr>
              <a:t>Study of Multiplicity Dependent J/Psi Yield in </a:t>
            </a:r>
            <a:r>
              <a:rPr lang="en-US" sz="4400" b="1" dirty="0" err="1">
                <a:latin typeface="+mn-lt"/>
              </a:rPr>
              <a:t>p+p</a:t>
            </a:r>
            <a:r>
              <a:rPr lang="en-US" sz="4400" b="1" dirty="0">
                <a:latin typeface="+mn-lt"/>
              </a:rPr>
              <a:t> and </a:t>
            </a:r>
            <a:r>
              <a:rPr lang="en-US" sz="4400" b="1" dirty="0" err="1">
                <a:latin typeface="+mn-lt"/>
              </a:rPr>
              <a:t>p+Au</a:t>
            </a:r>
            <a:r>
              <a:rPr lang="en-US" sz="4400" b="1" dirty="0">
                <a:latin typeface="+mn-lt"/>
              </a:rPr>
              <a:t> Collisions at PHENIX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62546F-B065-C942-9D4D-DD2A3A32C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25632"/>
            <a:ext cx="9144000" cy="1921920"/>
          </a:xfrm>
        </p:spPr>
        <p:txBody>
          <a:bodyPr>
            <a:normAutofit lnSpcReduction="10000"/>
          </a:bodyPr>
          <a:lstStyle/>
          <a:p>
            <a:r>
              <a:rPr lang="en-US" sz="2800" b="1" dirty="0"/>
              <a:t>Ming Liu, LANL</a:t>
            </a:r>
          </a:p>
          <a:p>
            <a:r>
              <a:rPr lang="en-US" sz="2800" b="1" dirty="0"/>
              <a:t>For the PHENIX Collaboration</a:t>
            </a:r>
          </a:p>
          <a:p>
            <a:r>
              <a:rPr lang="en-US" sz="2800" b="1" dirty="0"/>
              <a:t>Oct. 13,2021 </a:t>
            </a:r>
          </a:p>
          <a:p>
            <a:r>
              <a:rPr lang="en-US" sz="2800" b="1" dirty="0"/>
              <a:t>DNP2021 (Online)</a:t>
            </a:r>
          </a:p>
        </p:txBody>
      </p:sp>
      <p:pic>
        <p:nvPicPr>
          <p:cNvPr id="6146" name="Picture 2" descr="PHENIX Experiment">
            <a:extLst>
              <a:ext uri="{FF2B5EF4-FFF2-40B4-BE49-F238E27FC236}">
                <a16:creationId xmlns:a16="http://schemas.microsoft.com/office/drawing/2014/main" id="{002D7CAC-323F-4043-9784-FAE704C7D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84344" y="49571"/>
            <a:ext cx="1907656" cy="89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41321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3A5FF-174D-F74C-9B78-83228954F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160" y="52718"/>
            <a:ext cx="9793619" cy="1325563"/>
          </a:xfrm>
        </p:spPr>
        <p:txBody>
          <a:bodyPr>
            <a:normAutofit/>
          </a:bodyPr>
          <a:lstStyle/>
          <a:p>
            <a:r>
              <a:rPr lang="en-US" sz="3600" dirty="0"/>
              <a:t>J/Psi Production in pp and </a:t>
            </a:r>
            <a:r>
              <a:rPr lang="en-US" sz="3600" dirty="0" err="1"/>
              <a:t>pAu</a:t>
            </a:r>
            <a:r>
              <a:rPr lang="en-US" sz="3600" dirty="0"/>
              <a:t> Collisions at PHENIX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BBEE56-E603-F94C-8464-4F3E5518F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9A1AB7-5DDD-4C4F-98DF-B17517E52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 DNP2021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B47FC8-E1C8-EB47-8341-D34353785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AEB0-9789-3B42-BA0E-90F25E6275F0}" type="slidenum">
              <a:rPr lang="en-US" smtClean="0"/>
              <a:t>10</a:t>
            </a:fld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A3C0A30-D56B-1340-A27E-C3CF8C05B6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515" y="2453268"/>
            <a:ext cx="5282445" cy="35887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2FF7A5-B6A5-D445-B21F-F5D2EECB12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453268"/>
            <a:ext cx="5926504" cy="38917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F3ED80-EC09-3749-A15B-9E9CD84D0E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6315" y="1311856"/>
            <a:ext cx="2057400" cy="889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5966440-9C8A-1944-8727-29AC03E7C5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6229" y="1216606"/>
            <a:ext cx="25654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1695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BD3A6-FDBE-544F-8894-2FD804657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588" y="164047"/>
            <a:ext cx="10515600" cy="1028356"/>
          </a:xfrm>
        </p:spPr>
        <p:txBody>
          <a:bodyPr>
            <a:normAutofit/>
          </a:bodyPr>
          <a:lstStyle/>
          <a:p>
            <a:r>
              <a:rPr lang="en-US" sz="3600" dirty="0"/>
              <a:t>J/Psi Yields vs </a:t>
            </a:r>
            <a:r>
              <a:rPr lang="en-US" sz="3600" dirty="0" err="1"/>
              <a:t>Evt_Mult</a:t>
            </a:r>
            <a:r>
              <a:rPr lang="en-US" sz="3600" dirty="0"/>
              <a:t> Projections for 200GeV </a:t>
            </a:r>
            <a:r>
              <a:rPr lang="en-US" sz="3600" dirty="0" err="1"/>
              <a:t>p+p</a:t>
            </a:r>
            <a:r>
              <a:rPr lang="en-US" sz="3600" dirty="0"/>
              <a:t>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0B0EF9-1E8B-E643-98F6-3657918AA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5AFE9C-2868-8B48-84E8-013295AE3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 DNP2021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97212C-D2D3-B147-B132-216CB4D65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AEB0-9789-3B42-BA0E-90F25E6275F0}" type="slidenum">
              <a:rPr lang="en-US" smtClean="0"/>
              <a:t>11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C6F0B5-F92A-E846-95E6-E5E139920F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000"/>
          <a:stretch/>
        </p:blipFill>
        <p:spPr>
          <a:xfrm rot="5400000">
            <a:off x="3870080" y="-1449779"/>
            <a:ext cx="4433688" cy="121738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C2A5D0B-763A-6E42-A4B0-D4E0E34C1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478" y="1652109"/>
            <a:ext cx="2554037" cy="7800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21D0A6E-56E2-E74C-B1F5-6D9D04F3D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9649" y="1606538"/>
            <a:ext cx="2554037" cy="8256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B10AD64-2AB6-7147-8C3D-FBCCE550A0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9820" y="1606538"/>
            <a:ext cx="2477506" cy="8256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8D52C42-C95B-5447-A411-2AEE812D75A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3612" y="1500888"/>
            <a:ext cx="2398910" cy="931272"/>
          </a:xfrm>
          <a:prstGeom prst="rect">
            <a:avLst/>
          </a:prstGeom>
        </p:spPr>
      </p:pic>
      <p:pic>
        <p:nvPicPr>
          <p:cNvPr id="5122" name="Picture 2" descr="PHENIX Experiment">
            <a:extLst>
              <a:ext uri="{FF2B5EF4-FFF2-40B4-BE49-F238E27FC236}">
                <a16:creationId xmlns:a16="http://schemas.microsoft.com/office/drawing/2014/main" id="{D65C9069-EEA0-C747-8206-62F942BA5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74718" y="31532"/>
            <a:ext cx="1699130" cy="793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75252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E2F2973-212C-8941-978C-FCBD24FD0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3191"/>
            <a:ext cx="5971674" cy="1325563"/>
          </a:xfrm>
        </p:spPr>
        <p:txBody>
          <a:bodyPr/>
          <a:lstStyle/>
          <a:p>
            <a:r>
              <a:rPr lang="en-US" dirty="0"/>
              <a:t>Summary and Outlook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22407CE-53CE-774B-BC84-54FD339D0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998" y="1478754"/>
            <a:ext cx="10515600" cy="4351338"/>
          </a:xfrm>
        </p:spPr>
        <p:txBody>
          <a:bodyPr/>
          <a:lstStyle/>
          <a:p>
            <a:r>
              <a:rPr lang="en-US" dirty="0"/>
              <a:t>Small system provides new insights to J/Psi production mechanisms in HI collisions</a:t>
            </a:r>
          </a:p>
          <a:p>
            <a:pPr lvl="1"/>
            <a:r>
              <a:rPr lang="en-US" dirty="0"/>
              <a:t>Various initial and final state effects </a:t>
            </a:r>
          </a:p>
          <a:p>
            <a:pPr lvl="1"/>
            <a:r>
              <a:rPr lang="en-US" dirty="0"/>
              <a:t>MPI important for understanding QGP formation in small system  </a:t>
            </a:r>
          </a:p>
          <a:p>
            <a:r>
              <a:rPr lang="en-US" dirty="0"/>
              <a:t>PHENIX has unique coverage to explore this physics</a:t>
            </a:r>
          </a:p>
          <a:p>
            <a:pPr lvl="1"/>
            <a:r>
              <a:rPr lang="en-US" dirty="0"/>
              <a:t>Event multiplicity determined over wide rapidity ranges   </a:t>
            </a:r>
          </a:p>
          <a:p>
            <a:r>
              <a:rPr lang="en-US" dirty="0"/>
              <a:t>Stay tunned!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13DDAF-E955-D246-A1CB-82E3C794C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467B91-7738-834F-9188-1E43E1E63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 DNP2021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EB9C16-B8FC-E241-A68B-8CBC510E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AEB0-9789-3B42-BA0E-90F25E6275F0}" type="slidenum">
              <a:rPr lang="en-US" smtClean="0"/>
              <a:t>12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89AE2E-CC53-C64E-AA49-C89CBFF7C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24" y="4997885"/>
            <a:ext cx="12159432" cy="986620"/>
          </a:xfrm>
          <a:prstGeom prst="rect">
            <a:avLst/>
          </a:prstGeom>
        </p:spPr>
      </p:pic>
      <p:pic>
        <p:nvPicPr>
          <p:cNvPr id="10" name="Picture 2" descr="Thank You to All | Centennial Middle School">
            <a:extLst>
              <a:ext uri="{FF2B5EF4-FFF2-40B4-BE49-F238E27FC236}">
                <a16:creationId xmlns:a16="http://schemas.microsoft.com/office/drawing/2014/main" id="{D340BD2D-44CC-B748-9E53-2C394C91C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12761" y="2638468"/>
            <a:ext cx="2371595" cy="158106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2366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0F2DB-8DBC-FA45-8211-B787B0A38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628795-128D-A94B-BC5D-D27505947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DF9F3C-A617-0347-8CD4-F7DF0B79E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 DNP2021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265BEC-96C5-0248-ACC6-8F45C1235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AEB0-9789-3B42-BA0E-90F25E6275F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2949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2"/>
          <p:cNvSpPr txBox="1">
            <a:spLocks noGrp="1"/>
          </p:cNvSpPr>
          <p:nvPr>
            <p:ph type="title"/>
          </p:nvPr>
        </p:nvSpPr>
        <p:spPr>
          <a:xfrm>
            <a:off x="415600" y="110666"/>
            <a:ext cx="11360800" cy="678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" dirty="0"/>
              <a:t>Multiple Collision Probability Table </a:t>
            </a:r>
            <a:endParaRPr dirty="0"/>
          </a:p>
        </p:txBody>
      </p:sp>
      <p:sp>
        <p:nvSpPr>
          <p:cNvPr id="220" name="Google Shape;220;p22"/>
          <p:cNvSpPr txBox="1"/>
          <p:nvPr/>
        </p:nvSpPr>
        <p:spPr>
          <a:xfrm>
            <a:off x="423184" y="851356"/>
            <a:ext cx="11353216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BBCLL1_Eff = 55 +/ 5 % for run15 pp MB; 79 +/-2 % for hard scattering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1" name="Google Shape;221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09349" y="1730987"/>
            <a:ext cx="5062551" cy="43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graphicFrame>
        <p:nvGraphicFramePr>
          <p:cNvPr id="223" name="Google Shape;223;p22"/>
          <p:cNvGraphicFramePr/>
          <p:nvPr/>
        </p:nvGraphicFramePr>
        <p:xfrm>
          <a:off x="320100" y="1595274"/>
          <a:ext cx="6328650" cy="46326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62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0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2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18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/>
                        <a:t>BBC Rate</a:t>
                      </a:r>
                      <a:endParaRPr sz="2400" u="none" strike="noStrike" cap="none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/>
                        <a:t>kHz</a:t>
                      </a:r>
                      <a:endParaRPr sz="2400" u="none" strike="noStrike" cap="none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/>
                        <a:t>Mean_Mu</a:t>
                      </a:r>
                      <a:endParaRPr sz="2400" u="none" strike="noStrike" cap="none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/>
                        <a:t>Prob. to have </a:t>
                      </a:r>
                      <a:endParaRPr sz="2400" u="none" strike="noStrike" cap="none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/>
                        <a:t>2+ collisions</a:t>
                      </a:r>
                      <a:endParaRPr sz="2400" u="none" strike="noStrike" cap="none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61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/>
                        <a:t>250</a:t>
                      </a:r>
                      <a:endParaRPr sz="2400" u="none" strike="noStrike" cap="none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/>
                        <a:t>0.05</a:t>
                      </a:r>
                      <a:endParaRPr sz="2400" u="none" strike="noStrike" cap="none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/>
                        <a:t>0.12%</a:t>
                      </a:r>
                      <a:endParaRPr sz="2400" u="none" strike="noStrike" cap="none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61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432FF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>
                          <a:solidFill>
                            <a:srgbClr val="0432FF"/>
                          </a:solidFill>
                        </a:rPr>
                        <a:t>500</a:t>
                      </a:r>
                      <a:endParaRPr sz="2400" u="none" strike="noStrike" cap="none">
                        <a:solidFill>
                          <a:srgbClr val="0432FF"/>
                        </a:solidFill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432FF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>
                          <a:solidFill>
                            <a:srgbClr val="0432FF"/>
                          </a:solidFill>
                        </a:rPr>
                        <a:t>0.1</a:t>
                      </a:r>
                      <a:endParaRPr sz="2400" u="none" strike="noStrike" cap="none">
                        <a:solidFill>
                          <a:srgbClr val="0432FF"/>
                        </a:solidFill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432FF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>
                          <a:solidFill>
                            <a:srgbClr val="0432FF"/>
                          </a:solidFill>
                        </a:rPr>
                        <a:t>0.47%  &lt;pAu&gt;</a:t>
                      </a:r>
                      <a:endParaRPr sz="2400" u="none" strike="noStrike" cap="none">
                        <a:solidFill>
                          <a:srgbClr val="0432FF"/>
                        </a:solidFill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61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>
                          <a:solidFill>
                            <a:srgbClr val="FF0000"/>
                          </a:solidFill>
                        </a:rPr>
                        <a:t>1,000</a:t>
                      </a:r>
                      <a:endParaRPr sz="2400" u="none" strike="noStrike" cap="none">
                        <a:solidFill>
                          <a:srgbClr val="FF0000"/>
                        </a:solidFill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>
                          <a:solidFill>
                            <a:srgbClr val="FF0000"/>
                          </a:solidFill>
                        </a:rPr>
                        <a:t>0.2</a:t>
                      </a:r>
                      <a:endParaRPr sz="2400" u="none" strike="noStrike" cap="none">
                        <a:solidFill>
                          <a:srgbClr val="FF0000"/>
                        </a:solidFill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>
                          <a:solidFill>
                            <a:srgbClr val="FF0000"/>
                          </a:solidFill>
                        </a:rPr>
                        <a:t>1.8%     &lt;pp&gt;</a:t>
                      </a:r>
                      <a:endParaRPr sz="2400" u="none" strike="noStrike" cap="none">
                        <a:solidFill>
                          <a:srgbClr val="FF0000"/>
                        </a:solidFill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61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/>
                        <a:t>1,500</a:t>
                      </a:r>
                      <a:endParaRPr sz="2400" u="none" strike="noStrike" cap="none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/>
                        <a:t>0.31</a:t>
                      </a:r>
                      <a:endParaRPr sz="2400" u="none" strike="noStrike" cap="none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/>
                        <a:t>3.9%</a:t>
                      </a:r>
                      <a:endParaRPr sz="2400" u="none" strike="noStrike" cap="none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61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/>
                        <a:t>2,000</a:t>
                      </a:r>
                      <a:endParaRPr sz="2400" u="none" strike="noStrike" cap="none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/>
                        <a:t>0.43</a:t>
                      </a:r>
                      <a:endParaRPr sz="2400" u="none" strike="noStrike" cap="none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/>
                        <a:t>6.9%</a:t>
                      </a:r>
                      <a:endParaRPr sz="2400" u="none" strike="noStrike" cap="none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61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/>
                        <a:t>2,500</a:t>
                      </a:r>
                      <a:endParaRPr sz="2400" u="none" strike="noStrike" cap="none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/>
                        <a:t>0.55</a:t>
                      </a:r>
                      <a:endParaRPr sz="2400" u="none" strike="noStrike" cap="none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/>
                        <a:t>10%</a:t>
                      </a:r>
                      <a:endParaRPr sz="2400" u="none" strike="noStrike" cap="none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24" name="Google Shape;224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47701" y="2630333"/>
            <a:ext cx="5136833" cy="3497032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10/13/21</a:t>
            </a:r>
            <a:endParaRPr/>
          </a:p>
        </p:txBody>
      </p:sp>
      <p:sp>
        <p:nvSpPr>
          <p:cNvPr id="226" name="Google Shape;22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Ming Liu @ DNP2021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5"/>
          <p:cNvSpPr txBox="1">
            <a:spLocks noGrp="1"/>
          </p:cNvSpPr>
          <p:nvPr>
            <p:ph type="title"/>
          </p:nvPr>
        </p:nvSpPr>
        <p:spPr>
          <a:xfrm>
            <a:off x="331624" y="272050"/>
            <a:ext cx="5231200" cy="13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" sz="3600" dirty="0"/>
              <a:t>Cross Check Event Vertex Distributions:</a:t>
            </a:r>
            <a:endParaRPr sz="3600" dirty="0"/>
          </a:p>
        </p:txBody>
      </p:sp>
      <p:sp>
        <p:nvSpPr>
          <p:cNvPr id="262" name="Google Shape;262;p25"/>
          <p:cNvSpPr txBox="1">
            <a:spLocks noGrp="1"/>
          </p:cNvSpPr>
          <p:nvPr>
            <p:ph type="body" idx="1"/>
          </p:nvPr>
        </p:nvSpPr>
        <p:spPr>
          <a:xfrm>
            <a:off x="205600" y="2035342"/>
            <a:ext cx="5231100" cy="42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fontScale="92500" lnSpcReduction="20000"/>
          </a:bodyPr>
          <a:lstStyle/>
          <a:p>
            <a:pPr marL="609585" lvl="0" indent="-44004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4285"/>
              <a:buAutoNum type="arabicPeriod"/>
            </a:pPr>
            <a:r>
              <a:rPr lang="en"/>
              <a:t>Z_Sigma = 51cm</a:t>
            </a:r>
            <a:endParaRPr/>
          </a:p>
          <a:p>
            <a:pPr marL="609585" lvl="0" indent="-44004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4285"/>
              <a:buAutoNum type="arabicPeriod"/>
            </a:pPr>
            <a:r>
              <a:rPr lang="en"/>
              <a:t>BBC_Rate = 1.24 MHz</a:t>
            </a:r>
            <a:endParaRPr/>
          </a:p>
          <a:p>
            <a:pPr marL="609585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64285"/>
              <a:buNone/>
            </a:pPr>
            <a:r>
              <a:rPr lang="en"/>
              <a:t>@1.2 MHz, mu = 0.24, </a:t>
            </a:r>
            <a:endParaRPr/>
          </a:p>
          <a:p>
            <a:pPr marL="609585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64285"/>
              <a:buNone/>
            </a:pPr>
            <a:r>
              <a:rPr lang="en"/>
              <a:t>prob 2.7 % having double collision </a:t>
            </a:r>
            <a:endParaRPr/>
          </a:p>
          <a:p>
            <a:pPr marL="152396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64285"/>
              <a:buNone/>
            </a:pPr>
            <a:endParaRPr/>
          </a:p>
          <a:p>
            <a:pPr marL="152396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64285"/>
              <a:buNone/>
            </a:pPr>
            <a:r>
              <a:rPr lang="en"/>
              <a:t>For |Evt_vtxZ| &lt; 10cm events</a:t>
            </a:r>
            <a:endParaRPr/>
          </a:p>
          <a:p>
            <a:pPr marL="152396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64285"/>
              <a:buNone/>
            </a:pPr>
            <a:endParaRPr/>
          </a:p>
          <a:p>
            <a:pPr marL="609585" lvl="0" indent="-44004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0000"/>
              <a:buAutoNum type="alphaLcPeriod"/>
            </a:pPr>
            <a:r>
              <a:rPr lang="en" sz="2000"/>
              <a:t>Double collusion fraction ~3%, very close to the 2.7% estimated double collision fraction </a:t>
            </a:r>
            <a:endParaRPr/>
          </a:p>
          <a:p>
            <a:pPr marL="609585" lvl="0" indent="-44004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0000"/>
              <a:buAutoNum type="alphaLcPeriod"/>
            </a:pPr>
            <a:r>
              <a:rPr lang="en" sz="2000"/>
              <a:t>2</a:t>
            </a:r>
            <a:r>
              <a:rPr lang="en" sz="2000" baseline="30000"/>
              <a:t>nd</a:t>
            </a:r>
            <a:r>
              <a:rPr lang="en" sz="2000"/>
              <a:t> vtxZ distribution ~ BBC_Z  </a:t>
            </a:r>
            <a:endParaRPr sz="2000"/>
          </a:p>
          <a:p>
            <a:pPr marL="609585" lvl="0" indent="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ct val="64285"/>
              <a:buNone/>
            </a:pPr>
            <a:endParaRPr/>
          </a:p>
        </p:txBody>
      </p:sp>
      <p:sp>
        <p:nvSpPr>
          <p:cNvPr id="263" name="Google Shape;263;p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pic>
        <p:nvPicPr>
          <p:cNvPr id="264" name="Google Shape;264;p2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992"/>
          <a:stretch/>
        </p:blipFill>
        <p:spPr>
          <a:xfrm>
            <a:off x="5646859" y="479502"/>
            <a:ext cx="6545151" cy="63784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5" name="Google Shape;265;p25"/>
          <p:cNvCxnSpPr/>
          <p:nvPr/>
        </p:nvCxnSpPr>
        <p:spPr>
          <a:xfrm rot="10800000" flipH="1">
            <a:off x="9351000" y="5200067"/>
            <a:ext cx="2550800" cy="208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266" name="Google Shape;266;p25"/>
          <p:cNvSpPr/>
          <p:nvPr/>
        </p:nvSpPr>
        <p:spPr>
          <a:xfrm>
            <a:off x="10455867" y="4243441"/>
            <a:ext cx="182800" cy="22452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25"/>
          <p:cNvSpPr txBox="1"/>
          <p:nvPr/>
        </p:nvSpPr>
        <p:spPr>
          <a:xfrm>
            <a:off x="9727936" y="5670102"/>
            <a:ext cx="187435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|</a:t>
            </a:r>
            <a:r>
              <a:rPr lang="en" sz="1800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Evt_vtxZ</a:t>
            </a:r>
            <a:r>
              <a:rPr lang="en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|&lt;10 cm</a:t>
            </a:r>
            <a:endParaRPr dirty="0"/>
          </a:p>
        </p:txBody>
      </p:sp>
      <p:sp>
        <p:nvSpPr>
          <p:cNvPr id="268" name="Google Shape;268;p25"/>
          <p:cNvSpPr txBox="1"/>
          <p:nvPr/>
        </p:nvSpPr>
        <p:spPr>
          <a:xfrm>
            <a:off x="6565624" y="2591128"/>
            <a:ext cx="142551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</a:t>
            </a: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Collision Z-Vertex</a:t>
            </a:r>
            <a:endParaRPr dirty="0"/>
          </a:p>
        </p:txBody>
      </p:sp>
      <p:sp>
        <p:nvSpPr>
          <p:cNvPr id="269" name="Google Shape;269;p25"/>
          <p:cNvSpPr txBox="1"/>
          <p:nvPr/>
        </p:nvSpPr>
        <p:spPr>
          <a:xfrm>
            <a:off x="6565624" y="5877903"/>
            <a:ext cx="142551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" sz="1800" baseline="30000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nd</a:t>
            </a:r>
            <a:r>
              <a:rPr lang="en" sz="1800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 Evt_vtxZ2</a:t>
            </a:r>
            <a:endParaRPr/>
          </a:p>
        </p:txBody>
      </p:sp>
      <p:sp>
        <p:nvSpPr>
          <p:cNvPr id="11" name="Google Shape;266;p25">
            <a:extLst>
              <a:ext uri="{FF2B5EF4-FFF2-40B4-BE49-F238E27FC236}">
                <a16:creationId xmlns:a16="http://schemas.microsoft.com/office/drawing/2014/main" id="{7FAF3829-3462-064F-B59E-E7851EB57A45}"/>
              </a:ext>
            </a:extLst>
          </p:cNvPr>
          <p:cNvSpPr/>
          <p:nvPr/>
        </p:nvSpPr>
        <p:spPr>
          <a:xfrm>
            <a:off x="10439826" y="1059089"/>
            <a:ext cx="182800" cy="22452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267;p25">
            <a:extLst>
              <a:ext uri="{FF2B5EF4-FFF2-40B4-BE49-F238E27FC236}">
                <a16:creationId xmlns:a16="http://schemas.microsoft.com/office/drawing/2014/main" id="{7487E332-9B2A-BD47-A432-E971AC07FD1A}"/>
              </a:ext>
            </a:extLst>
          </p:cNvPr>
          <p:cNvSpPr txBox="1"/>
          <p:nvPr/>
        </p:nvSpPr>
        <p:spPr>
          <a:xfrm>
            <a:off x="9245971" y="1506347"/>
            <a:ext cx="1874359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Precision event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vertex: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|</a:t>
            </a:r>
            <a:r>
              <a:rPr lang="en" sz="1100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Evt_vtxZ</a:t>
            </a:r>
            <a:r>
              <a:rPr lang="en" sz="11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|&lt;10 cm</a:t>
            </a:r>
            <a:endParaRPr sz="11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DFC104D-F715-974B-87E5-E7CDA4555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863"/>
            <a:ext cx="10515600" cy="763601"/>
          </a:xfrm>
        </p:spPr>
        <p:txBody>
          <a:bodyPr/>
          <a:lstStyle/>
          <a:p>
            <a:r>
              <a:rPr lang="en-US" dirty="0"/>
              <a:t>What could contribute to this?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C94614-E808-8541-89D1-9C0EC8863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26093E-0BDB-E042-98B5-BE6BB5F8A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 DNP2021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69284-77A8-7040-B9AF-F44F22BA9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AEB0-9789-3B42-BA0E-90F25E6275F0}" type="slidenum">
              <a:rPr lang="en-US" smtClean="0"/>
              <a:t>16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B3C7BD-0A79-7340-BF7A-833D0527AF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074143"/>
            <a:ext cx="10515600" cy="40092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003D17-B4D6-8F4B-A7C2-956EDF881F12}"/>
              </a:ext>
            </a:extLst>
          </p:cNvPr>
          <p:cNvSpPr txBox="1"/>
          <p:nvPr/>
        </p:nvSpPr>
        <p:spPr>
          <a:xfrm>
            <a:off x="1096015" y="5156021"/>
            <a:ext cx="1051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J/Psi production: from incoherent superposition of </a:t>
            </a:r>
            <a:r>
              <a:rPr lang="en-US" dirty="0" err="1"/>
              <a:t>parton-parton</a:t>
            </a:r>
            <a:r>
              <a:rPr lang="en-US" dirty="0"/>
              <a:t> collisions in pp and </a:t>
            </a:r>
            <a:r>
              <a:rPr lang="en-US" dirty="0" err="1"/>
              <a:t>p+A</a:t>
            </a:r>
            <a:r>
              <a:rPr lang="en-US" dirty="0"/>
              <a:t> (MPI)</a:t>
            </a:r>
          </a:p>
          <a:p>
            <a:pPr marL="285750" indent="-285750">
              <a:buFontTx/>
              <a:buChar char="-"/>
            </a:pPr>
            <a:r>
              <a:rPr lang="en-US" dirty="0"/>
              <a:t>Consistent with two-particle correlation in multiplicity dependence, jet-like peak invariant with </a:t>
            </a:r>
            <a:r>
              <a:rPr lang="en-US" dirty="0" err="1"/>
              <a:t>evt_mult</a:t>
            </a:r>
            <a:r>
              <a:rPr lang="en-US" dirty="0"/>
              <a:t>, particles being produced via </a:t>
            </a:r>
            <a:r>
              <a:rPr lang="en-US" b="1" dirty="0"/>
              <a:t>incoherent fragmentation of MPI</a:t>
            </a:r>
          </a:p>
          <a:p>
            <a:pPr marL="285750" indent="-285750">
              <a:buFontTx/>
              <a:buChar char="-"/>
            </a:pPr>
            <a:r>
              <a:rPr lang="en-US" dirty="0"/>
              <a:t>Possible formation of small QGP droplets from MPI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12D419-F43A-474B-9848-7EE21D049349}"/>
              </a:ext>
            </a:extLst>
          </p:cNvPr>
          <p:cNvSpPr txBox="1"/>
          <p:nvPr/>
        </p:nvSpPr>
        <p:spPr>
          <a:xfrm>
            <a:off x="8185100" y="806464"/>
            <a:ext cx="3426515" cy="3988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ALICE@LHC, JHEP 2009 (2020) 162</a:t>
            </a:r>
          </a:p>
        </p:txBody>
      </p:sp>
    </p:spTree>
    <p:extLst>
      <p:ext uri="{BB962C8B-B14F-4D97-AF65-F5344CB8AC3E}">
        <p14:creationId xmlns:p14="http://schemas.microsoft.com/office/powerpoint/2010/main" val="5053546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397922" cy="869554"/>
          </a:xfrm>
        </p:spPr>
        <p:txBody>
          <a:bodyPr>
            <a:normAutofit/>
          </a:bodyPr>
          <a:lstStyle/>
          <a:p>
            <a:r>
              <a:rPr lang="en-US" dirty="0"/>
              <a:t>J/Psi Suppression Observed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964" y="1559031"/>
            <a:ext cx="6762901" cy="498319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9292254" y="5194631"/>
            <a:ext cx="343221" cy="3547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0207512" y="5194631"/>
            <a:ext cx="343221" cy="3547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029520" y="5194631"/>
            <a:ext cx="343221" cy="3547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70199" y="5480680"/>
            <a:ext cx="343221" cy="3547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flipV="1">
            <a:off x="4201131" y="5503516"/>
            <a:ext cx="560595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flipV="1">
            <a:off x="9646917" y="5194730"/>
            <a:ext cx="560595" cy="35460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10/13/21</a:t>
            </a: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 DNP2021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8252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CustomShape 1"/>
          <p:cNvSpPr/>
          <p:nvPr/>
        </p:nvSpPr>
        <p:spPr>
          <a:xfrm>
            <a:off x="1601330" y="89101"/>
            <a:ext cx="8863200" cy="1141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/>
            <a:r>
              <a:rPr lang="en-US" sz="3600" b="1" dirty="0"/>
              <a:t>History </a:t>
            </a:r>
            <a:r>
              <a:rPr lang="en-US" sz="3600" b="1" dirty="0">
                <a:latin typeface="Calibri"/>
              </a:rPr>
              <a:t>of RHIC Runs </a:t>
            </a:r>
          </a:p>
        </p:txBody>
      </p:sp>
      <p:sp>
        <p:nvSpPr>
          <p:cNvPr id="467" name="CustomShape 4"/>
          <p:cNvSpPr/>
          <p:nvPr/>
        </p:nvSpPr>
        <p:spPr>
          <a:xfrm>
            <a:off x="1981200" y="6356520"/>
            <a:ext cx="2132280" cy="3636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200">
                <a:solidFill>
                  <a:srgbClr val="8B8B8B"/>
                </a:solidFill>
                <a:latin typeface="Calibri"/>
              </a:rPr>
              <a:t>10/13/14</a:t>
            </a: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1331" y="1230746"/>
            <a:ext cx="4395611" cy="38214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233260"/>
            <a:ext cx="4392720" cy="381897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 DNP2021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18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0ADCF80-5548-E249-977B-6A481313EB32}"/>
              </a:ext>
            </a:extLst>
          </p:cNvPr>
          <p:cNvSpPr/>
          <p:nvPr/>
        </p:nvSpPr>
        <p:spPr>
          <a:xfrm>
            <a:off x="4038600" y="3404622"/>
            <a:ext cx="1290145" cy="388883"/>
          </a:xfrm>
          <a:prstGeom prst="ellipse">
            <a:avLst/>
          </a:prstGeom>
          <a:noFill/>
          <a:ln w="476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66D72FC-8073-D646-8933-FBFFA2DCFF09}"/>
              </a:ext>
            </a:extLst>
          </p:cNvPr>
          <p:cNvSpPr/>
          <p:nvPr/>
        </p:nvSpPr>
        <p:spPr>
          <a:xfrm>
            <a:off x="8292360" y="2807647"/>
            <a:ext cx="1290145" cy="388883"/>
          </a:xfrm>
          <a:prstGeom prst="ellipse">
            <a:avLst/>
          </a:prstGeom>
          <a:noFill/>
          <a:ln w="476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71778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A1E0C-5262-C74D-BBEB-E1BA5F851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236"/>
            <a:ext cx="10515600" cy="1325563"/>
          </a:xfrm>
        </p:spPr>
        <p:txBody>
          <a:bodyPr/>
          <a:lstStyle/>
          <a:p>
            <a:r>
              <a:rPr lang="en-US" dirty="0"/>
              <a:t>J/Psi Reconstruction Efficiency vs Multiplicity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77DDBA-C4F6-EB4B-922E-EF0E5289F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22C84E-0928-7E48-B5EE-5DD7EF73F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 DNP2021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A4286B-4B78-2A4F-BCEF-6DE39204D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AEB0-9789-3B42-BA0E-90F25E6275F0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323FE0-436E-BE48-BAD5-61A42ACAF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376799"/>
            <a:ext cx="6481762" cy="497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255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2480C-63C8-F64D-B622-91D3613E7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808317"/>
          </a:xfrm>
        </p:spPr>
        <p:txBody>
          <a:bodyPr/>
          <a:lstStyle/>
          <a:p>
            <a:r>
              <a:rPr lang="en-US" dirty="0"/>
              <a:t>Physics Motivation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EED53-7B26-4B49-AE3F-F6DA7067C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013" y="1217551"/>
            <a:ext cx="6348774" cy="513968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J/Psi production in HI collisions</a:t>
            </a:r>
          </a:p>
          <a:p>
            <a:pPr lvl="1"/>
            <a:r>
              <a:rPr lang="en-US" dirty="0"/>
              <a:t>Initial charm-pair production </a:t>
            </a:r>
          </a:p>
          <a:p>
            <a:pPr lvl="2"/>
            <a:r>
              <a:rPr lang="en-US" dirty="0"/>
              <a:t>Single hard scattering per N+N collision</a:t>
            </a:r>
          </a:p>
          <a:p>
            <a:pPr lvl="1"/>
            <a:r>
              <a:rPr lang="en-US" dirty="0"/>
              <a:t>J/Psi formation </a:t>
            </a:r>
          </a:p>
          <a:p>
            <a:pPr lvl="2"/>
            <a:r>
              <a:rPr lang="en-US" dirty="0"/>
              <a:t>Color screening in QGP </a:t>
            </a:r>
          </a:p>
          <a:p>
            <a:pPr lvl="2"/>
            <a:r>
              <a:rPr lang="en-US" dirty="0"/>
              <a:t>Recombination from many &lt;c, cbar&gt; in A+A</a:t>
            </a:r>
          </a:p>
          <a:p>
            <a:pPr lvl="2"/>
            <a:r>
              <a:rPr lang="en-US" dirty="0"/>
              <a:t>Hadronization, final state interactions </a:t>
            </a:r>
          </a:p>
          <a:p>
            <a:pPr marL="914400" lvl="2" indent="0">
              <a:buNone/>
            </a:pPr>
            <a:endParaRPr lang="en-US" dirty="0"/>
          </a:p>
          <a:p>
            <a:r>
              <a:rPr lang="en-US" dirty="0"/>
              <a:t>Event multiplicity in small system</a:t>
            </a:r>
          </a:p>
          <a:p>
            <a:pPr lvl="1"/>
            <a:r>
              <a:rPr lang="en-US" dirty="0"/>
              <a:t>Multi-Parton-Interaction (MPI) important at high energy, increased production rate </a:t>
            </a:r>
          </a:p>
          <a:p>
            <a:pPr lvl="1"/>
            <a:r>
              <a:rPr lang="en-US" dirty="0"/>
              <a:t>Strong final state interactions, break-up  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Questions to think about:</a:t>
            </a:r>
          </a:p>
          <a:p>
            <a:pPr lvl="1"/>
            <a:r>
              <a:rPr lang="en-US" dirty="0"/>
              <a:t>QGP formation and MPI  </a:t>
            </a:r>
          </a:p>
          <a:p>
            <a:pPr lvl="1"/>
            <a:r>
              <a:rPr lang="en-US" dirty="0"/>
              <a:t>“Centrality” in small systems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5CBE3-135D-3249-9031-C883BC096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49970B-2C42-2940-AE65-3937BAD84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 DNP2021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B2F4A-01D7-074D-9CEF-42E8728C0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AEB0-9789-3B42-BA0E-90F25E6275F0}" type="slidenum">
              <a:rPr lang="en-US" smtClean="0"/>
              <a:t>2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37E456A-AE90-8D41-95C5-C2067A1D3F1D}"/>
              </a:ext>
            </a:extLst>
          </p:cNvPr>
          <p:cNvGrpSpPr/>
          <p:nvPr/>
        </p:nvGrpSpPr>
        <p:grpSpPr>
          <a:xfrm>
            <a:off x="7252138" y="1037946"/>
            <a:ext cx="4425081" cy="1553122"/>
            <a:chOff x="1307076" y="1065277"/>
            <a:chExt cx="6643885" cy="222372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92FFBE3-CDE2-4046-9052-17E67F7E7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98602" y="1065277"/>
              <a:ext cx="6552359" cy="222372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7E3C715-1BBD-4C40-887C-840A84C4A8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07076" y="1241747"/>
              <a:ext cx="2152837" cy="1939106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769CC16-054C-D149-A268-DABFFD6853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0135" y="2829335"/>
            <a:ext cx="3996727" cy="28751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C1FDEF1-7919-6D40-BBE9-4EA3AF76BBA5}"/>
              </a:ext>
            </a:extLst>
          </p:cNvPr>
          <p:cNvSpPr txBox="1"/>
          <p:nvPr/>
        </p:nvSpPr>
        <p:spPr>
          <a:xfrm>
            <a:off x="7473603" y="5846762"/>
            <a:ext cx="4132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“Single hard scattering per N+N collisions”</a:t>
            </a:r>
          </a:p>
        </p:txBody>
      </p:sp>
    </p:spTree>
    <p:extLst>
      <p:ext uri="{BB962C8B-B14F-4D97-AF65-F5344CB8AC3E}">
        <p14:creationId xmlns:p14="http://schemas.microsoft.com/office/powerpoint/2010/main" val="11115701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0694-0CD4-5947-BFFA-1C6D10350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78094"/>
          </a:xfrm>
        </p:spPr>
        <p:txBody>
          <a:bodyPr>
            <a:normAutofit fontScale="90000"/>
          </a:bodyPr>
          <a:lstStyle/>
          <a:p>
            <a:r>
              <a:rPr lang="en-US" dirty="0"/>
              <a:t>Raw Relative J/Psi Yields per MB vs </a:t>
            </a:r>
            <a:r>
              <a:rPr lang="en-US" dirty="0" err="1"/>
              <a:t>Evt_Multiplicity</a:t>
            </a:r>
            <a:r>
              <a:rPr lang="en-US" dirty="0"/>
              <a:t>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C1B382-9E6B-CA48-9904-C90051695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534CF8-DE6D-F34C-A7A9-48D2A0D50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 DNP2021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C042CC-4D72-504C-9B14-9C94136E9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AEB0-9789-3B42-BA0E-90F25E6275F0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8B590C-D811-E94A-83BE-0A875AC0EB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107" y="678095"/>
            <a:ext cx="8948791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468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2FF7D-37AB-4647-A406-8ED5B66D2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495" y="0"/>
            <a:ext cx="9939284" cy="1325563"/>
          </a:xfrm>
        </p:spPr>
        <p:txBody>
          <a:bodyPr>
            <a:normAutofit/>
          </a:bodyPr>
          <a:lstStyle/>
          <a:p>
            <a:r>
              <a:rPr lang="en-US" sz="4000" dirty="0"/>
              <a:t>J/Psi Yields vs Event Multiplicity </a:t>
            </a:r>
            <a:r>
              <a:rPr lang="en-US" sz="4000" dirty="0" err="1"/>
              <a:t>N</a:t>
            </a:r>
            <a:r>
              <a:rPr lang="en-US" sz="4000" baseline="30000" dirty="0" err="1"/>
              <a:t>ch</a:t>
            </a:r>
            <a:endParaRPr lang="en-US" sz="4000" baseline="300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28B880-0BC4-344A-880B-568E94218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26B320-2B3E-E946-AAF4-36E0B6F57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 DNP2021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7E7FBA-4347-2D45-B891-3C0FCCF0B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AEB0-9789-3B42-BA0E-90F25E6275F0}" type="slidenum">
              <a:rPr lang="en-US" smtClean="0"/>
              <a:t>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42AF51-437C-C84C-AAF2-ED0E342FDD6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285" y="2804257"/>
            <a:ext cx="4511693" cy="91439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F0AB0C4-644E-E44B-AD91-EB612FA50EDB}"/>
              </a:ext>
            </a:extLst>
          </p:cNvPr>
          <p:cNvCxnSpPr/>
          <p:nvPr/>
        </p:nvCxnSpPr>
        <p:spPr>
          <a:xfrm>
            <a:off x="7465325" y="3930555"/>
            <a:ext cx="4726675" cy="0"/>
          </a:xfrm>
          <a:prstGeom prst="line">
            <a:avLst/>
          </a:prstGeom>
          <a:ln w="539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74EFD8F-F5DC-7440-B632-FD4542D880E4}"/>
              </a:ext>
            </a:extLst>
          </p:cNvPr>
          <p:cNvSpPr txBox="1"/>
          <p:nvPr/>
        </p:nvSpPr>
        <p:spPr>
          <a:xfrm>
            <a:off x="544944" y="1991514"/>
            <a:ext cx="5384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Normalized J/Psi event multiplicity differential ratio “r”: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695F20B-64FA-6244-9A79-7BBB209808FA}"/>
              </a:ext>
            </a:extLst>
          </p:cNvPr>
          <p:cNvCxnSpPr>
            <a:cxnSpLocks/>
          </p:cNvCxnSpPr>
          <p:nvPr/>
        </p:nvCxnSpPr>
        <p:spPr>
          <a:xfrm>
            <a:off x="7858857" y="1332089"/>
            <a:ext cx="0" cy="2442448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BF36C97-09D2-264D-91C4-04B09DBCBA19}"/>
              </a:ext>
            </a:extLst>
          </p:cNvPr>
          <p:cNvSpPr txBox="1"/>
          <p:nvPr/>
        </p:nvSpPr>
        <p:spPr>
          <a:xfrm>
            <a:off x="6442990" y="3525944"/>
            <a:ext cx="8996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R =</a:t>
            </a:r>
            <a:endParaRPr lang="en-US" sz="2800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36FFB75-82AB-7549-B237-4A9808F0DF09}"/>
              </a:ext>
            </a:extLst>
          </p:cNvPr>
          <p:cNvCxnSpPr>
            <a:cxnSpLocks/>
          </p:cNvCxnSpPr>
          <p:nvPr/>
        </p:nvCxnSpPr>
        <p:spPr>
          <a:xfrm>
            <a:off x="7858857" y="4096464"/>
            <a:ext cx="0" cy="2442448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D2F4020-BBD3-D644-BA77-2B2675C38D0E}"/>
              </a:ext>
            </a:extLst>
          </p:cNvPr>
          <p:cNvCxnSpPr>
            <a:cxnSpLocks/>
          </p:cNvCxnSpPr>
          <p:nvPr/>
        </p:nvCxnSpPr>
        <p:spPr>
          <a:xfrm>
            <a:off x="11717069" y="1323013"/>
            <a:ext cx="0" cy="2442448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C072EEB-C3F1-9740-98D1-21EC2EF51BDD}"/>
              </a:ext>
            </a:extLst>
          </p:cNvPr>
          <p:cNvCxnSpPr>
            <a:cxnSpLocks/>
          </p:cNvCxnSpPr>
          <p:nvPr/>
        </p:nvCxnSpPr>
        <p:spPr>
          <a:xfrm>
            <a:off x="11717069" y="4096464"/>
            <a:ext cx="0" cy="2442448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0EEB8E8E-496A-7D47-931B-B204B358C3DF}"/>
              </a:ext>
            </a:extLst>
          </p:cNvPr>
          <p:cNvSpPr txBox="1"/>
          <p:nvPr/>
        </p:nvSpPr>
        <p:spPr>
          <a:xfrm>
            <a:off x="9171757" y="6345646"/>
            <a:ext cx="1526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Evt_Mult</a:t>
            </a:r>
            <a:r>
              <a:rPr lang="en-US" dirty="0"/>
              <a:t> (</a:t>
            </a:r>
            <a:r>
              <a:rPr lang="en-US" dirty="0" err="1"/>
              <a:t>N</a:t>
            </a:r>
            <a:r>
              <a:rPr lang="en-US" baseline="30000" dirty="0" err="1"/>
              <a:t>ch</a:t>
            </a:r>
            <a:r>
              <a:rPr lang="en-US" dirty="0"/>
              <a:t>)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2FEA86A-4AA3-2A46-A64D-C9DF4697DA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944" y="4867630"/>
            <a:ext cx="4692782" cy="116636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E7DC58D-ABDF-824B-A191-A51A4B02BBB0}"/>
              </a:ext>
            </a:extLst>
          </p:cNvPr>
          <p:cNvSpPr txBox="1"/>
          <p:nvPr/>
        </p:nvSpPr>
        <p:spPr>
          <a:xfrm>
            <a:off x="638050" y="4487594"/>
            <a:ext cx="4003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 relative yield for each multiplicity bin: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3470F70-3F15-5F40-9171-B2DD2C30C2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6840" y="1346415"/>
            <a:ext cx="3066327" cy="238938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7F0DF72-C028-4548-8418-4487A461EEEB}"/>
              </a:ext>
            </a:extLst>
          </p:cNvPr>
          <p:cNvSpPr txBox="1"/>
          <p:nvPr/>
        </p:nvSpPr>
        <p:spPr>
          <a:xfrm>
            <a:off x="9723325" y="1654573"/>
            <a:ext cx="1276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J/Psi event</a:t>
            </a:r>
          </a:p>
          <a:p>
            <a:r>
              <a:rPr lang="en-US" dirty="0"/>
              <a:t>multiplicity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81840DD-DE12-844A-9136-11C8858E84E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5120" y="4008342"/>
            <a:ext cx="2928048" cy="236168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945E528-9934-9D4D-AB01-C24CCD32591D}"/>
              </a:ext>
            </a:extLst>
          </p:cNvPr>
          <p:cNvSpPr txBox="1"/>
          <p:nvPr/>
        </p:nvSpPr>
        <p:spPr>
          <a:xfrm>
            <a:off x="9723325" y="4295385"/>
            <a:ext cx="1276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MB event multiplicity</a:t>
            </a:r>
          </a:p>
        </p:txBody>
      </p:sp>
      <p:pic>
        <p:nvPicPr>
          <p:cNvPr id="7170" name="Picture 2" descr="PHENIX Experiment">
            <a:extLst>
              <a:ext uri="{FF2B5EF4-FFF2-40B4-BE49-F238E27FC236}">
                <a16:creationId xmlns:a16="http://schemas.microsoft.com/office/drawing/2014/main" id="{ABE48C0C-C80C-E045-91B5-4C5E04983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01429" y="30016"/>
            <a:ext cx="1665960" cy="777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511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EB222-C3A6-5C41-A385-2967DD726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642" y="18256"/>
            <a:ext cx="9150125" cy="923330"/>
          </a:xfrm>
        </p:spPr>
        <p:txBody>
          <a:bodyPr>
            <a:normAutofit/>
          </a:bodyPr>
          <a:lstStyle/>
          <a:p>
            <a:r>
              <a:rPr lang="en-US" sz="2800" dirty="0"/>
              <a:t>Recent Studies of Small Systems at LHC and RHIC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5AC08-DFA3-BF4C-BAA6-721D0FB27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73AEB-A074-D843-B5C9-621F678F5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 DNP2021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7A7297-8417-8C42-9830-72C2FB924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AEB0-9789-3B42-BA0E-90F25E6275F0}" type="slidenum">
              <a:rPr lang="en-US" smtClean="0"/>
              <a:t>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857224-9E1B-7D46-B5D1-E168A09CE6D4}"/>
              </a:ext>
            </a:extLst>
          </p:cNvPr>
          <p:cNvSpPr txBox="1"/>
          <p:nvPr/>
        </p:nvSpPr>
        <p:spPr>
          <a:xfrm>
            <a:off x="1743363" y="5809295"/>
            <a:ext cx="64100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Consistent with incoherent multi-</a:t>
            </a:r>
            <a:r>
              <a:rPr lang="en-US" dirty="0" err="1"/>
              <a:t>parton</a:t>
            </a:r>
            <a:r>
              <a:rPr lang="en-US" dirty="0"/>
              <a:t> interactions;</a:t>
            </a:r>
          </a:p>
          <a:p>
            <a:pPr marL="285750" indent="-285750">
              <a:buFontTx/>
              <a:buChar char="-"/>
            </a:pPr>
            <a:r>
              <a:rPr lang="en-US" dirty="0"/>
              <a:t>MPI and formation of QGP droplets</a:t>
            </a:r>
          </a:p>
          <a:p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F9A8572-AE2B-614C-9409-F11C1B3345C9}"/>
              </a:ext>
            </a:extLst>
          </p:cNvPr>
          <p:cNvGrpSpPr/>
          <p:nvPr/>
        </p:nvGrpSpPr>
        <p:grpSpPr>
          <a:xfrm>
            <a:off x="41089" y="941585"/>
            <a:ext cx="5637397" cy="4845897"/>
            <a:chOff x="0" y="1004484"/>
            <a:chExt cx="5637397" cy="448740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3A05269-4CCD-0F47-AC9B-0FFFFEF9B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276169"/>
              <a:ext cx="5637397" cy="421572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232E9F4-713B-1445-9071-1CC8C60AA3EB}"/>
                </a:ext>
              </a:extLst>
            </p:cNvPr>
            <p:cNvSpPr txBox="1"/>
            <p:nvPr/>
          </p:nvSpPr>
          <p:spPr>
            <a:xfrm>
              <a:off x="2031101" y="1004484"/>
              <a:ext cx="3426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ALICE@LHC, JHEP 2009 (2020) 162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6AAA9433-69BD-4E40-8B3A-E6A52BCF4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3892" y="1276169"/>
            <a:ext cx="5461589" cy="437701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490F1CE-2863-4A4D-8FE0-4236FB91E1EC}"/>
              </a:ext>
            </a:extLst>
          </p:cNvPr>
          <p:cNvSpPr txBox="1"/>
          <p:nvPr/>
        </p:nvSpPr>
        <p:spPr>
          <a:xfrm>
            <a:off x="10185327" y="946470"/>
            <a:ext cx="1351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 @RHIC</a:t>
            </a:r>
          </a:p>
        </p:txBody>
      </p:sp>
    </p:spTree>
    <p:extLst>
      <p:ext uri="{BB962C8B-B14F-4D97-AF65-F5344CB8AC3E}">
        <p14:creationId xmlns:p14="http://schemas.microsoft.com/office/powerpoint/2010/main" val="3695617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82674-91CE-EF41-9236-828BBAB12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/>
          <a:lstStyle/>
          <a:p>
            <a:r>
              <a:rPr lang="en-US" dirty="0"/>
              <a:t>And it seems universal …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B94B48-231F-EC42-AB35-2098A8E6B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DDD679-2845-B648-AAAA-45B4BE61B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 DNP2021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36AD42-5871-354E-8701-C9F477938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AEB0-9789-3B42-BA0E-90F25E6275F0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98B781-9DB2-9A43-81BE-08D68E32805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288" y="2469520"/>
            <a:ext cx="4413911" cy="34507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D407A4-B949-D94B-AB20-871891380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7552" y="2011110"/>
            <a:ext cx="6434104" cy="38045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A9B036-3D55-B948-B120-4FEDA59B3590}"/>
              </a:ext>
            </a:extLst>
          </p:cNvPr>
          <p:cNvSpPr txBox="1"/>
          <p:nvPr/>
        </p:nvSpPr>
        <p:spPr>
          <a:xfrm>
            <a:off x="1118379" y="1911832"/>
            <a:ext cx="2029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J/Psi: pp, </a:t>
            </a:r>
            <a:r>
              <a:rPr lang="en-US" dirty="0" err="1"/>
              <a:t>pPb</a:t>
            </a:r>
            <a:r>
              <a:rPr lang="en-US" dirty="0"/>
              <a:t>, </a:t>
            </a:r>
            <a:r>
              <a:rPr lang="en-US" dirty="0" err="1"/>
              <a:t>PbPb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7E7C1C-BE7B-7A4B-92AE-989A7C1B9983}"/>
              </a:ext>
            </a:extLst>
          </p:cNvPr>
          <p:cNvSpPr txBox="1"/>
          <p:nvPr/>
        </p:nvSpPr>
        <p:spPr>
          <a:xfrm>
            <a:off x="6898105" y="1868905"/>
            <a:ext cx="1669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D-mesons: p-Pb</a:t>
            </a:r>
          </a:p>
        </p:txBody>
      </p:sp>
      <p:pic>
        <p:nvPicPr>
          <p:cNvPr id="8194" name="Picture 2" descr="PHENIX Experiment">
            <a:extLst>
              <a:ext uri="{FF2B5EF4-FFF2-40B4-BE49-F238E27FC236}">
                <a16:creationId xmlns:a16="http://schemas.microsoft.com/office/drawing/2014/main" id="{7EC02221-A1E4-694B-A1B5-6EDD3506A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00723" y="32205"/>
            <a:ext cx="1791277" cy="83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739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3D5AE-0E2F-1945-A347-4A3CFC2B0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964" y="18255"/>
            <a:ext cx="11371035" cy="1325563"/>
          </a:xfrm>
        </p:spPr>
        <p:txBody>
          <a:bodyPr>
            <a:normAutofit/>
          </a:bodyPr>
          <a:lstStyle/>
          <a:p>
            <a:r>
              <a:rPr lang="en-US" sz="3200" dirty="0"/>
              <a:t>PHENIX Experiment in 2015 Run, 200GeV pp and </a:t>
            </a:r>
            <a:r>
              <a:rPr lang="en-US" sz="3200" dirty="0" err="1"/>
              <a:t>pA</a:t>
            </a:r>
            <a:endParaRPr lang="en-US" sz="32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C23731-701A-F349-881B-81F444275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3842ED-BE91-6B48-A98A-54F766EF6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 DNP2021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C0867-9C77-6D4F-94D1-6F2CB86EF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AEB0-9789-3B42-BA0E-90F25E6275F0}" type="slidenum">
              <a:rPr lang="en-US" smtClean="0"/>
              <a:t>6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7226C1C-4824-0245-8C39-145CE5140CB9}"/>
              </a:ext>
            </a:extLst>
          </p:cNvPr>
          <p:cNvGrpSpPr/>
          <p:nvPr/>
        </p:nvGrpSpPr>
        <p:grpSpPr>
          <a:xfrm>
            <a:off x="980176" y="3360320"/>
            <a:ext cx="3580816" cy="2178509"/>
            <a:chOff x="1155255" y="1753810"/>
            <a:chExt cx="6838324" cy="4213571"/>
          </a:xfrm>
        </p:grpSpPr>
        <p:pic>
          <p:nvPicPr>
            <p:cNvPr id="9" name="Picture 3" descr="spin-physics-w">
              <a:extLst>
                <a:ext uri="{FF2B5EF4-FFF2-40B4-BE49-F238E27FC236}">
                  <a16:creationId xmlns:a16="http://schemas.microsoft.com/office/drawing/2014/main" id="{9A02DEF8-FFB7-1B49-BBD6-2E01812ACEE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124200" y="1753810"/>
              <a:ext cx="3047500" cy="4213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7">
              <a:extLst>
                <a:ext uri="{FF2B5EF4-FFF2-40B4-BE49-F238E27FC236}">
                  <a16:creationId xmlns:a16="http://schemas.microsoft.com/office/drawing/2014/main" id="{FCA7E2E4-6689-D448-9726-C70BBED68B43}"/>
                </a:ext>
              </a:extLst>
            </p:cNvPr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7313837">
              <a:off x="6090429" y="2974029"/>
              <a:ext cx="2074585" cy="173171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27">
              <a:extLst>
                <a:ext uri="{FF2B5EF4-FFF2-40B4-BE49-F238E27FC236}">
                  <a16:creationId xmlns:a16="http://schemas.microsoft.com/office/drawing/2014/main" id="{7ABEAC65-D6F3-AF4B-834C-CB6BF4BC41D2}"/>
                </a:ext>
              </a:extLst>
            </p:cNvPr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6313848">
              <a:off x="983820" y="2954150"/>
              <a:ext cx="2074585" cy="1731715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E74BDA9-8699-4A43-A478-CB5B69E33827}"/>
              </a:ext>
            </a:extLst>
          </p:cNvPr>
          <p:cNvGrpSpPr/>
          <p:nvPr/>
        </p:nvGrpSpPr>
        <p:grpSpPr>
          <a:xfrm>
            <a:off x="6211277" y="3026979"/>
            <a:ext cx="4556627" cy="2695866"/>
            <a:chOff x="464176" y="1336805"/>
            <a:chExt cx="8187214" cy="4606795"/>
          </a:xfrm>
        </p:grpSpPr>
        <p:pic>
          <p:nvPicPr>
            <p:cNvPr id="13" name="図 3">
              <a:extLst>
                <a:ext uri="{FF2B5EF4-FFF2-40B4-BE49-F238E27FC236}">
                  <a16:creationId xmlns:a16="http://schemas.microsoft.com/office/drawing/2014/main" id="{CB578A05-B52C-4549-909A-D50DE7D44E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9072" y="1386414"/>
              <a:ext cx="7782318" cy="4557186"/>
            </a:xfrm>
            <a:prstGeom prst="rect">
              <a:avLst/>
            </a:prstGeom>
          </p:spPr>
        </p:pic>
        <p:sp>
          <p:nvSpPr>
            <p:cNvPr id="14" name="テキスト ボックス 6">
              <a:extLst>
                <a:ext uri="{FF2B5EF4-FFF2-40B4-BE49-F238E27FC236}">
                  <a16:creationId xmlns:a16="http://schemas.microsoft.com/office/drawing/2014/main" id="{92965A4F-9974-E646-B1BE-3AAF6C5E7BB8}"/>
                </a:ext>
              </a:extLst>
            </p:cNvPr>
            <p:cNvSpPr txBox="1"/>
            <p:nvPr/>
          </p:nvSpPr>
          <p:spPr>
            <a:xfrm>
              <a:off x="474067" y="4121397"/>
              <a:ext cx="1096641" cy="455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Times New Roman" charset="0"/>
                  <a:ea typeface="Times New Roman" charset="0"/>
                  <a:cs typeface="Times New Roman" charset="0"/>
                </a:rPr>
                <a:t>100GeV</a:t>
              </a:r>
              <a:endParaRPr kumimoji="1" lang="ja-JP" altLang="en-US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5" name="テキスト ボックス 7">
              <a:extLst>
                <a:ext uri="{FF2B5EF4-FFF2-40B4-BE49-F238E27FC236}">
                  <a16:creationId xmlns:a16="http://schemas.microsoft.com/office/drawing/2014/main" id="{C1C75DCF-E7BB-3642-B442-8C6B874A0E97}"/>
                </a:ext>
              </a:extLst>
            </p:cNvPr>
            <p:cNvSpPr txBox="1"/>
            <p:nvPr/>
          </p:nvSpPr>
          <p:spPr>
            <a:xfrm>
              <a:off x="6220096" y="4095840"/>
              <a:ext cx="1141076" cy="5696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>
                  <a:latin typeface="Times New Roman" charset="0"/>
                  <a:ea typeface="Times New Roman" charset="0"/>
                  <a:cs typeface="Times New Roman" charset="0"/>
                </a:rPr>
                <a:t>Au, Al</a:t>
              </a:r>
              <a:endParaRPr kumimoji="1" lang="ja-JP" altLang="en-US" sz="24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6" name="テキスト ボックス 8">
              <a:extLst>
                <a:ext uri="{FF2B5EF4-FFF2-40B4-BE49-F238E27FC236}">
                  <a16:creationId xmlns:a16="http://schemas.microsoft.com/office/drawing/2014/main" id="{315D8601-D4C5-014D-8947-77BED0315743}"/>
                </a:ext>
              </a:extLst>
            </p:cNvPr>
            <p:cNvSpPr txBox="1"/>
            <p:nvPr/>
          </p:nvSpPr>
          <p:spPr>
            <a:xfrm>
              <a:off x="464176" y="1336805"/>
              <a:ext cx="3906968" cy="78891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ja-JP" sz="2400" dirty="0">
                  <a:latin typeface="Times New Roman" charset="0"/>
                  <a:ea typeface="Times New Roman" charset="0"/>
                  <a:cs typeface="Times New Roman" charset="0"/>
                </a:rPr>
                <a:t>Run15 (2015)</a:t>
              </a:r>
              <a:endParaRPr kumimoji="1" lang="ja-JP" altLang="en-US" sz="24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7" name="テキスト ボックス 9">
              <a:extLst>
                <a:ext uri="{FF2B5EF4-FFF2-40B4-BE49-F238E27FC236}">
                  <a16:creationId xmlns:a16="http://schemas.microsoft.com/office/drawing/2014/main" id="{11462355-E6F8-6E4D-9610-00E92897A192}"/>
                </a:ext>
              </a:extLst>
            </p:cNvPr>
            <p:cNvSpPr txBox="1"/>
            <p:nvPr/>
          </p:nvSpPr>
          <p:spPr>
            <a:xfrm>
              <a:off x="1701933" y="5477005"/>
              <a:ext cx="1962031" cy="455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Times New Roman" charset="0"/>
                  <a:ea typeface="Times New Roman" charset="0"/>
                  <a:cs typeface="Times New Roman" charset="0"/>
                </a:rPr>
                <a:t>Polarized Proton</a:t>
              </a:r>
              <a:endParaRPr kumimoji="1" lang="ja-JP" altLang="en-US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8" name="テキスト ボックス 10">
              <a:extLst>
                <a:ext uri="{FF2B5EF4-FFF2-40B4-BE49-F238E27FC236}">
                  <a16:creationId xmlns:a16="http://schemas.microsoft.com/office/drawing/2014/main" id="{9EF1D4C7-6C4B-C741-B920-2B83CBF9E2F8}"/>
                </a:ext>
              </a:extLst>
            </p:cNvPr>
            <p:cNvSpPr txBox="1"/>
            <p:nvPr/>
          </p:nvSpPr>
          <p:spPr>
            <a:xfrm>
              <a:off x="5816217" y="1343176"/>
              <a:ext cx="1998392" cy="455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Times New Roman" charset="0"/>
                  <a:ea typeface="Times New Roman" charset="0"/>
                  <a:cs typeface="Times New Roman" charset="0"/>
                </a:rPr>
                <a:t>100GeV/nucleon</a:t>
              </a:r>
              <a:endParaRPr kumimoji="1" lang="ja-JP" altLang="en-US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700BF2AE-E780-C441-B851-17F8CBC43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965" y="1433119"/>
            <a:ext cx="10515600" cy="4351338"/>
          </a:xfrm>
        </p:spPr>
        <p:txBody>
          <a:bodyPr/>
          <a:lstStyle/>
          <a:p>
            <a:r>
              <a:rPr lang="en-US" dirty="0"/>
              <a:t>Transversely polarized </a:t>
            </a:r>
            <a:r>
              <a:rPr lang="en-US" dirty="0" err="1"/>
              <a:t>p+p</a:t>
            </a:r>
            <a:r>
              <a:rPr lang="en-US" dirty="0"/>
              <a:t> and </a:t>
            </a:r>
            <a:r>
              <a:rPr lang="en-US" dirty="0" err="1"/>
              <a:t>p+Au</a:t>
            </a:r>
            <a:r>
              <a:rPr lang="en-US" dirty="0"/>
              <a:t>/Al collisions at RHIC</a:t>
            </a:r>
          </a:p>
          <a:p>
            <a:pPr lvl="1"/>
            <a:r>
              <a:rPr lang="en-US" dirty="0" err="1"/>
              <a:t>p+p</a:t>
            </a:r>
            <a:r>
              <a:rPr lang="en-US" dirty="0"/>
              <a:t>:    L</a:t>
            </a:r>
            <a:r>
              <a:rPr lang="en-US" baseline="-25000" dirty="0"/>
              <a:t>NN</a:t>
            </a:r>
            <a:r>
              <a:rPr lang="en-US" dirty="0"/>
              <a:t> ~ 200 pb</a:t>
            </a:r>
            <a:r>
              <a:rPr lang="en-US" baseline="30000" dirty="0"/>
              <a:t>-1</a:t>
            </a:r>
          </a:p>
          <a:p>
            <a:pPr lvl="1"/>
            <a:r>
              <a:rPr lang="en-US" dirty="0" err="1"/>
              <a:t>p+Au</a:t>
            </a:r>
            <a:r>
              <a:rPr lang="en-US" dirty="0"/>
              <a:t>: L</a:t>
            </a:r>
            <a:r>
              <a:rPr lang="en-US" baseline="-25000" dirty="0"/>
              <a:t>NN</a:t>
            </a:r>
            <a:r>
              <a:rPr lang="en-US" dirty="0"/>
              <a:t> ~ 130 pb</a:t>
            </a:r>
            <a:r>
              <a:rPr lang="en-US" baseline="30000" dirty="0"/>
              <a:t>-1</a:t>
            </a:r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613024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1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0633E-1409-5240-A060-4BA30B289318}" type="slidenum">
              <a:rPr lang="zh-CN" altLang="en-US"/>
              <a:pPr/>
              <a:t>7</a:t>
            </a:fld>
            <a:endParaRPr lang="en-US" altLang="zh-CN"/>
          </a:p>
        </p:txBody>
      </p:sp>
      <p:sp>
        <p:nvSpPr>
          <p:cNvPr id="144387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995417" y="-38100"/>
            <a:ext cx="5430644" cy="762000"/>
          </a:xfrm>
          <a:noFill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zh-CN" sz="3200" dirty="0">
                <a:latin typeface="Times New Roman" charset="0"/>
                <a:ea typeface="ＭＳ Ｐゴシック" charset="-128"/>
              </a:rPr>
              <a:t>PHENIX Detector at RHIC</a:t>
            </a:r>
          </a:p>
        </p:txBody>
      </p:sp>
      <p:sp>
        <p:nvSpPr>
          <p:cNvPr id="40076" name="Rectangle 140"/>
          <p:cNvSpPr>
            <a:spLocks noChangeArrowheads="1"/>
          </p:cNvSpPr>
          <p:nvPr/>
        </p:nvSpPr>
        <p:spPr bwMode="auto">
          <a:xfrm>
            <a:off x="5635361" y="2590800"/>
            <a:ext cx="3581400" cy="1676400"/>
          </a:xfrm>
          <a:prstGeom prst="rect">
            <a:avLst/>
          </a:prstGeom>
          <a:solidFill>
            <a:srgbClr val="FFFF00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altLang="zh-CN" b="1" dirty="0">
                <a:ea typeface="宋体" charset="-122"/>
                <a:cs typeface="宋体" charset="-122"/>
              </a:rPr>
              <a:t>Muon Arms</a:t>
            </a:r>
            <a:r>
              <a:rPr lang="en-US" altLang="zh-CN" dirty="0">
                <a:ea typeface="宋体" charset="-122"/>
                <a:cs typeface="宋体" charset="-122"/>
              </a:rPr>
              <a:t>       1.2 &lt; | </a:t>
            </a:r>
            <a:r>
              <a:rPr lang="el-GR" dirty="0">
                <a:ea typeface="宋体" charset="-122"/>
                <a:cs typeface="宋体" charset="-122"/>
              </a:rPr>
              <a:t>η</a:t>
            </a:r>
            <a:r>
              <a:rPr lang="en-US" altLang="zh-CN" dirty="0">
                <a:ea typeface="宋体" charset="-122"/>
                <a:cs typeface="宋体" charset="-122"/>
              </a:rPr>
              <a:t> | &lt; 2.4</a:t>
            </a:r>
          </a:p>
          <a:p>
            <a:pPr>
              <a:buFontTx/>
              <a:buChar char="•"/>
            </a:pPr>
            <a:r>
              <a:rPr lang="en-US" altLang="zh-CN" dirty="0">
                <a:ea typeface="宋体" charset="-122"/>
                <a:cs typeface="宋体" charset="-122"/>
              </a:rPr>
              <a:t> </a:t>
            </a:r>
            <a:r>
              <a:rPr lang="en-US" altLang="zh-CN" dirty="0">
                <a:solidFill>
                  <a:srgbClr val="FF0000"/>
                </a:solidFill>
                <a:ea typeface="宋体" charset="-122"/>
                <a:cs typeface="宋体" charset="-122"/>
              </a:rPr>
              <a:t>J/Psi</a:t>
            </a:r>
          </a:p>
          <a:p>
            <a:pPr>
              <a:buFontTx/>
              <a:buChar char="•"/>
            </a:pPr>
            <a:r>
              <a:rPr lang="en-US" altLang="zh-CN" dirty="0">
                <a:ea typeface="宋体" charset="-122"/>
                <a:cs typeface="宋体" charset="-122"/>
              </a:rPr>
              <a:t> Unidentified charged hadrons</a:t>
            </a:r>
          </a:p>
          <a:p>
            <a:pPr>
              <a:buFontTx/>
              <a:buChar char="•"/>
            </a:pPr>
            <a:r>
              <a:rPr lang="en-US" altLang="zh-CN" dirty="0">
                <a:ea typeface="宋体" charset="-122"/>
                <a:cs typeface="宋体" charset="-122"/>
              </a:rPr>
              <a:t> Heavy Flavor</a:t>
            </a:r>
          </a:p>
        </p:txBody>
      </p:sp>
      <p:sp>
        <p:nvSpPr>
          <p:cNvPr id="40086" name="Rectangle 150"/>
          <p:cNvSpPr>
            <a:spLocks noChangeArrowheads="1"/>
          </p:cNvSpPr>
          <p:nvPr/>
        </p:nvSpPr>
        <p:spPr bwMode="auto">
          <a:xfrm>
            <a:off x="5635362" y="762000"/>
            <a:ext cx="3582987" cy="1752600"/>
          </a:xfrm>
          <a:prstGeom prst="rect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altLang="zh-CN" b="1" dirty="0">
                <a:ea typeface="宋体" charset="-122"/>
                <a:cs typeface="宋体" charset="-122"/>
              </a:rPr>
              <a:t>Central Arms</a:t>
            </a:r>
            <a:r>
              <a:rPr lang="en-US" altLang="zh-CN" dirty="0">
                <a:ea typeface="宋体" charset="-122"/>
                <a:cs typeface="宋体" charset="-122"/>
              </a:rPr>
              <a:t>            | </a:t>
            </a:r>
            <a:r>
              <a:rPr lang="el-GR" dirty="0">
                <a:ea typeface="宋体" charset="-122"/>
                <a:cs typeface="宋体" charset="-122"/>
              </a:rPr>
              <a:t>η</a:t>
            </a:r>
            <a:r>
              <a:rPr lang="en-US" altLang="zh-CN" dirty="0">
                <a:ea typeface="宋体" charset="-122"/>
                <a:cs typeface="宋体" charset="-122"/>
              </a:rPr>
              <a:t> | &lt; 0.35</a:t>
            </a:r>
          </a:p>
          <a:p>
            <a:pPr>
              <a:buFontTx/>
              <a:buChar char="•"/>
            </a:pPr>
            <a:r>
              <a:rPr lang="en-US" altLang="zh-CN" dirty="0">
                <a:ea typeface="宋体" charset="-122"/>
                <a:cs typeface="宋体" charset="-122"/>
              </a:rPr>
              <a:t> Identified charged hadrons</a:t>
            </a:r>
          </a:p>
          <a:p>
            <a:pPr>
              <a:buFontTx/>
              <a:buChar char="•"/>
            </a:pPr>
            <a:r>
              <a:rPr lang="en-US" altLang="zh-CN" dirty="0">
                <a:ea typeface="宋体" charset="-122"/>
                <a:cs typeface="宋体" charset="-122"/>
              </a:rPr>
              <a:t> Neutral </a:t>
            </a:r>
            <a:r>
              <a:rPr lang="en-US" altLang="zh-CN" dirty="0" err="1">
                <a:ea typeface="宋体" charset="-122"/>
                <a:cs typeface="宋体" charset="-122"/>
              </a:rPr>
              <a:t>Pions</a:t>
            </a:r>
            <a:endParaRPr lang="en-US" altLang="zh-CN" dirty="0">
              <a:ea typeface="宋体" charset="-122"/>
              <a:cs typeface="宋体" charset="-122"/>
            </a:endParaRPr>
          </a:p>
          <a:p>
            <a:pPr>
              <a:buFontTx/>
              <a:buChar char="•"/>
            </a:pPr>
            <a:r>
              <a:rPr lang="en-US" altLang="zh-CN" dirty="0">
                <a:ea typeface="宋体" charset="-122"/>
                <a:cs typeface="宋体" charset="-122"/>
              </a:rPr>
              <a:t> Direct Photon</a:t>
            </a:r>
          </a:p>
          <a:p>
            <a:pPr>
              <a:buFontTx/>
              <a:buChar char="•"/>
            </a:pPr>
            <a:r>
              <a:rPr lang="en-US" altLang="zh-CN" dirty="0">
                <a:ea typeface="宋体" charset="-122"/>
                <a:cs typeface="宋体" charset="-122"/>
              </a:rPr>
              <a:t> J/Psi</a:t>
            </a:r>
          </a:p>
          <a:p>
            <a:pPr>
              <a:buFontTx/>
              <a:buChar char="•"/>
            </a:pPr>
            <a:r>
              <a:rPr lang="en-US" altLang="zh-CN" dirty="0">
                <a:ea typeface="宋体" charset="-122"/>
                <a:cs typeface="宋体" charset="-122"/>
              </a:rPr>
              <a:t> Heavy Flavor</a:t>
            </a:r>
          </a:p>
        </p:txBody>
      </p:sp>
      <p:sp>
        <p:nvSpPr>
          <p:cNvPr id="40087" name="Rectangle 151"/>
          <p:cNvSpPr>
            <a:spLocks noChangeArrowheads="1"/>
          </p:cNvSpPr>
          <p:nvPr/>
        </p:nvSpPr>
        <p:spPr bwMode="auto">
          <a:xfrm>
            <a:off x="5635362" y="4343400"/>
            <a:ext cx="3582987" cy="914400"/>
          </a:xfrm>
          <a:prstGeom prst="rect">
            <a:avLst/>
          </a:prstGeom>
          <a:solidFill>
            <a:srgbClr val="FF6600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altLang="zh-CN" b="1" dirty="0">
                <a:ea typeface="宋体" charset="-122"/>
                <a:cs typeface="宋体" charset="-122"/>
              </a:rPr>
              <a:t>BBC/MPC  </a:t>
            </a:r>
            <a:r>
              <a:rPr lang="en-US" altLang="zh-CN" dirty="0">
                <a:ea typeface="宋体" charset="-122"/>
                <a:cs typeface="宋体" charset="-122"/>
              </a:rPr>
              <a:t>                 3.1 &lt; | </a:t>
            </a:r>
            <a:r>
              <a:rPr lang="el-GR" dirty="0">
                <a:ea typeface="宋体" charset="-122"/>
                <a:cs typeface="宋体" charset="-122"/>
              </a:rPr>
              <a:t>η</a:t>
            </a:r>
            <a:r>
              <a:rPr lang="en-US" altLang="zh-CN" dirty="0">
                <a:ea typeface="宋体" charset="-122"/>
                <a:cs typeface="宋体" charset="-122"/>
              </a:rPr>
              <a:t> | &lt; 3.9</a:t>
            </a:r>
          </a:p>
          <a:p>
            <a:pPr>
              <a:buFontTx/>
              <a:buChar char="•"/>
            </a:pPr>
            <a:r>
              <a:rPr lang="en-US" altLang="zh-CN" dirty="0">
                <a:ea typeface="宋体" charset="-122"/>
                <a:cs typeface="宋体" charset="-122"/>
              </a:rPr>
              <a:t> Neutral Pion’s</a:t>
            </a:r>
          </a:p>
          <a:p>
            <a:pPr>
              <a:buFontTx/>
              <a:buChar char="•"/>
            </a:pPr>
            <a:r>
              <a:rPr lang="en-US" altLang="zh-CN" dirty="0">
                <a:ea typeface="宋体" charset="-122"/>
                <a:cs typeface="宋体" charset="-122"/>
              </a:rPr>
              <a:t> Eta’s</a:t>
            </a:r>
          </a:p>
        </p:txBody>
      </p:sp>
      <p:sp>
        <p:nvSpPr>
          <p:cNvPr id="24" name="Rectangle 151"/>
          <p:cNvSpPr>
            <a:spLocks noChangeArrowheads="1"/>
          </p:cNvSpPr>
          <p:nvPr/>
        </p:nvSpPr>
        <p:spPr bwMode="auto">
          <a:xfrm>
            <a:off x="5636948" y="5334000"/>
            <a:ext cx="3581400" cy="990600"/>
          </a:xfrm>
          <a:prstGeom prst="rect">
            <a:avLst/>
          </a:prstGeom>
          <a:solidFill>
            <a:srgbClr val="00B050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altLang="zh-CN" b="1" dirty="0">
                <a:ea typeface="宋体" charset="-122"/>
                <a:cs typeface="宋体" charset="-122"/>
              </a:rPr>
              <a:t>ZDC                    </a:t>
            </a:r>
            <a:r>
              <a:rPr lang="en-US" altLang="zh-CN" dirty="0">
                <a:ea typeface="宋体" charset="-122"/>
                <a:cs typeface="宋体" charset="-122"/>
              </a:rPr>
              <a:t>|</a:t>
            </a:r>
            <a:r>
              <a:rPr lang="en-US" altLang="zh-CN" dirty="0">
                <a:latin typeface="Symbol" charset="2"/>
                <a:ea typeface="宋体" charset="-122"/>
                <a:cs typeface="宋体" charset="-122"/>
              </a:rPr>
              <a:t>h</a:t>
            </a:r>
            <a:r>
              <a:rPr lang="en-US" altLang="zh-CN" dirty="0">
                <a:ea typeface="宋体" charset="-122"/>
                <a:cs typeface="宋体" charset="-122"/>
              </a:rPr>
              <a:t>| ~ 5.9 </a:t>
            </a:r>
          </a:p>
          <a:p>
            <a:pPr>
              <a:buFontTx/>
              <a:buChar char="•"/>
            </a:pPr>
            <a:r>
              <a:rPr lang="en-US" altLang="zh-CN" dirty="0">
                <a:ea typeface="宋体" charset="-122"/>
                <a:cs typeface="宋体" charset="-122"/>
              </a:rPr>
              <a:t> Neutrons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217" y="822476"/>
            <a:ext cx="4363738" cy="5533875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V="1">
            <a:off x="2796213" y="1457738"/>
            <a:ext cx="1086678" cy="8746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2796213" y="1842052"/>
            <a:ext cx="1391478" cy="4820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2796214" y="4097655"/>
            <a:ext cx="2385391" cy="8895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829346" y="5007117"/>
            <a:ext cx="2352259" cy="4498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10/13/21</a:t>
            </a: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 DNP2021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92918A-486D-7F48-8537-FA0AC35EBB24}"/>
              </a:ext>
            </a:extLst>
          </p:cNvPr>
          <p:cNvSpPr txBox="1"/>
          <p:nvPr/>
        </p:nvSpPr>
        <p:spPr>
          <a:xfrm>
            <a:off x="9964868" y="1315134"/>
            <a:ext cx="963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SVX: </a:t>
            </a:r>
          </a:p>
          <a:p>
            <a:r>
              <a:rPr lang="en-US" altLang="zh-CN" dirty="0">
                <a:solidFill>
                  <a:srgbClr val="0432FF"/>
                </a:solidFill>
                <a:ea typeface="宋体" charset="-122"/>
                <a:cs typeface="宋体" charset="-122"/>
              </a:rPr>
              <a:t>| </a:t>
            </a:r>
            <a:r>
              <a:rPr lang="el-GR" dirty="0">
                <a:solidFill>
                  <a:srgbClr val="0432FF"/>
                </a:solidFill>
                <a:ea typeface="宋体" charset="-122"/>
                <a:cs typeface="宋体" charset="-122"/>
              </a:rPr>
              <a:t>η</a:t>
            </a:r>
            <a:r>
              <a:rPr lang="en-US" altLang="zh-CN" dirty="0">
                <a:solidFill>
                  <a:srgbClr val="0432FF"/>
                </a:solidFill>
                <a:ea typeface="宋体" charset="-122"/>
                <a:cs typeface="宋体" charset="-122"/>
              </a:rPr>
              <a:t> | &lt; 1</a:t>
            </a:r>
            <a:endParaRPr lang="en-US" dirty="0">
              <a:solidFill>
                <a:srgbClr val="0432FF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0A6E67-D9D2-7643-82A3-C60C80DA9528}"/>
              </a:ext>
            </a:extLst>
          </p:cNvPr>
          <p:cNvSpPr txBox="1"/>
          <p:nvPr/>
        </p:nvSpPr>
        <p:spPr>
          <a:xfrm>
            <a:off x="9964868" y="3105834"/>
            <a:ext cx="1598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FVTX: </a:t>
            </a:r>
          </a:p>
          <a:p>
            <a:r>
              <a:rPr lang="en-US" altLang="zh-CN" dirty="0">
                <a:solidFill>
                  <a:srgbClr val="0432FF"/>
                </a:solidFill>
                <a:ea typeface="宋体" charset="-122"/>
                <a:cs typeface="宋体" charset="-122"/>
              </a:rPr>
              <a:t>1.2&lt; | </a:t>
            </a:r>
            <a:r>
              <a:rPr lang="el-GR" dirty="0">
                <a:solidFill>
                  <a:srgbClr val="0432FF"/>
                </a:solidFill>
                <a:ea typeface="宋体" charset="-122"/>
                <a:cs typeface="宋体" charset="-122"/>
              </a:rPr>
              <a:t>η</a:t>
            </a:r>
            <a:r>
              <a:rPr lang="en-US" altLang="zh-CN" dirty="0">
                <a:solidFill>
                  <a:srgbClr val="0432FF"/>
                </a:solidFill>
                <a:ea typeface="宋体" charset="-122"/>
                <a:cs typeface="宋体" charset="-122"/>
              </a:rPr>
              <a:t> | &lt; 2.4</a:t>
            </a:r>
            <a:endParaRPr lang="en-US" dirty="0">
              <a:solidFill>
                <a:srgbClr val="0432FF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0A860B-704B-224A-B50F-97AFE717BD5C}"/>
              </a:ext>
            </a:extLst>
          </p:cNvPr>
          <p:cNvSpPr txBox="1"/>
          <p:nvPr/>
        </p:nvSpPr>
        <p:spPr>
          <a:xfrm>
            <a:off x="9964867" y="4477434"/>
            <a:ext cx="1598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BBC: </a:t>
            </a:r>
          </a:p>
          <a:p>
            <a:r>
              <a:rPr lang="en-US" altLang="zh-CN" dirty="0">
                <a:solidFill>
                  <a:srgbClr val="0432FF"/>
                </a:solidFill>
                <a:ea typeface="宋体" charset="-122"/>
                <a:cs typeface="宋体" charset="-122"/>
              </a:rPr>
              <a:t>3.1&lt; | </a:t>
            </a:r>
            <a:r>
              <a:rPr lang="el-GR" dirty="0">
                <a:solidFill>
                  <a:srgbClr val="0432FF"/>
                </a:solidFill>
                <a:ea typeface="宋体" charset="-122"/>
                <a:cs typeface="宋体" charset="-122"/>
              </a:rPr>
              <a:t>η</a:t>
            </a:r>
            <a:r>
              <a:rPr lang="en-US" altLang="zh-CN" dirty="0">
                <a:solidFill>
                  <a:srgbClr val="0432FF"/>
                </a:solidFill>
                <a:ea typeface="宋体" charset="-122"/>
                <a:cs typeface="宋体" charset="-122"/>
              </a:rPr>
              <a:t> | &lt; 3.9</a:t>
            </a:r>
            <a:endParaRPr lang="en-US" dirty="0">
              <a:solidFill>
                <a:srgbClr val="0432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8F1978-4492-F246-BFBF-00E932BA2285}"/>
              </a:ext>
            </a:extLst>
          </p:cNvPr>
          <p:cNvSpPr txBox="1"/>
          <p:nvPr/>
        </p:nvSpPr>
        <p:spPr>
          <a:xfrm>
            <a:off x="9846423" y="762000"/>
            <a:ext cx="1712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432FF"/>
                </a:solidFill>
              </a:rPr>
              <a:t>Evt_Multiplicity</a:t>
            </a:r>
            <a:r>
              <a:rPr lang="en-US" dirty="0">
                <a:solidFill>
                  <a:srgbClr val="0432FF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86801483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1E4B4-EDB2-004C-93E6-4C1E46F14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060" y="0"/>
            <a:ext cx="10659457" cy="996593"/>
          </a:xfrm>
        </p:spPr>
        <p:txBody>
          <a:bodyPr>
            <a:noAutofit/>
          </a:bodyPr>
          <a:lstStyle/>
          <a:p>
            <a:r>
              <a:rPr lang="en-US" sz="3200" dirty="0"/>
              <a:t>J/Psi and Event Multiplicity Measurements in PHENIX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391D42-720E-9B4B-9A6D-DE90F9BB5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2BFB2D-54F7-DD49-8CD8-3F139CA99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 DNP2021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D0151C-862C-2E48-8909-B6C15AC3E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AEB0-9789-3B42-BA0E-90F25E6275F0}" type="slidenum">
              <a:rPr lang="en-US" smtClean="0"/>
              <a:t>8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9F3A2B-7087-1149-AC41-B38E753555D5}"/>
              </a:ext>
            </a:extLst>
          </p:cNvPr>
          <p:cNvSpPr txBox="1"/>
          <p:nvPr/>
        </p:nvSpPr>
        <p:spPr>
          <a:xfrm>
            <a:off x="3051319" y="1491916"/>
            <a:ext cx="1615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1.2&lt;|eta| &lt; 2.4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C10810-1B6D-C448-8004-BEEDAC8F39BF}"/>
              </a:ext>
            </a:extLst>
          </p:cNvPr>
          <p:cNvSpPr txBox="1"/>
          <p:nvPr/>
        </p:nvSpPr>
        <p:spPr>
          <a:xfrm>
            <a:off x="5077927" y="1491916"/>
            <a:ext cx="1033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|eta| &lt;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2D9D82-A739-FB4F-B9FE-3D481CD13019}"/>
              </a:ext>
            </a:extLst>
          </p:cNvPr>
          <p:cNvSpPr txBox="1"/>
          <p:nvPr/>
        </p:nvSpPr>
        <p:spPr>
          <a:xfrm>
            <a:off x="197195" y="3766070"/>
            <a:ext cx="1615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3.1&lt;|eta| &lt; 3.9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239485-BA67-F142-BFC6-1AF5A40F3838}"/>
              </a:ext>
            </a:extLst>
          </p:cNvPr>
          <p:cNvSpPr txBox="1"/>
          <p:nvPr/>
        </p:nvSpPr>
        <p:spPr>
          <a:xfrm>
            <a:off x="8366917" y="1491916"/>
            <a:ext cx="2151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J/Psi: 1.2&lt;|eta| &lt; 2.4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11C948-2FF3-6F4D-95F5-F73F4E0C2702}"/>
              </a:ext>
            </a:extLst>
          </p:cNvPr>
          <p:cNvGrpSpPr/>
          <p:nvPr/>
        </p:nvGrpSpPr>
        <p:grpSpPr>
          <a:xfrm>
            <a:off x="1394117" y="917861"/>
            <a:ext cx="9582400" cy="5517222"/>
            <a:chOff x="1394117" y="917861"/>
            <a:chExt cx="9582400" cy="5517222"/>
          </a:xfrm>
        </p:grpSpPr>
        <p:pic>
          <p:nvPicPr>
            <p:cNvPr id="7" name="Google Shape;103;p15">
              <a:extLst>
                <a:ext uri="{FF2B5EF4-FFF2-40B4-BE49-F238E27FC236}">
                  <a16:creationId xmlns:a16="http://schemas.microsoft.com/office/drawing/2014/main" id="{68C5DDC6-B31D-524B-84AF-AADC0867927A}"/>
                </a:ext>
              </a:extLst>
            </p:cNvPr>
            <p:cNvPicPr preferRelativeResize="0"/>
            <p:nvPr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94117" y="917861"/>
              <a:ext cx="9582400" cy="551722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15D6EB1-4DB5-B547-97FB-EEA49A8B558B}"/>
                </a:ext>
              </a:extLst>
            </p:cNvPr>
            <p:cNvSpPr txBox="1"/>
            <p:nvPr/>
          </p:nvSpPr>
          <p:spPr>
            <a:xfrm>
              <a:off x="1978767" y="4727779"/>
              <a:ext cx="8179994" cy="1477328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432FF"/>
                  </a:solidFill>
                </a:rPr>
                <a:t>  FVTX and SVX see the </a:t>
              </a:r>
              <a:r>
                <a:rPr lang="en-US" b="1" dirty="0" err="1">
                  <a:solidFill>
                    <a:srgbClr val="0432FF"/>
                  </a:solidFill>
                </a:rPr>
                <a:t>tracklets</a:t>
              </a:r>
              <a:r>
                <a:rPr lang="en-US" b="1" dirty="0">
                  <a:solidFill>
                    <a:srgbClr val="0432FF"/>
                  </a:solidFill>
                </a:rPr>
                <a:t> from both collisions</a:t>
              </a:r>
            </a:p>
            <a:p>
              <a:r>
                <a:rPr lang="en-US" dirty="0"/>
                <a:t>   - </a:t>
              </a:r>
              <a:r>
                <a:rPr lang="en-US" dirty="0" err="1"/>
                <a:t>Tracklet’s</a:t>
              </a:r>
              <a:r>
                <a:rPr lang="en-US" dirty="0"/>
                <a:t> impact distance to vertex used to remove multiple collisions</a:t>
              </a:r>
            </a:p>
            <a:p>
              <a:endParaRPr lang="en-US" dirty="0"/>
            </a:p>
            <a:p>
              <a:r>
                <a:rPr lang="en-US" b="1" dirty="0">
                  <a:solidFill>
                    <a:srgbClr val="0432FF"/>
                  </a:solidFill>
                </a:rPr>
                <a:t>  BBC detectors see the </a:t>
              </a:r>
              <a:r>
                <a:rPr lang="en-US" b="1" dirty="0" err="1">
                  <a:solidFill>
                    <a:srgbClr val="0432FF"/>
                  </a:solidFill>
                </a:rPr>
                <a:t>tracklets</a:t>
              </a:r>
              <a:r>
                <a:rPr lang="en-US" b="1" dirty="0">
                  <a:solidFill>
                    <a:srgbClr val="0432FF"/>
                  </a:solidFill>
                </a:rPr>
                <a:t> from both collisions</a:t>
              </a:r>
            </a:p>
            <a:p>
              <a:r>
                <a:rPr lang="en-US" dirty="0"/>
                <a:t>   - Difference in hits arriving time used to reject multiple collisions  </a:t>
              </a:r>
            </a:p>
          </p:txBody>
        </p:sp>
      </p:grpSp>
      <p:pic>
        <p:nvPicPr>
          <p:cNvPr id="9218" name="Picture 2" descr="PHENIX Experiment">
            <a:extLst>
              <a:ext uri="{FF2B5EF4-FFF2-40B4-BE49-F238E27FC236}">
                <a16:creationId xmlns:a16="http://schemas.microsoft.com/office/drawing/2014/main" id="{46C65248-6507-3E47-BCEA-BE2482FFE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67225" y="0"/>
            <a:ext cx="1724775" cy="80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557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B9D60-817A-2F44-88E2-9A8D6306D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647"/>
            <a:ext cx="6722434" cy="1106386"/>
          </a:xfrm>
        </p:spPr>
        <p:txBody>
          <a:bodyPr>
            <a:normAutofit/>
          </a:bodyPr>
          <a:lstStyle/>
          <a:p>
            <a:r>
              <a:rPr lang="en-US" sz="3600" dirty="0"/>
              <a:t>J/Psi Yields vs </a:t>
            </a:r>
            <a:r>
              <a:rPr lang="en-US" sz="3600" dirty="0" err="1"/>
              <a:t>Evt_Mult</a:t>
            </a:r>
            <a:r>
              <a:rPr lang="en-US" sz="3600" dirty="0"/>
              <a:t> Topology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C742D6-DC17-FB45-83F1-640B7DA33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10/13/21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D635D9-7335-2E46-B8F9-33683D8B2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 DNP2021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71EF8C-8096-9541-9A24-32D13B356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AEB0-9789-3B42-BA0E-90F25E6275F0}" type="slidenum">
              <a:rPr lang="en-US" smtClean="0"/>
              <a:t>9</a:t>
            </a:fld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6737F3C-08AE-294E-8601-2C19DB1A0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467" y="1838068"/>
            <a:ext cx="5155526" cy="1574032"/>
          </a:xfrm>
          <a:prstGeom prst="rect">
            <a:avLst/>
          </a:prstGeom>
          <a:ln w="28575"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59E1237-CC42-8A4A-9165-D5D9A1587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0328" y="1891537"/>
            <a:ext cx="5155526" cy="1574032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DD6F30CE-9346-174E-9963-269B68AEBA06}"/>
              </a:ext>
            </a:extLst>
          </p:cNvPr>
          <p:cNvGrpSpPr/>
          <p:nvPr/>
        </p:nvGrpSpPr>
        <p:grpSpPr>
          <a:xfrm>
            <a:off x="2816028" y="2492347"/>
            <a:ext cx="1335186" cy="833481"/>
            <a:chOff x="2816028" y="2492347"/>
            <a:chExt cx="1335186" cy="833481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1B8330F6-1301-0A4F-A3FB-FD9C1C058B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16028" y="2492347"/>
              <a:ext cx="1003413" cy="83348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4F19B09-53D6-1A4D-81B0-BE9827412B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16028" y="2909087"/>
              <a:ext cx="1222572" cy="41674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E1BB8912-AACB-F842-A273-4BFB1EC28E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16028" y="2641984"/>
              <a:ext cx="1335186" cy="68384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B64C8B6-7214-9742-B755-C3847D5C9A1A}"/>
              </a:ext>
            </a:extLst>
          </p:cNvPr>
          <p:cNvGrpSpPr/>
          <p:nvPr/>
        </p:nvGrpSpPr>
        <p:grpSpPr>
          <a:xfrm rot="17919229">
            <a:off x="7578867" y="2192875"/>
            <a:ext cx="1335186" cy="833481"/>
            <a:chOff x="2816028" y="2492347"/>
            <a:chExt cx="1335186" cy="833481"/>
          </a:xfrm>
        </p:grpSpPr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33E258DF-6850-524F-9C77-DB24B4D786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16028" y="2492347"/>
              <a:ext cx="1003413" cy="833481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4EE7AA56-06F4-9D46-BD98-E93F662789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16028" y="2909087"/>
              <a:ext cx="1222572" cy="416741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3A3CF6DE-11CD-B548-9CD7-2B0094D081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16028" y="2641984"/>
              <a:ext cx="1335186" cy="683844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DCABE30E-737B-494A-9753-D70062F7725B}"/>
              </a:ext>
            </a:extLst>
          </p:cNvPr>
          <p:cNvSpPr txBox="1"/>
          <p:nvPr/>
        </p:nvSpPr>
        <p:spPr>
          <a:xfrm>
            <a:off x="6799141" y="1832607"/>
            <a:ext cx="1090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</a:rPr>
              <a:t>Evt_Multi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76F108D-E7E6-E44D-906E-183AC7875CF7}"/>
              </a:ext>
            </a:extLst>
          </p:cNvPr>
          <p:cNvSpPr txBox="1"/>
          <p:nvPr/>
        </p:nvSpPr>
        <p:spPr>
          <a:xfrm>
            <a:off x="3004588" y="1771498"/>
            <a:ext cx="1090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</a:rPr>
              <a:t>Evt_Multi</a:t>
            </a:r>
            <a:endParaRPr lang="en-US" dirty="0">
              <a:solidFill>
                <a:srgbClr val="0070C0"/>
              </a:solidFill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FF35A25-B6AA-BA43-AAC4-A422FFEFB775}"/>
              </a:ext>
            </a:extLst>
          </p:cNvPr>
          <p:cNvGrpSpPr/>
          <p:nvPr/>
        </p:nvGrpSpPr>
        <p:grpSpPr>
          <a:xfrm>
            <a:off x="573996" y="4405311"/>
            <a:ext cx="5155526" cy="1765998"/>
            <a:chOff x="573996" y="4405311"/>
            <a:chExt cx="5155526" cy="1765998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B158F52E-84E7-D04A-BF93-A97E8025A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3996" y="4405311"/>
              <a:ext cx="5155526" cy="1574032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A8701E15-292D-E14D-8337-9C4CA494FA39}"/>
                </a:ext>
              </a:extLst>
            </p:cNvPr>
            <p:cNvGrpSpPr/>
            <p:nvPr/>
          </p:nvGrpSpPr>
          <p:grpSpPr>
            <a:xfrm rot="14612223">
              <a:off x="1217128" y="5086975"/>
              <a:ext cx="1335186" cy="833481"/>
              <a:chOff x="2816028" y="2492347"/>
              <a:chExt cx="1335186" cy="833481"/>
            </a:xfrm>
          </p:grpSpPr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3B26A7E4-DFAF-3E49-9CDE-104EB2CFB08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16028" y="2492347"/>
                <a:ext cx="1003413" cy="833481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48C5A87B-365C-B248-8F49-2AE4BA79E68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16028" y="2909087"/>
                <a:ext cx="1222572" cy="416741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A8FDCA69-B5DF-8547-89F3-D293D5E4922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16028" y="2641984"/>
                <a:ext cx="1335186" cy="683844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DD4A02D3-57C7-6649-9A7B-4C6062680DD2}"/>
              </a:ext>
            </a:extLst>
          </p:cNvPr>
          <p:cNvSpPr txBox="1"/>
          <p:nvPr/>
        </p:nvSpPr>
        <p:spPr>
          <a:xfrm>
            <a:off x="1000456" y="4622441"/>
            <a:ext cx="1090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</a:rPr>
              <a:t>Evt_Multi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9C87CC0-FEEF-B34B-995F-17E836ADD924}"/>
              </a:ext>
            </a:extLst>
          </p:cNvPr>
          <p:cNvSpPr txBox="1"/>
          <p:nvPr/>
        </p:nvSpPr>
        <p:spPr>
          <a:xfrm>
            <a:off x="838200" y="1360171"/>
            <a:ext cx="2033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Co-mover breakup?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E2648EE-8A23-0944-AECB-17EBEF8EE434}"/>
              </a:ext>
            </a:extLst>
          </p:cNvPr>
          <p:cNvSpPr txBox="1"/>
          <p:nvPr/>
        </p:nvSpPr>
        <p:spPr>
          <a:xfrm>
            <a:off x="8422795" y="1360171"/>
            <a:ext cx="2566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Collision energy density? 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64020AC7-20A4-A549-8C4D-1B3F193B26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0522" y="4335363"/>
            <a:ext cx="5155526" cy="1574032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E8F4C116-C7F7-CD47-A18A-37F52FC6E282}"/>
              </a:ext>
            </a:extLst>
          </p:cNvPr>
          <p:cNvGrpSpPr/>
          <p:nvPr/>
        </p:nvGrpSpPr>
        <p:grpSpPr>
          <a:xfrm rot="14612223">
            <a:off x="6943654" y="5017027"/>
            <a:ext cx="1335186" cy="833481"/>
            <a:chOff x="2816028" y="2492347"/>
            <a:chExt cx="1335186" cy="833481"/>
          </a:xfrm>
        </p:grpSpPr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85B3FC03-9540-E345-8616-6FBD48AA10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16028" y="2492347"/>
              <a:ext cx="1003413" cy="83348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EE5F5F74-AAD4-1442-A066-51E76AE946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16028" y="2909087"/>
              <a:ext cx="1222572" cy="41674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64D7749A-65E0-C447-8B0B-176CA0B5DD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16028" y="2641984"/>
              <a:ext cx="1335186" cy="68384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5AA67710-373C-F64F-9E3E-311D509E5C20}"/>
              </a:ext>
            </a:extLst>
          </p:cNvPr>
          <p:cNvGrpSpPr/>
          <p:nvPr/>
        </p:nvGrpSpPr>
        <p:grpSpPr>
          <a:xfrm rot="156818">
            <a:off x="8267120" y="5041091"/>
            <a:ext cx="1335186" cy="833481"/>
            <a:chOff x="2816028" y="2492347"/>
            <a:chExt cx="1335186" cy="833481"/>
          </a:xfrm>
        </p:grpSpPr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621A30DA-9027-E741-8DE6-B7F911BBF4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16028" y="2492347"/>
              <a:ext cx="1003413" cy="83348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8D9A22A1-AD7C-444D-85EE-E6588F8652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16028" y="2909087"/>
              <a:ext cx="1222572" cy="41674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F305785E-DB96-B644-A069-C98ECAA884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16028" y="2641984"/>
              <a:ext cx="1335186" cy="68384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6" name="Picture 2" descr="PHENIX Experiment">
            <a:extLst>
              <a:ext uri="{FF2B5EF4-FFF2-40B4-BE49-F238E27FC236}">
                <a16:creationId xmlns:a16="http://schemas.microsoft.com/office/drawing/2014/main" id="{240471D8-6DD4-AA4C-A7D4-0C1B6CCDC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67225" y="0"/>
            <a:ext cx="1724775" cy="80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9577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1179</TotalTime>
  <Words>942</Words>
  <Application>Microsoft Macintosh PowerPoint</Application>
  <PresentationFormat>Widescreen</PresentationFormat>
  <Paragraphs>207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Symbol</vt:lpstr>
      <vt:lpstr>Times New Roman</vt:lpstr>
      <vt:lpstr>Office Theme</vt:lpstr>
      <vt:lpstr>Study of Multiplicity Dependent J/Psi Yield in p+p and p+Au Collisions at PHENIX </vt:lpstr>
      <vt:lpstr>Physics Motivation </vt:lpstr>
      <vt:lpstr>J/Psi Yields vs Event Multiplicity Nch</vt:lpstr>
      <vt:lpstr>Recent Studies of Small Systems at LHC and RHIC</vt:lpstr>
      <vt:lpstr>And it seems universal …</vt:lpstr>
      <vt:lpstr>PHENIX Experiment in 2015 Run, 200GeV pp and pA</vt:lpstr>
      <vt:lpstr>PHENIX Detector at RHIC</vt:lpstr>
      <vt:lpstr>J/Psi and Event Multiplicity Measurements in PHENIX  </vt:lpstr>
      <vt:lpstr>J/Psi Yields vs Evt_Mult Topology</vt:lpstr>
      <vt:lpstr>J/Psi Production in pp and pAu Collisions at PHENIX</vt:lpstr>
      <vt:lpstr>J/Psi Yields vs Evt_Mult Projections for 200GeV p+p </vt:lpstr>
      <vt:lpstr>Summary and Outlook </vt:lpstr>
      <vt:lpstr>Backup</vt:lpstr>
      <vt:lpstr>Multiple Collision Probability Table </vt:lpstr>
      <vt:lpstr>Cross Check Event Vertex Distributions:</vt:lpstr>
      <vt:lpstr>What could contribute to this? </vt:lpstr>
      <vt:lpstr>J/Psi Suppression Observed</vt:lpstr>
      <vt:lpstr>PowerPoint Presentation</vt:lpstr>
      <vt:lpstr>J/Psi Reconstruction Efficiency vs Multiplicity</vt:lpstr>
      <vt:lpstr>Raw Relative J/Psi Yields per MB vs Evt_Multiplicity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Study of Multiplicity Dependent J/Psi Yield in p+p and p+Au Collisions at PHENIX </dc:title>
  <dc:creator>Ming Liu</dc:creator>
  <cp:lastModifiedBy>Ming Liu</cp:lastModifiedBy>
  <cp:revision>86</cp:revision>
  <dcterms:created xsi:type="dcterms:W3CDTF">2021-10-11T23:15:48Z</dcterms:created>
  <dcterms:modified xsi:type="dcterms:W3CDTF">2021-10-12T18:54:50Z</dcterms:modified>
</cp:coreProperties>
</file>