
<file path=[Content_Types].xml><?xml version="1.0" encoding="utf-8"?>
<Types xmlns="http://schemas.openxmlformats.org/package/2006/content-types">
  <Override PartName="/ppt/embeddings/oleObject24.bin" ContentType="application/vnd.openxmlformats-officedocument.oleObject"/>
  <Override PartName="/ppt/slides/slide5.xml" ContentType="application/vnd.openxmlformats-officedocument.presentationml.slide+xml"/>
  <Override PartName="/ppt/embeddings/oleObject19.bin" ContentType="application/vnd.openxmlformats-officedocument.oleObject"/>
  <Override PartName="/ppt/slideLayouts/slideLayout5.xml" ContentType="application/vnd.openxmlformats-officedocument.presentationml.slideLayout+xml"/>
  <Override PartName="/ppt/tags/tag4.xml" ContentType="application/vnd.openxmlformats-officedocument.presentationml.tags+xml"/>
  <Override PartName="/ppt/slides/slide15.xml" ContentType="application/vnd.openxmlformats-officedocument.presentationml.slide+xml"/>
  <Override PartName="/ppt/embeddings/oleObject7.bin" ContentType="application/vnd.openxmlformats-officedocument.oleObject"/>
  <Override PartName="/ppt/embeddings/oleObject14.bin" ContentType="application/vnd.openxmlformats-officedocument.oleObject"/>
  <Override PartName="/ppt/notesSlides/notesSlide4.xml" ContentType="application/vnd.openxmlformats-officedocument.presentationml.notes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embeddings/oleObject36.bin" ContentType="application/vnd.openxmlformats-officedocument.oleObject"/>
  <Override PartName="/ppt/slides/slide10.xml" ContentType="application/vnd.openxmlformats-officedocument.presentationml.slide+xml"/>
  <Override PartName="/ppt/embeddings/Microsoft_Equation5.bin" ContentType="application/vnd.openxmlformats-officedocument.oleObject"/>
  <Override PartName="/ppt/embeddings/oleObject12.bin" ContentType="application/vnd.openxmlformats-officedocument.oleObject"/>
  <Override PartName="/ppt/embeddings/oleObject2.bin" ContentType="application/vnd.openxmlformats-officedocument.oleObject"/>
  <Override PartName="/ppt/embeddings/oleObject31.bin" ContentType="application/vnd.openxmlformats-officedocument.oleObject"/>
  <Override PartName="/ppt/theme/theme1.xml" ContentType="application/vnd.openxmlformats-officedocument.theme+xml"/>
  <Default Extension="wmf" ContentType="image/x-wmf"/>
  <Default Extension="rels" ContentType="application/vnd.openxmlformats-package.relationships+xml"/>
  <Override PartName="/ppt/embeddings/oleObject26.bin" ContentType="application/vnd.openxmlformats-officedocument.oleObject"/>
  <Override PartName="/ppt/slides/slide7.xml" ContentType="application/vnd.openxmlformats-officedocument.presentationml.slide+xml"/>
  <Override PartName="/ppt/slideLayouts/slideLayout7.xml" ContentType="application/vnd.openxmlformats-officedocument.presentationml.slideLayout+xml"/>
  <Override PartName="/ppt/tags/tag6.xml" ContentType="application/vnd.openxmlformats-officedocument.presentationml.tags+xml"/>
  <Override PartName="/ppt/notesSlides/notesSlide8.xml" ContentType="application/vnd.openxmlformats-officedocument.presentationml.notesSlide+xml"/>
  <Override PartName="/ppt/slides/slide17.xml" ContentType="application/vnd.openxmlformats-officedocument.presentationml.slide+xml"/>
  <Override PartName="/ppt/embeddings/oleObject21.bin" ContentType="application/vnd.openxmlformats-officedocument.oleObject"/>
  <Override PartName="/ppt/embeddings/oleObject9.bin" ContentType="application/vnd.openxmlformats-officedocument.oleObject"/>
  <Override PartName="/ppt/slides/slide2.xml" ContentType="application/vnd.openxmlformats-officedocument.presentationml.slide+xml"/>
  <Override PartName="/ppt/embeddings/oleObject16.bin" ContentType="application/vnd.openxmlformats-officedocument.oleObject"/>
  <Override PartName="/ppt/tags/tag1.xml" ContentType="application/vnd.openxmlformats-officedocument.presentationml.tags+xml"/>
  <Override PartName="/ppt/slideLayouts/slideLayout2.xml" ContentType="application/vnd.openxmlformats-officedocument.presentationml.slideLayout+xml"/>
  <Override PartName="/ppt/notesSlides/notesSlide6.xml" ContentType="application/vnd.openxmlformats-officedocument.presentationml.notesSlide+xml"/>
  <Default Extension="jpeg" ContentType="image/jpeg"/>
  <Override PartName="/ppt/slides/slide12.xml" ContentType="application/vnd.openxmlformats-officedocument.presentationml.slide+xml"/>
  <Override PartName="/ppt/embeddings/oleObject4.bin" ContentType="application/vnd.openxmlformats-officedocument.oleObject"/>
  <Override PartName="/ppt/notesSlides/notesSlide1.xml" ContentType="application/vnd.openxmlformats-officedocument.presentationml.notesSlide+xml"/>
  <Override PartName="/ppt/theme/theme3.xml" ContentType="application/vnd.openxmlformats-officedocument.theme+xml"/>
  <Override PartName="/ppt/embeddings/oleObject33.bin" ContentType="application/vnd.openxmlformats-officedocument.oleObject"/>
  <Override PartName="/ppt/embeddings/oleObject28.bin" ContentType="application/vnd.openxmlformats-officedocument.oleObject"/>
  <Override PartName="/ppt/embeddings/Microsoft_Equation2.bin" ContentType="application/vnd.openxmlformats-officedocument.oleObject"/>
  <Override PartName="/ppt/slides/slide9.xml" ContentType="application/vnd.openxmlformats-officedocument.presentationml.slide+xml"/>
  <Override PartName="/ppt/slideLayouts/slideLayout9.xml" ContentType="application/vnd.openxmlformats-officedocument.presentationml.slideLayout+xml"/>
  <Override PartName="/ppt/tags/tag8.xml" ContentType="application/vnd.openxmlformats-officedocument.presentationml.tags+xml"/>
  <Override PartName="/ppt/slideLayouts/slideLayout11.xml" ContentType="application/vnd.openxmlformats-officedocument.presentationml.slideLayout+xml"/>
  <Override PartName="/ppt/embeddings/oleObject23.bin" ContentType="application/vnd.openxmlformats-officedocument.oleObject"/>
  <Override PartName="/ppt/slides/slide4.xml" ContentType="application/vnd.openxmlformats-officedocument.presentationml.slide+xml"/>
  <Override PartName="/ppt/embeddings/oleObject18.bin" ContentType="application/vnd.openxmlformats-officedocument.oleObject"/>
  <Override PartName="/ppt/slideLayouts/slideLayout4.xml" ContentType="application/vnd.openxmlformats-officedocument.presentationml.slideLayout+xml"/>
  <Override PartName="/ppt/tags/tag3.xml" ContentType="application/vnd.openxmlformats-officedocument.presentationml.tags+xml"/>
  <Default Extension="xml" ContentType="application/xml"/>
  <Override PartName="/ppt/slides/slide14.xml" ContentType="application/vnd.openxmlformats-officedocument.presentationml.slide+xml"/>
  <Override PartName="/ppt/embeddings/oleObject6.bin" ContentType="application/vnd.openxmlformats-officedocument.oleObject"/>
  <Override PartName="/ppt/embeddings/oleObject13.bin" ContentType="application/vnd.openxmlformats-officedocument.oleObject"/>
  <Override PartName="/docProps/core.xml" ContentType="application/vnd.openxmlformats-package.core-properties+xml"/>
  <Override PartName="/ppt/notesSlides/notesSlide3.xml" ContentType="application/vnd.openxmlformats-officedocument.presentationml.notesSlide+xml"/>
  <Override PartName="/ppt/embeddings/oleObject35.bin" ContentType="application/vnd.openxmlformats-officedocument.oleObject"/>
  <Override PartName="/ppt/embeddings/Microsoft_Equation4.bin" ContentType="application/vnd.openxmlformats-officedocument.oleObject"/>
  <Override PartName="/ppt/embeddings/oleObject11.bin" ContentType="application/vnd.openxmlformats-officedocument.oleObject"/>
  <Override PartName="/ppt/embeddings/oleObject1.bin" ContentType="application/vnd.openxmlformats-officedocument.oleObject"/>
  <Override PartName="/ppt/embeddings/oleObject30.bin" ContentType="application/vnd.openxmlformats-officedocument.oleObject"/>
  <Override PartName="/ppt/handoutMasters/handoutMaster1.xml" ContentType="application/vnd.openxmlformats-officedocument.presentationml.handoutMaster+xml"/>
  <Override PartName="/ppt/presProps.xml" ContentType="application/vnd.openxmlformats-officedocument.presentationml.presProps+xml"/>
  <Override PartName="/ppt/embeddings/oleObject25.bin" ContentType="application/vnd.openxmlformats-officedocument.oleObject"/>
  <Override PartName="/ppt/slides/slide6.xml" ContentType="application/vnd.openxmlformats-officedocument.presentationml.slide+xml"/>
  <Override PartName="/ppt/slideLayouts/slideLayout6.xml" ContentType="application/vnd.openxmlformats-officedocument.presentationml.slideLayout+xml"/>
  <Override PartName="/ppt/tags/tag5.xml" ContentType="application/vnd.openxmlformats-officedocument.presentationml.tags+xml"/>
  <Override PartName="/ppt/slides/slide16.xml" ContentType="application/vnd.openxmlformats-officedocument.presentationml.slide+xml"/>
  <Override PartName="/ppt/embeddings/oleObject20.bin" ContentType="application/vnd.openxmlformats-officedocument.oleObject"/>
  <Override PartName="/ppt/embeddings/oleObject8.bin" ContentType="application/vnd.openxmlformats-officedocument.oleObject"/>
  <Override PartName="/ppt/embeddings/oleObject15.bin" ContentType="application/vnd.openxmlformats-officedocument.oleObject"/>
  <Override PartName="/ppt/slides/slide1.xml" ContentType="application/vnd.openxmlformats-officedocument.presentationml.slide+xml"/>
  <Override PartName="/ppt/slideLayouts/slideLayout1.xml" ContentType="application/vnd.openxmlformats-officedocument.presentationml.slideLayout+xml"/>
  <Override PartName="/ppt/notesSlides/notesSlide5.xml" ContentType="application/vnd.openxmlformats-officedocument.presentationml.notesSlide+xml"/>
  <Default Extension="bin" ContentType="application/vnd.openxmlformats-officedocument.presentationml.printerSettings"/>
  <Override PartName="/ppt/embeddings/oleObject37.bin" ContentType="application/vnd.openxmlformats-officedocument.oleObject"/>
  <Override PartName="/ppt/slides/slide11.xml" ContentType="application/vnd.openxmlformats-officedocument.presentationml.slide+xml"/>
  <Override PartName="/ppt/embeddings/oleObject3.bin" ContentType="application/vnd.openxmlformats-officedocument.oleObject"/>
  <Override PartName="/ppt/embeddings/oleObject32.bin" ContentType="application/vnd.openxmlformats-officedocument.oleObject"/>
  <Override PartName="/ppt/notesMasters/notesMaster1.xml" ContentType="application/vnd.openxmlformats-officedocument.presentationml.notesMaster+xml"/>
  <Override PartName="/ppt/theme/theme2.xml" ContentType="application/vnd.openxmlformats-officedocument.theme+xml"/>
  <Override PartName="/ppt/embeddings/oleObject27.bin" ContentType="application/vnd.openxmlformats-officedocument.oleObject"/>
  <Override PartName="/ppt/embeddings/Microsoft_Equation1.bin" ContentType="application/vnd.openxmlformats-officedocument.oleObject"/>
  <Override PartName="/ppt/viewProps.xml" ContentType="application/vnd.openxmlformats-officedocument.presentationml.viewProps+xml"/>
  <Override PartName="/ppt/slides/slide8.xml" ContentType="application/vnd.openxmlformats-officedocument.presentationml.slide+xml"/>
  <Override PartName="/ppt/slideLayouts/slideLayout8.xml" ContentType="application/vnd.openxmlformats-officedocument.presentationml.slideLayout+xml"/>
  <Override PartName="/ppt/tags/tag7.xml" ContentType="application/vnd.openxmlformats-officedocument.presentationml.tags+xml"/>
  <Override PartName="/ppt/notesSlides/notesSlide9.xml" ContentType="application/vnd.openxmlformats-officedocument.presentationml.notesSlide+xml"/>
  <Override PartName="/ppt/slideLayouts/slideLayout10.xml" ContentType="application/vnd.openxmlformats-officedocument.presentationml.slideLayout+xml"/>
  <Override PartName="/ppt/embeddings/oleObject22.bin" ContentType="application/vnd.openxmlformats-officedocument.oleObject"/>
  <Override PartName="/ppt/embeddings/oleObject17.bin" ContentType="application/vnd.openxmlformats-officedocument.oleObject"/>
  <Default Extension="png" ContentType="image/png"/>
  <Override PartName="/ppt/slideLayouts/slideLayout3.xml" ContentType="application/vnd.openxmlformats-officedocument.presentationml.slideLayout+xml"/>
  <Default Extension="pict" ContentType="image/pict"/>
  <Override PartName="/ppt/slides/slide3.xml" ContentType="application/vnd.openxmlformats-officedocument.presentationml.slide+xml"/>
  <Override PartName="/ppt/tags/tag2.xml" ContentType="application/vnd.openxmlformats-officedocument.presentationml.tags+xml"/>
  <Override PartName="/ppt/notesSlides/notesSlide7.xml" ContentType="application/vnd.openxmlformats-officedocument.presentationml.notesSlide+xml"/>
  <Override PartName="/ppt/slides/slide13.xml" ContentType="application/vnd.openxmlformats-officedocument.presentationml.slide+xml"/>
  <Override PartName="/ppt/embeddings/oleObject5.bin" ContentType="application/vnd.openxmlformats-officedocument.oleObject"/>
  <Override PartName="/ppt/notesSlides/notesSlide2.xml" ContentType="application/vnd.openxmlformats-officedocument.presentationml.notesSlide+xml"/>
  <Override PartName="/ppt/embeddings/oleObject34.bin" ContentType="application/vnd.openxmlformats-officedocument.oleObject"/>
  <Override PartName="/docProps/app.xml" ContentType="application/vnd.openxmlformats-officedocument.extended-properties+xml"/>
  <Default Extension="vml" ContentType="application/vnd.openxmlformats-officedocument.vmlDrawing"/>
  <Override PartName="/ppt/embeddings/oleObject29.bin" ContentType="application/vnd.openxmlformats-officedocument.oleObject"/>
  <Override PartName="/ppt/embeddings/Microsoft_Equation3.bin" ContentType="application/vnd.openxmlformats-officedocument.oleObject"/>
  <Default Extension="gif" ContentType="image/gif"/>
  <Override PartName="/ppt/embeddings/oleObject10.bin" ContentType="application/vnd.openxmlformats-officedocument.oleObject"/>
  <Override PartName="/ppt/tableStyles.xml" ContentType="application/vnd.openxmlformats-officedocument.presentationml.tableStyl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id="2147483648" r:id="rId1"/>
  </p:sldMasterIdLst>
  <p:notesMasterIdLst>
    <p:notesMasterId r:id="rId19"/>
  </p:notesMasterIdLst>
  <p:handoutMasterIdLst>
    <p:handoutMasterId r:id="rId20"/>
  </p:handoutMasterIdLst>
  <p:sldIdLst>
    <p:sldId id="256" r:id="rId2"/>
    <p:sldId id="296" r:id="rId3"/>
    <p:sldId id="298" r:id="rId4"/>
    <p:sldId id="287" r:id="rId5"/>
    <p:sldId id="289" r:id="rId6"/>
    <p:sldId id="275" r:id="rId7"/>
    <p:sldId id="277" r:id="rId8"/>
    <p:sldId id="294" r:id="rId9"/>
    <p:sldId id="266" r:id="rId10"/>
    <p:sldId id="269" r:id="rId11"/>
    <p:sldId id="295" r:id="rId12"/>
    <p:sldId id="279" r:id="rId13"/>
    <p:sldId id="283" r:id="rId14"/>
    <p:sldId id="292" r:id="rId15"/>
    <p:sldId id="299" r:id="rId16"/>
    <p:sldId id="268" r:id="rId17"/>
    <p:sldId id="274"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p:restoredLeft sz="22746" autoAdjust="0"/>
    <p:restoredTop sz="97875" autoAdjust="0"/>
  </p:normalViewPr>
  <p:slideViewPr>
    <p:cSldViewPr snapToGrid="0" snapToObjects="1">
      <p:cViewPr>
        <p:scale>
          <a:sx n="125" d="100"/>
          <a:sy n="125" d="100"/>
        </p:scale>
        <p:origin x="-336" y="-184"/>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4048"/>
    </p:cViewPr>
  </p:sorterViewPr>
  <p:gridSpacing cx="78028800" cy="78028800"/>
</p:viewPr>
</file>

<file path=ppt/_rels/presentation.xml.rels><?xml version="1.0" encoding="UTF-8" standalone="yes"?>
<Relationships xmlns="http://schemas.openxmlformats.org/package/2006/relationships"><Relationship Id="rId19" Type="http://schemas.openxmlformats.org/officeDocument/2006/relationships/notesMaster" Target="notesMasters/notesMaster1.xml"/><Relationship Id="rId20" Type="http://schemas.openxmlformats.org/officeDocument/2006/relationships/handoutMaster" Target="handoutMasters/handout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8" Type="http://schemas.openxmlformats.org/officeDocument/2006/relationships/slide" Target="slides/slide1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 Id="rId2" Type="http://schemas.openxmlformats.org/officeDocument/2006/relationships/image" Target="../media/image2.wmf"/><Relationship Id="rId3" Type="http://schemas.openxmlformats.org/officeDocument/2006/relationships/image" Target="../media/image3.wmf"/><Relationship Id="rId4" Type="http://schemas.openxmlformats.org/officeDocument/2006/relationships/image" Target="../media/image4.wmf"/><Relationship Id="rId5"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 Id="rId2" Type="http://schemas.openxmlformats.org/officeDocument/2006/relationships/image" Target="../media/image9.pict"/><Relationship Id="rId3" Type="http://schemas.openxmlformats.org/officeDocument/2006/relationships/image" Target="../media/image10.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pict"/><Relationship Id="rId2" Type="http://schemas.openxmlformats.org/officeDocument/2006/relationships/image" Target="../media/image17.pict"/><Relationship Id="rId3" Type="http://schemas.openxmlformats.org/officeDocument/2006/relationships/image" Target="../media/image18.pict"/></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pict"/><Relationship Id="rId2" Type="http://schemas.openxmlformats.org/officeDocument/2006/relationships/image" Target="../media/image20.pict"/><Relationship Id="rId3" Type="http://schemas.openxmlformats.org/officeDocument/2006/relationships/image" Target="../media/image21.pict"/><Relationship Id="rId4" Type="http://schemas.openxmlformats.org/officeDocument/2006/relationships/image" Target="../media/image22.pict"/><Relationship Id="rId5" Type="http://schemas.openxmlformats.org/officeDocument/2006/relationships/image" Target="../media/image23.pict"/><Relationship Id="rId6" Type="http://schemas.openxmlformats.org/officeDocument/2006/relationships/image" Target="../media/image24.pict"/><Relationship Id="rId7" Type="http://schemas.openxmlformats.org/officeDocument/2006/relationships/image" Target="../media/image25.pict"/><Relationship Id="rId8" Type="http://schemas.openxmlformats.org/officeDocument/2006/relationships/image" Target="../media/image26.pict"/></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9.pict"/><Relationship Id="rId2" Type="http://schemas.openxmlformats.org/officeDocument/2006/relationships/image" Target="../media/image30.pict"/><Relationship Id="rId3" Type="http://schemas.openxmlformats.org/officeDocument/2006/relationships/image" Target="../media/image31.pict"/><Relationship Id="rId4" Type="http://schemas.openxmlformats.org/officeDocument/2006/relationships/image" Target="../media/image32.pict"/></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7.pict"/></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pict"/><Relationship Id="rId2" Type="http://schemas.openxmlformats.org/officeDocument/2006/relationships/image" Target="../media/image22.pict"/><Relationship Id="rId3" Type="http://schemas.openxmlformats.org/officeDocument/2006/relationships/image" Target="../media/image23.pict"/><Relationship Id="rId4" Type="http://schemas.openxmlformats.org/officeDocument/2006/relationships/image" Target="../media/image24.pict"/><Relationship Id="rId5" Type="http://schemas.openxmlformats.org/officeDocument/2006/relationships/image" Target="../media/image25.pict"/><Relationship Id="rId6" Type="http://schemas.openxmlformats.org/officeDocument/2006/relationships/image" Target="../media/image26.pict"/><Relationship Id="rId7" Type="http://schemas.openxmlformats.org/officeDocument/2006/relationships/image" Target="../media/image47.pict"/></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9.pict"/><Relationship Id="rId2" Type="http://schemas.openxmlformats.org/officeDocument/2006/relationships/image" Target="../media/image50.pict"/><Relationship Id="rId3" Type="http://schemas.openxmlformats.org/officeDocument/2006/relationships/image" Target="../media/image51.pict"/></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3.wmf"/><Relationship Id="rId2" Type="http://schemas.openxmlformats.org/officeDocument/2006/relationships/image" Target="../media/image54.wmf"/><Relationship Id="rId3" Type="http://schemas.openxmlformats.org/officeDocument/2006/relationships/image" Target="../media/image55.wmf"/><Relationship Id="rId4" Type="http://schemas.openxmlformats.org/officeDocument/2006/relationships/image" Target="../media/image5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1A11B2A-5727-4AF3-99F2-E0077CD97493}" type="datetimeFigureOut">
              <a:rPr lang="en-US" smtClean="0"/>
              <a:pPr/>
              <a:t>10/13/09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9000E5B-AB2C-43E3-8311-FF013A2B02B6}"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68D61F-0AD6-41CC-B67A-C52F4C504A88}" type="datetimeFigureOut">
              <a:rPr lang="en-US" smtClean="0"/>
              <a:pPr/>
              <a:t>10/13/09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868AD3-CF90-4CA8-97EF-0AEDF9691AC7}"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3A997A-333F-40AB-801F-129549076F62}" type="slidenum">
              <a:rPr lang="en-US"/>
              <a:pPr/>
              <a:t>3</a:t>
            </a:fld>
            <a:endParaRPr lang="en-US"/>
          </a:p>
        </p:txBody>
      </p:sp>
      <p:sp>
        <p:nvSpPr>
          <p:cNvPr id="178178" name="Rectangle 2"/>
          <p:cNvSpPr>
            <a:spLocks noRot="1" noChangeArrowheads="1" noTextEdit="1"/>
          </p:cNvSpPr>
          <p:nvPr>
            <p:ph type="sldImg"/>
          </p:nvPr>
        </p:nvSpPr>
        <p:spPr>
          <a:ln/>
        </p:spPr>
      </p:sp>
      <p:sp>
        <p:nvSpPr>
          <p:cNvPr id="178179" name="Rectangle 3"/>
          <p:cNvSpPr>
            <a:spLocks noGrp="1" noChangeArrowheads="1"/>
          </p:cNvSpPr>
          <p:nvPr>
            <p:ph type="body" idx="1"/>
          </p:nvPr>
        </p:nvSpPr>
        <p:spPr/>
        <p:txBody>
          <a:bodyPr/>
          <a:lstStyle/>
          <a:p>
            <a:r>
              <a:rPr lang="en-US"/>
              <a:t>As is well known, an interesting property of QCD is confinement, which means that in nature quarks and gluons are confined in hadrons, and we cannot see free quarks and gluons. If we accelerate two heavy nuclei to very high energy and make them collide with each other, we can deposit a huge amount of energy in the colliding center and the confined quarks and gluons may be deconfined to form a new kind of matter: Quark-gluon-plasma, or QGP.</a:t>
            </a:r>
          </a:p>
          <a:p>
            <a:r>
              <a:rPr lang="en-US"/>
              <a:t>jet quenching is widely regarded as one of the best one to probe the hot/dense matter. Jet quenching tells that when an energetic parton passing through hot and dense nuclear matter, it may suffer multiple scattering with other partons in hot medium and lose a lot of energy. One can get the information of the medium by the lost energy of jets. It is very similar to X-rays tomography used in hospital to detect the intern structure of human body.  Jet quenching theory predicted strong suppressions in single hadron production and di-hadron correlation in the hot QGP medium.  In single hadron production, because the jet will lose a large amount of energy when propagating in the QGP, when the jet is fragmentated into hadrons, the hadron yield will be significantly suppressed. In di-hadron prod., when a pair of jet produced. There are usually back-to-back. If they are produced near the surface of the QGP, the jet near the surface will travel very short distance in the QGP and lose few energy.  Whereas another jet may travel a longer distance and lose a large amount of energy before fragmentation. Therefore If the leading hadron of this jet is chosen as triggered particle, in the opposite direction, the yield of the hadron from another jet will be highly suppressed.</a:t>
            </a:r>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2618C53C-C81E-4D37-8730-F9DB9533D577}" type="slidenum">
              <a:rPr lang="en-US">
                <a:latin typeface="Arial" pitchFamily="55" charset="0"/>
              </a:rPr>
              <a:pPr/>
              <a:t>4</a:t>
            </a:fld>
            <a:endParaRPr lang="en-US">
              <a:latin typeface="Arial" pitchFamily="55" charset="0"/>
            </a:endParaRPr>
          </a:p>
        </p:txBody>
      </p:sp>
      <p:sp>
        <p:nvSpPr>
          <p:cNvPr id="45059" name="Rectangle 2"/>
          <p:cNvSpPr>
            <a:spLocks noGrp="1" noRot="1" noChangeAspect="1" noChangeArrowheads="1" noTextEdit="1"/>
          </p:cNvSpPr>
          <p:nvPr>
            <p:ph type="sldImg"/>
          </p:nvPr>
        </p:nvSpPr>
        <p:spPr>
          <a:xfrm>
            <a:off x="1144588" y="687388"/>
            <a:ext cx="4570412" cy="3427412"/>
          </a:xfrm>
          <a:ln/>
        </p:spPr>
      </p:sp>
      <p:sp>
        <p:nvSpPr>
          <p:cNvPr id="45060" name="Rectangle 3"/>
          <p:cNvSpPr>
            <a:spLocks noGrp="1" noChangeArrowheads="1"/>
          </p:cNvSpPr>
          <p:nvPr>
            <p:ph type="body" idx="1"/>
          </p:nvPr>
        </p:nvSpPr>
        <p:spPr>
          <a:noFill/>
          <a:ln/>
        </p:spPr>
        <p:txBody>
          <a:bodyPr/>
          <a:lstStyle/>
          <a:p>
            <a:pPr eaLnBrk="1" hangingPunct="1"/>
            <a:endParaRPr lang="en-US">
              <a:latin typeface="Arial" pitchFamily="55"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ln>
            <a:miter lim="800000"/>
            <a:headEnd/>
            <a:tailEnd/>
          </a:ln>
        </p:spPr>
        <p:txBody>
          <a:bodyPr/>
          <a:lstStyle/>
          <a:p>
            <a:fld id="{702FA91F-C483-4A86-A992-745C5BA448DB}" type="slidenum">
              <a:rPr lang="en-US"/>
              <a:pPr/>
              <a:t>5</a:t>
            </a:fld>
            <a:endParaRPr lang="en-US"/>
          </a:p>
        </p:txBody>
      </p:sp>
      <p:sp>
        <p:nvSpPr>
          <p:cNvPr id="66563" name="Rectangle 2"/>
          <p:cNvSpPr>
            <a:spLocks noGrp="1" noRot="1" noChangeAspect="1" noChangeArrowheads="1" noTextEdit="1"/>
          </p:cNvSpPr>
          <p:nvPr>
            <p:ph type="sldImg"/>
          </p:nvPr>
        </p:nvSpPr>
        <p:spPr bwMode="auto">
          <a:xfrm>
            <a:off x="1146175" y="687388"/>
            <a:ext cx="4567238" cy="3427412"/>
          </a:xfrm>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BBAB8374-C48D-4BE9-B364-8C32455A9917}" type="slidenum">
              <a:rPr lang="en-US"/>
              <a:pPr/>
              <a:t>6</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a:latin typeface="Times" pitchFamily="-112"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24AF0A45-5639-403E-94A4-226009256BBE}" type="slidenum">
              <a:rPr lang="en-US"/>
              <a:pPr/>
              <a:t>7</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a:latin typeface="Times" pitchFamily="-112"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24AF0A45-5639-403E-94A4-226009256BBE}" type="slidenum">
              <a:rPr lang="en-US"/>
              <a:pPr/>
              <a:t>11</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a:latin typeface="Times" pitchFamily="-112"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96233C5A-28B6-49B1-9121-1E7BAFE5FE6E}" type="slidenum">
              <a:rPr lang="en-US"/>
              <a:pPr/>
              <a:t>12</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a:latin typeface="Times" pitchFamily="-112"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AE9C1E14-2D84-4E03-9080-C0D9B72741A3}" type="slidenum">
              <a:rPr lang="en-US"/>
              <a:pPr/>
              <a:t>13</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a:latin typeface="Times" pitchFamily="-112"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08F754-D90E-4BE0-B5F2-EE50CBA698B1}" type="slidenum">
              <a:rPr lang="en-US"/>
              <a:pPr/>
              <a:t>17</a:t>
            </a:fld>
            <a:endParaRPr lang="en-US"/>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1A374A-9269-4DC6-859C-2B7BFC610DA8}" type="datetime1">
              <a:rPr lang="en-US" smtClean="0"/>
              <a:t>10/15/09</a:t>
            </a:fld>
            <a:endParaRPr lang="en-US"/>
          </a:p>
        </p:txBody>
      </p:sp>
      <p:sp>
        <p:nvSpPr>
          <p:cNvPr id="5" name="Footer Placeholder 4"/>
          <p:cNvSpPr>
            <a:spLocks noGrp="1"/>
          </p:cNvSpPr>
          <p:nvPr>
            <p:ph type="ftr" sz="quarter" idx="11"/>
          </p:nvPr>
        </p:nvSpPr>
        <p:spPr/>
        <p:txBody>
          <a:bodyPr/>
          <a:lstStyle/>
          <a:p>
            <a:r>
              <a:rPr lang="en-US" smtClean="0"/>
              <a:t>Ming X. Liu  DNP2009</a:t>
            </a:r>
            <a:endParaRPr lang="en-US"/>
          </a:p>
        </p:txBody>
      </p:sp>
      <p:sp>
        <p:nvSpPr>
          <p:cNvPr id="6" name="Slide Number Placeholder 5"/>
          <p:cNvSpPr>
            <a:spLocks noGrp="1"/>
          </p:cNvSpPr>
          <p:nvPr>
            <p:ph type="sldNum" sz="quarter" idx="12"/>
          </p:nvPr>
        </p:nvSpPr>
        <p:spPr/>
        <p:txBody>
          <a:bodyPr/>
          <a:lstStyle/>
          <a:p>
            <a:fld id="{825C2647-C464-4E54-808B-4B2B00B885C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665EDF-02FF-4666-9411-A1084FA833BA}" type="datetime1">
              <a:rPr lang="en-US" smtClean="0"/>
              <a:t>10/15/09</a:t>
            </a:fld>
            <a:endParaRPr lang="en-US"/>
          </a:p>
        </p:txBody>
      </p:sp>
      <p:sp>
        <p:nvSpPr>
          <p:cNvPr id="5" name="Footer Placeholder 4"/>
          <p:cNvSpPr>
            <a:spLocks noGrp="1"/>
          </p:cNvSpPr>
          <p:nvPr>
            <p:ph type="ftr" sz="quarter" idx="11"/>
          </p:nvPr>
        </p:nvSpPr>
        <p:spPr/>
        <p:txBody>
          <a:bodyPr/>
          <a:lstStyle/>
          <a:p>
            <a:r>
              <a:rPr lang="en-US" smtClean="0"/>
              <a:t>Ming X. Liu  DNP2009</a:t>
            </a:r>
            <a:endParaRPr lang="en-US"/>
          </a:p>
        </p:txBody>
      </p:sp>
      <p:sp>
        <p:nvSpPr>
          <p:cNvPr id="6" name="Slide Number Placeholder 5"/>
          <p:cNvSpPr>
            <a:spLocks noGrp="1"/>
          </p:cNvSpPr>
          <p:nvPr>
            <p:ph type="sldNum" sz="quarter" idx="12"/>
          </p:nvPr>
        </p:nvSpPr>
        <p:spPr/>
        <p:txBody>
          <a:bodyPr/>
          <a:lstStyle/>
          <a:p>
            <a:fld id="{825C2647-C464-4E54-808B-4B2B00B885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FA807B-0BDE-463D-8A61-E64FF95CEBAE}" type="datetime1">
              <a:rPr lang="en-US" smtClean="0"/>
              <a:t>10/15/09</a:t>
            </a:fld>
            <a:endParaRPr lang="en-US"/>
          </a:p>
        </p:txBody>
      </p:sp>
      <p:sp>
        <p:nvSpPr>
          <p:cNvPr id="5" name="Footer Placeholder 4"/>
          <p:cNvSpPr>
            <a:spLocks noGrp="1"/>
          </p:cNvSpPr>
          <p:nvPr>
            <p:ph type="ftr" sz="quarter" idx="11"/>
          </p:nvPr>
        </p:nvSpPr>
        <p:spPr/>
        <p:txBody>
          <a:bodyPr/>
          <a:lstStyle/>
          <a:p>
            <a:r>
              <a:rPr lang="en-US" smtClean="0"/>
              <a:t>Ming X. Liu  DNP2009</a:t>
            </a:r>
            <a:endParaRPr lang="en-US"/>
          </a:p>
        </p:txBody>
      </p:sp>
      <p:sp>
        <p:nvSpPr>
          <p:cNvPr id="6" name="Slide Number Placeholder 5"/>
          <p:cNvSpPr>
            <a:spLocks noGrp="1"/>
          </p:cNvSpPr>
          <p:nvPr>
            <p:ph type="sldNum" sz="quarter" idx="12"/>
          </p:nvPr>
        </p:nvSpPr>
        <p:spPr/>
        <p:txBody>
          <a:bodyPr/>
          <a:lstStyle/>
          <a:p>
            <a:fld id="{825C2647-C464-4E54-808B-4B2B00B885C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FEDF36-66F7-41F7-8F34-86535BDEE894}" type="datetime1">
              <a:rPr lang="en-US" smtClean="0"/>
              <a:t>10/15/09</a:t>
            </a:fld>
            <a:endParaRPr lang="en-US"/>
          </a:p>
        </p:txBody>
      </p:sp>
      <p:sp>
        <p:nvSpPr>
          <p:cNvPr id="5" name="Footer Placeholder 4"/>
          <p:cNvSpPr>
            <a:spLocks noGrp="1"/>
          </p:cNvSpPr>
          <p:nvPr>
            <p:ph type="ftr" sz="quarter" idx="11"/>
          </p:nvPr>
        </p:nvSpPr>
        <p:spPr/>
        <p:txBody>
          <a:bodyPr/>
          <a:lstStyle/>
          <a:p>
            <a:r>
              <a:rPr lang="en-US" smtClean="0"/>
              <a:t>Ming X. Liu  DNP2009</a:t>
            </a:r>
            <a:endParaRPr lang="en-US"/>
          </a:p>
        </p:txBody>
      </p:sp>
      <p:sp>
        <p:nvSpPr>
          <p:cNvPr id="6" name="Slide Number Placeholder 5"/>
          <p:cNvSpPr>
            <a:spLocks noGrp="1"/>
          </p:cNvSpPr>
          <p:nvPr>
            <p:ph type="sldNum" sz="quarter" idx="12"/>
          </p:nvPr>
        </p:nvSpPr>
        <p:spPr/>
        <p:txBody>
          <a:bodyPr/>
          <a:lstStyle/>
          <a:p>
            <a:fld id="{825C2647-C464-4E54-808B-4B2B00B885C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4B63B7-329A-4D6A-9503-E95054F4AB49}" type="datetime1">
              <a:rPr lang="en-US" smtClean="0"/>
              <a:t>10/15/09</a:t>
            </a:fld>
            <a:endParaRPr lang="en-US"/>
          </a:p>
        </p:txBody>
      </p:sp>
      <p:sp>
        <p:nvSpPr>
          <p:cNvPr id="5" name="Footer Placeholder 4"/>
          <p:cNvSpPr>
            <a:spLocks noGrp="1"/>
          </p:cNvSpPr>
          <p:nvPr>
            <p:ph type="ftr" sz="quarter" idx="11"/>
          </p:nvPr>
        </p:nvSpPr>
        <p:spPr/>
        <p:txBody>
          <a:bodyPr/>
          <a:lstStyle/>
          <a:p>
            <a:r>
              <a:rPr lang="en-US" smtClean="0"/>
              <a:t>Ming X. Liu  DNP2009</a:t>
            </a:r>
            <a:endParaRPr lang="en-US"/>
          </a:p>
        </p:txBody>
      </p:sp>
      <p:sp>
        <p:nvSpPr>
          <p:cNvPr id="6" name="Slide Number Placeholder 5"/>
          <p:cNvSpPr>
            <a:spLocks noGrp="1"/>
          </p:cNvSpPr>
          <p:nvPr>
            <p:ph type="sldNum" sz="quarter" idx="12"/>
          </p:nvPr>
        </p:nvSpPr>
        <p:spPr/>
        <p:txBody>
          <a:bodyPr/>
          <a:lstStyle/>
          <a:p>
            <a:fld id="{825C2647-C464-4E54-808B-4B2B00B885C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CBA963-BFE4-4067-829A-2FD25BA3119E}" type="datetime1">
              <a:rPr lang="en-US" smtClean="0"/>
              <a:t>10/15/09</a:t>
            </a:fld>
            <a:endParaRPr lang="en-US"/>
          </a:p>
        </p:txBody>
      </p:sp>
      <p:sp>
        <p:nvSpPr>
          <p:cNvPr id="6" name="Footer Placeholder 5"/>
          <p:cNvSpPr>
            <a:spLocks noGrp="1"/>
          </p:cNvSpPr>
          <p:nvPr>
            <p:ph type="ftr" sz="quarter" idx="11"/>
          </p:nvPr>
        </p:nvSpPr>
        <p:spPr/>
        <p:txBody>
          <a:bodyPr/>
          <a:lstStyle/>
          <a:p>
            <a:r>
              <a:rPr lang="en-US" smtClean="0"/>
              <a:t>Ming X. Liu  DNP2009</a:t>
            </a:r>
            <a:endParaRPr lang="en-US"/>
          </a:p>
        </p:txBody>
      </p:sp>
      <p:sp>
        <p:nvSpPr>
          <p:cNvPr id="7" name="Slide Number Placeholder 6"/>
          <p:cNvSpPr>
            <a:spLocks noGrp="1"/>
          </p:cNvSpPr>
          <p:nvPr>
            <p:ph type="sldNum" sz="quarter" idx="12"/>
          </p:nvPr>
        </p:nvSpPr>
        <p:spPr/>
        <p:txBody>
          <a:bodyPr/>
          <a:lstStyle/>
          <a:p>
            <a:fld id="{825C2647-C464-4E54-808B-4B2B00B885C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F434E2-496D-4ECC-B244-0BC56378D2A1}" type="datetime1">
              <a:rPr lang="en-US" smtClean="0"/>
              <a:t>10/15/09</a:t>
            </a:fld>
            <a:endParaRPr lang="en-US"/>
          </a:p>
        </p:txBody>
      </p:sp>
      <p:sp>
        <p:nvSpPr>
          <p:cNvPr id="8" name="Footer Placeholder 7"/>
          <p:cNvSpPr>
            <a:spLocks noGrp="1"/>
          </p:cNvSpPr>
          <p:nvPr>
            <p:ph type="ftr" sz="quarter" idx="11"/>
          </p:nvPr>
        </p:nvSpPr>
        <p:spPr/>
        <p:txBody>
          <a:bodyPr/>
          <a:lstStyle/>
          <a:p>
            <a:r>
              <a:rPr lang="en-US" smtClean="0"/>
              <a:t>Ming X. Liu  DNP2009</a:t>
            </a:r>
            <a:endParaRPr lang="en-US"/>
          </a:p>
        </p:txBody>
      </p:sp>
      <p:sp>
        <p:nvSpPr>
          <p:cNvPr id="9" name="Slide Number Placeholder 8"/>
          <p:cNvSpPr>
            <a:spLocks noGrp="1"/>
          </p:cNvSpPr>
          <p:nvPr>
            <p:ph type="sldNum" sz="quarter" idx="12"/>
          </p:nvPr>
        </p:nvSpPr>
        <p:spPr/>
        <p:txBody>
          <a:bodyPr/>
          <a:lstStyle/>
          <a:p>
            <a:fld id="{825C2647-C464-4E54-808B-4B2B00B885C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E6D06AD-DFE0-4224-BE71-C2274D3B49B5}" type="datetime1">
              <a:rPr lang="en-US" smtClean="0"/>
              <a:t>10/15/09</a:t>
            </a:fld>
            <a:endParaRPr lang="en-US"/>
          </a:p>
        </p:txBody>
      </p:sp>
      <p:sp>
        <p:nvSpPr>
          <p:cNvPr id="4" name="Footer Placeholder 3"/>
          <p:cNvSpPr>
            <a:spLocks noGrp="1"/>
          </p:cNvSpPr>
          <p:nvPr>
            <p:ph type="ftr" sz="quarter" idx="11"/>
          </p:nvPr>
        </p:nvSpPr>
        <p:spPr/>
        <p:txBody>
          <a:bodyPr/>
          <a:lstStyle/>
          <a:p>
            <a:r>
              <a:rPr lang="en-US" smtClean="0"/>
              <a:t>Ming X. Liu  DNP2009</a:t>
            </a:r>
            <a:endParaRPr lang="en-US"/>
          </a:p>
        </p:txBody>
      </p:sp>
      <p:sp>
        <p:nvSpPr>
          <p:cNvPr id="5" name="Slide Number Placeholder 4"/>
          <p:cNvSpPr>
            <a:spLocks noGrp="1"/>
          </p:cNvSpPr>
          <p:nvPr>
            <p:ph type="sldNum" sz="quarter" idx="12"/>
          </p:nvPr>
        </p:nvSpPr>
        <p:spPr/>
        <p:txBody>
          <a:bodyPr/>
          <a:lstStyle/>
          <a:p>
            <a:fld id="{825C2647-C464-4E54-808B-4B2B00B885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5AA814-49A3-47CD-99DA-4ACD22A66018}" type="datetime1">
              <a:rPr lang="en-US" smtClean="0"/>
              <a:t>10/15/09</a:t>
            </a:fld>
            <a:endParaRPr lang="en-US"/>
          </a:p>
        </p:txBody>
      </p:sp>
      <p:sp>
        <p:nvSpPr>
          <p:cNvPr id="3" name="Footer Placeholder 2"/>
          <p:cNvSpPr>
            <a:spLocks noGrp="1"/>
          </p:cNvSpPr>
          <p:nvPr>
            <p:ph type="ftr" sz="quarter" idx="11"/>
          </p:nvPr>
        </p:nvSpPr>
        <p:spPr/>
        <p:txBody>
          <a:bodyPr/>
          <a:lstStyle/>
          <a:p>
            <a:r>
              <a:rPr lang="en-US" smtClean="0"/>
              <a:t>Ming X. Liu  DNP2009</a:t>
            </a:r>
            <a:endParaRPr lang="en-US"/>
          </a:p>
        </p:txBody>
      </p:sp>
      <p:sp>
        <p:nvSpPr>
          <p:cNvPr id="4" name="Slide Number Placeholder 3"/>
          <p:cNvSpPr>
            <a:spLocks noGrp="1"/>
          </p:cNvSpPr>
          <p:nvPr>
            <p:ph type="sldNum" sz="quarter" idx="12"/>
          </p:nvPr>
        </p:nvSpPr>
        <p:spPr/>
        <p:txBody>
          <a:bodyPr/>
          <a:lstStyle/>
          <a:p>
            <a:fld id="{825C2647-C464-4E54-808B-4B2B00B885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D89F62-E120-46B9-B295-D0565606BB1C}" type="datetime1">
              <a:rPr lang="en-US" smtClean="0"/>
              <a:t>10/15/09</a:t>
            </a:fld>
            <a:endParaRPr lang="en-US"/>
          </a:p>
        </p:txBody>
      </p:sp>
      <p:sp>
        <p:nvSpPr>
          <p:cNvPr id="6" name="Footer Placeholder 5"/>
          <p:cNvSpPr>
            <a:spLocks noGrp="1"/>
          </p:cNvSpPr>
          <p:nvPr>
            <p:ph type="ftr" sz="quarter" idx="11"/>
          </p:nvPr>
        </p:nvSpPr>
        <p:spPr/>
        <p:txBody>
          <a:bodyPr/>
          <a:lstStyle/>
          <a:p>
            <a:r>
              <a:rPr lang="en-US" smtClean="0"/>
              <a:t>Ming X. Liu  DNP2009</a:t>
            </a:r>
            <a:endParaRPr lang="en-US"/>
          </a:p>
        </p:txBody>
      </p:sp>
      <p:sp>
        <p:nvSpPr>
          <p:cNvPr id="7" name="Slide Number Placeholder 6"/>
          <p:cNvSpPr>
            <a:spLocks noGrp="1"/>
          </p:cNvSpPr>
          <p:nvPr>
            <p:ph type="sldNum" sz="quarter" idx="12"/>
          </p:nvPr>
        </p:nvSpPr>
        <p:spPr/>
        <p:txBody>
          <a:bodyPr/>
          <a:lstStyle/>
          <a:p>
            <a:fld id="{825C2647-C464-4E54-808B-4B2B00B885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9E541C-742C-45FD-AA01-E1C97F85DDE3}" type="datetime1">
              <a:rPr lang="en-US" smtClean="0"/>
              <a:t>10/15/09</a:t>
            </a:fld>
            <a:endParaRPr lang="en-US"/>
          </a:p>
        </p:txBody>
      </p:sp>
      <p:sp>
        <p:nvSpPr>
          <p:cNvPr id="6" name="Footer Placeholder 5"/>
          <p:cNvSpPr>
            <a:spLocks noGrp="1"/>
          </p:cNvSpPr>
          <p:nvPr>
            <p:ph type="ftr" sz="quarter" idx="11"/>
          </p:nvPr>
        </p:nvSpPr>
        <p:spPr/>
        <p:txBody>
          <a:bodyPr/>
          <a:lstStyle/>
          <a:p>
            <a:r>
              <a:rPr lang="en-US" smtClean="0"/>
              <a:t>Ming X. Liu  DNP2009</a:t>
            </a:r>
            <a:endParaRPr lang="en-US"/>
          </a:p>
        </p:txBody>
      </p:sp>
      <p:sp>
        <p:nvSpPr>
          <p:cNvPr id="7" name="Slide Number Placeholder 6"/>
          <p:cNvSpPr>
            <a:spLocks noGrp="1"/>
          </p:cNvSpPr>
          <p:nvPr>
            <p:ph type="sldNum" sz="quarter" idx="12"/>
          </p:nvPr>
        </p:nvSpPr>
        <p:spPr/>
        <p:txBody>
          <a:bodyPr/>
          <a:lstStyle/>
          <a:p>
            <a:fld id="{825C2647-C464-4E54-808B-4B2B00B885C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91C59C-B2E3-4460-9073-DA4CEED3276E}" type="datetime1">
              <a:rPr lang="en-US" smtClean="0"/>
              <a:t>10/15/09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Ming X. Liu  DNP2009</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5C2647-C464-4E54-808B-4B2B00B885C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rgbClr val="FF0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0000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660066"/>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2.xml"/><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27.png"/><Relationship Id="rId6" Type="http://schemas.openxmlformats.org/officeDocument/2006/relationships/image" Target="../media/image46.png"/></Relationships>
</file>

<file path=ppt/slides/_rels/slide11.xml.rels><?xml version="1.0" encoding="UTF-8" standalone="yes"?>
<Relationships xmlns="http://schemas.openxmlformats.org/package/2006/relationships"><Relationship Id="rId11" Type="http://schemas.openxmlformats.org/officeDocument/2006/relationships/image" Target="../media/image27.png"/><Relationship Id="rId12" Type="http://schemas.openxmlformats.org/officeDocument/2006/relationships/oleObject" Target="../embeddings/Microsoft_Equation5.bin"/><Relationship Id="rId13" Type="http://schemas.openxmlformats.org/officeDocument/2006/relationships/image" Target="../media/image28.png"/><Relationship Id="rId14" Type="http://schemas.openxmlformats.org/officeDocument/2006/relationships/image" Target="../media/image48.png"/><Relationship Id="rId1" Type="http://schemas.openxmlformats.org/officeDocument/2006/relationships/vmlDrawing" Target="../drawings/vmlDrawing7.vml"/><Relationship Id="rId2" Type="http://schemas.openxmlformats.org/officeDocument/2006/relationships/tags" Target="../tags/tag8.xml"/><Relationship Id="rId3" Type="http://schemas.openxmlformats.org/officeDocument/2006/relationships/slideLayout" Target="../slideLayouts/slideLayout2.xml"/><Relationship Id="rId4" Type="http://schemas.openxmlformats.org/officeDocument/2006/relationships/notesSlide" Target="../notesSlides/notesSlide6.xml"/><Relationship Id="rId5" Type="http://schemas.openxmlformats.org/officeDocument/2006/relationships/oleObject" Target="../embeddings/oleObject25.bin"/><Relationship Id="rId6" Type="http://schemas.openxmlformats.org/officeDocument/2006/relationships/oleObject" Target="../embeddings/oleObject26.bin"/><Relationship Id="rId7" Type="http://schemas.openxmlformats.org/officeDocument/2006/relationships/oleObject" Target="../embeddings/oleObject27.bin"/><Relationship Id="rId8" Type="http://schemas.openxmlformats.org/officeDocument/2006/relationships/oleObject" Target="../embeddings/oleObject28.bin"/><Relationship Id="rId9" Type="http://schemas.openxmlformats.org/officeDocument/2006/relationships/oleObject" Target="../embeddings/oleObject29.bin"/><Relationship Id="rId10" Type="http://schemas.openxmlformats.org/officeDocument/2006/relationships/oleObject" Target="../embeddings/oleObject30.bin"/></Relationships>
</file>

<file path=ppt/slides/_rels/slide12.xml.rels><?xml version="1.0" encoding="UTF-8" standalone="yes"?>
<Relationships xmlns="http://schemas.openxmlformats.org/package/2006/relationships"><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notesSlide" Target="../notesSlides/notesSlide7.xml"/><Relationship Id="rId4" Type="http://schemas.openxmlformats.org/officeDocument/2006/relationships/image" Target="../media/image52.png"/><Relationship Id="rId5" Type="http://schemas.openxmlformats.org/officeDocument/2006/relationships/oleObject" Target="../embeddings/oleObject31.bin"/><Relationship Id="rId6" Type="http://schemas.openxmlformats.org/officeDocument/2006/relationships/oleObject" Target="../embeddings/oleObject32.bin"/><Relationship Id="rId7" Type="http://schemas.openxmlformats.org/officeDocument/2006/relationships/oleObject" Target="../embeddings/oleObject33.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image" Target="../media/image57.png"/><Relationship Id="rId4" Type="http://schemas.openxmlformats.org/officeDocument/2006/relationships/oleObject" Target="../embeddings/oleObject34.bin"/><Relationship Id="rId5" Type="http://schemas.openxmlformats.org/officeDocument/2006/relationships/oleObject" Target="../embeddings/oleObject35.bin"/><Relationship Id="rId6" Type="http://schemas.openxmlformats.org/officeDocument/2006/relationships/oleObject" Target="../embeddings/oleObject36.bin"/><Relationship Id="rId7" Type="http://schemas.openxmlformats.org/officeDocument/2006/relationships/oleObject" Target="../embeddings/oleObject37.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8.png"/><Relationship Id="rId3" Type="http://schemas.openxmlformats.org/officeDocument/2006/relationships/image" Target="../media/image5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1" Type="http://schemas.openxmlformats.org/officeDocument/2006/relationships/oleObject" Target="../embeddings/oleObject7.bin"/><Relationship Id="rId12" Type="http://schemas.openxmlformats.org/officeDocument/2006/relationships/oleObject" Target="../embeddings/oleObject8.bin"/><Relationship Id="rId13" Type="http://schemas.openxmlformats.org/officeDocument/2006/relationships/oleObject" Target="../embeddings/oleObject9.bin"/><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image" Target="../media/image6.wmf"/><Relationship Id="rId4" Type="http://schemas.openxmlformats.org/officeDocument/2006/relationships/image" Target="../media/image7.wmf"/><Relationship Id="rId5" Type="http://schemas.openxmlformats.org/officeDocument/2006/relationships/oleObject" Target="../embeddings/oleObject1.bin"/><Relationship Id="rId6" Type="http://schemas.openxmlformats.org/officeDocument/2006/relationships/oleObject" Target="../embeddings/oleObject2.bin"/><Relationship Id="rId7" Type="http://schemas.openxmlformats.org/officeDocument/2006/relationships/oleObject" Target="../embeddings/oleObject3.bin"/><Relationship Id="rId8" Type="http://schemas.openxmlformats.org/officeDocument/2006/relationships/oleObject" Target="../embeddings/oleObject4.bin"/><Relationship Id="rId9" Type="http://schemas.openxmlformats.org/officeDocument/2006/relationships/oleObject" Target="../embeddings/oleObject5.bin"/><Relationship Id="rId10" Type="http://schemas.openxmlformats.org/officeDocument/2006/relationships/oleObject" Target="../embeddings/oleObject6.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vmlDrawing" Target="../drawings/vmlDrawing2.vml"/><Relationship Id="rId2" Type="http://schemas.openxmlformats.org/officeDocument/2006/relationships/slideLayout" Target="../slideLayouts/slideLayout6.xml"/><Relationship Id="rId3" Type="http://schemas.openxmlformats.org/officeDocument/2006/relationships/notesSlide" Target="../notesSlides/notesSlide2.xml"/><Relationship Id="rId4" Type="http://schemas.openxmlformats.org/officeDocument/2006/relationships/image" Target="../media/image11.png"/><Relationship Id="rId5" Type="http://schemas.openxmlformats.org/officeDocument/2006/relationships/oleObject" Target="../embeddings/Microsoft_Equation1.bin"/><Relationship Id="rId6" Type="http://schemas.openxmlformats.org/officeDocument/2006/relationships/image" Target="../media/image12.png"/><Relationship Id="rId7" Type="http://schemas.openxmlformats.org/officeDocument/2006/relationships/oleObject" Target="../embeddings/Microsoft_Equation2.bin"/><Relationship Id="rId8" Type="http://schemas.openxmlformats.org/officeDocument/2006/relationships/image" Target="../media/image13.gif"/><Relationship Id="rId9" Type="http://schemas.openxmlformats.org/officeDocument/2006/relationships/oleObject" Target="../embeddings/Microsoft_Equation3.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wmf"/><Relationship Id="rId4" Type="http://schemas.openxmlformats.org/officeDocument/2006/relationships/image" Target="../media/image15.wmf"/></Relationships>
</file>

<file path=ppt/slides/_rels/slide6.xml.rels><?xml version="1.0" encoding="UTF-8" standalone="yes"?>
<Relationships xmlns="http://schemas.openxmlformats.org/package/2006/relationships"><Relationship Id="rId1" Type="http://schemas.openxmlformats.org/officeDocument/2006/relationships/vmlDrawing" Target="../drawings/vmlDrawing3.vml"/><Relationship Id="rId2" Type="http://schemas.openxmlformats.org/officeDocument/2006/relationships/slideLayout" Target="../slideLayouts/slideLayout2.xml"/><Relationship Id="rId3" Type="http://schemas.openxmlformats.org/officeDocument/2006/relationships/notesSlide" Target="../notesSlides/notesSlide4.xml"/><Relationship Id="rId4" Type="http://schemas.openxmlformats.org/officeDocument/2006/relationships/oleObject" Target="../embeddings/oleObject10.bin"/><Relationship Id="rId5" Type="http://schemas.openxmlformats.org/officeDocument/2006/relationships/oleObject" Target="../embeddings/oleObject11.bin"/><Relationship Id="rId6" Type="http://schemas.openxmlformats.org/officeDocument/2006/relationships/oleObject" Target="../embeddings/oleObject12.bin"/></Relationships>
</file>

<file path=ppt/slides/_rels/slide7.xml.rels><?xml version="1.0" encoding="UTF-8" standalone="yes"?>
<Relationships xmlns="http://schemas.openxmlformats.org/package/2006/relationships"><Relationship Id="rId11" Type="http://schemas.openxmlformats.org/officeDocument/2006/relationships/oleObject" Target="../embeddings/oleObject19.bin"/><Relationship Id="rId12" Type="http://schemas.openxmlformats.org/officeDocument/2006/relationships/oleObject" Target="../embeddings/oleObject20.bin"/><Relationship Id="rId13" Type="http://schemas.openxmlformats.org/officeDocument/2006/relationships/image" Target="../media/image27.png"/><Relationship Id="rId14" Type="http://schemas.openxmlformats.org/officeDocument/2006/relationships/image" Target="../media/image28.png"/><Relationship Id="rId1" Type="http://schemas.openxmlformats.org/officeDocument/2006/relationships/vmlDrawing" Target="../drawings/vmlDrawing4.vml"/><Relationship Id="rId2" Type="http://schemas.openxmlformats.org/officeDocument/2006/relationships/tags" Target="../tags/tag1.xml"/><Relationship Id="rId3" Type="http://schemas.openxmlformats.org/officeDocument/2006/relationships/slideLayout" Target="../slideLayouts/slideLayout2.xml"/><Relationship Id="rId4" Type="http://schemas.openxmlformats.org/officeDocument/2006/relationships/notesSlide" Target="../notesSlides/notesSlide5.xml"/><Relationship Id="rId5" Type="http://schemas.openxmlformats.org/officeDocument/2006/relationships/oleObject" Target="../embeddings/oleObject13.bin"/><Relationship Id="rId6" Type="http://schemas.openxmlformats.org/officeDocument/2006/relationships/oleObject" Target="../embeddings/oleObject14.bin"/><Relationship Id="rId7" Type="http://schemas.openxmlformats.org/officeDocument/2006/relationships/oleObject" Target="../embeddings/oleObject15.bin"/><Relationship Id="rId8" Type="http://schemas.openxmlformats.org/officeDocument/2006/relationships/oleObject" Target="../embeddings/oleObject16.bin"/><Relationship Id="rId9" Type="http://schemas.openxmlformats.org/officeDocument/2006/relationships/oleObject" Target="../embeddings/oleObject17.bin"/><Relationship Id="rId10" Type="http://schemas.openxmlformats.org/officeDocument/2006/relationships/oleObject" Target="../embeddings/oleObject18.bin"/></Relationships>
</file>

<file path=ppt/slides/_rels/slide8.xml.rels><?xml version="1.0" encoding="UTF-8" standalone="yes"?>
<Relationships xmlns="http://schemas.openxmlformats.org/package/2006/relationships"><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oleObject" Target="../embeddings/oleObject21.bin"/><Relationship Id="rId4" Type="http://schemas.openxmlformats.org/officeDocument/2006/relationships/oleObject" Target="../embeddings/oleObject22.bin"/><Relationship Id="rId5" Type="http://schemas.openxmlformats.org/officeDocument/2006/relationships/oleObject" Target="../embeddings/oleObject23.bin"/><Relationship Id="rId6" Type="http://schemas.openxmlformats.org/officeDocument/2006/relationships/image" Target="../media/image33.png"/><Relationship Id="rId7" Type="http://schemas.openxmlformats.org/officeDocument/2006/relationships/oleObject" Target="../embeddings/oleObject24.bin"/><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s>
</file>

<file path=ppt/slides/_rels/slide9.xml.rels><?xml version="1.0" encoding="UTF-8" standalone="yes"?>
<Relationships xmlns="http://schemas.openxmlformats.org/package/2006/relationships"><Relationship Id="rId11" Type="http://schemas.openxmlformats.org/officeDocument/2006/relationships/image" Target="../media/image39.png"/><Relationship Id="rId12" Type="http://schemas.openxmlformats.org/officeDocument/2006/relationships/image" Target="../media/image40.png"/><Relationship Id="rId13" Type="http://schemas.openxmlformats.org/officeDocument/2006/relationships/image" Target="../media/image41.png"/><Relationship Id="rId14" Type="http://schemas.openxmlformats.org/officeDocument/2006/relationships/image" Target="../media/image42.png"/><Relationship Id="rId15" Type="http://schemas.openxmlformats.org/officeDocument/2006/relationships/image" Target="../media/image43.png"/><Relationship Id="rId1" Type="http://schemas.openxmlformats.org/officeDocument/2006/relationships/vmlDrawing" Target="../drawings/vmlDrawing6.vml"/><Relationship Id="rId2" Type="http://schemas.openxmlformats.org/officeDocument/2006/relationships/tags" Target="../tags/tag2.xml"/><Relationship Id="rId3" Type="http://schemas.openxmlformats.org/officeDocument/2006/relationships/tags" Target="../tags/tag3.xml"/><Relationship Id="rId4" Type="http://schemas.openxmlformats.org/officeDocument/2006/relationships/tags" Target="../tags/tag4.xml"/><Relationship Id="rId5" Type="http://schemas.openxmlformats.org/officeDocument/2006/relationships/tags" Target="../tags/tag5.xml"/><Relationship Id="rId6" Type="http://schemas.openxmlformats.org/officeDocument/2006/relationships/tags" Target="../tags/tag6.xml"/><Relationship Id="rId7" Type="http://schemas.openxmlformats.org/officeDocument/2006/relationships/slideLayout" Target="../slideLayouts/slideLayout2.xml"/><Relationship Id="rId8" Type="http://schemas.openxmlformats.org/officeDocument/2006/relationships/image" Target="../media/image38.png"/><Relationship Id="rId9" Type="http://schemas.openxmlformats.org/officeDocument/2006/relationships/image" Target="../media/image27.png"/><Relationship Id="rId10" Type="http://schemas.openxmlformats.org/officeDocument/2006/relationships/oleObject" Target="../embeddings/Microsoft_Equation4.bin"/></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2"/>
            <a:ext cx="7772400" cy="1470025"/>
          </a:xfrm>
        </p:spPr>
        <p:txBody>
          <a:bodyPr>
            <a:normAutofit fontScale="90000"/>
          </a:bodyPr>
          <a:lstStyle/>
          <a:p>
            <a:r>
              <a:rPr lang="en-US" dirty="0" smtClean="0"/>
              <a:t>Quark Energy Loss in </a:t>
            </a:r>
            <a:r>
              <a:rPr lang="en-US" dirty="0" err="1" smtClean="0"/>
              <a:t>p</a:t>
            </a:r>
            <a:r>
              <a:rPr lang="en-US" dirty="0" err="1"/>
              <a:t>+</a:t>
            </a:r>
            <a:r>
              <a:rPr lang="en-US" dirty="0" err="1" smtClean="0"/>
              <a:t>A</a:t>
            </a:r>
            <a:r>
              <a:rPr lang="en-US" dirty="0" smtClean="0"/>
              <a:t> </a:t>
            </a:r>
            <a:r>
              <a:rPr lang="en-US" dirty="0" smtClean="0"/>
              <a:t>Collisions</a:t>
            </a:r>
            <a:br>
              <a:rPr lang="en-US" dirty="0" smtClean="0"/>
            </a:br>
            <a:r>
              <a:rPr lang="en-US" sz="3111" dirty="0" smtClean="0">
                <a:solidFill>
                  <a:srgbClr val="000090"/>
                </a:solidFill>
              </a:rPr>
              <a:t>Benchmark Energy Loss Model Calculations</a:t>
            </a:r>
            <a:endParaRPr lang="en-US" sz="3111" dirty="0">
              <a:solidFill>
                <a:srgbClr val="000090"/>
              </a:solidFill>
            </a:endParaRPr>
          </a:p>
        </p:txBody>
      </p:sp>
      <p:sp>
        <p:nvSpPr>
          <p:cNvPr id="3" name="Subtitle 2"/>
          <p:cNvSpPr>
            <a:spLocks noGrp="1"/>
          </p:cNvSpPr>
          <p:nvPr>
            <p:ph type="subTitle" idx="1"/>
          </p:nvPr>
        </p:nvSpPr>
        <p:spPr>
          <a:xfrm>
            <a:off x="520700" y="3169920"/>
            <a:ext cx="7937500" cy="1752600"/>
          </a:xfrm>
        </p:spPr>
        <p:txBody>
          <a:bodyPr>
            <a:normAutofit/>
          </a:bodyPr>
          <a:lstStyle/>
          <a:p>
            <a:r>
              <a:rPr lang="en-US" dirty="0" smtClean="0">
                <a:solidFill>
                  <a:srgbClr val="0000FF"/>
                </a:solidFill>
              </a:rPr>
              <a:t>Ming X. Liu</a:t>
            </a:r>
          </a:p>
          <a:p>
            <a:r>
              <a:rPr lang="en-US" dirty="0" smtClean="0">
                <a:solidFill>
                  <a:srgbClr val="0000FF"/>
                </a:solidFill>
              </a:rPr>
              <a:t>Los Alamos National Lab</a:t>
            </a:r>
          </a:p>
          <a:p>
            <a:r>
              <a:rPr lang="en-US" dirty="0" smtClean="0">
                <a:solidFill>
                  <a:srgbClr val="0000FF"/>
                </a:solidFill>
              </a:rPr>
              <a:t>(E906</a:t>
            </a:r>
            <a:r>
              <a:rPr lang="en-US" dirty="0" smtClean="0">
                <a:solidFill>
                  <a:srgbClr val="0000FF"/>
                </a:solidFill>
              </a:rPr>
              <a:t>/SeaQuest Collaboration)</a:t>
            </a:r>
            <a:endParaRPr lang="en-US" dirty="0">
              <a:solidFill>
                <a:srgbClr val="0000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6332" name="Picture 12" descr="ytaper"/>
          <p:cNvPicPr>
            <a:picLocks noChangeAspect="1" noChangeArrowheads="1"/>
          </p:cNvPicPr>
          <p:nvPr/>
        </p:nvPicPr>
        <p:blipFill>
          <a:blip r:embed="rId3"/>
          <a:srcRect l="3264" r="7201"/>
          <a:stretch>
            <a:fillRect/>
          </a:stretch>
        </p:blipFill>
        <p:spPr bwMode="auto">
          <a:xfrm>
            <a:off x="4833670" y="869950"/>
            <a:ext cx="4246830" cy="3295650"/>
          </a:xfrm>
          <a:prstGeom prst="rect">
            <a:avLst/>
          </a:prstGeom>
          <a:noFill/>
        </p:spPr>
      </p:pic>
      <p:sp>
        <p:nvSpPr>
          <p:cNvPr id="56330" name="Rectangle 10"/>
          <p:cNvSpPr>
            <a:spLocks noGrp="1" noChangeArrowheads="1"/>
          </p:cNvSpPr>
          <p:nvPr>
            <p:ph type="title"/>
          </p:nvPr>
        </p:nvSpPr>
        <p:spPr>
          <a:xfrm>
            <a:off x="629970" y="0"/>
            <a:ext cx="8229600" cy="1143000"/>
          </a:xfrm>
        </p:spPr>
        <p:txBody>
          <a:bodyPr>
            <a:normAutofit/>
          </a:bodyPr>
          <a:lstStyle/>
          <a:p>
            <a:r>
              <a:rPr lang="en-US" sz="3200" dirty="0" smtClean="0"/>
              <a:t>E906/SeaQuest</a:t>
            </a:r>
            <a:r>
              <a:rPr lang="en-US" sz="3200" dirty="0" smtClean="0"/>
              <a:t> </a:t>
            </a:r>
            <a:r>
              <a:rPr lang="en-US" sz="3200" dirty="0" err="1" smtClean="0"/>
              <a:t>Dimuon</a:t>
            </a:r>
            <a:r>
              <a:rPr lang="en-US" sz="3200" dirty="0" smtClean="0"/>
              <a:t> </a:t>
            </a:r>
            <a:r>
              <a:rPr lang="en-US" sz="3200" dirty="0" err="1" smtClean="0"/>
              <a:t>Drell</a:t>
            </a:r>
            <a:r>
              <a:rPr lang="en-US" sz="3200" dirty="0" err="1" smtClean="0"/>
              <a:t>-Yan@Fermilab</a:t>
            </a:r>
            <a:endParaRPr lang="en-US" sz="3200" dirty="0"/>
          </a:p>
        </p:txBody>
      </p:sp>
      <p:pic>
        <p:nvPicPr>
          <p:cNvPr id="7" name="Picture 18"/>
          <p:cNvPicPr>
            <a:picLocks noChangeAspect="1" noChangeArrowheads="1"/>
          </p:cNvPicPr>
          <p:nvPr/>
        </p:nvPicPr>
        <p:blipFill>
          <a:blip r:embed="rId4"/>
          <a:srcRect/>
          <a:stretch>
            <a:fillRect/>
          </a:stretch>
        </p:blipFill>
        <p:spPr bwMode="auto">
          <a:xfrm>
            <a:off x="240761" y="3689350"/>
            <a:ext cx="4700078" cy="2667000"/>
          </a:xfrm>
          <a:prstGeom prst="rect">
            <a:avLst/>
          </a:prstGeom>
          <a:noFill/>
          <a:ln w="9525">
            <a:noFill/>
            <a:miter lim="800000"/>
            <a:headEnd/>
            <a:tailEnd/>
          </a:ln>
        </p:spPr>
      </p:pic>
      <p:sp>
        <p:nvSpPr>
          <p:cNvPr id="33" name="TextBox 32"/>
          <p:cNvSpPr txBox="1"/>
          <p:nvPr/>
        </p:nvSpPr>
        <p:spPr>
          <a:xfrm>
            <a:off x="468067" y="1368006"/>
            <a:ext cx="4519186" cy="1323439"/>
          </a:xfrm>
          <a:prstGeom prst="rect">
            <a:avLst/>
          </a:prstGeom>
          <a:noFill/>
        </p:spPr>
        <p:txBody>
          <a:bodyPr wrap="none" rtlCol="0">
            <a:spAutoFit/>
          </a:bodyPr>
          <a:lstStyle/>
          <a:p>
            <a:pPr>
              <a:buFontTx/>
              <a:buChar char="-"/>
            </a:pPr>
            <a:r>
              <a:rPr lang="en-US" sz="2000" dirty="0" smtClean="0">
                <a:solidFill>
                  <a:srgbClr val="0000FF"/>
                </a:solidFill>
              </a:rPr>
              <a:t>120GeV proton beam from Main Injector</a:t>
            </a:r>
          </a:p>
          <a:p>
            <a:pPr>
              <a:buFontTx/>
              <a:buChar char="-"/>
            </a:pPr>
            <a:r>
              <a:rPr lang="en-US" sz="2000" dirty="0" smtClean="0"/>
              <a:t>p, </a:t>
            </a:r>
            <a:r>
              <a:rPr lang="en-US" sz="2000" dirty="0" err="1" smtClean="0"/>
              <a:t>d</a:t>
            </a:r>
            <a:r>
              <a:rPr lang="en-US" sz="2000" dirty="0" smtClean="0"/>
              <a:t>, and other A-</a:t>
            </a:r>
            <a:r>
              <a:rPr lang="en-US" sz="2000" dirty="0" smtClean="0"/>
              <a:t>targets</a:t>
            </a:r>
          </a:p>
          <a:p>
            <a:pPr>
              <a:buFontTx/>
              <a:buChar char="-"/>
            </a:pPr>
            <a:r>
              <a:rPr lang="en-US" sz="2000" dirty="0" smtClean="0"/>
              <a:t>detect very forward particles</a:t>
            </a:r>
            <a:endParaRPr lang="en-US" sz="2000" dirty="0" smtClean="0"/>
          </a:p>
          <a:p>
            <a:pPr>
              <a:buFontTx/>
              <a:buChar char="-"/>
            </a:pPr>
            <a:r>
              <a:rPr lang="en-US" sz="2000" dirty="0" smtClean="0"/>
              <a:t> expect to start Exp. late 2010</a:t>
            </a:r>
            <a:endParaRPr lang="en-US" sz="2000" dirty="0"/>
          </a:p>
        </p:txBody>
      </p:sp>
      <p:pic>
        <p:nvPicPr>
          <p:cNvPr id="34" name="Picture 15" descr="txp_fig"/>
          <p:cNvPicPr>
            <a:picLocks noChangeAspect="1" noChangeArrowheads="1"/>
          </p:cNvPicPr>
          <p:nvPr>
            <p:custDataLst>
              <p:tags r:id="rId1"/>
            </p:custDataLst>
          </p:nvPr>
        </p:nvPicPr>
        <p:blipFill>
          <a:blip r:embed="rId5"/>
          <a:srcRect/>
          <a:stretch>
            <a:fillRect/>
          </a:stretch>
        </p:blipFill>
        <p:spPr bwMode="auto">
          <a:xfrm>
            <a:off x="250079" y="2833244"/>
            <a:ext cx="4737174" cy="531112"/>
          </a:xfrm>
          <a:prstGeom prst="rect">
            <a:avLst/>
          </a:prstGeom>
          <a:noFill/>
          <a:ln w="12700">
            <a:noFill/>
            <a:miter lim="800000"/>
            <a:headEnd/>
            <a:tailEnd/>
          </a:ln>
        </p:spPr>
      </p:pic>
      <p:sp>
        <p:nvSpPr>
          <p:cNvPr id="35" name="Date Placeholder 34"/>
          <p:cNvSpPr>
            <a:spLocks noGrp="1"/>
          </p:cNvSpPr>
          <p:nvPr>
            <p:ph type="dt" sz="half" idx="10"/>
          </p:nvPr>
        </p:nvSpPr>
        <p:spPr/>
        <p:txBody>
          <a:bodyPr/>
          <a:lstStyle/>
          <a:p>
            <a:fld id="{5914E13B-0FCE-4F1A-8F51-C1B82EB5FF45}" type="datetime1">
              <a:rPr lang="en-US" smtClean="0"/>
              <a:t>10/16/09</a:t>
            </a:fld>
            <a:endParaRPr lang="en-US"/>
          </a:p>
        </p:txBody>
      </p:sp>
      <p:sp>
        <p:nvSpPr>
          <p:cNvPr id="36" name="Slide Number Placeholder 35"/>
          <p:cNvSpPr>
            <a:spLocks noGrp="1"/>
          </p:cNvSpPr>
          <p:nvPr>
            <p:ph type="sldNum" sz="quarter" idx="12"/>
          </p:nvPr>
        </p:nvSpPr>
        <p:spPr/>
        <p:txBody>
          <a:bodyPr/>
          <a:lstStyle/>
          <a:p>
            <a:fld id="{825C2647-C464-4E54-808B-4B2B00B885C1}" type="slidenum">
              <a:rPr lang="en-US" smtClean="0"/>
              <a:pPr/>
              <a:t>10</a:t>
            </a:fld>
            <a:endParaRPr lang="en-US"/>
          </a:p>
        </p:txBody>
      </p:sp>
      <p:sp>
        <p:nvSpPr>
          <p:cNvPr id="37" name="Footer Placeholder 36"/>
          <p:cNvSpPr>
            <a:spLocks noGrp="1"/>
          </p:cNvSpPr>
          <p:nvPr>
            <p:ph type="ftr" sz="quarter" idx="11"/>
          </p:nvPr>
        </p:nvSpPr>
        <p:spPr/>
        <p:txBody>
          <a:bodyPr/>
          <a:lstStyle/>
          <a:p>
            <a:r>
              <a:rPr lang="en-US" smtClean="0"/>
              <a:t>Ming X. Liu  DNP2009</a:t>
            </a:r>
            <a:endParaRPr lang="en-US"/>
          </a:p>
        </p:txBody>
      </p:sp>
      <p:pic>
        <p:nvPicPr>
          <p:cNvPr id="38" name="Picture 10"/>
          <p:cNvPicPr>
            <a:picLocks noChangeAspect="1"/>
          </p:cNvPicPr>
          <p:nvPr/>
        </p:nvPicPr>
        <p:blipFill>
          <a:blip r:embed="rId6"/>
          <a:srcRect/>
          <a:stretch>
            <a:fillRect/>
          </a:stretch>
        </p:blipFill>
        <p:spPr bwMode="auto">
          <a:xfrm>
            <a:off x="5918200" y="4165600"/>
            <a:ext cx="2768600" cy="2302151"/>
          </a:xfrm>
          <a:prstGeom prst="rect">
            <a:avLst/>
          </a:prstGeom>
          <a:noFill/>
          <a:ln w="9525">
            <a:noFill/>
            <a:miter lim="800000"/>
            <a:headEnd/>
            <a:tailEnd/>
          </a:ln>
        </p:spPr>
      </p:pic>
      <p:sp>
        <p:nvSpPr>
          <p:cNvPr id="39" name="&quot;No&quot; Symbol 38"/>
          <p:cNvSpPr/>
          <p:nvPr/>
        </p:nvSpPr>
        <p:spPr>
          <a:xfrm>
            <a:off x="2735580" y="2833244"/>
            <a:ext cx="777240" cy="445845"/>
          </a:xfrm>
          <a:prstGeom prst="noSmoking">
            <a:avLst/>
          </a:prstGeom>
          <a:solidFill>
            <a:srgbClr val="FF0000">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94" name="Rectangle 2"/>
          <p:cNvSpPr>
            <a:spLocks noGrp="1" noChangeArrowheads="1"/>
          </p:cNvSpPr>
          <p:nvPr>
            <p:ph type="title"/>
          </p:nvPr>
        </p:nvSpPr>
        <p:spPr>
          <a:xfrm>
            <a:off x="195683" y="0"/>
            <a:ext cx="8597059" cy="1143000"/>
          </a:xfrm>
        </p:spPr>
        <p:txBody>
          <a:bodyPr>
            <a:normAutofit/>
          </a:bodyPr>
          <a:lstStyle/>
          <a:p>
            <a:pPr eaLnBrk="1" hangingPunct="1"/>
            <a:r>
              <a:rPr lang="en-US" sz="3000" dirty="0" err="1" smtClean="0"/>
              <a:t>dE/dx</a:t>
            </a:r>
            <a:r>
              <a:rPr lang="en-US" sz="3000" dirty="0" smtClean="0"/>
              <a:t> Measurement</a:t>
            </a:r>
            <a:r>
              <a:rPr lang="en-US" sz="3000" dirty="0" smtClean="0"/>
              <a:t> </a:t>
            </a:r>
            <a:r>
              <a:rPr lang="en-US" sz="3000" dirty="0" smtClean="0"/>
              <a:t>in </a:t>
            </a:r>
            <a:r>
              <a:rPr lang="en-US" sz="3000" dirty="0" err="1" smtClean="0"/>
              <a:t>p+</a:t>
            </a:r>
            <a:r>
              <a:rPr lang="en-US" sz="3000" dirty="0" err="1" smtClean="0"/>
              <a:t>A</a:t>
            </a:r>
            <a:r>
              <a:rPr lang="en-US" sz="3000" dirty="0" smtClean="0"/>
              <a:t> @E906</a:t>
            </a:r>
            <a:endParaRPr lang="en-US" sz="3000" dirty="0">
              <a:solidFill>
                <a:srgbClr val="000090"/>
              </a:solidFill>
            </a:endParaRPr>
          </a:p>
        </p:txBody>
      </p:sp>
      <p:grpSp>
        <p:nvGrpSpPr>
          <p:cNvPr id="2" name="Group 44"/>
          <p:cNvGrpSpPr>
            <a:grpSpLocks/>
          </p:cNvGrpSpPr>
          <p:nvPr/>
        </p:nvGrpSpPr>
        <p:grpSpPr bwMode="auto">
          <a:xfrm>
            <a:off x="4919663" y="1325563"/>
            <a:ext cx="3771900" cy="2212975"/>
            <a:chOff x="2322" y="776"/>
            <a:chExt cx="2376" cy="1394"/>
          </a:xfrm>
        </p:grpSpPr>
        <p:grpSp>
          <p:nvGrpSpPr>
            <p:cNvPr id="3" name="Group 43"/>
            <p:cNvGrpSpPr>
              <a:grpSpLocks/>
            </p:cNvGrpSpPr>
            <p:nvPr/>
          </p:nvGrpSpPr>
          <p:grpSpPr bwMode="auto">
            <a:xfrm>
              <a:off x="2322" y="776"/>
              <a:ext cx="2376" cy="1394"/>
              <a:chOff x="1775" y="893"/>
              <a:chExt cx="3676" cy="2112"/>
            </a:xfrm>
          </p:grpSpPr>
          <p:grpSp>
            <p:nvGrpSpPr>
              <p:cNvPr id="4" name="Group 42"/>
              <p:cNvGrpSpPr>
                <a:grpSpLocks/>
              </p:cNvGrpSpPr>
              <p:nvPr/>
            </p:nvGrpSpPr>
            <p:grpSpPr bwMode="auto">
              <a:xfrm>
                <a:off x="1775" y="893"/>
                <a:ext cx="3676" cy="2112"/>
                <a:chOff x="1775" y="893"/>
                <a:chExt cx="3676" cy="2112"/>
              </a:xfrm>
            </p:grpSpPr>
            <p:sp>
              <p:nvSpPr>
                <p:cNvPr id="20527" name="Oval 3"/>
                <p:cNvSpPr>
                  <a:spLocks noChangeArrowheads="1"/>
                </p:cNvSpPr>
                <p:nvPr/>
              </p:nvSpPr>
              <p:spPr bwMode="auto">
                <a:xfrm>
                  <a:off x="2702" y="893"/>
                  <a:ext cx="2188" cy="2112"/>
                </a:xfrm>
                <a:prstGeom prst="ellipse">
                  <a:avLst/>
                </a:prstGeom>
                <a:gradFill rotWithShape="1">
                  <a:gsLst>
                    <a:gs pos="0">
                      <a:srgbClr val="CC3300"/>
                    </a:gs>
                    <a:gs pos="100000">
                      <a:srgbClr val="FF9900"/>
                    </a:gs>
                  </a:gsLst>
                  <a:path path="shape">
                    <a:fillToRect l="50000" t="50000" r="50000" b="50000"/>
                  </a:path>
                </a:gradFill>
                <a:ln w="9525">
                  <a:noFill/>
                  <a:round/>
                  <a:headEnd/>
                  <a:tailEnd/>
                </a:ln>
              </p:spPr>
              <p:txBody>
                <a:bodyPr wrap="none" anchor="ctr">
                  <a:prstTxWarp prst="textNoShape">
                    <a:avLst/>
                  </a:prstTxWarp>
                </a:bodyPr>
                <a:lstStyle/>
                <a:p>
                  <a:endParaRPr lang="en-US"/>
                </a:p>
              </p:txBody>
            </p:sp>
            <p:sp>
              <p:nvSpPr>
                <p:cNvPr id="20528" name="Line 6"/>
                <p:cNvSpPr>
                  <a:spLocks noChangeShapeType="1"/>
                </p:cNvSpPr>
                <p:nvPr/>
              </p:nvSpPr>
              <p:spPr bwMode="auto">
                <a:xfrm flipV="1">
                  <a:off x="4118" y="1653"/>
                  <a:ext cx="1236" cy="355"/>
                </a:xfrm>
                <a:prstGeom prst="line">
                  <a:avLst/>
                </a:prstGeom>
                <a:noFill/>
                <a:ln w="31750">
                  <a:solidFill>
                    <a:schemeClr val="tx1"/>
                  </a:solidFill>
                  <a:round/>
                  <a:headEnd/>
                  <a:tailEnd type="triangle" w="med" len="med"/>
                </a:ln>
              </p:spPr>
              <p:txBody>
                <a:bodyPr>
                  <a:prstTxWarp prst="textNoShape">
                    <a:avLst/>
                  </a:prstTxWarp>
                </a:bodyPr>
                <a:lstStyle/>
                <a:p>
                  <a:endParaRPr lang="en-US"/>
                </a:p>
              </p:txBody>
            </p:sp>
            <p:sp>
              <p:nvSpPr>
                <p:cNvPr id="20529" name="Line 11"/>
                <p:cNvSpPr>
                  <a:spLocks noChangeShapeType="1"/>
                </p:cNvSpPr>
                <p:nvPr/>
              </p:nvSpPr>
              <p:spPr bwMode="auto">
                <a:xfrm>
                  <a:off x="4119" y="1998"/>
                  <a:ext cx="1281" cy="202"/>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graphicFrame>
              <p:nvGraphicFramePr>
                <p:cNvPr id="20488" name="Object 8"/>
                <p:cNvGraphicFramePr>
                  <a:graphicFrameLocks noChangeAspect="1"/>
                </p:cNvGraphicFramePr>
                <p:nvPr/>
              </p:nvGraphicFramePr>
              <p:xfrm>
                <a:off x="3321" y="1218"/>
                <a:ext cx="750" cy="244"/>
              </p:xfrm>
              <a:graphic>
                <a:graphicData uri="http://schemas.openxmlformats.org/presentationml/2006/ole">
                  <p:oleObj spid="_x0000_s116741" name="Equation" r:id="rId5" imgW="546023" imgH="178042" progId="">
                    <p:embed/>
                  </p:oleObj>
                </a:graphicData>
              </a:graphic>
            </p:graphicFrame>
            <p:sp>
              <p:nvSpPr>
                <p:cNvPr id="20530" name="Freeform 20"/>
                <p:cNvSpPr>
                  <a:spLocks/>
                </p:cNvSpPr>
                <p:nvPr/>
              </p:nvSpPr>
              <p:spPr bwMode="auto">
                <a:xfrm>
                  <a:off x="3351" y="1465"/>
                  <a:ext cx="458" cy="433"/>
                </a:xfrm>
                <a:custGeom>
                  <a:avLst/>
                  <a:gdLst>
                    <a:gd name="T0" fmla="*/ 0 w 458"/>
                    <a:gd name="T1" fmla="*/ 433 h 433"/>
                    <a:gd name="T2" fmla="*/ 61 w 458"/>
                    <a:gd name="T3" fmla="*/ 351 h 433"/>
                    <a:gd name="T4" fmla="*/ 187 w 458"/>
                    <a:gd name="T5" fmla="*/ 400 h 433"/>
                    <a:gd name="T6" fmla="*/ 170 w 458"/>
                    <a:gd name="T7" fmla="*/ 236 h 433"/>
                    <a:gd name="T8" fmla="*/ 329 w 458"/>
                    <a:gd name="T9" fmla="*/ 258 h 433"/>
                    <a:gd name="T10" fmla="*/ 302 w 458"/>
                    <a:gd name="T11" fmla="*/ 98 h 433"/>
                    <a:gd name="T12" fmla="*/ 434 w 458"/>
                    <a:gd name="T13" fmla="*/ 104 h 433"/>
                    <a:gd name="T14" fmla="*/ 445 w 458"/>
                    <a:gd name="T15" fmla="*/ 0 h 433"/>
                    <a:gd name="T16" fmla="*/ 0 60000 65536"/>
                    <a:gd name="T17" fmla="*/ 0 60000 65536"/>
                    <a:gd name="T18" fmla="*/ 0 60000 65536"/>
                    <a:gd name="T19" fmla="*/ 0 60000 65536"/>
                    <a:gd name="T20" fmla="*/ 0 60000 65536"/>
                    <a:gd name="T21" fmla="*/ 0 60000 65536"/>
                    <a:gd name="T22" fmla="*/ 0 60000 65536"/>
                    <a:gd name="T23" fmla="*/ 0 60000 65536"/>
                    <a:gd name="T24" fmla="*/ 0 w 458"/>
                    <a:gd name="T25" fmla="*/ 0 h 433"/>
                    <a:gd name="T26" fmla="*/ 458 w 458"/>
                    <a:gd name="T27" fmla="*/ 433 h 4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8" h="433">
                      <a:moveTo>
                        <a:pt x="0" y="433"/>
                      </a:moveTo>
                      <a:cubicBezTo>
                        <a:pt x="15" y="394"/>
                        <a:pt x="30" y="356"/>
                        <a:pt x="61" y="351"/>
                      </a:cubicBezTo>
                      <a:cubicBezTo>
                        <a:pt x="92" y="346"/>
                        <a:pt x="169" y="419"/>
                        <a:pt x="187" y="400"/>
                      </a:cubicBezTo>
                      <a:cubicBezTo>
                        <a:pt x="205" y="381"/>
                        <a:pt x="146" y="260"/>
                        <a:pt x="170" y="236"/>
                      </a:cubicBezTo>
                      <a:cubicBezTo>
                        <a:pt x="194" y="212"/>
                        <a:pt x="307" y="281"/>
                        <a:pt x="329" y="258"/>
                      </a:cubicBezTo>
                      <a:cubicBezTo>
                        <a:pt x="351" y="235"/>
                        <a:pt x="285" y="124"/>
                        <a:pt x="302" y="98"/>
                      </a:cubicBezTo>
                      <a:cubicBezTo>
                        <a:pt x="319" y="72"/>
                        <a:pt x="410" y="120"/>
                        <a:pt x="434" y="104"/>
                      </a:cubicBezTo>
                      <a:cubicBezTo>
                        <a:pt x="458" y="88"/>
                        <a:pt x="451" y="44"/>
                        <a:pt x="445" y="0"/>
                      </a:cubicBezTo>
                    </a:path>
                  </a:pathLst>
                </a:custGeom>
                <a:noFill/>
                <a:ln w="31750">
                  <a:solidFill>
                    <a:srgbClr val="FFFF00"/>
                  </a:solidFill>
                  <a:round/>
                  <a:headEnd/>
                  <a:tailEnd type="triangle" w="med" len="med"/>
                </a:ln>
              </p:spPr>
              <p:txBody>
                <a:bodyPr>
                  <a:prstTxWarp prst="textNoShape">
                    <a:avLst/>
                  </a:prstTxWarp>
                </a:bodyPr>
                <a:lstStyle/>
                <a:p>
                  <a:endParaRPr lang="en-US"/>
                </a:p>
              </p:txBody>
            </p:sp>
            <p:sp>
              <p:nvSpPr>
                <p:cNvPr id="20531" name="Freeform 21"/>
                <p:cNvSpPr>
                  <a:spLocks/>
                </p:cNvSpPr>
                <p:nvPr/>
              </p:nvSpPr>
              <p:spPr bwMode="auto">
                <a:xfrm>
                  <a:off x="2829" y="1942"/>
                  <a:ext cx="132" cy="378"/>
                </a:xfrm>
                <a:custGeom>
                  <a:avLst/>
                  <a:gdLst>
                    <a:gd name="T0" fmla="*/ 29 w 132"/>
                    <a:gd name="T1" fmla="*/ 0 h 378"/>
                    <a:gd name="T2" fmla="*/ 117 w 132"/>
                    <a:gd name="T3" fmla="*/ 71 h 378"/>
                    <a:gd name="T4" fmla="*/ 2 w 132"/>
                    <a:gd name="T5" fmla="*/ 143 h 378"/>
                    <a:gd name="T6" fmla="*/ 128 w 132"/>
                    <a:gd name="T7" fmla="*/ 236 h 378"/>
                    <a:gd name="T8" fmla="*/ 24 w 132"/>
                    <a:gd name="T9" fmla="*/ 313 h 378"/>
                    <a:gd name="T10" fmla="*/ 84 w 132"/>
                    <a:gd name="T11" fmla="*/ 378 h 378"/>
                    <a:gd name="T12" fmla="*/ 0 60000 65536"/>
                    <a:gd name="T13" fmla="*/ 0 60000 65536"/>
                    <a:gd name="T14" fmla="*/ 0 60000 65536"/>
                    <a:gd name="T15" fmla="*/ 0 60000 65536"/>
                    <a:gd name="T16" fmla="*/ 0 60000 65536"/>
                    <a:gd name="T17" fmla="*/ 0 60000 65536"/>
                    <a:gd name="T18" fmla="*/ 0 w 132"/>
                    <a:gd name="T19" fmla="*/ 0 h 378"/>
                    <a:gd name="T20" fmla="*/ 132 w 132"/>
                    <a:gd name="T21" fmla="*/ 378 h 378"/>
                  </a:gdLst>
                  <a:ahLst/>
                  <a:cxnLst>
                    <a:cxn ang="T12">
                      <a:pos x="T0" y="T1"/>
                    </a:cxn>
                    <a:cxn ang="T13">
                      <a:pos x="T2" y="T3"/>
                    </a:cxn>
                    <a:cxn ang="T14">
                      <a:pos x="T4" y="T5"/>
                    </a:cxn>
                    <a:cxn ang="T15">
                      <a:pos x="T6" y="T7"/>
                    </a:cxn>
                    <a:cxn ang="T16">
                      <a:pos x="T8" y="T9"/>
                    </a:cxn>
                    <a:cxn ang="T17">
                      <a:pos x="T10" y="T11"/>
                    </a:cxn>
                  </a:cxnLst>
                  <a:rect l="T18" t="T19" r="T20" b="T21"/>
                  <a:pathLst>
                    <a:path w="132" h="378">
                      <a:moveTo>
                        <a:pt x="29" y="0"/>
                      </a:moveTo>
                      <a:cubicBezTo>
                        <a:pt x="75" y="23"/>
                        <a:pt x="121" y="47"/>
                        <a:pt x="117" y="71"/>
                      </a:cubicBezTo>
                      <a:cubicBezTo>
                        <a:pt x="113" y="95"/>
                        <a:pt x="0" y="116"/>
                        <a:pt x="2" y="143"/>
                      </a:cubicBezTo>
                      <a:cubicBezTo>
                        <a:pt x="4" y="170"/>
                        <a:pt x="124" y="208"/>
                        <a:pt x="128" y="236"/>
                      </a:cubicBezTo>
                      <a:cubicBezTo>
                        <a:pt x="132" y="264"/>
                        <a:pt x="31" y="290"/>
                        <a:pt x="24" y="313"/>
                      </a:cubicBezTo>
                      <a:cubicBezTo>
                        <a:pt x="17" y="336"/>
                        <a:pt x="74" y="367"/>
                        <a:pt x="84" y="378"/>
                      </a:cubicBezTo>
                    </a:path>
                  </a:pathLst>
                </a:custGeom>
                <a:noFill/>
                <a:ln w="31750">
                  <a:solidFill>
                    <a:srgbClr val="FFFF00"/>
                  </a:solidFill>
                  <a:round/>
                  <a:headEnd/>
                  <a:tailEnd/>
                </a:ln>
              </p:spPr>
              <p:txBody>
                <a:bodyPr>
                  <a:prstTxWarp prst="textNoShape">
                    <a:avLst/>
                  </a:prstTxWarp>
                </a:bodyPr>
                <a:lstStyle/>
                <a:p>
                  <a:endParaRPr lang="en-US"/>
                </a:p>
              </p:txBody>
            </p:sp>
            <p:sp>
              <p:nvSpPr>
                <p:cNvPr id="20532" name="Freeform 22"/>
                <p:cNvSpPr>
                  <a:spLocks/>
                </p:cNvSpPr>
                <p:nvPr/>
              </p:nvSpPr>
              <p:spPr bwMode="auto">
                <a:xfrm>
                  <a:off x="3111" y="1939"/>
                  <a:ext cx="132" cy="378"/>
                </a:xfrm>
                <a:custGeom>
                  <a:avLst/>
                  <a:gdLst>
                    <a:gd name="T0" fmla="*/ 29 w 132"/>
                    <a:gd name="T1" fmla="*/ 0 h 378"/>
                    <a:gd name="T2" fmla="*/ 117 w 132"/>
                    <a:gd name="T3" fmla="*/ 71 h 378"/>
                    <a:gd name="T4" fmla="*/ 2 w 132"/>
                    <a:gd name="T5" fmla="*/ 143 h 378"/>
                    <a:gd name="T6" fmla="*/ 128 w 132"/>
                    <a:gd name="T7" fmla="*/ 236 h 378"/>
                    <a:gd name="T8" fmla="*/ 24 w 132"/>
                    <a:gd name="T9" fmla="*/ 313 h 378"/>
                    <a:gd name="T10" fmla="*/ 84 w 132"/>
                    <a:gd name="T11" fmla="*/ 378 h 378"/>
                    <a:gd name="T12" fmla="*/ 0 60000 65536"/>
                    <a:gd name="T13" fmla="*/ 0 60000 65536"/>
                    <a:gd name="T14" fmla="*/ 0 60000 65536"/>
                    <a:gd name="T15" fmla="*/ 0 60000 65536"/>
                    <a:gd name="T16" fmla="*/ 0 60000 65536"/>
                    <a:gd name="T17" fmla="*/ 0 60000 65536"/>
                    <a:gd name="T18" fmla="*/ 0 w 132"/>
                    <a:gd name="T19" fmla="*/ 0 h 378"/>
                    <a:gd name="T20" fmla="*/ 132 w 132"/>
                    <a:gd name="T21" fmla="*/ 378 h 378"/>
                  </a:gdLst>
                  <a:ahLst/>
                  <a:cxnLst>
                    <a:cxn ang="T12">
                      <a:pos x="T0" y="T1"/>
                    </a:cxn>
                    <a:cxn ang="T13">
                      <a:pos x="T2" y="T3"/>
                    </a:cxn>
                    <a:cxn ang="T14">
                      <a:pos x="T4" y="T5"/>
                    </a:cxn>
                    <a:cxn ang="T15">
                      <a:pos x="T6" y="T7"/>
                    </a:cxn>
                    <a:cxn ang="T16">
                      <a:pos x="T8" y="T9"/>
                    </a:cxn>
                    <a:cxn ang="T17">
                      <a:pos x="T10" y="T11"/>
                    </a:cxn>
                  </a:cxnLst>
                  <a:rect l="T18" t="T19" r="T20" b="T21"/>
                  <a:pathLst>
                    <a:path w="132" h="378">
                      <a:moveTo>
                        <a:pt x="29" y="0"/>
                      </a:moveTo>
                      <a:cubicBezTo>
                        <a:pt x="75" y="23"/>
                        <a:pt x="121" y="47"/>
                        <a:pt x="117" y="71"/>
                      </a:cubicBezTo>
                      <a:cubicBezTo>
                        <a:pt x="113" y="95"/>
                        <a:pt x="0" y="116"/>
                        <a:pt x="2" y="143"/>
                      </a:cubicBezTo>
                      <a:cubicBezTo>
                        <a:pt x="4" y="170"/>
                        <a:pt x="124" y="208"/>
                        <a:pt x="128" y="236"/>
                      </a:cubicBezTo>
                      <a:cubicBezTo>
                        <a:pt x="132" y="264"/>
                        <a:pt x="31" y="290"/>
                        <a:pt x="24" y="313"/>
                      </a:cubicBezTo>
                      <a:cubicBezTo>
                        <a:pt x="17" y="336"/>
                        <a:pt x="74" y="367"/>
                        <a:pt x="84" y="378"/>
                      </a:cubicBezTo>
                    </a:path>
                  </a:pathLst>
                </a:custGeom>
                <a:noFill/>
                <a:ln w="31750">
                  <a:solidFill>
                    <a:srgbClr val="FFFF00"/>
                  </a:solidFill>
                  <a:round/>
                  <a:headEnd/>
                  <a:tailEnd/>
                </a:ln>
              </p:spPr>
              <p:txBody>
                <a:bodyPr>
                  <a:prstTxWarp prst="textNoShape">
                    <a:avLst/>
                  </a:prstTxWarp>
                </a:bodyPr>
                <a:lstStyle/>
                <a:p>
                  <a:endParaRPr lang="en-US"/>
                </a:p>
              </p:txBody>
            </p:sp>
            <p:sp>
              <p:nvSpPr>
                <p:cNvPr id="20533" name="Freeform 23"/>
                <p:cNvSpPr>
                  <a:spLocks/>
                </p:cNvSpPr>
                <p:nvPr/>
              </p:nvSpPr>
              <p:spPr bwMode="auto">
                <a:xfrm>
                  <a:off x="3501" y="1929"/>
                  <a:ext cx="132" cy="394"/>
                </a:xfrm>
                <a:custGeom>
                  <a:avLst/>
                  <a:gdLst>
                    <a:gd name="T0" fmla="*/ 29 w 132"/>
                    <a:gd name="T1" fmla="*/ 0 h 378"/>
                    <a:gd name="T2" fmla="*/ 117 w 132"/>
                    <a:gd name="T3" fmla="*/ 71 h 378"/>
                    <a:gd name="T4" fmla="*/ 2 w 132"/>
                    <a:gd name="T5" fmla="*/ 143 h 378"/>
                    <a:gd name="T6" fmla="*/ 128 w 132"/>
                    <a:gd name="T7" fmla="*/ 236 h 378"/>
                    <a:gd name="T8" fmla="*/ 24 w 132"/>
                    <a:gd name="T9" fmla="*/ 313 h 378"/>
                    <a:gd name="T10" fmla="*/ 84 w 132"/>
                    <a:gd name="T11" fmla="*/ 378 h 378"/>
                    <a:gd name="T12" fmla="*/ 0 60000 65536"/>
                    <a:gd name="T13" fmla="*/ 0 60000 65536"/>
                    <a:gd name="T14" fmla="*/ 0 60000 65536"/>
                    <a:gd name="T15" fmla="*/ 0 60000 65536"/>
                    <a:gd name="T16" fmla="*/ 0 60000 65536"/>
                    <a:gd name="T17" fmla="*/ 0 60000 65536"/>
                    <a:gd name="T18" fmla="*/ 0 w 132"/>
                    <a:gd name="T19" fmla="*/ 0 h 378"/>
                    <a:gd name="T20" fmla="*/ 132 w 132"/>
                    <a:gd name="T21" fmla="*/ 378 h 378"/>
                  </a:gdLst>
                  <a:ahLst/>
                  <a:cxnLst>
                    <a:cxn ang="T12">
                      <a:pos x="T0" y="T1"/>
                    </a:cxn>
                    <a:cxn ang="T13">
                      <a:pos x="T2" y="T3"/>
                    </a:cxn>
                    <a:cxn ang="T14">
                      <a:pos x="T4" y="T5"/>
                    </a:cxn>
                    <a:cxn ang="T15">
                      <a:pos x="T6" y="T7"/>
                    </a:cxn>
                    <a:cxn ang="T16">
                      <a:pos x="T8" y="T9"/>
                    </a:cxn>
                    <a:cxn ang="T17">
                      <a:pos x="T10" y="T11"/>
                    </a:cxn>
                  </a:cxnLst>
                  <a:rect l="T18" t="T19" r="T20" b="T21"/>
                  <a:pathLst>
                    <a:path w="132" h="378">
                      <a:moveTo>
                        <a:pt x="29" y="0"/>
                      </a:moveTo>
                      <a:cubicBezTo>
                        <a:pt x="75" y="23"/>
                        <a:pt x="121" y="47"/>
                        <a:pt x="117" y="71"/>
                      </a:cubicBezTo>
                      <a:cubicBezTo>
                        <a:pt x="113" y="95"/>
                        <a:pt x="0" y="116"/>
                        <a:pt x="2" y="143"/>
                      </a:cubicBezTo>
                      <a:cubicBezTo>
                        <a:pt x="4" y="170"/>
                        <a:pt x="124" y="208"/>
                        <a:pt x="128" y="236"/>
                      </a:cubicBezTo>
                      <a:cubicBezTo>
                        <a:pt x="132" y="264"/>
                        <a:pt x="31" y="290"/>
                        <a:pt x="24" y="313"/>
                      </a:cubicBezTo>
                      <a:cubicBezTo>
                        <a:pt x="17" y="336"/>
                        <a:pt x="74" y="367"/>
                        <a:pt x="84" y="378"/>
                      </a:cubicBezTo>
                    </a:path>
                  </a:pathLst>
                </a:custGeom>
                <a:noFill/>
                <a:ln w="31750">
                  <a:solidFill>
                    <a:srgbClr val="FFFF00"/>
                  </a:solidFill>
                  <a:round/>
                  <a:headEnd/>
                  <a:tailEnd/>
                </a:ln>
              </p:spPr>
              <p:txBody>
                <a:bodyPr>
                  <a:prstTxWarp prst="textNoShape">
                    <a:avLst/>
                  </a:prstTxWarp>
                </a:bodyPr>
                <a:lstStyle/>
                <a:p>
                  <a:endParaRPr lang="en-US"/>
                </a:p>
              </p:txBody>
            </p:sp>
            <p:grpSp>
              <p:nvGrpSpPr>
                <p:cNvPr id="5" name="Group 32"/>
                <p:cNvGrpSpPr>
                  <a:grpSpLocks/>
                </p:cNvGrpSpPr>
                <p:nvPr/>
              </p:nvGrpSpPr>
              <p:grpSpPr bwMode="auto">
                <a:xfrm>
                  <a:off x="1775" y="1541"/>
                  <a:ext cx="1020" cy="624"/>
                  <a:chOff x="840" y="1559"/>
                  <a:chExt cx="1020" cy="624"/>
                </a:xfrm>
              </p:grpSpPr>
              <p:sp>
                <p:nvSpPr>
                  <p:cNvPr id="20537" name="Line 12"/>
                  <p:cNvSpPr>
                    <a:spLocks noChangeShapeType="1"/>
                  </p:cNvSpPr>
                  <p:nvPr/>
                </p:nvSpPr>
                <p:spPr bwMode="auto">
                  <a:xfrm>
                    <a:off x="898" y="1704"/>
                    <a:ext cx="302" cy="0"/>
                  </a:xfrm>
                  <a:prstGeom prst="line">
                    <a:avLst/>
                  </a:prstGeom>
                  <a:noFill/>
                  <a:ln w="34925">
                    <a:solidFill>
                      <a:srgbClr val="004AA5"/>
                    </a:solidFill>
                    <a:round/>
                    <a:headEnd/>
                    <a:tailEnd type="triangle" w="med" len="med"/>
                  </a:ln>
                </p:spPr>
                <p:txBody>
                  <a:bodyPr>
                    <a:prstTxWarp prst="textNoShape">
                      <a:avLst/>
                    </a:prstTxWarp>
                  </a:bodyPr>
                  <a:lstStyle/>
                  <a:p>
                    <a:endParaRPr lang="en-US"/>
                  </a:p>
                </p:txBody>
              </p:sp>
              <p:sp>
                <p:nvSpPr>
                  <p:cNvPr id="20538" name="Line 13"/>
                  <p:cNvSpPr>
                    <a:spLocks noChangeShapeType="1"/>
                  </p:cNvSpPr>
                  <p:nvPr/>
                </p:nvSpPr>
                <p:spPr bwMode="auto">
                  <a:xfrm>
                    <a:off x="901" y="2134"/>
                    <a:ext cx="302" cy="0"/>
                  </a:xfrm>
                  <a:prstGeom prst="line">
                    <a:avLst/>
                  </a:prstGeom>
                  <a:noFill/>
                  <a:ln w="34925">
                    <a:solidFill>
                      <a:srgbClr val="004AA5"/>
                    </a:solidFill>
                    <a:round/>
                    <a:headEnd/>
                    <a:tailEnd type="triangle" w="med" len="med"/>
                  </a:ln>
                </p:spPr>
                <p:txBody>
                  <a:bodyPr>
                    <a:prstTxWarp prst="textNoShape">
                      <a:avLst/>
                    </a:prstTxWarp>
                  </a:bodyPr>
                  <a:lstStyle/>
                  <a:p>
                    <a:endParaRPr lang="en-US"/>
                  </a:p>
                </p:txBody>
              </p:sp>
              <p:sp>
                <p:nvSpPr>
                  <p:cNvPr id="20539" name="Freeform 14"/>
                  <p:cNvSpPr>
                    <a:spLocks/>
                  </p:cNvSpPr>
                  <p:nvPr/>
                </p:nvSpPr>
                <p:spPr bwMode="auto">
                  <a:xfrm>
                    <a:off x="933" y="1776"/>
                    <a:ext cx="247" cy="104"/>
                  </a:xfrm>
                  <a:custGeom>
                    <a:avLst/>
                    <a:gdLst>
                      <a:gd name="T0" fmla="*/ 0 w 247"/>
                      <a:gd name="T1" fmla="*/ 45 h 93"/>
                      <a:gd name="T2" fmla="*/ 77 w 247"/>
                      <a:gd name="T3" fmla="*/ 7 h 93"/>
                      <a:gd name="T4" fmla="*/ 126 w 247"/>
                      <a:gd name="T5" fmla="*/ 89 h 93"/>
                      <a:gd name="T6" fmla="*/ 192 w 247"/>
                      <a:gd name="T7" fmla="*/ 34 h 93"/>
                      <a:gd name="T8" fmla="*/ 247 w 247"/>
                      <a:gd name="T9" fmla="*/ 56 h 93"/>
                      <a:gd name="T10" fmla="*/ 0 60000 65536"/>
                      <a:gd name="T11" fmla="*/ 0 60000 65536"/>
                      <a:gd name="T12" fmla="*/ 0 60000 65536"/>
                      <a:gd name="T13" fmla="*/ 0 60000 65536"/>
                      <a:gd name="T14" fmla="*/ 0 60000 65536"/>
                      <a:gd name="T15" fmla="*/ 0 w 247"/>
                      <a:gd name="T16" fmla="*/ 0 h 93"/>
                      <a:gd name="T17" fmla="*/ 247 w 247"/>
                      <a:gd name="T18" fmla="*/ 93 h 93"/>
                    </a:gdLst>
                    <a:ahLst/>
                    <a:cxnLst>
                      <a:cxn ang="T10">
                        <a:pos x="T0" y="T1"/>
                      </a:cxn>
                      <a:cxn ang="T11">
                        <a:pos x="T2" y="T3"/>
                      </a:cxn>
                      <a:cxn ang="T12">
                        <a:pos x="T4" y="T5"/>
                      </a:cxn>
                      <a:cxn ang="T13">
                        <a:pos x="T6" y="T7"/>
                      </a:cxn>
                      <a:cxn ang="T14">
                        <a:pos x="T8" y="T9"/>
                      </a:cxn>
                    </a:cxnLst>
                    <a:rect l="T15" t="T16" r="T17" b="T18"/>
                    <a:pathLst>
                      <a:path w="247" h="93">
                        <a:moveTo>
                          <a:pt x="0" y="45"/>
                        </a:moveTo>
                        <a:cubicBezTo>
                          <a:pt x="28" y="22"/>
                          <a:pt x="56" y="0"/>
                          <a:pt x="77" y="7"/>
                        </a:cubicBezTo>
                        <a:cubicBezTo>
                          <a:pt x="98" y="14"/>
                          <a:pt x="107" y="85"/>
                          <a:pt x="126" y="89"/>
                        </a:cubicBezTo>
                        <a:cubicBezTo>
                          <a:pt x="145" y="93"/>
                          <a:pt x="172" y="39"/>
                          <a:pt x="192" y="34"/>
                        </a:cubicBezTo>
                        <a:cubicBezTo>
                          <a:pt x="212" y="29"/>
                          <a:pt x="229" y="42"/>
                          <a:pt x="247" y="56"/>
                        </a:cubicBezTo>
                      </a:path>
                    </a:pathLst>
                  </a:custGeom>
                  <a:noFill/>
                  <a:ln w="28575">
                    <a:solidFill>
                      <a:srgbClr val="33CC33"/>
                    </a:solidFill>
                    <a:round/>
                    <a:headEnd/>
                    <a:tailEnd type="triangle" w="med" len="med"/>
                  </a:ln>
                </p:spPr>
                <p:txBody>
                  <a:bodyPr>
                    <a:prstTxWarp prst="textNoShape">
                      <a:avLst/>
                    </a:prstTxWarp>
                  </a:bodyPr>
                  <a:lstStyle/>
                  <a:p>
                    <a:endParaRPr lang="en-US"/>
                  </a:p>
                </p:txBody>
              </p:sp>
              <p:sp>
                <p:nvSpPr>
                  <p:cNvPr id="20540" name="Freeform 15"/>
                  <p:cNvSpPr>
                    <a:spLocks/>
                  </p:cNvSpPr>
                  <p:nvPr/>
                </p:nvSpPr>
                <p:spPr bwMode="auto">
                  <a:xfrm>
                    <a:off x="935" y="1965"/>
                    <a:ext cx="247" cy="121"/>
                  </a:xfrm>
                  <a:custGeom>
                    <a:avLst/>
                    <a:gdLst>
                      <a:gd name="T0" fmla="*/ 0 w 247"/>
                      <a:gd name="T1" fmla="*/ 45 h 93"/>
                      <a:gd name="T2" fmla="*/ 77 w 247"/>
                      <a:gd name="T3" fmla="*/ 7 h 93"/>
                      <a:gd name="T4" fmla="*/ 126 w 247"/>
                      <a:gd name="T5" fmla="*/ 89 h 93"/>
                      <a:gd name="T6" fmla="*/ 192 w 247"/>
                      <a:gd name="T7" fmla="*/ 34 h 93"/>
                      <a:gd name="T8" fmla="*/ 247 w 247"/>
                      <a:gd name="T9" fmla="*/ 56 h 93"/>
                      <a:gd name="T10" fmla="*/ 0 60000 65536"/>
                      <a:gd name="T11" fmla="*/ 0 60000 65536"/>
                      <a:gd name="T12" fmla="*/ 0 60000 65536"/>
                      <a:gd name="T13" fmla="*/ 0 60000 65536"/>
                      <a:gd name="T14" fmla="*/ 0 60000 65536"/>
                      <a:gd name="T15" fmla="*/ 0 w 247"/>
                      <a:gd name="T16" fmla="*/ 0 h 93"/>
                      <a:gd name="T17" fmla="*/ 247 w 247"/>
                      <a:gd name="T18" fmla="*/ 93 h 93"/>
                    </a:gdLst>
                    <a:ahLst/>
                    <a:cxnLst>
                      <a:cxn ang="T10">
                        <a:pos x="T0" y="T1"/>
                      </a:cxn>
                      <a:cxn ang="T11">
                        <a:pos x="T2" y="T3"/>
                      </a:cxn>
                      <a:cxn ang="T12">
                        <a:pos x="T4" y="T5"/>
                      </a:cxn>
                      <a:cxn ang="T13">
                        <a:pos x="T6" y="T7"/>
                      </a:cxn>
                      <a:cxn ang="T14">
                        <a:pos x="T8" y="T9"/>
                      </a:cxn>
                    </a:cxnLst>
                    <a:rect l="T15" t="T16" r="T17" b="T18"/>
                    <a:pathLst>
                      <a:path w="247" h="93">
                        <a:moveTo>
                          <a:pt x="0" y="45"/>
                        </a:moveTo>
                        <a:cubicBezTo>
                          <a:pt x="28" y="22"/>
                          <a:pt x="56" y="0"/>
                          <a:pt x="77" y="7"/>
                        </a:cubicBezTo>
                        <a:cubicBezTo>
                          <a:pt x="98" y="14"/>
                          <a:pt x="107" y="85"/>
                          <a:pt x="126" y="89"/>
                        </a:cubicBezTo>
                        <a:cubicBezTo>
                          <a:pt x="145" y="93"/>
                          <a:pt x="172" y="39"/>
                          <a:pt x="192" y="34"/>
                        </a:cubicBezTo>
                        <a:cubicBezTo>
                          <a:pt x="212" y="29"/>
                          <a:pt x="229" y="42"/>
                          <a:pt x="247" y="56"/>
                        </a:cubicBezTo>
                      </a:path>
                    </a:pathLst>
                  </a:custGeom>
                  <a:noFill/>
                  <a:ln w="28575">
                    <a:solidFill>
                      <a:srgbClr val="33CC33"/>
                    </a:solidFill>
                    <a:round/>
                    <a:headEnd/>
                    <a:tailEnd type="triangle" w="med" len="med"/>
                  </a:ln>
                </p:spPr>
                <p:txBody>
                  <a:bodyPr>
                    <a:prstTxWarp prst="textNoShape">
                      <a:avLst/>
                    </a:prstTxWarp>
                  </a:bodyPr>
                  <a:lstStyle/>
                  <a:p>
                    <a:endParaRPr lang="en-US"/>
                  </a:p>
                </p:txBody>
              </p:sp>
              <p:sp>
                <p:nvSpPr>
                  <p:cNvPr id="20541" name="Oval 7"/>
                  <p:cNvSpPr>
                    <a:spLocks noChangeArrowheads="1"/>
                  </p:cNvSpPr>
                  <p:nvPr/>
                </p:nvSpPr>
                <p:spPr bwMode="auto">
                  <a:xfrm>
                    <a:off x="840" y="1668"/>
                    <a:ext cx="93" cy="515"/>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20542" name="Text Box 30"/>
                  <p:cNvSpPr txBox="1">
                    <a:spLocks noChangeArrowheads="1"/>
                  </p:cNvSpPr>
                  <p:nvPr/>
                </p:nvSpPr>
                <p:spPr bwMode="auto">
                  <a:xfrm>
                    <a:off x="1309" y="1559"/>
                    <a:ext cx="551" cy="379"/>
                  </a:xfrm>
                  <a:prstGeom prst="rect">
                    <a:avLst/>
                  </a:prstGeom>
                  <a:noFill/>
                  <a:ln w="9525">
                    <a:noFill/>
                    <a:miter lim="800000"/>
                    <a:headEnd/>
                    <a:tailEnd/>
                  </a:ln>
                </p:spPr>
                <p:txBody>
                  <a:bodyPr wrap="none">
                    <a:prstTxWarp prst="textNoShape">
                      <a:avLst/>
                    </a:prstTxWarp>
                    <a:spAutoFit/>
                  </a:bodyPr>
                  <a:lstStyle/>
                  <a:p>
                    <a:r>
                      <a:rPr lang="en-US" sz="2000"/>
                      <a:t>q, g</a:t>
                    </a:r>
                  </a:p>
                </p:txBody>
              </p:sp>
            </p:grpSp>
            <p:sp>
              <p:nvSpPr>
                <p:cNvPr id="20535" name="Oval 36"/>
                <p:cNvSpPr>
                  <a:spLocks noChangeArrowheads="1"/>
                </p:cNvSpPr>
                <p:nvPr/>
              </p:nvSpPr>
              <p:spPr bwMode="auto">
                <a:xfrm>
                  <a:off x="3108" y="2255"/>
                  <a:ext cx="218" cy="147"/>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20536" name="Oval 37"/>
                <p:cNvSpPr>
                  <a:spLocks noChangeArrowheads="1"/>
                </p:cNvSpPr>
                <p:nvPr/>
              </p:nvSpPr>
              <p:spPr bwMode="auto">
                <a:xfrm>
                  <a:off x="3469" y="2256"/>
                  <a:ext cx="218" cy="147"/>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graphicFrame>
              <p:nvGraphicFramePr>
                <p:cNvPr id="20489" name="Object 9"/>
                <p:cNvGraphicFramePr>
                  <a:graphicFrameLocks noChangeAspect="1"/>
                </p:cNvGraphicFramePr>
                <p:nvPr/>
              </p:nvGraphicFramePr>
              <p:xfrm>
                <a:off x="3025" y="1648"/>
                <a:ext cx="174" cy="226"/>
              </p:xfrm>
              <a:graphic>
                <a:graphicData uri="http://schemas.openxmlformats.org/presentationml/2006/ole">
                  <p:oleObj spid="_x0000_s116742" name="Equation" r:id="rId6" imgW="127000" imgH="165100" progId="">
                    <p:embed/>
                  </p:oleObj>
                </a:graphicData>
              </a:graphic>
            </p:graphicFrame>
            <p:graphicFrame>
              <p:nvGraphicFramePr>
                <p:cNvPr id="20490" name="Object 10"/>
                <p:cNvGraphicFramePr>
                  <a:graphicFrameLocks noChangeAspect="1"/>
                </p:cNvGraphicFramePr>
                <p:nvPr/>
              </p:nvGraphicFramePr>
              <p:xfrm>
                <a:off x="3859" y="2163"/>
                <a:ext cx="192" cy="260"/>
              </p:xfrm>
              <a:graphic>
                <a:graphicData uri="http://schemas.openxmlformats.org/presentationml/2006/ole">
                  <p:oleObj spid="_x0000_s116743" name="Equation" r:id="rId7" imgW="139700" imgH="190500" progId="">
                    <p:embed/>
                  </p:oleObj>
                </a:graphicData>
              </a:graphic>
            </p:graphicFrame>
            <p:graphicFrame>
              <p:nvGraphicFramePr>
                <p:cNvPr id="20491" name="Object 11"/>
                <p:cNvGraphicFramePr>
                  <a:graphicFrameLocks noChangeAspect="1"/>
                </p:cNvGraphicFramePr>
                <p:nvPr/>
              </p:nvGraphicFramePr>
              <p:xfrm>
                <a:off x="5276" y="1391"/>
                <a:ext cx="175" cy="197"/>
              </p:xfrm>
              <a:graphic>
                <a:graphicData uri="http://schemas.openxmlformats.org/presentationml/2006/ole">
                  <p:oleObj spid="_x0000_s116744" name="Equation" r:id="rId8" imgW="203200" imgH="228600" progId="">
                    <p:embed/>
                  </p:oleObj>
                </a:graphicData>
              </a:graphic>
            </p:graphicFrame>
            <p:graphicFrame>
              <p:nvGraphicFramePr>
                <p:cNvPr id="20492" name="Object 12"/>
                <p:cNvGraphicFramePr>
                  <a:graphicFrameLocks noChangeAspect="1"/>
                </p:cNvGraphicFramePr>
                <p:nvPr/>
              </p:nvGraphicFramePr>
              <p:xfrm>
                <a:off x="5254" y="2269"/>
                <a:ext cx="175" cy="197"/>
              </p:xfrm>
              <a:graphic>
                <a:graphicData uri="http://schemas.openxmlformats.org/presentationml/2006/ole">
                  <p:oleObj spid="_x0000_s116745" name="Equation" r:id="rId9" imgW="203200" imgH="228600" progId="">
                    <p:embed/>
                  </p:oleObj>
                </a:graphicData>
              </a:graphic>
            </p:graphicFrame>
          </p:grpSp>
          <p:sp>
            <p:nvSpPr>
              <p:cNvPr id="20524" name="Line 4"/>
              <p:cNvSpPr>
                <a:spLocks noChangeShapeType="1"/>
              </p:cNvSpPr>
              <p:nvPr/>
            </p:nvSpPr>
            <p:spPr bwMode="auto">
              <a:xfrm>
                <a:off x="1871" y="1909"/>
                <a:ext cx="1969" cy="11"/>
              </a:xfrm>
              <a:prstGeom prst="line">
                <a:avLst/>
              </a:prstGeom>
              <a:noFill/>
              <a:ln w="38100">
                <a:solidFill>
                  <a:srgbClr val="0000FF"/>
                </a:solidFill>
                <a:round/>
                <a:headEnd/>
                <a:tailEnd type="triangle" w="med" len="med"/>
              </a:ln>
            </p:spPr>
            <p:txBody>
              <a:bodyPr>
                <a:prstTxWarp prst="textNoShape">
                  <a:avLst/>
                </a:prstTxWarp>
              </a:bodyPr>
              <a:lstStyle/>
              <a:p>
                <a:endParaRPr lang="en-US"/>
              </a:p>
            </p:txBody>
          </p:sp>
          <p:sp>
            <p:nvSpPr>
              <p:cNvPr id="20525" name="Freeform 9"/>
              <p:cNvSpPr>
                <a:spLocks/>
              </p:cNvSpPr>
              <p:nvPr/>
            </p:nvSpPr>
            <p:spPr bwMode="auto">
              <a:xfrm>
                <a:off x="3816" y="1901"/>
                <a:ext cx="317" cy="124"/>
              </a:xfrm>
              <a:custGeom>
                <a:avLst/>
                <a:gdLst>
                  <a:gd name="T0" fmla="*/ 3 w 152"/>
                  <a:gd name="T1" fmla="*/ 39 h 225"/>
                  <a:gd name="T2" fmla="*/ 90 w 152"/>
                  <a:gd name="T3" fmla="*/ 17 h 225"/>
                  <a:gd name="T4" fmla="*/ 8 w 152"/>
                  <a:gd name="T5" fmla="*/ 143 h 225"/>
                  <a:gd name="T6" fmla="*/ 140 w 152"/>
                  <a:gd name="T7" fmla="*/ 77 h 225"/>
                  <a:gd name="T8" fmla="*/ 79 w 152"/>
                  <a:gd name="T9" fmla="*/ 209 h 225"/>
                  <a:gd name="T10" fmla="*/ 151 w 152"/>
                  <a:gd name="T11" fmla="*/ 176 h 225"/>
                  <a:gd name="T12" fmla="*/ 0 60000 65536"/>
                  <a:gd name="T13" fmla="*/ 0 60000 65536"/>
                  <a:gd name="T14" fmla="*/ 0 60000 65536"/>
                  <a:gd name="T15" fmla="*/ 0 60000 65536"/>
                  <a:gd name="T16" fmla="*/ 0 60000 65536"/>
                  <a:gd name="T17" fmla="*/ 0 60000 65536"/>
                  <a:gd name="T18" fmla="*/ 0 w 152"/>
                  <a:gd name="T19" fmla="*/ 0 h 225"/>
                  <a:gd name="T20" fmla="*/ 152 w 152"/>
                  <a:gd name="T21" fmla="*/ 225 h 225"/>
                </a:gdLst>
                <a:ahLst/>
                <a:cxnLst>
                  <a:cxn ang="T12">
                    <a:pos x="T0" y="T1"/>
                  </a:cxn>
                  <a:cxn ang="T13">
                    <a:pos x="T2" y="T3"/>
                  </a:cxn>
                  <a:cxn ang="T14">
                    <a:pos x="T4" y="T5"/>
                  </a:cxn>
                  <a:cxn ang="T15">
                    <a:pos x="T6" y="T7"/>
                  </a:cxn>
                  <a:cxn ang="T16">
                    <a:pos x="T8" y="T9"/>
                  </a:cxn>
                  <a:cxn ang="T17">
                    <a:pos x="T10" y="T11"/>
                  </a:cxn>
                </a:cxnLst>
                <a:rect l="T18" t="T19" r="T20" b="T21"/>
                <a:pathLst>
                  <a:path w="152" h="225">
                    <a:moveTo>
                      <a:pt x="3" y="39"/>
                    </a:moveTo>
                    <a:cubicBezTo>
                      <a:pt x="46" y="19"/>
                      <a:pt x="89" y="0"/>
                      <a:pt x="90" y="17"/>
                    </a:cubicBezTo>
                    <a:cubicBezTo>
                      <a:pt x="91" y="34"/>
                      <a:pt x="0" y="133"/>
                      <a:pt x="8" y="143"/>
                    </a:cubicBezTo>
                    <a:cubicBezTo>
                      <a:pt x="16" y="153"/>
                      <a:pt x="128" y="66"/>
                      <a:pt x="140" y="77"/>
                    </a:cubicBezTo>
                    <a:cubicBezTo>
                      <a:pt x="152" y="88"/>
                      <a:pt x="77" y="193"/>
                      <a:pt x="79" y="209"/>
                    </a:cubicBezTo>
                    <a:cubicBezTo>
                      <a:pt x="81" y="225"/>
                      <a:pt x="116" y="200"/>
                      <a:pt x="151" y="176"/>
                    </a:cubicBezTo>
                  </a:path>
                </a:pathLst>
              </a:custGeom>
              <a:noFill/>
              <a:ln w="28575">
                <a:solidFill>
                  <a:srgbClr val="33CC33"/>
                </a:solidFill>
                <a:round/>
                <a:headEnd/>
                <a:tailEnd/>
              </a:ln>
            </p:spPr>
            <p:txBody>
              <a:bodyPr>
                <a:prstTxWarp prst="textNoShape">
                  <a:avLst/>
                </a:prstTxWarp>
              </a:bodyPr>
              <a:lstStyle/>
              <a:p>
                <a:endParaRPr lang="en-US"/>
              </a:p>
            </p:txBody>
          </p:sp>
          <p:sp>
            <p:nvSpPr>
              <p:cNvPr id="20526" name="Line 10"/>
              <p:cNvSpPr>
                <a:spLocks noChangeShapeType="1"/>
              </p:cNvSpPr>
              <p:nvPr/>
            </p:nvSpPr>
            <p:spPr bwMode="auto">
              <a:xfrm flipH="1" flipV="1">
                <a:off x="3824" y="1911"/>
                <a:ext cx="70" cy="212"/>
              </a:xfrm>
              <a:prstGeom prst="line">
                <a:avLst/>
              </a:prstGeom>
              <a:noFill/>
              <a:ln w="34925">
                <a:solidFill>
                  <a:srgbClr val="004AA5"/>
                </a:solidFill>
                <a:round/>
                <a:headEnd/>
                <a:tailEnd type="triangle" w="med" len="med"/>
              </a:ln>
            </p:spPr>
            <p:txBody>
              <a:bodyPr>
                <a:prstTxWarp prst="textNoShape">
                  <a:avLst/>
                </a:prstTxWarp>
              </a:bodyPr>
              <a:lstStyle/>
              <a:p>
                <a:endParaRPr lang="en-US"/>
              </a:p>
            </p:txBody>
          </p:sp>
        </p:grpSp>
        <p:sp>
          <p:nvSpPr>
            <p:cNvPr id="20522" name="Oval 35"/>
            <p:cNvSpPr>
              <a:spLocks noChangeArrowheads="1"/>
            </p:cNvSpPr>
            <p:nvPr/>
          </p:nvSpPr>
          <p:spPr bwMode="auto">
            <a:xfrm>
              <a:off x="3007" y="1682"/>
              <a:ext cx="135" cy="1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grpSp>
      <p:graphicFrame>
        <p:nvGraphicFramePr>
          <p:cNvPr id="20482" name="Object 2"/>
          <p:cNvGraphicFramePr>
            <a:graphicFrameLocks noChangeAspect="1"/>
          </p:cNvGraphicFramePr>
          <p:nvPr/>
        </p:nvGraphicFramePr>
        <p:xfrm>
          <a:off x="488950" y="1095375"/>
          <a:ext cx="2540000" cy="415925"/>
        </p:xfrm>
        <a:graphic>
          <a:graphicData uri="http://schemas.openxmlformats.org/presentationml/2006/ole">
            <p:oleObj spid="_x0000_s116738" name="Equation" r:id="rId10" imgW="1397397" imgH="228997" progId="">
              <p:embed/>
            </p:oleObj>
          </a:graphicData>
        </a:graphic>
      </p:graphicFrame>
      <p:sp>
        <p:nvSpPr>
          <p:cNvPr id="20496" name="Text Box 46"/>
          <p:cNvSpPr txBox="1">
            <a:spLocks noChangeArrowheads="1"/>
          </p:cNvSpPr>
          <p:nvPr/>
        </p:nvSpPr>
        <p:spPr bwMode="auto">
          <a:xfrm>
            <a:off x="3408363" y="1136650"/>
            <a:ext cx="2222500" cy="396875"/>
          </a:xfrm>
          <a:prstGeom prst="rect">
            <a:avLst/>
          </a:prstGeom>
          <a:noFill/>
          <a:ln w="9525">
            <a:noFill/>
            <a:miter lim="800000"/>
            <a:headEnd/>
            <a:tailEnd/>
          </a:ln>
        </p:spPr>
        <p:txBody>
          <a:bodyPr wrap="none">
            <a:prstTxWarp prst="textNoShape">
              <a:avLst/>
            </a:prstTxWarp>
            <a:spAutoFit/>
          </a:bodyPr>
          <a:lstStyle/>
          <a:p>
            <a:r>
              <a:rPr lang="en-US" sz="2000">
                <a:solidFill>
                  <a:srgbClr val="24459C"/>
                </a:solidFill>
              </a:rPr>
              <a:t>(Drell-Yan Process)</a:t>
            </a:r>
            <a:endParaRPr lang="en-US"/>
          </a:p>
        </p:txBody>
      </p:sp>
      <p:sp>
        <p:nvSpPr>
          <p:cNvPr id="20497" name="Rectangle 47"/>
          <p:cNvSpPr>
            <a:spLocks noGrp="1" noChangeArrowheads="1"/>
          </p:cNvSpPr>
          <p:nvPr>
            <p:ph type="body" idx="1"/>
          </p:nvPr>
        </p:nvSpPr>
        <p:spPr>
          <a:xfrm>
            <a:off x="166688" y="1344613"/>
            <a:ext cx="4327525" cy="1370012"/>
          </a:xfrm>
          <a:noFill/>
        </p:spPr>
        <p:txBody>
          <a:bodyPr>
            <a:normAutofit fontScale="92500" lnSpcReduction="10000"/>
          </a:bodyPr>
          <a:lstStyle/>
          <a:p>
            <a:pPr eaLnBrk="1" hangingPunct="1">
              <a:buFont typeface="Times" pitchFamily="-112" charset="0"/>
              <a:buNone/>
            </a:pPr>
            <a:endParaRPr lang="en-US" sz="1800" dirty="0" smtClean="0"/>
          </a:p>
          <a:p>
            <a:pPr eaLnBrk="1" hangingPunct="1"/>
            <a:r>
              <a:rPr lang="en-US" sz="1800" dirty="0" smtClean="0">
                <a:solidFill>
                  <a:srgbClr val="009900"/>
                </a:solidFill>
              </a:rPr>
              <a:t>Maximal initial state energy loss and Minimal </a:t>
            </a:r>
            <a:r>
              <a:rPr lang="en-US" sz="1800" dirty="0">
                <a:solidFill>
                  <a:srgbClr val="009900"/>
                </a:solidFill>
              </a:rPr>
              <a:t>final-state interactions</a:t>
            </a:r>
            <a:r>
              <a:rPr lang="en-US" sz="1800" dirty="0"/>
              <a:t> of the detected particles.</a:t>
            </a:r>
            <a:r>
              <a:rPr lang="en-US" sz="1800" dirty="0" smtClean="0"/>
              <a:t> </a:t>
            </a:r>
          </a:p>
          <a:p>
            <a:pPr eaLnBrk="1" hangingPunct="1"/>
            <a:r>
              <a:rPr lang="en-US" sz="1800" dirty="0" smtClean="0">
                <a:solidFill>
                  <a:srgbClr val="FF0000"/>
                </a:solidFill>
              </a:rPr>
              <a:t>Eliminated shadowing effects</a:t>
            </a:r>
            <a:endParaRPr lang="en-US" sz="1800" dirty="0">
              <a:solidFill>
                <a:srgbClr val="FF0000"/>
              </a:solidFill>
            </a:endParaRPr>
          </a:p>
        </p:txBody>
      </p:sp>
      <p:sp>
        <p:nvSpPr>
          <p:cNvPr id="64" name="Footer Placeholder 63"/>
          <p:cNvSpPr>
            <a:spLocks noGrp="1"/>
          </p:cNvSpPr>
          <p:nvPr>
            <p:ph type="ftr" sz="quarter" idx="11"/>
          </p:nvPr>
        </p:nvSpPr>
        <p:spPr/>
        <p:txBody>
          <a:bodyPr/>
          <a:lstStyle/>
          <a:p>
            <a:r>
              <a:rPr lang="en-US" smtClean="0"/>
              <a:t>Ming X. Liu  DNP2009</a:t>
            </a:r>
            <a:endParaRPr lang="en-US"/>
          </a:p>
        </p:txBody>
      </p:sp>
      <p:pic>
        <p:nvPicPr>
          <p:cNvPr id="65" name="Picture 15" descr="txp_fig"/>
          <p:cNvPicPr>
            <a:picLocks noChangeAspect="1" noChangeArrowheads="1"/>
          </p:cNvPicPr>
          <p:nvPr>
            <p:custDataLst>
              <p:tags r:id="rId2"/>
            </p:custDataLst>
          </p:nvPr>
        </p:nvPicPr>
        <p:blipFill>
          <a:blip r:embed="rId11"/>
          <a:srcRect/>
          <a:stretch>
            <a:fillRect/>
          </a:stretch>
        </p:blipFill>
        <p:spPr bwMode="auto">
          <a:xfrm>
            <a:off x="730455" y="2823931"/>
            <a:ext cx="4561678" cy="511436"/>
          </a:xfrm>
          <a:prstGeom prst="rect">
            <a:avLst/>
          </a:prstGeom>
          <a:noFill/>
          <a:ln w="12700">
            <a:noFill/>
            <a:miter lim="800000"/>
            <a:headEnd/>
            <a:tailEnd/>
          </a:ln>
        </p:spPr>
      </p:pic>
      <p:graphicFrame>
        <p:nvGraphicFramePr>
          <p:cNvPr id="66" name="Object 65"/>
          <p:cNvGraphicFramePr>
            <a:graphicFrameLocks noChangeAspect="1"/>
          </p:cNvGraphicFramePr>
          <p:nvPr/>
        </p:nvGraphicFramePr>
        <p:xfrm>
          <a:off x="4293154" y="3779838"/>
          <a:ext cx="4265613" cy="2366962"/>
        </p:xfrm>
        <a:graphic>
          <a:graphicData uri="http://schemas.openxmlformats.org/presentationml/2006/ole">
            <p:oleObj spid="_x0000_s116746" name="Equation" r:id="rId12" imgW="3771900" imgH="2095500" progId="Equation.3">
              <p:embed/>
            </p:oleObj>
          </a:graphicData>
        </a:graphic>
      </p:graphicFrame>
      <p:pic>
        <p:nvPicPr>
          <p:cNvPr id="67" name="Picture 7" descr="xf1"/>
          <p:cNvPicPr>
            <a:picLocks noChangeAspect="1" noChangeArrowheads="1"/>
          </p:cNvPicPr>
          <p:nvPr/>
        </p:nvPicPr>
        <p:blipFill>
          <a:blip r:embed="rId13"/>
          <a:srcRect t="10057" b="12244"/>
          <a:stretch>
            <a:fillRect/>
          </a:stretch>
        </p:blipFill>
        <p:spPr bwMode="auto">
          <a:xfrm>
            <a:off x="7500830" y="47988"/>
            <a:ext cx="1643170" cy="1277575"/>
          </a:xfrm>
          <a:prstGeom prst="rect">
            <a:avLst/>
          </a:prstGeom>
          <a:noFill/>
        </p:spPr>
      </p:pic>
      <p:pic>
        <p:nvPicPr>
          <p:cNvPr id="52" name="Picture 37" descr="x1x2_accept"/>
          <p:cNvPicPr>
            <a:picLocks noChangeAspect="1" noChangeArrowheads="1"/>
          </p:cNvPicPr>
          <p:nvPr/>
        </p:nvPicPr>
        <p:blipFill>
          <a:blip r:embed="rId14"/>
          <a:srcRect/>
          <a:stretch>
            <a:fillRect/>
          </a:stretch>
        </p:blipFill>
        <p:spPr bwMode="auto">
          <a:xfrm>
            <a:off x="195683" y="3549473"/>
            <a:ext cx="3665537" cy="2837040"/>
          </a:xfrm>
          <a:prstGeom prst="rect">
            <a:avLst/>
          </a:prstGeom>
          <a:noFill/>
        </p:spPr>
      </p:pic>
      <p:cxnSp>
        <p:nvCxnSpPr>
          <p:cNvPr id="54" name="Straight Connector 53"/>
          <p:cNvCxnSpPr/>
          <p:nvPr/>
        </p:nvCxnSpPr>
        <p:spPr>
          <a:xfrm flipV="1">
            <a:off x="4293154" y="4805680"/>
            <a:ext cx="2087658" cy="1016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V="1">
            <a:off x="4293154" y="6136640"/>
            <a:ext cx="1577693" cy="1016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7" name="Date Placeholder 56"/>
          <p:cNvSpPr>
            <a:spLocks noGrp="1"/>
          </p:cNvSpPr>
          <p:nvPr>
            <p:ph type="dt" sz="half" idx="10"/>
          </p:nvPr>
        </p:nvSpPr>
        <p:spPr/>
        <p:txBody>
          <a:bodyPr/>
          <a:lstStyle/>
          <a:p>
            <a:fld id="{F1AEE7BC-9021-4206-8945-15BEA624C67A}" type="datetime1">
              <a:rPr lang="en-US" smtClean="0"/>
              <a:t>10/16/09</a:t>
            </a:fld>
            <a:endParaRPr lang="en-US"/>
          </a:p>
        </p:txBody>
      </p:sp>
      <p:sp>
        <p:nvSpPr>
          <p:cNvPr id="58" name="Slide Number Placeholder 57"/>
          <p:cNvSpPr>
            <a:spLocks noGrp="1"/>
          </p:cNvSpPr>
          <p:nvPr>
            <p:ph type="sldNum" sz="quarter" idx="12"/>
          </p:nvPr>
        </p:nvSpPr>
        <p:spPr/>
        <p:txBody>
          <a:bodyPr/>
          <a:lstStyle/>
          <a:p>
            <a:fld id="{825C2647-C464-4E54-808B-4B2B00B885C1}" type="slidenum">
              <a:rPr lang="en-US" smtClean="0"/>
              <a:pPr/>
              <a:t>11</a:t>
            </a:fld>
            <a:endParaRPr lang="en-US"/>
          </a:p>
        </p:txBody>
      </p:sp>
      <p:sp>
        <p:nvSpPr>
          <p:cNvPr id="59" name="TextBox 58"/>
          <p:cNvSpPr txBox="1"/>
          <p:nvPr/>
        </p:nvSpPr>
        <p:spPr>
          <a:xfrm>
            <a:off x="6690691" y="5767308"/>
            <a:ext cx="1967205" cy="369332"/>
          </a:xfrm>
          <a:prstGeom prst="rect">
            <a:avLst/>
          </a:prstGeom>
          <a:solidFill>
            <a:srgbClr val="FFFF00"/>
          </a:solidFill>
        </p:spPr>
        <p:txBody>
          <a:bodyPr wrap="none" rtlCol="0">
            <a:spAutoFit/>
          </a:bodyPr>
          <a:lstStyle/>
          <a:p>
            <a:r>
              <a:rPr lang="en-US" dirty="0" err="1" smtClean="0"/>
              <a:t>E</a:t>
            </a:r>
            <a:r>
              <a:rPr lang="en-US" baseline="-25000" dirty="0" err="1" smtClean="0"/>
              <a:t>quark</a:t>
            </a:r>
            <a:r>
              <a:rPr lang="en-US" dirty="0" smtClean="0"/>
              <a:t> = 30~100GeV</a:t>
            </a:r>
            <a:endParaRPr lang="en-US" dirty="0"/>
          </a:p>
        </p:txBody>
      </p:sp>
      <p:sp>
        <p:nvSpPr>
          <p:cNvPr id="60" name="&quot;No&quot; Symbol 59"/>
          <p:cNvSpPr/>
          <p:nvPr/>
        </p:nvSpPr>
        <p:spPr>
          <a:xfrm>
            <a:off x="3083980" y="2823931"/>
            <a:ext cx="777240" cy="445845"/>
          </a:xfrm>
          <a:prstGeom prst="noSmoking">
            <a:avLst/>
          </a:prstGeom>
          <a:solidFill>
            <a:srgbClr val="FF0000">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82" name="Rectangle 12"/>
          <p:cNvSpPr>
            <a:spLocks noChangeArrowheads="1"/>
          </p:cNvSpPr>
          <p:nvPr/>
        </p:nvSpPr>
        <p:spPr bwMode="auto">
          <a:xfrm>
            <a:off x="1368425" y="1733550"/>
            <a:ext cx="2300288" cy="523875"/>
          </a:xfrm>
          <a:prstGeom prst="rect">
            <a:avLst/>
          </a:prstGeom>
          <a:solidFill>
            <a:srgbClr val="FFFFCC"/>
          </a:solidFill>
          <a:ln w="9525">
            <a:solidFill>
              <a:srgbClr val="0000FF"/>
            </a:solidFill>
            <a:miter lim="800000"/>
            <a:headEnd/>
            <a:tailEnd/>
          </a:ln>
        </p:spPr>
        <p:txBody>
          <a:bodyPr wrap="none" anchor="ctr">
            <a:prstTxWarp prst="textNoShape">
              <a:avLst/>
            </a:prstTxWarp>
          </a:bodyPr>
          <a:lstStyle/>
          <a:p>
            <a:endParaRPr lang="en-US"/>
          </a:p>
        </p:txBody>
      </p:sp>
      <p:sp>
        <p:nvSpPr>
          <p:cNvPr id="24583" name="Rectangle 2"/>
          <p:cNvSpPr>
            <a:spLocks noGrp="1" noChangeArrowheads="1"/>
          </p:cNvSpPr>
          <p:nvPr>
            <p:ph type="title"/>
          </p:nvPr>
        </p:nvSpPr>
        <p:spPr>
          <a:xfrm>
            <a:off x="457200" y="0"/>
            <a:ext cx="8229600" cy="1143000"/>
          </a:xfrm>
        </p:spPr>
        <p:txBody>
          <a:bodyPr>
            <a:normAutofit/>
          </a:bodyPr>
          <a:lstStyle/>
          <a:p>
            <a:pPr eaLnBrk="1" hangingPunct="1"/>
            <a:r>
              <a:rPr lang="en-US" sz="3200" dirty="0"/>
              <a:t>Experimental Sensitivity to Quark Energy Loss</a:t>
            </a:r>
          </a:p>
        </p:txBody>
      </p:sp>
      <p:sp>
        <p:nvSpPr>
          <p:cNvPr id="24584" name="Rectangle 3"/>
          <p:cNvSpPr>
            <a:spLocks noGrp="1" noChangeArrowheads="1"/>
          </p:cNvSpPr>
          <p:nvPr>
            <p:ph type="body" idx="1"/>
          </p:nvPr>
        </p:nvSpPr>
        <p:spPr>
          <a:xfrm>
            <a:off x="284163" y="1006475"/>
            <a:ext cx="5268912" cy="4152900"/>
          </a:xfrm>
        </p:spPr>
        <p:txBody>
          <a:bodyPr>
            <a:normAutofit lnSpcReduction="10000"/>
          </a:bodyPr>
          <a:lstStyle/>
          <a:p>
            <a:pPr eaLnBrk="1" hangingPunct="1"/>
            <a:r>
              <a:rPr lang="en-US" sz="2000" dirty="0"/>
              <a:t>For radiation lengths  X</a:t>
            </a:r>
            <a:r>
              <a:rPr lang="en-US" sz="2000" baseline="-25000" dirty="0"/>
              <a:t>0 </a:t>
            </a:r>
            <a:r>
              <a:rPr lang="en-US" sz="2000" dirty="0"/>
              <a:t> = 1  </a:t>
            </a:r>
            <a:r>
              <a:rPr lang="en-US" sz="2000" dirty="0" err="1"/>
              <a:t>x</a:t>
            </a:r>
            <a:r>
              <a:rPr lang="en-US" sz="2000" dirty="0"/>
              <a:t> 10</a:t>
            </a:r>
            <a:r>
              <a:rPr lang="en-US" sz="2000" baseline="30000" dirty="0"/>
              <a:t>-13</a:t>
            </a:r>
            <a:r>
              <a:rPr lang="en-US" sz="2000" dirty="0"/>
              <a:t> </a:t>
            </a:r>
            <a:r>
              <a:rPr lang="en-US" sz="2000" dirty="0" err="1"/>
              <a:t>m</a:t>
            </a:r>
            <a:r>
              <a:rPr lang="en-US" sz="2000" dirty="0"/>
              <a:t> achieve </a:t>
            </a:r>
            <a:r>
              <a:rPr lang="en-US" sz="2000" dirty="0">
                <a:solidFill>
                  <a:srgbClr val="009900"/>
                </a:solidFill>
              </a:rPr>
              <a:t>sensitivity </a:t>
            </a:r>
            <a:r>
              <a:rPr lang="en-US" sz="2000" dirty="0">
                <a:solidFill>
                  <a:srgbClr val="FF0000"/>
                </a:solidFill>
              </a:rPr>
              <a:t>~ 20%</a:t>
            </a:r>
            <a:r>
              <a:rPr lang="en-US" sz="2000" dirty="0"/>
              <a:t>     </a:t>
            </a:r>
          </a:p>
          <a:p>
            <a:pPr eaLnBrk="1" hangingPunct="1"/>
            <a:endParaRPr lang="en-US" sz="800" dirty="0"/>
          </a:p>
          <a:p>
            <a:pPr eaLnBrk="1" hangingPunct="1"/>
            <a:endParaRPr lang="en-US" sz="800" dirty="0"/>
          </a:p>
          <a:p>
            <a:pPr eaLnBrk="1" hangingPunct="1"/>
            <a:endParaRPr lang="en-US" sz="800" dirty="0" smtClean="0"/>
          </a:p>
          <a:p>
            <a:pPr eaLnBrk="1" hangingPunct="1"/>
            <a:endParaRPr lang="en-US" sz="2000" dirty="0" smtClean="0">
              <a:solidFill>
                <a:srgbClr val="009900"/>
              </a:solidFill>
            </a:endParaRPr>
          </a:p>
          <a:p>
            <a:pPr eaLnBrk="1" hangingPunct="1"/>
            <a:r>
              <a:rPr lang="en-US" sz="2000" dirty="0" smtClean="0">
                <a:solidFill>
                  <a:srgbClr val="009900"/>
                </a:solidFill>
              </a:rPr>
              <a:t>Clearly </a:t>
            </a:r>
            <a:r>
              <a:rPr lang="en-US" sz="2000" dirty="0">
                <a:solidFill>
                  <a:srgbClr val="009900"/>
                </a:solidFill>
              </a:rPr>
              <a:t>distinguish</a:t>
            </a:r>
            <a:r>
              <a:rPr lang="en-US" sz="2000" dirty="0"/>
              <a:t> between leading models for L dependence of E-loss </a:t>
            </a:r>
            <a:r>
              <a:rPr lang="en-US" sz="2000" dirty="0">
                <a:solidFill>
                  <a:srgbClr val="FF0000"/>
                </a:solidFill>
              </a:rPr>
              <a:t>(5</a:t>
            </a:r>
            <a:r>
              <a:rPr lang="el-GR" sz="2000" dirty="0">
                <a:solidFill>
                  <a:srgbClr val="FF0000"/>
                </a:solidFill>
                <a:ea typeface="Arial" pitchFamily="-112" charset="0"/>
                <a:cs typeface="Arial" pitchFamily="-112" charset="0"/>
              </a:rPr>
              <a:t>σ</a:t>
            </a:r>
            <a:r>
              <a:rPr lang="en-US" sz="2000" dirty="0">
                <a:solidFill>
                  <a:srgbClr val="FF0000"/>
                </a:solidFill>
              </a:rPr>
              <a:t>)</a:t>
            </a:r>
          </a:p>
          <a:p>
            <a:pPr eaLnBrk="1" hangingPunct="1"/>
            <a:endParaRPr lang="en-US" sz="800" dirty="0">
              <a:solidFill>
                <a:srgbClr val="FF0000"/>
              </a:solidFill>
            </a:endParaRPr>
          </a:p>
          <a:p>
            <a:pPr eaLnBrk="1" hangingPunct="1"/>
            <a:endParaRPr lang="en-US" sz="800" dirty="0"/>
          </a:p>
          <a:p>
            <a:pPr eaLnBrk="1" hangingPunct="1"/>
            <a:endParaRPr lang="en-US" sz="800" dirty="0"/>
          </a:p>
          <a:p>
            <a:pPr eaLnBrk="1" hangingPunct="1"/>
            <a:endParaRPr lang="en-US" sz="800" dirty="0"/>
          </a:p>
          <a:p>
            <a:pPr eaLnBrk="1" hangingPunct="1"/>
            <a:endParaRPr lang="en-US" sz="800" dirty="0" smtClean="0"/>
          </a:p>
          <a:p>
            <a:pPr eaLnBrk="1" hangingPunct="1"/>
            <a:endParaRPr lang="en-US" sz="2000" dirty="0" smtClean="0">
              <a:solidFill>
                <a:srgbClr val="009900"/>
              </a:solidFill>
            </a:endParaRPr>
          </a:p>
          <a:p>
            <a:pPr eaLnBrk="1" hangingPunct="1"/>
            <a:r>
              <a:rPr lang="en-US" sz="2000" dirty="0" smtClean="0">
                <a:solidFill>
                  <a:srgbClr val="009900"/>
                </a:solidFill>
              </a:rPr>
              <a:t>Theory </a:t>
            </a:r>
            <a:r>
              <a:rPr lang="en-US" sz="2000" dirty="0">
                <a:solidFill>
                  <a:srgbClr val="009900"/>
                </a:solidFill>
              </a:rPr>
              <a:t>guided optimization</a:t>
            </a:r>
            <a:r>
              <a:rPr lang="en-US" sz="2000" dirty="0"/>
              <a:t> of the E906 </a:t>
            </a:r>
            <a:r>
              <a:rPr lang="en-US" sz="2000" dirty="0" err="1"/>
              <a:t>p+A</a:t>
            </a:r>
            <a:r>
              <a:rPr lang="en-US" sz="2000" dirty="0"/>
              <a:t> program: </a:t>
            </a:r>
          </a:p>
          <a:p>
            <a:pPr eaLnBrk="1" hangingPunct="1">
              <a:buFont typeface="Times" pitchFamily="-112" charset="0"/>
              <a:buNone/>
            </a:pPr>
            <a:r>
              <a:rPr lang="en-US" dirty="0"/>
              <a:t> </a:t>
            </a:r>
          </a:p>
        </p:txBody>
      </p:sp>
      <p:pic>
        <p:nvPicPr>
          <p:cNvPr id="24585" name="Picture 4" descr="er-1"/>
          <p:cNvPicPr>
            <a:picLocks noChangeAspect="1" noChangeArrowheads="1"/>
          </p:cNvPicPr>
          <p:nvPr/>
        </p:nvPicPr>
        <p:blipFill>
          <a:blip r:embed="rId4"/>
          <a:srcRect t="4790" r="11444"/>
          <a:stretch>
            <a:fillRect/>
          </a:stretch>
        </p:blipFill>
        <p:spPr bwMode="auto">
          <a:xfrm>
            <a:off x="5321300" y="1347788"/>
            <a:ext cx="3503613" cy="4875212"/>
          </a:xfrm>
          <a:prstGeom prst="rect">
            <a:avLst/>
          </a:prstGeom>
          <a:noFill/>
          <a:ln w="9525">
            <a:noFill/>
            <a:miter lim="800000"/>
            <a:headEnd/>
            <a:tailEnd/>
          </a:ln>
        </p:spPr>
      </p:pic>
      <p:sp>
        <p:nvSpPr>
          <p:cNvPr id="24586" name="Text Box 5"/>
          <p:cNvSpPr txBox="1">
            <a:spLocks noChangeArrowheads="1"/>
          </p:cNvSpPr>
          <p:nvPr/>
        </p:nvSpPr>
        <p:spPr bwMode="auto">
          <a:xfrm>
            <a:off x="5984875" y="1008063"/>
            <a:ext cx="2432050" cy="336550"/>
          </a:xfrm>
          <a:prstGeom prst="rect">
            <a:avLst/>
          </a:prstGeom>
          <a:noFill/>
          <a:ln w="9525">
            <a:noFill/>
            <a:miter lim="800000"/>
            <a:headEnd/>
            <a:tailEnd/>
          </a:ln>
        </p:spPr>
        <p:txBody>
          <a:bodyPr wrap="none">
            <a:prstTxWarp prst="textNoShape">
              <a:avLst/>
            </a:prstTxWarp>
            <a:spAutoFit/>
          </a:bodyPr>
          <a:lstStyle/>
          <a:p>
            <a:r>
              <a:rPr lang="en-US" sz="1600" b="1">
                <a:latin typeface="Arial" pitchFamily="-112" charset="0"/>
              </a:rPr>
              <a:t>Quark energy loss </a:t>
            </a:r>
            <a:r>
              <a:rPr lang="en-US" sz="1600" b="1">
                <a:solidFill>
                  <a:srgbClr val="FF0000"/>
                </a:solidFill>
                <a:latin typeface="Arial" pitchFamily="-112" charset="0"/>
              </a:rPr>
              <a:t>only</a:t>
            </a:r>
          </a:p>
        </p:txBody>
      </p:sp>
      <p:sp>
        <p:nvSpPr>
          <p:cNvPr id="24589" name="Text Box 8"/>
          <p:cNvSpPr txBox="1">
            <a:spLocks noChangeArrowheads="1"/>
          </p:cNvSpPr>
          <p:nvPr/>
        </p:nvSpPr>
        <p:spPr bwMode="auto">
          <a:xfrm>
            <a:off x="1179513" y="4718050"/>
            <a:ext cx="4000500" cy="830997"/>
          </a:xfrm>
          <a:prstGeom prst="rect">
            <a:avLst/>
          </a:prstGeom>
          <a:noFill/>
          <a:ln w="9525">
            <a:noFill/>
            <a:miter lim="800000"/>
            <a:headEnd/>
            <a:tailEnd/>
          </a:ln>
        </p:spPr>
        <p:txBody>
          <a:bodyPr>
            <a:prstTxWarp prst="textNoShape">
              <a:avLst/>
            </a:prstTxWarp>
            <a:spAutoFit/>
          </a:bodyPr>
          <a:lstStyle/>
          <a:p>
            <a:r>
              <a:rPr lang="en-US" sz="1600" dirty="0">
                <a:latin typeface="Arial" pitchFamily="-112" charset="0"/>
              </a:rPr>
              <a:t>Need </a:t>
            </a:r>
            <a:r>
              <a:rPr lang="en-US" sz="1600" dirty="0" smtClean="0">
                <a:solidFill>
                  <a:srgbClr val="004AA5"/>
                </a:solidFill>
                <a:latin typeface="Arial" pitchFamily="-112" charset="0"/>
              </a:rPr>
              <a:t>2~3 </a:t>
            </a:r>
            <a:r>
              <a:rPr lang="en-US" sz="1600" dirty="0">
                <a:solidFill>
                  <a:srgbClr val="004AA5"/>
                </a:solidFill>
                <a:latin typeface="Arial" pitchFamily="-112" charset="0"/>
              </a:rPr>
              <a:t>targets (</a:t>
            </a:r>
            <a:r>
              <a:rPr lang="en-US" sz="1600" baseline="30000" dirty="0">
                <a:solidFill>
                  <a:srgbClr val="004AA5"/>
                </a:solidFill>
                <a:latin typeface="Arial" pitchFamily="-112" charset="0"/>
              </a:rPr>
              <a:t>27</a:t>
            </a:r>
            <a:r>
              <a:rPr lang="en-US" sz="1600" dirty="0">
                <a:solidFill>
                  <a:srgbClr val="004AA5"/>
                </a:solidFill>
                <a:latin typeface="Arial" pitchFamily="-112" charset="0"/>
              </a:rPr>
              <a:t>Al,</a:t>
            </a:r>
            <a:r>
              <a:rPr lang="en-US" sz="1600" baseline="30000" dirty="0">
                <a:solidFill>
                  <a:srgbClr val="004AA5"/>
                </a:solidFill>
                <a:latin typeface="Arial" pitchFamily="-112" charset="0"/>
              </a:rPr>
              <a:t>184</a:t>
            </a:r>
            <a:r>
              <a:rPr lang="en-US" sz="1600" dirty="0">
                <a:solidFill>
                  <a:srgbClr val="004AA5"/>
                </a:solidFill>
                <a:latin typeface="Arial" pitchFamily="-112" charset="0"/>
              </a:rPr>
              <a:t>W ) / high statistics</a:t>
            </a:r>
            <a:r>
              <a:rPr lang="en-US" sz="1600" dirty="0">
                <a:latin typeface="Arial" pitchFamily="-112" charset="0"/>
              </a:rPr>
              <a:t> versus </a:t>
            </a:r>
            <a:r>
              <a:rPr lang="en-US" sz="1600" dirty="0">
                <a:solidFill>
                  <a:srgbClr val="004AA5"/>
                </a:solidFill>
                <a:latin typeface="Arial" pitchFamily="-112" charset="0"/>
              </a:rPr>
              <a:t>many targets / low statistics</a:t>
            </a:r>
            <a:r>
              <a:rPr lang="en-US" sz="1600" dirty="0">
                <a:latin typeface="Arial" pitchFamily="-112" charset="0"/>
              </a:rPr>
              <a:t> </a:t>
            </a:r>
          </a:p>
        </p:txBody>
      </p:sp>
      <p:graphicFrame>
        <p:nvGraphicFramePr>
          <p:cNvPr id="24578" name="Object 2"/>
          <p:cNvGraphicFramePr>
            <a:graphicFrameLocks noChangeAspect="1"/>
          </p:cNvGraphicFramePr>
          <p:nvPr/>
        </p:nvGraphicFramePr>
        <p:xfrm>
          <a:off x="1533525" y="2976563"/>
          <a:ext cx="2254250" cy="415925"/>
        </p:xfrm>
        <a:graphic>
          <a:graphicData uri="http://schemas.openxmlformats.org/presentationml/2006/ole">
            <p:oleObj spid="_x0000_s46082" name="Equation" r:id="rId5" imgW="1308497" imgH="241697" progId="">
              <p:embed/>
            </p:oleObj>
          </a:graphicData>
        </a:graphic>
      </p:graphicFrame>
      <p:graphicFrame>
        <p:nvGraphicFramePr>
          <p:cNvPr id="24579" name="Object 3"/>
          <p:cNvGraphicFramePr>
            <a:graphicFrameLocks noChangeAspect="1"/>
          </p:cNvGraphicFramePr>
          <p:nvPr/>
        </p:nvGraphicFramePr>
        <p:xfrm>
          <a:off x="1525588" y="3430588"/>
          <a:ext cx="2363787" cy="415925"/>
        </p:xfrm>
        <a:graphic>
          <a:graphicData uri="http://schemas.openxmlformats.org/presentationml/2006/ole">
            <p:oleObj spid="_x0000_s46083" name="Equation" r:id="rId6" imgW="1371997" imgH="241697" progId="">
              <p:embed/>
            </p:oleObj>
          </a:graphicData>
        </a:graphic>
      </p:graphicFrame>
      <p:graphicFrame>
        <p:nvGraphicFramePr>
          <p:cNvPr id="24580" name="Object 4"/>
          <p:cNvGraphicFramePr>
            <a:graphicFrameLocks noChangeAspect="1"/>
          </p:cNvGraphicFramePr>
          <p:nvPr/>
        </p:nvGraphicFramePr>
        <p:xfrm>
          <a:off x="1533525" y="1733550"/>
          <a:ext cx="1963738" cy="388938"/>
        </p:xfrm>
        <a:graphic>
          <a:graphicData uri="http://schemas.openxmlformats.org/presentationml/2006/ole">
            <p:oleObj spid="_x0000_s46084" name="Equation" r:id="rId7" imgW="1219068" imgH="241592" progId="">
              <p:embed/>
            </p:oleObj>
          </a:graphicData>
        </a:graphic>
      </p:graphicFrame>
      <p:sp>
        <p:nvSpPr>
          <p:cNvPr id="16" name="Footer Placeholder 15"/>
          <p:cNvSpPr>
            <a:spLocks noGrp="1"/>
          </p:cNvSpPr>
          <p:nvPr>
            <p:ph type="ftr" sz="quarter" idx="11"/>
          </p:nvPr>
        </p:nvSpPr>
        <p:spPr/>
        <p:txBody>
          <a:bodyPr/>
          <a:lstStyle/>
          <a:p>
            <a:r>
              <a:rPr lang="en-US" smtClean="0"/>
              <a:t>Ming X. Liu  DNP2009</a:t>
            </a:r>
            <a:endParaRPr lang="en-US"/>
          </a:p>
        </p:txBody>
      </p:sp>
      <p:sp>
        <p:nvSpPr>
          <p:cNvPr id="17" name="TextBox 16"/>
          <p:cNvSpPr txBox="1"/>
          <p:nvPr/>
        </p:nvSpPr>
        <p:spPr>
          <a:xfrm>
            <a:off x="5984875" y="6101080"/>
            <a:ext cx="2121945" cy="369332"/>
          </a:xfrm>
          <a:prstGeom prst="rect">
            <a:avLst/>
          </a:prstGeom>
          <a:noFill/>
        </p:spPr>
        <p:txBody>
          <a:bodyPr wrap="none" rtlCol="0">
            <a:spAutoFit/>
          </a:bodyPr>
          <a:lstStyle/>
          <a:p>
            <a:r>
              <a:rPr lang="en-US" dirty="0" smtClean="0"/>
              <a:t>I. </a:t>
            </a:r>
            <a:r>
              <a:rPr lang="en-US" dirty="0" err="1" smtClean="0"/>
              <a:t>Vitev</a:t>
            </a:r>
            <a:r>
              <a:rPr lang="en-US" dirty="0" smtClean="0"/>
              <a:t> &amp; B.W. Zhang</a:t>
            </a:r>
            <a:endParaRPr lang="en-US" dirty="0"/>
          </a:p>
        </p:txBody>
      </p:sp>
      <p:sp>
        <p:nvSpPr>
          <p:cNvPr id="18" name="Date Placeholder 17"/>
          <p:cNvSpPr>
            <a:spLocks noGrp="1"/>
          </p:cNvSpPr>
          <p:nvPr>
            <p:ph type="dt" sz="half" idx="10"/>
          </p:nvPr>
        </p:nvSpPr>
        <p:spPr/>
        <p:txBody>
          <a:bodyPr/>
          <a:lstStyle/>
          <a:p>
            <a:fld id="{87CE7E9C-2701-44EF-BCCA-25A3CC430F44}" type="datetime1">
              <a:rPr lang="en-US" smtClean="0"/>
              <a:t>10/16/09</a:t>
            </a:fld>
            <a:endParaRPr lang="en-US"/>
          </a:p>
        </p:txBody>
      </p:sp>
      <p:sp>
        <p:nvSpPr>
          <p:cNvPr id="19" name="Slide Number Placeholder 18"/>
          <p:cNvSpPr>
            <a:spLocks noGrp="1"/>
          </p:cNvSpPr>
          <p:nvPr>
            <p:ph type="sldNum" sz="quarter" idx="12"/>
          </p:nvPr>
        </p:nvSpPr>
        <p:spPr/>
        <p:txBody>
          <a:bodyPr/>
          <a:lstStyle/>
          <a:p>
            <a:fld id="{825C2647-C464-4E54-808B-4B2B00B885C1}"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457200" y="0"/>
            <a:ext cx="8229600" cy="1143000"/>
          </a:xfrm>
        </p:spPr>
        <p:txBody>
          <a:bodyPr/>
          <a:lstStyle/>
          <a:p>
            <a:pPr eaLnBrk="1" hangingPunct="1"/>
            <a:r>
              <a:rPr lang="en-US" dirty="0" smtClean="0"/>
              <a:t>Conclusions and Outlook</a:t>
            </a:r>
            <a:endParaRPr lang="en-US" dirty="0"/>
          </a:p>
        </p:txBody>
      </p:sp>
      <p:sp>
        <p:nvSpPr>
          <p:cNvPr id="34820" name="Rectangle 3"/>
          <p:cNvSpPr>
            <a:spLocks noGrp="1" noChangeArrowheads="1"/>
          </p:cNvSpPr>
          <p:nvPr>
            <p:ph type="body" idx="1"/>
          </p:nvPr>
        </p:nvSpPr>
        <p:spPr>
          <a:xfrm>
            <a:off x="1031875" y="1143000"/>
            <a:ext cx="6862445" cy="3581400"/>
          </a:xfrm>
        </p:spPr>
        <p:txBody>
          <a:bodyPr>
            <a:normAutofit fontScale="77500" lnSpcReduction="20000"/>
          </a:bodyPr>
          <a:lstStyle/>
          <a:p>
            <a:pPr eaLnBrk="1" hangingPunct="1">
              <a:lnSpc>
                <a:spcPct val="90000"/>
              </a:lnSpc>
            </a:pPr>
            <a:r>
              <a:rPr lang="en-US" sz="2200" dirty="0"/>
              <a:t>There is </a:t>
            </a:r>
            <a:r>
              <a:rPr lang="en-US" sz="2200" dirty="0">
                <a:solidFill>
                  <a:srgbClr val="009900"/>
                </a:solidFill>
              </a:rPr>
              <a:t>pressing need</a:t>
            </a:r>
            <a:r>
              <a:rPr lang="en-US" sz="2200" dirty="0"/>
              <a:t> for a </a:t>
            </a:r>
            <a:r>
              <a:rPr lang="en-US" sz="2200" dirty="0">
                <a:solidFill>
                  <a:srgbClr val="009900"/>
                </a:solidFill>
              </a:rPr>
              <a:t>benchmark determination of the energy loss of quarks in large nuclei</a:t>
            </a:r>
            <a:r>
              <a:rPr lang="en-US" sz="2200" dirty="0" smtClean="0"/>
              <a:t> </a:t>
            </a:r>
          </a:p>
          <a:p>
            <a:pPr eaLnBrk="1" hangingPunct="1">
              <a:lnSpc>
                <a:spcPct val="90000"/>
              </a:lnSpc>
            </a:pPr>
            <a:endParaRPr lang="en-US" sz="2200" dirty="0" smtClean="0"/>
          </a:p>
          <a:p>
            <a:pPr eaLnBrk="1" hangingPunct="1">
              <a:lnSpc>
                <a:spcPct val="90000"/>
              </a:lnSpc>
            </a:pPr>
            <a:r>
              <a:rPr lang="en-US" sz="2200" dirty="0">
                <a:solidFill>
                  <a:schemeClr val="tx1"/>
                </a:solidFill>
              </a:rPr>
              <a:t>We</a:t>
            </a:r>
            <a:r>
              <a:rPr lang="en-US" sz="2200" dirty="0" smtClean="0">
                <a:solidFill>
                  <a:schemeClr val="tx1"/>
                </a:solidFill>
              </a:rPr>
              <a:t> now have </a:t>
            </a:r>
            <a:r>
              <a:rPr lang="en-US" sz="2200" dirty="0">
                <a:solidFill>
                  <a:schemeClr val="tx1"/>
                </a:solidFill>
              </a:rPr>
              <a:t>theoretical tools and computational power to carry out the technically challenging </a:t>
            </a:r>
            <a:r>
              <a:rPr lang="en-US" sz="2200" dirty="0" err="1">
                <a:solidFill>
                  <a:schemeClr val="tx1"/>
                </a:solidFill>
              </a:rPr>
              <a:t>pQCD</a:t>
            </a:r>
            <a:r>
              <a:rPr lang="en-US" sz="2200" dirty="0">
                <a:solidFill>
                  <a:schemeClr val="tx1"/>
                </a:solidFill>
              </a:rPr>
              <a:t> calculations  </a:t>
            </a:r>
            <a:endParaRPr lang="en-US" sz="2200" dirty="0" smtClean="0">
              <a:solidFill>
                <a:schemeClr val="tx1"/>
              </a:solidFill>
            </a:endParaRPr>
          </a:p>
          <a:p>
            <a:pPr eaLnBrk="1" hangingPunct="1">
              <a:lnSpc>
                <a:spcPct val="90000"/>
              </a:lnSpc>
            </a:pPr>
            <a:endParaRPr lang="en-US" sz="2200" dirty="0" smtClean="0"/>
          </a:p>
          <a:p>
            <a:pPr eaLnBrk="1" hangingPunct="1">
              <a:lnSpc>
                <a:spcPct val="90000"/>
              </a:lnSpc>
            </a:pPr>
            <a:r>
              <a:rPr lang="en-US" sz="2200" dirty="0" smtClean="0"/>
              <a:t>Experiment </a:t>
            </a:r>
            <a:r>
              <a:rPr lang="en-US" sz="2200" dirty="0"/>
              <a:t>E906 will provide the ideal platform</a:t>
            </a:r>
            <a:r>
              <a:rPr lang="en-US" sz="2200" dirty="0" smtClean="0"/>
              <a:t> for high energy quark energy loss benchmark measurements (</a:t>
            </a:r>
            <a:r>
              <a:rPr lang="en-US" sz="2200" dirty="0" smtClean="0">
                <a:solidFill>
                  <a:srgbClr val="FF0000"/>
                </a:solidFill>
              </a:rPr>
              <a:t>Initial State</a:t>
            </a:r>
            <a:r>
              <a:rPr lang="en-US" sz="2200" dirty="0" smtClean="0"/>
              <a:t>).</a:t>
            </a:r>
          </a:p>
          <a:p>
            <a:pPr lvl="1"/>
            <a:r>
              <a:rPr lang="en-US" sz="1400" dirty="0" err="1" smtClean="0"/>
              <a:t>parton</a:t>
            </a:r>
            <a:r>
              <a:rPr lang="en-US" sz="1400" dirty="0" smtClean="0"/>
              <a:t> initial energy E=</a:t>
            </a:r>
            <a:r>
              <a:rPr lang="en-US" sz="1400" dirty="0" smtClean="0"/>
              <a:t> 30</a:t>
            </a:r>
            <a:r>
              <a:rPr lang="en-US" sz="1400" dirty="0" smtClean="0"/>
              <a:t>~100 </a:t>
            </a:r>
            <a:r>
              <a:rPr lang="en-US" sz="1400" dirty="0" err="1" smtClean="0"/>
              <a:t>GeV</a:t>
            </a:r>
            <a:endParaRPr lang="en-US" sz="1400" dirty="0" smtClean="0"/>
          </a:p>
          <a:p>
            <a:pPr lvl="1"/>
            <a:r>
              <a:rPr lang="en-US" sz="1400" dirty="0" smtClean="0"/>
              <a:t>Relevant to RHIC and LHC </a:t>
            </a:r>
            <a:r>
              <a:rPr lang="en-US" sz="1400" dirty="0" err="1" smtClean="0"/>
              <a:t>parton</a:t>
            </a:r>
            <a:r>
              <a:rPr lang="en-US" sz="1400" dirty="0" smtClean="0"/>
              <a:t> energy</a:t>
            </a:r>
            <a:r>
              <a:rPr lang="en-US" sz="1400" dirty="0" smtClean="0"/>
              <a:t>  (HI program)</a:t>
            </a:r>
            <a:endParaRPr lang="en-US" sz="1800" dirty="0" smtClean="0"/>
          </a:p>
          <a:p>
            <a:pPr eaLnBrk="1" hangingPunct="1">
              <a:lnSpc>
                <a:spcPct val="90000"/>
              </a:lnSpc>
            </a:pPr>
            <a:endParaRPr lang="en-US" sz="2200" dirty="0" smtClean="0"/>
          </a:p>
          <a:p>
            <a:pPr eaLnBrk="1" hangingPunct="1">
              <a:lnSpc>
                <a:spcPct val="90000"/>
              </a:lnSpc>
            </a:pPr>
            <a:r>
              <a:rPr lang="en-US" sz="2200" dirty="0" smtClean="0"/>
              <a:t>Also </a:t>
            </a:r>
            <a:r>
              <a:rPr lang="en-US" sz="2200" dirty="0">
                <a:solidFill>
                  <a:srgbClr val="009900"/>
                </a:solidFill>
              </a:rPr>
              <a:t>critical for the interpretation of the data</a:t>
            </a:r>
            <a:r>
              <a:rPr lang="en-US" sz="2200" dirty="0"/>
              <a:t> from current and future heavy ion </a:t>
            </a:r>
            <a:r>
              <a:rPr lang="en-US" sz="2200" dirty="0" smtClean="0"/>
              <a:t>experiments</a:t>
            </a:r>
          </a:p>
          <a:p>
            <a:pPr eaLnBrk="1" hangingPunct="1">
              <a:lnSpc>
                <a:spcPct val="90000"/>
              </a:lnSpc>
            </a:pPr>
            <a:endParaRPr lang="en-US" sz="2200" dirty="0" smtClean="0"/>
          </a:p>
          <a:p>
            <a:pPr eaLnBrk="1" hangingPunct="1">
              <a:lnSpc>
                <a:spcPct val="90000"/>
              </a:lnSpc>
            </a:pPr>
            <a:r>
              <a:rPr lang="en-US" sz="2200" dirty="0" smtClean="0">
                <a:solidFill>
                  <a:srgbClr val="FF0000"/>
                </a:solidFill>
              </a:rPr>
              <a:t>Personal note:  </a:t>
            </a:r>
            <a:r>
              <a:rPr lang="en-US" sz="2200" dirty="0" smtClean="0">
                <a:solidFill>
                  <a:schemeClr val="tx1"/>
                </a:solidFill>
              </a:rPr>
              <a:t>like</a:t>
            </a:r>
            <a:r>
              <a:rPr lang="en-US" sz="2200" dirty="0" smtClean="0">
                <a:solidFill>
                  <a:schemeClr val="tx1"/>
                </a:solidFill>
              </a:rPr>
              <a:t> to have DIS to benchmark </a:t>
            </a:r>
            <a:r>
              <a:rPr lang="en-US" sz="2200" dirty="0" smtClean="0">
                <a:solidFill>
                  <a:srgbClr val="FF0000"/>
                </a:solidFill>
              </a:rPr>
              <a:t>Final State </a:t>
            </a:r>
            <a:r>
              <a:rPr lang="en-US" sz="2200" dirty="0" smtClean="0">
                <a:solidFill>
                  <a:schemeClr val="tx1"/>
                </a:solidFill>
              </a:rPr>
              <a:t>energy loss calculation, </a:t>
            </a:r>
            <a:r>
              <a:rPr lang="en-US" sz="2200" dirty="0" err="1" smtClean="0">
                <a:solidFill>
                  <a:schemeClr val="tx1"/>
                </a:solidFill>
              </a:rPr>
              <a:t>eRHIC</a:t>
            </a:r>
            <a:r>
              <a:rPr lang="en-US" sz="2200" dirty="0" smtClean="0">
                <a:solidFill>
                  <a:schemeClr val="tx1"/>
                </a:solidFill>
              </a:rPr>
              <a:t>?</a:t>
            </a:r>
            <a:endParaRPr lang="en-US" sz="2200" dirty="0">
              <a:solidFill>
                <a:schemeClr val="tx1"/>
              </a:solidFill>
            </a:endParaRPr>
          </a:p>
        </p:txBody>
      </p:sp>
      <p:sp>
        <p:nvSpPr>
          <p:cNvPr id="6" name="Footer Placeholder 5"/>
          <p:cNvSpPr>
            <a:spLocks noGrp="1"/>
          </p:cNvSpPr>
          <p:nvPr>
            <p:ph type="ftr" sz="quarter" idx="11"/>
          </p:nvPr>
        </p:nvSpPr>
        <p:spPr/>
        <p:txBody>
          <a:bodyPr/>
          <a:lstStyle/>
          <a:p>
            <a:r>
              <a:rPr lang="en-US" smtClean="0"/>
              <a:t>Ming X. Liu  DNP2009</a:t>
            </a:r>
            <a:endParaRPr lang="en-US"/>
          </a:p>
        </p:txBody>
      </p:sp>
      <p:grpSp>
        <p:nvGrpSpPr>
          <p:cNvPr id="9" name="Group 8"/>
          <p:cNvGrpSpPr/>
          <p:nvPr/>
        </p:nvGrpSpPr>
        <p:grpSpPr>
          <a:xfrm>
            <a:off x="212726" y="4846320"/>
            <a:ext cx="8718550" cy="1488757"/>
            <a:chOff x="123825" y="4583113"/>
            <a:chExt cx="8718550" cy="1355725"/>
          </a:xfrm>
        </p:grpSpPr>
        <p:sp>
          <p:nvSpPr>
            <p:cNvPr id="10" name="Rectangle 4"/>
            <p:cNvSpPr>
              <a:spLocks noChangeArrowheads="1"/>
            </p:cNvSpPr>
            <p:nvPr/>
          </p:nvSpPr>
          <p:spPr bwMode="auto">
            <a:xfrm>
              <a:off x="123825" y="4583113"/>
              <a:ext cx="8612188" cy="1355725"/>
            </a:xfrm>
            <a:prstGeom prst="rect">
              <a:avLst/>
            </a:prstGeom>
            <a:solidFill>
              <a:srgbClr val="E5E5FF"/>
            </a:solidFill>
            <a:ln w="9525">
              <a:solidFill>
                <a:schemeClr val="tx1"/>
              </a:solidFill>
              <a:miter lim="800000"/>
              <a:headEnd/>
              <a:tailEnd/>
            </a:ln>
            <a:effectLst/>
          </p:spPr>
          <p:txBody>
            <a:bodyPr wrap="none" anchor="ctr">
              <a:prstTxWarp prst="textNoShape">
                <a:avLst/>
              </a:prstTxWarp>
            </a:bodyPr>
            <a:lstStyle/>
            <a:p>
              <a:pPr algn="ctr" eaLnBrk="1" hangingPunct="1"/>
              <a:endParaRPr lang="en-US" u="none">
                <a:latin typeface="Times New Roman" pitchFamily="-112" charset="0"/>
              </a:endParaRPr>
            </a:p>
          </p:txBody>
        </p:sp>
        <p:sp>
          <p:nvSpPr>
            <p:cNvPr id="11" name="Text Box 5"/>
            <p:cNvSpPr txBox="1">
              <a:spLocks noChangeArrowheads="1"/>
            </p:cNvSpPr>
            <p:nvPr/>
          </p:nvSpPr>
          <p:spPr bwMode="auto">
            <a:xfrm rot="5400000">
              <a:off x="3061494" y="5418932"/>
              <a:ext cx="611187" cy="336550"/>
            </a:xfrm>
            <a:prstGeom prst="rect">
              <a:avLst/>
            </a:prstGeom>
            <a:noFill/>
            <a:ln w="9525">
              <a:noFill/>
              <a:miter lim="800000"/>
              <a:headEnd/>
              <a:tailEnd/>
            </a:ln>
            <a:effectLst/>
          </p:spPr>
          <p:txBody>
            <a:bodyPr wrap="square">
              <a:prstTxWarp prst="textNoShape">
                <a:avLst/>
              </a:prstTxWarp>
              <a:spAutoFit/>
            </a:bodyPr>
            <a:lstStyle/>
            <a:p>
              <a:pPr eaLnBrk="1" hangingPunct="1"/>
              <a:r>
                <a:rPr lang="en-US" sz="1600" u="none">
                  <a:latin typeface="Times New Roman" pitchFamily="-112" charset="0"/>
                </a:rPr>
                <a:t>2009</a:t>
              </a:r>
            </a:p>
          </p:txBody>
        </p:sp>
        <p:sp>
          <p:nvSpPr>
            <p:cNvPr id="12" name="Text Box 6"/>
            <p:cNvSpPr txBox="1">
              <a:spLocks noChangeArrowheads="1"/>
            </p:cNvSpPr>
            <p:nvPr/>
          </p:nvSpPr>
          <p:spPr bwMode="auto">
            <a:xfrm rot="5400000">
              <a:off x="1796256" y="5420519"/>
              <a:ext cx="611188" cy="336550"/>
            </a:xfrm>
            <a:prstGeom prst="rect">
              <a:avLst/>
            </a:prstGeom>
            <a:noFill/>
            <a:ln w="9525">
              <a:noFill/>
              <a:miter lim="800000"/>
              <a:headEnd/>
              <a:tailEnd/>
            </a:ln>
            <a:effectLst/>
          </p:spPr>
          <p:txBody>
            <a:bodyPr wrap="square">
              <a:prstTxWarp prst="textNoShape">
                <a:avLst/>
              </a:prstTxWarp>
              <a:spAutoFit/>
            </a:bodyPr>
            <a:lstStyle/>
            <a:p>
              <a:pPr eaLnBrk="1" hangingPunct="1"/>
              <a:r>
                <a:rPr lang="en-US" sz="1600" u="none">
                  <a:latin typeface="Times New Roman" pitchFamily="-112" charset="0"/>
                </a:rPr>
                <a:t>2008</a:t>
              </a:r>
            </a:p>
          </p:txBody>
        </p:sp>
        <p:sp>
          <p:nvSpPr>
            <p:cNvPr id="13" name="Text Box 7"/>
            <p:cNvSpPr txBox="1">
              <a:spLocks noChangeArrowheads="1"/>
            </p:cNvSpPr>
            <p:nvPr/>
          </p:nvSpPr>
          <p:spPr bwMode="auto">
            <a:xfrm rot="5400000">
              <a:off x="5752306" y="5428457"/>
              <a:ext cx="611187" cy="336550"/>
            </a:xfrm>
            <a:prstGeom prst="rect">
              <a:avLst/>
            </a:prstGeom>
            <a:noFill/>
            <a:ln w="9525">
              <a:noFill/>
              <a:miter lim="800000"/>
              <a:headEnd/>
              <a:tailEnd/>
            </a:ln>
            <a:effectLst/>
          </p:spPr>
          <p:txBody>
            <a:bodyPr wrap="square">
              <a:prstTxWarp prst="textNoShape">
                <a:avLst/>
              </a:prstTxWarp>
              <a:spAutoFit/>
            </a:bodyPr>
            <a:lstStyle/>
            <a:p>
              <a:pPr eaLnBrk="1" hangingPunct="1"/>
              <a:r>
                <a:rPr lang="en-US" sz="1600" u="none">
                  <a:latin typeface="Times New Roman" pitchFamily="-112" charset="0"/>
                </a:rPr>
                <a:t>2011</a:t>
              </a:r>
            </a:p>
          </p:txBody>
        </p:sp>
        <p:sp>
          <p:nvSpPr>
            <p:cNvPr id="14" name="AutoShape 8"/>
            <p:cNvSpPr>
              <a:spLocks noChangeArrowheads="1"/>
            </p:cNvSpPr>
            <p:nvPr/>
          </p:nvSpPr>
          <p:spPr bwMode="auto">
            <a:xfrm>
              <a:off x="7229475" y="5337175"/>
              <a:ext cx="1612900" cy="579438"/>
            </a:xfrm>
            <a:prstGeom prst="rightArrow">
              <a:avLst>
                <a:gd name="adj1" fmla="val 50000"/>
                <a:gd name="adj2" fmla="val 69589"/>
              </a:avLst>
            </a:prstGeom>
            <a:gradFill rotWithShape="1">
              <a:gsLst>
                <a:gs pos="0">
                  <a:srgbClr val="E5E5FF"/>
                </a:gs>
                <a:gs pos="100000">
                  <a:srgbClr val="FF66FF"/>
                </a:gs>
              </a:gsLst>
              <a:lin ang="0" scaled="1"/>
            </a:gradFill>
            <a:ln w="9525">
              <a:solidFill>
                <a:schemeClr val="tx1"/>
              </a:solidFill>
              <a:miter lim="800000"/>
              <a:headEnd/>
              <a:tailEnd/>
            </a:ln>
            <a:effectLst/>
          </p:spPr>
          <p:txBody>
            <a:bodyPr wrap="none" anchor="ctr">
              <a:prstTxWarp prst="textNoShape">
                <a:avLst/>
              </a:prstTxWarp>
            </a:bodyPr>
            <a:lstStyle/>
            <a:p>
              <a:pPr algn="ctr">
                <a:spcBef>
                  <a:spcPct val="50000"/>
                </a:spcBef>
              </a:pPr>
              <a:r>
                <a:rPr lang="en-US" sz="1200" b="1" u="none" dirty="0"/>
                <a:t>Publications</a:t>
              </a:r>
            </a:p>
          </p:txBody>
        </p:sp>
        <p:sp>
          <p:nvSpPr>
            <p:cNvPr id="15" name="Text Box 9"/>
            <p:cNvSpPr txBox="1">
              <a:spLocks noChangeArrowheads="1"/>
            </p:cNvSpPr>
            <p:nvPr/>
          </p:nvSpPr>
          <p:spPr bwMode="auto">
            <a:xfrm>
              <a:off x="1004888" y="4659313"/>
              <a:ext cx="963612" cy="532522"/>
            </a:xfrm>
            <a:prstGeom prst="rect">
              <a:avLst/>
            </a:prstGeom>
            <a:solidFill>
              <a:srgbClr val="66FF33"/>
            </a:solidFill>
            <a:ln w="9525">
              <a:solidFill>
                <a:schemeClr val="tx1"/>
              </a:solidFill>
              <a:miter lim="800000"/>
              <a:headEnd/>
              <a:tailEnd/>
            </a:ln>
            <a:effectLst/>
          </p:spPr>
          <p:txBody>
            <a:bodyPr wrap="square">
              <a:prstTxWarp prst="textNoShape">
                <a:avLst/>
              </a:prstTxWarp>
              <a:spAutoFit/>
            </a:bodyPr>
            <a:lstStyle/>
            <a:p>
              <a:pPr algn="ctr" eaLnBrk="1" hangingPunct="1"/>
              <a:r>
                <a:rPr lang="en-US" sz="1600" b="1" u="none"/>
                <a:t>Expt. Funded</a:t>
              </a:r>
            </a:p>
          </p:txBody>
        </p:sp>
        <p:sp>
          <p:nvSpPr>
            <p:cNvPr id="16" name="Text Box 10"/>
            <p:cNvSpPr txBox="1">
              <a:spLocks noChangeArrowheads="1"/>
            </p:cNvSpPr>
            <p:nvPr/>
          </p:nvSpPr>
          <p:spPr bwMode="auto">
            <a:xfrm rot="5400000">
              <a:off x="4401344" y="5431632"/>
              <a:ext cx="611187" cy="336550"/>
            </a:xfrm>
            <a:prstGeom prst="rect">
              <a:avLst/>
            </a:prstGeom>
            <a:noFill/>
            <a:ln w="9525">
              <a:noFill/>
              <a:miter lim="800000"/>
              <a:headEnd/>
              <a:tailEnd/>
            </a:ln>
            <a:effectLst/>
          </p:spPr>
          <p:txBody>
            <a:bodyPr wrap="square">
              <a:prstTxWarp prst="textNoShape">
                <a:avLst/>
              </a:prstTxWarp>
              <a:spAutoFit/>
            </a:bodyPr>
            <a:lstStyle/>
            <a:p>
              <a:pPr eaLnBrk="1" hangingPunct="1"/>
              <a:r>
                <a:rPr lang="en-US" sz="1600" u="none">
                  <a:latin typeface="Times New Roman" pitchFamily="-112" charset="0"/>
                </a:rPr>
                <a:t>2010</a:t>
              </a:r>
            </a:p>
          </p:txBody>
        </p:sp>
        <p:sp>
          <p:nvSpPr>
            <p:cNvPr id="17" name="Text Box 11"/>
            <p:cNvSpPr txBox="1">
              <a:spLocks noChangeArrowheads="1"/>
            </p:cNvSpPr>
            <p:nvPr/>
          </p:nvSpPr>
          <p:spPr bwMode="auto">
            <a:xfrm>
              <a:off x="2060575" y="4659313"/>
              <a:ext cx="3306763" cy="532522"/>
            </a:xfrm>
            <a:prstGeom prst="rect">
              <a:avLst/>
            </a:prstGeom>
            <a:gradFill rotWithShape="1">
              <a:gsLst>
                <a:gs pos="0">
                  <a:srgbClr val="66FF33"/>
                </a:gs>
                <a:gs pos="100000">
                  <a:srgbClr val="33CCFF"/>
                </a:gs>
              </a:gsLst>
              <a:lin ang="0" scaled="1"/>
            </a:gradFill>
            <a:ln w="9525">
              <a:solidFill>
                <a:schemeClr val="tx1"/>
              </a:solidFill>
              <a:miter lim="800000"/>
              <a:headEnd/>
              <a:tailEnd/>
            </a:ln>
            <a:effectLst/>
          </p:spPr>
          <p:txBody>
            <a:bodyPr wrap="square">
              <a:prstTxWarp prst="textNoShape">
                <a:avLst/>
              </a:prstTxWarp>
              <a:spAutoFit/>
            </a:bodyPr>
            <a:lstStyle/>
            <a:p>
              <a:pPr eaLnBrk="1" hangingPunct="1"/>
              <a:r>
                <a:rPr lang="en-US" sz="1600" b="1" u="none" dirty="0"/>
                <a:t>Magnet Design	Experiment</a:t>
              </a:r>
            </a:p>
            <a:p>
              <a:pPr eaLnBrk="1" hangingPunct="1"/>
              <a:r>
                <a:rPr lang="en-US" sz="1600" b="1" u="none" dirty="0"/>
                <a:t>And construction	Construction</a:t>
              </a:r>
            </a:p>
          </p:txBody>
        </p:sp>
        <p:sp>
          <p:nvSpPr>
            <p:cNvPr id="18" name="Text Box 12"/>
            <p:cNvSpPr txBox="1">
              <a:spLocks noChangeArrowheads="1"/>
            </p:cNvSpPr>
            <p:nvPr/>
          </p:nvSpPr>
          <p:spPr bwMode="auto">
            <a:xfrm rot="16200000">
              <a:off x="-19843" y="4974889"/>
              <a:ext cx="1238250" cy="581698"/>
            </a:xfrm>
            <a:prstGeom prst="rect">
              <a:avLst/>
            </a:prstGeom>
            <a:noFill/>
            <a:ln w="12700">
              <a:noFill/>
              <a:miter lim="800000"/>
              <a:headEnd/>
              <a:tailEnd/>
            </a:ln>
            <a:effectLst/>
          </p:spPr>
          <p:txBody>
            <a:bodyPr wrap="square">
              <a:prstTxWarp prst="textNoShape">
                <a:avLst/>
              </a:prstTxWarp>
              <a:spAutoFit/>
            </a:bodyPr>
            <a:lstStyle/>
            <a:p>
              <a:pPr algn="ctr">
                <a:lnSpc>
                  <a:spcPct val="60000"/>
                </a:lnSpc>
                <a:spcBef>
                  <a:spcPct val="50000"/>
                </a:spcBef>
              </a:pPr>
              <a:r>
                <a:rPr lang="en-US" sz="1800" b="1" i="1" u="none">
                  <a:solidFill>
                    <a:srgbClr val="FF5050"/>
                  </a:solidFill>
                </a:rPr>
                <a:t>Proposed</a:t>
              </a:r>
            </a:p>
            <a:p>
              <a:pPr algn="ctr">
                <a:lnSpc>
                  <a:spcPct val="60000"/>
                </a:lnSpc>
                <a:spcBef>
                  <a:spcPct val="50000"/>
                </a:spcBef>
              </a:pPr>
              <a:r>
                <a:rPr lang="en-US" sz="1800" b="1" i="1" u="none">
                  <a:solidFill>
                    <a:srgbClr val="FF5050"/>
                  </a:solidFill>
                </a:rPr>
                <a:t>Jan. 2007</a:t>
              </a:r>
            </a:p>
          </p:txBody>
        </p:sp>
        <p:sp>
          <p:nvSpPr>
            <p:cNvPr id="19" name="Text Box 13"/>
            <p:cNvSpPr txBox="1">
              <a:spLocks noChangeArrowheads="1"/>
            </p:cNvSpPr>
            <p:nvPr/>
          </p:nvSpPr>
          <p:spPr bwMode="auto">
            <a:xfrm>
              <a:off x="5408613" y="4643438"/>
              <a:ext cx="2109787" cy="532522"/>
            </a:xfrm>
            <a:prstGeom prst="rect">
              <a:avLst/>
            </a:prstGeom>
            <a:gradFill rotWithShape="1">
              <a:gsLst>
                <a:gs pos="0">
                  <a:srgbClr val="33CCFF"/>
                </a:gs>
                <a:gs pos="100000">
                  <a:srgbClr val="33CCFF"/>
                </a:gs>
              </a:gsLst>
              <a:lin ang="0" scaled="1"/>
            </a:gradFill>
            <a:ln w="9525">
              <a:solidFill>
                <a:schemeClr val="tx1"/>
              </a:solidFill>
              <a:miter lim="800000"/>
              <a:headEnd/>
              <a:tailEnd/>
            </a:ln>
            <a:effectLst/>
          </p:spPr>
          <p:txBody>
            <a:bodyPr wrap="square">
              <a:prstTxWarp prst="textNoShape">
                <a:avLst/>
              </a:prstTxWarp>
              <a:spAutoFit/>
            </a:bodyPr>
            <a:lstStyle/>
            <a:p>
              <a:pPr eaLnBrk="1" hangingPunct="1"/>
              <a:r>
                <a:rPr lang="en-US" sz="1600" b="1" u="none"/>
                <a:t>Experiment</a:t>
              </a:r>
            </a:p>
            <a:p>
              <a:pPr eaLnBrk="1" hangingPunct="1"/>
              <a:r>
                <a:rPr lang="en-US" sz="1600" b="1" u="none"/>
                <a:t>Runs</a:t>
              </a:r>
            </a:p>
          </p:txBody>
        </p:sp>
        <p:sp>
          <p:nvSpPr>
            <p:cNvPr id="20" name="Text Box 14"/>
            <p:cNvSpPr txBox="1">
              <a:spLocks noChangeArrowheads="1"/>
            </p:cNvSpPr>
            <p:nvPr/>
          </p:nvSpPr>
          <p:spPr bwMode="auto">
            <a:xfrm>
              <a:off x="7605713" y="4640263"/>
              <a:ext cx="1112837" cy="532522"/>
            </a:xfrm>
            <a:prstGeom prst="rect">
              <a:avLst/>
            </a:prstGeom>
            <a:gradFill rotWithShape="1">
              <a:gsLst>
                <a:gs pos="0">
                  <a:srgbClr val="33CCFF"/>
                </a:gs>
                <a:gs pos="100000">
                  <a:srgbClr val="33CCFF"/>
                </a:gs>
              </a:gsLst>
              <a:lin ang="0" scaled="1"/>
            </a:gradFill>
            <a:ln w="9525">
              <a:solidFill>
                <a:schemeClr val="tx1"/>
              </a:solidFill>
              <a:miter lim="800000"/>
              <a:headEnd/>
              <a:tailEnd/>
            </a:ln>
            <a:effectLst/>
          </p:spPr>
          <p:txBody>
            <a:bodyPr wrap="square">
              <a:prstTxWarp prst="textNoShape">
                <a:avLst/>
              </a:prstTxWarp>
              <a:spAutoFit/>
            </a:bodyPr>
            <a:lstStyle/>
            <a:p>
              <a:pPr eaLnBrk="1" hangingPunct="1"/>
              <a:r>
                <a:rPr lang="en-US" sz="1600" b="1" u="none"/>
                <a:t>J-PARC</a:t>
              </a:r>
            </a:p>
            <a:p>
              <a:pPr eaLnBrk="1" hangingPunct="1"/>
              <a:endParaRPr lang="en-US" sz="1600" b="1" u="none"/>
            </a:p>
          </p:txBody>
        </p:sp>
        <p:sp>
          <p:nvSpPr>
            <p:cNvPr id="21" name="Text Box 15"/>
            <p:cNvSpPr txBox="1">
              <a:spLocks noChangeArrowheads="1"/>
            </p:cNvSpPr>
            <p:nvPr/>
          </p:nvSpPr>
          <p:spPr bwMode="auto">
            <a:xfrm rot="5400000">
              <a:off x="6793706" y="5414169"/>
              <a:ext cx="611188" cy="336550"/>
            </a:xfrm>
            <a:prstGeom prst="rect">
              <a:avLst/>
            </a:prstGeom>
            <a:noFill/>
            <a:ln w="9525">
              <a:noFill/>
              <a:miter lim="800000"/>
              <a:headEnd/>
              <a:tailEnd/>
            </a:ln>
            <a:effectLst/>
          </p:spPr>
          <p:txBody>
            <a:bodyPr wrap="square">
              <a:prstTxWarp prst="textNoShape">
                <a:avLst/>
              </a:prstTxWarp>
              <a:spAutoFit/>
            </a:bodyPr>
            <a:lstStyle/>
            <a:p>
              <a:pPr eaLnBrk="1" hangingPunct="1"/>
              <a:r>
                <a:rPr lang="en-US" sz="1600" u="none">
                  <a:latin typeface="Times New Roman" pitchFamily="-112" charset="0"/>
                </a:rPr>
                <a:t>2012</a:t>
              </a:r>
            </a:p>
          </p:txBody>
        </p:sp>
      </p:grpSp>
      <p:sp>
        <p:nvSpPr>
          <p:cNvPr id="22" name="Date Placeholder 21"/>
          <p:cNvSpPr>
            <a:spLocks noGrp="1"/>
          </p:cNvSpPr>
          <p:nvPr>
            <p:ph type="dt" sz="half" idx="10"/>
          </p:nvPr>
        </p:nvSpPr>
        <p:spPr/>
        <p:txBody>
          <a:bodyPr/>
          <a:lstStyle/>
          <a:p>
            <a:fld id="{38A74200-0574-4F0B-B431-43F89773B4FF}" type="datetime1">
              <a:rPr lang="en-US" smtClean="0"/>
              <a:t>10/16/09</a:t>
            </a:fld>
            <a:endParaRPr lang="en-US"/>
          </a:p>
        </p:txBody>
      </p:sp>
      <p:sp>
        <p:nvSpPr>
          <p:cNvPr id="23" name="Slide Number Placeholder 22"/>
          <p:cNvSpPr>
            <a:spLocks noGrp="1"/>
          </p:cNvSpPr>
          <p:nvPr>
            <p:ph type="sldNum" sz="quarter" idx="12"/>
          </p:nvPr>
        </p:nvSpPr>
        <p:spPr/>
        <p:txBody>
          <a:bodyPr/>
          <a:lstStyle/>
          <a:p>
            <a:fld id="{825C2647-C464-4E54-808B-4B2B00B885C1}"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 up</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AECC42C3-4747-4C8C-B358-064E3B772015}" type="datetime1">
              <a:rPr lang="en-US" smtClean="0"/>
              <a:t>10/16/09</a:t>
            </a:fld>
            <a:endParaRPr lang="en-US"/>
          </a:p>
        </p:txBody>
      </p:sp>
      <p:sp>
        <p:nvSpPr>
          <p:cNvPr id="5" name="Slide Number Placeholder 4"/>
          <p:cNvSpPr>
            <a:spLocks noGrp="1"/>
          </p:cNvSpPr>
          <p:nvPr>
            <p:ph type="sldNum" sz="quarter" idx="12"/>
          </p:nvPr>
        </p:nvSpPr>
        <p:spPr/>
        <p:txBody>
          <a:bodyPr/>
          <a:lstStyle/>
          <a:p>
            <a:fld id="{825C2647-C464-4E54-808B-4B2B00B885C1}" type="slidenum">
              <a:rPr lang="en-US" smtClean="0"/>
              <a:pPr/>
              <a:t>14</a:t>
            </a:fld>
            <a:endParaRPr lang="en-US"/>
          </a:p>
        </p:txBody>
      </p:sp>
      <p:sp>
        <p:nvSpPr>
          <p:cNvPr id="6" name="Footer Placeholder 5"/>
          <p:cNvSpPr>
            <a:spLocks noGrp="1"/>
          </p:cNvSpPr>
          <p:nvPr>
            <p:ph type="ftr" sz="quarter" idx="11"/>
          </p:nvPr>
        </p:nvSpPr>
        <p:spPr/>
        <p:txBody>
          <a:bodyPr/>
          <a:lstStyle/>
          <a:p>
            <a:r>
              <a:rPr lang="en-US" smtClean="0"/>
              <a:t>Ming X. Liu  DNP2009</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 name="Slide Number Placeholder 5"/>
          <p:cNvSpPr>
            <a:spLocks noGrp="1"/>
          </p:cNvSpPr>
          <p:nvPr>
            <p:ph type="sldNum" sz="quarter" idx="12"/>
          </p:nvPr>
        </p:nvSpPr>
        <p:spPr/>
        <p:txBody>
          <a:bodyPr/>
          <a:lstStyle/>
          <a:p>
            <a:fld id="{12186ED8-EF1E-4123-A4A4-A14FE31F15E1}" type="slidenum">
              <a:rPr lang="en-US"/>
              <a:pPr/>
              <a:t>15</a:t>
            </a:fld>
            <a:endParaRPr lang="en-US"/>
          </a:p>
        </p:txBody>
      </p:sp>
      <p:sp>
        <p:nvSpPr>
          <p:cNvPr id="211970" name="Rectangle 2"/>
          <p:cNvSpPr>
            <a:spLocks noChangeArrowheads="1"/>
          </p:cNvSpPr>
          <p:nvPr/>
        </p:nvSpPr>
        <p:spPr bwMode="auto">
          <a:xfrm>
            <a:off x="368300" y="3503613"/>
            <a:ext cx="4751388" cy="839787"/>
          </a:xfrm>
          <a:prstGeom prst="rect">
            <a:avLst/>
          </a:prstGeom>
          <a:noFill/>
          <a:ln w="9525">
            <a:solidFill>
              <a:srgbClr val="0000FF"/>
            </a:solidFill>
            <a:miter lim="800000"/>
            <a:headEnd/>
            <a:tailEnd/>
          </a:ln>
          <a:effectLst/>
        </p:spPr>
        <p:txBody>
          <a:bodyPr wrap="none" anchor="ctr">
            <a:prstTxWarp prst="textNoShape">
              <a:avLst/>
            </a:prstTxWarp>
          </a:bodyPr>
          <a:lstStyle/>
          <a:p>
            <a:endParaRPr lang="en-US"/>
          </a:p>
        </p:txBody>
      </p:sp>
      <p:sp>
        <p:nvSpPr>
          <p:cNvPr id="211971" name="Rectangle 3"/>
          <p:cNvSpPr>
            <a:spLocks noGrp="1" noChangeArrowheads="1"/>
          </p:cNvSpPr>
          <p:nvPr>
            <p:ph type="title"/>
          </p:nvPr>
        </p:nvSpPr>
        <p:spPr>
          <a:xfrm>
            <a:off x="660400" y="0"/>
            <a:ext cx="7793038" cy="1066800"/>
          </a:xfrm>
        </p:spPr>
        <p:txBody>
          <a:bodyPr>
            <a:normAutofit/>
          </a:bodyPr>
          <a:lstStyle/>
          <a:p>
            <a:r>
              <a:rPr lang="en-US" dirty="0" smtClean="0"/>
              <a:t>Key: Minimize </a:t>
            </a:r>
            <a:r>
              <a:rPr lang="en-US" dirty="0"/>
              <a:t>S</a:t>
            </a:r>
            <a:r>
              <a:rPr lang="en-US" dirty="0" smtClean="0"/>
              <a:t>hadowing Effects</a:t>
            </a:r>
            <a:endParaRPr lang="en-US" dirty="0"/>
          </a:p>
        </p:txBody>
      </p:sp>
      <p:pic>
        <p:nvPicPr>
          <p:cNvPr id="211972" name="Picture 4" descr="small-x"/>
          <p:cNvPicPr>
            <a:picLocks noChangeAspect="1" noChangeArrowheads="1"/>
          </p:cNvPicPr>
          <p:nvPr/>
        </p:nvPicPr>
        <p:blipFill>
          <a:blip r:embed="rId3"/>
          <a:srcRect/>
          <a:stretch>
            <a:fillRect/>
          </a:stretch>
        </p:blipFill>
        <p:spPr bwMode="auto">
          <a:xfrm>
            <a:off x="5486400" y="1529080"/>
            <a:ext cx="3298825" cy="4416425"/>
          </a:xfrm>
          <a:prstGeom prst="rect">
            <a:avLst/>
          </a:prstGeom>
          <a:noFill/>
        </p:spPr>
      </p:pic>
      <p:sp>
        <p:nvSpPr>
          <p:cNvPr id="211973" name="Text Box 5"/>
          <p:cNvSpPr txBox="1">
            <a:spLocks noChangeArrowheads="1"/>
          </p:cNvSpPr>
          <p:nvPr/>
        </p:nvSpPr>
        <p:spPr bwMode="auto">
          <a:xfrm>
            <a:off x="5715000" y="5943600"/>
            <a:ext cx="3124200" cy="304800"/>
          </a:xfrm>
          <a:prstGeom prst="rect">
            <a:avLst/>
          </a:prstGeom>
          <a:noFill/>
          <a:ln w="9525">
            <a:noFill/>
            <a:miter lim="800000"/>
            <a:headEnd/>
            <a:tailEnd/>
          </a:ln>
          <a:effectLst/>
        </p:spPr>
        <p:txBody>
          <a:bodyPr>
            <a:prstTxWarp prst="textNoShape">
              <a:avLst/>
            </a:prstTxWarp>
            <a:spAutoFit/>
          </a:bodyPr>
          <a:lstStyle/>
          <a:p>
            <a:r>
              <a:rPr lang="en-US" sz="1000" b="1" dirty="0">
                <a:latin typeface="Arial Rounded MT Bold" charset="0"/>
              </a:rPr>
              <a:t>    </a:t>
            </a:r>
            <a:r>
              <a:rPr lang="en-US" sz="1400" b="1" dirty="0" err="1">
                <a:latin typeface="Arial Rounded MT Bold" charset="0"/>
              </a:rPr>
              <a:t>J.W.Qiu</a:t>
            </a:r>
            <a:r>
              <a:rPr lang="en-US" sz="1400" b="1" dirty="0">
                <a:latin typeface="Arial Rounded MT Bold" charset="0"/>
              </a:rPr>
              <a:t>, </a:t>
            </a:r>
            <a:r>
              <a:rPr lang="en-US" sz="1400" b="1" dirty="0" err="1">
                <a:latin typeface="Arial Rounded MT Bold" charset="0"/>
              </a:rPr>
              <a:t>I.Vitev</a:t>
            </a:r>
            <a:r>
              <a:rPr lang="en-US" sz="1400" b="1" dirty="0">
                <a:latin typeface="Arial Rounded MT Bold" charset="0"/>
              </a:rPr>
              <a:t>., PRL 93 (2004)</a:t>
            </a:r>
          </a:p>
        </p:txBody>
      </p:sp>
      <p:sp>
        <p:nvSpPr>
          <p:cNvPr id="211974" name="Text Box 6"/>
          <p:cNvSpPr txBox="1">
            <a:spLocks noChangeArrowheads="1"/>
          </p:cNvSpPr>
          <p:nvPr/>
        </p:nvSpPr>
        <p:spPr bwMode="auto">
          <a:xfrm>
            <a:off x="411163" y="2681288"/>
            <a:ext cx="4846637" cy="671512"/>
          </a:xfrm>
          <a:prstGeom prst="rect">
            <a:avLst/>
          </a:prstGeom>
          <a:noFill/>
          <a:ln w="9525">
            <a:noFill/>
            <a:miter lim="800000"/>
            <a:headEnd/>
            <a:tailEnd/>
          </a:ln>
          <a:effectLst/>
        </p:spPr>
        <p:txBody>
          <a:bodyPr>
            <a:prstTxWarp prst="textNoShape">
              <a:avLst/>
            </a:prstTxWarp>
            <a:spAutoFit/>
          </a:bodyPr>
          <a:lstStyle/>
          <a:p>
            <a:pPr eaLnBrk="0" hangingPunct="0">
              <a:buFontTx/>
              <a:buChar char="•"/>
            </a:pPr>
            <a:r>
              <a:rPr lang="en-US" sz="2000">
                <a:latin typeface="Arial" charset="0"/>
              </a:rPr>
              <a:t> </a:t>
            </a:r>
            <a:r>
              <a:rPr lang="en-US">
                <a:solidFill>
                  <a:srgbClr val="FF0000"/>
                </a:solidFill>
                <a:latin typeface="Arial" charset="0"/>
              </a:rPr>
              <a:t>20 – 30% effect</a:t>
            </a:r>
            <a:r>
              <a:rPr lang="en-US">
                <a:latin typeface="Arial" charset="0"/>
              </a:rPr>
              <a:t> comparable in magnitude to the effect of energy loss that we want to study</a:t>
            </a:r>
          </a:p>
        </p:txBody>
      </p:sp>
      <p:sp>
        <p:nvSpPr>
          <p:cNvPr id="211975" name="AutoShape 7"/>
          <p:cNvSpPr>
            <a:spLocks noChangeArrowheads="1"/>
          </p:cNvSpPr>
          <p:nvPr/>
        </p:nvSpPr>
        <p:spPr bwMode="auto">
          <a:xfrm>
            <a:off x="7467600" y="4862513"/>
            <a:ext cx="141288" cy="471487"/>
          </a:xfrm>
          <a:prstGeom prst="upDownArrow">
            <a:avLst>
              <a:gd name="adj1" fmla="val 50000"/>
              <a:gd name="adj2" fmla="val 66741"/>
            </a:avLst>
          </a:prstGeom>
          <a:solidFill>
            <a:srgbClr val="33CC33"/>
          </a:solidFill>
          <a:ln w="9525">
            <a:solidFill>
              <a:schemeClr val="tx1"/>
            </a:solidFill>
            <a:miter lim="800000"/>
            <a:headEnd/>
            <a:tailEnd/>
          </a:ln>
          <a:effectLst/>
        </p:spPr>
        <p:txBody>
          <a:bodyPr vert="eaVert" wrap="none" anchor="ctr">
            <a:prstTxWarp prst="textNoShape">
              <a:avLst/>
            </a:prstTxWarp>
          </a:bodyPr>
          <a:lstStyle/>
          <a:p>
            <a:endParaRPr lang="en-US"/>
          </a:p>
        </p:txBody>
      </p:sp>
      <p:sp>
        <p:nvSpPr>
          <p:cNvPr id="211976" name="Rectangle 8"/>
          <p:cNvSpPr>
            <a:spLocks noChangeArrowheads="1"/>
          </p:cNvSpPr>
          <p:nvPr/>
        </p:nvSpPr>
        <p:spPr bwMode="auto">
          <a:xfrm>
            <a:off x="1187450" y="4327525"/>
            <a:ext cx="3052763" cy="244475"/>
          </a:xfrm>
          <a:prstGeom prst="rect">
            <a:avLst/>
          </a:prstGeom>
          <a:noFill/>
          <a:ln w="9525">
            <a:noFill/>
            <a:miter lim="800000"/>
            <a:headEnd/>
            <a:tailEnd/>
          </a:ln>
          <a:effectLst/>
        </p:spPr>
        <p:txBody>
          <a:bodyPr wrap="none" anchor="ctr">
            <a:prstTxWarp prst="textNoShape">
              <a:avLst/>
            </a:prstTxWarp>
            <a:spAutoFit/>
          </a:bodyPr>
          <a:lstStyle/>
          <a:p>
            <a:pPr eaLnBrk="0" hangingPunct="0"/>
            <a:r>
              <a:rPr lang="fr-FR" sz="1000" b="1">
                <a:latin typeface="Arial Rounded MT Bold" charset="0"/>
              </a:rPr>
              <a:t>M. B. Johnson et al., Phys. Rev. Lett. 86 (2001)</a:t>
            </a:r>
            <a:r>
              <a:rPr lang="en-US" sz="1000" b="1">
                <a:latin typeface="Arial Rounded MT Bold" charset="0"/>
              </a:rPr>
              <a:t> </a:t>
            </a:r>
          </a:p>
        </p:txBody>
      </p:sp>
      <p:sp>
        <p:nvSpPr>
          <p:cNvPr id="211977" name="Text Box 9"/>
          <p:cNvSpPr txBox="1">
            <a:spLocks noChangeArrowheads="1"/>
          </p:cNvSpPr>
          <p:nvPr/>
        </p:nvSpPr>
        <p:spPr bwMode="auto">
          <a:xfrm>
            <a:off x="449263" y="1038225"/>
            <a:ext cx="184150" cy="519113"/>
          </a:xfrm>
          <a:prstGeom prst="rect">
            <a:avLst/>
          </a:prstGeom>
          <a:noFill/>
          <a:ln w="9525">
            <a:noFill/>
            <a:miter lim="800000"/>
            <a:headEnd/>
            <a:tailEnd/>
          </a:ln>
          <a:effectLst/>
        </p:spPr>
        <p:txBody>
          <a:bodyPr wrap="none">
            <a:prstTxWarp prst="textNoShape">
              <a:avLst/>
            </a:prstTxWarp>
            <a:spAutoFit/>
          </a:bodyPr>
          <a:lstStyle/>
          <a:p>
            <a:pPr eaLnBrk="0" hangingPunct="0"/>
            <a:endParaRPr lang="en-US" sz="2800">
              <a:latin typeface="Times" charset="0"/>
            </a:endParaRPr>
          </a:p>
        </p:txBody>
      </p:sp>
      <p:sp>
        <p:nvSpPr>
          <p:cNvPr id="211978" name="Text Box 10"/>
          <p:cNvSpPr txBox="1">
            <a:spLocks noChangeArrowheads="1"/>
          </p:cNvSpPr>
          <p:nvPr/>
        </p:nvSpPr>
        <p:spPr bwMode="auto">
          <a:xfrm>
            <a:off x="476250" y="1038225"/>
            <a:ext cx="184150" cy="519113"/>
          </a:xfrm>
          <a:prstGeom prst="rect">
            <a:avLst/>
          </a:prstGeom>
          <a:noFill/>
          <a:ln w="9525">
            <a:noFill/>
            <a:miter lim="800000"/>
            <a:headEnd/>
            <a:tailEnd/>
          </a:ln>
          <a:effectLst/>
        </p:spPr>
        <p:txBody>
          <a:bodyPr wrap="none">
            <a:prstTxWarp prst="textNoShape">
              <a:avLst/>
            </a:prstTxWarp>
            <a:spAutoFit/>
          </a:bodyPr>
          <a:lstStyle/>
          <a:p>
            <a:pPr eaLnBrk="0" hangingPunct="0"/>
            <a:endParaRPr lang="en-US" sz="2800">
              <a:latin typeface="Times" charset="0"/>
            </a:endParaRPr>
          </a:p>
        </p:txBody>
      </p:sp>
      <p:sp>
        <p:nvSpPr>
          <p:cNvPr id="211979" name="Text Box 11"/>
          <p:cNvSpPr txBox="1">
            <a:spLocks noChangeArrowheads="1"/>
          </p:cNvSpPr>
          <p:nvPr/>
        </p:nvSpPr>
        <p:spPr bwMode="auto">
          <a:xfrm>
            <a:off x="546100" y="1616075"/>
            <a:ext cx="4483100" cy="830997"/>
          </a:xfrm>
          <a:prstGeom prst="rect">
            <a:avLst/>
          </a:prstGeom>
          <a:solidFill>
            <a:schemeClr val="accent1"/>
          </a:solidFill>
          <a:ln w="9525">
            <a:noFill/>
            <a:miter lim="800000"/>
            <a:headEnd/>
            <a:tailEnd/>
          </a:ln>
          <a:effectLst/>
        </p:spPr>
        <p:txBody>
          <a:bodyPr>
            <a:prstTxWarp prst="textNoShape">
              <a:avLst/>
            </a:prstTxWarp>
            <a:spAutoFit/>
          </a:bodyPr>
          <a:lstStyle/>
          <a:p>
            <a:pPr eaLnBrk="0" hangingPunct="0">
              <a:buFontTx/>
              <a:buChar char="•"/>
            </a:pPr>
            <a:r>
              <a:rPr lang="en-US" sz="2000" dirty="0">
                <a:latin typeface="Arial" charset="0"/>
              </a:rPr>
              <a:t> </a:t>
            </a:r>
            <a:r>
              <a:rPr lang="en-US" sz="2400" dirty="0">
                <a:latin typeface="Arial" charset="0"/>
              </a:rPr>
              <a:t>Uncertainty of the </a:t>
            </a:r>
            <a:r>
              <a:rPr lang="en-US" sz="2400" dirty="0">
                <a:solidFill>
                  <a:srgbClr val="000000"/>
                </a:solidFill>
                <a:latin typeface="Arial" charset="0"/>
              </a:rPr>
              <a:t>nuclear</a:t>
            </a:r>
            <a:r>
              <a:rPr lang="en-US" sz="2400" dirty="0">
                <a:solidFill>
                  <a:srgbClr val="009900"/>
                </a:solidFill>
                <a:latin typeface="Arial" charset="0"/>
              </a:rPr>
              <a:t> </a:t>
            </a:r>
            <a:r>
              <a:rPr lang="en-US" sz="2400" dirty="0">
                <a:solidFill>
                  <a:srgbClr val="FF0000"/>
                </a:solidFill>
                <a:latin typeface="Arial" charset="0"/>
              </a:rPr>
              <a:t>shadowing</a:t>
            </a:r>
          </a:p>
        </p:txBody>
      </p:sp>
      <p:sp>
        <p:nvSpPr>
          <p:cNvPr id="211980" name="Rectangle 12"/>
          <p:cNvSpPr>
            <a:spLocks noGrp="1" noChangeArrowheads="1"/>
          </p:cNvSpPr>
          <p:nvPr>
            <p:ph type="body" idx="1"/>
          </p:nvPr>
        </p:nvSpPr>
        <p:spPr>
          <a:xfrm>
            <a:off x="533400" y="5680075"/>
            <a:ext cx="5073650" cy="873125"/>
          </a:xfrm>
          <a:solidFill>
            <a:schemeClr val="accent1"/>
          </a:solidFill>
          <a:ln/>
        </p:spPr>
        <p:txBody>
          <a:bodyPr/>
          <a:lstStyle/>
          <a:p>
            <a:r>
              <a:rPr lang="en-US" sz="2400"/>
              <a:t>Sufficiently low C.M. energy outside of the shadowing region</a:t>
            </a:r>
          </a:p>
        </p:txBody>
      </p:sp>
      <p:sp>
        <p:nvSpPr>
          <p:cNvPr id="211981" name="Freeform 13"/>
          <p:cNvSpPr>
            <a:spLocks/>
          </p:cNvSpPr>
          <p:nvPr/>
        </p:nvSpPr>
        <p:spPr bwMode="auto">
          <a:xfrm>
            <a:off x="263525" y="5135563"/>
            <a:ext cx="474663" cy="361950"/>
          </a:xfrm>
          <a:custGeom>
            <a:avLst/>
            <a:gdLst/>
            <a:ahLst/>
            <a:cxnLst>
              <a:cxn ang="0">
                <a:pos x="3" y="44"/>
              </a:cxn>
              <a:cxn ang="0">
                <a:pos x="14" y="186"/>
              </a:cxn>
              <a:cxn ang="0">
                <a:pos x="85" y="98"/>
              </a:cxn>
              <a:cxn ang="0">
                <a:pos x="173" y="38"/>
              </a:cxn>
              <a:cxn ang="0">
                <a:pos x="271" y="0"/>
              </a:cxn>
            </a:cxnLst>
            <a:rect l="0" t="0" r="r" b="b"/>
            <a:pathLst>
              <a:path w="271" h="195">
                <a:moveTo>
                  <a:pt x="3" y="44"/>
                </a:moveTo>
                <a:cubicBezTo>
                  <a:pt x="1" y="110"/>
                  <a:pt x="0" y="177"/>
                  <a:pt x="14" y="186"/>
                </a:cubicBezTo>
                <a:cubicBezTo>
                  <a:pt x="28" y="195"/>
                  <a:pt x="59" y="122"/>
                  <a:pt x="85" y="98"/>
                </a:cubicBezTo>
                <a:cubicBezTo>
                  <a:pt x="111" y="74"/>
                  <a:pt x="142" y="54"/>
                  <a:pt x="173" y="38"/>
                </a:cubicBezTo>
                <a:cubicBezTo>
                  <a:pt x="204" y="22"/>
                  <a:pt x="255" y="6"/>
                  <a:pt x="271" y="0"/>
                </a:cubicBezTo>
              </a:path>
            </a:pathLst>
          </a:custGeom>
          <a:noFill/>
          <a:ln w="127000">
            <a:solidFill>
              <a:srgbClr val="33CC33"/>
            </a:solidFill>
            <a:round/>
            <a:headEnd/>
            <a:tailEnd/>
          </a:ln>
          <a:effectLst/>
        </p:spPr>
        <p:txBody>
          <a:bodyPr>
            <a:prstTxWarp prst="textNoShape">
              <a:avLst/>
            </a:prstTxWarp>
          </a:bodyPr>
          <a:lstStyle/>
          <a:p>
            <a:endParaRPr lang="en-US"/>
          </a:p>
        </p:txBody>
      </p:sp>
      <p:graphicFrame>
        <p:nvGraphicFramePr>
          <p:cNvPr id="211982" name="Object 14"/>
          <p:cNvGraphicFramePr>
            <a:graphicFrameLocks noChangeAspect="1"/>
          </p:cNvGraphicFramePr>
          <p:nvPr/>
        </p:nvGraphicFramePr>
        <p:xfrm>
          <a:off x="7609840" y="1107440"/>
          <a:ext cx="863600" cy="388938"/>
        </p:xfrm>
        <a:graphic>
          <a:graphicData uri="http://schemas.openxmlformats.org/presentationml/2006/ole">
            <p:oleObj spid="_x0000_s122882" name="Equation" r:id="rId4" imgW="507960" imgH="228600" progId="Equation.DSMT4">
              <p:embed/>
            </p:oleObj>
          </a:graphicData>
        </a:graphic>
      </p:graphicFrame>
      <p:graphicFrame>
        <p:nvGraphicFramePr>
          <p:cNvPr id="211983" name="Object 15"/>
          <p:cNvGraphicFramePr>
            <a:graphicFrameLocks noChangeAspect="1"/>
          </p:cNvGraphicFramePr>
          <p:nvPr/>
        </p:nvGraphicFramePr>
        <p:xfrm>
          <a:off x="804863" y="5181600"/>
          <a:ext cx="3756025" cy="446088"/>
        </p:xfrm>
        <a:graphic>
          <a:graphicData uri="http://schemas.openxmlformats.org/presentationml/2006/ole">
            <p:oleObj spid="_x0000_s122883" name="Equation" r:id="rId5" imgW="2031840" imgH="241200" progId="Equation.DSMT4">
              <p:embed/>
            </p:oleObj>
          </a:graphicData>
        </a:graphic>
      </p:graphicFrame>
      <p:graphicFrame>
        <p:nvGraphicFramePr>
          <p:cNvPr id="211984" name="Object 16"/>
          <p:cNvGraphicFramePr>
            <a:graphicFrameLocks noChangeAspect="1"/>
          </p:cNvGraphicFramePr>
          <p:nvPr/>
        </p:nvGraphicFramePr>
        <p:xfrm>
          <a:off x="914400" y="4616450"/>
          <a:ext cx="2951163" cy="488950"/>
        </p:xfrm>
        <a:graphic>
          <a:graphicData uri="http://schemas.openxmlformats.org/presentationml/2006/ole">
            <p:oleObj spid="_x0000_s122884" name="Equation" r:id="rId6" imgW="1612800" imgH="266400" progId="Equation.DSMT4">
              <p:embed/>
            </p:oleObj>
          </a:graphicData>
        </a:graphic>
      </p:graphicFrame>
      <p:graphicFrame>
        <p:nvGraphicFramePr>
          <p:cNvPr id="211985" name="Object 17"/>
          <p:cNvGraphicFramePr>
            <a:graphicFrameLocks noChangeAspect="1"/>
          </p:cNvGraphicFramePr>
          <p:nvPr/>
        </p:nvGraphicFramePr>
        <p:xfrm>
          <a:off x="1322388" y="3751263"/>
          <a:ext cx="2849562" cy="363537"/>
        </p:xfrm>
        <a:graphic>
          <a:graphicData uri="http://schemas.openxmlformats.org/presentationml/2006/ole">
            <p:oleObj spid="_x0000_s122885" name="Equation" r:id="rId7" imgW="1892160" imgH="241200" progId="Equation.DSMT4">
              <p:embed/>
            </p:oleObj>
          </a:graphicData>
        </a:graphic>
      </p:graphicFrame>
      <p:sp>
        <p:nvSpPr>
          <p:cNvPr id="26" name="Date Placeholder 25"/>
          <p:cNvSpPr>
            <a:spLocks noGrp="1"/>
          </p:cNvSpPr>
          <p:nvPr>
            <p:ph type="dt" sz="half" idx="10"/>
          </p:nvPr>
        </p:nvSpPr>
        <p:spPr/>
        <p:txBody>
          <a:bodyPr/>
          <a:lstStyle/>
          <a:p>
            <a:fld id="{422E313F-6B48-4D9A-BFEE-5C5D11B2C42D}" type="datetime1">
              <a:rPr lang="en-US" smtClean="0"/>
              <a:t>10/15/09</a:t>
            </a:fld>
            <a:endParaRPr lang="en-US"/>
          </a:p>
        </p:txBody>
      </p:sp>
      <p:sp>
        <p:nvSpPr>
          <p:cNvPr id="28" name="Footer Placeholder 27"/>
          <p:cNvSpPr>
            <a:spLocks noGrp="1"/>
          </p:cNvSpPr>
          <p:nvPr>
            <p:ph type="ftr" sz="quarter" idx="11"/>
          </p:nvPr>
        </p:nvSpPr>
        <p:spPr/>
        <p:txBody>
          <a:bodyPr/>
          <a:lstStyle/>
          <a:p>
            <a:r>
              <a:rPr lang="en-US" smtClean="0"/>
              <a:t>Ming X. Liu  DNP2009</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Parton Energy Loss SIDIS @HERMES</a:t>
            </a:r>
            <a:endParaRPr lang="en-US" dirty="0"/>
          </a:p>
        </p:txBody>
      </p:sp>
      <p:sp>
        <p:nvSpPr>
          <p:cNvPr id="3" name="Content Placeholder 2"/>
          <p:cNvSpPr>
            <a:spLocks noGrp="1"/>
          </p:cNvSpPr>
          <p:nvPr>
            <p:ph idx="1"/>
          </p:nvPr>
        </p:nvSpPr>
        <p:spPr>
          <a:xfrm>
            <a:off x="457201" y="1600201"/>
            <a:ext cx="3835400" cy="4152900"/>
          </a:xfrm>
        </p:spPr>
        <p:txBody>
          <a:bodyPr>
            <a:normAutofit fontScale="85000" lnSpcReduction="20000"/>
          </a:bodyPr>
          <a:lstStyle/>
          <a:p>
            <a:r>
              <a:rPr lang="en-US" dirty="0" smtClean="0"/>
              <a:t>Out going quarks</a:t>
            </a:r>
            <a:endParaRPr lang="en-US" dirty="0" smtClean="0"/>
          </a:p>
          <a:p>
            <a:pPr lvl="1"/>
            <a:r>
              <a:rPr lang="en-US" dirty="0" smtClean="0"/>
              <a:t>HERMES A-</a:t>
            </a:r>
            <a:r>
              <a:rPr lang="en-US" dirty="0" err="1" smtClean="0"/>
              <a:t>dep</a:t>
            </a:r>
            <a:r>
              <a:rPr lang="en-US" dirty="0" smtClean="0"/>
              <a:t> Fragmentation Functions</a:t>
            </a:r>
            <a:endParaRPr lang="en-US" dirty="0" smtClean="0"/>
          </a:p>
          <a:p>
            <a:pPr lvl="1"/>
            <a:r>
              <a:rPr lang="en-US" dirty="0" smtClean="0"/>
              <a:t>Must understand nuclear–dependent fragmentation</a:t>
            </a:r>
            <a:endParaRPr lang="en-US" dirty="0" smtClean="0"/>
          </a:p>
          <a:p>
            <a:pPr lvl="1"/>
            <a:r>
              <a:rPr lang="en-US" dirty="0" smtClean="0"/>
              <a:t>Wang &amp; Wang</a:t>
            </a:r>
            <a:endParaRPr lang="en-US" dirty="0" smtClean="0"/>
          </a:p>
          <a:p>
            <a:pPr lvl="2"/>
            <a:r>
              <a:rPr lang="en-US" dirty="0" smtClean="0"/>
              <a:t>Assume all from quark energy loss</a:t>
            </a:r>
          </a:p>
          <a:p>
            <a:pPr lvl="2">
              <a:buNone/>
            </a:pPr>
            <a:r>
              <a:rPr lang="en-US" dirty="0" err="1" smtClean="0">
                <a:solidFill>
                  <a:srgbClr val="FF0000"/>
                </a:solidFill>
              </a:rPr>
              <a:t>dE</a:t>
            </a:r>
            <a:r>
              <a:rPr lang="en-US" dirty="0" err="1" smtClean="0">
                <a:solidFill>
                  <a:srgbClr val="FF0000"/>
                </a:solidFill>
              </a:rPr>
              <a:t>/dL</a:t>
            </a:r>
            <a:r>
              <a:rPr lang="en-US" dirty="0" smtClean="0">
                <a:solidFill>
                  <a:srgbClr val="FF0000"/>
                </a:solidFill>
              </a:rPr>
              <a:t>=0.5GeV/</a:t>
            </a:r>
            <a:r>
              <a:rPr lang="en-US" dirty="0" smtClean="0">
                <a:solidFill>
                  <a:srgbClr val="FF0000"/>
                </a:solidFill>
              </a:rPr>
              <a:t>fm  </a:t>
            </a:r>
          </a:p>
          <a:p>
            <a:pPr lvl="2">
              <a:buNone/>
            </a:pPr>
            <a:r>
              <a:rPr lang="en-US" dirty="0" smtClean="0">
                <a:solidFill>
                  <a:srgbClr val="FF0000"/>
                </a:solidFill>
              </a:rPr>
              <a:t>@E </a:t>
            </a:r>
            <a:r>
              <a:rPr lang="en-US" dirty="0" smtClean="0">
                <a:solidFill>
                  <a:srgbClr val="FF0000"/>
                </a:solidFill>
              </a:rPr>
              <a:t>=10 </a:t>
            </a:r>
            <a:r>
              <a:rPr lang="en-US" dirty="0" err="1" smtClean="0">
                <a:solidFill>
                  <a:srgbClr val="FF0000"/>
                </a:solidFill>
              </a:rPr>
              <a:t>GeV</a:t>
            </a:r>
            <a:r>
              <a:rPr lang="en-US" dirty="0" smtClean="0">
                <a:solidFill>
                  <a:srgbClr val="FF0000"/>
                </a:solidFill>
              </a:rPr>
              <a:t> for Au. </a:t>
            </a:r>
          </a:p>
          <a:p>
            <a:pPr lvl="1"/>
            <a:endParaRPr lang="en-US" dirty="0"/>
          </a:p>
        </p:txBody>
      </p:sp>
      <p:pic>
        <p:nvPicPr>
          <p:cNvPr id="4" name="Picture 4" descr="feyn_sidis"/>
          <p:cNvPicPr>
            <a:picLocks noChangeAspect="1" noChangeArrowheads="1"/>
          </p:cNvPicPr>
          <p:nvPr/>
        </p:nvPicPr>
        <p:blipFill>
          <a:blip r:embed="rId2"/>
          <a:srcRect/>
          <a:stretch>
            <a:fillRect/>
          </a:stretch>
        </p:blipFill>
        <p:spPr bwMode="auto">
          <a:xfrm>
            <a:off x="5461000" y="1232972"/>
            <a:ext cx="2895600" cy="2244719"/>
          </a:xfrm>
          <a:prstGeom prst="rect">
            <a:avLst/>
          </a:prstGeom>
          <a:noFill/>
        </p:spPr>
      </p:pic>
      <p:sp>
        <p:nvSpPr>
          <p:cNvPr id="5" name="Date Placeholder 4"/>
          <p:cNvSpPr>
            <a:spLocks noGrp="1"/>
          </p:cNvSpPr>
          <p:nvPr>
            <p:ph type="dt" sz="half" idx="10"/>
          </p:nvPr>
        </p:nvSpPr>
        <p:spPr/>
        <p:txBody>
          <a:bodyPr/>
          <a:lstStyle/>
          <a:p>
            <a:fld id="{B672B689-4CE7-4500-8399-C474ECEA134A}" type="datetime1">
              <a:rPr lang="en-US" smtClean="0"/>
              <a:t>10/15/09</a:t>
            </a:fld>
            <a:endParaRPr lang="en-US" dirty="0"/>
          </a:p>
        </p:txBody>
      </p:sp>
      <p:sp>
        <p:nvSpPr>
          <p:cNvPr id="6" name="Slide Number Placeholder 5"/>
          <p:cNvSpPr>
            <a:spLocks noGrp="1"/>
          </p:cNvSpPr>
          <p:nvPr>
            <p:ph type="sldNum" sz="quarter" idx="12"/>
          </p:nvPr>
        </p:nvSpPr>
        <p:spPr/>
        <p:txBody>
          <a:bodyPr/>
          <a:lstStyle/>
          <a:p>
            <a:fld id="{825C2647-C464-4E54-808B-4B2B00B885C1}" type="slidenum">
              <a:rPr lang="en-US" smtClean="0"/>
              <a:pPr/>
              <a:t>16</a:t>
            </a:fld>
            <a:endParaRPr lang="en-US"/>
          </a:p>
        </p:txBody>
      </p:sp>
      <p:sp>
        <p:nvSpPr>
          <p:cNvPr id="7" name="Footer Placeholder 6"/>
          <p:cNvSpPr>
            <a:spLocks noGrp="1"/>
          </p:cNvSpPr>
          <p:nvPr>
            <p:ph type="ftr" sz="quarter" idx="11"/>
          </p:nvPr>
        </p:nvSpPr>
        <p:spPr/>
        <p:txBody>
          <a:bodyPr/>
          <a:lstStyle/>
          <a:p>
            <a:r>
              <a:rPr lang="en-US" smtClean="0"/>
              <a:t>Ming X. Liu  DNP2009</a:t>
            </a:r>
            <a:endParaRPr lang="en-US"/>
          </a:p>
        </p:txBody>
      </p:sp>
      <p:pic>
        <p:nvPicPr>
          <p:cNvPr id="8" name="Picture 7"/>
          <p:cNvPicPr>
            <a:picLocks noChangeAspect="1"/>
          </p:cNvPicPr>
          <p:nvPr/>
        </p:nvPicPr>
        <p:blipFill>
          <a:blip r:embed="rId3"/>
          <a:stretch>
            <a:fillRect/>
          </a:stretch>
        </p:blipFill>
        <p:spPr>
          <a:xfrm>
            <a:off x="4633711" y="3662357"/>
            <a:ext cx="3722889" cy="3059118"/>
          </a:xfrm>
          <a:prstGeom prst="rect">
            <a:avLst/>
          </a:prstGeom>
        </p:spPr>
      </p:pic>
      <p:sp>
        <p:nvSpPr>
          <p:cNvPr id="9" name="TextBox 8"/>
          <p:cNvSpPr txBox="1"/>
          <p:nvPr/>
        </p:nvSpPr>
        <p:spPr>
          <a:xfrm>
            <a:off x="5278967" y="3470825"/>
            <a:ext cx="2853866" cy="307777"/>
          </a:xfrm>
          <a:prstGeom prst="rect">
            <a:avLst/>
          </a:prstGeom>
          <a:noFill/>
        </p:spPr>
        <p:txBody>
          <a:bodyPr wrap="none" rtlCol="0">
            <a:spAutoFit/>
          </a:bodyPr>
          <a:lstStyle/>
          <a:p>
            <a:r>
              <a:rPr lang="en-US" sz="1400" dirty="0" smtClean="0"/>
              <a:t>Wang &amp; Wang PRL 89 (2002) 162301</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Slide Number Placeholder 3"/>
          <p:cNvSpPr>
            <a:spLocks noGrp="1"/>
          </p:cNvSpPr>
          <p:nvPr>
            <p:ph type="sldNum" sz="quarter" idx="10"/>
          </p:nvPr>
        </p:nvSpPr>
        <p:spPr/>
        <p:txBody>
          <a:bodyPr/>
          <a:lstStyle/>
          <a:p>
            <a:fld id="{623E6F3A-0D90-4C89-99D2-7C90E0DF884A}" type="slidenum">
              <a:rPr lang="en-US"/>
              <a:pPr/>
              <a:t>17</a:t>
            </a:fld>
            <a:endParaRPr lang="en-US"/>
          </a:p>
        </p:txBody>
      </p:sp>
      <p:sp>
        <p:nvSpPr>
          <p:cNvPr id="18" name="Date Placeholder 4"/>
          <p:cNvSpPr>
            <a:spLocks noGrp="1"/>
          </p:cNvSpPr>
          <p:nvPr>
            <p:ph type="dt" sz="half" idx="11"/>
          </p:nvPr>
        </p:nvSpPr>
        <p:spPr/>
        <p:txBody>
          <a:bodyPr/>
          <a:lstStyle/>
          <a:p>
            <a:fld id="{9A4EDA79-1EE3-47C0-B60B-3EDB89AB2DF5}" type="datetime1">
              <a:rPr lang="en-US" smtClean="0"/>
              <a:t>10/15/09</a:t>
            </a:fld>
            <a:endParaRPr lang="en-US"/>
          </a:p>
        </p:txBody>
      </p:sp>
      <p:sp>
        <p:nvSpPr>
          <p:cNvPr id="19" name="Footer Placeholder 5"/>
          <p:cNvSpPr>
            <a:spLocks noGrp="1"/>
          </p:cNvSpPr>
          <p:nvPr>
            <p:ph type="ftr" sz="quarter" idx="12"/>
          </p:nvPr>
        </p:nvSpPr>
        <p:spPr/>
        <p:txBody>
          <a:bodyPr/>
          <a:lstStyle/>
          <a:p>
            <a:r>
              <a:rPr lang="en-US" smtClean="0"/>
              <a:t>Ming X. Liu  DNP2009</a:t>
            </a:r>
            <a:endParaRPr lang="en-US"/>
          </a:p>
        </p:txBody>
      </p:sp>
      <p:sp>
        <p:nvSpPr>
          <p:cNvPr id="164866" name="Rectangle 2"/>
          <p:cNvSpPr>
            <a:spLocks noGrp="1" noChangeArrowheads="1"/>
          </p:cNvSpPr>
          <p:nvPr>
            <p:ph type="title"/>
          </p:nvPr>
        </p:nvSpPr>
        <p:spPr>
          <a:xfrm>
            <a:off x="457200" y="0"/>
            <a:ext cx="8229600" cy="1143000"/>
          </a:xfrm>
        </p:spPr>
        <p:txBody>
          <a:bodyPr/>
          <a:lstStyle/>
          <a:p>
            <a:r>
              <a:rPr lang="en-US" dirty="0"/>
              <a:t>E906/Drell-Yan timeline</a:t>
            </a:r>
          </a:p>
        </p:txBody>
      </p:sp>
      <p:sp>
        <p:nvSpPr>
          <p:cNvPr id="164867" name="Rectangle 3"/>
          <p:cNvSpPr>
            <a:spLocks noGrp="1" noChangeArrowheads="1"/>
          </p:cNvSpPr>
          <p:nvPr>
            <p:ph type="body" idx="1"/>
          </p:nvPr>
        </p:nvSpPr>
        <p:spPr>
          <a:xfrm>
            <a:off x="300038" y="971550"/>
            <a:ext cx="8386762" cy="2101850"/>
          </a:xfrm>
        </p:spPr>
        <p:txBody>
          <a:bodyPr>
            <a:normAutofit fontScale="70000" lnSpcReduction="20000"/>
          </a:bodyPr>
          <a:lstStyle/>
          <a:p>
            <a:r>
              <a:rPr lang="en-US"/>
              <a:t>Fermilab PAC approved the experiment in 2001, but experiment was not scheduled due to concerns about “proton economics”</a:t>
            </a:r>
          </a:p>
          <a:p>
            <a:r>
              <a:rPr lang="en-US"/>
              <a:t>Spectrometer upgrade funded by DOE/Office of Nuclear Physics (</a:t>
            </a:r>
            <a:r>
              <a:rPr lang="en-US">
                <a:solidFill>
                  <a:schemeClr val="accent2"/>
                </a:solidFill>
              </a:rPr>
              <a:t>already received $538k in FY07</a:t>
            </a:r>
            <a:r>
              <a:rPr lang="en-US"/>
              <a:t>)</a:t>
            </a:r>
          </a:p>
          <a:p>
            <a:r>
              <a:rPr lang="en-US"/>
              <a:t>Fermilab PAC reaffirms earlier decision in Fall 2006</a:t>
            </a:r>
          </a:p>
          <a:p>
            <a:r>
              <a:rPr lang="en-US"/>
              <a:t>Scheduled to run in 2010 for 2 years of data collection</a:t>
            </a:r>
          </a:p>
        </p:txBody>
      </p:sp>
      <p:grpSp>
        <p:nvGrpSpPr>
          <p:cNvPr id="21" name="Group 20"/>
          <p:cNvGrpSpPr/>
          <p:nvPr/>
        </p:nvGrpSpPr>
        <p:grpSpPr>
          <a:xfrm>
            <a:off x="212726" y="4735512"/>
            <a:ext cx="8718550" cy="1355725"/>
            <a:chOff x="123825" y="4583113"/>
            <a:chExt cx="8718550" cy="1355725"/>
          </a:xfrm>
        </p:grpSpPr>
        <p:sp>
          <p:nvSpPr>
            <p:cNvPr id="164868" name="Rectangle 4"/>
            <p:cNvSpPr>
              <a:spLocks noChangeArrowheads="1"/>
            </p:cNvSpPr>
            <p:nvPr/>
          </p:nvSpPr>
          <p:spPr bwMode="auto">
            <a:xfrm>
              <a:off x="123825" y="4583113"/>
              <a:ext cx="8612188" cy="1355725"/>
            </a:xfrm>
            <a:prstGeom prst="rect">
              <a:avLst/>
            </a:prstGeom>
            <a:solidFill>
              <a:srgbClr val="E5E5FF"/>
            </a:solidFill>
            <a:ln w="9525">
              <a:solidFill>
                <a:schemeClr val="tx1"/>
              </a:solidFill>
              <a:miter lim="800000"/>
              <a:headEnd/>
              <a:tailEnd/>
            </a:ln>
            <a:effectLst/>
          </p:spPr>
          <p:txBody>
            <a:bodyPr wrap="none" anchor="ctr">
              <a:prstTxWarp prst="textNoShape">
                <a:avLst/>
              </a:prstTxWarp>
            </a:bodyPr>
            <a:lstStyle/>
            <a:p>
              <a:pPr algn="ctr" eaLnBrk="1" hangingPunct="1"/>
              <a:endParaRPr lang="en-US" u="none">
                <a:latin typeface="Times New Roman" pitchFamily="-112" charset="0"/>
              </a:endParaRPr>
            </a:p>
          </p:txBody>
        </p:sp>
        <p:sp>
          <p:nvSpPr>
            <p:cNvPr id="164869" name="Text Box 5"/>
            <p:cNvSpPr txBox="1">
              <a:spLocks noChangeArrowheads="1"/>
            </p:cNvSpPr>
            <p:nvPr/>
          </p:nvSpPr>
          <p:spPr bwMode="auto">
            <a:xfrm rot="5400000">
              <a:off x="3061494" y="5418932"/>
              <a:ext cx="611187" cy="336550"/>
            </a:xfrm>
            <a:prstGeom prst="rect">
              <a:avLst/>
            </a:prstGeom>
            <a:noFill/>
            <a:ln w="9525">
              <a:noFill/>
              <a:miter lim="800000"/>
              <a:headEnd/>
              <a:tailEnd/>
            </a:ln>
            <a:effectLst/>
          </p:spPr>
          <p:txBody>
            <a:bodyPr>
              <a:prstTxWarp prst="textNoShape">
                <a:avLst/>
              </a:prstTxWarp>
              <a:spAutoFit/>
            </a:bodyPr>
            <a:lstStyle/>
            <a:p>
              <a:pPr eaLnBrk="1" hangingPunct="1"/>
              <a:r>
                <a:rPr lang="en-US" sz="1600" u="none">
                  <a:latin typeface="Times New Roman" pitchFamily="-112" charset="0"/>
                </a:rPr>
                <a:t>2009</a:t>
              </a:r>
            </a:p>
          </p:txBody>
        </p:sp>
        <p:sp>
          <p:nvSpPr>
            <p:cNvPr id="164870" name="Text Box 6"/>
            <p:cNvSpPr txBox="1">
              <a:spLocks noChangeArrowheads="1"/>
            </p:cNvSpPr>
            <p:nvPr/>
          </p:nvSpPr>
          <p:spPr bwMode="auto">
            <a:xfrm rot="5400000">
              <a:off x="1796256" y="5420519"/>
              <a:ext cx="611188" cy="336550"/>
            </a:xfrm>
            <a:prstGeom prst="rect">
              <a:avLst/>
            </a:prstGeom>
            <a:noFill/>
            <a:ln w="9525">
              <a:noFill/>
              <a:miter lim="800000"/>
              <a:headEnd/>
              <a:tailEnd/>
            </a:ln>
            <a:effectLst/>
          </p:spPr>
          <p:txBody>
            <a:bodyPr>
              <a:prstTxWarp prst="textNoShape">
                <a:avLst/>
              </a:prstTxWarp>
              <a:spAutoFit/>
            </a:bodyPr>
            <a:lstStyle/>
            <a:p>
              <a:pPr eaLnBrk="1" hangingPunct="1"/>
              <a:r>
                <a:rPr lang="en-US" sz="1600" u="none">
                  <a:latin typeface="Times New Roman" pitchFamily="-112" charset="0"/>
                </a:rPr>
                <a:t>2008</a:t>
              </a:r>
            </a:p>
          </p:txBody>
        </p:sp>
        <p:sp>
          <p:nvSpPr>
            <p:cNvPr id="164871" name="Text Box 7"/>
            <p:cNvSpPr txBox="1">
              <a:spLocks noChangeArrowheads="1"/>
            </p:cNvSpPr>
            <p:nvPr/>
          </p:nvSpPr>
          <p:spPr bwMode="auto">
            <a:xfrm rot="5400000">
              <a:off x="5752306" y="5428457"/>
              <a:ext cx="611187" cy="336550"/>
            </a:xfrm>
            <a:prstGeom prst="rect">
              <a:avLst/>
            </a:prstGeom>
            <a:noFill/>
            <a:ln w="9525">
              <a:noFill/>
              <a:miter lim="800000"/>
              <a:headEnd/>
              <a:tailEnd/>
            </a:ln>
            <a:effectLst/>
          </p:spPr>
          <p:txBody>
            <a:bodyPr>
              <a:prstTxWarp prst="textNoShape">
                <a:avLst/>
              </a:prstTxWarp>
              <a:spAutoFit/>
            </a:bodyPr>
            <a:lstStyle/>
            <a:p>
              <a:pPr eaLnBrk="1" hangingPunct="1"/>
              <a:r>
                <a:rPr lang="en-US" sz="1600" u="none">
                  <a:latin typeface="Times New Roman" pitchFamily="-112" charset="0"/>
                </a:rPr>
                <a:t>2011</a:t>
              </a:r>
            </a:p>
          </p:txBody>
        </p:sp>
        <p:sp>
          <p:nvSpPr>
            <p:cNvPr id="164872" name="AutoShape 8"/>
            <p:cNvSpPr>
              <a:spLocks noChangeArrowheads="1"/>
            </p:cNvSpPr>
            <p:nvPr/>
          </p:nvSpPr>
          <p:spPr bwMode="auto">
            <a:xfrm>
              <a:off x="7229475" y="5337175"/>
              <a:ext cx="1612900" cy="579438"/>
            </a:xfrm>
            <a:prstGeom prst="rightArrow">
              <a:avLst>
                <a:gd name="adj1" fmla="val 50000"/>
                <a:gd name="adj2" fmla="val 69589"/>
              </a:avLst>
            </a:prstGeom>
            <a:gradFill rotWithShape="1">
              <a:gsLst>
                <a:gs pos="0">
                  <a:srgbClr val="E5E5FF"/>
                </a:gs>
                <a:gs pos="100000">
                  <a:srgbClr val="FF66FF"/>
                </a:gs>
              </a:gsLst>
              <a:lin ang="0" scaled="1"/>
            </a:gradFill>
            <a:ln w="9525">
              <a:solidFill>
                <a:schemeClr val="tx1"/>
              </a:solidFill>
              <a:miter lim="800000"/>
              <a:headEnd/>
              <a:tailEnd/>
            </a:ln>
            <a:effectLst/>
          </p:spPr>
          <p:txBody>
            <a:bodyPr wrap="none" anchor="ctr">
              <a:prstTxWarp prst="textNoShape">
                <a:avLst/>
              </a:prstTxWarp>
            </a:bodyPr>
            <a:lstStyle/>
            <a:p>
              <a:pPr algn="ctr">
                <a:spcBef>
                  <a:spcPct val="50000"/>
                </a:spcBef>
              </a:pPr>
              <a:r>
                <a:rPr lang="en-US" sz="1200" b="1" u="none" dirty="0"/>
                <a:t>Publications</a:t>
              </a:r>
            </a:p>
          </p:txBody>
        </p:sp>
        <p:sp>
          <p:nvSpPr>
            <p:cNvPr id="164873" name="Text Box 9"/>
            <p:cNvSpPr txBox="1">
              <a:spLocks noChangeArrowheads="1"/>
            </p:cNvSpPr>
            <p:nvPr/>
          </p:nvSpPr>
          <p:spPr bwMode="auto">
            <a:xfrm>
              <a:off x="1004888" y="4659313"/>
              <a:ext cx="963612" cy="590550"/>
            </a:xfrm>
            <a:prstGeom prst="rect">
              <a:avLst/>
            </a:prstGeom>
            <a:solidFill>
              <a:srgbClr val="66FF33"/>
            </a:solidFill>
            <a:ln w="9525">
              <a:solidFill>
                <a:schemeClr val="tx1"/>
              </a:solidFill>
              <a:miter lim="800000"/>
              <a:headEnd/>
              <a:tailEnd/>
            </a:ln>
            <a:effectLst/>
          </p:spPr>
          <p:txBody>
            <a:bodyPr>
              <a:prstTxWarp prst="textNoShape">
                <a:avLst/>
              </a:prstTxWarp>
              <a:spAutoFit/>
            </a:bodyPr>
            <a:lstStyle/>
            <a:p>
              <a:pPr algn="ctr" eaLnBrk="1" hangingPunct="1"/>
              <a:r>
                <a:rPr lang="en-US" sz="1600" b="1" u="none"/>
                <a:t>Expt. Funded</a:t>
              </a:r>
            </a:p>
          </p:txBody>
        </p:sp>
        <p:sp>
          <p:nvSpPr>
            <p:cNvPr id="164874" name="Text Box 10"/>
            <p:cNvSpPr txBox="1">
              <a:spLocks noChangeArrowheads="1"/>
            </p:cNvSpPr>
            <p:nvPr/>
          </p:nvSpPr>
          <p:spPr bwMode="auto">
            <a:xfrm rot="5400000">
              <a:off x="4401344" y="5431632"/>
              <a:ext cx="611187" cy="336550"/>
            </a:xfrm>
            <a:prstGeom prst="rect">
              <a:avLst/>
            </a:prstGeom>
            <a:noFill/>
            <a:ln w="9525">
              <a:noFill/>
              <a:miter lim="800000"/>
              <a:headEnd/>
              <a:tailEnd/>
            </a:ln>
            <a:effectLst/>
          </p:spPr>
          <p:txBody>
            <a:bodyPr>
              <a:prstTxWarp prst="textNoShape">
                <a:avLst/>
              </a:prstTxWarp>
              <a:spAutoFit/>
            </a:bodyPr>
            <a:lstStyle/>
            <a:p>
              <a:pPr eaLnBrk="1" hangingPunct="1"/>
              <a:r>
                <a:rPr lang="en-US" sz="1600" u="none">
                  <a:latin typeface="Times New Roman" pitchFamily="-112" charset="0"/>
                </a:rPr>
                <a:t>2010</a:t>
              </a:r>
            </a:p>
          </p:txBody>
        </p:sp>
        <p:sp>
          <p:nvSpPr>
            <p:cNvPr id="164875" name="Text Box 11"/>
            <p:cNvSpPr txBox="1">
              <a:spLocks noChangeArrowheads="1"/>
            </p:cNvSpPr>
            <p:nvPr/>
          </p:nvSpPr>
          <p:spPr bwMode="auto">
            <a:xfrm>
              <a:off x="2060575" y="4659313"/>
              <a:ext cx="3306763" cy="590550"/>
            </a:xfrm>
            <a:prstGeom prst="rect">
              <a:avLst/>
            </a:prstGeom>
            <a:gradFill rotWithShape="1">
              <a:gsLst>
                <a:gs pos="0">
                  <a:srgbClr val="66FF33"/>
                </a:gs>
                <a:gs pos="100000">
                  <a:srgbClr val="33CCFF"/>
                </a:gs>
              </a:gsLst>
              <a:lin ang="0" scaled="1"/>
            </a:gradFill>
            <a:ln w="9525">
              <a:solidFill>
                <a:schemeClr val="tx1"/>
              </a:solidFill>
              <a:miter lim="800000"/>
              <a:headEnd/>
              <a:tailEnd/>
            </a:ln>
            <a:effectLst/>
          </p:spPr>
          <p:txBody>
            <a:bodyPr>
              <a:prstTxWarp prst="textNoShape">
                <a:avLst/>
              </a:prstTxWarp>
              <a:spAutoFit/>
            </a:bodyPr>
            <a:lstStyle/>
            <a:p>
              <a:pPr eaLnBrk="1" hangingPunct="1"/>
              <a:r>
                <a:rPr lang="en-US" sz="1600" b="1" u="none" dirty="0"/>
                <a:t>Magnet Design	Experiment</a:t>
              </a:r>
            </a:p>
            <a:p>
              <a:pPr eaLnBrk="1" hangingPunct="1"/>
              <a:r>
                <a:rPr lang="en-US" sz="1600" b="1" u="none" dirty="0"/>
                <a:t>And construction	Construction</a:t>
              </a:r>
            </a:p>
          </p:txBody>
        </p:sp>
        <p:sp>
          <p:nvSpPr>
            <p:cNvPr id="164876" name="Text Box 12"/>
            <p:cNvSpPr txBox="1">
              <a:spLocks noChangeArrowheads="1"/>
            </p:cNvSpPr>
            <p:nvPr/>
          </p:nvSpPr>
          <p:spPr bwMode="auto">
            <a:xfrm rot="16200000">
              <a:off x="-19843" y="4985544"/>
              <a:ext cx="1238250" cy="560387"/>
            </a:xfrm>
            <a:prstGeom prst="rect">
              <a:avLst/>
            </a:prstGeom>
            <a:noFill/>
            <a:ln w="12700">
              <a:noFill/>
              <a:miter lim="800000"/>
              <a:headEnd/>
              <a:tailEnd/>
            </a:ln>
            <a:effectLst/>
          </p:spPr>
          <p:txBody>
            <a:bodyPr wrap="none">
              <a:prstTxWarp prst="textNoShape">
                <a:avLst/>
              </a:prstTxWarp>
              <a:spAutoFit/>
            </a:bodyPr>
            <a:lstStyle/>
            <a:p>
              <a:pPr algn="ctr">
                <a:lnSpc>
                  <a:spcPct val="60000"/>
                </a:lnSpc>
                <a:spcBef>
                  <a:spcPct val="50000"/>
                </a:spcBef>
              </a:pPr>
              <a:r>
                <a:rPr lang="en-US" sz="1800" b="1" i="1" u="none">
                  <a:solidFill>
                    <a:srgbClr val="FF5050"/>
                  </a:solidFill>
                </a:rPr>
                <a:t>Proposed</a:t>
              </a:r>
            </a:p>
            <a:p>
              <a:pPr algn="ctr">
                <a:lnSpc>
                  <a:spcPct val="60000"/>
                </a:lnSpc>
                <a:spcBef>
                  <a:spcPct val="50000"/>
                </a:spcBef>
              </a:pPr>
              <a:r>
                <a:rPr lang="en-US" sz="1800" b="1" i="1" u="none">
                  <a:solidFill>
                    <a:srgbClr val="FF5050"/>
                  </a:solidFill>
                </a:rPr>
                <a:t>Jan. 2007</a:t>
              </a:r>
            </a:p>
          </p:txBody>
        </p:sp>
        <p:sp>
          <p:nvSpPr>
            <p:cNvPr id="164877" name="Text Box 13"/>
            <p:cNvSpPr txBox="1">
              <a:spLocks noChangeArrowheads="1"/>
            </p:cNvSpPr>
            <p:nvPr/>
          </p:nvSpPr>
          <p:spPr bwMode="auto">
            <a:xfrm>
              <a:off x="5408613" y="4643438"/>
              <a:ext cx="2109787" cy="590550"/>
            </a:xfrm>
            <a:prstGeom prst="rect">
              <a:avLst/>
            </a:prstGeom>
            <a:gradFill rotWithShape="1">
              <a:gsLst>
                <a:gs pos="0">
                  <a:srgbClr val="33CCFF"/>
                </a:gs>
                <a:gs pos="100000">
                  <a:srgbClr val="33CCFF"/>
                </a:gs>
              </a:gsLst>
              <a:lin ang="0" scaled="1"/>
            </a:gradFill>
            <a:ln w="9525">
              <a:solidFill>
                <a:schemeClr val="tx1"/>
              </a:solidFill>
              <a:miter lim="800000"/>
              <a:headEnd/>
              <a:tailEnd/>
            </a:ln>
            <a:effectLst/>
          </p:spPr>
          <p:txBody>
            <a:bodyPr>
              <a:prstTxWarp prst="textNoShape">
                <a:avLst/>
              </a:prstTxWarp>
              <a:spAutoFit/>
            </a:bodyPr>
            <a:lstStyle/>
            <a:p>
              <a:pPr eaLnBrk="1" hangingPunct="1"/>
              <a:r>
                <a:rPr lang="en-US" sz="1600" b="1" u="none"/>
                <a:t>Experiment</a:t>
              </a:r>
            </a:p>
            <a:p>
              <a:pPr eaLnBrk="1" hangingPunct="1"/>
              <a:r>
                <a:rPr lang="en-US" sz="1600" b="1" u="none"/>
                <a:t>Runs</a:t>
              </a:r>
            </a:p>
          </p:txBody>
        </p:sp>
        <p:sp>
          <p:nvSpPr>
            <p:cNvPr id="164878" name="Text Box 14"/>
            <p:cNvSpPr txBox="1">
              <a:spLocks noChangeArrowheads="1"/>
            </p:cNvSpPr>
            <p:nvPr/>
          </p:nvSpPr>
          <p:spPr bwMode="auto">
            <a:xfrm>
              <a:off x="7605713" y="4640263"/>
              <a:ext cx="1112837" cy="590550"/>
            </a:xfrm>
            <a:prstGeom prst="rect">
              <a:avLst/>
            </a:prstGeom>
            <a:gradFill rotWithShape="1">
              <a:gsLst>
                <a:gs pos="0">
                  <a:srgbClr val="33CCFF"/>
                </a:gs>
                <a:gs pos="100000">
                  <a:srgbClr val="33CCFF"/>
                </a:gs>
              </a:gsLst>
              <a:lin ang="0" scaled="1"/>
            </a:gradFill>
            <a:ln w="9525">
              <a:solidFill>
                <a:schemeClr val="tx1"/>
              </a:solidFill>
              <a:miter lim="800000"/>
              <a:headEnd/>
              <a:tailEnd/>
            </a:ln>
            <a:effectLst/>
          </p:spPr>
          <p:txBody>
            <a:bodyPr>
              <a:prstTxWarp prst="textNoShape">
                <a:avLst/>
              </a:prstTxWarp>
              <a:spAutoFit/>
            </a:bodyPr>
            <a:lstStyle/>
            <a:p>
              <a:pPr eaLnBrk="1" hangingPunct="1"/>
              <a:r>
                <a:rPr lang="en-US" sz="1600" b="1" u="none"/>
                <a:t>J-PARC</a:t>
              </a:r>
            </a:p>
            <a:p>
              <a:pPr eaLnBrk="1" hangingPunct="1"/>
              <a:endParaRPr lang="en-US" sz="1600" b="1" u="none"/>
            </a:p>
          </p:txBody>
        </p:sp>
        <p:sp>
          <p:nvSpPr>
            <p:cNvPr id="164879" name="Text Box 15"/>
            <p:cNvSpPr txBox="1">
              <a:spLocks noChangeArrowheads="1"/>
            </p:cNvSpPr>
            <p:nvPr/>
          </p:nvSpPr>
          <p:spPr bwMode="auto">
            <a:xfrm rot="5400000">
              <a:off x="6793706" y="5414169"/>
              <a:ext cx="611188" cy="336550"/>
            </a:xfrm>
            <a:prstGeom prst="rect">
              <a:avLst/>
            </a:prstGeom>
            <a:noFill/>
            <a:ln w="9525">
              <a:noFill/>
              <a:miter lim="800000"/>
              <a:headEnd/>
              <a:tailEnd/>
            </a:ln>
            <a:effectLst/>
          </p:spPr>
          <p:txBody>
            <a:bodyPr>
              <a:prstTxWarp prst="textNoShape">
                <a:avLst/>
              </a:prstTxWarp>
              <a:spAutoFit/>
            </a:bodyPr>
            <a:lstStyle/>
            <a:p>
              <a:pPr eaLnBrk="1" hangingPunct="1"/>
              <a:r>
                <a:rPr lang="en-US" sz="1600" u="none">
                  <a:latin typeface="Times New Roman" pitchFamily="-112" charset="0"/>
                </a:rPr>
                <a:t>2012</a:t>
              </a:r>
            </a:p>
          </p:txBody>
        </p:sp>
      </p:grpSp>
      <p:sp>
        <p:nvSpPr>
          <p:cNvPr id="164880" name="Rectangle 16"/>
          <p:cNvSpPr>
            <a:spLocks noChangeArrowheads="1"/>
          </p:cNvSpPr>
          <p:nvPr/>
        </p:nvSpPr>
        <p:spPr bwMode="auto">
          <a:xfrm>
            <a:off x="358775" y="3243263"/>
            <a:ext cx="8386763" cy="819150"/>
          </a:xfrm>
          <a:prstGeom prst="rect">
            <a:avLst/>
          </a:prstGeom>
          <a:gradFill rotWithShape="1">
            <a:gsLst>
              <a:gs pos="0">
                <a:srgbClr val="FFFF00">
                  <a:gamma/>
                  <a:tint val="12549"/>
                  <a:invGamma/>
                </a:srgbClr>
              </a:gs>
              <a:gs pos="100000">
                <a:srgbClr val="FFFF00"/>
              </a:gs>
            </a:gsLst>
            <a:path path="shape">
              <a:fillToRect l="50000" t="50000" r="50000" b="50000"/>
            </a:path>
          </a:gradFill>
          <a:ln w="57150">
            <a:solidFill>
              <a:srgbClr val="3333CC"/>
            </a:solidFill>
            <a:miter lim="800000"/>
            <a:headEnd/>
            <a:tailEnd/>
          </a:ln>
          <a:effectLst/>
        </p:spPr>
        <p:txBody>
          <a:bodyPr>
            <a:prstTxWarp prst="textNoShape">
              <a:avLst/>
            </a:prstTxWarp>
            <a:spAutoFit/>
          </a:bodyPr>
          <a:lstStyle/>
          <a:p>
            <a:pPr marL="282575" indent="-282575">
              <a:spcBef>
                <a:spcPct val="10000"/>
              </a:spcBef>
              <a:spcAft>
                <a:spcPct val="10000"/>
              </a:spcAft>
              <a:buClr>
                <a:schemeClr val="tx2"/>
              </a:buClr>
              <a:buFont typeface="Wingdings" pitchFamily="-112" charset="2"/>
              <a:buChar char="n"/>
            </a:pPr>
            <a:r>
              <a:rPr lang="en-US" sz="2000" u="none"/>
              <a:t>Apparatus available for future program at J-PARC</a:t>
            </a:r>
          </a:p>
          <a:p>
            <a:pPr marL="685800" lvl="1" indent="-288925">
              <a:spcBef>
                <a:spcPct val="10000"/>
              </a:spcBef>
              <a:spcAft>
                <a:spcPct val="10000"/>
              </a:spcAft>
              <a:buClr>
                <a:schemeClr val="tx2"/>
              </a:buClr>
              <a:buFontTx/>
              <a:buChar char="–"/>
            </a:pPr>
            <a:r>
              <a:rPr lang="en-US" sz="2000" u="none"/>
              <a:t>Significant interest from collaboration for continued program here</a:t>
            </a:r>
          </a:p>
        </p:txBody>
      </p:sp>
      <p:sp>
        <p:nvSpPr>
          <p:cNvPr id="20" name="TextBox 19"/>
          <p:cNvSpPr txBox="1"/>
          <p:nvPr/>
        </p:nvSpPr>
        <p:spPr>
          <a:xfrm>
            <a:off x="7962900" y="107434"/>
            <a:ext cx="1053782" cy="369332"/>
          </a:xfrm>
          <a:prstGeom prst="rect">
            <a:avLst/>
          </a:prstGeom>
          <a:noFill/>
        </p:spPr>
        <p:txBody>
          <a:bodyPr wrap="none" rtlCol="0">
            <a:spAutoFit/>
          </a:bodyPr>
          <a:lstStyle/>
          <a:p>
            <a:r>
              <a:rPr lang="en-US" dirty="0" smtClean="0"/>
              <a:t>P. Reimer</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 name="Slide Number Placeholder 5"/>
          <p:cNvSpPr>
            <a:spLocks noGrp="1"/>
          </p:cNvSpPr>
          <p:nvPr>
            <p:ph type="sldNum" sz="quarter" idx="12"/>
          </p:nvPr>
        </p:nvSpPr>
        <p:spPr/>
        <p:txBody>
          <a:bodyPr/>
          <a:lstStyle/>
          <a:p>
            <a:fld id="{89D0373E-208D-4D88-B53B-D7D2A6ACA520}" type="slidenum">
              <a:rPr lang="en-US"/>
              <a:pPr/>
              <a:t>2</a:t>
            </a:fld>
            <a:endParaRPr lang="en-US"/>
          </a:p>
        </p:txBody>
      </p:sp>
      <p:sp>
        <p:nvSpPr>
          <p:cNvPr id="195586" name="Rectangle 2"/>
          <p:cNvSpPr>
            <a:spLocks noGrp="1" noChangeArrowheads="1"/>
          </p:cNvSpPr>
          <p:nvPr>
            <p:ph type="title"/>
          </p:nvPr>
        </p:nvSpPr>
        <p:spPr>
          <a:xfrm>
            <a:off x="990600" y="304800"/>
            <a:ext cx="7793038" cy="914400"/>
          </a:xfrm>
        </p:spPr>
        <p:txBody>
          <a:bodyPr>
            <a:normAutofit fontScale="90000"/>
          </a:bodyPr>
          <a:lstStyle/>
          <a:p>
            <a:r>
              <a:rPr lang="en-US" dirty="0"/>
              <a:t>Energy</a:t>
            </a:r>
            <a:r>
              <a:rPr lang="en-US" dirty="0" smtClean="0"/>
              <a:t> Loss </a:t>
            </a:r>
            <a:r>
              <a:rPr lang="en-US" dirty="0"/>
              <a:t>in </a:t>
            </a:r>
            <a:r>
              <a:rPr lang="en-US" dirty="0" smtClean="0"/>
              <a:t>Electrodynamics</a:t>
            </a:r>
            <a:br>
              <a:rPr lang="en-US" dirty="0" smtClean="0"/>
            </a:br>
            <a:r>
              <a:rPr lang="en-US" sz="2222" dirty="0" smtClean="0">
                <a:solidFill>
                  <a:srgbClr val="000090"/>
                </a:solidFill>
              </a:rPr>
              <a:t>widely used to probe matter</a:t>
            </a:r>
            <a:endParaRPr lang="en-US" sz="2222" dirty="0">
              <a:solidFill>
                <a:srgbClr val="000090"/>
              </a:solidFill>
            </a:endParaRPr>
          </a:p>
        </p:txBody>
      </p:sp>
      <p:sp>
        <p:nvSpPr>
          <p:cNvPr id="195587" name="Text Box 3"/>
          <p:cNvSpPr txBox="1">
            <a:spLocks noChangeArrowheads="1"/>
          </p:cNvSpPr>
          <p:nvPr/>
        </p:nvSpPr>
        <p:spPr bwMode="auto">
          <a:xfrm>
            <a:off x="307975" y="1903413"/>
            <a:ext cx="3024188" cy="1525587"/>
          </a:xfrm>
          <a:prstGeom prst="rect">
            <a:avLst/>
          </a:prstGeom>
          <a:noFill/>
          <a:ln w="9525">
            <a:noFill/>
            <a:miter lim="800000"/>
            <a:headEnd/>
            <a:tailEnd/>
          </a:ln>
          <a:effectLst/>
        </p:spPr>
        <p:txBody>
          <a:bodyPr>
            <a:prstTxWarp prst="textNoShape">
              <a:avLst/>
            </a:prstTxWarp>
            <a:spAutoFit/>
          </a:bodyPr>
          <a:lstStyle/>
          <a:p>
            <a:pPr algn="just" eaLnBrk="0" hangingPunct="0">
              <a:buFontTx/>
              <a:buChar char="•"/>
            </a:pPr>
            <a:r>
              <a:rPr lang="en-US" sz="2000" dirty="0">
                <a:latin typeface="Arial" charset="0"/>
              </a:rPr>
              <a:t> </a:t>
            </a:r>
            <a:r>
              <a:rPr lang="en-US" dirty="0" err="1">
                <a:latin typeface="Arial" charset="0"/>
              </a:rPr>
              <a:t>Collisional</a:t>
            </a:r>
            <a:r>
              <a:rPr lang="en-US" dirty="0">
                <a:latin typeface="Arial" charset="0"/>
              </a:rPr>
              <a:t> energy loss  </a:t>
            </a:r>
          </a:p>
          <a:p>
            <a:pPr algn="just" eaLnBrk="0" hangingPunct="0"/>
            <a:r>
              <a:rPr lang="en-US" dirty="0">
                <a:latin typeface="Arial" charset="0"/>
              </a:rPr>
              <a:t>  (ionization and atomic  </a:t>
            </a:r>
          </a:p>
          <a:p>
            <a:pPr algn="just" eaLnBrk="0" hangingPunct="0"/>
            <a:r>
              <a:rPr lang="en-US" dirty="0">
                <a:latin typeface="Arial" charset="0"/>
              </a:rPr>
              <a:t>  excitation)   </a:t>
            </a:r>
          </a:p>
          <a:p>
            <a:pPr algn="just" eaLnBrk="0" hangingPunct="0"/>
            <a:endParaRPr lang="en-US" dirty="0">
              <a:latin typeface="Arial" charset="0"/>
            </a:endParaRPr>
          </a:p>
          <a:p>
            <a:pPr algn="just" eaLnBrk="0" hangingPunct="0"/>
            <a:endParaRPr lang="en-US" sz="2000" dirty="0">
              <a:latin typeface="Arial" charset="0"/>
            </a:endParaRPr>
          </a:p>
        </p:txBody>
      </p:sp>
      <p:pic>
        <p:nvPicPr>
          <p:cNvPr id="195588" name="Picture 4"/>
          <p:cNvPicPr>
            <a:picLocks noChangeAspect="1" noChangeArrowheads="1"/>
          </p:cNvPicPr>
          <p:nvPr/>
        </p:nvPicPr>
        <p:blipFill>
          <a:blip r:embed="rId3">
            <a:lum contrast="24000"/>
          </a:blip>
          <a:srcRect/>
          <a:stretch>
            <a:fillRect/>
          </a:stretch>
        </p:blipFill>
        <p:spPr bwMode="auto">
          <a:xfrm>
            <a:off x="3516313" y="2743200"/>
            <a:ext cx="5443537" cy="3505200"/>
          </a:xfrm>
          <a:prstGeom prst="rect">
            <a:avLst/>
          </a:prstGeom>
          <a:noFill/>
          <a:ln w="9525">
            <a:noFill/>
            <a:miter lim="800000"/>
            <a:headEnd/>
            <a:tailEnd/>
          </a:ln>
          <a:effectLst/>
        </p:spPr>
      </p:pic>
      <p:pic>
        <p:nvPicPr>
          <p:cNvPr id="195589" name="Picture 5"/>
          <p:cNvPicPr>
            <a:picLocks noChangeAspect="1" noChangeArrowheads="1"/>
          </p:cNvPicPr>
          <p:nvPr/>
        </p:nvPicPr>
        <p:blipFill>
          <a:blip r:embed="rId4">
            <a:lum contrast="24000"/>
          </a:blip>
          <a:srcRect/>
          <a:stretch>
            <a:fillRect/>
          </a:stretch>
        </p:blipFill>
        <p:spPr bwMode="auto">
          <a:xfrm>
            <a:off x="4368800" y="1901403"/>
            <a:ext cx="4110038" cy="536997"/>
          </a:xfrm>
          <a:prstGeom prst="rect">
            <a:avLst/>
          </a:prstGeom>
          <a:noFill/>
          <a:ln w="9525">
            <a:noFill/>
            <a:miter lim="800000"/>
            <a:headEnd/>
            <a:tailEnd/>
          </a:ln>
          <a:effectLst/>
        </p:spPr>
      </p:pic>
      <p:sp>
        <p:nvSpPr>
          <p:cNvPr id="195590" name="Rectangle 6"/>
          <p:cNvSpPr>
            <a:spLocks noChangeArrowheads="1"/>
          </p:cNvSpPr>
          <p:nvPr/>
        </p:nvSpPr>
        <p:spPr bwMode="auto">
          <a:xfrm>
            <a:off x="5003800" y="2422525"/>
            <a:ext cx="2652713" cy="244475"/>
          </a:xfrm>
          <a:prstGeom prst="rect">
            <a:avLst/>
          </a:prstGeom>
          <a:noFill/>
          <a:ln w="9525">
            <a:noFill/>
            <a:miter lim="800000"/>
            <a:headEnd/>
            <a:tailEnd/>
          </a:ln>
          <a:effectLst/>
        </p:spPr>
        <p:txBody>
          <a:bodyPr wrap="none" anchor="ctr">
            <a:prstTxWarp prst="textNoShape">
              <a:avLst/>
            </a:prstTxWarp>
            <a:spAutoFit/>
          </a:bodyPr>
          <a:lstStyle/>
          <a:p>
            <a:pPr eaLnBrk="0" hangingPunct="0"/>
            <a:r>
              <a:rPr lang="en-US" sz="1000" b="1">
                <a:latin typeface="Arial" charset="0"/>
              </a:rPr>
              <a:t>H. A. Bethe, Ann. d. Physik 5, 325, (1930)</a:t>
            </a:r>
            <a:r>
              <a:rPr lang="en-US" sz="1000">
                <a:latin typeface="Times" charset="0"/>
              </a:rPr>
              <a:t> </a:t>
            </a:r>
          </a:p>
        </p:txBody>
      </p:sp>
      <p:sp>
        <p:nvSpPr>
          <p:cNvPr id="195591" name="Text Box 7"/>
          <p:cNvSpPr txBox="1">
            <a:spLocks noChangeArrowheads="1"/>
          </p:cNvSpPr>
          <p:nvPr/>
        </p:nvSpPr>
        <p:spPr bwMode="auto">
          <a:xfrm>
            <a:off x="5621338" y="1320800"/>
            <a:ext cx="3141662" cy="366713"/>
          </a:xfrm>
          <a:prstGeom prst="rect">
            <a:avLst/>
          </a:prstGeom>
          <a:noFill/>
          <a:ln w="9525">
            <a:noFill/>
            <a:miter lim="800000"/>
            <a:headEnd/>
            <a:tailEnd/>
          </a:ln>
          <a:effectLst/>
        </p:spPr>
        <p:txBody>
          <a:bodyPr>
            <a:prstTxWarp prst="textNoShape">
              <a:avLst/>
            </a:prstTxWarp>
            <a:spAutoFit/>
          </a:bodyPr>
          <a:lstStyle/>
          <a:p>
            <a:pPr algn="just" eaLnBrk="0" hangingPunct="0"/>
            <a:r>
              <a:rPr lang="en-US" dirty="0">
                <a:solidFill>
                  <a:srgbClr val="009900"/>
                </a:solidFill>
                <a:latin typeface="Arial" charset="0"/>
              </a:rPr>
              <a:t>Bethe-Bloch formula:</a:t>
            </a:r>
          </a:p>
        </p:txBody>
      </p:sp>
      <p:sp>
        <p:nvSpPr>
          <p:cNvPr id="195593" name="Rectangle 9"/>
          <p:cNvSpPr>
            <a:spLocks noChangeArrowheads="1"/>
          </p:cNvSpPr>
          <p:nvPr/>
        </p:nvSpPr>
        <p:spPr bwMode="auto">
          <a:xfrm>
            <a:off x="4673600" y="6202680"/>
            <a:ext cx="3770313" cy="304800"/>
          </a:xfrm>
          <a:prstGeom prst="rect">
            <a:avLst/>
          </a:prstGeom>
          <a:solidFill>
            <a:schemeClr val="accent2"/>
          </a:solidFill>
          <a:ln w="9525">
            <a:noFill/>
            <a:miter lim="800000"/>
            <a:headEnd/>
            <a:tailEnd/>
          </a:ln>
          <a:effectLst/>
        </p:spPr>
        <p:txBody>
          <a:bodyPr anchor="ctr">
            <a:prstTxWarp prst="textNoShape">
              <a:avLst/>
            </a:prstTxWarp>
            <a:spAutoFit/>
          </a:bodyPr>
          <a:lstStyle/>
          <a:p>
            <a:pPr eaLnBrk="0" hangingPunct="0"/>
            <a:r>
              <a:rPr lang="en-US" sz="1400" b="1">
                <a:latin typeface="Arial" charset="0"/>
              </a:rPr>
              <a:t>PDG, Phys.Lett. B 592, 1-4 (2004) </a:t>
            </a:r>
          </a:p>
        </p:txBody>
      </p:sp>
      <p:sp>
        <p:nvSpPr>
          <p:cNvPr id="195594" name="Text Box 10"/>
          <p:cNvSpPr txBox="1">
            <a:spLocks noChangeArrowheads="1"/>
          </p:cNvSpPr>
          <p:nvPr/>
        </p:nvSpPr>
        <p:spPr bwMode="auto">
          <a:xfrm>
            <a:off x="331788" y="3702050"/>
            <a:ext cx="3097212" cy="1250950"/>
          </a:xfrm>
          <a:prstGeom prst="rect">
            <a:avLst/>
          </a:prstGeom>
          <a:noFill/>
          <a:ln w="9525">
            <a:noFill/>
            <a:miter lim="800000"/>
            <a:headEnd/>
            <a:tailEnd/>
          </a:ln>
          <a:effectLst/>
        </p:spPr>
        <p:txBody>
          <a:bodyPr>
            <a:prstTxWarp prst="textNoShape">
              <a:avLst/>
            </a:prstTxWarp>
            <a:spAutoFit/>
          </a:bodyPr>
          <a:lstStyle/>
          <a:p>
            <a:pPr algn="just" eaLnBrk="0" hangingPunct="0">
              <a:buFontTx/>
              <a:buChar char="•"/>
            </a:pPr>
            <a:r>
              <a:rPr lang="en-US" sz="2000">
                <a:latin typeface="Arial" charset="0"/>
              </a:rPr>
              <a:t> </a:t>
            </a:r>
            <a:r>
              <a:rPr lang="en-US">
                <a:latin typeface="Arial" charset="0"/>
              </a:rPr>
              <a:t>Radiative energy loss </a:t>
            </a:r>
          </a:p>
          <a:p>
            <a:pPr algn="just" eaLnBrk="0" hangingPunct="0"/>
            <a:r>
              <a:rPr lang="en-US">
                <a:latin typeface="Arial" charset="0"/>
              </a:rPr>
              <a:t>  (photon bremsstrahlung)</a:t>
            </a:r>
          </a:p>
          <a:p>
            <a:pPr algn="just" eaLnBrk="0" hangingPunct="0"/>
            <a:endParaRPr lang="en-US">
              <a:latin typeface="Arial" charset="0"/>
            </a:endParaRPr>
          </a:p>
          <a:p>
            <a:pPr algn="just" eaLnBrk="0" hangingPunct="0"/>
            <a:endParaRPr lang="en-US" sz="2000">
              <a:latin typeface="Arial" charset="0"/>
            </a:endParaRPr>
          </a:p>
        </p:txBody>
      </p:sp>
      <p:grpSp>
        <p:nvGrpSpPr>
          <p:cNvPr id="2" name="Group 11"/>
          <p:cNvGrpSpPr>
            <a:grpSpLocks/>
          </p:cNvGrpSpPr>
          <p:nvPr/>
        </p:nvGrpSpPr>
        <p:grpSpPr bwMode="auto">
          <a:xfrm>
            <a:off x="1112838" y="4475163"/>
            <a:ext cx="2178050" cy="1087437"/>
            <a:chOff x="4085" y="2951"/>
            <a:chExt cx="1583" cy="914"/>
          </a:xfrm>
        </p:grpSpPr>
        <p:grpSp>
          <p:nvGrpSpPr>
            <p:cNvPr id="3" name="Group 12"/>
            <p:cNvGrpSpPr>
              <a:grpSpLocks/>
            </p:cNvGrpSpPr>
            <p:nvPr/>
          </p:nvGrpSpPr>
          <p:grpSpPr bwMode="auto">
            <a:xfrm>
              <a:off x="4085" y="2954"/>
              <a:ext cx="1583" cy="911"/>
              <a:chOff x="3664" y="1233"/>
              <a:chExt cx="1981" cy="1125"/>
            </a:xfrm>
          </p:grpSpPr>
          <p:sp>
            <p:nvSpPr>
              <p:cNvPr id="195597" name="Oval 13"/>
              <p:cNvSpPr>
                <a:spLocks noChangeArrowheads="1"/>
              </p:cNvSpPr>
              <p:nvPr/>
            </p:nvSpPr>
            <p:spPr bwMode="auto">
              <a:xfrm>
                <a:off x="4176" y="1416"/>
                <a:ext cx="1212" cy="942"/>
              </a:xfrm>
              <a:prstGeom prst="ellipse">
                <a:avLst/>
              </a:prstGeom>
              <a:noFill/>
              <a:ln w="19050">
                <a:solidFill>
                  <a:srgbClr val="00FF00"/>
                </a:solidFill>
                <a:round/>
                <a:headEnd/>
                <a:tailEnd/>
              </a:ln>
              <a:effectLst/>
            </p:spPr>
            <p:txBody>
              <a:bodyPr anchor="ctr">
                <a:prstTxWarp prst="textNoShape">
                  <a:avLst/>
                </a:prstTxWarp>
                <a:spAutoFit/>
              </a:bodyPr>
              <a:lstStyle/>
              <a:p>
                <a:endParaRPr lang="en-US"/>
              </a:p>
            </p:txBody>
          </p:sp>
          <p:sp>
            <p:nvSpPr>
              <p:cNvPr id="195598" name="Line 14"/>
              <p:cNvSpPr>
                <a:spLocks noChangeShapeType="1"/>
              </p:cNvSpPr>
              <p:nvPr/>
            </p:nvSpPr>
            <p:spPr bwMode="auto">
              <a:xfrm>
                <a:off x="4704" y="1632"/>
                <a:ext cx="732" cy="0"/>
              </a:xfrm>
              <a:prstGeom prst="line">
                <a:avLst/>
              </a:prstGeom>
              <a:noFill/>
              <a:ln w="25400">
                <a:solidFill>
                  <a:schemeClr val="tx1"/>
                </a:solidFill>
                <a:prstDash val="dash"/>
                <a:round/>
                <a:headEnd/>
                <a:tailEnd type="triangle" w="med" len="med"/>
              </a:ln>
              <a:effectLst/>
            </p:spPr>
            <p:txBody>
              <a:bodyPr wrap="none" anchor="ctr">
                <a:prstTxWarp prst="textNoShape">
                  <a:avLst/>
                </a:prstTxWarp>
                <a:spAutoFit/>
              </a:bodyPr>
              <a:lstStyle/>
              <a:p>
                <a:endParaRPr lang="en-US"/>
              </a:p>
            </p:txBody>
          </p:sp>
          <p:grpSp>
            <p:nvGrpSpPr>
              <p:cNvPr id="4" name="Group 15"/>
              <p:cNvGrpSpPr>
                <a:grpSpLocks/>
              </p:cNvGrpSpPr>
              <p:nvPr/>
            </p:nvGrpSpPr>
            <p:grpSpPr bwMode="auto">
              <a:xfrm>
                <a:off x="3664" y="1233"/>
                <a:ext cx="1981" cy="969"/>
                <a:chOff x="3664" y="1515"/>
                <a:chExt cx="1981" cy="969"/>
              </a:xfrm>
            </p:grpSpPr>
            <p:grpSp>
              <p:nvGrpSpPr>
                <p:cNvPr id="5" name="Group 16"/>
                <p:cNvGrpSpPr>
                  <a:grpSpLocks/>
                </p:cNvGrpSpPr>
                <p:nvPr/>
              </p:nvGrpSpPr>
              <p:grpSpPr bwMode="auto">
                <a:xfrm>
                  <a:off x="3840" y="1740"/>
                  <a:ext cx="1626" cy="744"/>
                  <a:chOff x="4134" y="1644"/>
                  <a:chExt cx="810" cy="336"/>
                </a:xfrm>
              </p:grpSpPr>
              <p:sp>
                <p:nvSpPr>
                  <p:cNvPr id="195601" name="Line 17"/>
                  <p:cNvSpPr>
                    <a:spLocks noChangeShapeType="1"/>
                  </p:cNvSpPr>
                  <p:nvPr/>
                </p:nvSpPr>
                <p:spPr bwMode="auto">
                  <a:xfrm>
                    <a:off x="4134" y="1716"/>
                    <a:ext cx="426" cy="0"/>
                  </a:xfrm>
                  <a:prstGeom prst="line">
                    <a:avLst/>
                  </a:prstGeom>
                  <a:noFill/>
                  <a:ln w="31750">
                    <a:solidFill>
                      <a:schemeClr val="tx1"/>
                    </a:solidFill>
                    <a:round/>
                    <a:headEnd/>
                    <a:tailEnd type="triangle" w="med" len="med"/>
                  </a:ln>
                  <a:effectLst/>
                </p:spPr>
                <p:txBody>
                  <a:bodyPr wrap="none" anchor="ctr">
                    <a:prstTxWarp prst="textNoShape">
                      <a:avLst/>
                    </a:prstTxWarp>
                    <a:spAutoFit/>
                  </a:bodyPr>
                  <a:lstStyle/>
                  <a:p>
                    <a:endParaRPr lang="en-US"/>
                  </a:p>
                </p:txBody>
              </p:sp>
              <p:sp>
                <p:nvSpPr>
                  <p:cNvPr id="195602" name="Line 18"/>
                  <p:cNvSpPr>
                    <a:spLocks noChangeShapeType="1"/>
                  </p:cNvSpPr>
                  <p:nvPr/>
                </p:nvSpPr>
                <p:spPr bwMode="auto">
                  <a:xfrm flipV="1">
                    <a:off x="4536" y="1644"/>
                    <a:ext cx="408" cy="72"/>
                  </a:xfrm>
                  <a:prstGeom prst="line">
                    <a:avLst/>
                  </a:prstGeom>
                  <a:noFill/>
                  <a:ln w="31750">
                    <a:solidFill>
                      <a:schemeClr val="tx1"/>
                    </a:solidFill>
                    <a:round/>
                    <a:headEnd/>
                    <a:tailEnd type="triangle" w="med" len="med"/>
                  </a:ln>
                  <a:effectLst/>
                </p:spPr>
                <p:txBody>
                  <a:bodyPr anchor="ctr">
                    <a:prstTxWarp prst="textNoShape">
                      <a:avLst/>
                    </a:prstTxWarp>
                    <a:spAutoFit/>
                  </a:bodyPr>
                  <a:lstStyle/>
                  <a:p>
                    <a:endParaRPr lang="en-US"/>
                  </a:p>
                </p:txBody>
              </p:sp>
              <p:sp>
                <p:nvSpPr>
                  <p:cNvPr id="195603" name="Freeform 19"/>
                  <p:cNvSpPr>
                    <a:spLocks/>
                  </p:cNvSpPr>
                  <p:nvPr/>
                </p:nvSpPr>
                <p:spPr bwMode="auto">
                  <a:xfrm>
                    <a:off x="4488" y="1722"/>
                    <a:ext cx="135" cy="150"/>
                  </a:xfrm>
                  <a:custGeom>
                    <a:avLst/>
                    <a:gdLst/>
                    <a:ahLst/>
                    <a:cxnLst>
                      <a:cxn ang="0">
                        <a:pos x="54" y="0"/>
                      </a:cxn>
                      <a:cxn ang="0">
                        <a:pos x="126" y="36"/>
                      </a:cxn>
                      <a:cxn ang="0">
                        <a:pos x="0" y="60"/>
                      </a:cxn>
                      <a:cxn ang="0">
                        <a:pos x="126" y="90"/>
                      </a:cxn>
                      <a:cxn ang="0">
                        <a:pos x="18" y="120"/>
                      </a:cxn>
                      <a:cxn ang="0">
                        <a:pos x="102" y="150"/>
                      </a:cxn>
                    </a:cxnLst>
                    <a:rect l="0" t="0" r="r" b="b"/>
                    <a:pathLst>
                      <a:path w="135" h="150">
                        <a:moveTo>
                          <a:pt x="54" y="0"/>
                        </a:moveTo>
                        <a:cubicBezTo>
                          <a:pt x="94" y="13"/>
                          <a:pt x="135" y="26"/>
                          <a:pt x="126" y="36"/>
                        </a:cubicBezTo>
                        <a:cubicBezTo>
                          <a:pt x="117" y="46"/>
                          <a:pt x="0" y="51"/>
                          <a:pt x="0" y="60"/>
                        </a:cubicBezTo>
                        <a:cubicBezTo>
                          <a:pt x="0" y="69"/>
                          <a:pt x="123" y="80"/>
                          <a:pt x="126" y="90"/>
                        </a:cubicBezTo>
                        <a:cubicBezTo>
                          <a:pt x="129" y="100"/>
                          <a:pt x="22" y="110"/>
                          <a:pt x="18" y="120"/>
                        </a:cubicBezTo>
                        <a:cubicBezTo>
                          <a:pt x="14" y="130"/>
                          <a:pt x="88" y="143"/>
                          <a:pt x="102" y="150"/>
                        </a:cubicBezTo>
                      </a:path>
                    </a:pathLst>
                  </a:custGeom>
                  <a:noFill/>
                  <a:ln w="22225" cap="flat" cmpd="sng">
                    <a:solidFill>
                      <a:schemeClr val="accent2"/>
                    </a:solidFill>
                    <a:prstDash val="solid"/>
                    <a:round/>
                    <a:headEnd/>
                    <a:tailEnd/>
                  </a:ln>
                  <a:effectLst/>
                </p:spPr>
                <p:txBody>
                  <a:bodyPr anchor="ctr">
                    <a:prstTxWarp prst="textNoShape">
                      <a:avLst/>
                    </a:prstTxWarp>
                    <a:spAutoFit/>
                  </a:bodyPr>
                  <a:lstStyle/>
                  <a:p>
                    <a:endParaRPr lang="en-US"/>
                  </a:p>
                </p:txBody>
              </p:sp>
              <p:sp>
                <p:nvSpPr>
                  <p:cNvPr id="195604" name="Oval 20"/>
                  <p:cNvSpPr>
                    <a:spLocks noChangeArrowheads="1"/>
                  </p:cNvSpPr>
                  <p:nvPr/>
                </p:nvSpPr>
                <p:spPr bwMode="auto">
                  <a:xfrm>
                    <a:off x="4476" y="1872"/>
                    <a:ext cx="210" cy="66"/>
                  </a:xfrm>
                  <a:prstGeom prst="ellipse">
                    <a:avLst/>
                  </a:prstGeom>
                  <a:solidFill>
                    <a:srgbClr val="00FF00"/>
                  </a:solidFill>
                  <a:ln w="9525">
                    <a:solidFill>
                      <a:schemeClr val="tx1"/>
                    </a:solidFill>
                    <a:round/>
                    <a:headEnd/>
                    <a:tailEnd/>
                  </a:ln>
                  <a:effectLst/>
                </p:spPr>
                <p:txBody>
                  <a:bodyPr wrap="none" anchor="ctr">
                    <a:prstTxWarp prst="textNoShape">
                      <a:avLst/>
                    </a:prstTxWarp>
                    <a:spAutoFit/>
                  </a:bodyPr>
                  <a:lstStyle/>
                  <a:p>
                    <a:endParaRPr lang="en-US"/>
                  </a:p>
                </p:txBody>
              </p:sp>
              <p:sp>
                <p:nvSpPr>
                  <p:cNvPr id="195605" name="Line 21"/>
                  <p:cNvSpPr>
                    <a:spLocks noChangeShapeType="1"/>
                  </p:cNvSpPr>
                  <p:nvPr/>
                </p:nvSpPr>
                <p:spPr bwMode="auto">
                  <a:xfrm>
                    <a:off x="4746" y="1806"/>
                    <a:ext cx="0" cy="174"/>
                  </a:xfrm>
                  <a:prstGeom prst="line">
                    <a:avLst/>
                  </a:prstGeom>
                  <a:noFill/>
                  <a:ln w="19050">
                    <a:solidFill>
                      <a:schemeClr val="tx1"/>
                    </a:solidFill>
                    <a:round/>
                    <a:headEnd type="triangle" w="med" len="med"/>
                    <a:tailEnd/>
                  </a:ln>
                  <a:effectLst/>
                </p:spPr>
                <p:txBody>
                  <a:bodyPr wrap="none" anchor="ctr">
                    <a:prstTxWarp prst="textNoShape">
                      <a:avLst/>
                    </a:prstTxWarp>
                    <a:spAutoFit/>
                  </a:bodyPr>
                  <a:lstStyle/>
                  <a:p>
                    <a:endParaRPr lang="en-US"/>
                  </a:p>
                </p:txBody>
              </p:sp>
            </p:grpSp>
            <p:graphicFrame>
              <p:nvGraphicFramePr>
                <p:cNvPr id="195606" name="Object 22"/>
                <p:cNvGraphicFramePr>
                  <a:graphicFrameLocks noChangeAspect="1"/>
                </p:cNvGraphicFramePr>
                <p:nvPr/>
              </p:nvGraphicFramePr>
              <p:xfrm>
                <a:off x="5082" y="2049"/>
                <a:ext cx="286" cy="368"/>
              </p:xfrm>
              <a:graphic>
                <a:graphicData uri="http://schemas.openxmlformats.org/presentationml/2006/ole">
                  <p:oleObj spid="_x0000_s118791" name="Equation" r:id="rId5" imgW="177480" imgH="228600" progId="Equation.DSMT4">
                    <p:embed/>
                  </p:oleObj>
                </a:graphicData>
              </a:graphic>
            </p:graphicFrame>
            <p:graphicFrame>
              <p:nvGraphicFramePr>
                <p:cNvPr id="195607" name="Object 23"/>
                <p:cNvGraphicFramePr>
                  <a:graphicFrameLocks noChangeAspect="1"/>
                </p:cNvGraphicFramePr>
                <p:nvPr/>
              </p:nvGraphicFramePr>
              <p:xfrm>
                <a:off x="3664" y="1587"/>
                <a:ext cx="458" cy="206"/>
              </p:xfrm>
              <a:graphic>
                <a:graphicData uri="http://schemas.openxmlformats.org/presentationml/2006/ole">
                  <p:oleObj spid="_x0000_s118792" name="Equation" r:id="rId6" imgW="507960" imgH="228600" progId="Equation.DSMT4">
                    <p:embed/>
                  </p:oleObj>
                </a:graphicData>
              </a:graphic>
            </p:graphicFrame>
            <p:graphicFrame>
              <p:nvGraphicFramePr>
                <p:cNvPr id="195608" name="Object 24"/>
                <p:cNvGraphicFramePr>
                  <a:graphicFrameLocks noChangeAspect="1"/>
                </p:cNvGraphicFramePr>
                <p:nvPr/>
              </p:nvGraphicFramePr>
              <p:xfrm>
                <a:off x="5188" y="1515"/>
                <a:ext cx="229" cy="206"/>
              </p:xfrm>
              <a:graphic>
                <a:graphicData uri="http://schemas.openxmlformats.org/presentationml/2006/ole">
                  <p:oleObj spid="_x0000_s118793" name="Equation" r:id="rId7" imgW="253800" imgH="228600" progId="Equation.DSMT4">
                    <p:embed/>
                  </p:oleObj>
                </a:graphicData>
              </a:graphic>
            </p:graphicFrame>
            <p:graphicFrame>
              <p:nvGraphicFramePr>
                <p:cNvPr id="195609" name="Object 25"/>
                <p:cNvGraphicFramePr>
                  <a:graphicFrameLocks noChangeAspect="1"/>
                </p:cNvGraphicFramePr>
                <p:nvPr/>
              </p:nvGraphicFramePr>
              <p:xfrm>
                <a:off x="5428" y="1935"/>
                <a:ext cx="217" cy="206"/>
              </p:xfrm>
              <a:graphic>
                <a:graphicData uri="http://schemas.openxmlformats.org/presentationml/2006/ole">
                  <p:oleObj spid="_x0000_s118794" name="Equation" r:id="rId8" imgW="241200" imgH="228600" progId="Equation.DSMT4">
                    <p:embed/>
                  </p:oleObj>
                </a:graphicData>
              </a:graphic>
            </p:graphicFrame>
          </p:grpSp>
        </p:grpSp>
        <p:sp>
          <p:nvSpPr>
            <p:cNvPr id="195610" name="Freeform 26"/>
            <p:cNvSpPr>
              <a:spLocks/>
            </p:cNvSpPr>
            <p:nvPr/>
          </p:nvSpPr>
          <p:spPr bwMode="auto">
            <a:xfrm>
              <a:off x="4730" y="2951"/>
              <a:ext cx="492" cy="301"/>
            </a:xfrm>
            <a:custGeom>
              <a:avLst/>
              <a:gdLst/>
              <a:ahLst/>
              <a:cxnLst>
                <a:cxn ang="0">
                  <a:pos x="0" y="157"/>
                </a:cxn>
                <a:cxn ang="0">
                  <a:pos x="24" y="61"/>
                </a:cxn>
                <a:cxn ang="0">
                  <a:pos x="102" y="115"/>
                </a:cxn>
                <a:cxn ang="0">
                  <a:pos x="144" y="31"/>
                </a:cxn>
                <a:cxn ang="0">
                  <a:pos x="222" y="85"/>
                </a:cxn>
                <a:cxn ang="0">
                  <a:pos x="258" y="7"/>
                </a:cxn>
                <a:cxn ang="0">
                  <a:pos x="348" y="43"/>
                </a:cxn>
              </a:cxnLst>
              <a:rect l="0" t="0" r="r" b="b"/>
              <a:pathLst>
                <a:path w="348" h="157">
                  <a:moveTo>
                    <a:pt x="0" y="157"/>
                  </a:moveTo>
                  <a:cubicBezTo>
                    <a:pt x="3" y="112"/>
                    <a:pt x="7" y="68"/>
                    <a:pt x="24" y="61"/>
                  </a:cubicBezTo>
                  <a:cubicBezTo>
                    <a:pt x="41" y="54"/>
                    <a:pt x="82" y="120"/>
                    <a:pt x="102" y="115"/>
                  </a:cubicBezTo>
                  <a:cubicBezTo>
                    <a:pt x="122" y="110"/>
                    <a:pt x="124" y="36"/>
                    <a:pt x="144" y="31"/>
                  </a:cubicBezTo>
                  <a:cubicBezTo>
                    <a:pt x="164" y="26"/>
                    <a:pt x="203" y="89"/>
                    <a:pt x="222" y="85"/>
                  </a:cubicBezTo>
                  <a:cubicBezTo>
                    <a:pt x="241" y="81"/>
                    <a:pt x="237" y="14"/>
                    <a:pt x="258" y="7"/>
                  </a:cubicBezTo>
                  <a:cubicBezTo>
                    <a:pt x="279" y="0"/>
                    <a:pt x="329" y="41"/>
                    <a:pt x="348" y="43"/>
                  </a:cubicBezTo>
                </a:path>
              </a:pathLst>
            </a:custGeom>
            <a:noFill/>
            <a:ln w="19050" cap="flat" cmpd="sng">
              <a:solidFill>
                <a:srgbClr val="FF0000"/>
              </a:solidFill>
              <a:prstDash val="solid"/>
              <a:round/>
              <a:headEnd/>
              <a:tailEnd type="triangle" w="med" len="med"/>
            </a:ln>
            <a:effectLst/>
          </p:spPr>
          <p:txBody>
            <a:bodyPr anchor="ctr">
              <a:prstTxWarp prst="textNoShape">
                <a:avLst/>
              </a:prstTxWarp>
              <a:spAutoFit/>
            </a:bodyPr>
            <a:lstStyle/>
            <a:p>
              <a:endParaRPr lang="en-US"/>
            </a:p>
          </p:txBody>
        </p:sp>
      </p:grpSp>
      <p:grpSp>
        <p:nvGrpSpPr>
          <p:cNvPr id="6" name="Group 27"/>
          <p:cNvGrpSpPr>
            <a:grpSpLocks/>
          </p:cNvGrpSpPr>
          <p:nvPr/>
        </p:nvGrpSpPr>
        <p:grpSpPr bwMode="auto">
          <a:xfrm>
            <a:off x="1295400" y="2590800"/>
            <a:ext cx="2133600" cy="1071563"/>
            <a:chOff x="3664" y="1233"/>
            <a:chExt cx="1981" cy="1125"/>
          </a:xfrm>
        </p:grpSpPr>
        <p:sp>
          <p:nvSpPr>
            <p:cNvPr id="195612" name="Oval 28"/>
            <p:cNvSpPr>
              <a:spLocks noChangeArrowheads="1"/>
            </p:cNvSpPr>
            <p:nvPr/>
          </p:nvSpPr>
          <p:spPr bwMode="auto">
            <a:xfrm>
              <a:off x="4176" y="1416"/>
              <a:ext cx="1212" cy="942"/>
            </a:xfrm>
            <a:prstGeom prst="ellipse">
              <a:avLst/>
            </a:prstGeom>
            <a:noFill/>
            <a:ln w="19050">
              <a:solidFill>
                <a:srgbClr val="00FF00"/>
              </a:solidFill>
              <a:round/>
              <a:headEnd/>
              <a:tailEnd/>
            </a:ln>
            <a:effectLst/>
          </p:spPr>
          <p:txBody>
            <a:bodyPr anchor="ctr">
              <a:prstTxWarp prst="textNoShape">
                <a:avLst/>
              </a:prstTxWarp>
              <a:spAutoFit/>
            </a:bodyPr>
            <a:lstStyle/>
            <a:p>
              <a:endParaRPr lang="en-US"/>
            </a:p>
          </p:txBody>
        </p:sp>
        <p:sp>
          <p:nvSpPr>
            <p:cNvPr id="195613" name="Line 29"/>
            <p:cNvSpPr>
              <a:spLocks noChangeShapeType="1"/>
            </p:cNvSpPr>
            <p:nvPr/>
          </p:nvSpPr>
          <p:spPr bwMode="auto">
            <a:xfrm>
              <a:off x="4704" y="1632"/>
              <a:ext cx="732" cy="0"/>
            </a:xfrm>
            <a:prstGeom prst="line">
              <a:avLst/>
            </a:prstGeom>
            <a:noFill/>
            <a:ln w="25400">
              <a:solidFill>
                <a:schemeClr val="tx1"/>
              </a:solidFill>
              <a:prstDash val="dash"/>
              <a:round/>
              <a:headEnd/>
              <a:tailEnd type="triangle" w="med" len="med"/>
            </a:ln>
            <a:effectLst/>
          </p:spPr>
          <p:txBody>
            <a:bodyPr wrap="none" anchor="ctr">
              <a:prstTxWarp prst="textNoShape">
                <a:avLst/>
              </a:prstTxWarp>
              <a:spAutoFit/>
            </a:bodyPr>
            <a:lstStyle/>
            <a:p>
              <a:endParaRPr lang="en-US"/>
            </a:p>
          </p:txBody>
        </p:sp>
        <p:grpSp>
          <p:nvGrpSpPr>
            <p:cNvPr id="7" name="Group 30"/>
            <p:cNvGrpSpPr>
              <a:grpSpLocks/>
            </p:cNvGrpSpPr>
            <p:nvPr/>
          </p:nvGrpSpPr>
          <p:grpSpPr bwMode="auto">
            <a:xfrm>
              <a:off x="3664" y="1233"/>
              <a:ext cx="1981" cy="969"/>
              <a:chOff x="3664" y="1515"/>
              <a:chExt cx="1981" cy="969"/>
            </a:xfrm>
          </p:grpSpPr>
          <p:grpSp>
            <p:nvGrpSpPr>
              <p:cNvPr id="8" name="Group 31"/>
              <p:cNvGrpSpPr>
                <a:grpSpLocks/>
              </p:cNvGrpSpPr>
              <p:nvPr/>
            </p:nvGrpSpPr>
            <p:grpSpPr bwMode="auto">
              <a:xfrm>
                <a:off x="3840" y="1740"/>
                <a:ext cx="1626" cy="744"/>
                <a:chOff x="4134" y="1644"/>
                <a:chExt cx="810" cy="336"/>
              </a:xfrm>
            </p:grpSpPr>
            <p:sp>
              <p:nvSpPr>
                <p:cNvPr id="195616" name="Line 32"/>
                <p:cNvSpPr>
                  <a:spLocks noChangeShapeType="1"/>
                </p:cNvSpPr>
                <p:nvPr/>
              </p:nvSpPr>
              <p:spPr bwMode="auto">
                <a:xfrm>
                  <a:off x="4134" y="1716"/>
                  <a:ext cx="426" cy="0"/>
                </a:xfrm>
                <a:prstGeom prst="line">
                  <a:avLst/>
                </a:prstGeom>
                <a:noFill/>
                <a:ln w="31750">
                  <a:solidFill>
                    <a:schemeClr val="tx1"/>
                  </a:solidFill>
                  <a:round/>
                  <a:headEnd/>
                  <a:tailEnd type="triangle" w="med" len="med"/>
                </a:ln>
                <a:effectLst/>
              </p:spPr>
              <p:txBody>
                <a:bodyPr wrap="none" anchor="ctr">
                  <a:prstTxWarp prst="textNoShape">
                    <a:avLst/>
                  </a:prstTxWarp>
                  <a:spAutoFit/>
                </a:bodyPr>
                <a:lstStyle/>
                <a:p>
                  <a:endParaRPr lang="en-US"/>
                </a:p>
              </p:txBody>
            </p:sp>
            <p:sp>
              <p:nvSpPr>
                <p:cNvPr id="195617" name="Line 33"/>
                <p:cNvSpPr>
                  <a:spLocks noChangeShapeType="1"/>
                </p:cNvSpPr>
                <p:nvPr/>
              </p:nvSpPr>
              <p:spPr bwMode="auto">
                <a:xfrm flipV="1">
                  <a:off x="4536" y="1644"/>
                  <a:ext cx="408" cy="72"/>
                </a:xfrm>
                <a:prstGeom prst="line">
                  <a:avLst/>
                </a:prstGeom>
                <a:noFill/>
                <a:ln w="31750">
                  <a:solidFill>
                    <a:schemeClr val="tx1"/>
                  </a:solidFill>
                  <a:round/>
                  <a:headEnd/>
                  <a:tailEnd type="triangle" w="med" len="med"/>
                </a:ln>
                <a:effectLst/>
              </p:spPr>
              <p:txBody>
                <a:bodyPr anchor="ctr">
                  <a:prstTxWarp prst="textNoShape">
                    <a:avLst/>
                  </a:prstTxWarp>
                  <a:spAutoFit/>
                </a:bodyPr>
                <a:lstStyle/>
                <a:p>
                  <a:endParaRPr lang="en-US"/>
                </a:p>
              </p:txBody>
            </p:sp>
            <p:sp>
              <p:nvSpPr>
                <p:cNvPr id="195618" name="Freeform 34"/>
                <p:cNvSpPr>
                  <a:spLocks/>
                </p:cNvSpPr>
                <p:nvPr/>
              </p:nvSpPr>
              <p:spPr bwMode="auto">
                <a:xfrm>
                  <a:off x="4488" y="1722"/>
                  <a:ext cx="135" cy="150"/>
                </a:xfrm>
                <a:custGeom>
                  <a:avLst/>
                  <a:gdLst/>
                  <a:ahLst/>
                  <a:cxnLst>
                    <a:cxn ang="0">
                      <a:pos x="54" y="0"/>
                    </a:cxn>
                    <a:cxn ang="0">
                      <a:pos x="126" y="36"/>
                    </a:cxn>
                    <a:cxn ang="0">
                      <a:pos x="0" y="60"/>
                    </a:cxn>
                    <a:cxn ang="0">
                      <a:pos x="126" y="90"/>
                    </a:cxn>
                    <a:cxn ang="0">
                      <a:pos x="18" y="120"/>
                    </a:cxn>
                    <a:cxn ang="0">
                      <a:pos x="102" y="150"/>
                    </a:cxn>
                  </a:cxnLst>
                  <a:rect l="0" t="0" r="r" b="b"/>
                  <a:pathLst>
                    <a:path w="135" h="150">
                      <a:moveTo>
                        <a:pt x="54" y="0"/>
                      </a:moveTo>
                      <a:cubicBezTo>
                        <a:pt x="94" y="13"/>
                        <a:pt x="135" y="26"/>
                        <a:pt x="126" y="36"/>
                      </a:cubicBezTo>
                      <a:cubicBezTo>
                        <a:pt x="117" y="46"/>
                        <a:pt x="0" y="51"/>
                        <a:pt x="0" y="60"/>
                      </a:cubicBezTo>
                      <a:cubicBezTo>
                        <a:pt x="0" y="69"/>
                        <a:pt x="123" y="80"/>
                        <a:pt x="126" y="90"/>
                      </a:cubicBezTo>
                      <a:cubicBezTo>
                        <a:pt x="129" y="100"/>
                        <a:pt x="22" y="110"/>
                        <a:pt x="18" y="120"/>
                      </a:cubicBezTo>
                      <a:cubicBezTo>
                        <a:pt x="14" y="130"/>
                        <a:pt x="88" y="143"/>
                        <a:pt x="102" y="150"/>
                      </a:cubicBezTo>
                    </a:path>
                  </a:pathLst>
                </a:custGeom>
                <a:noFill/>
                <a:ln w="22225" cap="flat" cmpd="sng">
                  <a:solidFill>
                    <a:schemeClr val="accent2"/>
                  </a:solidFill>
                  <a:prstDash val="solid"/>
                  <a:round/>
                  <a:headEnd/>
                  <a:tailEnd/>
                </a:ln>
                <a:effectLst/>
              </p:spPr>
              <p:txBody>
                <a:bodyPr anchor="ctr">
                  <a:prstTxWarp prst="textNoShape">
                    <a:avLst/>
                  </a:prstTxWarp>
                  <a:spAutoFit/>
                </a:bodyPr>
                <a:lstStyle/>
                <a:p>
                  <a:endParaRPr lang="en-US"/>
                </a:p>
              </p:txBody>
            </p:sp>
            <p:sp>
              <p:nvSpPr>
                <p:cNvPr id="195619" name="Oval 35"/>
                <p:cNvSpPr>
                  <a:spLocks noChangeArrowheads="1"/>
                </p:cNvSpPr>
                <p:nvPr/>
              </p:nvSpPr>
              <p:spPr bwMode="auto">
                <a:xfrm>
                  <a:off x="4476" y="1872"/>
                  <a:ext cx="210" cy="66"/>
                </a:xfrm>
                <a:prstGeom prst="ellipse">
                  <a:avLst/>
                </a:prstGeom>
                <a:solidFill>
                  <a:srgbClr val="00FF00"/>
                </a:solidFill>
                <a:ln w="9525">
                  <a:solidFill>
                    <a:schemeClr val="tx1"/>
                  </a:solidFill>
                  <a:round/>
                  <a:headEnd/>
                  <a:tailEnd/>
                </a:ln>
                <a:effectLst/>
              </p:spPr>
              <p:txBody>
                <a:bodyPr wrap="none" anchor="ctr">
                  <a:prstTxWarp prst="textNoShape">
                    <a:avLst/>
                  </a:prstTxWarp>
                  <a:spAutoFit/>
                </a:bodyPr>
                <a:lstStyle/>
                <a:p>
                  <a:endParaRPr lang="en-US"/>
                </a:p>
              </p:txBody>
            </p:sp>
            <p:sp>
              <p:nvSpPr>
                <p:cNvPr id="195620" name="Line 36"/>
                <p:cNvSpPr>
                  <a:spLocks noChangeShapeType="1"/>
                </p:cNvSpPr>
                <p:nvPr/>
              </p:nvSpPr>
              <p:spPr bwMode="auto">
                <a:xfrm>
                  <a:off x="4746" y="1806"/>
                  <a:ext cx="0" cy="174"/>
                </a:xfrm>
                <a:prstGeom prst="line">
                  <a:avLst/>
                </a:prstGeom>
                <a:noFill/>
                <a:ln w="19050">
                  <a:solidFill>
                    <a:schemeClr val="tx1"/>
                  </a:solidFill>
                  <a:round/>
                  <a:headEnd/>
                  <a:tailEnd type="triangle" w="med" len="med"/>
                </a:ln>
                <a:effectLst/>
              </p:spPr>
              <p:txBody>
                <a:bodyPr wrap="none" anchor="ctr">
                  <a:prstTxWarp prst="textNoShape">
                    <a:avLst/>
                  </a:prstTxWarp>
                  <a:spAutoFit/>
                </a:bodyPr>
                <a:lstStyle/>
                <a:p>
                  <a:endParaRPr lang="en-US"/>
                </a:p>
              </p:txBody>
            </p:sp>
          </p:grpSp>
          <p:graphicFrame>
            <p:nvGraphicFramePr>
              <p:cNvPr id="195621" name="Object 37"/>
              <p:cNvGraphicFramePr>
                <a:graphicFrameLocks noChangeAspect="1"/>
              </p:cNvGraphicFramePr>
              <p:nvPr/>
            </p:nvGraphicFramePr>
            <p:xfrm>
              <a:off x="5082" y="2049"/>
              <a:ext cx="286" cy="368"/>
            </p:xfrm>
            <a:graphic>
              <a:graphicData uri="http://schemas.openxmlformats.org/presentationml/2006/ole">
                <p:oleObj spid="_x0000_s118787" name="Equation" r:id="rId9" imgW="177480" imgH="228600" progId="Equation.DSMT4">
                  <p:embed/>
                </p:oleObj>
              </a:graphicData>
            </a:graphic>
          </p:graphicFrame>
          <p:graphicFrame>
            <p:nvGraphicFramePr>
              <p:cNvPr id="195622" name="Object 38"/>
              <p:cNvGraphicFramePr>
                <a:graphicFrameLocks noChangeAspect="1"/>
              </p:cNvGraphicFramePr>
              <p:nvPr/>
            </p:nvGraphicFramePr>
            <p:xfrm>
              <a:off x="3664" y="1587"/>
              <a:ext cx="458" cy="206"/>
            </p:xfrm>
            <a:graphic>
              <a:graphicData uri="http://schemas.openxmlformats.org/presentationml/2006/ole">
                <p:oleObj spid="_x0000_s118788" name="Equation" r:id="rId10" imgW="507960" imgH="228600" progId="Equation.DSMT4">
                  <p:embed/>
                </p:oleObj>
              </a:graphicData>
            </a:graphic>
          </p:graphicFrame>
          <p:graphicFrame>
            <p:nvGraphicFramePr>
              <p:cNvPr id="195623" name="Object 39"/>
              <p:cNvGraphicFramePr>
                <a:graphicFrameLocks noChangeAspect="1"/>
              </p:cNvGraphicFramePr>
              <p:nvPr/>
            </p:nvGraphicFramePr>
            <p:xfrm>
              <a:off x="5188" y="1515"/>
              <a:ext cx="229" cy="206"/>
            </p:xfrm>
            <a:graphic>
              <a:graphicData uri="http://schemas.openxmlformats.org/presentationml/2006/ole">
                <p:oleObj spid="_x0000_s118789" name="Equation" r:id="rId11" imgW="253800" imgH="228600" progId="Equation.DSMT4">
                  <p:embed/>
                </p:oleObj>
              </a:graphicData>
            </a:graphic>
          </p:graphicFrame>
          <p:graphicFrame>
            <p:nvGraphicFramePr>
              <p:cNvPr id="195624" name="Object 40"/>
              <p:cNvGraphicFramePr>
                <a:graphicFrameLocks noChangeAspect="1"/>
              </p:cNvGraphicFramePr>
              <p:nvPr/>
            </p:nvGraphicFramePr>
            <p:xfrm>
              <a:off x="5428" y="1935"/>
              <a:ext cx="217" cy="206"/>
            </p:xfrm>
            <a:graphic>
              <a:graphicData uri="http://schemas.openxmlformats.org/presentationml/2006/ole">
                <p:oleObj spid="_x0000_s118790" name="Equation" r:id="rId12" imgW="241200" imgH="228600" progId="Equation.DSMT4">
                  <p:embed/>
                </p:oleObj>
              </a:graphicData>
            </a:graphic>
          </p:graphicFrame>
        </p:grpSp>
      </p:grpSp>
      <p:graphicFrame>
        <p:nvGraphicFramePr>
          <p:cNvPr id="195625" name="Object 41"/>
          <p:cNvGraphicFramePr>
            <a:graphicFrameLocks noChangeAspect="1"/>
          </p:cNvGraphicFramePr>
          <p:nvPr/>
        </p:nvGraphicFramePr>
        <p:xfrm>
          <a:off x="1616395" y="5937250"/>
          <a:ext cx="2130425" cy="336550"/>
        </p:xfrm>
        <a:graphic>
          <a:graphicData uri="http://schemas.openxmlformats.org/presentationml/2006/ole">
            <p:oleObj spid="_x0000_s118786" name="Equation" r:id="rId13" imgW="1447560" imgH="228600" progId="Equation.DSMT4">
              <p:embed/>
            </p:oleObj>
          </a:graphicData>
        </a:graphic>
      </p:graphicFrame>
      <p:sp>
        <p:nvSpPr>
          <p:cNvPr id="195626" name="Text Box 42"/>
          <p:cNvSpPr txBox="1">
            <a:spLocks noChangeArrowheads="1"/>
          </p:cNvSpPr>
          <p:nvPr/>
        </p:nvSpPr>
        <p:spPr bwMode="auto">
          <a:xfrm>
            <a:off x="593725" y="5780088"/>
            <a:ext cx="904875" cy="519112"/>
          </a:xfrm>
          <a:prstGeom prst="rect">
            <a:avLst/>
          </a:prstGeom>
          <a:noFill/>
          <a:ln w="9525">
            <a:noFill/>
            <a:miter lim="800000"/>
            <a:headEnd/>
            <a:tailEnd/>
          </a:ln>
          <a:effectLst/>
        </p:spPr>
        <p:txBody>
          <a:bodyPr wrap="none">
            <a:prstTxWarp prst="textNoShape">
              <a:avLst/>
            </a:prstTxWarp>
            <a:spAutoFit/>
          </a:bodyPr>
          <a:lstStyle/>
          <a:p>
            <a:pPr eaLnBrk="0" hangingPunct="0"/>
            <a:r>
              <a:rPr lang="en-US" sz="1600" b="1" dirty="0">
                <a:latin typeface="Arial" charset="0"/>
              </a:rPr>
              <a:t>In</a:t>
            </a:r>
            <a:r>
              <a:rPr lang="en-US" sz="2800" b="1" dirty="0">
                <a:latin typeface="Times" charset="0"/>
              </a:rPr>
              <a:t> </a:t>
            </a:r>
            <a:r>
              <a:rPr lang="en-US" sz="1600" b="1" dirty="0">
                <a:solidFill>
                  <a:srgbClr val="1865FF"/>
                </a:solidFill>
                <a:latin typeface="Arial" charset="0"/>
              </a:rPr>
              <a:t>Q</a:t>
            </a:r>
            <a:r>
              <a:rPr lang="en-US" sz="1600" b="1" dirty="0">
                <a:solidFill>
                  <a:srgbClr val="CC3300"/>
                </a:solidFill>
                <a:latin typeface="Arial" charset="0"/>
              </a:rPr>
              <a:t>C</a:t>
            </a:r>
            <a:r>
              <a:rPr lang="en-US" sz="1600" b="1" dirty="0">
                <a:solidFill>
                  <a:srgbClr val="009900"/>
                </a:solidFill>
                <a:latin typeface="Arial" charset="0"/>
              </a:rPr>
              <a:t>D</a:t>
            </a:r>
          </a:p>
        </p:txBody>
      </p:sp>
      <p:cxnSp>
        <p:nvCxnSpPr>
          <p:cNvPr id="45" name="Straight Connector 44"/>
          <p:cNvCxnSpPr/>
          <p:nvPr/>
        </p:nvCxnSpPr>
        <p:spPr>
          <a:xfrm>
            <a:off x="593725" y="6356350"/>
            <a:ext cx="3153095" cy="1588"/>
          </a:xfrm>
          <a:prstGeom prst="line">
            <a:avLst/>
          </a:prstGeom>
          <a:ln w="38100" cap="flat" cmpd="sng" algn="ctr">
            <a:solidFill>
              <a:srgbClr val="FF0000"/>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6" name="Date Placeholder 45"/>
          <p:cNvSpPr>
            <a:spLocks noGrp="1"/>
          </p:cNvSpPr>
          <p:nvPr>
            <p:ph type="dt" sz="half" idx="10"/>
          </p:nvPr>
        </p:nvSpPr>
        <p:spPr/>
        <p:txBody>
          <a:bodyPr/>
          <a:lstStyle/>
          <a:p>
            <a:fld id="{FAF8898E-8C28-481D-8996-9478D14FF7A3}" type="datetime1">
              <a:rPr lang="en-US" smtClean="0"/>
              <a:t>10/15/09</a:t>
            </a:fld>
            <a:endParaRPr lang="en-US"/>
          </a:p>
        </p:txBody>
      </p:sp>
      <p:sp>
        <p:nvSpPr>
          <p:cNvPr id="47" name="Footer Placeholder 46"/>
          <p:cNvSpPr>
            <a:spLocks noGrp="1"/>
          </p:cNvSpPr>
          <p:nvPr>
            <p:ph type="ftr" sz="quarter" idx="11"/>
          </p:nvPr>
        </p:nvSpPr>
        <p:spPr/>
        <p:txBody>
          <a:bodyPr/>
          <a:lstStyle/>
          <a:p>
            <a:r>
              <a:rPr lang="en-US" smtClean="0"/>
              <a:t>Ming X. Liu  DNP2009</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 name="Slide Number Placeholder 5"/>
          <p:cNvSpPr>
            <a:spLocks noGrp="1"/>
          </p:cNvSpPr>
          <p:nvPr>
            <p:ph type="sldNum" sz="quarter" idx="12"/>
          </p:nvPr>
        </p:nvSpPr>
        <p:spPr/>
        <p:txBody>
          <a:bodyPr/>
          <a:lstStyle/>
          <a:p>
            <a:fld id="{46F6882B-D743-4560-B5E3-3363A76E4E81}" type="slidenum">
              <a:rPr lang="en-US"/>
              <a:pPr/>
              <a:t>3</a:t>
            </a:fld>
            <a:endParaRPr lang="en-US"/>
          </a:p>
        </p:txBody>
      </p:sp>
      <p:sp>
        <p:nvSpPr>
          <p:cNvPr id="106498" name="Rectangle 2"/>
          <p:cNvSpPr>
            <a:spLocks noGrp="1" noChangeArrowheads="1"/>
          </p:cNvSpPr>
          <p:nvPr>
            <p:ph type="title"/>
          </p:nvPr>
        </p:nvSpPr>
        <p:spPr>
          <a:xfrm>
            <a:off x="685800" y="0"/>
            <a:ext cx="7793038" cy="1462087"/>
          </a:xfrm>
        </p:spPr>
        <p:txBody>
          <a:bodyPr/>
          <a:lstStyle/>
          <a:p>
            <a:r>
              <a:rPr lang="en-US" dirty="0"/>
              <a:t>    Energy</a:t>
            </a:r>
            <a:r>
              <a:rPr lang="en-US" dirty="0" smtClean="0"/>
              <a:t> Loss </a:t>
            </a:r>
            <a:r>
              <a:rPr lang="en-US" dirty="0"/>
              <a:t>in the QGP </a:t>
            </a:r>
          </a:p>
        </p:txBody>
      </p:sp>
      <p:grpSp>
        <p:nvGrpSpPr>
          <p:cNvPr id="2" name="Group 4"/>
          <p:cNvGrpSpPr>
            <a:grpSpLocks/>
          </p:cNvGrpSpPr>
          <p:nvPr/>
        </p:nvGrpSpPr>
        <p:grpSpPr bwMode="auto">
          <a:xfrm>
            <a:off x="2209800" y="2448560"/>
            <a:ext cx="4343400" cy="3200400"/>
            <a:chOff x="2976" y="1152"/>
            <a:chExt cx="2640" cy="2319"/>
          </a:xfrm>
        </p:grpSpPr>
        <p:grpSp>
          <p:nvGrpSpPr>
            <p:cNvPr id="3" name="Group 5"/>
            <p:cNvGrpSpPr>
              <a:grpSpLocks/>
            </p:cNvGrpSpPr>
            <p:nvPr/>
          </p:nvGrpSpPr>
          <p:grpSpPr bwMode="auto">
            <a:xfrm>
              <a:off x="2976" y="1152"/>
              <a:ext cx="2640" cy="2319"/>
              <a:chOff x="2976" y="1152"/>
              <a:chExt cx="2640" cy="2319"/>
            </a:xfrm>
          </p:grpSpPr>
          <p:sp>
            <p:nvSpPr>
              <p:cNvPr id="106502" name="Oval 6"/>
              <p:cNvSpPr>
                <a:spLocks noChangeArrowheads="1"/>
              </p:cNvSpPr>
              <p:nvPr/>
            </p:nvSpPr>
            <p:spPr bwMode="auto">
              <a:xfrm>
                <a:off x="3075" y="1578"/>
                <a:ext cx="1161" cy="1893"/>
              </a:xfrm>
              <a:prstGeom prst="ellipse">
                <a:avLst/>
              </a:prstGeom>
              <a:gradFill rotWithShape="0">
                <a:gsLst>
                  <a:gs pos="0">
                    <a:srgbClr val="FF5050"/>
                  </a:gs>
                  <a:gs pos="100000">
                    <a:srgbClr val="FFCC00"/>
                  </a:gs>
                </a:gsLst>
                <a:path path="shape">
                  <a:fillToRect l="50000" t="50000" r="50000" b="50000"/>
                </a:path>
              </a:gradFill>
              <a:ln w="9525">
                <a:noFill/>
                <a:round/>
                <a:headEnd/>
                <a:tailEnd/>
              </a:ln>
              <a:effectLst/>
            </p:spPr>
            <p:txBody>
              <a:bodyPr wrap="none" anchor="ctr">
                <a:prstTxWarp prst="textNoShape">
                  <a:avLst/>
                </a:prstTxWarp>
              </a:bodyPr>
              <a:lstStyle/>
              <a:p>
                <a:endParaRPr lang="en-US"/>
              </a:p>
            </p:txBody>
          </p:sp>
          <p:sp>
            <p:nvSpPr>
              <p:cNvPr id="106503" name="AutoShape 7"/>
              <p:cNvSpPr>
                <a:spLocks noChangeArrowheads="1"/>
              </p:cNvSpPr>
              <p:nvPr/>
            </p:nvSpPr>
            <p:spPr bwMode="auto">
              <a:xfrm>
                <a:off x="3345" y="2804"/>
                <a:ext cx="165" cy="146"/>
              </a:xfrm>
              <a:prstGeom prst="sun">
                <a:avLst>
                  <a:gd name="adj" fmla="val 25000"/>
                </a:avLst>
              </a:prstGeom>
              <a:solidFill>
                <a:srgbClr val="FF5050"/>
              </a:solidFill>
              <a:ln w="9525">
                <a:solidFill>
                  <a:schemeClr val="tx1"/>
                </a:solidFill>
                <a:miter lim="800000"/>
                <a:headEnd/>
                <a:tailEnd/>
              </a:ln>
              <a:effectLst/>
            </p:spPr>
            <p:txBody>
              <a:bodyPr wrap="none" anchor="ctr">
                <a:prstTxWarp prst="textNoShape">
                  <a:avLst/>
                </a:prstTxWarp>
              </a:bodyPr>
              <a:lstStyle/>
              <a:p>
                <a:endParaRPr lang="en-US"/>
              </a:p>
            </p:txBody>
          </p:sp>
          <p:sp>
            <p:nvSpPr>
              <p:cNvPr id="106504" name="Freeform 8"/>
              <p:cNvSpPr>
                <a:spLocks/>
              </p:cNvSpPr>
              <p:nvPr/>
            </p:nvSpPr>
            <p:spPr bwMode="auto">
              <a:xfrm>
                <a:off x="3647" y="2625"/>
                <a:ext cx="632" cy="67"/>
              </a:xfrm>
              <a:custGeom>
                <a:avLst/>
                <a:gdLst/>
                <a:ahLst/>
                <a:cxnLst>
                  <a:cxn ang="0">
                    <a:pos x="0" y="327"/>
                  </a:cxn>
                  <a:cxn ang="0">
                    <a:pos x="220" y="44"/>
                  </a:cxn>
                  <a:cxn ang="0">
                    <a:pos x="494" y="592"/>
                  </a:cxn>
                  <a:cxn ang="0">
                    <a:pos x="796" y="44"/>
                  </a:cxn>
                  <a:cxn ang="0">
                    <a:pos x="1042" y="583"/>
                  </a:cxn>
                  <a:cxn ang="0">
                    <a:pos x="1317" y="34"/>
                  </a:cxn>
                  <a:cxn ang="0">
                    <a:pos x="1545" y="574"/>
                  </a:cxn>
                  <a:cxn ang="0">
                    <a:pos x="1847" y="25"/>
                  </a:cxn>
                  <a:cxn ang="0">
                    <a:pos x="2103" y="556"/>
                  </a:cxn>
                  <a:cxn ang="0">
                    <a:pos x="2386" y="34"/>
                  </a:cxn>
                  <a:cxn ang="0">
                    <a:pos x="2642" y="583"/>
                  </a:cxn>
                  <a:cxn ang="0">
                    <a:pos x="2789" y="300"/>
                  </a:cxn>
                  <a:cxn ang="0">
                    <a:pos x="3036" y="263"/>
                  </a:cxn>
                </a:cxnLst>
                <a:rect l="0" t="0" r="r" b="b"/>
                <a:pathLst>
                  <a:path w="3036" h="627">
                    <a:moveTo>
                      <a:pt x="0" y="327"/>
                    </a:moveTo>
                    <a:cubicBezTo>
                      <a:pt x="69" y="163"/>
                      <a:pt x="138" y="0"/>
                      <a:pt x="220" y="44"/>
                    </a:cubicBezTo>
                    <a:cubicBezTo>
                      <a:pt x="302" y="88"/>
                      <a:pt x="398" y="592"/>
                      <a:pt x="494" y="592"/>
                    </a:cubicBezTo>
                    <a:cubicBezTo>
                      <a:pt x="590" y="592"/>
                      <a:pt x="705" y="45"/>
                      <a:pt x="796" y="44"/>
                    </a:cubicBezTo>
                    <a:cubicBezTo>
                      <a:pt x="887" y="43"/>
                      <a:pt x="955" y="585"/>
                      <a:pt x="1042" y="583"/>
                    </a:cubicBezTo>
                    <a:cubicBezTo>
                      <a:pt x="1129" y="581"/>
                      <a:pt x="1233" y="35"/>
                      <a:pt x="1317" y="34"/>
                    </a:cubicBezTo>
                    <a:cubicBezTo>
                      <a:pt x="1401" y="33"/>
                      <a:pt x="1457" y="575"/>
                      <a:pt x="1545" y="574"/>
                    </a:cubicBezTo>
                    <a:cubicBezTo>
                      <a:pt x="1633" y="573"/>
                      <a:pt x="1754" y="28"/>
                      <a:pt x="1847" y="25"/>
                    </a:cubicBezTo>
                    <a:cubicBezTo>
                      <a:pt x="1940" y="22"/>
                      <a:pt x="2013" y="555"/>
                      <a:pt x="2103" y="556"/>
                    </a:cubicBezTo>
                    <a:cubicBezTo>
                      <a:pt x="2193" y="557"/>
                      <a:pt x="2296" y="30"/>
                      <a:pt x="2386" y="34"/>
                    </a:cubicBezTo>
                    <a:cubicBezTo>
                      <a:pt x="2476" y="38"/>
                      <a:pt x="2575" y="539"/>
                      <a:pt x="2642" y="583"/>
                    </a:cubicBezTo>
                    <a:cubicBezTo>
                      <a:pt x="2709" y="627"/>
                      <a:pt x="2723" y="353"/>
                      <a:pt x="2789" y="300"/>
                    </a:cubicBezTo>
                    <a:cubicBezTo>
                      <a:pt x="2855" y="247"/>
                      <a:pt x="2945" y="255"/>
                      <a:pt x="3036" y="263"/>
                    </a:cubicBezTo>
                  </a:path>
                </a:pathLst>
              </a:custGeom>
              <a:noFill/>
              <a:ln w="38100" cmpd="sng">
                <a:solidFill>
                  <a:srgbClr val="FF3300"/>
                </a:solidFill>
                <a:round/>
                <a:headEnd type="none" w="med" len="med"/>
                <a:tailEnd type="none" w="med" len="med"/>
              </a:ln>
              <a:effectLst/>
            </p:spPr>
            <p:txBody>
              <a:bodyPr>
                <a:prstTxWarp prst="textNoShape">
                  <a:avLst/>
                </a:prstTxWarp>
              </a:bodyPr>
              <a:lstStyle/>
              <a:p>
                <a:endParaRPr lang="en-US"/>
              </a:p>
            </p:txBody>
          </p:sp>
          <p:sp>
            <p:nvSpPr>
              <p:cNvPr id="106505" name="AutoShape 9"/>
              <p:cNvSpPr>
                <a:spLocks noChangeArrowheads="1"/>
              </p:cNvSpPr>
              <p:nvPr/>
            </p:nvSpPr>
            <p:spPr bwMode="auto">
              <a:xfrm rot="5400000">
                <a:off x="4307" y="2556"/>
                <a:ext cx="108" cy="163"/>
              </a:xfrm>
              <a:prstGeom prst="triangle">
                <a:avLst>
                  <a:gd name="adj" fmla="val 50000"/>
                </a:avLst>
              </a:prstGeom>
              <a:solidFill>
                <a:srgbClr val="FF5050"/>
              </a:solidFill>
              <a:ln w="9525">
                <a:solidFill>
                  <a:schemeClr val="tx1"/>
                </a:solidFill>
                <a:miter lim="800000"/>
                <a:headEnd/>
                <a:tailEnd/>
              </a:ln>
              <a:effectLst/>
            </p:spPr>
            <p:txBody>
              <a:bodyPr wrap="none" anchor="ctr">
                <a:prstTxWarp prst="textNoShape">
                  <a:avLst/>
                </a:prstTxWarp>
              </a:bodyPr>
              <a:lstStyle/>
              <a:p>
                <a:endParaRPr lang="en-US"/>
              </a:p>
            </p:txBody>
          </p:sp>
          <p:sp>
            <p:nvSpPr>
              <p:cNvPr id="106506" name="Freeform 10"/>
              <p:cNvSpPr>
                <a:spLocks/>
              </p:cNvSpPr>
              <p:nvPr/>
            </p:nvSpPr>
            <p:spPr bwMode="auto">
              <a:xfrm rot="-3953811">
                <a:off x="4012" y="2008"/>
                <a:ext cx="360" cy="46"/>
              </a:xfrm>
              <a:custGeom>
                <a:avLst/>
                <a:gdLst/>
                <a:ahLst/>
                <a:cxnLst>
                  <a:cxn ang="0">
                    <a:pos x="0" y="327"/>
                  </a:cxn>
                  <a:cxn ang="0">
                    <a:pos x="220" y="44"/>
                  </a:cxn>
                  <a:cxn ang="0">
                    <a:pos x="494" y="592"/>
                  </a:cxn>
                  <a:cxn ang="0">
                    <a:pos x="796" y="44"/>
                  </a:cxn>
                  <a:cxn ang="0">
                    <a:pos x="1042" y="583"/>
                  </a:cxn>
                  <a:cxn ang="0">
                    <a:pos x="1317" y="34"/>
                  </a:cxn>
                  <a:cxn ang="0">
                    <a:pos x="1545" y="574"/>
                  </a:cxn>
                  <a:cxn ang="0">
                    <a:pos x="1847" y="25"/>
                  </a:cxn>
                  <a:cxn ang="0">
                    <a:pos x="2103" y="556"/>
                  </a:cxn>
                  <a:cxn ang="0">
                    <a:pos x="2386" y="34"/>
                  </a:cxn>
                  <a:cxn ang="0">
                    <a:pos x="2642" y="583"/>
                  </a:cxn>
                  <a:cxn ang="0">
                    <a:pos x="2789" y="300"/>
                  </a:cxn>
                  <a:cxn ang="0">
                    <a:pos x="3036" y="263"/>
                  </a:cxn>
                </a:cxnLst>
                <a:rect l="0" t="0" r="r" b="b"/>
                <a:pathLst>
                  <a:path w="3036" h="627">
                    <a:moveTo>
                      <a:pt x="0" y="327"/>
                    </a:moveTo>
                    <a:cubicBezTo>
                      <a:pt x="69" y="163"/>
                      <a:pt x="138" y="0"/>
                      <a:pt x="220" y="44"/>
                    </a:cubicBezTo>
                    <a:cubicBezTo>
                      <a:pt x="302" y="88"/>
                      <a:pt x="398" y="592"/>
                      <a:pt x="494" y="592"/>
                    </a:cubicBezTo>
                    <a:cubicBezTo>
                      <a:pt x="590" y="592"/>
                      <a:pt x="705" y="45"/>
                      <a:pt x="796" y="44"/>
                    </a:cubicBezTo>
                    <a:cubicBezTo>
                      <a:pt x="887" y="43"/>
                      <a:pt x="955" y="585"/>
                      <a:pt x="1042" y="583"/>
                    </a:cubicBezTo>
                    <a:cubicBezTo>
                      <a:pt x="1129" y="581"/>
                      <a:pt x="1233" y="35"/>
                      <a:pt x="1317" y="34"/>
                    </a:cubicBezTo>
                    <a:cubicBezTo>
                      <a:pt x="1401" y="33"/>
                      <a:pt x="1457" y="575"/>
                      <a:pt x="1545" y="574"/>
                    </a:cubicBezTo>
                    <a:cubicBezTo>
                      <a:pt x="1633" y="573"/>
                      <a:pt x="1754" y="28"/>
                      <a:pt x="1847" y="25"/>
                    </a:cubicBezTo>
                    <a:cubicBezTo>
                      <a:pt x="1940" y="22"/>
                      <a:pt x="2013" y="555"/>
                      <a:pt x="2103" y="556"/>
                    </a:cubicBezTo>
                    <a:cubicBezTo>
                      <a:pt x="2193" y="557"/>
                      <a:pt x="2296" y="30"/>
                      <a:pt x="2386" y="34"/>
                    </a:cubicBezTo>
                    <a:cubicBezTo>
                      <a:pt x="2476" y="38"/>
                      <a:pt x="2575" y="539"/>
                      <a:pt x="2642" y="583"/>
                    </a:cubicBezTo>
                    <a:cubicBezTo>
                      <a:pt x="2709" y="627"/>
                      <a:pt x="2723" y="353"/>
                      <a:pt x="2789" y="300"/>
                    </a:cubicBezTo>
                    <a:cubicBezTo>
                      <a:pt x="2855" y="247"/>
                      <a:pt x="2945" y="255"/>
                      <a:pt x="3036" y="263"/>
                    </a:cubicBezTo>
                  </a:path>
                </a:pathLst>
              </a:custGeom>
              <a:noFill/>
              <a:ln w="38100" cmpd="sng">
                <a:solidFill>
                  <a:srgbClr val="FF3300"/>
                </a:solidFill>
                <a:round/>
                <a:headEnd type="none" w="med" len="med"/>
                <a:tailEnd type="none" w="med" len="med"/>
              </a:ln>
              <a:effectLst/>
            </p:spPr>
            <p:txBody>
              <a:bodyPr>
                <a:prstTxWarp prst="textNoShape">
                  <a:avLst/>
                </a:prstTxWarp>
              </a:bodyPr>
              <a:lstStyle/>
              <a:p>
                <a:endParaRPr lang="en-US"/>
              </a:p>
            </p:txBody>
          </p:sp>
          <p:sp>
            <p:nvSpPr>
              <p:cNvPr id="106507" name="AutoShape 11"/>
              <p:cNvSpPr>
                <a:spLocks noChangeArrowheads="1"/>
              </p:cNvSpPr>
              <p:nvPr/>
            </p:nvSpPr>
            <p:spPr bwMode="auto">
              <a:xfrm rot="1446189">
                <a:off x="4236" y="1771"/>
                <a:ext cx="73" cy="93"/>
              </a:xfrm>
              <a:prstGeom prst="triangle">
                <a:avLst>
                  <a:gd name="adj" fmla="val 50000"/>
                </a:avLst>
              </a:prstGeom>
              <a:solidFill>
                <a:srgbClr val="FF5050"/>
              </a:solidFill>
              <a:ln w="9525">
                <a:solidFill>
                  <a:schemeClr val="tx1"/>
                </a:solidFill>
                <a:miter lim="800000"/>
                <a:headEnd/>
                <a:tailEnd/>
              </a:ln>
              <a:effectLst/>
            </p:spPr>
            <p:txBody>
              <a:bodyPr wrap="none" anchor="ctr">
                <a:prstTxWarp prst="textNoShape">
                  <a:avLst/>
                </a:prstTxWarp>
              </a:bodyPr>
              <a:lstStyle/>
              <a:p>
                <a:endParaRPr lang="en-US"/>
              </a:p>
            </p:txBody>
          </p:sp>
          <p:sp>
            <p:nvSpPr>
              <p:cNvPr id="106508" name="Text Box 12"/>
              <p:cNvSpPr txBox="1">
                <a:spLocks noChangeArrowheads="1"/>
              </p:cNvSpPr>
              <p:nvPr/>
            </p:nvSpPr>
            <p:spPr bwMode="auto">
              <a:xfrm>
                <a:off x="2976" y="1152"/>
                <a:ext cx="2134" cy="293"/>
              </a:xfrm>
              <a:prstGeom prst="rect">
                <a:avLst/>
              </a:prstGeom>
              <a:solidFill>
                <a:srgbClr val="FFFF66"/>
              </a:solidFill>
              <a:ln w="38100">
                <a:solidFill>
                  <a:srgbClr val="FF3300"/>
                </a:solidFill>
                <a:miter lim="800000"/>
                <a:headEnd/>
                <a:tailEnd/>
              </a:ln>
              <a:effectLst/>
            </p:spPr>
            <p:txBody>
              <a:bodyPr>
                <a:prstTxWarp prst="textNoShape">
                  <a:avLst/>
                </a:prstTxWarp>
                <a:spAutoFit/>
              </a:bodyPr>
              <a:lstStyle/>
              <a:p>
                <a:pPr eaLnBrk="0" hangingPunct="0"/>
                <a:r>
                  <a:rPr lang="en-US" b="1" dirty="0">
                    <a:latin typeface="Arial Rounded MT Bold" charset="0"/>
                  </a:rPr>
                  <a:t>Single </a:t>
                </a:r>
                <a:r>
                  <a:rPr lang="en-US" b="1" dirty="0" err="1">
                    <a:latin typeface="Arial Rounded MT Bold" charset="0"/>
                  </a:rPr>
                  <a:t>Hadron</a:t>
                </a:r>
                <a:r>
                  <a:rPr lang="en-US" b="1" dirty="0">
                    <a:latin typeface="Arial Rounded MT Bold" charset="0"/>
                  </a:rPr>
                  <a:t> Tomography</a:t>
                </a:r>
              </a:p>
            </p:txBody>
          </p:sp>
          <p:sp>
            <p:nvSpPr>
              <p:cNvPr id="106509" name="Line 13"/>
              <p:cNvSpPr>
                <a:spLocks noChangeShapeType="1"/>
              </p:cNvSpPr>
              <p:nvPr/>
            </p:nvSpPr>
            <p:spPr bwMode="auto">
              <a:xfrm flipV="1">
                <a:off x="3428" y="1286"/>
                <a:ext cx="1627" cy="1591"/>
              </a:xfrm>
              <a:prstGeom prst="line">
                <a:avLst/>
              </a:prstGeom>
              <a:noFill/>
              <a:ln w="57150">
                <a:solidFill>
                  <a:schemeClr val="accent2"/>
                </a:solidFill>
                <a:round/>
                <a:headEnd/>
                <a:tailEnd type="triangle" w="med" len="med"/>
              </a:ln>
              <a:effectLst/>
            </p:spPr>
            <p:txBody>
              <a:bodyPr>
                <a:prstTxWarp prst="textNoShape">
                  <a:avLst/>
                </a:prstTxWarp>
              </a:bodyPr>
              <a:lstStyle/>
              <a:p>
                <a:endParaRPr lang="en-US"/>
              </a:p>
            </p:txBody>
          </p:sp>
          <p:sp>
            <p:nvSpPr>
              <p:cNvPr id="106510" name="Text Box 14"/>
              <p:cNvSpPr txBox="1">
                <a:spLocks noChangeArrowheads="1"/>
              </p:cNvSpPr>
              <p:nvPr/>
            </p:nvSpPr>
            <p:spPr bwMode="auto">
              <a:xfrm>
                <a:off x="4190" y="1539"/>
                <a:ext cx="181" cy="265"/>
              </a:xfrm>
              <a:prstGeom prst="rect">
                <a:avLst/>
              </a:prstGeom>
              <a:noFill/>
              <a:ln w="9525">
                <a:noFill/>
                <a:miter lim="800000"/>
                <a:headEnd/>
                <a:tailEnd/>
              </a:ln>
              <a:effectLst/>
            </p:spPr>
            <p:txBody>
              <a:bodyPr>
                <a:prstTxWarp prst="textNoShape">
                  <a:avLst/>
                </a:prstTxWarp>
                <a:spAutoFit/>
              </a:bodyPr>
              <a:lstStyle/>
              <a:p>
                <a:r>
                  <a:rPr lang="en-US">
                    <a:latin typeface="Arial Rounded MT Bold" charset="0"/>
                  </a:rPr>
                  <a:t>g</a:t>
                </a:r>
              </a:p>
            </p:txBody>
          </p:sp>
          <p:sp>
            <p:nvSpPr>
              <p:cNvPr id="106511" name="Text Box 15"/>
              <p:cNvSpPr txBox="1">
                <a:spLocks noChangeArrowheads="1"/>
              </p:cNvSpPr>
              <p:nvPr/>
            </p:nvSpPr>
            <p:spPr bwMode="auto">
              <a:xfrm>
                <a:off x="4470" y="2531"/>
                <a:ext cx="182" cy="266"/>
              </a:xfrm>
              <a:prstGeom prst="rect">
                <a:avLst/>
              </a:prstGeom>
              <a:noFill/>
              <a:ln w="9525">
                <a:noFill/>
                <a:miter lim="800000"/>
                <a:headEnd/>
                <a:tailEnd/>
              </a:ln>
              <a:effectLst/>
            </p:spPr>
            <p:txBody>
              <a:bodyPr>
                <a:prstTxWarp prst="textNoShape">
                  <a:avLst/>
                </a:prstTxWarp>
                <a:spAutoFit/>
              </a:bodyPr>
              <a:lstStyle/>
              <a:p>
                <a:r>
                  <a:rPr lang="en-US">
                    <a:latin typeface="Arial Rounded MT Bold" charset="0"/>
                  </a:rPr>
                  <a:t>g</a:t>
                </a:r>
              </a:p>
            </p:txBody>
          </p:sp>
          <p:sp>
            <p:nvSpPr>
              <p:cNvPr id="106512" name="Text Box 16"/>
              <p:cNvSpPr txBox="1">
                <a:spLocks noChangeArrowheads="1"/>
              </p:cNvSpPr>
              <p:nvPr/>
            </p:nvSpPr>
            <p:spPr bwMode="auto">
              <a:xfrm>
                <a:off x="5150" y="1282"/>
                <a:ext cx="466" cy="331"/>
              </a:xfrm>
              <a:prstGeom prst="rect">
                <a:avLst/>
              </a:prstGeom>
              <a:noFill/>
              <a:ln w="9525">
                <a:noFill/>
                <a:miter lim="800000"/>
                <a:headEnd/>
                <a:tailEnd/>
              </a:ln>
              <a:effectLst/>
            </p:spPr>
            <p:txBody>
              <a:bodyPr>
                <a:prstTxWarp prst="textNoShape">
                  <a:avLst/>
                </a:prstTxWarp>
                <a:spAutoFit/>
              </a:bodyPr>
              <a:lstStyle/>
              <a:p>
                <a:r>
                  <a:rPr lang="en-US" sz="2400">
                    <a:latin typeface="Arial Rounded MT Bold" charset="0"/>
                  </a:rPr>
                  <a:t>jet</a:t>
                </a:r>
              </a:p>
            </p:txBody>
          </p:sp>
        </p:grpSp>
        <p:grpSp>
          <p:nvGrpSpPr>
            <p:cNvPr id="4" name="Group 17"/>
            <p:cNvGrpSpPr>
              <a:grpSpLocks/>
            </p:cNvGrpSpPr>
            <p:nvPr/>
          </p:nvGrpSpPr>
          <p:grpSpPr bwMode="auto">
            <a:xfrm>
              <a:off x="3514" y="1881"/>
              <a:ext cx="278" cy="654"/>
              <a:chOff x="3514" y="1881"/>
              <a:chExt cx="278" cy="654"/>
            </a:xfrm>
          </p:grpSpPr>
          <p:sp>
            <p:nvSpPr>
              <p:cNvPr id="106514" name="Freeform 18"/>
              <p:cNvSpPr>
                <a:spLocks/>
              </p:cNvSpPr>
              <p:nvPr/>
            </p:nvSpPr>
            <p:spPr bwMode="auto">
              <a:xfrm rot="-6241744">
                <a:off x="3556" y="2298"/>
                <a:ext cx="382" cy="91"/>
              </a:xfrm>
              <a:custGeom>
                <a:avLst/>
                <a:gdLst/>
                <a:ahLst/>
                <a:cxnLst>
                  <a:cxn ang="0">
                    <a:pos x="0" y="327"/>
                  </a:cxn>
                  <a:cxn ang="0">
                    <a:pos x="220" y="44"/>
                  </a:cxn>
                  <a:cxn ang="0">
                    <a:pos x="494" y="592"/>
                  </a:cxn>
                  <a:cxn ang="0">
                    <a:pos x="796" y="44"/>
                  </a:cxn>
                  <a:cxn ang="0">
                    <a:pos x="1042" y="583"/>
                  </a:cxn>
                  <a:cxn ang="0">
                    <a:pos x="1317" y="34"/>
                  </a:cxn>
                  <a:cxn ang="0">
                    <a:pos x="1545" y="574"/>
                  </a:cxn>
                  <a:cxn ang="0">
                    <a:pos x="1847" y="25"/>
                  </a:cxn>
                  <a:cxn ang="0">
                    <a:pos x="2103" y="556"/>
                  </a:cxn>
                  <a:cxn ang="0">
                    <a:pos x="2386" y="34"/>
                  </a:cxn>
                  <a:cxn ang="0">
                    <a:pos x="2642" y="583"/>
                  </a:cxn>
                  <a:cxn ang="0">
                    <a:pos x="2789" y="300"/>
                  </a:cxn>
                  <a:cxn ang="0">
                    <a:pos x="3036" y="263"/>
                  </a:cxn>
                </a:cxnLst>
                <a:rect l="0" t="0" r="r" b="b"/>
                <a:pathLst>
                  <a:path w="3036" h="627">
                    <a:moveTo>
                      <a:pt x="0" y="327"/>
                    </a:moveTo>
                    <a:cubicBezTo>
                      <a:pt x="69" y="163"/>
                      <a:pt x="138" y="0"/>
                      <a:pt x="220" y="44"/>
                    </a:cubicBezTo>
                    <a:cubicBezTo>
                      <a:pt x="302" y="88"/>
                      <a:pt x="398" y="592"/>
                      <a:pt x="494" y="592"/>
                    </a:cubicBezTo>
                    <a:cubicBezTo>
                      <a:pt x="590" y="592"/>
                      <a:pt x="705" y="45"/>
                      <a:pt x="796" y="44"/>
                    </a:cubicBezTo>
                    <a:cubicBezTo>
                      <a:pt x="887" y="43"/>
                      <a:pt x="955" y="585"/>
                      <a:pt x="1042" y="583"/>
                    </a:cubicBezTo>
                    <a:cubicBezTo>
                      <a:pt x="1129" y="581"/>
                      <a:pt x="1233" y="35"/>
                      <a:pt x="1317" y="34"/>
                    </a:cubicBezTo>
                    <a:cubicBezTo>
                      <a:pt x="1401" y="33"/>
                      <a:pt x="1457" y="575"/>
                      <a:pt x="1545" y="574"/>
                    </a:cubicBezTo>
                    <a:cubicBezTo>
                      <a:pt x="1633" y="573"/>
                      <a:pt x="1754" y="28"/>
                      <a:pt x="1847" y="25"/>
                    </a:cubicBezTo>
                    <a:cubicBezTo>
                      <a:pt x="1940" y="22"/>
                      <a:pt x="2013" y="555"/>
                      <a:pt x="2103" y="556"/>
                    </a:cubicBezTo>
                    <a:cubicBezTo>
                      <a:pt x="2193" y="557"/>
                      <a:pt x="2296" y="30"/>
                      <a:pt x="2386" y="34"/>
                    </a:cubicBezTo>
                    <a:cubicBezTo>
                      <a:pt x="2476" y="38"/>
                      <a:pt x="2575" y="539"/>
                      <a:pt x="2642" y="583"/>
                    </a:cubicBezTo>
                    <a:cubicBezTo>
                      <a:pt x="2709" y="627"/>
                      <a:pt x="2723" y="353"/>
                      <a:pt x="2789" y="300"/>
                    </a:cubicBezTo>
                    <a:cubicBezTo>
                      <a:pt x="2855" y="247"/>
                      <a:pt x="2945" y="255"/>
                      <a:pt x="3036" y="263"/>
                    </a:cubicBezTo>
                  </a:path>
                </a:pathLst>
              </a:custGeom>
              <a:noFill/>
              <a:ln w="38100" cmpd="sng">
                <a:solidFill>
                  <a:srgbClr val="FF3300"/>
                </a:solidFill>
                <a:round/>
                <a:headEnd type="none" w="med" len="med"/>
                <a:tailEnd type="none" w="med" len="med"/>
              </a:ln>
              <a:effectLst/>
            </p:spPr>
            <p:txBody>
              <a:bodyPr>
                <a:prstTxWarp prst="textNoShape">
                  <a:avLst/>
                </a:prstTxWarp>
              </a:bodyPr>
              <a:lstStyle/>
              <a:p>
                <a:endParaRPr lang="en-US"/>
              </a:p>
            </p:txBody>
          </p:sp>
          <p:sp>
            <p:nvSpPr>
              <p:cNvPr id="106515" name="Text Box 19"/>
              <p:cNvSpPr txBox="1">
                <a:spLocks noChangeArrowheads="1"/>
              </p:cNvSpPr>
              <p:nvPr/>
            </p:nvSpPr>
            <p:spPr bwMode="auto">
              <a:xfrm>
                <a:off x="3514" y="1881"/>
                <a:ext cx="182" cy="266"/>
              </a:xfrm>
              <a:prstGeom prst="rect">
                <a:avLst/>
              </a:prstGeom>
              <a:noFill/>
              <a:ln w="9525">
                <a:noFill/>
                <a:miter lim="800000"/>
                <a:headEnd/>
                <a:tailEnd/>
              </a:ln>
              <a:effectLst/>
            </p:spPr>
            <p:txBody>
              <a:bodyPr>
                <a:prstTxWarp prst="textNoShape">
                  <a:avLst/>
                </a:prstTxWarp>
                <a:spAutoFit/>
              </a:bodyPr>
              <a:lstStyle/>
              <a:p>
                <a:r>
                  <a:rPr lang="en-US">
                    <a:latin typeface="Arial Rounded MT Bold" charset="0"/>
                  </a:rPr>
                  <a:t>g</a:t>
                </a:r>
              </a:p>
            </p:txBody>
          </p:sp>
        </p:grpSp>
        <p:grpSp>
          <p:nvGrpSpPr>
            <p:cNvPr id="5" name="Group 20"/>
            <p:cNvGrpSpPr>
              <a:grpSpLocks/>
            </p:cNvGrpSpPr>
            <p:nvPr/>
          </p:nvGrpSpPr>
          <p:grpSpPr bwMode="auto">
            <a:xfrm>
              <a:off x="3408" y="2544"/>
              <a:ext cx="192" cy="192"/>
              <a:chOff x="3408" y="2544"/>
              <a:chExt cx="192" cy="192"/>
            </a:xfrm>
          </p:grpSpPr>
          <p:sp>
            <p:nvSpPr>
              <p:cNvPr id="106517" name="Line 21"/>
              <p:cNvSpPr>
                <a:spLocks noChangeShapeType="1"/>
              </p:cNvSpPr>
              <p:nvPr/>
            </p:nvSpPr>
            <p:spPr bwMode="auto">
              <a:xfrm>
                <a:off x="3408" y="2640"/>
                <a:ext cx="96" cy="0"/>
              </a:xfrm>
              <a:prstGeom prst="line">
                <a:avLst/>
              </a:prstGeom>
              <a:noFill/>
              <a:ln w="12700">
                <a:solidFill>
                  <a:srgbClr val="0000FF"/>
                </a:solidFill>
                <a:round/>
                <a:headEnd/>
                <a:tailEnd type="none" w="lg" len="med"/>
              </a:ln>
              <a:effectLst/>
            </p:spPr>
            <p:txBody>
              <a:bodyPr>
                <a:prstTxWarp prst="textNoShape">
                  <a:avLst/>
                </a:prstTxWarp>
                <a:spAutoFit/>
              </a:bodyPr>
              <a:lstStyle/>
              <a:p>
                <a:endParaRPr lang="en-US"/>
              </a:p>
            </p:txBody>
          </p:sp>
          <p:sp>
            <p:nvSpPr>
              <p:cNvPr id="106518" name="Line 22"/>
              <p:cNvSpPr>
                <a:spLocks noChangeShapeType="1"/>
              </p:cNvSpPr>
              <p:nvPr/>
            </p:nvSpPr>
            <p:spPr bwMode="auto">
              <a:xfrm flipV="1">
                <a:off x="3504" y="2544"/>
                <a:ext cx="48" cy="96"/>
              </a:xfrm>
              <a:prstGeom prst="line">
                <a:avLst/>
              </a:prstGeom>
              <a:noFill/>
              <a:ln w="12700">
                <a:solidFill>
                  <a:srgbClr val="0000FF"/>
                </a:solidFill>
                <a:round/>
                <a:headEnd/>
                <a:tailEnd type="none" w="lg" len="med"/>
              </a:ln>
              <a:effectLst/>
            </p:spPr>
            <p:txBody>
              <a:bodyPr>
                <a:prstTxWarp prst="textNoShape">
                  <a:avLst/>
                </a:prstTxWarp>
                <a:spAutoFit/>
              </a:bodyPr>
              <a:lstStyle/>
              <a:p>
                <a:endParaRPr lang="en-US"/>
              </a:p>
            </p:txBody>
          </p:sp>
          <p:sp>
            <p:nvSpPr>
              <p:cNvPr id="106519" name="Line 23"/>
              <p:cNvSpPr>
                <a:spLocks noChangeShapeType="1"/>
              </p:cNvSpPr>
              <p:nvPr/>
            </p:nvSpPr>
            <p:spPr bwMode="auto">
              <a:xfrm>
                <a:off x="3504" y="2640"/>
                <a:ext cx="96" cy="96"/>
              </a:xfrm>
              <a:prstGeom prst="line">
                <a:avLst/>
              </a:prstGeom>
              <a:noFill/>
              <a:ln w="28575">
                <a:solidFill>
                  <a:srgbClr val="FF0000"/>
                </a:solidFill>
                <a:round/>
                <a:headEnd/>
                <a:tailEnd type="none" w="lg" len="med"/>
              </a:ln>
              <a:effectLst/>
            </p:spPr>
            <p:txBody>
              <a:bodyPr>
                <a:prstTxWarp prst="textNoShape">
                  <a:avLst/>
                </a:prstTxWarp>
                <a:spAutoFit/>
              </a:bodyPr>
              <a:lstStyle/>
              <a:p>
                <a:endParaRPr lang="en-US"/>
              </a:p>
            </p:txBody>
          </p:sp>
        </p:grpSp>
        <p:grpSp>
          <p:nvGrpSpPr>
            <p:cNvPr id="6" name="Group 24"/>
            <p:cNvGrpSpPr>
              <a:grpSpLocks/>
            </p:cNvGrpSpPr>
            <p:nvPr/>
          </p:nvGrpSpPr>
          <p:grpSpPr bwMode="auto">
            <a:xfrm rot="16200000" flipV="1">
              <a:off x="3984" y="2352"/>
              <a:ext cx="192" cy="192"/>
              <a:chOff x="3408" y="2544"/>
              <a:chExt cx="192" cy="192"/>
            </a:xfrm>
          </p:grpSpPr>
          <p:sp>
            <p:nvSpPr>
              <p:cNvPr id="106521" name="Line 25"/>
              <p:cNvSpPr>
                <a:spLocks noChangeShapeType="1"/>
              </p:cNvSpPr>
              <p:nvPr/>
            </p:nvSpPr>
            <p:spPr bwMode="auto">
              <a:xfrm>
                <a:off x="3408" y="2640"/>
                <a:ext cx="96" cy="0"/>
              </a:xfrm>
              <a:prstGeom prst="line">
                <a:avLst/>
              </a:prstGeom>
              <a:noFill/>
              <a:ln w="12700">
                <a:solidFill>
                  <a:srgbClr val="0000FF"/>
                </a:solidFill>
                <a:round/>
                <a:headEnd/>
                <a:tailEnd type="none" w="lg" len="med"/>
              </a:ln>
              <a:effectLst/>
            </p:spPr>
            <p:txBody>
              <a:bodyPr>
                <a:prstTxWarp prst="textNoShape">
                  <a:avLst/>
                </a:prstTxWarp>
                <a:spAutoFit/>
              </a:bodyPr>
              <a:lstStyle/>
              <a:p>
                <a:endParaRPr lang="en-US"/>
              </a:p>
            </p:txBody>
          </p:sp>
          <p:sp>
            <p:nvSpPr>
              <p:cNvPr id="106522" name="Line 26"/>
              <p:cNvSpPr>
                <a:spLocks noChangeShapeType="1"/>
              </p:cNvSpPr>
              <p:nvPr/>
            </p:nvSpPr>
            <p:spPr bwMode="auto">
              <a:xfrm flipV="1">
                <a:off x="3504" y="2544"/>
                <a:ext cx="48" cy="96"/>
              </a:xfrm>
              <a:prstGeom prst="line">
                <a:avLst/>
              </a:prstGeom>
              <a:noFill/>
              <a:ln w="12700">
                <a:solidFill>
                  <a:srgbClr val="0000FF"/>
                </a:solidFill>
                <a:round/>
                <a:headEnd/>
                <a:tailEnd type="none" w="lg" len="med"/>
              </a:ln>
              <a:effectLst/>
            </p:spPr>
            <p:txBody>
              <a:bodyPr>
                <a:prstTxWarp prst="textNoShape">
                  <a:avLst/>
                </a:prstTxWarp>
                <a:spAutoFit/>
              </a:bodyPr>
              <a:lstStyle/>
              <a:p>
                <a:endParaRPr lang="en-US"/>
              </a:p>
            </p:txBody>
          </p:sp>
          <p:sp>
            <p:nvSpPr>
              <p:cNvPr id="106523" name="Line 27"/>
              <p:cNvSpPr>
                <a:spLocks noChangeShapeType="1"/>
              </p:cNvSpPr>
              <p:nvPr/>
            </p:nvSpPr>
            <p:spPr bwMode="auto">
              <a:xfrm>
                <a:off x="3504" y="2640"/>
                <a:ext cx="96" cy="96"/>
              </a:xfrm>
              <a:prstGeom prst="line">
                <a:avLst/>
              </a:prstGeom>
              <a:noFill/>
              <a:ln w="28575">
                <a:solidFill>
                  <a:srgbClr val="FF0000"/>
                </a:solidFill>
                <a:round/>
                <a:headEnd/>
                <a:tailEnd type="none" w="lg" len="med"/>
              </a:ln>
              <a:effectLst/>
            </p:spPr>
            <p:txBody>
              <a:bodyPr>
                <a:prstTxWarp prst="textNoShape">
                  <a:avLst/>
                </a:prstTxWarp>
                <a:spAutoFit/>
              </a:bodyPr>
              <a:lstStyle/>
              <a:p>
                <a:endParaRPr lang="en-US"/>
              </a:p>
            </p:txBody>
          </p:sp>
        </p:grpSp>
        <p:sp>
          <p:nvSpPr>
            <p:cNvPr id="106524" name="Text Box 28"/>
            <p:cNvSpPr txBox="1">
              <a:spLocks noChangeArrowheads="1"/>
            </p:cNvSpPr>
            <p:nvPr/>
          </p:nvSpPr>
          <p:spPr bwMode="auto">
            <a:xfrm>
              <a:off x="3265" y="2534"/>
              <a:ext cx="190" cy="243"/>
            </a:xfrm>
            <a:prstGeom prst="rect">
              <a:avLst/>
            </a:prstGeom>
            <a:noFill/>
            <a:ln w="50800">
              <a:noFill/>
              <a:miter lim="800000"/>
              <a:headEnd/>
              <a:tailEnd type="none" w="lg" len="med"/>
            </a:ln>
            <a:effectLst/>
          </p:spPr>
          <p:txBody>
            <a:bodyPr wrap="none">
              <a:prstTxWarp prst="textNoShape">
                <a:avLst/>
              </a:prstTxWarp>
              <a:spAutoFit/>
            </a:bodyPr>
            <a:lstStyle/>
            <a:p>
              <a:pPr algn="ctr">
                <a:spcBef>
                  <a:spcPct val="50000"/>
                </a:spcBef>
              </a:pPr>
              <a:r>
                <a:rPr lang="en-US" sz="1600" b="1">
                  <a:latin typeface="Arial Rounded MT Bold" charset="0"/>
                </a:rPr>
                <a:t>T</a:t>
              </a:r>
            </a:p>
          </p:txBody>
        </p:sp>
        <p:sp>
          <p:nvSpPr>
            <p:cNvPr id="106525" name="Text Box 29"/>
            <p:cNvSpPr txBox="1">
              <a:spLocks noChangeArrowheads="1"/>
            </p:cNvSpPr>
            <p:nvPr/>
          </p:nvSpPr>
          <p:spPr bwMode="auto">
            <a:xfrm>
              <a:off x="4083" y="2400"/>
              <a:ext cx="189" cy="244"/>
            </a:xfrm>
            <a:prstGeom prst="rect">
              <a:avLst/>
            </a:prstGeom>
            <a:noFill/>
            <a:ln w="50800">
              <a:noFill/>
              <a:miter lim="800000"/>
              <a:headEnd/>
              <a:tailEnd type="none" w="lg" len="med"/>
            </a:ln>
            <a:effectLst/>
          </p:spPr>
          <p:txBody>
            <a:bodyPr wrap="none">
              <a:prstTxWarp prst="textNoShape">
                <a:avLst/>
              </a:prstTxWarp>
              <a:spAutoFit/>
            </a:bodyPr>
            <a:lstStyle/>
            <a:p>
              <a:pPr algn="ctr">
                <a:spcBef>
                  <a:spcPct val="50000"/>
                </a:spcBef>
              </a:pPr>
              <a:r>
                <a:rPr lang="en-US" sz="1600" b="1">
                  <a:latin typeface="Arial Rounded MT Bold" charset="0"/>
                </a:rPr>
                <a:t>T</a:t>
              </a:r>
            </a:p>
          </p:txBody>
        </p:sp>
        <p:sp>
          <p:nvSpPr>
            <p:cNvPr id="106526" name="AutoShape 30"/>
            <p:cNvSpPr>
              <a:spLocks noChangeArrowheads="1"/>
            </p:cNvSpPr>
            <p:nvPr/>
          </p:nvSpPr>
          <p:spPr bwMode="auto">
            <a:xfrm rot="-841744">
              <a:off x="3682" y="2053"/>
              <a:ext cx="62" cy="96"/>
            </a:xfrm>
            <a:prstGeom prst="triangle">
              <a:avLst>
                <a:gd name="adj" fmla="val 50000"/>
              </a:avLst>
            </a:prstGeom>
            <a:solidFill>
              <a:srgbClr val="FF5050"/>
            </a:solidFill>
            <a:ln w="9525">
              <a:solidFill>
                <a:schemeClr val="tx1"/>
              </a:solidFill>
              <a:miter lim="800000"/>
              <a:headEnd/>
              <a:tailEnd/>
            </a:ln>
            <a:effectLst/>
          </p:spPr>
          <p:txBody>
            <a:bodyPr wrap="none" anchor="ctr">
              <a:prstTxWarp prst="textNoShape">
                <a:avLst/>
              </a:prstTxWarp>
            </a:bodyPr>
            <a:lstStyle/>
            <a:p>
              <a:endParaRPr lang="en-US"/>
            </a:p>
          </p:txBody>
        </p:sp>
      </p:grpSp>
      <p:sp>
        <p:nvSpPr>
          <p:cNvPr id="106527" name="Rectangle 31"/>
          <p:cNvSpPr>
            <a:spLocks noGrp="1" noChangeArrowheads="1"/>
          </p:cNvSpPr>
          <p:nvPr>
            <p:ph type="body" idx="1"/>
          </p:nvPr>
        </p:nvSpPr>
        <p:spPr>
          <a:xfrm>
            <a:off x="762000" y="1381760"/>
            <a:ext cx="7924800" cy="1066800"/>
          </a:xfrm>
          <a:noFill/>
          <a:ln/>
        </p:spPr>
        <p:txBody>
          <a:bodyPr/>
          <a:lstStyle/>
          <a:p>
            <a:pPr>
              <a:lnSpc>
                <a:spcPct val="90000"/>
              </a:lnSpc>
              <a:buClr>
                <a:srgbClr val="FF0000"/>
              </a:buClr>
              <a:buFont typeface="Wingdings" charset="2"/>
              <a:buNone/>
            </a:pPr>
            <a:r>
              <a:rPr lang="de-DE" sz="2400" dirty="0"/>
              <a:t>  </a:t>
            </a:r>
            <a:r>
              <a:rPr lang="de-DE" sz="2400" dirty="0" smtClean="0"/>
              <a:t> - </a:t>
            </a:r>
            <a:r>
              <a:rPr lang="de-DE" sz="2400" dirty="0" err="1" smtClean="0"/>
              <a:t>Significant</a:t>
            </a:r>
            <a:r>
              <a:rPr lang="de-DE" sz="2400" dirty="0" smtClean="0"/>
              <a:t> </a:t>
            </a:r>
            <a:r>
              <a:rPr lang="de-DE" sz="2400" dirty="0" err="1" smtClean="0"/>
              <a:t>p</a:t>
            </a:r>
            <a:r>
              <a:rPr lang="de-DE" sz="2400" dirty="0" err="1" smtClean="0"/>
              <a:t>arton</a:t>
            </a:r>
            <a:r>
              <a:rPr lang="de-DE" sz="2400" dirty="0" smtClean="0"/>
              <a:t> </a:t>
            </a:r>
            <a:r>
              <a:rPr lang="de-DE" sz="2400" dirty="0" err="1"/>
              <a:t>energy</a:t>
            </a:r>
            <a:r>
              <a:rPr lang="de-DE" sz="2400" dirty="0"/>
              <a:t> </a:t>
            </a:r>
            <a:r>
              <a:rPr lang="de-DE" sz="2400" dirty="0" err="1"/>
              <a:t>loss</a:t>
            </a:r>
            <a:r>
              <a:rPr lang="de-DE" sz="2400" dirty="0"/>
              <a:t> has </a:t>
            </a:r>
            <a:r>
              <a:rPr lang="de-DE" sz="2400" dirty="0" err="1"/>
              <a:t>been</a:t>
            </a:r>
            <a:r>
              <a:rPr lang="de-DE" sz="2400" dirty="0"/>
              <a:t> </a:t>
            </a:r>
            <a:r>
              <a:rPr lang="de-DE" sz="2400" dirty="0" err="1"/>
              <a:t>discovered</a:t>
            </a:r>
            <a:r>
              <a:rPr lang="de-DE" sz="2400" dirty="0"/>
              <a:t> at </a:t>
            </a:r>
            <a:r>
              <a:rPr lang="de-DE" sz="2400" dirty="0" smtClean="0"/>
              <a:t>RHIC,</a:t>
            </a:r>
          </a:p>
          <a:p>
            <a:pPr>
              <a:lnSpc>
                <a:spcPct val="90000"/>
              </a:lnSpc>
              <a:buClr>
                <a:srgbClr val="FF0000"/>
              </a:buClr>
              <a:buFont typeface="Wingdings" charset="2"/>
              <a:buNone/>
            </a:pPr>
            <a:r>
              <a:rPr lang="de-DE" sz="2400" dirty="0" smtClean="0"/>
              <a:t>   - </a:t>
            </a:r>
            <a:r>
              <a:rPr lang="de-DE" sz="2400" dirty="0" err="1" smtClean="0"/>
              <a:t>C</a:t>
            </a:r>
            <a:r>
              <a:rPr lang="de-DE" sz="2400" dirty="0" err="1" smtClean="0"/>
              <a:t>an</a:t>
            </a:r>
            <a:r>
              <a:rPr lang="de-DE" sz="2400" dirty="0" smtClean="0"/>
              <a:t> </a:t>
            </a:r>
            <a:r>
              <a:rPr lang="de-DE" sz="2400" dirty="0" err="1" smtClean="0"/>
              <a:t>we</a:t>
            </a:r>
            <a:r>
              <a:rPr lang="de-DE" sz="2400" dirty="0" smtClean="0"/>
              <a:t> </a:t>
            </a:r>
            <a:r>
              <a:rPr lang="de-DE" sz="2400" dirty="0" err="1" smtClean="0"/>
              <a:t>use</a:t>
            </a:r>
            <a:r>
              <a:rPr lang="de-DE" sz="2400" dirty="0" smtClean="0"/>
              <a:t> </a:t>
            </a:r>
            <a:r>
              <a:rPr lang="de-DE" sz="2400" dirty="0" err="1" smtClean="0"/>
              <a:t>it</a:t>
            </a:r>
            <a:r>
              <a:rPr lang="de-DE" sz="2400" dirty="0" smtClean="0"/>
              <a:t> to </a:t>
            </a:r>
            <a:r>
              <a:rPr lang="de-DE" sz="2400" dirty="0" err="1" smtClean="0"/>
              <a:t>qunatify</a:t>
            </a:r>
            <a:r>
              <a:rPr lang="de-DE" sz="2400" dirty="0" smtClean="0"/>
              <a:t> </a:t>
            </a:r>
            <a:r>
              <a:rPr lang="de-DE" sz="2400" dirty="0" err="1" smtClean="0"/>
              <a:t>properties</a:t>
            </a:r>
            <a:r>
              <a:rPr lang="de-DE" sz="2400" dirty="0" smtClean="0"/>
              <a:t> of QGP?</a:t>
            </a:r>
          </a:p>
          <a:p>
            <a:pPr>
              <a:lnSpc>
                <a:spcPct val="90000"/>
              </a:lnSpc>
              <a:buClr>
                <a:srgbClr val="FF0000"/>
              </a:buClr>
              <a:buFont typeface="Wingdings" charset="2"/>
              <a:buNone/>
            </a:pPr>
            <a:endParaRPr lang="de-DE" sz="2400" dirty="0"/>
          </a:p>
        </p:txBody>
      </p:sp>
      <p:sp>
        <p:nvSpPr>
          <p:cNvPr id="106638" name="Text Box 142"/>
          <p:cNvSpPr txBox="1">
            <a:spLocks noChangeArrowheads="1"/>
          </p:cNvSpPr>
          <p:nvPr/>
        </p:nvSpPr>
        <p:spPr bwMode="auto">
          <a:xfrm>
            <a:off x="1447800" y="6003608"/>
            <a:ext cx="5181600" cy="366712"/>
          </a:xfrm>
          <a:prstGeom prst="rect">
            <a:avLst/>
          </a:prstGeom>
          <a:solidFill>
            <a:schemeClr val="accent1"/>
          </a:solidFill>
          <a:ln w="9525">
            <a:noFill/>
            <a:miter lim="800000"/>
            <a:headEnd/>
            <a:tailEnd/>
          </a:ln>
          <a:effectLst/>
        </p:spPr>
        <p:txBody>
          <a:bodyPr>
            <a:prstTxWarp prst="textNoShape">
              <a:avLst/>
            </a:prstTxWarp>
            <a:spAutoFit/>
          </a:bodyPr>
          <a:lstStyle/>
          <a:p>
            <a:pPr>
              <a:spcBef>
                <a:spcPct val="50000"/>
              </a:spcBef>
            </a:pPr>
            <a:r>
              <a:rPr lang="en-US" dirty="0"/>
              <a:t> </a:t>
            </a:r>
            <a:r>
              <a:rPr lang="en-US" dirty="0" smtClean="0"/>
              <a:t>X. </a:t>
            </a:r>
            <a:r>
              <a:rPr lang="en-US" dirty="0"/>
              <a:t>Wang, M. </a:t>
            </a:r>
            <a:r>
              <a:rPr lang="en-US" dirty="0" err="1"/>
              <a:t>Gyulassy</a:t>
            </a:r>
            <a:r>
              <a:rPr lang="en-US" dirty="0"/>
              <a:t>, PRL68(1992)1480</a:t>
            </a:r>
          </a:p>
        </p:txBody>
      </p:sp>
      <p:sp>
        <p:nvSpPr>
          <p:cNvPr id="69" name="Date Placeholder 68"/>
          <p:cNvSpPr>
            <a:spLocks noGrp="1"/>
          </p:cNvSpPr>
          <p:nvPr>
            <p:ph type="dt" sz="half" idx="10"/>
          </p:nvPr>
        </p:nvSpPr>
        <p:spPr/>
        <p:txBody>
          <a:bodyPr/>
          <a:lstStyle/>
          <a:p>
            <a:fld id="{FB3F86DC-F434-453A-9A1E-C6A466498B8E}" type="datetime1">
              <a:rPr lang="en-US" smtClean="0"/>
              <a:t>10/15/09</a:t>
            </a:fld>
            <a:endParaRPr lang="en-US"/>
          </a:p>
        </p:txBody>
      </p:sp>
      <p:sp>
        <p:nvSpPr>
          <p:cNvPr id="71" name="Footer Placeholder 70"/>
          <p:cNvSpPr>
            <a:spLocks noGrp="1"/>
          </p:cNvSpPr>
          <p:nvPr>
            <p:ph type="ftr" sz="quarter" idx="11"/>
          </p:nvPr>
        </p:nvSpPr>
        <p:spPr/>
        <p:txBody>
          <a:bodyPr/>
          <a:lstStyle/>
          <a:p>
            <a:r>
              <a:rPr lang="en-US" smtClean="0"/>
              <a:t>Ming X. Liu  DNP2009</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15"/>
          <p:cNvGrpSpPr>
            <a:grpSpLocks/>
          </p:cNvGrpSpPr>
          <p:nvPr/>
        </p:nvGrpSpPr>
        <p:grpSpPr bwMode="auto">
          <a:xfrm>
            <a:off x="5237957" y="4162060"/>
            <a:ext cx="3151188" cy="2346510"/>
            <a:chOff x="3269" y="2415"/>
            <a:chExt cx="2124" cy="1780"/>
          </a:xfrm>
        </p:grpSpPr>
        <p:grpSp>
          <p:nvGrpSpPr>
            <p:cNvPr id="3" name="Group 13"/>
            <p:cNvGrpSpPr>
              <a:grpSpLocks/>
            </p:cNvGrpSpPr>
            <p:nvPr/>
          </p:nvGrpSpPr>
          <p:grpSpPr bwMode="auto">
            <a:xfrm>
              <a:off x="3269" y="2415"/>
              <a:ext cx="2124" cy="1780"/>
              <a:chOff x="2877" y="2415"/>
              <a:chExt cx="2124" cy="1780"/>
            </a:xfrm>
          </p:grpSpPr>
          <p:grpSp>
            <p:nvGrpSpPr>
              <p:cNvPr id="4" name="Group 10"/>
              <p:cNvGrpSpPr>
                <a:grpSpLocks/>
              </p:cNvGrpSpPr>
              <p:nvPr/>
            </p:nvGrpSpPr>
            <p:grpSpPr bwMode="auto">
              <a:xfrm>
                <a:off x="2877" y="2415"/>
                <a:ext cx="2124" cy="1546"/>
                <a:chOff x="2877" y="2439"/>
                <a:chExt cx="2124" cy="1546"/>
              </a:xfrm>
            </p:grpSpPr>
            <p:pic>
              <p:nvPicPr>
                <p:cNvPr id="44047" name="Picture 6"/>
                <p:cNvPicPr>
                  <a:picLocks noChangeAspect="1" noChangeArrowheads="1"/>
                </p:cNvPicPr>
                <p:nvPr/>
              </p:nvPicPr>
              <p:blipFill>
                <a:blip r:embed="rId4"/>
                <a:srcRect/>
                <a:stretch>
                  <a:fillRect/>
                </a:stretch>
              </p:blipFill>
              <p:spPr bwMode="auto">
                <a:xfrm>
                  <a:off x="2877" y="2439"/>
                  <a:ext cx="2124" cy="1546"/>
                </a:xfrm>
                <a:prstGeom prst="rect">
                  <a:avLst/>
                </a:prstGeom>
                <a:noFill/>
                <a:ln w="9525">
                  <a:noFill/>
                  <a:miter lim="800000"/>
                  <a:headEnd/>
                  <a:tailEnd/>
                </a:ln>
              </p:spPr>
            </p:pic>
            <p:sp>
              <p:nvSpPr>
                <p:cNvPr id="44048" name="Text Box 9"/>
                <p:cNvSpPr txBox="1">
                  <a:spLocks noChangeArrowheads="1"/>
                </p:cNvSpPr>
                <p:nvPr/>
              </p:nvSpPr>
              <p:spPr bwMode="auto">
                <a:xfrm>
                  <a:off x="3189" y="3505"/>
                  <a:ext cx="480" cy="280"/>
                </a:xfrm>
                <a:prstGeom prst="rect">
                  <a:avLst/>
                </a:prstGeom>
                <a:noFill/>
                <a:ln w="9525">
                  <a:noFill/>
                  <a:miter lim="800000"/>
                  <a:headEnd/>
                  <a:tailEnd/>
                </a:ln>
              </p:spPr>
              <p:txBody>
                <a:bodyPr wrap="square">
                  <a:prstTxWarp prst="textNoShape">
                    <a:avLst/>
                  </a:prstTxWarp>
                  <a:spAutoFit/>
                </a:bodyPr>
                <a:lstStyle/>
                <a:p>
                  <a:r>
                    <a:rPr lang="en-US" baseline="0">
                      <a:solidFill>
                        <a:schemeClr val="tx1"/>
                      </a:solidFill>
                    </a:rPr>
                    <a:t>PQM</a:t>
                  </a:r>
                </a:p>
              </p:txBody>
            </p:sp>
          </p:grpSp>
          <p:grpSp>
            <p:nvGrpSpPr>
              <p:cNvPr id="5" name="Group 12"/>
              <p:cNvGrpSpPr>
                <a:grpSpLocks/>
              </p:cNvGrpSpPr>
              <p:nvPr/>
            </p:nvGrpSpPr>
            <p:grpSpPr bwMode="auto">
              <a:xfrm>
                <a:off x="2898" y="3879"/>
                <a:ext cx="1964" cy="316"/>
                <a:chOff x="2986" y="3887"/>
                <a:chExt cx="1964" cy="316"/>
              </a:xfrm>
            </p:grpSpPr>
            <p:graphicFrame>
              <p:nvGraphicFramePr>
                <p:cNvPr id="44034" name="Object 2"/>
                <p:cNvGraphicFramePr>
                  <a:graphicFrameLocks noChangeAspect="1"/>
                </p:cNvGraphicFramePr>
                <p:nvPr/>
              </p:nvGraphicFramePr>
              <p:xfrm>
                <a:off x="3218" y="3887"/>
                <a:ext cx="1732" cy="299"/>
              </p:xfrm>
              <a:graphic>
                <a:graphicData uri="http://schemas.openxmlformats.org/presentationml/2006/ole">
                  <p:oleObj spid="_x0000_s60418" name="Equation" r:id="rId5" imgW="1473120" imgH="253800" progId="Equation.3">
                    <p:embed/>
                  </p:oleObj>
                </a:graphicData>
              </a:graphic>
            </p:graphicFrame>
            <p:sp>
              <p:nvSpPr>
                <p:cNvPr id="44046" name="Text Box 11"/>
                <p:cNvSpPr txBox="1">
                  <a:spLocks noChangeArrowheads="1"/>
                </p:cNvSpPr>
                <p:nvPr/>
              </p:nvSpPr>
              <p:spPr bwMode="auto">
                <a:xfrm>
                  <a:off x="2986" y="3923"/>
                  <a:ext cx="273" cy="280"/>
                </a:xfrm>
                <a:prstGeom prst="rect">
                  <a:avLst/>
                </a:prstGeom>
                <a:noFill/>
                <a:ln w="9525">
                  <a:noFill/>
                  <a:miter lim="800000"/>
                  <a:headEnd/>
                  <a:tailEnd/>
                </a:ln>
              </p:spPr>
              <p:txBody>
                <a:bodyPr wrap="square">
                  <a:prstTxWarp prst="textNoShape">
                    <a:avLst/>
                  </a:prstTxWarp>
                  <a:spAutoFit/>
                </a:bodyPr>
                <a:lstStyle/>
                <a:p>
                  <a:r>
                    <a:rPr lang="en-US" baseline="0">
                      <a:solidFill>
                        <a:schemeClr val="tx1"/>
                      </a:solidFill>
                      <a:sym typeface="Wingdings" pitchFamily="55" charset="2"/>
                    </a:rPr>
                    <a:t></a:t>
                  </a:r>
                  <a:endParaRPr lang="en-US" baseline="0">
                    <a:solidFill>
                      <a:schemeClr val="tx1"/>
                    </a:solidFill>
                  </a:endParaRPr>
                </a:p>
              </p:txBody>
            </p:sp>
          </p:grpSp>
        </p:grpSp>
        <p:sp>
          <p:nvSpPr>
            <p:cNvPr id="44043" name="Text Box 14"/>
            <p:cNvSpPr txBox="1">
              <a:spLocks noChangeArrowheads="1"/>
            </p:cNvSpPr>
            <p:nvPr/>
          </p:nvSpPr>
          <p:spPr bwMode="auto">
            <a:xfrm>
              <a:off x="3581" y="2664"/>
              <a:ext cx="1739" cy="210"/>
            </a:xfrm>
            <a:prstGeom prst="rect">
              <a:avLst/>
            </a:prstGeom>
            <a:noFill/>
            <a:ln w="9525">
              <a:noFill/>
              <a:miter lim="800000"/>
              <a:headEnd/>
              <a:tailEnd/>
            </a:ln>
          </p:spPr>
          <p:txBody>
            <a:bodyPr wrap="square">
              <a:prstTxWarp prst="textNoShape">
                <a:avLst/>
              </a:prstTxWarp>
              <a:spAutoFit/>
            </a:bodyPr>
            <a:lstStyle/>
            <a:p>
              <a:r>
                <a:rPr lang="en-US" sz="1200" baseline="0" dirty="0">
                  <a:solidFill>
                    <a:schemeClr val="tx1"/>
                  </a:solidFill>
                </a:rPr>
                <a:t>A. </a:t>
              </a:r>
              <a:r>
                <a:rPr lang="en-US" sz="1200" baseline="0" dirty="0" err="1">
                  <a:solidFill>
                    <a:schemeClr val="tx1"/>
                  </a:solidFill>
                </a:rPr>
                <a:t>Adare</a:t>
              </a:r>
              <a:r>
                <a:rPr lang="en-US" sz="1200" baseline="0" dirty="0">
                  <a:solidFill>
                    <a:schemeClr val="tx1"/>
                  </a:solidFill>
                </a:rPr>
                <a:t> et al., PRC 77(2008)064907</a:t>
              </a:r>
            </a:p>
          </p:txBody>
        </p:sp>
      </p:grpSp>
      <p:pic>
        <p:nvPicPr>
          <p:cNvPr id="44036" name="Picture 4"/>
          <p:cNvPicPr>
            <a:picLocks noChangeAspect="1" noChangeArrowheads="1"/>
          </p:cNvPicPr>
          <p:nvPr/>
        </p:nvPicPr>
        <p:blipFill>
          <a:blip r:embed="rId6"/>
          <a:srcRect/>
          <a:stretch>
            <a:fillRect/>
          </a:stretch>
        </p:blipFill>
        <p:spPr bwMode="auto">
          <a:xfrm>
            <a:off x="4648200" y="984250"/>
            <a:ext cx="4130887" cy="1539875"/>
          </a:xfrm>
          <a:prstGeom prst="rect">
            <a:avLst/>
          </a:prstGeom>
          <a:noFill/>
          <a:ln w="9525">
            <a:noFill/>
            <a:miter lim="800000"/>
            <a:headEnd/>
            <a:tailEnd/>
          </a:ln>
        </p:spPr>
      </p:pic>
      <p:sp>
        <p:nvSpPr>
          <p:cNvPr id="44037" name="Rectangle 2"/>
          <p:cNvSpPr>
            <a:spLocks noGrp="1" noChangeArrowheads="1"/>
          </p:cNvSpPr>
          <p:nvPr>
            <p:ph type="title"/>
          </p:nvPr>
        </p:nvSpPr>
        <p:spPr>
          <a:xfrm>
            <a:off x="111126" y="-304800"/>
            <a:ext cx="8229600" cy="1143000"/>
          </a:xfrm>
        </p:spPr>
        <p:txBody>
          <a:bodyPr>
            <a:normAutofit/>
          </a:bodyPr>
          <a:lstStyle/>
          <a:p>
            <a:r>
              <a:rPr lang="en-US" sz="3200" dirty="0" smtClean="0"/>
              <a:t>R</a:t>
            </a:r>
            <a:r>
              <a:rPr lang="en-US" sz="3200" baseline="-25000" dirty="0" smtClean="0"/>
              <a:t>AA</a:t>
            </a:r>
            <a:r>
              <a:rPr lang="en-US" sz="3200" dirty="0" smtClean="0"/>
              <a:t> and</a:t>
            </a:r>
            <a:r>
              <a:rPr lang="en-US" sz="3200" dirty="0" smtClean="0">
                <a:solidFill>
                  <a:srgbClr val="FF0000"/>
                </a:solidFill>
              </a:rPr>
              <a:t> </a:t>
            </a:r>
            <a:r>
              <a:rPr lang="en-US" sz="3200" dirty="0" smtClean="0">
                <a:solidFill>
                  <a:srgbClr val="FF0000"/>
                </a:solidFill>
              </a:rPr>
              <a:t>Jet Quenching </a:t>
            </a:r>
            <a:r>
              <a:rPr lang="en-US" sz="3200" dirty="0">
                <a:solidFill>
                  <a:srgbClr val="FF0000"/>
                </a:solidFill>
              </a:rPr>
              <a:t>at </a:t>
            </a:r>
            <a:r>
              <a:rPr lang="en-US" sz="3200" dirty="0" smtClean="0">
                <a:solidFill>
                  <a:srgbClr val="FF0000"/>
                </a:solidFill>
              </a:rPr>
              <a:t>RHIC</a:t>
            </a:r>
            <a:endParaRPr lang="en-US" sz="3200" dirty="0">
              <a:solidFill>
                <a:srgbClr val="FF0000"/>
              </a:solidFill>
            </a:endParaRPr>
          </a:p>
        </p:txBody>
      </p:sp>
      <p:sp>
        <p:nvSpPr>
          <p:cNvPr id="44038" name="Rectangle 3"/>
          <p:cNvSpPr>
            <a:spLocks noChangeArrowheads="1"/>
          </p:cNvSpPr>
          <p:nvPr/>
        </p:nvSpPr>
        <p:spPr bwMode="auto">
          <a:xfrm>
            <a:off x="111126" y="808038"/>
            <a:ext cx="4371974" cy="2087562"/>
          </a:xfrm>
          <a:prstGeom prst="rect">
            <a:avLst/>
          </a:prstGeom>
          <a:noFill/>
          <a:ln w="9525">
            <a:noFill/>
            <a:miter lim="800000"/>
            <a:headEnd/>
            <a:tailEnd/>
          </a:ln>
        </p:spPr>
        <p:txBody>
          <a:bodyPr>
            <a:prstTxWarp prst="textNoShape">
              <a:avLst/>
            </a:prstTxWarp>
          </a:bodyPr>
          <a:lstStyle/>
          <a:p>
            <a:pPr marL="284163" indent="-284163" algn="l">
              <a:spcBef>
                <a:spcPct val="20000"/>
              </a:spcBef>
              <a:buClr>
                <a:schemeClr val="accent2"/>
              </a:buClr>
              <a:buSzPct val="85000"/>
              <a:buFont typeface="Monotype Sorts" pitchFamily="55" charset="2"/>
              <a:buChar char="l"/>
            </a:pPr>
            <a:r>
              <a:rPr lang="en-US" sz="2000" dirty="0"/>
              <a:t>E</a:t>
            </a:r>
            <a:r>
              <a:rPr lang="en-US" sz="2000" baseline="0" dirty="0" smtClean="0"/>
              <a:t>nergy </a:t>
            </a:r>
            <a:r>
              <a:rPr lang="en-US" sz="2000" baseline="0" dirty="0"/>
              <a:t>loss of </a:t>
            </a:r>
            <a:r>
              <a:rPr lang="en-US" sz="2000" baseline="0" dirty="0" err="1"/>
              <a:t>partons</a:t>
            </a:r>
            <a:r>
              <a:rPr lang="en-US" sz="2000" baseline="0" dirty="0"/>
              <a:t>  from hard scattering through re-</a:t>
            </a:r>
            <a:r>
              <a:rPr lang="en-US" sz="2000" baseline="0" dirty="0" smtClean="0"/>
              <a:t>scattering</a:t>
            </a:r>
            <a:r>
              <a:rPr lang="en-US" sz="2000" dirty="0" smtClean="0"/>
              <a:t> </a:t>
            </a:r>
            <a:r>
              <a:rPr lang="en-US" sz="2000" baseline="0" dirty="0" smtClean="0"/>
              <a:t>in the </a:t>
            </a:r>
            <a:r>
              <a:rPr lang="en-US" sz="2000" baseline="0" dirty="0"/>
              <a:t>hot &amp; dense medium</a:t>
            </a:r>
          </a:p>
          <a:p>
            <a:pPr marL="742950" lvl="1" indent="-285750" algn="l">
              <a:lnSpc>
                <a:spcPct val="85000"/>
              </a:lnSpc>
              <a:spcBef>
                <a:spcPct val="20000"/>
              </a:spcBef>
              <a:buClr>
                <a:schemeClr val="hlink"/>
              </a:buClr>
              <a:buSzPct val="65000"/>
              <a:buFont typeface="Monotype Sorts" pitchFamily="55" charset="2"/>
              <a:buChar char="l"/>
            </a:pPr>
            <a:r>
              <a:rPr lang="en-US" sz="1400" baseline="0" dirty="0">
                <a:solidFill>
                  <a:schemeClr val="hlink"/>
                </a:solidFill>
                <a:ea typeface="ＭＳ Ｐゴシック" pitchFamily="55" charset="-128"/>
                <a:cs typeface="ＭＳ Ｐゴシック" pitchFamily="55" charset="-128"/>
              </a:rPr>
              <a:t>nuclear modification factor R</a:t>
            </a:r>
            <a:r>
              <a:rPr lang="en-US" sz="1400" baseline="-25000" dirty="0">
                <a:solidFill>
                  <a:schemeClr val="hlink"/>
                </a:solidFill>
                <a:ea typeface="ＭＳ Ｐゴシック" pitchFamily="55" charset="-128"/>
                <a:cs typeface="ＭＳ Ｐゴシック" pitchFamily="55" charset="-128"/>
              </a:rPr>
              <a:t>AA</a:t>
            </a:r>
            <a:r>
              <a:rPr lang="en-US" sz="1400" baseline="0" dirty="0">
                <a:solidFill>
                  <a:schemeClr val="hlink"/>
                </a:solidFill>
                <a:ea typeface="ＭＳ Ｐゴシック" pitchFamily="55" charset="-128"/>
                <a:cs typeface="ＭＳ Ｐゴシック" pitchFamily="55" charset="-128"/>
              </a:rPr>
              <a:t> &lt;&lt; 1 at high </a:t>
            </a:r>
            <a:r>
              <a:rPr lang="en-US" sz="1400" baseline="0" dirty="0" err="1">
                <a:solidFill>
                  <a:schemeClr val="hlink"/>
                </a:solidFill>
                <a:ea typeface="ＭＳ Ｐゴシック" pitchFamily="55" charset="-128"/>
                <a:cs typeface="ＭＳ Ｐゴシック" pitchFamily="55" charset="-128"/>
              </a:rPr>
              <a:t>p</a:t>
            </a:r>
            <a:r>
              <a:rPr lang="en-US" sz="1400" baseline="-25000" dirty="0" err="1">
                <a:solidFill>
                  <a:schemeClr val="hlink"/>
                </a:solidFill>
                <a:ea typeface="ＭＳ Ｐゴシック" pitchFamily="55" charset="-128"/>
                <a:cs typeface="ＭＳ Ｐゴシック" pitchFamily="55" charset="-128"/>
              </a:rPr>
              <a:t>T</a:t>
            </a:r>
            <a:endParaRPr lang="en-US" sz="1400" baseline="0" dirty="0">
              <a:solidFill>
                <a:schemeClr val="hlink"/>
              </a:solidFill>
              <a:ea typeface="ＭＳ Ｐゴシック" pitchFamily="55" charset="-128"/>
              <a:cs typeface="ＭＳ Ｐゴシック" pitchFamily="55" charset="-128"/>
            </a:endParaRPr>
          </a:p>
        </p:txBody>
      </p:sp>
      <p:sp>
        <p:nvSpPr>
          <p:cNvPr id="44040" name="Rectangle 7"/>
          <p:cNvSpPr>
            <a:spLocks noChangeArrowheads="1"/>
          </p:cNvSpPr>
          <p:nvPr/>
        </p:nvSpPr>
        <p:spPr bwMode="auto">
          <a:xfrm>
            <a:off x="4374567" y="2607803"/>
            <a:ext cx="4404520" cy="1082675"/>
          </a:xfrm>
          <a:prstGeom prst="rect">
            <a:avLst/>
          </a:prstGeom>
          <a:noFill/>
          <a:ln w="9525">
            <a:noFill/>
            <a:miter lim="800000"/>
            <a:headEnd/>
            <a:tailEnd/>
          </a:ln>
        </p:spPr>
        <p:txBody>
          <a:bodyPr>
            <a:prstTxWarp prst="textNoShape">
              <a:avLst/>
            </a:prstTxWarp>
          </a:bodyPr>
          <a:lstStyle/>
          <a:p>
            <a:pPr marL="742950" lvl="1" indent="-285750" algn="l">
              <a:lnSpc>
                <a:spcPct val="85000"/>
              </a:lnSpc>
              <a:spcBef>
                <a:spcPct val="20000"/>
              </a:spcBef>
              <a:buClr>
                <a:schemeClr val="hlink"/>
              </a:buClr>
              <a:buSzPct val="65000"/>
              <a:buFont typeface="Monotype Sorts" pitchFamily="55" charset="2"/>
              <a:buChar char="l"/>
            </a:pPr>
            <a:r>
              <a:rPr lang="en-US" sz="2400" dirty="0">
                <a:solidFill>
                  <a:schemeClr val="hlink"/>
                </a:solidFill>
                <a:ea typeface="ＭＳ Ｐゴシック" pitchFamily="55" charset="-128"/>
                <a:cs typeface="ＭＳ Ｐゴシック" pitchFamily="55" charset="-128"/>
              </a:rPr>
              <a:t>A</a:t>
            </a:r>
            <a:r>
              <a:rPr lang="en-US" sz="2400" baseline="0" dirty="0" smtClean="0">
                <a:solidFill>
                  <a:schemeClr val="hlink"/>
                </a:solidFill>
                <a:ea typeface="ＭＳ Ｐゴシック" pitchFamily="55" charset="-128"/>
                <a:cs typeface="ＭＳ Ｐゴシック" pitchFamily="55" charset="-128"/>
              </a:rPr>
              <a:t>ccess </a:t>
            </a:r>
            <a:r>
              <a:rPr lang="en-US" sz="2400" baseline="0" dirty="0">
                <a:solidFill>
                  <a:schemeClr val="hlink"/>
                </a:solidFill>
                <a:ea typeface="ＭＳ Ｐゴシック" pitchFamily="55" charset="-128"/>
                <a:cs typeface="ＭＳ Ｐゴシック" pitchFamily="55" charset="-128"/>
              </a:rPr>
              <a:t>medium properties through statistical analysis</a:t>
            </a:r>
          </a:p>
          <a:p>
            <a:pPr marL="1143000" lvl="2" indent="-228600" algn="l">
              <a:lnSpc>
                <a:spcPct val="85000"/>
              </a:lnSpc>
              <a:spcBef>
                <a:spcPct val="20000"/>
              </a:spcBef>
              <a:buFontTx/>
              <a:buChar char="–"/>
            </a:pPr>
            <a:r>
              <a:rPr lang="en-US" baseline="0" dirty="0">
                <a:solidFill>
                  <a:srgbClr val="03BD10"/>
                </a:solidFill>
                <a:ea typeface="ＭＳ Ｐゴシック" pitchFamily="55" charset="-128"/>
                <a:cs typeface="ＭＳ Ｐゴシック" pitchFamily="55" charset="-128"/>
              </a:rPr>
              <a:t>example: transport coefficient in PQM </a:t>
            </a:r>
            <a:r>
              <a:rPr lang="en-US" baseline="0" dirty="0" smtClean="0">
                <a:solidFill>
                  <a:srgbClr val="03BD10"/>
                </a:solidFill>
                <a:ea typeface="ＭＳ Ｐゴシック" pitchFamily="55" charset="-128"/>
                <a:cs typeface="ＭＳ Ｐゴシック" pitchFamily="55" charset="-128"/>
              </a:rPr>
              <a:t>model</a:t>
            </a:r>
          </a:p>
          <a:p>
            <a:pPr marL="1143000" lvl="2" indent="-228600" algn="l">
              <a:lnSpc>
                <a:spcPct val="85000"/>
              </a:lnSpc>
              <a:spcBef>
                <a:spcPct val="20000"/>
              </a:spcBef>
              <a:buFontTx/>
              <a:buChar char="–"/>
            </a:pPr>
            <a:r>
              <a:rPr lang="en-US" dirty="0" smtClean="0">
                <a:solidFill>
                  <a:srgbClr val="FF0000"/>
                </a:solidFill>
                <a:ea typeface="ＭＳ Ｐゴシック" pitchFamily="55" charset="-128"/>
                <a:cs typeface="ＭＳ Ｐゴシック" pitchFamily="55" charset="-128"/>
              </a:rPr>
              <a:t>Very much model dependent</a:t>
            </a:r>
            <a:endParaRPr lang="en-US" baseline="0" dirty="0">
              <a:solidFill>
                <a:srgbClr val="FF0000"/>
              </a:solidFill>
              <a:ea typeface="ＭＳ Ｐゴシック" pitchFamily="55" charset="-128"/>
              <a:cs typeface="ＭＳ Ｐゴシック" pitchFamily="55" charset="-128"/>
            </a:endParaRPr>
          </a:p>
        </p:txBody>
      </p:sp>
      <p:sp>
        <p:nvSpPr>
          <p:cNvPr id="44041" name="Rectangle 16"/>
          <p:cNvSpPr>
            <a:spLocks noChangeArrowheads="1"/>
          </p:cNvSpPr>
          <p:nvPr/>
        </p:nvSpPr>
        <p:spPr bwMode="auto">
          <a:xfrm>
            <a:off x="786606" y="5922963"/>
            <a:ext cx="3254375" cy="468312"/>
          </a:xfrm>
          <a:prstGeom prst="rect">
            <a:avLst/>
          </a:prstGeom>
          <a:solidFill>
            <a:srgbClr val="FFFF00"/>
          </a:solidFill>
          <a:ln w="9525">
            <a:noFill/>
            <a:miter lim="800000"/>
            <a:headEnd/>
            <a:tailEnd/>
          </a:ln>
        </p:spPr>
        <p:txBody>
          <a:bodyPr>
            <a:prstTxWarp prst="textNoShape">
              <a:avLst/>
            </a:prstTxWarp>
          </a:bodyPr>
          <a:lstStyle/>
          <a:p>
            <a:pPr marL="284163" indent="-284163" algn="l">
              <a:spcBef>
                <a:spcPct val="20000"/>
              </a:spcBef>
              <a:buClr>
                <a:schemeClr val="accent2"/>
              </a:buClr>
              <a:buSzPct val="85000"/>
            </a:pPr>
            <a:r>
              <a:rPr lang="en-US" sz="2000" dirty="0"/>
              <a:t>H</a:t>
            </a:r>
            <a:r>
              <a:rPr lang="en-US" sz="2000" baseline="0" dirty="0" smtClean="0"/>
              <a:t>uge </a:t>
            </a:r>
            <a:r>
              <a:rPr lang="en-US" sz="2000" baseline="0" dirty="0"/>
              <a:t>opacity of the medium</a:t>
            </a:r>
          </a:p>
        </p:txBody>
      </p:sp>
      <p:sp>
        <p:nvSpPr>
          <p:cNvPr id="17" name="Date Placeholder 16"/>
          <p:cNvSpPr>
            <a:spLocks noGrp="1"/>
          </p:cNvSpPr>
          <p:nvPr>
            <p:ph type="dt" sz="half" idx="10"/>
          </p:nvPr>
        </p:nvSpPr>
        <p:spPr/>
        <p:txBody>
          <a:bodyPr/>
          <a:lstStyle/>
          <a:p>
            <a:fld id="{A40F573C-B959-48F9-90F8-71EBA319E8FB}" type="datetime1">
              <a:rPr lang="en-US" smtClean="0"/>
              <a:t>10/15/09</a:t>
            </a:fld>
            <a:endParaRPr lang="en-US" dirty="0"/>
          </a:p>
        </p:txBody>
      </p:sp>
      <p:sp>
        <p:nvSpPr>
          <p:cNvPr id="18" name="Slide Number Placeholder 17"/>
          <p:cNvSpPr>
            <a:spLocks noGrp="1"/>
          </p:cNvSpPr>
          <p:nvPr>
            <p:ph type="sldNum" sz="quarter" idx="12"/>
          </p:nvPr>
        </p:nvSpPr>
        <p:spPr/>
        <p:txBody>
          <a:bodyPr/>
          <a:lstStyle/>
          <a:p>
            <a:fld id="{FC6E5505-00B4-41FA-BC05-A7403279B96F}" type="slidenum">
              <a:rPr lang="en-US" smtClean="0"/>
              <a:pPr/>
              <a:t>4</a:t>
            </a:fld>
            <a:endParaRPr lang="en-US"/>
          </a:p>
        </p:txBody>
      </p:sp>
      <p:sp>
        <p:nvSpPr>
          <p:cNvPr id="19" name="Footer Placeholder 18"/>
          <p:cNvSpPr>
            <a:spLocks noGrp="1"/>
          </p:cNvSpPr>
          <p:nvPr>
            <p:ph type="ftr" sz="quarter" idx="11"/>
          </p:nvPr>
        </p:nvSpPr>
        <p:spPr/>
        <p:txBody>
          <a:bodyPr/>
          <a:lstStyle/>
          <a:p>
            <a:r>
              <a:rPr lang="en-US" smtClean="0"/>
              <a:t>Ming X. Liu  DNP2009</a:t>
            </a:r>
            <a:endParaRPr lang="en-US"/>
          </a:p>
        </p:txBody>
      </p:sp>
      <p:graphicFrame>
        <p:nvGraphicFramePr>
          <p:cNvPr id="69637" name="Object 5"/>
          <p:cNvGraphicFramePr>
            <a:graphicFrameLocks noChangeAspect="1"/>
          </p:cNvGraphicFramePr>
          <p:nvPr/>
        </p:nvGraphicFramePr>
        <p:xfrm>
          <a:off x="736600" y="2249489"/>
          <a:ext cx="2438400" cy="705990"/>
        </p:xfrm>
        <a:graphic>
          <a:graphicData uri="http://schemas.openxmlformats.org/presentationml/2006/ole">
            <p:oleObj spid="_x0000_s60419" name="Equation" r:id="rId7" imgW="1612900" imgH="457200" progId="Equation.3">
              <p:embed/>
            </p:oleObj>
          </a:graphicData>
        </a:graphic>
      </p:graphicFrame>
      <p:pic>
        <p:nvPicPr>
          <p:cNvPr id="21" name="Picture 20" descr="raa_Tshirt_WithRun7Eta.gif"/>
          <p:cNvPicPr>
            <a:picLocks noChangeAspect="1"/>
          </p:cNvPicPr>
          <p:nvPr/>
        </p:nvPicPr>
        <p:blipFill>
          <a:blip r:embed="rId8"/>
          <a:stretch>
            <a:fillRect/>
          </a:stretch>
        </p:blipFill>
        <p:spPr>
          <a:xfrm>
            <a:off x="457200" y="3149141"/>
            <a:ext cx="3796684" cy="2709192"/>
          </a:xfrm>
          <a:prstGeom prst="rect">
            <a:avLst/>
          </a:prstGeom>
        </p:spPr>
      </p:pic>
      <p:graphicFrame>
        <p:nvGraphicFramePr>
          <p:cNvPr id="22" name="Object 21"/>
          <p:cNvGraphicFramePr>
            <a:graphicFrameLocks noChangeAspect="1"/>
          </p:cNvGraphicFramePr>
          <p:nvPr/>
        </p:nvGraphicFramePr>
        <p:xfrm>
          <a:off x="5237957" y="706437"/>
          <a:ext cx="893762" cy="814901"/>
        </p:xfrm>
        <a:graphic>
          <a:graphicData uri="http://schemas.openxmlformats.org/presentationml/2006/ole">
            <p:oleObj spid="_x0000_s60422" name="Equation" r:id="rId9" imgW="431800" imgH="393700" progId="Equation.3">
              <p:embed/>
            </p:oleObj>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10"/>
          <p:cNvSpPr>
            <a:spLocks noGrp="1" noChangeArrowheads="1"/>
          </p:cNvSpPr>
          <p:nvPr>
            <p:ph type="title"/>
          </p:nvPr>
        </p:nvSpPr>
        <p:spPr>
          <a:xfrm>
            <a:off x="-100013" y="152400"/>
            <a:ext cx="9448801" cy="369888"/>
          </a:xfrm>
          <a:noFill/>
        </p:spPr>
        <p:txBody>
          <a:bodyPr>
            <a:normAutofit fontScale="90000"/>
          </a:bodyPr>
          <a:lstStyle/>
          <a:p>
            <a:r>
              <a:rPr lang="en-US" sz="4600"/>
              <a:t>e</a:t>
            </a:r>
            <a:r>
              <a:rPr lang="en-US" sz="4600" baseline="30000">
                <a:ea typeface="Arial" pitchFamily="55" charset="0"/>
                <a:cs typeface="Arial" pitchFamily="55" charset="0"/>
              </a:rPr>
              <a:t>±</a:t>
            </a:r>
            <a:r>
              <a:rPr lang="en-US" sz="4600"/>
              <a:t> R</a:t>
            </a:r>
            <a:r>
              <a:rPr lang="en-US" sz="4600" baseline="-25000"/>
              <a:t>AA</a:t>
            </a:r>
            <a:r>
              <a:rPr lang="en-US" sz="4600"/>
              <a:t>: a Challenge for Models</a:t>
            </a:r>
            <a:r>
              <a:rPr lang="en-US" sz="4600" baseline="-25000"/>
              <a:t> </a:t>
            </a:r>
            <a:endParaRPr lang="en-US" sz="4600">
              <a:ea typeface="Arial" pitchFamily="55" charset="0"/>
              <a:cs typeface="Arial" pitchFamily="55" charset="0"/>
            </a:endParaRPr>
          </a:p>
        </p:txBody>
      </p:sp>
      <p:sp>
        <p:nvSpPr>
          <p:cNvPr id="43011" name="Rectangle 12"/>
          <p:cNvSpPr>
            <a:spLocks noChangeArrowheads="1"/>
          </p:cNvSpPr>
          <p:nvPr/>
        </p:nvSpPr>
        <p:spPr bwMode="auto">
          <a:xfrm>
            <a:off x="163513" y="814388"/>
            <a:ext cx="5354637" cy="2679700"/>
          </a:xfrm>
          <a:prstGeom prst="rect">
            <a:avLst/>
          </a:prstGeom>
          <a:noFill/>
          <a:ln w="9525">
            <a:noFill/>
            <a:miter lim="800000"/>
            <a:headEnd/>
            <a:tailEnd/>
          </a:ln>
        </p:spPr>
        <p:txBody>
          <a:bodyPr>
            <a:prstTxWarp prst="textNoShape">
              <a:avLst/>
            </a:prstTxWarp>
          </a:bodyPr>
          <a:lstStyle/>
          <a:p>
            <a:pPr marL="228600" indent="-228600">
              <a:spcBef>
                <a:spcPct val="20000"/>
              </a:spcBef>
              <a:buClr>
                <a:schemeClr val="accent2"/>
              </a:buClr>
              <a:buSzPct val="85000"/>
              <a:buFont typeface="Monotype Sorts" pitchFamily="55" charset="2"/>
              <a:buChar char="l"/>
            </a:pPr>
            <a:r>
              <a:rPr lang="en-US" sz="2400" dirty="0">
                <a:ea typeface="Arial" pitchFamily="55" charset="0"/>
                <a:cs typeface="Arial" pitchFamily="55" charset="0"/>
              </a:rPr>
              <a:t>T</a:t>
            </a:r>
            <a:r>
              <a:rPr lang="en-US" sz="2400" dirty="0" smtClean="0">
                <a:ea typeface="Arial" pitchFamily="55" charset="0"/>
                <a:cs typeface="Arial" pitchFamily="55" charset="0"/>
              </a:rPr>
              <a:t>esting </a:t>
            </a:r>
            <a:r>
              <a:rPr lang="en-US" sz="2400" dirty="0">
                <a:ea typeface="Arial" pitchFamily="55" charset="0"/>
                <a:cs typeface="Arial" pitchFamily="55" charset="0"/>
              </a:rPr>
              <a:t>ground for various </a:t>
            </a:r>
            <a:r>
              <a:rPr lang="en-US" sz="2400" dirty="0" err="1">
                <a:ea typeface="Arial" pitchFamily="55" charset="0"/>
                <a:cs typeface="Arial" pitchFamily="55" charset="0"/>
              </a:rPr>
              <a:t>parton</a:t>
            </a:r>
            <a:r>
              <a:rPr lang="en-US" sz="2400" dirty="0">
                <a:ea typeface="Arial" pitchFamily="55" charset="0"/>
                <a:cs typeface="Arial" pitchFamily="55" charset="0"/>
              </a:rPr>
              <a:t> energy loss </a:t>
            </a:r>
            <a:r>
              <a:rPr lang="en-US" sz="2400" dirty="0">
                <a:latin typeface="Symbol" pitchFamily="55" charset="2"/>
                <a:ea typeface="Arial" pitchFamily="55" charset="0"/>
                <a:cs typeface="Arial" pitchFamily="55" charset="0"/>
              </a:rPr>
              <a:t>(D</a:t>
            </a:r>
            <a:r>
              <a:rPr lang="en-US" sz="2400" dirty="0">
                <a:ea typeface="Arial" pitchFamily="55" charset="0"/>
                <a:cs typeface="Arial" pitchFamily="55" charset="0"/>
              </a:rPr>
              <a:t>E</a:t>
            </a:r>
            <a:r>
              <a:rPr lang="en-US" sz="2400" dirty="0">
                <a:latin typeface="Symbol" pitchFamily="55" charset="2"/>
                <a:ea typeface="Arial" pitchFamily="55" charset="0"/>
                <a:cs typeface="Arial" pitchFamily="55" charset="0"/>
              </a:rPr>
              <a:t>)</a:t>
            </a:r>
            <a:r>
              <a:rPr lang="en-US" sz="2400" dirty="0">
                <a:ea typeface="Arial" pitchFamily="55" charset="0"/>
                <a:cs typeface="Arial" pitchFamily="55" charset="0"/>
              </a:rPr>
              <a:t> models</a:t>
            </a:r>
          </a:p>
          <a:p>
            <a:pPr marL="515938" lvl="1" indent="-173038">
              <a:lnSpc>
                <a:spcPct val="85000"/>
              </a:lnSpc>
              <a:spcBef>
                <a:spcPct val="20000"/>
              </a:spcBef>
              <a:buClr>
                <a:schemeClr val="hlink"/>
              </a:buClr>
              <a:buSzPct val="65000"/>
              <a:buFont typeface="Monotype Sorts" pitchFamily="55" charset="2"/>
              <a:buChar char="l"/>
            </a:pPr>
            <a:r>
              <a:rPr lang="en-US" dirty="0" err="1">
                <a:solidFill>
                  <a:schemeClr val="hlink"/>
                </a:solidFill>
                <a:ea typeface="Arial" pitchFamily="55" charset="0"/>
                <a:cs typeface="Arial" pitchFamily="55" charset="0"/>
              </a:rPr>
              <a:t>radiative</a:t>
            </a:r>
            <a:r>
              <a:rPr lang="en-US" dirty="0">
                <a:solidFill>
                  <a:schemeClr val="hlink"/>
                </a:solidFill>
                <a:ea typeface="Arial" pitchFamily="55" charset="0"/>
                <a:cs typeface="Arial" pitchFamily="55" charset="0"/>
              </a:rPr>
              <a:t> </a:t>
            </a:r>
            <a:r>
              <a:rPr lang="en-US" dirty="0">
                <a:solidFill>
                  <a:schemeClr val="hlink"/>
                </a:solidFill>
                <a:latin typeface="Symbol" pitchFamily="55" charset="2"/>
                <a:ea typeface="Arial" pitchFamily="55" charset="0"/>
                <a:cs typeface="Arial" pitchFamily="55" charset="0"/>
              </a:rPr>
              <a:t>D</a:t>
            </a:r>
            <a:r>
              <a:rPr lang="en-US" dirty="0">
                <a:solidFill>
                  <a:schemeClr val="hlink"/>
                </a:solidFill>
                <a:ea typeface="Arial" pitchFamily="55" charset="0"/>
                <a:cs typeface="Arial" pitchFamily="55" charset="0"/>
              </a:rPr>
              <a:t>E only</a:t>
            </a:r>
          </a:p>
          <a:p>
            <a:pPr marL="855663" lvl="2" indent="-225425">
              <a:lnSpc>
                <a:spcPct val="85000"/>
              </a:lnSpc>
              <a:spcBef>
                <a:spcPct val="20000"/>
              </a:spcBef>
              <a:buFontTx/>
              <a:buChar char="–"/>
            </a:pPr>
            <a:r>
              <a:rPr lang="en-US" dirty="0" err="1">
                <a:solidFill>
                  <a:srgbClr val="03BD10"/>
                </a:solidFill>
                <a:ea typeface="Arial" pitchFamily="55" charset="0"/>
                <a:cs typeface="Arial" pitchFamily="55" charset="0"/>
              </a:rPr>
              <a:t>Djordjevic</a:t>
            </a:r>
            <a:r>
              <a:rPr lang="en-US" dirty="0">
                <a:solidFill>
                  <a:srgbClr val="03BD10"/>
                </a:solidFill>
                <a:ea typeface="Arial" pitchFamily="55" charset="0"/>
                <a:cs typeface="Arial" pitchFamily="55" charset="0"/>
              </a:rPr>
              <a:t> et al., PLB 632(2006)81</a:t>
            </a:r>
          </a:p>
          <a:p>
            <a:pPr marL="855663" lvl="2" indent="-225425">
              <a:lnSpc>
                <a:spcPct val="85000"/>
              </a:lnSpc>
              <a:spcBef>
                <a:spcPct val="20000"/>
              </a:spcBef>
              <a:buFontTx/>
              <a:buChar char="–"/>
            </a:pPr>
            <a:r>
              <a:rPr lang="da-DK" dirty="0" err="1">
                <a:solidFill>
                  <a:srgbClr val="03BD10"/>
                </a:solidFill>
                <a:ea typeface="Arial" pitchFamily="55" charset="0"/>
                <a:cs typeface="Arial" pitchFamily="55" charset="0"/>
              </a:rPr>
              <a:t>Armesto</a:t>
            </a:r>
            <a:r>
              <a:rPr lang="da-DK" dirty="0">
                <a:solidFill>
                  <a:srgbClr val="03BD10"/>
                </a:solidFill>
                <a:ea typeface="Arial" pitchFamily="55" charset="0"/>
                <a:cs typeface="Arial" pitchFamily="55" charset="0"/>
              </a:rPr>
              <a:t> et al., PLB 637(2006)362)</a:t>
            </a:r>
            <a:endParaRPr lang="en-US" sz="1600" dirty="0">
              <a:solidFill>
                <a:srgbClr val="03BD10"/>
              </a:solidFill>
              <a:ea typeface="Arial" pitchFamily="55" charset="0"/>
              <a:cs typeface="Arial" pitchFamily="55" charset="0"/>
            </a:endParaRPr>
          </a:p>
          <a:p>
            <a:pPr marL="515938" lvl="1" indent="-173038">
              <a:lnSpc>
                <a:spcPct val="85000"/>
              </a:lnSpc>
              <a:spcBef>
                <a:spcPct val="20000"/>
              </a:spcBef>
              <a:buClr>
                <a:schemeClr val="hlink"/>
              </a:buClr>
              <a:buSzPct val="65000"/>
              <a:buFont typeface="Monotype Sorts" pitchFamily="55" charset="2"/>
              <a:buChar char="l"/>
            </a:pPr>
            <a:r>
              <a:rPr lang="en-US" dirty="0" err="1">
                <a:solidFill>
                  <a:schemeClr val="hlink"/>
                </a:solidFill>
                <a:ea typeface="Arial" pitchFamily="55" charset="0"/>
                <a:cs typeface="Arial" pitchFamily="55" charset="0"/>
              </a:rPr>
              <a:t>collisional</a:t>
            </a:r>
            <a:r>
              <a:rPr lang="en-US" dirty="0">
                <a:solidFill>
                  <a:schemeClr val="hlink"/>
                </a:solidFill>
                <a:ea typeface="Arial" pitchFamily="55" charset="0"/>
                <a:cs typeface="Arial" pitchFamily="55" charset="0"/>
              </a:rPr>
              <a:t> </a:t>
            </a:r>
            <a:r>
              <a:rPr lang="en-US" dirty="0">
                <a:solidFill>
                  <a:schemeClr val="hlink"/>
                </a:solidFill>
                <a:latin typeface="Symbol" pitchFamily="55" charset="2"/>
                <a:ea typeface="Arial Unicode MS" pitchFamily="34" charset="-128"/>
                <a:cs typeface="Arial Unicode MS" pitchFamily="34" charset="-128"/>
              </a:rPr>
              <a:t>D</a:t>
            </a:r>
            <a:r>
              <a:rPr lang="en-US" dirty="0">
                <a:solidFill>
                  <a:schemeClr val="hlink"/>
                </a:solidFill>
                <a:ea typeface="Arial Unicode MS" pitchFamily="34" charset="-128"/>
                <a:cs typeface="Arial Unicode MS" pitchFamily="34" charset="-128"/>
              </a:rPr>
              <a:t>E included</a:t>
            </a:r>
          </a:p>
          <a:p>
            <a:pPr marL="855663" lvl="2" indent="-225425">
              <a:lnSpc>
                <a:spcPct val="85000"/>
              </a:lnSpc>
              <a:spcBef>
                <a:spcPct val="20000"/>
              </a:spcBef>
              <a:buFontTx/>
              <a:buChar char="–"/>
            </a:pPr>
            <a:r>
              <a:rPr lang="da-DK" dirty="0" err="1">
                <a:solidFill>
                  <a:srgbClr val="03BD10"/>
                </a:solidFill>
                <a:ea typeface="Arial Unicode MS" pitchFamily="34" charset="-128"/>
                <a:cs typeface="Arial Unicode MS" pitchFamily="34" charset="-128"/>
              </a:rPr>
              <a:t>Wicks</a:t>
            </a:r>
            <a:r>
              <a:rPr lang="da-DK" dirty="0">
                <a:solidFill>
                  <a:srgbClr val="03BD10"/>
                </a:solidFill>
                <a:ea typeface="Arial Unicode MS" pitchFamily="34" charset="-128"/>
                <a:cs typeface="Arial Unicode MS" pitchFamily="34" charset="-128"/>
              </a:rPr>
              <a:t> et al., NPA 784(2007)426</a:t>
            </a:r>
          </a:p>
          <a:p>
            <a:pPr marL="855663" lvl="2" indent="-225425">
              <a:lnSpc>
                <a:spcPct val="85000"/>
              </a:lnSpc>
              <a:spcBef>
                <a:spcPct val="20000"/>
              </a:spcBef>
              <a:buFontTx/>
              <a:buChar char="–"/>
            </a:pPr>
            <a:r>
              <a:rPr lang="en-US" dirty="0">
                <a:solidFill>
                  <a:srgbClr val="03BD10"/>
                </a:solidFill>
                <a:ea typeface="Arial Unicode MS" pitchFamily="34" charset="-128"/>
                <a:cs typeface="Arial Unicode MS" pitchFamily="34" charset="-128"/>
              </a:rPr>
              <a:t>van </a:t>
            </a:r>
            <a:r>
              <a:rPr lang="en-US" dirty="0" err="1">
                <a:solidFill>
                  <a:srgbClr val="03BD10"/>
                </a:solidFill>
                <a:ea typeface="Arial Unicode MS" pitchFamily="34" charset="-128"/>
                <a:cs typeface="Arial Unicode MS" pitchFamily="34" charset="-128"/>
              </a:rPr>
              <a:t>Hees</a:t>
            </a:r>
            <a:r>
              <a:rPr lang="en-US" dirty="0">
                <a:solidFill>
                  <a:srgbClr val="03BD10"/>
                </a:solidFill>
                <a:ea typeface="Arial Unicode MS" pitchFamily="34" charset="-128"/>
                <a:cs typeface="Arial Unicode MS" pitchFamily="34" charset="-128"/>
              </a:rPr>
              <a:t> &amp; Rapp, PRC 73(2006)034913)</a:t>
            </a:r>
            <a:endParaRPr lang="en-US" sz="1000" dirty="0">
              <a:ea typeface="Arial" pitchFamily="55" charset="0"/>
              <a:cs typeface="Arial" pitchFamily="55" charset="0"/>
            </a:endParaRPr>
          </a:p>
        </p:txBody>
      </p:sp>
      <p:grpSp>
        <p:nvGrpSpPr>
          <p:cNvPr id="2" name="Group 17"/>
          <p:cNvGrpSpPr>
            <a:grpSpLocks/>
          </p:cNvGrpSpPr>
          <p:nvPr/>
        </p:nvGrpSpPr>
        <p:grpSpPr bwMode="auto">
          <a:xfrm>
            <a:off x="5424488" y="592138"/>
            <a:ext cx="3606800" cy="3135312"/>
            <a:chOff x="3417" y="373"/>
            <a:chExt cx="2272" cy="1975"/>
          </a:xfrm>
        </p:grpSpPr>
        <p:pic>
          <p:nvPicPr>
            <p:cNvPr id="43020" name="Picture 14"/>
            <p:cNvPicPr>
              <a:picLocks noChangeAspect="1" noChangeArrowheads="1"/>
            </p:cNvPicPr>
            <p:nvPr/>
          </p:nvPicPr>
          <p:blipFill>
            <a:blip r:embed="rId3"/>
            <a:srcRect/>
            <a:stretch>
              <a:fillRect/>
            </a:stretch>
          </p:blipFill>
          <p:spPr bwMode="auto">
            <a:xfrm>
              <a:off x="3417" y="423"/>
              <a:ext cx="2272" cy="1925"/>
            </a:xfrm>
            <a:prstGeom prst="rect">
              <a:avLst/>
            </a:prstGeom>
            <a:noFill/>
            <a:ln w="9525">
              <a:noFill/>
              <a:miter lim="800000"/>
              <a:headEnd/>
              <a:tailEnd/>
            </a:ln>
          </p:spPr>
        </p:pic>
        <p:sp>
          <p:nvSpPr>
            <p:cNvPr id="43021" name="Text Box 16"/>
            <p:cNvSpPr txBox="1">
              <a:spLocks noChangeArrowheads="1"/>
            </p:cNvSpPr>
            <p:nvPr/>
          </p:nvSpPr>
          <p:spPr bwMode="auto">
            <a:xfrm>
              <a:off x="4372" y="373"/>
              <a:ext cx="1278" cy="154"/>
            </a:xfrm>
            <a:prstGeom prst="rect">
              <a:avLst/>
            </a:prstGeom>
            <a:noFill/>
            <a:ln w="9525">
              <a:noFill/>
              <a:miter lim="800000"/>
              <a:headEnd/>
              <a:tailEnd/>
            </a:ln>
          </p:spPr>
          <p:txBody>
            <a:bodyPr wrap="none">
              <a:prstTxWarp prst="textNoShape">
                <a:avLst/>
              </a:prstTxWarp>
              <a:spAutoFit/>
            </a:bodyPr>
            <a:lstStyle/>
            <a:p>
              <a:r>
                <a:rPr lang="da-DK" sz="1000"/>
                <a:t>Wicks et al., NPA 784(2007)426</a:t>
              </a:r>
              <a:endParaRPr lang="en-US" sz="1000"/>
            </a:p>
          </p:txBody>
        </p:sp>
      </p:grpSp>
      <p:grpSp>
        <p:nvGrpSpPr>
          <p:cNvPr id="3" name="Group 20"/>
          <p:cNvGrpSpPr>
            <a:grpSpLocks/>
          </p:cNvGrpSpPr>
          <p:nvPr/>
        </p:nvGrpSpPr>
        <p:grpSpPr bwMode="auto">
          <a:xfrm>
            <a:off x="5419725" y="3721100"/>
            <a:ext cx="3622675" cy="2700338"/>
            <a:chOff x="3414" y="2344"/>
            <a:chExt cx="2282" cy="1701"/>
          </a:xfrm>
        </p:grpSpPr>
        <p:pic>
          <p:nvPicPr>
            <p:cNvPr id="43018" name="Picture 15"/>
            <p:cNvPicPr>
              <a:picLocks noChangeAspect="1" noChangeArrowheads="1"/>
            </p:cNvPicPr>
            <p:nvPr/>
          </p:nvPicPr>
          <p:blipFill>
            <a:blip r:embed="rId4"/>
            <a:srcRect/>
            <a:stretch>
              <a:fillRect/>
            </a:stretch>
          </p:blipFill>
          <p:spPr bwMode="auto">
            <a:xfrm>
              <a:off x="3414" y="2344"/>
              <a:ext cx="2282" cy="1701"/>
            </a:xfrm>
            <a:prstGeom prst="rect">
              <a:avLst/>
            </a:prstGeom>
            <a:noFill/>
            <a:ln w="9525">
              <a:noFill/>
              <a:miter lim="800000"/>
              <a:headEnd/>
              <a:tailEnd/>
            </a:ln>
          </p:spPr>
        </p:pic>
        <p:sp>
          <p:nvSpPr>
            <p:cNvPr id="43019" name="Text Box 19"/>
            <p:cNvSpPr txBox="1">
              <a:spLocks noChangeArrowheads="1"/>
            </p:cNvSpPr>
            <p:nvPr/>
          </p:nvSpPr>
          <p:spPr bwMode="auto">
            <a:xfrm>
              <a:off x="4383" y="2376"/>
              <a:ext cx="1279" cy="154"/>
            </a:xfrm>
            <a:prstGeom prst="rect">
              <a:avLst/>
            </a:prstGeom>
            <a:noFill/>
            <a:ln w="9525">
              <a:noFill/>
              <a:miter lim="800000"/>
              <a:headEnd/>
              <a:tailEnd/>
            </a:ln>
          </p:spPr>
          <p:txBody>
            <a:bodyPr wrap="none">
              <a:prstTxWarp prst="textNoShape">
                <a:avLst/>
              </a:prstTxWarp>
              <a:spAutoFit/>
            </a:bodyPr>
            <a:lstStyle/>
            <a:p>
              <a:r>
                <a:rPr lang="en-US" sz="1000"/>
                <a:t>Adil &amp; Vitev, PLB 649(2007)139</a:t>
              </a:r>
            </a:p>
          </p:txBody>
        </p:sp>
      </p:grpSp>
      <p:sp>
        <p:nvSpPr>
          <p:cNvPr id="43014" name="Rectangle 21"/>
          <p:cNvSpPr>
            <a:spLocks noChangeArrowheads="1"/>
          </p:cNvSpPr>
          <p:nvPr/>
        </p:nvSpPr>
        <p:spPr bwMode="auto">
          <a:xfrm>
            <a:off x="171450" y="3687763"/>
            <a:ext cx="5354638" cy="2595562"/>
          </a:xfrm>
          <a:prstGeom prst="rect">
            <a:avLst/>
          </a:prstGeom>
          <a:noFill/>
          <a:ln w="9525">
            <a:noFill/>
            <a:miter lim="800000"/>
            <a:headEnd/>
            <a:tailEnd/>
          </a:ln>
        </p:spPr>
        <p:txBody>
          <a:bodyPr>
            <a:prstTxWarp prst="textNoShape">
              <a:avLst/>
            </a:prstTxWarp>
          </a:bodyPr>
          <a:lstStyle/>
          <a:p>
            <a:pPr marL="228600" indent="-228600">
              <a:spcBef>
                <a:spcPct val="20000"/>
              </a:spcBef>
              <a:buClr>
                <a:schemeClr val="accent2"/>
              </a:buClr>
              <a:buSzPct val="85000"/>
              <a:buFont typeface="Monotype Sorts" pitchFamily="55" charset="2"/>
              <a:buChar char="l"/>
            </a:pPr>
            <a:r>
              <a:rPr lang="en-US" sz="2400" dirty="0" smtClean="0">
                <a:ea typeface="Arial" pitchFamily="55" charset="0"/>
                <a:cs typeface="Arial" pitchFamily="55" charset="0"/>
              </a:rPr>
              <a:t>Alternative </a:t>
            </a:r>
            <a:r>
              <a:rPr lang="en-US" sz="2400" dirty="0">
                <a:ea typeface="Arial" pitchFamily="55" charset="0"/>
                <a:cs typeface="Arial" pitchFamily="55" charset="0"/>
              </a:rPr>
              <a:t>approaches to interpret the suppression</a:t>
            </a:r>
          </a:p>
          <a:p>
            <a:pPr marL="515938" lvl="1" indent="-173038">
              <a:lnSpc>
                <a:spcPct val="85000"/>
              </a:lnSpc>
              <a:spcBef>
                <a:spcPct val="20000"/>
              </a:spcBef>
              <a:buClr>
                <a:schemeClr val="hlink"/>
              </a:buClr>
              <a:buSzPct val="65000"/>
              <a:buFont typeface="Monotype Sorts" pitchFamily="55" charset="2"/>
              <a:buChar char="l"/>
            </a:pPr>
            <a:r>
              <a:rPr lang="en-US" dirty="0" err="1">
                <a:solidFill>
                  <a:schemeClr val="hlink"/>
                </a:solidFill>
                <a:ea typeface="Arial" pitchFamily="55" charset="0"/>
                <a:cs typeface="Arial" pitchFamily="55" charset="0"/>
              </a:rPr>
              <a:t>collisional</a:t>
            </a:r>
            <a:r>
              <a:rPr lang="en-US" dirty="0">
                <a:solidFill>
                  <a:schemeClr val="hlink"/>
                </a:solidFill>
                <a:ea typeface="Arial" pitchFamily="55" charset="0"/>
                <a:cs typeface="Arial" pitchFamily="55" charset="0"/>
              </a:rPr>
              <a:t> dissociation </a:t>
            </a:r>
            <a:r>
              <a:rPr lang="en-US" dirty="0" smtClean="0">
                <a:solidFill>
                  <a:schemeClr val="hlink"/>
                </a:solidFill>
                <a:ea typeface="Arial" pitchFamily="55" charset="0"/>
                <a:cs typeface="Arial" pitchFamily="55" charset="0"/>
              </a:rPr>
              <a:t>of </a:t>
            </a:r>
            <a:r>
              <a:rPr lang="en-US" dirty="0">
                <a:solidFill>
                  <a:schemeClr val="hlink"/>
                </a:solidFill>
                <a:ea typeface="Arial" pitchFamily="55" charset="0"/>
                <a:cs typeface="Arial" pitchFamily="55" charset="0"/>
              </a:rPr>
              <a:t>heavy mesons (charm and bottom!)</a:t>
            </a:r>
          </a:p>
          <a:p>
            <a:pPr marL="855663" lvl="2" indent="-225425">
              <a:lnSpc>
                <a:spcPct val="85000"/>
              </a:lnSpc>
              <a:spcBef>
                <a:spcPct val="20000"/>
              </a:spcBef>
              <a:buFontTx/>
              <a:buChar char="–"/>
            </a:pPr>
            <a:r>
              <a:rPr lang="en-US" dirty="0" err="1">
                <a:solidFill>
                  <a:srgbClr val="03BD10"/>
                </a:solidFill>
                <a:ea typeface="Arial" pitchFamily="55" charset="0"/>
                <a:cs typeface="Arial" pitchFamily="55" charset="0"/>
              </a:rPr>
              <a:t>Adil</a:t>
            </a:r>
            <a:r>
              <a:rPr lang="en-US" dirty="0">
                <a:solidFill>
                  <a:srgbClr val="03BD10"/>
                </a:solidFill>
                <a:ea typeface="Arial" pitchFamily="55" charset="0"/>
                <a:cs typeface="Arial" pitchFamily="55" charset="0"/>
              </a:rPr>
              <a:t> &amp; </a:t>
            </a:r>
            <a:r>
              <a:rPr lang="en-US" dirty="0" err="1">
                <a:solidFill>
                  <a:srgbClr val="03BD10"/>
                </a:solidFill>
                <a:ea typeface="Arial" pitchFamily="55" charset="0"/>
                <a:cs typeface="Arial" pitchFamily="55" charset="0"/>
              </a:rPr>
              <a:t>Vitev</a:t>
            </a:r>
            <a:r>
              <a:rPr lang="en-US" dirty="0">
                <a:solidFill>
                  <a:srgbClr val="03BD10"/>
                </a:solidFill>
                <a:ea typeface="Arial" pitchFamily="55" charset="0"/>
                <a:cs typeface="Arial" pitchFamily="55" charset="0"/>
              </a:rPr>
              <a:t>, PLB 649(2007)139</a:t>
            </a:r>
            <a:endParaRPr lang="en-US" sz="1000" dirty="0">
              <a:solidFill>
                <a:srgbClr val="03BD10"/>
              </a:solidFill>
              <a:ea typeface="Arial" pitchFamily="55" charset="0"/>
              <a:cs typeface="Arial" pitchFamily="55" charset="0"/>
            </a:endParaRPr>
          </a:p>
          <a:p>
            <a:pPr marL="515938" lvl="1" indent="-173038">
              <a:lnSpc>
                <a:spcPct val="85000"/>
              </a:lnSpc>
              <a:spcBef>
                <a:spcPct val="20000"/>
              </a:spcBef>
              <a:buClr>
                <a:schemeClr val="hlink"/>
              </a:buClr>
              <a:buSzPct val="65000"/>
              <a:buFont typeface="Monotype Sorts" pitchFamily="55" charset="2"/>
              <a:buChar char="l"/>
            </a:pPr>
            <a:r>
              <a:rPr lang="en-US" dirty="0">
                <a:solidFill>
                  <a:schemeClr val="hlink"/>
                </a:solidFill>
                <a:ea typeface="Arial" pitchFamily="55" charset="0"/>
                <a:cs typeface="Arial" pitchFamily="55" charset="0"/>
              </a:rPr>
              <a:t>contribution from baryon enhancement</a:t>
            </a:r>
          </a:p>
          <a:p>
            <a:pPr marL="855663" lvl="2" indent="-225425">
              <a:lnSpc>
                <a:spcPct val="85000"/>
              </a:lnSpc>
              <a:spcBef>
                <a:spcPct val="20000"/>
              </a:spcBef>
              <a:buFontTx/>
              <a:buChar char="–"/>
            </a:pPr>
            <a:r>
              <a:rPr lang="en-US" dirty="0">
                <a:solidFill>
                  <a:srgbClr val="03BD10"/>
                </a:solidFill>
                <a:ea typeface="Arial" pitchFamily="55" charset="0"/>
                <a:cs typeface="Arial" pitchFamily="55" charset="0"/>
              </a:rPr>
              <a:t>Sorensen &amp; Dong, PRC 74(2006)024902</a:t>
            </a:r>
            <a:endParaRPr lang="en-US" sz="1000" dirty="0">
              <a:ea typeface="Arial" pitchFamily="55" charset="0"/>
              <a:cs typeface="Arial" pitchFamily="55" charset="0"/>
            </a:endParaRPr>
          </a:p>
        </p:txBody>
      </p:sp>
      <p:sp>
        <p:nvSpPr>
          <p:cNvPr id="11" name="Date Placeholder 10"/>
          <p:cNvSpPr>
            <a:spLocks noGrp="1"/>
          </p:cNvSpPr>
          <p:nvPr>
            <p:ph type="dt" sz="quarter" idx="10"/>
          </p:nvPr>
        </p:nvSpPr>
        <p:spPr/>
        <p:txBody>
          <a:bodyPr/>
          <a:lstStyle/>
          <a:p>
            <a:fld id="{30C25181-4E15-4D65-9806-F099B50FA599}" type="datetime1">
              <a:rPr lang="en-US" smtClean="0"/>
              <a:t>10/15/09</a:t>
            </a:fld>
            <a:endParaRPr lang="en-US"/>
          </a:p>
        </p:txBody>
      </p:sp>
      <p:sp>
        <p:nvSpPr>
          <p:cNvPr id="12" name="Slide Number Placeholder 11"/>
          <p:cNvSpPr>
            <a:spLocks noGrp="1"/>
          </p:cNvSpPr>
          <p:nvPr>
            <p:ph type="sldNum" sz="quarter" idx="12"/>
          </p:nvPr>
        </p:nvSpPr>
        <p:spPr/>
        <p:txBody>
          <a:bodyPr/>
          <a:lstStyle/>
          <a:p>
            <a:fld id="{E9A249B6-3B0E-4694-806F-2DE3077960DE}" type="slidenum">
              <a:rPr lang="en-US"/>
              <a:pPr/>
              <a:t>5</a:t>
            </a:fld>
            <a:endParaRPr lang="en-US"/>
          </a:p>
        </p:txBody>
      </p:sp>
      <p:sp>
        <p:nvSpPr>
          <p:cNvPr id="13" name="Footer Placeholder 12"/>
          <p:cNvSpPr>
            <a:spLocks noGrp="1"/>
          </p:cNvSpPr>
          <p:nvPr>
            <p:ph type="ftr" sz="quarter" idx="11"/>
          </p:nvPr>
        </p:nvSpPr>
        <p:spPr/>
        <p:txBody>
          <a:bodyPr/>
          <a:lstStyle/>
          <a:p>
            <a:r>
              <a:rPr lang="en-US" smtClean="0"/>
              <a:t>Ming X. Liu  DNP2009</a:t>
            </a:r>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90" name="Rectangle 1026"/>
          <p:cNvSpPr>
            <a:spLocks noGrp="1" noChangeArrowheads="1"/>
          </p:cNvSpPr>
          <p:nvPr>
            <p:ph type="title"/>
          </p:nvPr>
        </p:nvSpPr>
        <p:spPr>
          <a:xfrm>
            <a:off x="509588" y="0"/>
            <a:ext cx="8229600" cy="1143000"/>
          </a:xfrm>
        </p:spPr>
        <p:txBody>
          <a:bodyPr>
            <a:normAutofit/>
          </a:bodyPr>
          <a:lstStyle/>
          <a:p>
            <a:pPr eaLnBrk="1" hangingPunct="1"/>
            <a:r>
              <a:rPr lang="en-US" sz="3200" dirty="0"/>
              <a:t>Stopping Power of Nuclear Matter</a:t>
            </a:r>
            <a:r>
              <a:rPr lang="en-US" sz="3200" dirty="0" smtClean="0"/>
              <a:t> </a:t>
            </a:r>
            <a:br>
              <a:rPr lang="en-US" sz="3200" dirty="0" smtClean="0"/>
            </a:br>
            <a:r>
              <a:rPr lang="en-US" sz="3200" dirty="0" smtClean="0"/>
              <a:t>for </a:t>
            </a:r>
            <a:r>
              <a:rPr lang="en-US" sz="3200" dirty="0" smtClean="0"/>
              <a:t>H</a:t>
            </a:r>
            <a:r>
              <a:rPr lang="en-US" sz="3200" dirty="0" smtClean="0"/>
              <a:t>igh Energy Quarks</a:t>
            </a:r>
            <a:endParaRPr lang="en-US" sz="3200" dirty="0"/>
          </a:p>
        </p:txBody>
      </p:sp>
      <p:sp>
        <p:nvSpPr>
          <p:cNvPr id="16391" name="Text Box 1027"/>
          <p:cNvSpPr txBox="1">
            <a:spLocks noChangeArrowheads="1"/>
          </p:cNvSpPr>
          <p:nvPr/>
        </p:nvSpPr>
        <p:spPr bwMode="auto">
          <a:xfrm>
            <a:off x="1804988" y="1116013"/>
            <a:ext cx="184150" cy="519112"/>
          </a:xfrm>
          <a:prstGeom prst="rect">
            <a:avLst/>
          </a:prstGeom>
          <a:noFill/>
          <a:ln w="9525">
            <a:noFill/>
            <a:miter lim="800000"/>
            <a:headEnd/>
            <a:tailEnd/>
          </a:ln>
        </p:spPr>
        <p:txBody>
          <a:bodyPr wrap="none">
            <a:prstTxWarp prst="textNoShape">
              <a:avLst/>
            </a:prstTxWarp>
            <a:spAutoFit/>
          </a:bodyPr>
          <a:lstStyle/>
          <a:p>
            <a:endParaRPr lang="en-US">
              <a:latin typeface="Arial" pitchFamily="-112" charset="0"/>
            </a:endParaRPr>
          </a:p>
        </p:txBody>
      </p:sp>
      <p:sp>
        <p:nvSpPr>
          <p:cNvPr id="16392" name="Text Box 1028"/>
          <p:cNvSpPr txBox="1">
            <a:spLocks noChangeArrowheads="1"/>
          </p:cNvSpPr>
          <p:nvPr/>
        </p:nvSpPr>
        <p:spPr bwMode="auto">
          <a:xfrm>
            <a:off x="4910138" y="1130300"/>
            <a:ext cx="184150" cy="519113"/>
          </a:xfrm>
          <a:prstGeom prst="rect">
            <a:avLst/>
          </a:prstGeom>
          <a:noFill/>
          <a:ln w="9525">
            <a:noFill/>
            <a:miter lim="800000"/>
            <a:headEnd/>
            <a:tailEnd/>
          </a:ln>
        </p:spPr>
        <p:txBody>
          <a:bodyPr wrap="none">
            <a:prstTxWarp prst="textNoShape">
              <a:avLst/>
            </a:prstTxWarp>
            <a:spAutoFit/>
          </a:bodyPr>
          <a:lstStyle/>
          <a:p>
            <a:endParaRPr lang="en-US">
              <a:latin typeface="Arial" pitchFamily="-112" charset="0"/>
            </a:endParaRPr>
          </a:p>
        </p:txBody>
      </p:sp>
      <p:graphicFrame>
        <p:nvGraphicFramePr>
          <p:cNvPr id="182457" name="Group 1209"/>
          <p:cNvGraphicFramePr>
            <a:graphicFrameLocks noGrp="1"/>
          </p:cNvGraphicFramePr>
          <p:nvPr/>
        </p:nvGraphicFramePr>
        <p:xfrm>
          <a:off x="493713" y="2292350"/>
          <a:ext cx="8343900" cy="3391854"/>
        </p:xfrm>
        <a:graphic>
          <a:graphicData uri="http://schemas.openxmlformats.org/drawingml/2006/table">
            <a:tbl>
              <a:tblPr/>
              <a:tblGrid>
                <a:gridCol w="2178050"/>
                <a:gridCol w="3248025"/>
                <a:gridCol w="2917825"/>
              </a:tblGrid>
              <a:tr h="663575">
                <a:tc>
                  <a:txBody>
                    <a:bodyPr/>
                    <a:lstStyle/>
                    <a:p>
                      <a:pPr marL="0" marR="0" lvl="0" indent="0" algn="l" defTabSz="914400" rtl="0" eaLnBrk="1" fontAlgn="base" latinLnBrk="0" hangingPunct="1">
                        <a:lnSpc>
                          <a:spcPct val="100000"/>
                        </a:lnSpc>
                        <a:spcBef>
                          <a:spcPct val="50000"/>
                        </a:spcBef>
                        <a:spcAft>
                          <a:spcPct val="0"/>
                        </a:spcAft>
                        <a:buClr>
                          <a:srgbClr val="24459C"/>
                        </a:buClr>
                        <a:buSzPct val="110000"/>
                        <a:buFont typeface="Times" pitchFamily="-112" charset="0"/>
                        <a:buNone/>
                        <a:tabLst/>
                      </a:pPr>
                      <a:endParaRPr kumimoji="0" lang="en-US" sz="2000" b="0" i="0" u="none" strike="noStrike" cap="none" normalizeH="0" baseline="0">
                        <a:ln>
                          <a:noFill/>
                        </a:ln>
                        <a:solidFill>
                          <a:schemeClr val="tx1"/>
                        </a:solidFill>
                        <a:effectLst/>
                        <a:latin typeface="Arial" pitchFamily="-112" charset="0"/>
                      </a:endParaRPr>
                    </a:p>
                  </a:txBody>
                  <a:tcPr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rgbClr val="24459C"/>
                        </a:buClr>
                        <a:buSzPct val="110000"/>
                        <a:buFont typeface="Times" pitchFamily="-112" charset="0"/>
                        <a:buNone/>
                        <a:tabLst/>
                      </a:pPr>
                      <a:r>
                        <a:rPr kumimoji="0" lang="en-US" sz="2000" b="1" i="1" u="none" strike="noStrike" cap="none" normalizeH="0" baseline="0">
                          <a:ln>
                            <a:noFill/>
                          </a:ln>
                          <a:solidFill>
                            <a:schemeClr val="tx1"/>
                          </a:solidFill>
                          <a:effectLst/>
                          <a:latin typeface="Arial" pitchFamily="-112" charset="0"/>
                        </a:rPr>
                        <a:t>Large Nuclei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rgbClr val="24459C"/>
                        </a:buClr>
                        <a:buSzPct val="110000"/>
                        <a:buFont typeface="Times" pitchFamily="-112" charset="0"/>
                        <a:buNone/>
                        <a:tabLst/>
                      </a:pPr>
                      <a:r>
                        <a:rPr kumimoji="0" lang="en-US" sz="2000" b="1" i="1" u="none" strike="noStrike" cap="none" normalizeH="0" baseline="0">
                          <a:ln>
                            <a:noFill/>
                          </a:ln>
                          <a:solidFill>
                            <a:schemeClr val="tx1"/>
                          </a:solidFill>
                          <a:effectLst/>
                          <a:latin typeface="Arial" pitchFamily="-112" charset="0"/>
                        </a:rPr>
                        <a:t>Electromagnetic</a:t>
                      </a:r>
                    </a:p>
                  </a:txBody>
                  <a:tcPr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481013">
                <a:tc>
                  <a:txBody>
                    <a:bodyPr/>
                    <a:lstStyle/>
                    <a:p>
                      <a:pPr marL="0" marR="0" lvl="0" indent="0" algn="ctr" defTabSz="914400" rtl="0" eaLnBrk="1" fontAlgn="base" latinLnBrk="0" hangingPunct="1">
                        <a:lnSpc>
                          <a:spcPct val="100000"/>
                        </a:lnSpc>
                        <a:spcBef>
                          <a:spcPct val="50000"/>
                        </a:spcBef>
                        <a:spcAft>
                          <a:spcPct val="0"/>
                        </a:spcAft>
                        <a:buClr>
                          <a:srgbClr val="24459C"/>
                        </a:buClr>
                        <a:buSzPct val="110000"/>
                        <a:buFont typeface="Times" pitchFamily="-112" charset="0"/>
                        <a:buNone/>
                        <a:tabLst/>
                      </a:pPr>
                      <a:r>
                        <a:rPr kumimoji="0" lang="en-US" sz="2000" b="1" i="1" u="none" strike="noStrike" cap="none" normalizeH="0" baseline="0">
                          <a:ln>
                            <a:noFill/>
                          </a:ln>
                          <a:solidFill>
                            <a:schemeClr val="tx1"/>
                          </a:solidFill>
                          <a:effectLst/>
                          <a:latin typeface="Arial" pitchFamily="-112" charset="0"/>
                        </a:rPr>
                        <a:t>Theory</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rgbClr val="24459C"/>
                        </a:buClr>
                        <a:buSzPct val="110000"/>
                        <a:buFont typeface="Times" pitchFamily="-112" charset="0"/>
                        <a:buNone/>
                        <a:tabLst/>
                      </a:pPr>
                      <a:r>
                        <a:rPr kumimoji="0" lang="en-US" sz="2000" b="0" i="0" u="none" strike="noStrike" cap="none" normalizeH="0" baseline="0">
                          <a:ln>
                            <a:noFill/>
                          </a:ln>
                          <a:solidFill>
                            <a:srgbClr val="FF0000"/>
                          </a:solidFill>
                          <a:effectLst/>
                          <a:latin typeface="Arial" pitchFamily="-112" charset="0"/>
                        </a:rPr>
                        <a:t>Competing theories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rgbClr val="24459C"/>
                        </a:buClr>
                        <a:buSzPct val="110000"/>
                        <a:buFont typeface="Times" pitchFamily="-112" charset="0"/>
                        <a:buNone/>
                        <a:tabLst/>
                      </a:pPr>
                      <a:r>
                        <a:rPr kumimoji="0" lang="en-US" sz="2000" b="0" i="0" u="none" strike="noStrike" cap="none" normalizeH="0" baseline="0">
                          <a:ln>
                            <a:noFill/>
                          </a:ln>
                          <a:solidFill>
                            <a:srgbClr val="009900"/>
                          </a:solidFill>
                          <a:effectLst/>
                          <a:latin typeface="Arial" pitchFamily="-112" charset="0"/>
                        </a:rPr>
                        <a:t>Established theory</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2763">
                <a:tc>
                  <a:txBody>
                    <a:bodyPr/>
                    <a:lstStyle/>
                    <a:p>
                      <a:pPr marL="0" marR="0" lvl="0" indent="0" algn="ctr" defTabSz="914400" rtl="0" eaLnBrk="1" fontAlgn="base" latinLnBrk="0" hangingPunct="1">
                        <a:lnSpc>
                          <a:spcPct val="100000"/>
                        </a:lnSpc>
                        <a:spcBef>
                          <a:spcPct val="50000"/>
                        </a:spcBef>
                        <a:spcAft>
                          <a:spcPct val="0"/>
                        </a:spcAft>
                        <a:buClr>
                          <a:srgbClr val="24459C"/>
                        </a:buClr>
                        <a:buSzPct val="110000"/>
                        <a:buFont typeface="Times" pitchFamily="-112" charset="0"/>
                        <a:buNone/>
                        <a:tabLst/>
                      </a:pPr>
                      <a:r>
                        <a:rPr kumimoji="0" lang="en-US" sz="2000" b="1" i="1" u="none" strike="noStrike" cap="none" normalizeH="0" baseline="0">
                          <a:ln>
                            <a:noFill/>
                          </a:ln>
                          <a:solidFill>
                            <a:schemeClr val="tx1"/>
                          </a:solidFill>
                          <a:effectLst/>
                          <a:latin typeface="Arial" pitchFamily="-112" charset="0"/>
                        </a:rPr>
                        <a:t>Phenomenology</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
                          <a:srgbClr val="24459C"/>
                        </a:buClr>
                        <a:buSzPct val="110000"/>
                        <a:buFont typeface="Times" pitchFamily="-112" charset="0"/>
                        <a:buNone/>
                        <a:tabLst/>
                      </a:pPr>
                      <a:r>
                        <a:rPr kumimoji="0" lang="en-US" sz="2000" b="0" i="0" u="none" strike="noStrike" cap="none" normalizeH="0" baseline="0">
                          <a:ln>
                            <a:noFill/>
                          </a:ln>
                          <a:solidFill>
                            <a:schemeClr val="tx1"/>
                          </a:solidFill>
                          <a:effectLst/>
                          <a:latin typeface="Arial" pitchFamily="-112" charset="0"/>
                        </a:rPr>
                        <a:t>          </a:t>
                      </a:r>
                      <a:r>
                        <a:rPr kumimoji="0" lang="en-US" sz="2000" b="0" i="0" u="none" strike="noStrike" cap="none" normalizeH="0" baseline="0">
                          <a:ln>
                            <a:noFill/>
                          </a:ln>
                          <a:solidFill>
                            <a:srgbClr val="FF0000"/>
                          </a:solidFill>
                          <a:effectLst/>
                          <a:latin typeface="Arial" pitchFamily="-112" charset="0"/>
                        </a:rPr>
                        <a:t>Poorly known</a:t>
                      </a:r>
                      <a:endParaRPr kumimoji="0" lang="en-US" sz="2000" b="0" i="0" u="none" strike="noStrike" cap="none" normalizeH="0" baseline="0">
                        <a:ln>
                          <a:noFill/>
                        </a:ln>
                        <a:solidFill>
                          <a:schemeClr val="tx1"/>
                        </a:solidFill>
                        <a:effectLst/>
                        <a:latin typeface="Arial" pitchFamily="-112"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rgbClr val="24459C"/>
                        </a:buClr>
                        <a:buSzPct val="110000"/>
                        <a:buFont typeface="Times" pitchFamily="-112" charset="0"/>
                        <a:buNone/>
                        <a:tabLst/>
                      </a:pPr>
                      <a:r>
                        <a:rPr kumimoji="0" lang="en-US" sz="2000" b="0" i="0" u="none" strike="noStrike" cap="none" normalizeH="0" baseline="0">
                          <a:ln>
                            <a:noFill/>
                          </a:ln>
                          <a:solidFill>
                            <a:srgbClr val="009900"/>
                          </a:solidFill>
                          <a:effectLst/>
                          <a:latin typeface="Arial" pitchFamily="-112" charset="0"/>
                        </a:rPr>
                        <a:t>Extremely successful</a:t>
                      </a:r>
                      <a:r>
                        <a:rPr kumimoji="0" lang="en-US" sz="2000" b="0" i="0" u="none" strike="noStrike" cap="none" normalizeH="0" baseline="0">
                          <a:ln>
                            <a:noFill/>
                          </a:ln>
                          <a:solidFill>
                            <a:schemeClr val="tx1"/>
                          </a:solidFill>
                          <a:effectLst/>
                          <a:latin typeface="Arial" pitchFamily="-112" charset="0"/>
                        </a:rPr>
                        <a:t> </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9613">
                <a:tc>
                  <a:txBody>
                    <a:bodyPr/>
                    <a:lstStyle/>
                    <a:p>
                      <a:pPr marL="0" marR="0" lvl="0" indent="0" algn="ctr" defTabSz="914400" rtl="0" eaLnBrk="1" fontAlgn="base" latinLnBrk="0" hangingPunct="1">
                        <a:lnSpc>
                          <a:spcPct val="100000"/>
                        </a:lnSpc>
                        <a:spcBef>
                          <a:spcPct val="50000"/>
                        </a:spcBef>
                        <a:spcAft>
                          <a:spcPct val="0"/>
                        </a:spcAft>
                        <a:buClr>
                          <a:srgbClr val="24459C"/>
                        </a:buClr>
                        <a:buSzPct val="110000"/>
                        <a:buFont typeface="Times" pitchFamily="-112" charset="0"/>
                        <a:buNone/>
                        <a:tabLst/>
                      </a:pPr>
                      <a:r>
                        <a:rPr kumimoji="0" lang="en-US" sz="2000" b="1" i="1" u="none" strike="noStrike" cap="none" normalizeH="0" baseline="0">
                          <a:ln>
                            <a:noFill/>
                          </a:ln>
                          <a:solidFill>
                            <a:schemeClr val="tx1"/>
                          </a:solidFill>
                          <a:effectLst/>
                          <a:latin typeface="Arial" pitchFamily="-112" charset="0"/>
                        </a:rPr>
                        <a:t>Experiment</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rgbClr val="24459C"/>
                        </a:buClr>
                        <a:buSzPct val="110000"/>
                        <a:buFont typeface="Times" pitchFamily="-112" charset="0"/>
                        <a:buNone/>
                        <a:tabLst/>
                      </a:pPr>
                      <a:r>
                        <a:rPr kumimoji="0" lang="en-US" sz="2000" b="0" i="0" u="none" strike="noStrike" cap="none" normalizeH="0" baseline="0">
                          <a:ln>
                            <a:noFill/>
                          </a:ln>
                          <a:solidFill>
                            <a:srgbClr val="FF0000"/>
                          </a:solidFill>
                          <a:effectLst/>
                          <a:latin typeface="Arial" pitchFamily="-112" charset="0"/>
                        </a:rPr>
                        <a:t>Single</a:t>
                      </a:r>
                      <a:r>
                        <a:rPr kumimoji="0" lang="en-US" sz="2000" b="0" i="0" u="none" strike="noStrike" cap="none" normalizeH="0" baseline="0">
                          <a:ln>
                            <a:noFill/>
                          </a:ln>
                          <a:solidFill>
                            <a:schemeClr val="tx1"/>
                          </a:solidFill>
                          <a:effectLst/>
                          <a:latin typeface="Arial" pitchFamily="-112" charset="0"/>
                        </a:rPr>
                        <a:t> </a:t>
                      </a:r>
                      <a:r>
                        <a:rPr kumimoji="0" lang="en-US" sz="2000" b="0" i="0" u="none" strike="noStrike" cap="none" normalizeH="0" baseline="0">
                          <a:ln>
                            <a:noFill/>
                          </a:ln>
                          <a:solidFill>
                            <a:srgbClr val="FF0000"/>
                          </a:solidFill>
                          <a:effectLst/>
                          <a:latin typeface="Arial" pitchFamily="-112" charset="0"/>
                        </a:rPr>
                        <a:t>attempt </a:t>
                      </a:r>
                      <a:endParaRPr kumimoji="0" lang="en-US" sz="2000" b="0" i="0" u="none" strike="noStrike" cap="none" normalizeH="0" baseline="0">
                        <a:ln>
                          <a:noFill/>
                        </a:ln>
                        <a:solidFill>
                          <a:srgbClr val="CC3300"/>
                        </a:solidFill>
                        <a:effectLst/>
                        <a:latin typeface="Arial" pitchFamily="-112" charset="0"/>
                      </a:endParaRPr>
                    </a:p>
                    <a:p>
                      <a:pPr marL="0" marR="0" lvl="0" indent="0" algn="ctr" defTabSz="914400" rtl="0" eaLnBrk="1" fontAlgn="base" latinLnBrk="0" hangingPunct="1">
                        <a:lnSpc>
                          <a:spcPct val="100000"/>
                        </a:lnSpc>
                        <a:spcBef>
                          <a:spcPct val="50000"/>
                        </a:spcBef>
                        <a:spcAft>
                          <a:spcPct val="0"/>
                        </a:spcAft>
                        <a:buClr>
                          <a:srgbClr val="24459C"/>
                        </a:buClr>
                        <a:buSzPct val="110000"/>
                        <a:buFont typeface="Times" pitchFamily="-112" charset="0"/>
                        <a:buNone/>
                        <a:tabLst/>
                      </a:pPr>
                      <a:endParaRPr kumimoji="0" lang="en-US" sz="2000" b="0" i="0" u="none" strike="noStrike" cap="none" normalizeH="0" baseline="0">
                        <a:ln>
                          <a:noFill/>
                        </a:ln>
                        <a:solidFill>
                          <a:schemeClr val="tx1"/>
                        </a:solidFill>
                        <a:effectLst/>
                        <a:latin typeface="Arial" pitchFamily="-112"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60000"/>
                        </a:lnSpc>
                        <a:spcBef>
                          <a:spcPct val="50000"/>
                        </a:spcBef>
                        <a:spcAft>
                          <a:spcPct val="0"/>
                        </a:spcAft>
                        <a:buClr>
                          <a:srgbClr val="24459C"/>
                        </a:buClr>
                        <a:buSzPct val="110000"/>
                        <a:buFont typeface="Times" pitchFamily="-112" charset="0"/>
                        <a:buNone/>
                        <a:tabLst/>
                      </a:pPr>
                      <a:r>
                        <a:rPr kumimoji="0" lang="en-US" sz="2000" b="0" i="0" u="none" strike="noStrike" cap="none" normalizeH="0" baseline="0">
                          <a:ln>
                            <a:noFill/>
                          </a:ln>
                          <a:solidFill>
                            <a:srgbClr val="009900"/>
                          </a:solidFill>
                          <a:effectLst/>
                          <a:latin typeface="Arial" pitchFamily="-112" charset="0"/>
                        </a:rPr>
                        <a:t>Plentiful quality data</a:t>
                      </a:r>
                    </a:p>
                  </a:txBody>
                  <a:tcPr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1063">
                <a:tc>
                  <a:txBody>
                    <a:bodyPr/>
                    <a:lstStyle/>
                    <a:p>
                      <a:pPr marL="0" marR="0" lvl="0" indent="0" algn="ctr" defTabSz="914400" rtl="0" eaLnBrk="1" fontAlgn="base" latinLnBrk="0" hangingPunct="1">
                        <a:lnSpc>
                          <a:spcPct val="100000"/>
                        </a:lnSpc>
                        <a:spcBef>
                          <a:spcPct val="50000"/>
                        </a:spcBef>
                        <a:spcAft>
                          <a:spcPct val="0"/>
                        </a:spcAft>
                        <a:buClr>
                          <a:srgbClr val="24459C"/>
                        </a:buClr>
                        <a:buSzPct val="110000"/>
                        <a:buFont typeface="Times" pitchFamily="-112" charset="0"/>
                        <a:buNone/>
                        <a:tabLst/>
                      </a:pPr>
                      <a:r>
                        <a:rPr kumimoji="0" lang="en-US" sz="2000" b="1" i="1" u="none" strike="noStrike" cap="none" normalizeH="0" baseline="0">
                          <a:ln>
                            <a:noFill/>
                          </a:ln>
                          <a:solidFill>
                            <a:schemeClr val="tx1"/>
                          </a:solidFill>
                          <a:effectLst/>
                          <a:latin typeface="Arial" pitchFamily="-112" charset="0"/>
                        </a:rPr>
                        <a:t>Need for improvement</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rgbClr val="24459C"/>
                        </a:buClr>
                        <a:buSzPct val="110000"/>
                        <a:buFont typeface="Times" pitchFamily="-112" charset="0"/>
                        <a:buNone/>
                        <a:tabLst/>
                      </a:pPr>
                      <a:r>
                        <a:rPr kumimoji="0" lang="en-US" sz="2800" b="1" i="0" u="none" strike="noStrike" cap="none" normalizeH="0" baseline="0">
                          <a:ln>
                            <a:noFill/>
                          </a:ln>
                          <a:solidFill>
                            <a:srgbClr val="009900"/>
                          </a:solidFill>
                          <a:effectLst/>
                          <a:latin typeface="Arial" pitchFamily="-112" charset="0"/>
                        </a:rPr>
                        <a:t>Urgent!!!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
                          <a:srgbClr val="24459C"/>
                        </a:buClr>
                        <a:buSzPct val="110000"/>
                        <a:buFont typeface="Times" pitchFamily="-112" charset="0"/>
                        <a:buNone/>
                        <a:tabLst/>
                      </a:pPr>
                      <a:r>
                        <a:rPr kumimoji="0" lang="en-US" sz="2000" b="0" i="0" u="none" strike="noStrike" cap="none" normalizeH="0" baseline="0">
                          <a:ln>
                            <a:noFill/>
                          </a:ln>
                          <a:solidFill>
                            <a:srgbClr val="FF0000"/>
                          </a:solidFill>
                          <a:effectLst/>
                          <a:latin typeface="Arial" pitchFamily="-112" charset="0"/>
                        </a:rPr>
                        <a:t>Almost NONE</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bl>
          </a:graphicData>
        </a:graphic>
      </p:graphicFrame>
      <p:sp>
        <p:nvSpPr>
          <p:cNvPr id="16415" name="Line 1073"/>
          <p:cNvSpPr>
            <a:spLocks noChangeShapeType="1"/>
          </p:cNvSpPr>
          <p:nvPr/>
        </p:nvSpPr>
        <p:spPr bwMode="auto">
          <a:xfrm>
            <a:off x="509588" y="4806950"/>
            <a:ext cx="8348662" cy="1588"/>
          </a:xfrm>
          <a:prstGeom prst="line">
            <a:avLst/>
          </a:prstGeom>
          <a:noFill/>
          <a:ln w="28575">
            <a:solidFill>
              <a:schemeClr val="tx1"/>
            </a:solidFill>
            <a:round/>
            <a:headEnd/>
            <a:tailEnd/>
          </a:ln>
        </p:spPr>
        <p:txBody>
          <a:bodyPr>
            <a:prstTxWarp prst="textNoShape">
              <a:avLst/>
            </a:prstTxWarp>
          </a:bodyPr>
          <a:lstStyle/>
          <a:p>
            <a:endParaRPr lang="en-US"/>
          </a:p>
        </p:txBody>
      </p:sp>
      <p:graphicFrame>
        <p:nvGraphicFramePr>
          <p:cNvPr id="16386" name="Object 2"/>
          <p:cNvGraphicFramePr>
            <a:graphicFrameLocks noChangeAspect="1"/>
          </p:cNvGraphicFramePr>
          <p:nvPr/>
        </p:nvGraphicFramePr>
        <p:xfrm>
          <a:off x="2892425" y="4327525"/>
          <a:ext cx="2778125" cy="354013"/>
        </p:xfrm>
        <a:graphic>
          <a:graphicData uri="http://schemas.openxmlformats.org/presentationml/2006/ole">
            <p:oleObj spid="_x0000_s37890" name="Equation" r:id="rId4" imgW="1892697" imgH="241697" progId="">
              <p:embed/>
            </p:oleObj>
          </a:graphicData>
        </a:graphic>
      </p:graphicFrame>
      <p:sp>
        <p:nvSpPr>
          <p:cNvPr id="16416" name="Oval 1167"/>
          <p:cNvSpPr>
            <a:spLocks noChangeArrowheads="1"/>
          </p:cNvSpPr>
          <p:nvPr/>
        </p:nvSpPr>
        <p:spPr bwMode="auto">
          <a:xfrm>
            <a:off x="550863" y="4767263"/>
            <a:ext cx="2027237" cy="831850"/>
          </a:xfrm>
          <a:prstGeom prst="ellipse">
            <a:avLst/>
          </a:prstGeom>
          <a:noFill/>
          <a:ln w="25400">
            <a:solidFill>
              <a:srgbClr val="33CC33"/>
            </a:solidFill>
            <a:round/>
            <a:headEnd/>
            <a:tailEnd/>
          </a:ln>
        </p:spPr>
        <p:txBody>
          <a:bodyPr wrap="none" anchor="ctr">
            <a:prstTxWarp prst="textNoShape">
              <a:avLst/>
            </a:prstTxWarp>
          </a:bodyPr>
          <a:lstStyle/>
          <a:p>
            <a:endParaRPr lang="en-US"/>
          </a:p>
        </p:txBody>
      </p:sp>
      <p:graphicFrame>
        <p:nvGraphicFramePr>
          <p:cNvPr id="16387" name="Object 3"/>
          <p:cNvGraphicFramePr>
            <a:graphicFrameLocks noChangeAspect="1"/>
          </p:cNvGraphicFramePr>
          <p:nvPr/>
        </p:nvGraphicFramePr>
        <p:xfrm>
          <a:off x="5721350" y="1617663"/>
          <a:ext cx="3062288" cy="612775"/>
        </p:xfrm>
        <a:graphic>
          <a:graphicData uri="http://schemas.openxmlformats.org/presentationml/2006/ole">
            <p:oleObj spid="_x0000_s37891" name="Equation" r:id="rId5" imgW="2286397" imgH="457597" progId="">
              <p:embed/>
            </p:oleObj>
          </a:graphicData>
        </a:graphic>
      </p:graphicFrame>
      <p:graphicFrame>
        <p:nvGraphicFramePr>
          <p:cNvPr id="16388" name="Object 4"/>
          <p:cNvGraphicFramePr>
            <a:graphicFrameLocks noChangeAspect="1"/>
          </p:cNvGraphicFramePr>
          <p:nvPr/>
        </p:nvGraphicFramePr>
        <p:xfrm>
          <a:off x="5645150" y="1057275"/>
          <a:ext cx="947738" cy="576263"/>
        </p:xfrm>
        <a:graphic>
          <a:graphicData uri="http://schemas.openxmlformats.org/presentationml/2006/ole">
            <p:oleObj spid="_x0000_s37892" name="Equation" r:id="rId6" imgW="711288" imgH="432009" progId="">
              <p:embed/>
            </p:oleObj>
          </a:graphicData>
        </a:graphic>
      </p:graphicFrame>
      <p:sp>
        <p:nvSpPr>
          <p:cNvPr id="16417" name="Text Box 1189"/>
          <p:cNvSpPr txBox="1">
            <a:spLocks noChangeArrowheads="1"/>
          </p:cNvSpPr>
          <p:nvPr/>
        </p:nvSpPr>
        <p:spPr bwMode="auto">
          <a:xfrm>
            <a:off x="341313" y="1714500"/>
            <a:ext cx="5441950" cy="396875"/>
          </a:xfrm>
          <a:prstGeom prst="rect">
            <a:avLst/>
          </a:prstGeom>
          <a:noFill/>
          <a:ln w="9525">
            <a:noFill/>
            <a:miter lim="800000"/>
            <a:headEnd/>
            <a:tailEnd/>
          </a:ln>
        </p:spPr>
        <p:txBody>
          <a:bodyPr>
            <a:prstTxWarp prst="textNoShape">
              <a:avLst/>
            </a:prstTxWarp>
            <a:spAutoFit/>
          </a:bodyPr>
          <a:lstStyle/>
          <a:p>
            <a:pPr>
              <a:buFontTx/>
              <a:buChar char="•"/>
            </a:pPr>
            <a:r>
              <a:rPr lang="en-US" sz="2000">
                <a:latin typeface="Arial" pitchFamily="-112" charset="0"/>
              </a:rPr>
              <a:t> </a:t>
            </a:r>
            <a:r>
              <a:rPr lang="en-US" sz="1800">
                <a:solidFill>
                  <a:srgbClr val="009900"/>
                </a:solidFill>
                <a:latin typeface="Arial" pitchFamily="-112" charset="0"/>
              </a:rPr>
              <a:t>Fundamental probe</a:t>
            </a:r>
            <a:r>
              <a:rPr lang="en-US" sz="1800">
                <a:latin typeface="Arial" pitchFamily="-112" charset="0"/>
              </a:rPr>
              <a:t> of the matter properties</a:t>
            </a:r>
          </a:p>
        </p:txBody>
      </p:sp>
      <p:sp>
        <p:nvSpPr>
          <p:cNvPr id="16418" name="Text Box 1193"/>
          <p:cNvSpPr txBox="1">
            <a:spLocks noChangeArrowheads="1"/>
          </p:cNvSpPr>
          <p:nvPr/>
        </p:nvSpPr>
        <p:spPr bwMode="auto">
          <a:xfrm>
            <a:off x="314325" y="1084263"/>
            <a:ext cx="5441950" cy="396875"/>
          </a:xfrm>
          <a:prstGeom prst="rect">
            <a:avLst/>
          </a:prstGeom>
          <a:noFill/>
          <a:ln w="9525">
            <a:noFill/>
            <a:miter lim="800000"/>
            <a:headEnd/>
            <a:tailEnd/>
          </a:ln>
        </p:spPr>
        <p:txBody>
          <a:bodyPr>
            <a:prstTxWarp prst="textNoShape">
              <a:avLst/>
            </a:prstTxWarp>
            <a:spAutoFit/>
          </a:bodyPr>
          <a:lstStyle/>
          <a:p>
            <a:pPr>
              <a:buFontTx/>
              <a:buChar char="•"/>
            </a:pPr>
            <a:r>
              <a:rPr lang="en-US" sz="2000">
                <a:latin typeface="Arial" pitchFamily="-112" charset="0"/>
              </a:rPr>
              <a:t> </a:t>
            </a:r>
            <a:r>
              <a:rPr lang="en-US" sz="1800">
                <a:solidFill>
                  <a:srgbClr val="009900"/>
                </a:solidFill>
                <a:latin typeface="Arial" pitchFamily="-112" charset="0"/>
              </a:rPr>
              <a:t>Stopping power</a:t>
            </a:r>
            <a:r>
              <a:rPr lang="en-US" sz="1800">
                <a:latin typeface="Arial" pitchFamily="-112" charset="0"/>
              </a:rPr>
              <a:t> of matter (radiative energy loss)</a:t>
            </a:r>
          </a:p>
        </p:txBody>
      </p:sp>
      <p:sp>
        <p:nvSpPr>
          <p:cNvPr id="16" name="Footer Placeholder 15"/>
          <p:cNvSpPr>
            <a:spLocks noGrp="1"/>
          </p:cNvSpPr>
          <p:nvPr>
            <p:ph type="ftr" sz="quarter" idx="11"/>
          </p:nvPr>
        </p:nvSpPr>
        <p:spPr/>
        <p:txBody>
          <a:bodyPr/>
          <a:lstStyle/>
          <a:p>
            <a:r>
              <a:rPr lang="en-US" smtClean="0"/>
              <a:t>Ming X. Liu  DNP2009</a:t>
            </a:r>
            <a:endParaRPr lang="en-US"/>
          </a:p>
        </p:txBody>
      </p:sp>
      <p:sp>
        <p:nvSpPr>
          <p:cNvPr id="17" name="Date Placeholder 16"/>
          <p:cNvSpPr>
            <a:spLocks noGrp="1"/>
          </p:cNvSpPr>
          <p:nvPr>
            <p:ph type="dt" sz="half" idx="10"/>
          </p:nvPr>
        </p:nvSpPr>
        <p:spPr/>
        <p:txBody>
          <a:bodyPr/>
          <a:lstStyle/>
          <a:p>
            <a:fld id="{FFD2E3D1-6326-4984-8FDA-B601FA704BAF}" type="datetime1">
              <a:rPr lang="en-US" smtClean="0"/>
              <a:t>10/15/09</a:t>
            </a:fld>
            <a:endParaRPr lang="en-US"/>
          </a:p>
        </p:txBody>
      </p:sp>
      <p:sp>
        <p:nvSpPr>
          <p:cNvPr id="18" name="Slide Number Placeholder 17"/>
          <p:cNvSpPr>
            <a:spLocks noGrp="1"/>
          </p:cNvSpPr>
          <p:nvPr>
            <p:ph type="sldNum" sz="quarter" idx="12"/>
          </p:nvPr>
        </p:nvSpPr>
        <p:spPr/>
        <p:txBody>
          <a:bodyPr/>
          <a:lstStyle/>
          <a:p>
            <a:fld id="{825C2647-C464-4E54-808B-4B2B00B885C1}"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94" name="Rectangle 2"/>
          <p:cNvSpPr>
            <a:spLocks noGrp="1" noChangeArrowheads="1"/>
          </p:cNvSpPr>
          <p:nvPr>
            <p:ph type="title"/>
          </p:nvPr>
        </p:nvSpPr>
        <p:spPr>
          <a:xfrm>
            <a:off x="195683" y="0"/>
            <a:ext cx="8597059" cy="1143000"/>
          </a:xfrm>
        </p:spPr>
        <p:txBody>
          <a:bodyPr>
            <a:normAutofit/>
          </a:bodyPr>
          <a:lstStyle/>
          <a:p>
            <a:pPr eaLnBrk="1" hangingPunct="1"/>
            <a:r>
              <a:rPr lang="en-US" sz="3000" dirty="0"/>
              <a:t>The Basic Idea of Initial-State Energy </a:t>
            </a:r>
            <a:r>
              <a:rPr lang="en-US" sz="3000" dirty="0" smtClean="0"/>
              <a:t>Loss in </a:t>
            </a:r>
            <a:r>
              <a:rPr lang="en-US" sz="3000" dirty="0" err="1" smtClean="0"/>
              <a:t>p+</a:t>
            </a:r>
            <a:r>
              <a:rPr lang="en-US" sz="3000" dirty="0" err="1" smtClean="0"/>
              <a:t>A</a:t>
            </a:r>
            <a:r>
              <a:rPr lang="en-US" sz="3000" dirty="0" smtClean="0"/>
              <a:t/>
            </a:r>
            <a:br>
              <a:rPr lang="en-US" sz="3000" dirty="0" smtClean="0"/>
            </a:br>
            <a:r>
              <a:rPr lang="en-US" sz="3000" dirty="0" smtClean="0">
                <a:solidFill>
                  <a:srgbClr val="000090"/>
                </a:solidFill>
              </a:rPr>
              <a:t>Benchmark Energy Loss Calculations</a:t>
            </a:r>
            <a:endParaRPr lang="en-US" sz="3000" dirty="0">
              <a:solidFill>
                <a:srgbClr val="000090"/>
              </a:solidFill>
            </a:endParaRPr>
          </a:p>
        </p:txBody>
      </p:sp>
      <p:grpSp>
        <p:nvGrpSpPr>
          <p:cNvPr id="2" name="Group 44"/>
          <p:cNvGrpSpPr>
            <a:grpSpLocks/>
          </p:cNvGrpSpPr>
          <p:nvPr/>
        </p:nvGrpSpPr>
        <p:grpSpPr bwMode="auto">
          <a:xfrm>
            <a:off x="4919663" y="1325563"/>
            <a:ext cx="3771900" cy="2212975"/>
            <a:chOff x="2322" y="776"/>
            <a:chExt cx="2376" cy="1394"/>
          </a:xfrm>
        </p:grpSpPr>
        <p:grpSp>
          <p:nvGrpSpPr>
            <p:cNvPr id="3" name="Group 43"/>
            <p:cNvGrpSpPr>
              <a:grpSpLocks/>
            </p:cNvGrpSpPr>
            <p:nvPr/>
          </p:nvGrpSpPr>
          <p:grpSpPr bwMode="auto">
            <a:xfrm>
              <a:off x="2322" y="776"/>
              <a:ext cx="2376" cy="1394"/>
              <a:chOff x="1775" y="893"/>
              <a:chExt cx="3676" cy="2112"/>
            </a:xfrm>
          </p:grpSpPr>
          <p:grpSp>
            <p:nvGrpSpPr>
              <p:cNvPr id="4" name="Group 42"/>
              <p:cNvGrpSpPr>
                <a:grpSpLocks/>
              </p:cNvGrpSpPr>
              <p:nvPr/>
            </p:nvGrpSpPr>
            <p:grpSpPr bwMode="auto">
              <a:xfrm>
                <a:off x="1775" y="893"/>
                <a:ext cx="3676" cy="2112"/>
                <a:chOff x="1775" y="893"/>
                <a:chExt cx="3676" cy="2112"/>
              </a:xfrm>
            </p:grpSpPr>
            <p:sp>
              <p:nvSpPr>
                <p:cNvPr id="20527" name="Oval 3"/>
                <p:cNvSpPr>
                  <a:spLocks noChangeArrowheads="1"/>
                </p:cNvSpPr>
                <p:nvPr/>
              </p:nvSpPr>
              <p:spPr bwMode="auto">
                <a:xfrm>
                  <a:off x="2702" y="893"/>
                  <a:ext cx="2188" cy="2112"/>
                </a:xfrm>
                <a:prstGeom prst="ellipse">
                  <a:avLst/>
                </a:prstGeom>
                <a:gradFill rotWithShape="1">
                  <a:gsLst>
                    <a:gs pos="0">
                      <a:srgbClr val="CC3300"/>
                    </a:gs>
                    <a:gs pos="100000">
                      <a:srgbClr val="FF9900"/>
                    </a:gs>
                  </a:gsLst>
                  <a:path path="shape">
                    <a:fillToRect l="50000" t="50000" r="50000" b="50000"/>
                  </a:path>
                </a:gradFill>
                <a:ln w="9525">
                  <a:noFill/>
                  <a:round/>
                  <a:headEnd/>
                  <a:tailEnd/>
                </a:ln>
              </p:spPr>
              <p:txBody>
                <a:bodyPr wrap="none" anchor="ctr">
                  <a:prstTxWarp prst="textNoShape">
                    <a:avLst/>
                  </a:prstTxWarp>
                </a:bodyPr>
                <a:lstStyle/>
                <a:p>
                  <a:endParaRPr lang="en-US"/>
                </a:p>
              </p:txBody>
            </p:sp>
            <p:sp>
              <p:nvSpPr>
                <p:cNvPr id="20528" name="Line 6"/>
                <p:cNvSpPr>
                  <a:spLocks noChangeShapeType="1"/>
                </p:cNvSpPr>
                <p:nvPr/>
              </p:nvSpPr>
              <p:spPr bwMode="auto">
                <a:xfrm flipV="1">
                  <a:off x="4118" y="1653"/>
                  <a:ext cx="1236" cy="355"/>
                </a:xfrm>
                <a:prstGeom prst="line">
                  <a:avLst/>
                </a:prstGeom>
                <a:noFill/>
                <a:ln w="31750">
                  <a:solidFill>
                    <a:schemeClr val="tx1"/>
                  </a:solidFill>
                  <a:round/>
                  <a:headEnd/>
                  <a:tailEnd type="triangle" w="med" len="med"/>
                </a:ln>
              </p:spPr>
              <p:txBody>
                <a:bodyPr>
                  <a:prstTxWarp prst="textNoShape">
                    <a:avLst/>
                  </a:prstTxWarp>
                </a:bodyPr>
                <a:lstStyle/>
                <a:p>
                  <a:endParaRPr lang="en-US"/>
                </a:p>
              </p:txBody>
            </p:sp>
            <p:sp>
              <p:nvSpPr>
                <p:cNvPr id="20529" name="Line 11"/>
                <p:cNvSpPr>
                  <a:spLocks noChangeShapeType="1"/>
                </p:cNvSpPr>
                <p:nvPr/>
              </p:nvSpPr>
              <p:spPr bwMode="auto">
                <a:xfrm>
                  <a:off x="4119" y="1998"/>
                  <a:ext cx="1281" cy="202"/>
                </a:xfrm>
                <a:prstGeom prst="line">
                  <a:avLst/>
                </a:prstGeom>
                <a:noFill/>
                <a:ln w="28575">
                  <a:solidFill>
                    <a:schemeClr val="tx1"/>
                  </a:solidFill>
                  <a:round/>
                  <a:headEnd/>
                  <a:tailEnd type="triangle" w="med" len="med"/>
                </a:ln>
              </p:spPr>
              <p:txBody>
                <a:bodyPr>
                  <a:prstTxWarp prst="textNoShape">
                    <a:avLst/>
                  </a:prstTxWarp>
                </a:bodyPr>
                <a:lstStyle/>
                <a:p>
                  <a:endParaRPr lang="en-US"/>
                </a:p>
              </p:txBody>
            </p:sp>
            <p:graphicFrame>
              <p:nvGraphicFramePr>
                <p:cNvPr id="20488" name="Object 8"/>
                <p:cNvGraphicFramePr>
                  <a:graphicFrameLocks noChangeAspect="1"/>
                </p:cNvGraphicFramePr>
                <p:nvPr/>
              </p:nvGraphicFramePr>
              <p:xfrm>
                <a:off x="3321" y="1218"/>
                <a:ext cx="750" cy="244"/>
              </p:xfrm>
              <a:graphic>
                <a:graphicData uri="http://schemas.openxmlformats.org/presentationml/2006/ole">
                  <p:oleObj spid="_x0000_s41992" name="Equation" r:id="rId5" imgW="546023" imgH="178042" progId="">
                    <p:embed/>
                  </p:oleObj>
                </a:graphicData>
              </a:graphic>
            </p:graphicFrame>
            <p:sp>
              <p:nvSpPr>
                <p:cNvPr id="20530" name="Freeform 20"/>
                <p:cNvSpPr>
                  <a:spLocks/>
                </p:cNvSpPr>
                <p:nvPr/>
              </p:nvSpPr>
              <p:spPr bwMode="auto">
                <a:xfrm>
                  <a:off x="3351" y="1465"/>
                  <a:ext cx="458" cy="433"/>
                </a:xfrm>
                <a:custGeom>
                  <a:avLst/>
                  <a:gdLst>
                    <a:gd name="T0" fmla="*/ 0 w 458"/>
                    <a:gd name="T1" fmla="*/ 433 h 433"/>
                    <a:gd name="T2" fmla="*/ 61 w 458"/>
                    <a:gd name="T3" fmla="*/ 351 h 433"/>
                    <a:gd name="T4" fmla="*/ 187 w 458"/>
                    <a:gd name="T5" fmla="*/ 400 h 433"/>
                    <a:gd name="T6" fmla="*/ 170 w 458"/>
                    <a:gd name="T7" fmla="*/ 236 h 433"/>
                    <a:gd name="T8" fmla="*/ 329 w 458"/>
                    <a:gd name="T9" fmla="*/ 258 h 433"/>
                    <a:gd name="T10" fmla="*/ 302 w 458"/>
                    <a:gd name="T11" fmla="*/ 98 h 433"/>
                    <a:gd name="T12" fmla="*/ 434 w 458"/>
                    <a:gd name="T13" fmla="*/ 104 h 433"/>
                    <a:gd name="T14" fmla="*/ 445 w 458"/>
                    <a:gd name="T15" fmla="*/ 0 h 433"/>
                    <a:gd name="T16" fmla="*/ 0 60000 65536"/>
                    <a:gd name="T17" fmla="*/ 0 60000 65536"/>
                    <a:gd name="T18" fmla="*/ 0 60000 65536"/>
                    <a:gd name="T19" fmla="*/ 0 60000 65536"/>
                    <a:gd name="T20" fmla="*/ 0 60000 65536"/>
                    <a:gd name="T21" fmla="*/ 0 60000 65536"/>
                    <a:gd name="T22" fmla="*/ 0 60000 65536"/>
                    <a:gd name="T23" fmla="*/ 0 60000 65536"/>
                    <a:gd name="T24" fmla="*/ 0 w 458"/>
                    <a:gd name="T25" fmla="*/ 0 h 433"/>
                    <a:gd name="T26" fmla="*/ 458 w 458"/>
                    <a:gd name="T27" fmla="*/ 433 h 4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8" h="433">
                      <a:moveTo>
                        <a:pt x="0" y="433"/>
                      </a:moveTo>
                      <a:cubicBezTo>
                        <a:pt x="15" y="394"/>
                        <a:pt x="30" y="356"/>
                        <a:pt x="61" y="351"/>
                      </a:cubicBezTo>
                      <a:cubicBezTo>
                        <a:pt x="92" y="346"/>
                        <a:pt x="169" y="419"/>
                        <a:pt x="187" y="400"/>
                      </a:cubicBezTo>
                      <a:cubicBezTo>
                        <a:pt x="205" y="381"/>
                        <a:pt x="146" y="260"/>
                        <a:pt x="170" y="236"/>
                      </a:cubicBezTo>
                      <a:cubicBezTo>
                        <a:pt x="194" y="212"/>
                        <a:pt x="307" y="281"/>
                        <a:pt x="329" y="258"/>
                      </a:cubicBezTo>
                      <a:cubicBezTo>
                        <a:pt x="351" y="235"/>
                        <a:pt x="285" y="124"/>
                        <a:pt x="302" y="98"/>
                      </a:cubicBezTo>
                      <a:cubicBezTo>
                        <a:pt x="319" y="72"/>
                        <a:pt x="410" y="120"/>
                        <a:pt x="434" y="104"/>
                      </a:cubicBezTo>
                      <a:cubicBezTo>
                        <a:pt x="458" y="88"/>
                        <a:pt x="451" y="44"/>
                        <a:pt x="445" y="0"/>
                      </a:cubicBezTo>
                    </a:path>
                  </a:pathLst>
                </a:custGeom>
                <a:noFill/>
                <a:ln w="31750">
                  <a:solidFill>
                    <a:srgbClr val="FFFF00"/>
                  </a:solidFill>
                  <a:round/>
                  <a:headEnd/>
                  <a:tailEnd type="triangle" w="med" len="med"/>
                </a:ln>
              </p:spPr>
              <p:txBody>
                <a:bodyPr>
                  <a:prstTxWarp prst="textNoShape">
                    <a:avLst/>
                  </a:prstTxWarp>
                </a:bodyPr>
                <a:lstStyle/>
                <a:p>
                  <a:endParaRPr lang="en-US"/>
                </a:p>
              </p:txBody>
            </p:sp>
            <p:sp>
              <p:nvSpPr>
                <p:cNvPr id="20531" name="Freeform 21"/>
                <p:cNvSpPr>
                  <a:spLocks/>
                </p:cNvSpPr>
                <p:nvPr/>
              </p:nvSpPr>
              <p:spPr bwMode="auto">
                <a:xfrm>
                  <a:off x="2829" y="1942"/>
                  <a:ext cx="132" cy="378"/>
                </a:xfrm>
                <a:custGeom>
                  <a:avLst/>
                  <a:gdLst>
                    <a:gd name="T0" fmla="*/ 29 w 132"/>
                    <a:gd name="T1" fmla="*/ 0 h 378"/>
                    <a:gd name="T2" fmla="*/ 117 w 132"/>
                    <a:gd name="T3" fmla="*/ 71 h 378"/>
                    <a:gd name="T4" fmla="*/ 2 w 132"/>
                    <a:gd name="T5" fmla="*/ 143 h 378"/>
                    <a:gd name="T6" fmla="*/ 128 w 132"/>
                    <a:gd name="T7" fmla="*/ 236 h 378"/>
                    <a:gd name="T8" fmla="*/ 24 w 132"/>
                    <a:gd name="T9" fmla="*/ 313 h 378"/>
                    <a:gd name="T10" fmla="*/ 84 w 132"/>
                    <a:gd name="T11" fmla="*/ 378 h 378"/>
                    <a:gd name="T12" fmla="*/ 0 60000 65536"/>
                    <a:gd name="T13" fmla="*/ 0 60000 65536"/>
                    <a:gd name="T14" fmla="*/ 0 60000 65536"/>
                    <a:gd name="T15" fmla="*/ 0 60000 65536"/>
                    <a:gd name="T16" fmla="*/ 0 60000 65536"/>
                    <a:gd name="T17" fmla="*/ 0 60000 65536"/>
                    <a:gd name="T18" fmla="*/ 0 w 132"/>
                    <a:gd name="T19" fmla="*/ 0 h 378"/>
                    <a:gd name="T20" fmla="*/ 132 w 132"/>
                    <a:gd name="T21" fmla="*/ 378 h 378"/>
                  </a:gdLst>
                  <a:ahLst/>
                  <a:cxnLst>
                    <a:cxn ang="T12">
                      <a:pos x="T0" y="T1"/>
                    </a:cxn>
                    <a:cxn ang="T13">
                      <a:pos x="T2" y="T3"/>
                    </a:cxn>
                    <a:cxn ang="T14">
                      <a:pos x="T4" y="T5"/>
                    </a:cxn>
                    <a:cxn ang="T15">
                      <a:pos x="T6" y="T7"/>
                    </a:cxn>
                    <a:cxn ang="T16">
                      <a:pos x="T8" y="T9"/>
                    </a:cxn>
                    <a:cxn ang="T17">
                      <a:pos x="T10" y="T11"/>
                    </a:cxn>
                  </a:cxnLst>
                  <a:rect l="T18" t="T19" r="T20" b="T21"/>
                  <a:pathLst>
                    <a:path w="132" h="378">
                      <a:moveTo>
                        <a:pt x="29" y="0"/>
                      </a:moveTo>
                      <a:cubicBezTo>
                        <a:pt x="75" y="23"/>
                        <a:pt x="121" y="47"/>
                        <a:pt x="117" y="71"/>
                      </a:cubicBezTo>
                      <a:cubicBezTo>
                        <a:pt x="113" y="95"/>
                        <a:pt x="0" y="116"/>
                        <a:pt x="2" y="143"/>
                      </a:cubicBezTo>
                      <a:cubicBezTo>
                        <a:pt x="4" y="170"/>
                        <a:pt x="124" y="208"/>
                        <a:pt x="128" y="236"/>
                      </a:cubicBezTo>
                      <a:cubicBezTo>
                        <a:pt x="132" y="264"/>
                        <a:pt x="31" y="290"/>
                        <a:pt x="24" y="313"/>
                      </a:cubicBezTo>
                      <a:cubicBezTo>
                        <a:pt x="17" y="336"/>
                        <a:pt x="74" y="367"/>
                        <a:pt x="84" y="378"/>
                      </a:cubicBezTo>
                    </a:path>
                  </a:pathLst>
                </a:custGeom>
                <a:noFill/>
                <a:ln w="31750">
                  <a:solidFill>
                    <a:srgbClr val="FFFF00"/>
                  </a:solidFill>
                  <a:round/>
                  <a:headEnd/>
                  <a:tailEnd/>
                </a:ln>
              </p:spPr>
              <p:txBody>
                <a:bodyPr>
                  <a:prstTxWarp prst="textNoShape">
                    <a:avLst/>
                  </a:prstTxWarp>
                </a:bodyPr>
                <a:lstStyle/>
                <a:p>
                  <a:endParaRPr lang="en-US"/>
                </a:p>
              </p:txBody>
            </p:sp>
            <p:sp>
              <p:nvSpPr>
                <p:cNvPr id="20532" name="Freeform 22"/>
                <p:cNvSpPr>
                  <a:spLocks/>
                </p:cNvSpPr>
                <p:nvPr/>
              </p:nvSpPr>
              <p:spPr bwMode="auto">
                <a:xfrm>
                  <a:off x="3111" y="1939"/>
                  <a:ext cx="132" cy="378"/>
                </a:xfrm>
                <a:custGeom>
                  <a:avLst/>
                  <a:gdLst>
                    <a:gd name="T0" fmla="*/ 29 w 132"/>
                    <a:gd name="T1" fmla="*/ 0 h 378"/>
                    <a:gd name="T2" fmla="*/ 117 w 132"/>
                    <a:gd name="T3" fmla="*/ 71 h 378"/>
                    <a:gd name="T4" fmla="*/ 2 w 132"/>
                    <a:gd name="T5" fmla="*/ 143 h 378"/>
                    <a:gd name="T6" fmla="*/ 128 w 132"/>
                    <a:gd name="T7" fmla="*/ 236 h 378"/>
                    <a:gd name="T8" fmla="*/ 24 w 132"/>
                    <a:gd name="T9" fmla="*/ 313 h 378"/>
                    <a:gd name="T10" fmla="*/ 84 w 132"/>
                    <a:gd name="T11" fmla="*/ 378 h 378"/>
                    <a:gd name="T12" fmla="*/ 0 60000 65536"/>
                    <a:gd name="T13" fmla="*/ 0 60000 65536"/>
                    <a:gd name="T14" fmla="*/ 0 60000 65536"/>
                    <a:gd name="T15" fmla="*/ 0 60000 65536"/>
                    <a:gd name="T16" fmla="*/ 0 60000 65536"/>
                    <a:gd name="T17" fmla="*/ 0 60000 65536"/>
                    <a:gd name="T18" fmla="*/ 0 w 132"/>
                    <a:gd name="T19" fmla="*/ 0 h 378"/>
                    <a:gd name="T20" fmla="*/ 132 w 132"/>
                    <a:gd name="T21" fmla="*/ 378 h 378"/>
                  </a:gdLst>
                  <a:ahLst/>
                  <a:cxnLst>
                    <a:cxn ang="T12">
                      <a:pos x="T0" y="T1"/>
                    </a:cxn>
                    <a:cxn ang="T13">
                      <a:pos x="T2" y="T3"/>
                    </a:cxn>
                    <a:cxn ang="T14">
                      <a:pos x="T4" y="T5"/>
                    </a:cxn>
                    <a:cxn ang="T15">
                      <a:pos x="T6" y="T7"/>
                    </a:cxn>
                    <a:cxn ang="T16">
                      <a:pos x="T8" y="T9"/>
                    </a:cxn>
                    <a:cxn ang="T17">
                      <a:pos x="T10" y="T11"/>
                    </a:cxn>
                  </a:cxnLst>
                  <a:rect l="T18" t="T19" r="T20" b="T21"/>
                  <a:pathLst>
                    <a:path w="132" h="378">
                      <a:moveTo>
                        <a:pt x="29" y="0"/>
                      </a:moveTo>
                      <a:cubicBezTo>
                        <a:pt x="75" y="23"/>
                        <a:pt x="121" y="47"/>
                        <a:pt x="117" y="71"/>
                      </a:cubicBezTo>
                      <a:cubicBezTo>
                        <a:pt x="113" y="95"/>
                        <a:pt x="0" y="116"/>
                        <a:pt x="2" y="143"/>
                      </a:cubicBezTo>
                      <a:cubicBezTo>
                        <a:pt x="4" y="170"/>
                        <a:pt x="124" y="208"/>
                        <a:pt x="128" y="236"/>
                      </a:cubicBezTo>
                      <a:cubicBezTo>
                        <a:pt x="132" y="264"/>
                        <a:pt x="31" y="290"/>
                        <a:pt x="24" y="313"/>
                      </a:cubicBezTo>
                      <a:cubicBezTo>
                        <a:pt x="17" y="336"/>
                        <a:pt x="74" y="367"/>
                        <a:pt x="84" y="378"/>
                      </a:cubicBezTo>
                    </a:path>
                  </a:pathLst>
                </a:custGeom>
                <a:noFill/>
                <a:ln w="31750">
                  <a:solidFill>
                    <a:srgbClr val="FFFF00"/>
                  </a:solidFill>
                  <a:round/>
                  <a:headEnd/>
                  <a:tailEnd/>
                </a:ln>
              </p:spPr>
              <p:txBody>
                <a:bodyPr>
                  <a:prstTxWarp prst="textNoShape">
                    <a:avLst/>
                  </a:prstTxWarp>
                </a:bodyPr>
                <a:lstStyle/>
                <a:p>
                  <a:endParaRPr lang="en-US"/>
                </a:p>
              </p:txBody>
            </p:sp>
            <p:sp>
              <p:nvSpPr>
                <p:cNvPr id="20533" name="Freeform 23"/>
                <p:cNvSpPr>
                  <a:spLocks/>
                </p:cNvSpPr>
                <p:nvPr/>
              </p:nvSpPr>
              <p:spPr bwMode="auto">
                <a:xfrm>
                  <a:off x="3501" y="1929"/>
                  <a:ext cx="132" cy="394"/>
                </a:xfrm>
                <a:custGeom>
                  <a:avLst/>
                  <a:gdLst>
                    <a:gd name="T0" fmla="*/ 29 w 132"/>
                    <a:gd name="T1" fmla="*/ 0 h 378"/>
                    <a:gd name="T2" fmla="*/ 117 w 132"/>
                    <a:gd name="T3" fmla="*/ 71 h 378"/>
                    <a:gd name="T4" fmla="*/ 2 w 132"/>
                    <a:gd name="T5" fmla="*/ 143 h 378"/>
                    <a:gd name="T6" fmla="*/ 128 w 132"/>
                    <a:gd name="T7" fmla="*/ 236 h 378"/>
                    <a:gd name="T8" fmla="*/ 24 w 132"/>
                    <a:gd name="T9" fmla="*/ 313 h 378"/>
                    <a:gd name="T10" fmla="*/ 84 w 132"/>
                    <a:gd name="T11" fmla="*/ 378 h 378"/>
                    <a:gd name="T12" fmla="*/ 0 60000 65536"/>
                    <a:gd name="T13" fmla="*/ 0 60000 65536"/>
                    <a:gd name="T14" fmla="*/ 0 60000 65536"/>
                    <a:gd name="T15" fmla="*/ 0 60000 65536"/>
                    <a:gd name="T16" fmla="*/ 0 60000 65536"/>
                    <a:gd name="T17" fmla="*/ 0 60000 65536"/>
                    <a:gd name="T18" fmla="*/ 0 w 132"/>
                    <a:gd name="T19" fmla="*/ 0 h 378"/>
                    <a:gd name="T20" fmla="*/ 132 w 132"/>
                    <a:gd name="T21" fmla="*/ 378 h 378"/>
                  </a:gdLst>
                  <a:ahLst/>
                  <a:cxnLst>
                    <a:cxn ang="T12">
                      <a:pos x="T0" y="T1"/>
                    </a:cxn>
                    <a:cxn ang="T13">
                      <a:pos x="T2" y="T3"/>
                    </a:cxn>
                    <a:cxn ang="T14">
                      <a:pos x="T4" y="T5"/>
                    </a:cxn>
                    <a:cxn ang="T15">
                      <a:pos x="T6" y="T7"/>
                    </a:cxn>
                    <a:cxn ang="T16">
                      <a:pos x="T8" y="T9"/>
                    </a:cxn>
                    <a:cxn ang="T17">
                      <a:pos x="T10" y="T11"/>
                    </a:cxn>
                  </a:cxnLst>
                  <a:rect l="T18" t="T19" r="T20" b="T21"/>
                  <a:pathLst>
                    <a:path w="132" h="378">
                      <a:moveTo>
                        <a:pt x="29" y="0"/>
                      </a:moveTo>
                      <a:cubicBezTo>
                        <a:pt x="75" y="23"/>
                        <a:pt x="121" y="47"/>
                        <a:pt x="117" y="71"/>
                      </a:cubicBezTo>
                      <a:cubicBezTo>
                        <a:pt x="113" y="95"/>
                        <a:pt x="0" y="116"/>
                        <a:pt x="2" y="143"/>
                      </a:cubicBezTo>
                      <a:cubicBezTo>
                        <a:pt x="4" y="170"/>
                        <a:pt x="124" y="208"/>
                        <a:pt x="128" y="236"/>
                      </a:cubicBezTo>
                      <a:cubicBezTo>
                        <a:pt x="132" y="264"/>
                        <a:pt x="31" y="290"/>
                        <a:pt x="24" y="313"/>
                      </a:cubicBezTo>
                      <a:cubicBezTo>
                        <a:pt x="17" y="336"/>
                        <a:pt x="74" y="367"/>
                        <a:pt x="84" y="378"/>
                      </a:cubicBezTo>
                    </a:path>
                  </a:pathLst>
                </a:custGeom>
                <a:noFill/>
                <a:ln w="31750">
                  <a:solidFill>
                    <a:srgbClr val="FFFF00"/>
                  </a:solidFill>
                  <a:round/>
                  <a:headEnd/>
                  <a:tailEnd/>
                </a:ln>
              </p:spPr>
              <p:txBody>
                <a:bodyPr>
                  <a:prstTxWarp prst="textNoShape">
                    <a:avLst/>
                  </a:prstTxWarp>
                </a:bodyPr>
                <a:lstStyle/>
                <a:p>
                  <a:endParaRPr lang="en-US"/>
                </a:p>
              </p:txBody>
            </p:sp>
            <p:grpSp>
              <p:nvGrpSpPr>
                <p:cNvPr id="5" name="Group 32"/>
                <p:cNvGrpSpPr>
                  <a:grpSpLocks/>
                </p:cNvGrpSpPr>
                <p:nvPr/>
              </p:nvGrpSpPr>
              <p:grpSpPr bwMode="auto">
                <a:xfrm>
                  <a:off x="1775" y="1541"/>
                  <a:ext cx="1020" cy="624"/>
                  <a:chOff x="840" y="1559"/>
                  <a:chExt cx="1020" cy="624"/>
                </a:xfrm>
              </p:grpSpPr>
              <p:sp>
                <p:nvSpPr>
                  <p:cNvPr id="20537" name="Line 12"/>
                  <p:cNvSpPr>
                    <a:spLocks noChangeShapeType="1"/>
                  </p:cNvSpPr>
                  <p:nvPr/>
                </p:nvSpPr>
                <p:spPr bwMode="auto">
                  <a:xfrm>
                    <a:off x="898" y="1704"/>
                    <a:ext cx="302" cy="0"/>
                  </a:xfrm>
                  <a:prstGeom prst="line">
                    <a:avLst/>
                  </a:prstGeom>
                  <a:noFill/>
                  <a:ln w="34925">
                    <a:solidFill>
                      <a:srgbClr val="004AA5"/>
                    </a:solidFill>
                    <a:round/>
                    <a:headEnd/>
                    <a:tailEnd type="triangle" w="med" len="med"/>
                  </a:ln>
                </p:spPr>
                <p:txBody>
                  <a:bodyPr>
                    <a:prstTxWarp prst="textNoShape">
                      <a:avLst/>
                    </a:prstTxWarp>
                  </a:bodyPr>
                  <a:lstStyle/>
                  <a:p>
                    <a:endParaRPr lang="en-US"/>
                  </a:p>
                </p:txBody>
              </p:sp>
              <p:sp>
                <p:nvSpPr>
                  <p:cNvPr id="20538" name="Line 13"/>
                  <p:cNvSpPr>
                    <a:spLocks noChangeShapeType="1"/>
                  </p:cNvSpPr>
                  <p:nvPr/>
                </p:nvSpPr>
                <p:spPr bwMode="auto">
                  <a:xfrm>
                    <a:off x="901" y="2134"/>
                    <a:ext cx="302" cy="0"/>
                  </a:xfrm>
                  <a:prstGeom prst="line">
                    <a:avLst/>
                  </a:prstGeom>
                  <a:noFill/>
                  <a:ln w="34925">
                    <a:solidFill>
                      <a:srgbClr val="004AA5"/>
                    </a:solidFill>
                    <a:round/>
                    <a:headEnd/>
                    <a:tailEnd type="triangle" w="med" len="med"/>
                  </a:ln>
                </p:spPr>
                <p:txBody>
                  <a:bodyPr>
                    <a:prstTxWarp prst="textNoShape">
                      <a:avLst/>
                    </a:prstTxWarp>
                  </a:bodyPr>
                  <a:lstStyle/>
                  <a:p>
                    <a:endParaRPr lang="en-US"/>
                  </a:p>
                </p:txBody>
              </p:sp>
              <p:sp>
                <p:nvSpPr>
                  <p:cNvPr id="20539" name="Freeform 14"/>
                  <p:cNvSpPr>
                    <a:spLocks/>
                  </p:cNvSpPr>
                  <p:nvPr/>
                </p:nvSpPr>
                <p:spPr bwMode="auto">
                  <a:xfrm>
                    <a:off x="933" y="1776"/>
                    <a:ext cx="247" cy="104"/>
                  </a:xfrm>
                  <a:custGeom>
                    <a:avLst/>
                    <a:gdLst>
                      <a:gd name="T0" fmla="*/ 0 w 247"/>
                      <a:gd name="T1" fmla="*/ 45 h 93"/>
                      <a:gd name="T2" fmla="*/ 77 w 247"/>
                      <a:gd name="T3" fmla="*/ 7 h 93"/>
                      <a:gd name="T4" fmla="*/ 126 w 247"/>
                      <a:gd name="T5" fmla="*/ 89 h 93"/>
                      <a:gd name="T6" fmla="*/ 192 w 247"/>
                      <a:gd name="T7" fmla="*/ 34 h 93"/>
                      <a:gd name="T8" fmla="*/ 247 w 247"/>
                      <a:gd name="T9" fmla="*/ 56 h 93"/>
                      <a:gd name="T10" fmla="*/ 0 60000 65536"/>
                      <a:gd name="T11" fmla="*/ 0 60000 65536"/>
                      <a:gd name="T12" fmla="*/ 0 60000 65536"/>
                      <a:gd name="T13" fmla="*/ 0 60000 65536"/>
                      <a:gd name="T14" fmla="*/ 0 60000 65536"/>
                      <a:gd name="T15" fmla="*/ 0 w 247"/>
                      <a:gd name="T16" fmla="*/ 0 h 93"/>
                      <a:gd name="T17" fmla="*/ 247 w 247"/>
                      <a:gd name="T18" fmla="*/ 93 h 93"/>
                    </a:gdLst>
                    <a:ahLst/>
                    <a:cxnLst>
                      <a:cxn ang="T10">
                        <a:pos x="T0" y="T1"/>
                      </a:cxn>
                      <a:cxn ang="T11">
                        <a:pos x="T2" y="T3"/>
                      </a:cxn>
                      <a:cxn ang="T12">
                        <a:pos x="T4" y="T5"/>
                      </a:cxn>
                      <a:cxn ang="T13">
                        <a:pos x="T6" y="T7"/>
                      </a:cxn>
                      <a:cxn ang="T14">
                        <a:pos x="T8" y="T9"/>
                      </a:cxn>
                    </a:cxnLst>
                    <a:rect l="T15" t="T16" r="T17" b="T18"/>
                    <a:pathLst>
                      <a:path w="247" h="93">
                        <a:moveTo>
                          <a:pt x="0" y="45"/>
                        </a:moveTo>
                        <a:cubicBezTo>
                          <a:pt x="28" y="22"/>
                          <a:pt x="56" y="0"/>
                          <a:pt x="77" y="7"/>
                        </a:cubicBezTo>
                        <a:cubicBezTo>
                          <a:pt x="98" y="14"/>
                          <a:pt x="107" y="85"/>
                          <a:pt x="126" y="89"/>
                        </a:cubicBezTo>
                        <a:cubicBezTo>
                          <a:pt x="145" y="93"/>
                          <a:pt x="172" y="39"/>
                          <a:pt x="192" y="34"/>
                        </a:cubicBezTo>
                        <a:cubicBezTo>
                          <a:pt x="212" y="29"/>
                          <a:pt x="229" y="42"/>
                          <a:pt x="247" y="56"/>
                        </a:cubicBezTo>
                      </a:path>
                    </a:pathLst>
                  </a:custGeom>
                  <a:noFill/>
                  <a:ln w="28575">
                    <a:solidFill>
                      <a:srgbClr val="33CC33"/>
                    </a:solidFill>
                    <a:round/>
                    <a:headEnd/>
                    <a:tailEnd type="triangle" w="med" len="med"/>
                  </a:ln>
                </p:spPr>
                <p:txBody>
                  <a:bodyPr>
                    <a:prstTxWarp prst="textNoShape">
                      <a:avLst/>
                    </a:prstTxWarp>
                  </a:bodyPr>
                  <a:lstStyle/>
                  <a:p>
                    <a:endParaRPr lang="en-US"/>
                  </a:p>
                </p:txBody>
              </p:sp>
              <p:sp>
                <p:nvSpPr>
                  <p:cNvPr id="20540" name="Freeform 15"/>
                  <p:cNvSpPr>
                    <a:spLocks/>
                  </p:cNvSpPr>
                  <p:nvPr/>
                </p:nvSpPr>
                <p:spPr bwMode="auto">
                  <a:xfrm>
                    <a:off x="935" y="1965"/>
                    <a:ext cx="247" cy="121"/>
                  </a:xfrm>
                  <a:custGeom>
                    <a:avLst/>
                    <a:gdLst>
                      <a:gd name="T0" fmla="*/ 0 w 247"/>
                      <a:gd name="T1" fmla="*/ 45 h 93"/>
                      <a:gd name="T2" fmla="*/ 77 w 247"/>
                      <a:gd name="T3" fmla="*/ 7 h 93"/>
                      <a:gd name="T4" fmla="*/ 126 w 247"/>
                      <a:gd name="T5" fmla="*/ 89 h 93"/>
                      <a:gd name="T6" fmla="*/ 192 w 247"/>
                      <a:gd name="T7" fmla="*/ 34 h 93"/>
                      <a:gd name="T8" fmla="*/ 247 w 247"/>
                      <a:gd name="T9" fmla="*/ 56 h 93"/>
                      <a:gd name="T10" fmla="*/ 0 60000 65536"/>
                      <a:gd name="T11" fmla="*/ 0 60000 65536"/>
                      <a:gd name="T12" fmla="*/ 0 60000 65536"/>
                      <a:gd name="T13" fmla="*/ 0 60000 65536"/>
                      <a:gd name="T14" fmla="*/ 0 60000 65536"/>
                      <a:gd name="T15" fmla="*/ 0 w 247"/>
                      <a:gd name="T16" fmla="*/ 0 h 93"/>
                      <a:gd name="T17" fmla="*/ 247 w 247"/>
                      <a:gd name="T18" fmla="*/ 93 h 93"/>
                    </a:gdLst>
                    <a:ahLst/>
                    <a:cxnLst>
                      <a:cxn ang="T10">
                        <a:pos x="T0" y="T1"/>
                      </a:cxn>
                      <a:cxn ang="T11">
                        <a:pos x="T2" y="T3"/>
                      </a:cxn>
                      <a:cxn ang="T12">
                        <a:pos x="T4" y="T5"/>
                      </a:cxn>
                      <a:cxn ang="T13">
                        <a:pos x="T6" y="T7"/>
                      </a:cxn>
                      <a:cxn ang="T14">
                        <a:pos x="T8" y="T9"/>
                      </a:cxn>
                    </a:cxnLst>
                    <a:rect l="T15" t="T16" r="T17" b="T18"/>
                    <a:pathLst>
                      <a:path w="247" h="93">
                        <a:moveTo>
                          <a:pt x="0" y="45"/>
                        </a:moveTo>
                        <a:cubicBezTo>
                          <a:pt x="28" y="22"/>
                          <a:pt x="56" y="0"/>
                          <a:pt x="77" y="7"/>
                        </a:cubicBezTo>
                        <a:cubicBezTo>
                          <a:pt x="98" y="14"/>
                          <a:pt x="107" y="85"/>
                          <a:pt x="126" y="89"/>
                        </a:cubicBezTo>
                        <a:cubicBezTo>
                          <a:pt x="145" y="93"/>
                          <a:pt x="172" y="39"/>
                          <a:pt x="192" y="34"/>
                        </a:cubicBezTo>
                        <a:cubicBezTo>
                          <a:pt x="212" y="29"/>
                          <a:pt x="229" y="42"/>
                          <a:pt x="247" y="56"/>
                        </a:cubicBezTo>
                      </a:path>
                    </a:pathLst>
                  </a:custGeom>
                  <a:noFill/>
                  <a:ln w="28575">
                    <a:solidFill>
                      <a:srgbClr val="33CC33"/>
                    </a:solidFill>
                    <a:round/>
                    <a:headEnd/>
                    <a:tailEnd type="triangle" w="med" len="med"/>
                  </a:ln>
                </p:spPr>
                <p:txBody>
                  <a:bodyPr>
                    <a:prstTxWarp prst="textNoShape">
                      <a:avLst/>
                    </a:prstTxWarp>
                  </a:bodyPr>
                  <a:lstStyle/>
                  <a:p>
                    <a:endParaRPr lang="en-US"/>
                  </a:p>
                </p:txBody>
              </p:sp>
              <p:sp>
                <p:nvSpPr>
                  <p:cNvPr id="20541" name="Oval 7"/>
                  <p:cNvSpPr>
                    <a:spLocks noChangeArrowheads="1"/>
                  </p:cNvSpPr>
                  <p:nvPr/>
                </p:nvSpPr>
                <p:spPr bwMode="auto">
                  <a:xfrm>
                    <a:off x="840" y="1668"/>
                    <a:ext cx="93" cy="515"/>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20542" name="Text Box 30"/>
                  <p:cNvSpPr txBox="1">
                    <a:spLocks noChangeArrowheads="1"/>
                  </p:cNvSpPr>
                  <p:nvPr/>
                </p:nvSpPr>
                <p:spPr bwMode="auto">
                  <a:xfrm>
                    <a:off x="1309" y="1559"/>
                    <a:ext cx="551" cy="379"/>
                  </a:xfrm>
                  <a:prstGeom prst="rect">
                    <a:avLst/>
                  </a:prstGeom>
                  <a:noFill/>
                  <a:ln w="9525">
                    <a:noFill/>
                    <a:miter lim="800000"/>
                    <a:headEnd/>
                    <a:tailEnd/>
                  </a:ln>
                </p:spPr>
                <p:txBody>
                  <a:bodyPr wrap="none">
                    <a:prstTxWarp prst="textNoShape">
                      <a:avLst/>
                    </a:prstTxWarp>
                    <a:spAutoFit/>
                  </a:bodyPr>
                  <a:lstStyle/>
                  <a:p>
                    <a:r>
                      <a:rPr lang="en-US" sz="2000"/>
                      <a:t>q, g</a:t>
                    </a:r>
                  </a:p>
                </p:txBody>
              </p:sp>
            </p:grpSp>
            <p:sp>
              <p:nvSpPr>
                <p:cNvPr id="20535" name="Oval 36"/>
                <p:cNvSpPr>
                  <a:spLocks noChangeArrowheads="1"/>
                </p:cNvSpPr>
                <p:nvPr/>
              </p:nvSpPr>
              <p:spPr bwMode="auto">
                <a:xfrm>
                  <a:off x="3108" y="2255"/>
                  <a:ext cx="218" cy="147"/>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sp>
              <p:nvSpPr>
                <p:cNvPr id="20536" name="Oval 37"/>
                <p:cNvSpPr>
                  <a:spLocks noChangeArrowheads="1"/>
                </p:cNvSpPr>
                <p:nvPr/>
              </p:nvSpPr>
              <p:spPr bwMode="auto">
                <a:xfrm>
                  <a:off x="3469" y="2256"/>
                  <a:ext cx="218" cy="147"/>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graphicFrame>
              <p:nvGraphicFramePr>
                <p:cNvPr id="20489" name="Object 9"/>
                <p:cNvGraphicFramePr>
                  <a:graphicFrameLocks noChangeAspect="1"/>
                </p:cNvGraphicFramePr>
                <p:nvPr/>
              </p:nvGraphicFramePr>
              <p:xfrm>
                <a:off x="3025" y="1648"/>
                <a:ext cx="174" cy="226"/>
              </p:xfrm>
              <a:graphic>
                <a:graphicData uri="http://schemas.openxmlformats.org/presentationml/2006/ole">
                  <p:oleObj spid="_x0000_s41993" name="Equation" r:id="rId6" imgW="127000" imgH="165100" progId="">
                    <p:embed/>
                  </p:oleObj>
                </a:graphicData>
              </a:graphic>
            </p:graphicFrame>
            <p:graphicFrame>
              <p:nvGraphicFramePr>
                <p:cNvPr id="20490" name="Object 10"/>
                <p:cNvGraphicFramePr>
                  <a:graphicFrameLocks noChangeAspect="1"/>
                </p:cNvGraphicFramePr>
                <p:nvPr/>
              </p:nvGraphicFramePr>
              <p:xfrm>
                <a:off x="3859" y="2163"/>
                <a:ext cx="192" cy="260"/>
              </p:xfrm>
              <a:graphic>
                <a:graphicData uri="http://schemas.openxmlformats.org/presentationml/2006/ole">
                  <p:oleObj spid="_x0000_s41994" name="Equation" r:id="rId7" imgW="139700" imgH="190500" progId="">
                    <p:embed/>
                  </p:oleObj>
                </a:graphicData>
              </a:graphic>
            </p:graphicFrame>
            <p:graphicFrame>
              <p:nvGraphicFramePr>
                <p:cNvPr id="20491" name="Object 11"/>
                <p:cNvGraphicFramePr>
                  <a:graphicFrameLocks noChangeAspect="1"/>
                </p:cNvGraphicFramePr>
                <p:nvPr/>
              </p:nvGraphicFramePr>
              <p:xfrm>
                <a:off x="5276" y="1391"/>
                <a:ext cx="175" cy="197"/>
              </p:xfrm>
              <a:graphic>
                <a:graphicData uri="http://schemas.openxmlformats.org/presentationml/2006/ole">
                  <p:oleObj spid="_x0000_s41995" name="Equation" r:id="rId8" imgW="203200" imgH="228600" progId="">
                    <p:embed/>
                  </p:oleObj>
                </a:graphicData>
              </a:graphic>
            </p:graphicFrame>
            <p:graphicFrame>
              <p:nvGraphicFramePr>
                <p:cNvPr id="20492" name="Object 12"/>
                <p:cNvGraphicFramePr>
                  <a:graphicFrameLocks noChangeAspect="1"/>
                </p:cNvGraphicFramePr>
                <p:nvPr/>
              </p:nvGraphicFramePr>
              <p:xfrm>
                <a:off x="5254" y="2269"/>
                <a:ext cx="175" cy="197"/>
              </p:xfrm>
              <a:graphic>
                <a:graphicData uri="http://schemas.openxmlformats.org/presentationml/2006/ole">
                  <p:oleObj spid="_x0000_s41996" name="Equation" r:id="rId9" imgW="203200" imgH="228600" progId="">
                    <p:embed/>
                  </p:oleObj>
                </a:graphicData>
              </a:graphic>
            </p:graphicFrame>
          </p:grpSp>
          <p:sp>
            <p:nvSpPr>
              <p:cNvPr id="20524" name="Line 4"/>
              <p:cNvSpPr>
                <a:spLocks noChangeShapeType="1"/>
              </p:cNvSpPr>
              <p:nvPr/>
            </p:nvSpPr>
            <p:spPr bwMode="auto">
              <a:xfrm>
                <a:off x="1871" y="1909"/>
                <a:ext cx="1969" cy="11"/>
              </a:xfrm>
              <a:prstGeom prst="line">
                <a:avLst/>
              </a:prstGeom>
              <a:noFill/>
              <a:ln w="38100">
                <a:solidFill>
                  <a:srgbClr val="0000FF"/>
                </a:solidFill>
                <a:round/>
                <a:headEnd/>
                <a:tailEnd type="triangle" w="med" len="med"/>
              </a:ln>
            </p:spPr>
            <p:txBody>
              <a:bodyPr>
                <a:prstTxWarp prst="textNoShape">
                  <a:avLst/>
                </a:prstTxWarp>
              </a:bodyPr>
              <a:lstStyle/>
              <a:p>
                <a:endParaRPr lang="en-US"/>
              </a:p>
            </p:txBody>
          </p:sp>
          <p:sp>
            <p:nvSpPr>
              <p:cNvPr id="20525" name="Freeform 9"/>
              <p:cNvSpPr>
                <a:spLocks/>
              </p:cNvSpPr>
              <p:nvPr/>
            </p:nvSpPr>
            <p:spPr bwMode="auto">
              <a:xfrm>
                <a:off x="3816" y="1901"/>
                <a:ext cx="317" cy="124"/>
              </a:xfrm>
              <a:custGeom>
                <a:avLst/>
                <a:gdLst>
                  <a:gd name="T0" fmla="*/ 3 w 152"/>
                  <a:gd name="T1" fmla="*/ 39 h 225"/>
                  <a:gd name="T2" fmla="*/ 90 w 152"/>
                  <a:gd name="T3" fmla="*/ 17 h 225"/>
                  <a:gd name="T4" fmla="*/ 8 w 152"/>
                  <a:gd name="T5" fmla="*/ 143 h 225"/>
                  <a:gd name="T6" fmla="*/ 140 w 152"/>
                  <a:gd name="T7" fmla="*/ 77 h 225"/>
                  <a:gd name="T8" fmla="*/ 79 w 152"/>
                  <a:gd name="T9" fmla="*/ 209 h 225"/>
                  <a:gd name="T10" fmla="*/ 151 w 152"/>
                  <a:gd name="T11" fmla="*/ 176 h 225"/>
                  <a:gd name="T12" fmla="*/ 0 60000 65536"/>
                  <a:gd name="T13" fmla="*/ 0 60000 65536"/>
                  <a:gd name="T14" fmla="*/ 0 60000 65536"/>
                  <a:gd name="T15" fmla="*/ 0 60000 65536"/>
                  <a:gd name="T16" fmla="*/ 0 60000 65536"/>
                  <a:gd name="T17" fmla="*/ 0 60000 65536"/>
                  <a:gd name="T18" fmla="*/ 0 w 152"/>
                  <a:gd name="T19" fmla="*/ 0 h 225"/>
                  <a:gd name="T20" fmla="*/ 152 w 152"/>
                  <a:gd name="T21" fmla="*/ 225 h 225"/>
                </a:gdLst>
                <a:ahLst/>
                <a:cxnLst>
                  <a:cxn ang="T12">
                    <a:pos x="T0" y="T1"/>
                  </a:cxn>
                  <a:cxn ang="T13">
                    <a:pos x="T2" y="T3"/>
                  </a:cxn>
                  <a:cxn ang="T14">
                    <a:pos x="T4" y="T5"/>
                  </a:cxn>
                  <a:cxn ang="T15">
                    <a:pos x="T6" y="T7"/>
                  </a:cxn>
                  <a:cxn ang="T16">
                    <a:pos x="T8" y="T9"/>
                  </a:cxn>
                  <a:cxn ang="T17">
                    <a:pos x="T10" y="T11"/>
                  </a:cxn>
                </a:cxnLst>
                <a:rect l="T18" t="T19" r="T20" b="T21"/>
                <a:pathLst>
                  <a:path w="152" h="225">
                    <a:moveTo>
                      <a:pt x="3" y="39"/>
                    </a:moveTo>
                    <a:cubicBezTo>
                      <a:pt x="46" y="19"/>
                      <a:pt x="89" y="0"/>
                      <a:pt x="90" y="17"/>
                    </a:cubicBezTo>
                    <a:cubicBezTo>
                      <a:pt x="91" y="34"/>
                      <a:pt x="0" y="133"/>
                      <a:pt x="8" y="143"/>
                    </a:cubicBezTo>
                    <a:cubicBezTo>
                      <a:pt x="16" y="153"/>
                      <a:pt x="128" y="66"/>
                      <a:pt x="140" y="77"/>
                    </a:cubicBezTo>
                    <a:cubicBezTo>
                      <a:pt x="152" y="88"/>
                      <a:pt x="77" y="193"/>
                      <a:pt x="79" y="209"/>
                    </a:cubicBezTo>
                    <a:cubicBezTo>
                      <a:pt x="81" y="225"/>
                      <a:pt x="116" y="200"/>
                      <a:pt x="151" y="176"/>
                    </a:cubicBezTo>
                  </a:path>
                </a:pathLst>
              </a:custGeom>
              <a:noFill/>
              <a:ln w="28575">
                <a:solidFill>
                  <a:srgbClr val="33CC33"/>
                </a:solidFill>
                <a:round/>
                <a:headEnd/>
                <a:tailEnd/>
              </a:ln>
            </p:spPr>
            <p:txBody>
              <a:bodyPr>
                <a:prstTxWarp prst="textNoShape">
                  <a:avLst/>
                </a:prstTxWarp>
              </a:bodyPr>
              <a:lstStyle/>
              <a:p>
                <a:endParaRPr lang="en-US"/>
              </a:p>
            </p:txBody>
          </p:sp>
          <p:sp>
            <p:nvSpPr>
              <p:cNvPr id="20526" name="Line 10"/>
              <p:cNvSpPr>
                <a:spLocks noChangeShapeType="1"/>
              </p:cNvSpPr>
              <p:nvPr/>
            </p:nvSpPr>
            <p:spPr bwMode="auto">
              <a:xfrm flipH="1" flipV="1">
                <a:off x="3824" y="1911"/>
                <a:ext cx="70" cy="212"/>
              </a:xfrm>
              <a:prstGeom prst="line">
                <a:avLst/>
              </a:prstGeom>
              <a:noFill/>
              <a:ln w="34925">
                <a:solidFill>
                  <a:srgbClr val="004AA5"/>
                </a:solidFill>
                <a:round/>
                <a:headEnd/>
                <a:tailEnd type="triangle" w="med" len="med"/>
              </a:ln>
            </p:spPr>
            <p:txBody>
              <a:bodyPr>
                <a:prstTxWarp prst="textNoShape">
                  <a:avLst/>
                </a:prstTxWarp>
              </a:bodyPr>
              <a:lstStyle/>
              <a:p>
                <a:endParaRPr lang="en-US"/>
              </a:p>
            </p:txBody>
          </p:sp>
        </p:grpSp>
        <p:sp>
          <p:nvSpPr>
            <p:cNvPr id="20522" name="Oval 35"/>
            <p:cNvSpPr>
              <a:spLocks noChangeArrowheads="1"/>
            </p:cNvSpPr>
            <p:nvPr/>
          </p:nvSpPr>
          <p:spPr bwMode="auto">
            <a:xfrm>
              <a:off x="3007" y="1682"/>
              <a:ext cx="135" cy="100"/>
            </a:xfrm>
            <a:prstGeom prst="ellipse">
              <a:avLst/>
            </a:prstGeom>
            <a:solidFill>
              <a:srgbClr val="FF0000"/>
            </a:solidFill>
            <a:ln w="9525">
              <a:solidFill>
                <a:schemeClr val="tx1"/>
              </a:solidFill>
              <a:round/>
              <a:headEnd/>
              <a:tailEnd/>
            </a:ln>
          </p:spPr>
          <p:txBody>
            <a:bodyPr wrap="none" anchor="ctr">
              <a:prstTxWarp prst="textNoShape">
                <a:avLst/>
              </a:prstTxWarp>
            </a:bodyPr>
            <a:lstStyle/>
            <a:p>
              <a:endParaRPr lang="en-US"/>
            </a:p>
          </p:txBody>
        </p:sp>
      </p:grpSp>
      <p:graphicFrame>
        <p:nvGraphicFramePr>
          <p:cNvPr id="20482" name="Object 2"/>
          <p:cNvGraphicFramePr>
            <a:graphicFrameLocks noChangeAspect="1"/>
          </p:cNvGraphicFramePr>
          <p:nvPr/>
        </p:nvGraphicFramePr>
        <p:xfrm>
          <a:off x="488950" y="1095375"/>
          <a:ext cx="2540000" cy="415925"/>
        </p:xfrm>
        <a:graphic>
          <a:graphicData uri="http://schemas.openxmlformats.org/presentationml/2006/ole">
            <p:oleObj spid="_x0000_s41986" name="Equation" r:id="rId10" imgW="1397397" imgH="228997" progId="">
              <p:embed/>
            </p:oleObj>
          </a:graphicData>
        </a:graphic>
      </p:graphicFrame>
      <p:sp>
        <p:nvSpPr>
          <p:cNvPr id="20496" name="Text Box 46"/>
          <p:cNvSpPr txBox="1">
            <a:spLocks noChangeArrowheads="1"/>
          </p:cNvSpPr>
          <p:nvPr/>
        </p:nvSpPr>
        <p:spPr bwMode="auto">
          <a:xfrm>
            <a:off x="3408363" y="1136650"/>
            <a:ext cx="2222500" cy="396875"/>
          </a:xfrm>
          <a:prstGeom prst="rect">
            <a:avLst/>
          </a:prstGeom>
          <a:noFill/>
          <a:ln w="9525">
            <a:noFill/>
            <a:miter lim="800000"/>
            <a:headEnd/>
            <a:tailEnd/>
          </a:ln>
        </p:spPr>
        <p:txBody>
          <a:bodyPr wrap="none">
            <a:prstTxWarp prst="textNoShape">
              <a:avLst/>
            </a:prstTxWarp>
            <a:spAutoFit/>
          </a:bodyPr>
          <a:lstStyle/>
          <a:p>
            <a:r>
              <a:rPr lang="en-US" sz="2000">
                <a:solidFill>
                  <a:srgbClr val="24459C"/>
                </a:solidFill>
              </a:rPr>
              <a:t>(Drell-Yan Process)</a:t>
            </a:r>
            <a:endParaRPr lang="en-US"/>
          </a:p>
        </p:txBody>
      </p:sp>
      <p:sp>
        <p:nvSpPr>
          <p:cNvPr id="20497" name="Rectangle 47"/>
          <p:cNvSpPr>
            <a:spLocks noGrp="1" noChangeArrowheads="1"/>
          </p:cNvSpPr>
          <p:nvPr>
            <p:ph type="body" idx="1"/>
          </p:nvPr>
        </p:nvSpPr>
        <p:spPr>
          <a:xfrm>
            <a:off x="166688" y="1344613"/>
            <a:ext cx="4327525" cy="1370012"/>
          </a:xfrm>
          <a:noFill/>
        </p:spPr>
        <p:txBody>
          <a:bodyPr/>
          <a:lstStyle/>
          <a:p>
            <a:pPr eaLnBrk="1" hangingPunct="1">
              <a:buFont typeface="Times" pitchFamily="-112" charset="0"/>
              <a:buNone/>
            </a:pPr>
            <a:endParaRPr lang="en-US" sz="1800"/>
          </a:p>
          <a:p>
            <a:pPr eaLnBrk="1" hangingPunct="1"/>
            <a:r>
              <a:rPr lang="en-US" sz="1800">
                <a:solidFill>
                  <a:srgbClr val="009900"/>
                </a:solidFill>
              </a:rPr>
              <a:t>Minimal final-state interactions</a:t>
            </a:r>
            <a:r>
              <a:rPr lang="en-US" sz="1800"/>
              <a:t> of the detected particles. </a:t>
            </a:r>
          </a:p>
        </p:txBody>
      </p:sp>
      <p:sp>
        <p:nvSpPr>
          <p:cNvPr id="20498" name="Line 48"/>
          <p:cNvSpPr>
            <a:spLocks noChangeShapeType="1"/>
          </p:cNvSpPr>
          <p:nvPr/>
        </p:nvSpPr>
        <p:spPr bwMode="auto">
          <a:xfrm>
            <a:off x="814388" y="3133725"/>
            <a:ext cx="2420937" cy="0"/>
          </a:xfrm>
          <a:prstGeom prst="line">
            <a:avLst/>
          </a:prstGeom>
          <a:noFill/>
          <a:ln w="25400">
            <a:solidFill>
              <a:schemeClr val="tx1"/>
            </a:solidFill>
            <a:round/>
            <a:headEnd/>
            <a:tailEnd type="triangle" w="med" len="med"/>
          </a:ln>
        </p:spPr>
        <p:txBody>
          <a:bodyPr wrap="none" anchor="ctr">
            <a:prstTxWarp prst="textNoShape">
              <a:avLst/>
            </a:prstTxWarp>
          </a:bodyPr>
          <a:lstStyle/>
          <a:p>
            <a:endParaRPr lang="en-US"/>
          </a:p>
        </p:txBody>
      </p:sp>
      <p:sp>
        <p:nvSpPr>
          <p:cNvPr id="20499" name="Freeform 50"/>
          <p:cNvSpPr>
            <a:spLocks/>
          </p:cNvSpPr>
          <p:nvPr/>
        </p:nvSpPr>
        <p:spPr bwMode="auto">
          <a:xfrm>
            <a:off x="1420813" y="3032125"/>
            <a:ext cx="247650" cy="815975"/>
          </a:xfrm>
          <a:custGeom>
            <a:avLst/>
            <a:gdLst>
              <a:gd name="T0" fmla="*/ 39 w 156"/>
              <a:gd name="T1" fmla="*/ 0 h 590"/>
              <a:gd name="T2" fmla="*/ 150 w 156"/>
              <a:gd name="T3" fmla="*/ 123 h 590"/>
              <a:gd name="T4" fmla="*/ 4 w 156"/>
              <a:gd name="T5" fmla="*/ 245 h 590"/>
              <a:gd name="T6" fmla="*/ 127 w 156"/>
              <a:gd name="T7" fmla="*/ 374 h 590"/>
              <a:gd name="T8" fmla="*/ 4 w 156"/>
              <a:gd name="T9" fmla="*/ 485 h 590"/>
              <a:gd name="T10" fmla="*/ 103 w 156"/>
              <a:gd name="T11" fmla="*/ 590 h 590"/>
              <a:gd name="T12" fmla="*/ 0 60000 65536"/>
              <a:gd name="T13" fmla="*/ 0 60000 65536"/>
              <a:gd name="T14" fmla="*/ 0 60000 65536"/>
              <a:gd name="T15" fmla="*/ 0 60000 65536"/>
              <a:gd name="T16" fmla="*/ 0 60000 65536"/>
              <a:gd name="T17" fmla="*/ 0 60000 65536"/>
              <a:gd name="T18" fmla="*/ 0 w 156"/>
              <a:gd name="T19" fmla="*/ 0 h 590"/>
              <a:gd name="T20" fmla="*/ 156 w 156"/>
              <a:gd name="T21" fmla="*/ 590 h 590"/>
            </a:gdLst>
            <a:ahLst/>
            <a:cxnLst>
              <a:cxn ang="T12">
                <a:pos x="T0" y="T1"/>
              </a:cxn>
              <a:cxn ang="T13">
                <a:pos x="T2" y="T3"/>
              </a:cxn>
              <a:cxn ang="T14">
                <a:pos x="T4" y="T5"/>
              </a:cxn>
              <a:cxn ang="T15">
                <a:pos x="T6" y="T7"/>
              </a:cxn>
              <a:cxn ang="T16">
                <a:pos x="T8" y="T9"/>
              </a:cxn>
              <a:cxn ang="T17">
                <a:pos x="T10" y="T11"/>
              </a:cxn>
            </a:cxnLst>
            <a:rect l="T18" t="T19" r="T20" b="T21"/>
            <a:pathLst>
              <a:path w="156" h="590">
                <a:moveTo>
                  <a:pt x="39" y="0"/>
                </a:moveTo>
                <a:cubicBezTo>
                  <a:pt x="97" y="41"/>
                  <a:pt x="156" y="82"/>
                  <a:pt x="150" y="123"/>
                </a:cubicBezTo>
                <a:cubicBezTo>
                  <a:pt x="144" y="164"/>
                  <a:pt x="8" y="203"/>
                  <a:pt x="4" y="245"/>
                </a:cubicBezTo>
                <a:cubicBezTo>
                  <a:pt x="0" y="287"/>
                  <a:pt x="127" y="334"/>
                  <a:pt x="127" y="374"/>
                </a:cubicBezTo>
                <a:cubicBezTo>
                  <a:pt x="127" y="414"/>
                  <a:pt x="8" y="449"/>
                  <a:pt x="4" y="485"/>
                </a:cubicBezTo>
                <a:cubicBezTo>
                  <a:pt x="0" y="521"/>
                  <a:pt x="87" y="574"/>
                  <a:pt x="103" y="590"/>
                </a:cubicBezTo>
              </a:path>
            </a:pathLst>
          </a:custGeom>
          <a:noFill/>
          <a:ln w="25400">
            <a:solidFill>
              <a:srgbClr val="33CC33"/>
            </a:solidFill>
            <a:round/>
            <a:headEnd/>
            <a:tailEnd/>
          </a:ln>
        </p:spPr>
        <p:txBody>
          <a:bodyPr wrap="none" anchor="ctr">
            <a:prstTxWarp prst="textNoShape">
              <a:avLst/>
            </a:prstTxWarp>
          </a:bodyPr>
          <a:lstStyle/>
          <a:p>
            <a:endParaRPr lang="en-US"/>
          </a:p>
        </p:txBody>
      </p:sp>
      <p:sp>
        <p:nvSpPr>
          <p:cNvPr id="20500" name="Freeform 51"/>
          <p:cNvSpPr>
            <a:spLocks/>
          </p:cNvSpPr>
          <p:nvPr/>
        </p:nvSpPr>
        <p:spPr bwMode="auto">
          <a:xfrm>
            <a:off x="1824038" y="2951163"/>
            <a:ext cx="247650" cy="908050"/>
          </a:xfrm>
          <a:custGeom>
            <a:avLst/>
            <a:gdLst>
              <a:gd name="T0" fmla="*/ 39 w 156"/>
              <a:gd name="T1" fmla="*/ 0 h 590"/>
              <a:gd name="T2" fmla="*/ 150 w 156"/>
              <a:gd name="T3" fmla="*/ 123 h 590"/>
              <a:gd name="T4" fmla="*/ 4 w 156"/>
              <a:gd name="T5" fmla="*/ 245 h 590"/>
              <a:gd name="T6" fmla="*/ 127 w 156"/>
              <a:gd name="T7" fmla="*/ 374 h 590"/>
              <a:gd name="T8" fmla="*/ 4 w 156"/>
              <a:gd name="T9" fmla="*/ 485 h 590"/>
              <a:gd name="T10" fmla="*/ 103 w 156"/>
              <a:gd name="T11" fmla="*/ 590 h 590"/>
              <a:gd name="T12" fmla="*/ 0 60000 65536"/>
              <a:gd name="T13" fmla="*/ 0 60000 65536"/>
              <a:gd name="T14" fmla="*/ 0 60000 65536"/>
              <a:gd name="T15" fmla="*/ 0 60000 65536"/>
              <a:gd name="T16" fmla="*/ 0 60000 65536"/>
              <a:gd name="T17" fmla="*/ 0 60000 65536"/>
              <a:gd name="T18" fmla="*/ 0 w 156"/>
              <a:gd name="T19" fmla="*/ 0 h 590"/>
              <a:gd name="T20" fmla="*/ 156 w 156"/>
              <a:gd name="T21" fmla="*/ 590 h 590"/>
            </a:gdLst>
            <a:ahLst/>
            <a:cxnLst>
              <a:cxn ang="T12">
                <a:pos x="T0" y="T1"/>
              </a:cxn>
              <a:cxn ang="T13">
                <a:pos x="T2" y="T3"/>
              </a:cxn>
              <a:cxn ang="T14">
                <a:pos x="T4" y="T5"/>
              </a:cxn>
              <a:cxn ang="T15">
                <a:pos x="T6" y="T7"/>
              </a:cxn>
              <a:cxn ang="T16">
                <a:pos x="T8" y="T9"/>
              </a:cxn>
              <a:cxn ang="T17">
                <a:pos x="T10" y="T11"/>
              </a:cxn>
            </a:cxnLst>
            <a:rect l="T18" t="T19" r="T20" b="T21"/>
            <a:pathLst>
              <a:path w="156" h="590">
                <a:moveTo>
                  <a:pt x="39" y="0"/>
                </a:moveTo>
                <a:cubicBezTo>
                  <a:pt x="97" y="41"/>
                  <a:pt x="156" y="82"/>
                  <a:pt x="150" y="123"/>
                </a:cubicBezTo>
                <a:cubicBezTo>
                  <a:pt x="144" y="164"/>
                  <a:pt x="8" y="203"/>
                  <a:pt x="4" y="245"/>
                </a:cubicBezTo>
                <a:cubicBezTo>
                  <a:pt x="0" y="287"/>
                  <a:pt x="127" y="334"/>
                  <a:pt x="127" y="374"/>
                </a:cubicBezTo>
                <a:cubicBezTo>
                  <a:pt x="127" y="414"/>
                  <a:pt x="8" y="449"/>
                  <a:pt x="4" y="485"/>
                </a:cubicBezTo>
                <a:cubicBezTo>
                  <a:pt x="0" y="521"/>
                  <a:pt x="87" y="574"/>
                  <a:pt x="103" y="590"/>
                </a:cubicBezTo>
              </a:path>
            </a:pathLst>
          </a:custGeom>
          <a:noFill/>
          <a:ln w="25400">
            <a:solidFill>
              <a:srgbClr val="33CC33"/>
            </a:solidFill>
            <a:round/>
            <a:headEnd/>
            <a:tailEnd/>
          </a:ln>
        </p:spPr>
        <p:txBody>
          <a:bodyPr wrap="none" anchor="ctr">
            <a:prstTxWarp prst="textNoShape">
              <a:avLst/>
            </a:prstTxWarp>
          </a:bodyPr>
          <a:lstStyle/>
          <a:p>
            <a:endParaRPr lang="en-US"/>
          </a:p>
        </p:txBody>
      </p:sp>
      <p:sp>
        <p:nvSpPr>
          <p:cNvPr id="20501" name="Freeform 52"/>
          <p:cNvSpPr>
            <a:spLocks/>
          </p:cNvSpPr>
          <p:nvPr/>
        </p:nvSpPr>
        <p:spPr bwMode="auto">
          <a:xfrm>
            <a:off x="2227263" y="2863850"/>
            <a:ext cx="247650" cy="1001713"/>
          </a:xfrm>
          <a:custGeom>
            <a:avLst/>
            <a:gdLst>
              <a:gd name="T0" fmla="*/ 39 w 156"/>
              <a:gd name="T1" fmla="*/ 0 h 590"/>
              <a:gd name="T2" fmla="*/ 150 w 156"/>
              <a:gd name="T3" fmla="*/ 123 h 590"/>
              <a:gd name="T4" fmla="*/ 4 w 156"/>
              <a:gd name="T5" fmla="*/ 245 h 590"/>
              <a:gd name="T6" fmla="*/ 127 w 156"/>
              <a:gd name="T7" fmla="*/ 374 h 590"/>
              <a:gd name="T8" fmla="*/ 4 w 156"/>
              <a:gd name="T9" fmla="*/ 485 h 590"/>
              <a:gd name="T10" fmla="*/ 103 w 156"/>
              <a:gd name="T11" fmla="*/ 590 h 590"/>
              <a:gd name="T12" fmla="*/ 0 60000 65536"/>
              <a:gd name="T13" fmla="*/ 0 60000 65536"/>
              <a:gd name="T14" fmla="*/ 0 60000 65536"/>
              <a:gd name="T15" fmla="*/ 0 60000 65536"/>
              <a:gd name="T16" fmla="*/ 0 60000 65536"/>
              <a:gd name="T17" fmla="*/ 0 60000 65536"/>
              <a:gd name="T18" fmla="*/ 0 w 156"/>
              <a:gd name="T19" fmla="*/ 0 h 590"/>
              <a:gd name="T20" fmla="*/ 156 w 156"/>
              <a:gd name="T21" fmla="*/ 590 h 590"/>
            </a:gdLst>
            <a:ahLst/>
            <a:cxnLst>
              <a:cxn ang="T12">
                <a:pos x="T0" y="T1"/>
              </a:cxn>
              <a:cxn ang="T13">
                <a:pos x="T2" y="T3"/>
              </a:cxn>
              <a:cxn ang="T14">
                <a:pos x="T4" y="T5"/>
              </a:cxn>
              <a:cxn ang="T15">
                <a:pos x="T6" y="T7"/>
              </a:cxn>
              <a:cxn ang="T16">
                <a:pos x="T8" y="T9"/>
              </a:cxn>
              <a:cxn ang="T17">
                <a:pos x="T10" y="T11"/>
              </a:cxn>
            </a:cxnLst>
            <a:rect l="T18" t="T19" r="T20" b="T21"/>
            <a:pathLst>
              <a:path w="156" h="590">
                <a:moveTo>
                  <a:pt x="39" y="0"/>
                </a:moveTo>
                <a:cubicBezTo>
                  <a:pt x="97" y="41"/>
                  <a:pt x="156" y="82"/>
                  <a:pt x="150" y="123"/>
                </a:cubicBezTo>
                <a:cubicBezTo>
                  <a:pt x="144" y="164"/>
                  <a:pt x="8" y="203"/>
                  <a:pt x="4" y="245"/>
                </a:cubicBezTo>
                <a:cubicBezTo>
                  <a:pt x="0" y="287"/>
                  <a:pt x="127" y="334"/>
                  <a:pt x="127" y="374"/>
                </a:cubicBezTo>
                <a:cubicBezTo>
                  <a:pt x="127" y="414"/>
                  <a:pt x="8" y="449"/>
                  <a:pt x="4" y="485"/>
                </a:cubicBezTo>
                <a:cubicBezTo>
                  <a:pt x="0" y="521"/>
                  <a:pt x="87" y="574"/>
                  <a:pt x="103" y="590"/>
                </a:cubicBezTo>
              </a:path>
            </a:pathLst>
          </a:custGeom>
          <a:noFill/>
          <a:ln w="25400">
            <a:solidFill>
              <a:srgbClr val="33CC33"/>
            </a:solidFill>
            <a:round/>
            <a:headEnd/>
            <a:tailEnd/>
          </a:ln>
        </p:spPr>
        <p:txBody>
          <a:bodyPr wrap="none" anchor="ctr">
            <a:prstTxWarp prst="textNoShape">
              <a:avLst/>
            </a:prstTxWarp>
          </a:bodyPr>
          <a:lstStyle/>
          <a:p>
            <a:endParaRPr lang="en-US"/>
          </a:p>
        </p:txBody>
      </p:sp>
      <p:sp>
        <p:nvSpPr>
          <p:cNvPr id="20502" name="Freeform 53"/>
          <p:cNvSpPr>
            <a:spLocks/>
          </p:cNvSpPr>
          <p:nvPr/>
        </p:nvSpPr>
        <p:spPr bwMode="auto">
          <a:xfrm>
            <a:off x="2740025" y="2832100"/>
            <a:ext cx="247650" cy="1019175"/>
          </a:xfrm>
          <a:custGeom>
            <a:avLst/>
            <a:gdLst>
              <a:gd name="T0" fmla="*/ 39 w 156"/>
              <a:gd name="T1" fmla="*/ 0 h 590"/>
              <a:gd name="T2" fmla="*/ 150 w 156"/>
              <a:gd name="T3" fmla="*/ 123 h 590"/>
              <a:gd name="T4" fmla="*/ 4 w 156"/>
              <a:gd name="T5" fmla="*/ 245 h 590"/>
              <a:gd name="T6" fmla="*/ 127 w 156"/>
              <a:gd name="T7" fmla="*/ 374 h 590"/>
              <a:gd name="T8" fmla="*/ 4 w 156"/>
              <a:gd name="T9" fmla="*/ 485 h 590"/>
              <a:gd name="T10" fmla="*/ 103 w 156"/>
              <a:gd name="T11" fmla="*/ 590 h 590"/>
              <a:gd name="T12" fmla="*/ 0 60000 65536"/>
              <a:gd name="T13" fmla="*/ 0 60000 65536"/>
              <a:gd name="T14" fmla="*/ 0 60000 65536"/>
              <a:gd name="T15" fmla="*/ 0 60000 65536"/>
              <a:gd name="T16" fmla="*/ 0 60000 65536"/>
              <a:gd name="T17" fmla="*/ 0 60000 65536"/>
              <a:gd name="T18" fmla="*/ 0 w 156"/>
              <a:gd name="T19" fmla="*/ 0 h 590"/>
              <a:gd name="T20" fmla="*/ 156 w 156"/>
              <a:gd name="T21" fmla="*/ 590 h 590"/>
            </a:gdLst>
            <a:ahLst/>
            <a:cxnLst>
              <a:cxn ang="T12">
                <a:pos x="T0" y="T1"/>
              </a:cxn>
              <a:cxn ang="T13">
                <a:pos x="T2" y="T3"/>
              </a:cxn>
              <a:cxn ang="T14">
                <a:pos x="T4" y="T5"/>
              </a:cxn>
              <a:cxn ang="T15">
                <a:pos x="T6" y="T7"/>
              </a:cxn>
              <a:cxn ang="T16">
                <a:pos x="T8" y="T9"/>
              </a:cxn>
              <a:cxn ang="T17">
                <a:pos x="T10" y="T11"/>
              </a:cxn>
            </a:cxnLst>
            <a:rect l="T18" t="T19" r="T20" b="T21"/>
            <a:pathLst>
              <a:path w="156" h="590">
                <a:moveTo>
                  <a:pt x="39" y="0"/>
                </a:moveTo>
                <a:cubicBezTo>
                  <a:pt x="97" y="41"/>
                  <a:pt x="156" y="82"/>
                  <a:pt x="150" y="123"/>
                </a:cubicBezTo>
                <a:cubicBezTo>
                  <a:pt x="144" y="164"/>
                  <a:pt x="8" y="203"/>
                  <a:pt x="4" y="245"/>
                </a:cubicBezTo>
                <a:cubicBezTo>
                  <a:pt x="0" y="287"/>
                  <a:pt x="127" y="334"/>
                  <a:pt x="127" y="374"/>
                </a:cubicBezTo>
                <a:cubicBezTo>
                  <a:pt x="127" y="414"/>
                  <a:pt x="8" y="449"/>
                  <a:pt x="4" y="485"/>
                </a:cubicBezTo>
                <a:cubicBezTo>
                  <a:pt x="0" y="521"/>
                  <a:pt x="87" y="574"/>
                  <a:pt x="103" y="590"/>
                </a:cubicBezTo>
              </a:path>
            </a:pathLst>
          </a:custGeom>
          <a:noFill/>
          <a:ln w="25400">
            <a:solidFill>
              <a:srgbClr val="33CC33"/>
            </a:solidFill>
            <a:round/>
            <a:headEnd/>
            <a:tailEnd/>
          </a:ln>
        </p:spPr>
        <p:txBody>
          <a:bodyPr wrap="none" anchor="ctr">
            <a:prstTxWarp prst="textNoShape">
              <a:avLst/>
            </a:prstTxWarp>
          </a:bodyPr>
          <a:lstStyle/>
          <a:p>
            <a:endParaRPr lang="en-US"/>
          </a:p>
        </p:txBody>
      </p:sp>
      <p:sp>
        <p:nvSpPr>
          <p:cNvPr id="20503" name="Freeform 54"/>
          <p:cNvSpPr>
            <a:spLocks/>
          </p:cNvSpPr>
          <p:nvPr/>
        </p:nvSpPr>
        <p:spPr bwMode="auto">
          <a:xfrm>
            <a:off x="1122363" y="2668588"/>
            <a:ext cx="1909762" cy="474662"/>
          </a:xfrm>
          <a:custGeom>
            <a:avLst/>
            <a:gdLst>
              <a:gd name="T0" fmla="*/ 0 w 1203"/>
              <a:gd name="T1" fmla="*/ 299 h 299"/>
              <a:gd name="T2" fmla="*/ 81 w 1203"/>
              <a:gd name="T3" fmla="*/ 164 h 299"/>
              <a:gd name="T4" fmla="*/ 227 w 1203"/>
              <a:gd name="T5" fmla="*/ 223 h 299"/>
              <a:gd name="T6" fmla="*/ 344 w 1203"/>
              <a:gd name="T7" fmla="*/ 94 h 299"/>
              <a:gd name="T8" fmla="*/ 525 w 1203"/>
              <a:gd name="T9" fmla="*/ 188 h 299"/>
              <a:gd name="T10" fmla="*/ 636 w 1203"/>
              <a:gd name="T11" fmla="*/ 48 h 299"/>
              <a:gd name="T12" fmla="*/ 805 w 1203"/>
              <a:gd name="T13" fmla="*/ 147 h 299"/>
              <a:gd name="T14" fmla="*/ 934 w 1203"/>
              <a:gd name="T15" fmla="*/ 7 h 299"/>
              <a:gd name="T16" fmla="*/ 1074 w 1203"/>
              <a:gd name="T17" fmla="*/ 106 h 299"/>
              <a:gd name="T18" fmla="*/ 1203 w 1203"/>
              <a:gd name="T19" fmla="*/ 7 h 2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03"/>
              <a:gd name="T31" fmla="*/ 0 h 299"/>
              <a:gd name="T32" fmla="*/ 1203 w 1203"/>
              <a:gd name="T33" fmla="*/ 299 h 29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03" h="299">
                <a:moveTo>
                  <a:pt x="0" y="299"/>
                </a:moveTo>
                <a:cubicBezTo>
                  <a:pt x="21" y="238"/>
                  <a:pt x="43" y="177"/>
                  <a:pt x="81" y="164"/>
                </a:cubicBezTo>
                <a:cubicBezTo>
                  <a:pt x="119" y="151"/>
                  <a:pt x="183" y="235"/>
                  <a:pt x="227" y="223"/>
                </a:cubicBezTo>
                <a:cubicBezTo>
                  <a:pt x="271" y="211"/>
                  <a:pt x="294" y="100"/>
                  <a:pt x="344" y="94"/>
                </a:cubicBezTo>
                <a:cubicBezTo>
                  <a:pt x="394" y="88"/>
                  <a:pt x="476" y="196"/>
                  <a:pt x="525" y="188"/>
                </a:cubicBezTo>
                <a:cubicBezTo>
                  <a:pt x="574" y="180"/>
                  <a:pt x="589" y="55"/>
                  <a:pt x="636" y="48"/>
                </a:cubicBezTo>
                <a:cubicBezTo>
                  <a:pt x="683" y="41"/>
                  <a:pt x="755" y="154"/>
                  <a:pt x="805" y="147"/>
                </a:cubicBezTo>
                <a:cubicBezTo>
                  <a:pt x="855" y="140"/>
                  <a:pt x="889" y="14"/>
                  <a:pt x="934" y="7"/>
                </a:cubicBezTo>
                <a:cubicBezTo>
                  <a:pt x="979" y="0"/>
                  <a:pt x="1029" y="106"/>
                  <a:pt x="1074" y="106"/>
                </a:cubicBezTo>
                <a:cubicBezTo>
                  <a:pt x="1119" y="106"/>
                  <a:pt x="1181" y="23"/>
                  <a:pt x="1203" y="7"/>
                </a:cubicBezTo>
              </a:path>
            </a:pathLst>
          </a:custGeom>
          <a:noFill/>
          <a:ln w="25400">
            <a:solidFill>
              <a:srgbClr val="CC3300"/>
            </a:solidFill>
            <a:round/>
            <a:headEnd/>
            <a:tailEnd type="triangle" w="med" len="med"/>
          </a:ln>
        </p:spPr>
        <p:txBody>
          <a:bodyPr wrap="none" anchor="ctr">
            <a:prstTxWarp prst="textNoShape">
              <a:avLst/>
            </a:prstTxWarp>
          </a:bodyPr>
          <a:lstStyle/>
          <a:p>
            <a:endParaRPr lang="en-US"/>
          </a:p>
        </p:txBody>
      </p:sp>
      <p:sp>
        <p:nvSpPr>
          <p:cNvPr id="20504" name="Oval 55"/>
          <p:cNvSpPr>
            <a:spLocks noChangeArrowheads="1"/>
          </p:cNvSpPr>
          <p:nvPr/>
        </p:nvSpPr>
        <p:spPr bwMode="auto">
          <a:xfrm>
            <a:off x="1354138" y="3800475"/>
            <a:ext cx="398462" cy="139700"/>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20505" name="Oval 56"/>
          <p:cNvSpPr>
            <a:spLocks noChangeArrowheads="1"/>
          </p:cNvSpPr>
          <p:nvPr/>
        </p:nvSpPr>
        <p:spPr bwMode="auto">
          <a:xfrm>
            <a:off x="1793875" y="3805238"/>
            <a:ext cx="398463" cy="139700"/>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20506" name="Oval 57"/>
          <p:cNvSpPr>
            <a:spLocks noChangeArrowheads="1"/>
          </p:cNvSpPr>
          <p:nvPr/>
        </p:nvSpPr>
        <p:spPr bwMode="auto">
          <a:xfrm>
            <a:off x="2220913" y="3814763"/>
            <a:ext cx="398462" cy="139700"/>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sp>
        <p:nvSpPr>
          <p:cNvPr id="20507" name="Oval 58"/>
          <p:cNvSpPr>
            <a:spLocks noChangeArrowheads="1"/>
          </p:cNvSpPr>
          <p:nvPr/>
        </p:nvSpPr>
        <p:spPr bwMode="auto">
          <a:xfrm>
            <a:off x="2684463" y="3822700"/>
            <a:ext cx="398462" cy="139700"/>
          </a:xfrm>
          <a:prstGeom prst="ellipse">
            <a:avLst/>
          </a:prstGeom>
          <a:solidFill>
            <a:srgbClr val="FFFF00"/>
          </a:solidFill>
          <a:ln w="9525">
            <a:solidFill>
              <a:schemeClr val="tx1"/>
            </a:solidFill>
            <a:round/>
            <a:headEnd/>
            <a:tailEnd/>
          </a:ln>
        </p:spPr>
        <p:txBody>
          <a:bodyPr wrap="none" anchor="ctr">
            <a:prstTxWarp prst="textNoShape">
              <a:avLst/>
            </a:prstTxWarp>
          </a:bodyPr>
          <a:lstStyle/>
          <a:p>
            <a:endParaRPr lang="en-US"/>
          </a:p>
        </p:txBody>
      </p:sp>
      <p:graphicFrame>
        <p:nvGraphicFramePr>
          <p:cNvPr id="20484" name="Object 4"/>
          <p:cNvGraphicFramePr>
            <a:graphicFrameLocks noChangeAspect="1"/>
          </p:cNvGraphicFramePr>
          <p:nvPr/>
        </p:nvGraphicFramePr>
        <p:xfrm>
          <a:off x="2725738" y="2392363"/>
          <a:ext cx="250825" cy="230187"/>
        </p:xfrm>
        <a:graphic>
          <a:graphicData uri="http://schemas.openxmlformats.org/presentationml/2006/ole">
            <p:oleObj spid="_x0000_s41988" name="Equation" r:id="rId11" imgW="152400" imgH="139700" progId="">
              <p:embed/>
            </p:oleObj>
          </a:graphicData>
        </a:graphic>
      </p:graphicFrame>
      <p:graphicFrame>
        <p:nvGraphicFramePr>
          <p:cNvPr id="20485" name="Object 5"/>
          <p:cNvGraphicFramePr>
            <a:graphicFrameLocks noChangeAspect="1"/>
          </p:cNvGraphicFramePr>
          <p:nvPr/>
        </p:nvGraphicFramePr>
        <p:xfrm>
          <a:off x="3055938" y="2665413"/>
          <a:ext cx="365125" cy="388937"/>
        </p:xfrm>
        <a:graphic>
          <a:graphicData uri="http://schemas.openxmlformats.org/presentationml/2006/ole">
            <p:oleObj spid="_x0000_s41989" name="Equation" r:id="rId12" imgW="190500" imgH="203200" progId="">
              <p:embed/>
            </p:oleObj>
          </a:graphicData>
        </a:graphic>
      </p:graphicFrame>
      <p:sp>
        <p:nvSpPr>
          <p:cNvPr id="64" name="Footer Placeholder 63"/>
          <p:cNvSpPr>
            <a:spLocks noGrp="1"/>
          </p:cNvSpPr>
          <p:nvPr>
            <p:ph type="ftr" sz="quarter" idx="11"/>
          </p:nvPr>
        </p:nvSpPr>
        <p:spPr/>
        <p:txBody>
          <a:bodyPr/>
          <a:lstStyle/>
          <a:p>
            <a:r>
              <a:rPr lang="en-US" smtClean="0"/>
              <a:t>Ming X. Liu  DNP2009</a:t>
            </a:r>
            <a:endParaRPr lang="en-US"/>
          </a:p>
        </p:txBody>
      </p:sp>
      <p:pic>
        <p:nvPicPr>
          <p:cNvPr id="65" name="Picture 15" descr="txp_fig"/>
          <p:cNvPicPr>
            <a:picLocks noChangeAspect="1" noChangeArrowheads="1"/>
          </p:cNvPicPr>
          <p:nvPr>
            <p:custDataLst>
              <p:tags r:id="rId2"/>
            </p:custDataLst>
          </p:nvPr>
        </p:nvPicPr>
        <p:blipFill>
          <a:blip r:embed="rId13"/>
          <a:srcRect/>
          <a:stretch>
            <a:fillRect/>
          </a:stretch>
        </p:blipFill>
        <p:spPr bwMode="auto">
          <a:xfrm>
            <a:off x="4030355" y="3566982"/>
            <a:ext cx="4561678" cy="511436"/>
          </a:xfrm>
          <a:prstGeom prst="rect">
            <a:avLst/>
          </a:prstGeom>
          <a:noFill/>
          <a:ln w="12700">
            <a:noFill/>
            <a:miter lim="800000"/>
            <a:headEnd/>
            <a:tailEnd/>
          </a:ln>
        </p:spPr>
      </p:pic>
      <p:pic>
        <p:nvPicPr>
          <p:cNvPr id="67" name="Picture 7" descr="xf1"/>
          <p:cNvPicPr>
            <a:picLocks noChangeAspect="1" noChangeArrowheads="1"/>
          </p:cNvPicPr>
          <p:nvPr/>
        </p:nvPicPr>
        <p:blipFill>
          <a:blip r:embed="rId14"/>
          <a:srcRect t="10057" b="12244"/>
          <a:stretch>
            <a:fillRect/>
          </a:stretch>
        </p:blipFill>
        <p:spPr bwMode="auto">
          <a:xfrm>
            <a:off x="2474913" y="4144858"/>
            <a:ext cx="2660650" cy="2068672"/>
          </a:xfrm>
          <a:prstGeom prst="rect">
            <a:avLst/>
          </a:prstGeom>
          <a:noFill/>
        </p:spPr>
      </p:pic>
      <p:cxnSp>
        <p:nvCxnSpPr>
          <p:cNvPr id="69" name="Straight Connector 68"/>
          <p:cNvCxnSpPr/>
          <p:nvPr/>
        </p:nvCxnSpPr>
        <p:spPr>
          <a:xfrm>
            <a:off x="6019800" y="5720080"/>
            <a:ext cx="209612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rot="16200000" flipH="1">
            <a:off x="6079281" y="5286084"/>
            <a:ext cx="1854893"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6136604" y="5019040"/>
            <a:ext cx="1757716" cy="30480"/>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6425961" y="4805680"/>
            <a:ext cx="1254999" cy="751840"/>
          </a:xfrm>
          <a:prstGeom prst="line">
            <a:avLst/>
          </a:prstGeom>
        </p:spPr>
        <p:style>
          <a:lnRef idx="2">
            <a:schemeClr val="accent1"/>
          </a:lnRef>
          <a:fillRef idx="0">
            <a:schemeClr val="accent1"/>
          </a:fillRef>
          <a:effectRef idx="1">
            <a:schemeClr val="accent1"/>
          </a:effectRef>
          <a:fontRef idx="minor">
            <a:schemeClr val="tx1"/>
          </a:fontRef>
        </p:style>
      </p:cxnSp>
      <p:sp>
        <p:nvSpPr>
          <p:cNvPr id="77" name="TextBox 76"/>
          <p:cNvSpPr txBox="1"/>
          <p:nvPr/>
        </p:nvSpPr>
        <p:spPr>
          <a:xfrm>
            <a:off x="7093944" y="4490720"/>
            <a:ext cx="789699" cy="369332"/>
          </a:xfrm>
          <a:prstGeom prst="rect">
            <a:avLst/>
          </a:prstGeom>
          <a:noFill/>
        </p:spPr>
        <p:txBody>
          <a:bodyPr wrap="none" rtlCol="0">
            <a:spAutoFit/>
          </a:bodyPr>
          <a:lstStyle/>
          <a:p>
            <a:r>
              <a:rPr lang="en-US" dirty="0" smtClean="0"/>
              <a:t>R=A/D</a:t>
            </a:r>
            <a:endParaRPr lang="en-US" dirty="0"/>
          </a:p>
        </p:txBody>
      </p:sp>
      <p:sp>
        <p:nvSpPr>
          <p:cNvPr id="78" name="TextBox 77"/>
          <p:cNvSpPr txBox="1"/>
          <p:nvPr/>
        </p:nvSpPr>
        <p:spPr>
          <a:xfrm>
            <a:off x="7853680" y="5781040"/>
            <a:ext cx="375185" cy="369332"/>
          </a:xfrm>
          <a:prstGeom prst="rect">
            <a:avLst/>
          </a:prstGeom>
          <a:noFill/>
        </p:spPr>
        <p:txBody>
          <a:bodyPr wrap="none" rtlCol="0">
            <a:spAutoFit/>
          </a:bodyPr>
          <a:lstStyle/>
          <a:p>
            <a:r>
              <a:rPr lang="en-US" dirty="0" smtClean="0"/>
              <a:t>X</a:t>
            </a:r>
            <a:r>
              <a:rPr lang="en-US" baseline="-25000" dirty="0" smtClean="0"/>
              <a:t>F</a:t>
            </a:r>
            <a:endParaRPr lang="en-US" baseline="-25000" dirty="0"/>
          </a:p>
        </p:txBody>
      </p:sp>
      <p:sp>
        <p:nvSpPr>
          <p:cNvPr id="79" name="Date Placeholder 78"/>
          <p:cNvSpPr>
            <a:spLocks noGrp="1"/>
          </p:cNvSpPr>
          <p:nvPr>
            <p:ph type="dt" sz="half" idx="10"/>
          </p:nvPr>
        </p:nvSpPr>
        <p:spPr/>
        <p:txBody>
          <a:bodyPr/>
          <a:lstStyle/>
          <a:p>
            <a:fld id="{F3E4194F-7A6D-44A4-A696-780BB7AAE246}" type="datetime1">
              <a:rPr lang="en-US" smtClean="0"/>
              <a:t>10/15/09</a:t>
            </a:fld>
            <a:endParaRPr lang="en-US"/>
          </a:p>
        </p:txBody>
      </p:sp>
      <p:sp>
        <p:nvSpPr>
          <p:cNvPr id="80" name="Slide Number Placeholder 79"/>
          <p:cNvSpPr>
            <a:spLocks noGrp="1"/>
          </p:cNvSpPr>
          <p:nvPr>
            <p:ph type="sldNum" sz="quarter" idx="12"/>
          </p:nvPr>
        </p:nvSpPr>
        <p:spPr/>
        <p:txBody>
          <a:bodyPr/>
          <a:lstStyle/>
          <a:p>
            <a:fld id="{825C2647-C464-4E54-808B-4B2B00B885C1}"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8" name="Text Box 7"/>
          <p:cNvSpPr txBox="1">
            <a:spLocks noChangeArrowheads="1"/>
          </p:cNvSpPr>
          <p:nvPr/>
        </p:nvSpPr>
        <p:spPr bwMode="auto">
          <a:xfrm>
            <a:off x="457200" y="4946650"/>
            <a:ext cx="4910138" cy="581025"/>
          </a:xfrm>
          <a:prstGeom prst="rect">
            <a:avLst/>
          </a:prstGeom>
          <a:noFill/>
          <a:ln w="9525">
            <a:noFill/>
            <a:miter lim="800000"/>
            <a:headEnd/>
            <a:tailEnd/>
          </a:ln>
        </p:spPr>
        <p:txBody>
          <a:bodyPr>
            <a:prstTxWarp prst="textNoShape">
              <a:avLst/>
            </a:prstTxWarp>
            <a:spAutoFit/>
          </a:bodyPr>
          <a:lstStyle/>
          <a:p>
            <a:pPr eaLnBrk="1" hangingPunct="1">
              <a:buFontTx/>
              <a:buChar char="•"/>
            </a:pPr>
            <a:r>
              <a:rPr lang="en-US" sz="1600" b="1">
                <a:latin typeface="Arial Rounded MT Bold" charset="0"/>
              </a:rPr>
              <a:t> </a:t>
            </a:r>
            <a:r>
              <a:rPr lang="en-US" sz="1600">
                <a:solidFill>
                  <a:schemeClr val="accent2"/>
                </a:solidFill>
                <a:latin typeface="Arial" charset="0"/>
              </a:rPr>
              <a:t>Initial-state</a:t>
            </a:r>
            <a:r>
              <a:rPr lang="en-US" sz="1600">
                <a:latin typeface="Arial" charset="0"/>
              </a:rPr>
              <a:t> E-loss is  </a:t>
            </a:r>
            <a:r>
              <a:rPr lang="en-US" sz="1600">
                <a:solidFill>
                  <a:srgbClr val="FF0000"/>
                </a:solidFill>
                <a:latin typeface="Arial" charset="0"/>
              </a:rPr>
              <a:t>large</a:t>
            </a:r>
            <a:r>
              <a:rPr lang="en-US" sz="1600">
                <a:latin typeface="Arial" charset="0"/>
              </a:rPr>
              <a:t> and </a:t>
            </a:r>
            <a:r>
              <a:rPr lang="en-US" sz="1600">
                <a:solidFill>
                  <a:schemeClr val="accent2"/>
                </a:solidFill>
                <a:latin typeface="Arial" charset="0"/>
              </a:rPr>
              <a:t>much larger</a:t>
            </a:r>
            <a:r>
              <a:rPr lang="en-US" sz="1600">
                <a:latin typeface="Arial" charset="0"/>
              </a:rPr>
              <a:t> than </a:t>
            </a:r>
            <a:r>
              <a:rPr lang="en-US" sz="1600">
                <a:solidFill>
                  <a:schemeClr val="accent2"/>
                </a:solidFill>
                <a:latin typeface="Arial" charset="0"/>
              </a:rPr>
              <a:t>final-state</a:t>
            </a:r>
            <a:r>
              <a:rPr lang="en-US" sz="1600">
                <a:latin typeface="Arial" charset="0"/>
              </a:rPr>
              <a:t> energy loss for cold nuclei</a:t>
            </a:r>
          </a:p>
        </p:txBody>
      </p:sp>
      <p:sp>
        <p:nvSpPr>
          <p:cNvPr id="46090" name="Text Box 25"/>
          <p:cNvSpPr txBox="1">
            <a:spLocks noChangeArrowheads="1"/>
          </p:cNvSpPr>
          <p:nvPr/>
        </p:nvSpPr>
        <p:spPr bwMode="auto">
          <a:xfrm>
            <a:off x="431800" y="1004888"/>
            <a:ext cx="4189413" cy="581025"/>
          </a:xfrm>
          <a:prstGeom prst="rect">
            <a:avLst/>
          </a:prstGeom>
          <a:noFill/>
          <a:ln w="9525">
            <a:noFill/>
            <a:miter lim="800000"/>
            <a:headEnd/>
            <a:tailEnd/>
          </a:ln>
        </p:spPr>
        <p:txBody>
          <a:bodyPr wrap="none">
            <a:prstTxWarp prst="textNoShape">
              <a:avLst/>
            </a:prstTxWarp>
            <a:spAutoFit/>
          </a:bodyPr>
          <a:lstStyle/>
          <a:p>
            <a:pPr eaLnBrk="1" hangingPunct="1"/>
            <a:r>
              <a:rPr lang="en-US" sz="1600" b="1">
                <a:latin typeface="Arial Rounded MT Bold" charset="0"/>
              </a:rPr>
              <a:t>Think of the parton (quark) energy in the </a:t>
            </a:r>
          </a:p>
          <a:p>
            <a:pPr eaLnBrk="1" hangingPunct="1"/>
            <a:r>
              <a:rPr lang="en-US" sz="1600" b="1">
                <a:latin typeface="Arial Rounded MT Bold" charset="0"/>
              </a:rPr>
              <a:t>nuclear rest frame:</a:t>
            </a:r>
          </a:p>
        </p:txBody>
      </p:sp>
      <p:graphicFrame>
        <p:nvGraphicFramePr>
          <p:cNvPr id="46082" name="Object 2"/>
          <p:cNvGraphicFramePr>
            <a:graphicFrameLocks noChangeAspect="1"/>
          </p:cNvGraphicFramePr>
          <p:nvPr/>
        </p:nvGraphicFramePr>
        <p:xfrm>
          <a:off x="2876550" y="1985963"/>
          <a:ext cx="1916113" cy="512762"/>
        </p:xfrm>
        <a:graphic>
          <a:graphicData uri="http://schemas.openxmlformats.org/presentationml/2006/ole">
            <p:oleObj spid="_x0000_s115714" name="Equation" r:id="rId3" imgW="1663560" imgH="444240" progId="Equation.DSMT4">
              <p:embed/>
            </p:oleObj>
          </a:graphicData>
        </a:graphic>
      </p:graphicFrame>
      <p:graphicFrame>
        <p:nvGraphicFramePr>
          <p:cNvPr id="46083" name="Object 3"/>
          <p:cNvGraphicFramePr>
            <a:graphicFrameLocks noChangeAspect="1"/>
          </p:cNvGraphicFramePr>
          <p:nvPr/>
        </p:nvGraphicFramePr>
        <p:xfrm>
          <a:off x="2894013" y="4213225"/>
          <a:ext cx="2095500" cy="542925"/>
        </p:xfrm>
        <a:graphic>
          <a:graphicData uri="http://schemas.openxmlformats.org/presentationml/2006/ole">
            <p:oleObj spid="_x0000_s115715" name="Equation" r:id="rId4" imgW="1815840" imgH="469800" progId="Equation.DSMT4">
              <p:embed/>
            </p:oleObj>
          </a:graphicData>
        </a:graphic>
      </p:graphicFrame>
      <p:graphicFrame>
        <p:nvGraphicFramePr>
          <p:cNvPr id="46084" name="Object 4"/>
          <p:cNvGraphicFramePr>
            <a:graphicFrameLocks noChangeAspect="1"/>
          </p:cNvGraphicFramePr>
          <p:nvPr/>
        </p:nvGraphicFramePr>
        <p:xfrm>
          <a:off x="2878138" y="3022600"/>
          <a:ext cx="1951037" cy="790575"/>
        </p:xfrm>
        <a:graphic>
          <a:graphicData uri="http://schemas.openxmlformats.org/presentationml/2006/ole">
            <p:oleObj spid="_x0000_s115716" name="Equation" r:id="rId5" imgW="1688760" imgH="685800" progId="Equation.DSMT4">
              <p:embed/>
            </p:oleObj>
          </a:graphicData>
        </a:graphic>
      </p:graphicFrame>
      <p:grpSp>
        <p:nvGrpSpPr>
          <p:cNvPr id="2" name="Group 40"/>
          <p:cNvGrpSpPr>
            <a:grpSpLocks/>
          </p:cNvGrpSpPr>
          <p:nvPr/>
        </p:nvGrpSpPr>
        <p:grpSpPr bwMode="auto">
          <a:xfrm>
            <a:off x="5245100" y="1428750"/>
            <a:ext cx="3587750" cy="4529138"/>
            <a:chOff x="3293" y="693"/>
            <a:chExt cx="2260" cy="2897"/>
          </a:xfrm>
        </p:grpSpPr>
        <p:pic>
          <p:nvPicPr>
            <p:cNvPr id="46100" name="Picture 12" descr="@-2"/>
            <p:cNvPicPr>
              <a:picLocks noChangeAspect="1" noChangeArrowheads="1"/>
            </p:cNvPicPr>
            <p:nvPr/>
          </p:nvPicPr>
          <p:blipFill>
            <a:blip r:embed="rId6"/>
            <a:srcRect/>
            <a:stretch>
              <a:fillRect/>
            </a:stretch>
          </p:blipFill>
          <p:spPr bwMode="auto">
            <a:xfrm>
              <a:off x="3293" y="693"/>
              <a:ext cx="2260" cy="2897"/>
            </a:xfrm>
            <a:prstGeom prst="rect">
              <a:avLst/>
            </a:prstGeom>
            <a:noFill/>
            <a:ln w="9525">
              <a:noFill/>
              <a:miter lim="800000"/>
              <a:headEnd/>
              <a:tailEnd/>
            </a:ln>
          </p:spPr>
        </p:pic>
        <p:sp>
          <p:nvSpPr>
            <p:cNvPr id="46101" name="AutoShape 32"/>
            <p:cNvSpPr>
              <a:spLocks noChangeArrowheads="1"/>
            </p:cNvSpPr>
            <p:nvPr/>
          </p:nvSpPr>
          <p:spPr bwMode="auto">
            <a:xfrm>
              <a:off x="4733" y="2934"/>
              <a:ext cx="125" cy="166"/>
            </a:xfrm>
            <a:prstGeom prst="downArrow">
              <a:avLst>
                <a:gd name="adj1" fmla="val 50000"/>
                <a:gd name="adj2" fmla="val 33200"/>
              </a:avLst>
            </a:prstGeom>
            <a:solidFill>
              <a:srgbClr val="009900"/>
            </a:solidFill>
            <a:ln w="9525">
              <a:solidFill>
                <a:schemeClr val="tx1"/>
              </a:solidFill>
              <a:miter lim="800000"/>
              <a:headEnd/>
              <a:tailEnd/>
            </a:ln>
          </p:spPr>
          <p:txBody>
            <a:bodyPr wrap="none" anchor="ctr">
              <a:prstTxWarp prst="textNoShape">
                <a:avLst/>
              </a:prstTxWarp>
            </a:bodyPr>
            <a:lstStyle/>
            <a:p>
              <a:endParaRPr lang="en-US"/>
            </a:p>
          </p:txBody>
        </p:sp>
        <p:sp>
          <p:nvSpPr>
            <p:cNvPr id="46102" name="AutoShape 33"/>
            <p:cNvSpPr>
              <a:spLocks noChangeArrowheads="1"/>
            </p:cNvSpPr>
            <p:nvPr/>
          </p:nvSpPr>
          <p:spPr bwMode="auto">
            <a:xfrm flipV="1">
              <a:off x="4164" y="2905"/>
              <a:ext cx="149" cy="149"/>
            </a:xfrm>
            <a:prstGeom prst="downArrow">
              <a:avLst>
                <a:gd name="adj1" fmla="val 50000"/>
                <a:gd name="adj2" fmla="val 25000"/>
              </a:avLst>
            </a:prstGeom>
            <a:solidFill>
              <a:srgbClr val="009900"/>
            </a:solidFill>
            <a:ln w="9525">
              <a:solidFill>
                <a:schemeClr val="tx1"/>
              </a:solidFill>
              <a:miter lim="800000"/>
              <a:headEnd/>
              <a:tailEnd/>
            </a:ln>
          </p:spPr>
          <p:txBody>
            <a:bodyPr wrap="none" anchor="ctr">
              <a:prstTxWarp prst="textNoShape">
                <a:avLst/>
              </a:prstTxWarp>
            </a:bodyPr>
            <a:lstStyle/>
            <a:p>
              <a:endParaRPr lang="en-US"/>
            </a:p>
          </p:txBody>
        </p:sp>
        <p:sp>
          <p:nvSpPr>
            <p:cNvPr id="46103" name="Text Box 34"/>
            <p:cNvSpPr txBox="1">
              <a:spLocks noChangeArrowheads="1"/>
            </p:cNvSpPr>
            <p:nvPr/>
          </p:nvSpPr>
          <p:spPr bwMode="auto">
            <a:xfrm>
              <a:off x="4039" y="3041"/>
              <a:ext cx="386" cy="215"/>
            </a:xfrm>
            <a:prstGeom prst="rect">
              <a:avLst/>
            </a:prstGeom>
            <a:noFill/>
            <a:ln w="9525">
              <a:noFill/>
              <a:miter lim="800000"/>
              <a:headEnd/>
              <a:tailEnd/>
            </a:ln>
          </p:spPr>
          <p:txBody>
            <a:bodyPr wrap="none">
              <a:prstTxWarp prst="textNoShape">
                <a:avLst/>
              </a:prstTxWarp>
              <a:spAutoFit/>
            </a:bodyPr>
            <a:lstStyle/>
            <a:p>
              <a:r>
                <a:rPr lang="en-US" sz="1600" dirty="0"/>
                <a:t>E906</a:t>
              </a:r>
            </a:p>
          </p:txBody>
        </p:sp>
        <p:sp>
          <p:nvSpPr>
            <p:cNvPr id="46104" name="Text Box 35"/>
            <p:cNvSpPr txBox="1">
              <a:spLocks noChangeArrowheads="1"/>
            </p:cNvSpPr>
            <p:nvPr/>
          </p:nvSpPr>
          <p:spPr bwMode="auto">
            <a:xfrm>
              <a:off x="4872" y="2900"/>
              <a:ext cx="421" cy="215"/>
            </a:xfrm>
            <a:prstGeom prst="rect">
              <a:avLst/>
            </a:prstGeom>
            <a:noFill/>
            <a:ln w="9525">
              <a:noFill/>
              <a:miter lim="800000"/>
              <a:headEnd/>
              <a:tailEnd/>
            </a:ln>
          </p:spPr>
          <p:txBody>
            <a:bodyPr>
              <a:prstTxWarp prst="textNoShape">
                <a:avLst/>
              </a:prstTxWarp>
              <a:spAutoFit/>
            </a:bodyPr>
            <a:lstStyle/>
            <a:p>
              <a:r>
                <a:rPr lang="en-US" sz="1600"/>
                <a:t>RHIC</a:t>
              </a:r>
            </a:p>
          </p:txBody>
        </p:sp>
      </p:grpSp>
      <p:sp>
        <p:nvSpPr>
          <p:cNvPr id="46094" name="Text Box 36"/>
          <p:cNvSpPr txBox="1">
            <a:spLocks noChangeArrowheads="1"/>
          </p:cNvSpPr>
          <p:nvPr/>
        </p:nvSpPr>
        <p:spPr bwMode="auto">
          <a:xfrm>
            <a:off x="469900" y="5660073"/>
            <a:ext cx="4910138" cy="336550"/>
          </a:xfrm>
          <a:prstGeom prst="rect">
            <a:avLst/>
          </a:prstGeom>
          <a:solidFill>
            <a:srgbClr val="FFFF00"/>
          </a:solidFill>
          <a:ln w="9525">
            <a:noFill/>
            <a:miter lim="800000"/>
            <a:headEnd/>
            <a:tailEnd/>
          </a:ln>
        </p:spPr>
        <p:txBody>
          <a:bodyPr>
            <a:prstTxWarp prst="textNoShape">
              <a:avLst/>
            </a:prstTxWarp>
            <a:spAutoFit/>
          </a:bodyPr>
          <a:lstStyle/>
          <a:p>
            <a:pPr eaLnBrk="1" hangingPunct="1">
              <a:buFontTx/>
              <a:buChar char="•"/>
            </a:pPr>
            <a:r>
              <a:rPr lang="en-US" sz="1600" b="1" dirty="0">
                <a:latin typeface="Arial Rounded MT Bold" charset="0"/>
              </a:rPr>
              <a:t> </a:t>
            </a:r>
            <a:r>
              <a:rPr lang="en-US" sz="1600" dirty="0">
                <a:latin typeface="Arial" charset="0"/>
              </a:rPr>
              <a:t>In </a:t>
            </a:r>
            <a:r>
              <a:rPr lang="en-US" sz="1600" dirty="0" err="1">
                <a:latin typeface="Arial" charset="0"/>
              </a:rPr>
              <a:t>Drell</a:t>
            </a:r>
            <a:r>
              <a:rPr lang="en-US" sz="1600" dirty="0">
                <a:latin typeface="Arial" charset="0"/>
              </a:rPr>
              <a:t>-Yan we </a:t>
            </a:r>
            <a:r>
              <a:rPr lang="en-US" sz="1600" dirty="0">
                <a:solidFill>
                  <a:srgbClr val="FF0000"/>
                </a:solidFill>
                <a:latin typeface="Arial" charset="0"/>
              </a:rPr>
              <a:t>don’t </a:t>
            </a:r>
            <a:r>
              <a:rPr lang="en-US" sz="1600" dirty="0">
                <a:latin typeface="Arial" charset="0"/>
              </a:rPr>
              <a:t>have </a:t>
            </a:r>
            <a:r>
              <a:rPr lang="en-US" sz="1600" dirty="0">
                <a:solidFill>
                  <a:srgbClr val="1865FF"/>
                </a:solidFill>
                <a:latin typeface="Arial" charset="0"/>
              </a:rPr>
              <a:t>final-state</a:t>
            </a:r>
            <a:r>
              <a:rPr lang="en-US" sz="1600" dirty="0">
                <a:latin typeface="Arial" charset="0"/>
              </a:rPr>
              <a:t> interactions</a:t>
            </a:r>
          </a:p>
        </p:txBody>
      </p:sp>
      <p:graphicFrame>
        <p:nvGraphicFramePr>
          <p:cNvPr id="46085" name="Object 5"/>
          <p:cNvGraphicFramePr>
            <a:graphicFrameLocks noChangeAspect="1"/>
          </p:cNvGraphicFramePr>
          <p:nvPr/>
        </p:nvGraphicFramePr>
        <p:xfrm>
          <a:off x="2581275" y="1327150"/>
          <a:ext cx="2330450" cy="346075"/>
        </p:xfrm>
        <a:graphic>
          <a:graphicData uri="http://schemas.openxmlformats.org/presentationml/2006/ole">
            <p:oleObj spid="_x0000_s115717" name="Equation" r:id="rId7" imgW="1625400" imgH="241200" progId="Equation.DSMT4">
              <p:embed/>
            </p:oleObj>
          </a:graphicData>
        </a:graphic>
      </p:graphicFrame>
      <p:pic>
        <p:nvPicPr>
          <p:cNvPr id="25" name="Picture 7" descr="InSTATE_1"/>
          <p:cNvPicPr>
            <a:picLocks noChangeAspect="1" noChangeArrowheads="1"/>
          </p:cNvPicPr>
          <p:nvPr/>
        </p:nvPicPr>
        <p:blipFill>
          <a:blip r:embed="rId8"/>
          <a:srcRect/>
          <a:stretch>
            <a:fillRect/>
          </a:stretch>
        </p:blipFill>
        <p:spPr bwMode="auto">
          <a:xfrm>
            <a:off x="385763" y="2654300"/>
            <a:ext cx="2346325" cy="1058863"/>
          </a:xfrm>
          <a:prstGeom prst="rect">
            <a:avLst/>
          </a:prstGeom>
          <a:noFill/>
          <a:ln w="9525">
            <a:noFill/>
            <a:miter lim="800000"/>
            <a:headEnd/>
            <a:tailEnd/>
          </a:ln>
        </p:spPr>
      </p:pic>
      <p:pic>
        <p:nvPicPr>
          <p:cNvPr id="26" name="Picture 10" descr="BG_1"/>
          <p:cNvPicPr>
            <a:picLocks noChangeAspect="1" noChangeArrowheads="1"/>
          </p:cNvPicPr>
          <p:nvPr/>
        </p:nvPicPr>
        <p:blipFill>
          <a:blip r:embed="rId9"/>
          <a:srcRect/>
          <a:stretch>
            <a:fillRect/>
          </a:stretch>
        </p:blipFill>
        <p:spPr bwMode="auto">
          <a:xfrm>
            <a:off x="345281" y="1597025"/>
            <a:ext cx="2503487" cy="1085850"/>
          </a:xfrm>
          <a:prstGeom prst="rect">
            <a:avLst/>
          </a:prstGeom>
          <a:noFill/>
          <a:ln w="9525">
            <a:noFill/>
            <a:miter lim="800000"/>
            <a:headEnd/>
            <a:tailEnd/>
          </a:ln>
        </p:spPr>
      </p:pic>
      <p:pic>
        <p:nvPicPr>
          <p:cNvPr id="27" name="Picture 11" descr="OutSTATE_1"/>
          <p:cNvPicPr>
            <a:picLocks noChangeAspect="1" noChangeArrowheads="1"/>
          </p:cNvPicPr>
          <p:nvPr/>
        </p:nvPicPr>
        <p:blipFill>
          <a:blip r:embed="rId10"/>
          <a:srcRect/>
          <a:stretch>
            <a:fillRect/>
          </a:stretch>
        </p:blipFill>
        <p:spPr bwMode="auto">
          <a:xfrm>
            <a:off x="428625" y="3841750"/>
            <a:ext cx="2454275" cy="1122363"/>
          </a:xfrm>
          <a:prstGeom prst="rect">
            <a:avLst/>
          </a:prstGeom>
          <a:noFill/>
          <a:ln w="9525">
            <a:noFill/>
            <a:miter lim="800000"/>
            <a:headEnd/>
            <a:tailEnd/>
          </a:ln>
        </p:spPr>
      </p:pic>
      <p:sp>
        <p:nvSpPr>
          <p:cNvPr id="28" name="Title 27"/>
          <p:cNvSpPr>
            <a:spLocks noGrp="1"/>
          </p:cNvSpPr>
          <p:nvPr>
            <p:ph type="title"/>
          </p:nvPr>
        </p:nvSpPr>
        <p:spPr>
          <a:xfrm>
            <a:off x="457200" y="20638"/>
            <a:ext cx="8229600" cy="1143000"/>
          </a:xfrm>
        </p:spPr>
        <p:txBody>
          <a:bodyPr>
            <a:normAutofit/>
          </a:bodyPr>
          <a:lstStyle/>
          <a:p>
            <a:r>
              <a:rPr lang="en-US" sz="3600" dirty="0" smtClean="0"/>
              <a:t>R</a:t>
            </a:r>
            <a:r>
              <a:rPr lang="en-US" sz="3600" dirty="0" smtClean="0"/>
              <a:t>ecent Progress in Parton Energy Loss Calc.  </a:t>
            </a:r>
            <a:endParaRPr lang="en-US" sz="3600" dirty="0"/>
          </a:p>
        </p:txBody>
      </p:sp>
      <p:sp>
        <p:nvSpPr>
          <p:cNvPr id="29" name="TextBox 28"/>
          <p:cNvSpPr txBox="1"/>
          <p:nvPr/>
        </p:nvSpPr>
        <p:spPr>
          <a:xfrm>
            <a:off x="444500" y="2946400"/>
            <a:ext cx="441146" cy="369332"/>
          </a:xfrm>
          <a:prstGeom prst="rect">
            <a:avLst/>
          </a:prstGeom>
          <a:noFill/>
        </p:spPr>
        <p:txBody>
          <a:bodyPr wrap="none" rtlCol="0">
            <a:spAutoFit/>
          </a:bodyPr>
          <a:lstStyle/>
          <a:p>
            <a:r>
              <a:rPr lang="en-US" dirty="0" smtClean="0"/>
              <a:t>DY</a:t>
            </a:r>
            <a:endParaRPr lang="en-US" dirty="0"/>
          </a:p>
        </p:txBody>
      </p:sp>
      <p:sp>
        <p:nvSpPr>
          <p:cNvPr id="30" name="TextBox 29"/>
          <p:cNvSpPr txBox="1"/>
          <p:nvPr/>
        </p:nvSpPr>
        <p:spPr>
          <a:xfrm>
            <a:off x="269081" y="4175125"/>
            <a:ext cx="492443" cy="369332"/>
          </a:xfrm>
          <a:prstGeom prst="rect">
            <a:avLst/>
          </a:prstGeom>
          <a:noFill/>
        </p:spPr>
        <p:txBody>
          <a:bodyPr wrap="none" rtlCol="0">
            <a:spAutoFit/>
          </a:bodyPr>
          <a:lstStyle/>
          <a:p>
            <a:r>
              <a:rPr lang="en-US" dirty="0" smtClean="0"/>
              <a:t>DIS</a:t>
            </a:r>
            <a:endParaRPr lang="en-US" dirty="0"/>
          </a:p>
        </p:txBody>
      </p:sp>
      <p:sp>
        <p:nvSpPr>
          <p:cNvPr id="31" name="TextBox 30"/>
          <p:cNvSpPr txBox="1"/>
          <p:nvPr/>
        </p:nvSpPr>
        <p:spPr>
          <a:xfrm>
            <a:off x="269081" y="1871663"/>
            <a:ext cx="1106080" cy="369332"/>
          </a:xfrm>
          <a:prstGeom prst="rect">
            <a:avLst/>
          </a:prstGeom>
          <a:noFill/>
        </p:spPr>
        <p:txBody>
          <a:bodyPr wrap="none" rtlCol="0">
            <a:spAutoFit/>
          </a:bodyPr>
          <a:lstStyle/>
          <a:p>
            <a:r>
              <a:rPr lang="en-US" dirty="0" smtClean="0"/>
              <a:t>Ideal case</a:t>
            </a:r>
            <a:endParaRPr lang="en-US" dirty="0"/>
          </a:p>
        </p:txBody>
      </p:sp>
      <p:sp>
        <p:nvSpPr>
          <p:cNvPr id="32" name="Rectangle 31"/>
          <p:cNvSpPr/>
          <p:nvPr/>
        </p:nvSpPr>
        <p:spPr>
          <a:xfrm>
            <a:off x="5775434" y="1004888"/>
            <a:ext cx="3011687" cy="369332"/>
          </a:xfrm>
          <a:prstGeom prst="rect">
            <a:avLst/>
          </a:prstGeom>
        </p:spPr>
        <p:txBody>
          <a:bodyPr wrap="none">
            <a:spAutoFit/>
          </a:bodyPr>
          <a:lstStyle/>
          <a:p>
            <a:r>
              <a:rPr lang="en-US" dirty="0" smtClean="0"/>
              <a:t>I. </a:t>
            </a:r>
            <a:r>
              <a:rPr lang="en-US" dirty="0" err="1" smtClean="0"/>
              <a:t>Vitev</a:t>
            </a:r>
            <a:r>
              <a:rPr lang="en-US" dirty="0" smtClean="0"/>
              <a:t> PRC </a:t>
            </a:r>
            <a:r>
              <a:rPr lang="en-US" b="1" dirty="0" smtClean="0"/>
              <a:t>75, 064906 (2007)</a:t>
            </a:r>
            <a:endParaRPr lang="en-US" dirty="0"/>
          </a:p>
        </p:txBody>
      </p:sp>
      <p:sp>
        <p:nvSpPr>
          <p:cNvPr id="33" name="Date Placeholder 32"/>
          <p:cNvSpPr>
            <a:spLocks noGrp="1"/>
          </p:cNvSpPr>
          <p:nvPr>
            <p:ph type="dt" sz="half" idx="10"/>
          </p:nvPr>
        </p:nvSpPr>
        <p:spPr/>
        <p:txBody>
          <a:bodyPr/>
          <a:lstStyle/>
          <a:p>
            <a:fld id="{F1D01183-E14D-4F64-9078-FB9201BF9FC5}" type="datetime1">
              <a:rPr lang="en-US" smtClean="0"/>
              <a:t>10/15/09</a:t>
            </a:fld>
            <a:endParaRPr lang="en-US"/>
          </a:p>
        </p:txBody>
      </p:sp>
      <p:sp>
        <p:nvSpPr>
          <p:cNvPr id="34" name="Slide Number Placeholder 33"/>
          <p:cNvSpPr>
            <a:spLocks noGrp="1"/>
          </p:cNvSpPr>
          <p:nvPr>
            <p:ph type="sldNum" sz="quarter" idx="12"/>
          </p:nvPr>
        </p:nvSpPr>
        <p:spPr/>
        <p:txBody>
          <a:bodyPr/>
          <a:lstStyle/>
          <a:p>
            <a:fld id="{825C2647-C464-4E54-808B-4B2B00B885C1}" type="slidenum">
              <a:rPr lang="en-US" smtClean="0"/>
              <a:pPr/>
              <a:t>8</a:t>
            </a:fld>
            <a:endParaRPr lang="en-US"/>
          </a:p>
        </p:txBody>
      </p:sp>
      <p:sp>
        <p:nvSpPr>
          <p:cNvPr id="35" name="Footer Placeholder 34"/>
          <p:cNvSpPr>
            <a:spLocks noGrp="1"/>
          </p:cNvSpPr>
          <p:nvPr>
            <p:ph type="ftr" sz="quarter" idx="11"/>
          </p:nvPr>
        </p:nvSpPr>
        <p:spPr/>
        <p:txBody>
          <a:bodyPr/>
          <a:lstStyle/>
          <a:p>
            <a:r>
              <a:rPr lang="en-US" smtClean="0"/>
              <a:t>Ming X. Liu  DNP2009</a:t>
            </a: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66424"/>
            <a:ext cx="6553200" cy="1143000"/>
          </a:xfrm>
        </p:spPr>
        <p:txBody>
          <a:bodyPr>
            <a:normAutofit/>
          </a:bodyPr>
          <a:lstStyle/>
          <a:p>
            <a:r>
              <a:rPr lang="en-US" sz="3200" dirty="0" smtClean="0"/>
              <a:t>Early Data </a:t>
            </a:r>
            <a:r>
              <a:rPr lang="en-US" sz="3200" dirty="0" smtClean="0"/>
              <a:t>from E866 @</a:t>
            </a:r>
            <a:r>
              <a:rPr lang="en-US" sz="3200" dirty="0" smtClean="0"/>
              <a:t>800GeV </a:t>
            </a:r>
            <a:r>
              <a:rPr lang="en-US" sz="3200" dirty="0" err="1" smtClean="0"/>
              <a:t>p+A</a:t>
            </a:r>
            <a:endParaRPr lang="en-US" sz="3200" dirty="0"/>
          </a:p>
        </p:txBody>
      </p:sp>
      <p:sp>
        <p:nvSpPr>
          <p:cNvPr id="3" name="Content Placeholder 2"/>
          <p:cNvSpPr>
            <a:spLocks noGrp="1"/>
          </p:cNvSpPr>
          <p:nvPr>
            <p:ph idx="1"/>
          </p:nvPr>
        </p:nvSpPr>
        <p:spPr>
          <a:xfrm>
            <a:off x="304801" y="1161342"/>
            <a:ext cx="4203700" cy="3141661"/>
          </a:xfrm>
        </p:spPr>
        <p:txBody>
          <a:bodyPr>
            <a:normAutofit fontScale="62500" lnSpcReduction="20000"/>
          </a:bodyPr>
          <a:lstStyle/>
          <a:p>
            <a:r>
              <a:rPr lang="en-US" dirty="0" smtClean="0"/>
              <a:t>Energy loss </a:t>
            </a:r>
            <a:r>
              <a:rPr lang="en-US" dirty="0" err="1" smtClean="0"/>
              <a:t>vs</a:t>
            </a:r>
            <a:r>
              <a:rPr lang="en-US" dirty="0" smtClean="0"/>
              <a:t> shadowing</a:t>
            </a:r>
          </a:p>
          <a:p>
            <a:pPr lvl="1"/>
            <a:r>
              <a:rPr lang="en-US" dirty="0" smtClean="0"/>
              <a:t>Correction must be made for shadowing effects, x</a:t>
            </a:r>
            <a:r>
              <a:rPr lang="en-US" baseline="-25000" dirty="0" smtClean="0"/>
              <a:t>2 </a:t>
            </a:r>
            <a:r>
              <a:rPr lang="en-US" dirty="0" smtClean="0"/>
              <a:t>&lt; </a:t>
            </a:r>
            <a:r>
              <a:rPr lang="en-US" dirty="0" smtClean="0"/>
              <a:t>0.05</a:t>
            </a:r>
          </a:p>
          <a:p>
            <a:pPr lvl="2"/>
            <a:r>
              <a:rPr lang="en-US" dirty="0" smtClean="0"/>
              <a:t>Garvey &amp; </a:t>
            </a:r>
            <a:r>
              <a:rPr lang="en-US" dirty="0" err="1" smtClean="0"/>
              <a:t>Peng</a:t>
            </a:r>
            <a:r>
              <a:rPr lang="en-US" dirty="0" smtClean="0"/>
              <a:t> PRL 90 (2003) 9   </a:t>
            </a:r>
            <a:endParaRPr lang="en-US" dirty="0" smtClean="0"/>
          </a:p>
          <a:p>
            <a:pPr lvl="1"/>
            <a:r>
              <a:rPr lang="en-US" dirty="0" smtClean="0"/>
              <a:t>No </a:t>
            </a:r>
            <a:r>
              <a:rPr lang="en-US" dirty="0" err="1" smtClean="0"/>
              <a:t>partonic</a:t>
            </a:r>
            <a:r>
              <a:rPr lang="en-US" dirty="0" smtClean="0"/>
              <a:t> energy loss if all effects from shadowing</a:t>
            </a:r>
            <a:endParaRPr lang="en-US" dirty="0" smtClean="0"/>
          </a:p>
          <a:p>
            <a:pPr lvl="2"/>
            <a:r>
              <a:rPr lang="en-US" dirty="0" err="1" smtClean="0"/>
              <a:t>Vasiliev</a:t>
            </a:r>
            <a:r>
              <a:rPr lang="en-US" dirty="0" smtClean="0"/>
              <a:t> </a:t>
            </a:r>
            <a:r>
              <a:rPr lang="en-US" i="1" dirty="0" smtClean="0"/>
              <a:t>et al., </a:t>
            </a:r>
            <a:r>
              <a:rPr lang="en-US" i="1" dirty="0" smtClean="0"/>
              <a:t>PRL </a:t>
            </a:r>
            <a:r>
              <a:rPr lang="en-US" b="1" i="1" dirty="0" smtClean="0"/>
              <a:t>83</a:t>
            </a:r>
            <a:r>
              <a:rPr lang="en-US" b="1" i="1" dirty="0" smtClean="0"/>
              <a:t>,(1999) 2304</a:t>
            </a:r>
            <a:endParaRPr lang="en-US" dirty="0" smtClean="0"/>
          </a:p>
          <a:p>
            <a:pPr lvl="1"/>
            <a:r>
              <a:rPr lang="en-US" dirty="0" smtClean="0"/>
              <a:t>Significant </a:t>
            </a:r>
            <a:r>
              <a:rPr lang="en-US" dirty="0" err="1" smtClean="0"/>
              <a:t>parton</a:t>
            </a:r>
            <a:r>
              <a:rPr lang="en-US" dirty="0" smtClean="0"/>
              <a:t> energy loss,</a:t>
            </a:r>
            <a:r>
              <a:rPr lang="en-US" dirty="0" smtClean="0"/>
              <a:t> ~[2~5]GeV</a:t>
            </a:r>
            <a:r>
              <a:rPr lang="en-US" dirty="0" smtClean="0"/>
              <a:t>/fm if all from energy loss</a:t>
            </a:r>
          </a:p>
          <a:p>
            <a:pPr lvl="2"/>
            <a:r>
              <a:rPr lang="en-US" dirty="0" smtClean="0"/>
              <a:t>Johnson et al.</a:t>
            </a:r>
            <a:r>
              <a:rPr lang="en-US" dirty="0" smtClean="0"/>
              <a:t>  </a:t>
            </a:r>
            <a:r>
              <a:rPr lang="en-US" dirty="0" smtClean="0"/>
              <a:t>Phys. Rev. C </a:t>
            </a:r>
            <a:r>
              <a:rPr lang="en-US" b="1" dirty="0" smtClean="0"/>
              <a:t>65, 025203 (2002).</a:t>
            </a:r>
            <a:endParaRPr lang="en-US" dirty="0"/>
          </a:p>
        </p:txBody>
      </p:sp>
      <p:pic>
        <p:nvPicPr>
          <p:cNvPr id="4" name="Picture 4" descr="dy_adep_fig3"/>
          <p:cNvPicPr>
            <a:picLocks noChangeAspect="1" noChangeArrowheads="1"/>
          </p:cNvPicPr>
          <p:nvPr/>
        </p:nvPicPr>
        <p:blipFill>
          <a:blip r:embed="rId8"/>
          <a:srcRect t="5493" r="5261"/>
          <a:stretch>
            <a:fillRect/>
          </a:stretch>
        </p:blipFill>
        <p:spPr bwMode="auto">
          <a:xfrm>
            <a:off x="4633584" y="1092306"/>
            <a:ext cx="3498519" cy="2636433"/>
          </a:xfrm>
          <a:prstGeom prst="rect">
            <a:avLst/>
          </a:prstGeom>
          <a:noFill/>
        </p:spPr>
      </p:pic>
      <p:sp>
        <p:nvSpPr>
          <p:cNvPr id="5" name="Date Placeholder 4"/>
          <p:cNvSpPr>
            <a:spLocks noGrp="1"/>
          </p:cNvSpPr>
          <p:nvPr>
            <p:ph type="dt" sz="half" idx="10"/>
          </p:nvPr>
        </p:nvSpPr>
        <p:spPr/>
        <p:txBody>
          <a:bodyPr/>
          <a:lstStyle/>
          <a:p>
            <a:fld id="{7F04FD4C-9064-4C12-BF57-9DE66922B77F}" type="datetime1">
              <a:rPr lang="en-US" smtClean="0"/>
              <a:t>10/15/09</a:t>
            </a:fld>
            <a:endParaRPr lang="en-US" dirty="0"/>
          </a:p>
        </p:txBody>
      </p:sp>
      <p:sp>
        <p:nvSpPr>
          <p:cNvPr id="6" name="Slide Number Placeholder 5"/>
          <p:cNvSpPr>
            <a:spLocks noGrp="1"/>
          </p:cNvSpPr>
          <p:nvPr>
            <p:ph type="sldNum" sz="quarter" idx="12"/>
          </p:nvPr>
        </p:nvSpPr>
        <p:spPr/>
        <p:txBody>
          <a:bodyPr/>
          <a:lstStyle/>
          <a:p>
            <a:fld id="{825C2647-C464-4E54-808B-4B2B00B885C1}" type="slidenum">
              <a:rPr lang="en-US" smtClean="0"/>
              <a:pPr/>
              <a:t>9</a:t>
            </a:fld>
            <a:endParaRPr lang="en-US"/>
          </a:p>
        </p:txBody>
      </p:sp>
      <p:sp>
        <p:nvSpPr>
          <p:cNvPr id="7" name="Footer Placeholder 6"/>
          <p:cNvSpPr>
            <a:spLocks noGrp="1"/>
          </p:cNvSpPr>
          <p:nvPr>
            <p:ph type="ftr" sz="quarter" idx="11"/>
          </p:nvPr>
        </p:nvSpPr>
        <p:spPr/>
        <p:txBody>
          <a:bodyPr/>
          <a:lstStyle/>
          <a:p>
            <a:r>
              <a:rPr lang="en-US" smtClean="0"/>
              <a:t>Ming X. Liu  DNP2009</a:t>
            </a:r>
            <a:endParaRPr lang="en-US"/>
          </a:p>
        </p:txBody>
      </p:sp>
      <p:pic>
        <p:nvPicPr>
          <p:cNvPr id="9" name="Picture 15" descr="txp_fig"/>
          <p:cNvPicPr>
            <a:picLocks noChangeAspect="1" noChangeArrowheads="1"/>
          </p:cNvPicPr>
          <p:nvPr>
            <p:custDataLst>
              <p:tags r:id="rId2"/>
            </p:custDataLst>
          </p:nvPr>
        </p:nvPicPr>
        <p:blipFill>
          <a:blip r:embed="rId9"/>
          <a:srcRect/>
          <a:stretch>
            <a:fillRect/>
          </a:stretch>
        </p:blipFill>
        <p:spPr bwMode="auto">
          <a:xfrm>
            <a:off x="304801" y="4085151"/>
            <a:ext cx="3886200" cy="435704"/>
          </a:xfrm>
          <a:prstGeom prst="rect">
            <a:avLst/>
          </a:prstGeom>
          <a:noFill/>
          <a:ln w="12700">
            <a:noFill/>
            <a:miter lim="800000"/>
            <a:headEnd/>
            <a:tailEnd/>
          </a:ln>
        </p:spPr>
      </p:pic>
      <p:graphicFrame>
        <p:nvGraphicFramePr>
          <p:cNvPr id="10" name="Object 9"/>
          <p:cNvGraphicFramePr>
            <a:graphicFrameLocks noChangeAspect="1"/>
          </p:cNvGraphicFramePr>
          <p:nvPr/>
        </p:nvGraphicFramePr>
        <p:xfrm>
          <a:off x="238125" y="4745038"/>
          <a:ext cx="3892550" cy="942975"/>
        </p:xfrm>
        <a:graphic>
          <a:graphicData uri="http://schemas.openxmlformats.org/presentationml/2006/ole">
            <p:oleObj spid="_x0000_s77826" name="Equation" r:id="rId10" imgW="3771900" imgH="914400" progId="Equation.3">
              <p:embed/>
            </p:oleObj>
          </a:graphicData>
        </a:graphic>
      </p:graphicFrame>
      <p:grpSp>
        <p:nvGrpSpPr>
          <p:cNvPr id="11" name="Group 12"/>
          <p:cNvGrpSpPr>
            <a:grpSpLocks/>
          </p:cNvGrpSpPr>
          <p:nvPr/>
        </p:nvGrpSpPr>
        <p:grpSpPr bwMode="auto">
          <a:xfrm>
            <a:off x="6633800" y="66424"/>
            <a:ext cx="2428372" cy="1025882"/>
            <a:chOff x="483" y="953"/>
            <a:chExt cx="1906" cy="1050"/>
          </a:xfrm>
        </p:grpSpPr>
        <p:pic>
          <p:nvPicPr>
            <p:cNvPr id="12" name="Picture 13" descr="txp_fig"/>
            <p:cNvPicPr>
              <a:picLocks noChangeAspect="1" noChangeArrowheads="1"/>
            </p:cNvPicPr>
            <p:nvPr>
              <p:custDataLst>
                <p:tags r:id="rId3"/>
              </p:custDataLst>
            </p:nvPr>
          </p:nvPicPr>
          <p:blipFill>
            <a:blip r:embed="rId11"/>
            <a:srcRect/>
            <a:stretch>
              <a:fillRect/>
            </a:stretch>
          </p:blipFill>
          <p:spPr bwMode="auto">
            <a:xfrm>
              <a:off x="2122" y="1664"/>
              <a:ext cx="267" cy="164"/>
            </a:xfrm>
            <a:prstGeom prst="rect">
              <a:avLst/>
            </a:prstGeom>
            <a:noFill/>
            <a:ln w="12700">
              <a:noFill/>
              <a:miter lim="800000"/>
              <a:headEnd/>
              <a:tailEnd/>
            </a:ln>
          </p:spPr>
        </p:pic>
        <p:pic>
          <p:nvPicPr>
            <p:cNvPr id="13" name="Picture 14" descr="txp_fig"/>
            <p:cNvPicPr>
              <a:picLocks noChangeAspect="1" noChangeArrowheads="1"/>
            </p:cNvPicPr>
            <p:nvPr>
              <p:custDataLst>
                <p:tags r:id="rId4"/>
              </p:custDataLst>
            </p:nvPr>
          </p:nvPicPr>
          <p:blipFill>
            <a:blip r:embed="rId12"/>
            <a:srcRect/>
            <a:stretch>
              <a:fillRect/>
            </a:stretch>
          </p:blipFill>
          <p:spPr bwMode="auto">
            <a:xfrm>
              <a:off x="2106" y="1074"/>
              <a:ext cx="267" cy="226"/>
            </a:xfrm>
            <a:prstGeom prst="rect">
              <a:avLst/>
            </a:prstGeom>
            <a:noFill/>
            <a:ln w="12700">
              <a:noFill/>
              <a:miter lim="800000"/>
              <a:headEnd/>
              <a:tailEnd/>
            </a:ln>
          </p:spPr>
        </p:pic>
        <p:grpSp>
          <p:nvGrpSpPr>
            <p:cNvPr id="14" name="Group 15"/>
            <p:cNvGrpSpPr>
              <a:grpSpLocks/>
            </p:cNvGrpSpPr>
            <p:nvPr/>
          </p:nvGrpSpPr>
          <p:grpSpPr bwMode="auto">
            <a:xfrm>
              <a:off x="483" y="953"/>
              <a:ext cx="1890" cy="1050"/>
              <a:chOff x="483" y="953"/>
              <a:chExt cx="1890" cy="1050"/>
            </a:xfrm>
          </p:grpSpPr>
          <p:grpSp>
            <p:nvGrpSpPr>
              <p:cNvPr id="17" name="Group 16"/>
              <p:cNvGrpSpPr>
                <a:grpSpLocks noChangeAspect="1"/>
              </p:cNvGrpSpPr>
              <p:nvPr/>
            </p:nvGrpSpPr>
            <p:grpSpPr bwMode="auto">
              <a:xfrm>
                <a:off x="1186" y="1358"/>
                <a:ext cx="509" cy="248"/>
                <a:chOff x="2664" y="2955"/>
                <a:chExt cx="948" cy="697"/>
              </a:xfrm>
            </p:grpSpPr>
            <p:sp>
              <p:nvSpPr>
                <p:cNvPr id="30" name="Freeform 17"/>
                <p:cNvSpPr>
                  <a:spLocks noChangeAspect="1"/>
                </p:cNvSpPr>
                <p:nvPr/>
              </p:nvSpPr>
              <p:spPr bwMode="auto">
                <a:xfrm>
                  <a:off x="3010" y="2955"/>
                  <a:ext cx="254" cy="697"/>
                </a:xfrm>
                <a:custGeom>
                  <a:avLst/>
                  <a:gdLst>
                    <a:gd name="T0" fmla="*/ 0 w 173"/>
                    <a:gd name="T1" fmla="*/ 336 h 672"/>
                    <a:gd name="T2" fmla="*/ 58 w 173"/>
                    <a:gd name="T3" fmla="*/ 48 h 672"/>
                    <a:gd name="T4" fmla="*/ 115 w 173"/>
                    <a:gd name="T5" fmla="*/ 624 h 672"/>
                    <a:gd name="T6" fmla="*/ 173 w 173"/>
                    <a:gd name="T7" fmla="*/ 336 h 672"/>
                    <a:gd name="T8" fmla="*/ 0 60000 65536"/>
                    <a:gd name="T9" fmla="*/ 0 60000 65536"/>
                    <a:gd name="T10" fmla="*/ 0 60000 65536"/>
                    <a:gd name="T11" fmla="*/ 0 60000 65536"/>
                    <a:gd name="T12" fmla="*/ 0 w 173"/>
                    <a:gd name="T13" fmla="*/ 0 h 672"/>
                    <a:gd name="T14" fmla="*/ 173 w 173"/>
                    <a:gd name="T15" fmla="*/ 672 h 672"/>
                  </a:gdLst>
                  <a:ahLst/>
                  <a:cxnLst>
                    <a:cxn ang="T8">
                      <a:pos x="T0" y="T1"/>
                    </a:cxn>
                    <a:cxn ang="T9">
                      <a:pos x="T2" y="T3"/>
                    </a:cxn>
                    <a:cxn ang="T10">
                      <a:pos x="T4" y="T5"/>
                    </a:cxn>
                    <a:cxn ang="T11">
                      <a:pos x="T6" y="T7"/>
                    </a:cxn>
                  </a:cxnLst>
                  <a:rect l="T12" t="T13" r="T14" b="T15"/>
                  <a:pathLst>
                    <a:path w="173" h="672">
                      <a:moveTo>
                        <a:pt x="0" y="336"/>
                      </a:moveTo>
                      <a:cubicBezTo>
                        <a:pt x="19" y="168"/>
                        <a:pt x="39" y="0"/>
                        <a:pt x="58" y="48"/>
                      </a:cubicBezTo>
                      <a:cubicBezTo>
                        <a:pt x="77" y="96"/>
                        <a:pt x="96" y="576"/>
                        <a:pt x="115" y="624"/>
                      </a:cubicBezTo>
                      <a:cubicBezTo>
                        <a:pt x="134" y="672"/>
                        <a:pt x="163" y="384"/>
                        <a:pt x="173" y="336"/>
                      </a:cubicBezTo>
                    </a:path>
                  </a:pathLst>
                </a:custGeom>
                <a:noFill/>
                <a:ln w="28575">
                  <a:solidFill>
                    <a:srgbClr val="00CC00"/>
                  </a:solidFill>
                  <a:round/>
                  <a:headEnd/>
                  <a:tailEnd/>
                </a:ln>
              </p:spPr>
              <p:txBody>
                <a:bodyPr wrap="square" anchor="ctr">
                  <a:prstTxWarp prst="textNoShape">
                    <a:avLst/>
                  </a:prstTxWarp>
                  <a:spAutoFit/>
                </a:bodyPr>
                <a:lstStyle/>
                <a:p>
                  <a:pPr eaLnBrk="0" hangingPunct="0"/>
                  <a:endParaRPr lang="en-US"/>
                </a:p>
              </p:txBody>
            </p:sp>
            <p:sp>
              <p:nvSpPr>
                <p:cNvPr id="31" name="Freeform 18"/>
                <p:cNvSpPr>
                  <a:spLocks noChangeAspect="1"/>
                </p:cNvSpPr>
                <p:nvPr/>
              </p:nvSpPr>
              <p:spPr bwMode="auto">
                <a:xfrm>
                  <a:off x="3182" y="2955"/>
                  <a:ext cx="255" cy="697"/>
                </a:xfrm>
                <a:custGeom>
                  <a:avLst/>
                  <a:gdLst>
                    <a:gd name="T0" fmla="*/ 0 w 173"/>
                    <a:gd name="T1" fmla="*/ 336 h 672"/>
                    <a:gd name="T2" fmla="*/ 58 w 173"/>
                    <a:gd name="T3" fmla="*/ 48 h 672"/>
                    <a:gd name="T4" fmla="*/ 115 w 173"/>
                    <a:gd name="T5" fmla="*/ 624 h 672"/>
                    <a:gd name="T6" fmla="*/ 173 w 173"/>
                    <a:gd name="T7" fmla="*/ 336 h 672"/>
                    <a:gd name="T8" fmla="*/ 0 60000 65536"/>
                    <a:gd name="T9" fmla="*/ 0 60000 65536"/>
                    <a:gd name="T10" fmla="*/ 0 60000 65536"/>
                    <a:gd name="T11" fmla="*/ 0 60000 65536"/>
                    <a:gd name="T12" fmla="*/ 0 w 173"/>
                    <a:gd name="T13" fmla="*/ 0 h 672"/>
                    <a:gd name="T14" fmla="*/ 173 w 173"/>
                    <a:gd name="T15" fmla="*/ 672 h 672"/>
                  </a:gdLst>
                  <a:ahLst/>
                  <a:cxnLst>
                    <a:cxn ang="T8">
                      <a:pos x="T0" y="T1"/>
                    </a:cxn>
                    <a:cxn ang="T9">
                      <a:pos x="T2" y="T3"/>
                    </a:cxn>
                    <a:cxn ang="T10">
                      <a:pos x="T4" y="T5"/>
                    </a:cxn>
                    <a:cxn ang="T11">
                      <a:pos x="T6" y="T7"/>
                    </a:cxn>
                  </a:cxnLst>
                  <a:rect l="T12" t="T13" r="T14" b="T15"/>
                  <a:pathLst>
                    <a:path w="173" h="672">
                      <a:moveTo>
                        <a:pt x="0" y="336"/>
                      </a:moveTo>
                      <a:cubicBezTo>
                        <a:pt x="19" y="168"/>
                        <a:pt x="39" y="0"/>
                        <a:pt x="58" y="48"/>
                      </a:cubicBezTo>
                      <a:cubicBezTo>
                        <a:pt x="77" y="96"/>
                        <a:pt x="96" y="576"/>
                        <a:pt x="115" y="624"/>
                      </a:cubicBezTo>
                      <a:cubicBezTo>
                        <a:pt x="134" y="672"/>
                        <a:pt x="163" y="384"/>
                        <a:pt x="173" y="336"/>
                      </a:cubicBezTo>
                    </a:path>
                  </a:pathLst>
                </a:custGeom>
                <a:noFill/>
                <a:ln w="28575">
                  <a:solidFill>
                    <a:srgbClr val="00CC00"/>
                  </a:solidFill>
                  <a:round/>
                  <a:headEnd/>
                  <a:tailEnd/>
                </a:ln>
              </p:spPr>
              <p:txBody>
                <a:bodyPr wrap="square" anchor="ctr">
                  <a:prstTxWarp prst="textNoShape">
                    <a:avLst/>
                  </a:prstTxWarp>
                  <a:spAutoFit/>
                </a:bodyPr>
                <a:lstStyle/>
                <a:p>
                  <a:pPr eaLnBrk="0" hangingPunct="0"/>
                  <a:endParaRPr lang="en-US"/>
                </a:p>
              </p:txBody>
            </p:sp>
            <p:sp>
              <p:nvSpPr>
                <p:cNvPr id="32" name="Freeform 19"/>
                <p:cNvSpPr>
                  <a:spLocks noChangeAspect="1"/>
                </p:cNvSpPr>
                <p:nvPr/>
              </p:nvSpPr>
              <p:spPr bwMode="auto">
                <a:xfrm>
                  <a:off x="3357" y="2955"/>
                  <a:ext cx="255" cy="697"/>
                </a:xfrm>
                <a:custGeom>
                  <a:avLst/>
                  <a:gdLst>
                    <a:gd name="T0" fmla="*/ 0 w 173"/>
                    <a:gd name="T1" fmla="*/ 336 h 672"/>
                    <a:gd name="T2" fmla="*/ 58 w 173"/>
                    <a:gd name="T3" fmla="*/ 48 h 672"/>
                    <a:gd name="T4" fmla="*/ 115 w 173"/>
                    <a:gd name="T5" fmla="*/ 624 h 672"/>
                    <a:gd name="T6" fmla="*/ 173 w 173"/>
                    <a:gd name="T7" fmla="*/ 336 h 672"/>
                    <a:gd name="T8" fmla="*/ 0 60000 65536"/>
                    <a:gd name="T9" fmla="*/ 0 60000 65536"/>
                    <a:gd name="T10" fmla="*/ 0 60000 65536"/>
                    <a:gd name="T11" fmla="*/ 0 60000 65536"/>
                    <a:gd name="T12" fmla="*/ 0 w 173"/>
                    <a:gd name="T13" fmla="*/ 0 h 672"/>
                    <a:gd name="T14" fmla="*/ 173 w 173"/>
                    <a:gd name="T15" fmla="*/ 672 h 672"/>
                  </a:gdLst>
                  <a:ahLst/>
                  <a:cxnLst>
                    <a:cxn ang="T8">
                      <a:pos x="T0" y="T1"/>
                    </a:cxn>
                    <a:cxn ang="T9">
                      <a:pos x="T2" y="T3"/>
                    </a:cxn>
                    <a:cxn ang="T10">
                      <a:pos x="T4" y="T5"/>
                    </a:cxn>
                    <a:cxn ang="T11">
                      <a:pos x="T6" y="T7"/>
                    </a:cxn>
                  </a:cxnLst>
                  <a:rect l="T12" t="T13" r="T14" b="T15"/>
                  <a:pathLst>
                    <a:path w="173" h="672">
                      <a:moveTo>
                        <a:pt x="0" y="336"/>
                      </a:moveTo>
                      <a:cubicBezTo>
                        <a:pt x="19" y="168"/>
                        <a:pt x="39" y="0"/>
                        <a:pt x="58" y="48"/>
                      </a:cubicBezTo>
                      <a:cubicBezTo>
                        <a:pt x="77" y="96"/>
                        <a:pt x="96" y="576"/>
                        <a:pt x="115" y="624"/>
                      </a:cubicBezTo>
                      <a:cubicBezTo>
                        <a:pt x="134" y="672"/>
                        <a:pt x="163" y="384"/>
                        <a:pt x="173" y="336"/>
                      </a:cubicBezTo>
                    </a:path>
                  </a:pathLst>
                </a:custGeom>
                <a:noFill/>
                <a:ln w="28575">
                  <a:solidFill>
                    <a:srgbClr val="00CC00"/>
                  </a:solidFill>
                  <a:round/>
                  <a:headEnd/>
                  <a:tailEnd/>
                </a:ln>
              </p:spPr>
              <p:txBody>
                <a:bodyPr wrap="square" anchor="ctr">
                  <a:prstTxWarp prst="textNoShape">
                    <a:avLst/>
                  </a:prstTxWarp>
                  <a:spAutoFit/>
                </a:bodyPr>
                <a:lstStyle/>
                <a:p>
                  <a:pPr eaLnBrk="0" hangingPunct="0"/>
                  <a:endParaRPr lang="en-US"/>
                </a:p>
              </p:txBody>
            </p:sp>
            <p:sp>
              <p:nvSpPr>
                <p:cNvPr id="33" name="Freeform 20"/>
                <p:cNvSpPr>
                  <a:spLocks noChangeAspect="1"/>
                </p:cNvSpPr>
                <p:nvPr/>
              </p:nvSpPr>
              <p:spPr bwMode="auto">
                <a:xfrm>
                  <a:off x="2837" y="2955"/>
                  <a:ext cx="255" cy="697"/>
                </a:xfrm>
                <a:custGeom>
                  <a:avLst/>
                  <a:gdLst>
                    <a:gd name="T0" fmla="*/ 0 w 173"/>
                    <a:gd name="T1" fmla="*/ 336 h 672"/>
                    <a:gd name="T2" fmla="*/ 58 w 173"/>
                    <a:gd name="T3" fmla="*/ 48 h 672"/>
                    <a:gd name="T4" fmla="*/ 115 w 173"/>
                    <a:gd name="T5" fmla="*/ 624 h 672"/>
                    <a:gd name="T6" fmla="*/ 173 w 173"/>
                    <a:gd name="T7" fmla="*/ 336 h 672"/>
                    <a:gd name="T8" fmla="*/ 0 60000 65536"/>
                    <a:gd name="T9" fmla="*/ 0 60000 65536"/>
                    <a:gd name="T10" fmla="*/ 0 60000 65536"/>
                    <a:gd name="T11" fmla="*/ 0 60000 65536"/>
                    <a:gd name="T12" fmla="*/ 0 w 173"/>
                    <a:gd name="T13" fmla="*/ 0 h 672"/>
                    <a:gd name="T14" fmla="*/ 173 w 173"/>
                    <a:gd name="T15" fmla="*/ 672 h 672"/>
                  </a:gdLst>
                  <a:ahLst/>
                  <a:cxnLst>
                    <a:cxn ang="T8">
                      <a:pos x="T0" y="T1"/>
                    </a:cxn>
                    <a:cxn ang="T9">
                      <a:pos x="T2" y="T3"/>
                    </a:cxn>
                    <a:cxn ang="T10">
                      <a:pos x="T4" y="T5"/>
                    </a:cxn>
                    <a:cxn ang="T11">
                      <a:pos x="T6" y="T7"/>
                    </a:cxn>
                  </a:cxnLst>
                  <a:rect l="T12" t="T13" r="T14" b="T15"/>
                  <a:pathLst>
                    <a:path w="173" h="672">
                      <a:moveTo>
                        <a:pt x="0" y="336"/>
                      </a:moveTo>
                      <a:cubicBezTo>
                        <a:pt x="19" y="168"/>
                        <a:pt x="39" y="0"/>
                        <a:pt x="58" y="48"/>
                      </a:cubicBezTo>
                      <a:cubicBezTo>
                        <a:pt x="77" y="96"/>
                        <a:pt x="96" y="576"/>
                        <a:pt x="115" y="624"/>
                      </a:cubicBezTo>
                      <a:cubicBezTo>
                        <a:pt x="134" y="672"/>
                        <a:pt x="163" y="384"/>
                        <a:pt x="173" y="336"/>
                      </a:cubicBezTo>
                    </a:path>
                  </a:pathLst>
                </a:custGeom>
                <a:noFill/>
                <a:ln w="28575">
                  <a:solidFill>
                    <a:srgbClr val="00CC00"/>
                  </a:solidFill>
                  <a:round/>
                  <a:headEnd/>
                  <a:tailEnd/>
                </a:ln>
              </p:spPr>
              <p:txBody>
                <a:bodyPr wrap="square" anchor="ctr">
                  <a:prstTxWarp prst="textNoShape">
                    <a:avLst/>
                  </a:prstTxWarp>
                  <a:spAutoFit/>
                </a:bodyPr>
                <a:lstStyle/>
                <a:p>
                  <a:pPr eaLnBrk="0" hangingPunct="0"/>
                  <a:endParaRPr lang="en-US"/>
                </a:p>
              </p:txBody>
            </p:sp>
            <p:sp>
              <p:nvSpPr>
                <p:cNvPr id="34" name="Freeform 21"/>
                <p:cNvSpPr>
                  <a:spLocks noChangeAspect="1"/>
                </p:cNvSpPr>
                <p:nvPr/>
              </p:nvSpPr>
              <p:spPr bwMode="auto">
                <a:xfrm>
                  <a:off x="2664" y="2955"/>
                  <a:ext cx="255" cy="697"/>
                </a:xfrm>
                <a:custGeom>
                  <a:avLst/>
                  <a:gdLst>
                    <a:gd name="T0" fmla="*/ 0 w 173"/>
                    <a:gd name="T1" fmla="*/ 336 h 672"/>
                    <a:gd name="T2" fmla="*/ 58 w 173"/>
                    <a:gd name="T3" fmla="*/ 48 h 672"/>
                    <a:gd name="T4" fmla="*/ 115 w 173"/>
                    <a:gd name="T5" fmla="*/ 624 h 672"/>
                    <a:gd name="T6" fmla="*/ 173 w 173"/>
                    <a:gd name="T7" fmla="*/ 336 h 672"/>
                    <a:gd name="T8" fmla="*/ 0 60000 65536"/>
                    <a:gd name="T9" fmla="*/ 0 60000 65536"/>
                    <a:gd name="T10" fmla="*/ 0 60000 65536"/>
                    <a:gd name="T11" fmla="*/ 0 60000 65536"/>
                    <a:gd name="T12" fmla="*/ 0 w 173"/>
                    <a:gd name="T13" fmla="*/ 0 h 672"/>
                    <a:gd name="T14" fmla="*/ 173 w 173"/>
                    <a:gd name="T15" fmla="*/ 672 h 672"/>
                  </a:gdLst>
                  <a:ahLst/>
                  <a:cxnLst>
                    <a:cxn ang="T8">
                      <a:pos x="T0" y="T1"/>
                    </a:cxn>
                    <a:cxn ang="T9">
                      <a:pos x="T2" y="T3"/>
                    </a:cxn>
                    <a:cxn ang="T10">
                      <a:pos x="T4" y="T5"/>
                    </a:cxn>
                    <a:cxn ang="T11">
                      <a:pos x="T6" y="T7"/>
                    </a:cxn>
                  </a:cxnLst>
                  <a:rect l="T12" t="T13" r="T14" b="T15"/>
                  <a:pathLst>
                    <a:path w="173" h="672">
                      <a:moveTo>
                        <a:pt x="0" y="336"/>
                      </a:moveTo>
                      <a:cubicBezTo>
                        <a:pt x="19" y="168"/>
                        <a:pt x="39" y="0"/>
                        <a:pt x="58" y="48"/>
                      </a:cubicBezTo>
                      <a:cubicBezTo>
                        <a:pt x="77" y="96"/>
                        <a:pt x="96" y="576"/>
                        <a:pt x="115" y="624"/>
                      </a:cubicBezTo>
                      <a:cubicBezTo>
                        <a:pt x="134" y="672"/>
                        <a:pt x="163" y="384"/>
                        <a:pt x="173" y="336"/>
                      </a:cubicBezTo>
                    </a:path>
                  </a:pathLst>
                </a:custGeom>
                <a:noFill/>
                <a:ln w="28575">
                  <a:solidFill>
                    <a:srgbClr val="00CC00"/>
                  </a:solidFill>
                  <a:round/>
                  <a:headEnd/>
                  <a:tailEnd/>
                </a:ln>
              </p:spPr>
              <p:txBody>
                <a:bodyPr wrap="square" anchor="ctr">
                  <a:prstTxWarp prst="textNoShape">
                    <a:avLst/>
                  </a:prstTxWarp>
                  <a:spAutoFit/>
                </a:bodyPr>
                <a:lstStyle/>
                <a:p>
                  <a:pPr eaLnBrk="0" hangingPunct="0"/>
                  <a:endParaRPr lang="en-US"/>
                </a:p>
              </p:txBody>
            </p:sp>
          </p:grpSp>
          <p:grpSp>
            <p:nvGrpSpPr>
              <p:cNvPr id="18" name="Group 22"/>
              <p:cNvGrpSpPr>
                <a:grpSpLocks noChangeAspect="1"/>
              </p:cNvGrpSpPr>
              <p:nvPr/>
            </p:nvGrpSpPr>
            <p:grpSpPr bwMode="auto">
              <a:xfrm>
                <a:off x="1659" y="969"/>
                <a:ext cx="709" cy="517"/>
                <a:chOff x="3818" y="1354"/>
                <a:chExt cx="1246" cy="432"/>
              </a:xfrm>
            </p:grpSpPr>
            <p:sp>
              <p:nvSpPr>
                <p:cNvPr id="28" name="Line 23"/>
                <p:cNvSpPr>
                  <a:spLocks noChangeAspect="1" noChangeShapeType="1"/>
                </p:cNvSpPr>
                <p:nvPr/>
              </p:nvSpPr>
              <p:spPr bwMode="auto">
                <a:xfrm flipV="1">
                  <a:off x="4435" y="1354"/>
                  <a:ext cx="629" cy="218"/>
                </a:xfrm>
                <a:prstGeom prst="line">
                  <a:avLst/>
                </a:prstGeom>
                <a:noFill/>
                <a:ln w="28575">
                  <a:solidFill>
                    <a:schemeClr val="tx1"/>
                  </a:solidFill>
                  <a:round/>
                  <a:headEnd type="arrow" w="med" len="med"/>
                  <a:tailEnd/>
                </a:ln>
              </p:spPr>
              <p:txBody>
                <a:bodyPr wrap="square" anchor="ctr">
                  <a:prstTxWarp prst="textNoShape">
                    <a:avLst/>
                  </a:prstTxWarp>
                  <a:spAutoFit/>
                </a:bodyPr>
                <a:lstStyle/>
                <a:p>
                  <a:endParaRPr lang="en-US"/>
                </a:p>
              </p:txBody>
            </p:sp>
            <p:sp>
              <p:nvSpPr>
                <p:cNvPr id="29" name="Line 24"/>
                <p:cNvSpPr>
                  <a:spLocks noChangeAspect="1" noChangeShapeType="1"/>
                </p:cNvSpPr>
                <p:nvPr/>
              </p:nvSpPr>
              <p:spPr bwMode="auto">
                <a:xfrm flipV="1">
                  <a:off x="3818" y="1568"/>
                  <a:ext cx="629" cy="218"/>
                </a:xfrm>
                <a:prstGeom prst="line">
                  <a:avLst/>
                </a:prstGeom>
                <a:noFill/>
                <a:ln w="28575">
                  <a:solidFill>
                    <a:schemeClr val="tx1"/>
                  </a:solidFill>
                  <a:round/>
                  <a:headEnd/>
                  <a:tailEnd/>
                </a:ln>
              </p:spPr>
              <p:txBody>
                <a:bodyPr wrap="square" anchor="ctr">
                  <a:prstTxWarp prst="textNoShape">
                    <a:avLst/>
                  </a:prstTxWarp>
                  <a:spAutoFit/>
                </a:bodyPr>
                <a:lstStyle/>
                <a:p>
                  <a:endParaRPr lang="en-US"/>
                </a:p>
              </p:txBody>
            </p:sp>
          </p:grpSp>
          <p:grpSp>
            <p:nvGrpSpPr>
              <p:cNvPr id="19" name="Group 25"/>
              <p:cNvGrpSpPr>
                <a:grpSpLocks noChangeAspect="1"/>
              </p:cNvGrpSpPr>
              <p:nvPr/>
            </p:nvGrpSpPr>
            <p:grpSpPr bwMode="auto">
              <a:xfrm flipV="1">
                <a:off x="1662" y="1486"/>
                <a:ext cx="711" cy="517"/>
                <a:chOff x="3818" y="1354"/>
                <a:chExt cx="1246" cy="432"/>
              </a:xfrm>
            </p:grpSpPr>
            <p:sp>
              <p:nvSpPr>
                <p:cNvPr id="26" name="Line 26"/>
                <p:cNvSpPr>
                  <a:spLocks noChangeAspect="1" noChangeShapeType="1"/>
                </p:cNvSpPr>
                <p:nvPr/>
              </p:nvSpPr>
              <p:spPr bwMode="auto">
                <a:xfrm flipV="1">
                  <a:off x="4435" y="1354"/>
                  <a:ext cx="629" cy="218"/>
                </a:xfrm>
                <a:prstGeom prst="line">
                  <a:avLst/>
                </a:prstGeom>
                <a:noFill/>
                <a:ln w="28575">
                  <a:solidFill>
                    <a:schemeClr val="tx1"/>
                  </a:solidFill>
                  <a:round/>
                  <a:headEnd/>
                  <a:tailEnd/>
                </a:ln>
              </p:spPr>
              <p:txBody>
                <a:bodyPr wrap="square" anchor="ctr">
                  <a:prstTxWarp prst="textNoShape">
                    <a:avLst/>
                  </a:prstTxWarp>
                  <a:spAutoFit/>
                </a:bodyPr>
                <a:lstStyle/>
                <a:p>
                  <a:endParaRPr lang="en-US"/>
                </a:p>
              </p:txBody>
            </p:sp>
            <p:sp>
              <p:nvSpPr>
                <p:cNvPr id="27" name="Line 27"/>
                <p:cNvSpPr>
                  <a:spLocks noChangeAspect="1" noChangeShapeType="1"/>
                </p:cNvSpPr>
                <p:nvPr/>
              </p:nvSpPr>
              <p:spPr bwMode="auto">
                <a:xfrm flipV="1">
                  <a:off x="3818" y="1568"/>
                  <a:ext cx="629" cy="218"/>
                </a:xfrm>
                <a:prstGeom prst="line">
                  <a:avLst/>
                </a:prstGeom>
                <a:noFill/>
                <a:ln w="28575">
                  <a:solidFill>
                    <a:schemeClr val="tx1"/>
                  </a:solidFill>
                  <a:round/>
                  <a:headEnd/>
                  <a:tailEnd type="arrow" w="med" len="med"/>
                </a:ln>
              </p:spPr>
              <p:txBody>
                <a:bodyPr wrap="square" anchor="ctr">
                  <a:prstTxWarp prst="textNoShape">
                    <a:avLst/>
                  </a:prstTxWarp>
                  <a:spAutoFit/>
                </a:bodyPr>
                <a:lstStyle/>
                <a:p>
                  <a:endParaRPr lang="en-US"/>
                </a:p>
              </p:txBody>
            </p:sp>
          </p:grpSp>
          <p:grpSp>
            <p:nvGrpSpPr>
              <p:cNvPr id="20" name="Group 28"/>
              <p:cNvGrpSpPr>
                <a:grpSpLocks noChangeAspect="1"/>
              </p:cNvGrpSpPr>
              <p:nvPr/>
            </p:nvGrpSpPr>
            <p:grpSpPr bwMode="auto">
              <a:xfrm flipH="1">
                <a:off x="488" y="953"/>
                <a:ext cx="709" cy="517"/>
                <a:chOff x="3818" y="1354"/>
                <a:chExt cx="1246" cy="432"/>
              </a:xfrm>
            </p:grpSpPr>
            <p:sp>
              <p:nvSpPr>
                <p:cNvPr id="24" name="Line 29"/>
                <p:cNvSpPr>
                  <a:spLocks noChangeAspect="1" noChangeShapeType="1"/>
                </p:cNvSpPr>
                <p:nvPr/>
              </p:nvSpPr>
              <p:spPr bwMode="auto">
                <a:xfrm flipV="1">
                  <a:off x="4435" y="1354"/>
                  <a:ext cx="629" cy="218"/>
                </a:xfrm>
                <a:prstGeom prst="line">
                  <a:avLst/>
                </a:prstGeom>
                <a:noFill/>
                <a:ln w="28575">
                  <a:solidFill>
                    <a:srgbClr val="3333FF"/>
                  </a:solidFill>
                  <a:round/>
                  <a:headEnd type="arrow" w="med" len="med"/>
                  <a:tailEnd/>
                </a:ln>
              </p:spPr>
              <p:txBody>
                <a:bodyPr wrap="square" anchor="ctr">
                  <a:prstTxWarp prst="textNoShape">
                    <a:avLst/>
                  </a:prstTxWarp>
                  <a:spAutoFit/>
                </a:bodyPr>
                <a:lstStyle/>
                <a:p>
                  <a:endParaRPr lang="en-US"/>
                </a:p>
              </p:txBody>
            </p:sp>
            <p:sp>
              <p:nvSpPr>
                <p:cNvPr id="25" name="Line 30"/>
                <p:cNvSpPr>
                  <a:spLocks noChangeAspect="1" noChangeShapeType="1"/>
                </p:cNvSpPr>
                <p:nvPr/>
              </p:nvSpPr>
              <p:spPr bwMode="auto">
                <a:xfrm flipV="1">
                  <a:off x="3818" y="1568"/>
                  <a:ext cx="629" cy="218"/>
                </a:xfrm>
                <a:prstGeom prst="line">
                  <a:avLst/>
                </a:prstGeom>
                <a:noFill/>
                <a:ln w="28575">
                  <a:solidFill>
                    <a:srgbClr val="3333FF"/>
                  </a:solidFill>
                  <a:round/>
                  <a:headEnd/>
                  <a:tailEnd/>
                </a:ln>
              </p:spPr>
              <p:txBody>
                <a:bodyPr wrap="square" anchor="ctr">
                  <a:prstTxWarp prst="textNoShape">
                    <a:avLst/>
                  </a:prstTxWarp>
                  <a:spAutoFit/>
                </a:bodyPr>
                <a:lstStyle/>
                <a:p>
                  <a:endParaRPr lang="en-US"/>
                </a:p>
              </p:txBody>
            </p:sp>
          </p:grpSp>
          <p:grpSp>
            <p:nvGrpSpPr>
              <p:cNvPr id="21" name="Group 31"/>
              <p:cNvGrpSpPr>
                <a:grpSpLocks noChangeAspect="1"/>
              </p:cNvGrpSpPr>
              <p:nvPr/>
            </p:nvGrpSpPr>
            <p:grpSpPr bwMode="auto">
              <a:xfrm flipH="1" flipV="1">
                <a:off x="483" y="1470"/>
                <a:ext cx="711" cy="517"/>
                <a:chOff x="3818" y="1354"/>
                <a:chExt cx="1246" cy="432"/>
              </a:xfrm>
            </p:grpSpPr>
            <p:sp>
              <p:nvSpPr>
                <p:cNvPr id="22" name="Line 32"/>
                <p:cNvSpPr>
                  <a:spLocks noChangeAspect="1" noChangeShapeType="1"/>
                </p:cNvSpPr>
                <p:nvPr/>
              </p:nvSpPr>
              <p:spPr bwMode="auto">
                <a:xfrm flipV="1">
                  <a:off x="4435" y="1354"/>
                  <a:ext cx="629" cy="218"/>
                </a:xfrm>
                <a:prstGeom prst="line">
                  <a:avLst/>
                </a:prstGeom>
                <a:noFill/>
                <a:ln w="28575">
                  <a:solidFill>
                    <a:srgbClr val="FF00FF"/>
                  </a:solidFill>
                  <a:round/>
                  <a:headEnd/>
                  <a:tailEnd/>
                </a:ln>
              </p:spPr>
              <p:txBody>
                <a:bodyPr wrap="square" anchor="ctr">
                  <a:prstTxWarp prst="textNoShape">
                    <a:avLst/>
                  </a:prstTxWarp>
                  <a:spAutoFit/>
                </a:bodyPr>
                <a:lstStyle/>
                <a:p>
                  <a:endParaRPr lang="en-US"/>
                </a:p>
              </p:txBody>
            </p:sp>
            <p:sp>
              <p:nvSpPr>
                <p:cNvPr id="23" name="Line 33"/>
                <p:cNvSpPr>
                  <a:spLocks noChangeAspect="1" noChangeShapeType="1"/>
                </p:cNvSpPr>
                <p:nvPr/>
              </p:nvSpPr>
              <p:spPr bwMode="auto">
                <a:xfrm flipV="1">
                  <a:off x="3818" y="1568"/>
                  <a:ext cx="629" cy="218"/>
                </a:xfrm>
                <a:prstGeom prst="line">
                  <a:avLst/>
                </a:prstGeom>
                <a:noFill/>
                <a:ln w="28575">
                  <a:solidFill>
                    <a:srgbClr val="FF00FF"/>
                  </a:solidFill>
                  <a:round/>
                  <a:headEnd/>
                  <a:tailEnd type="arrow" w="med" len="med"/>
                </a:ln>
              </p:spPr>
              <p:txBody>
                <a:bodyPr wrap="square" anchor="ctr">
                  <a:prstTxWarp prst="textNoShape">
                    <a:avLst/>
                  </a:prstTxWarp>
                  <a:spAutoFit/>
                </a:bodyPr>
                <a:lstStyle/>
                <a:p>
                  <a:endParaRPr lang="en-US"/>
                </a:p>
              </p:txBody>
            </p:sp>
          </p:grpSp>
        </p:grpSp>
        <p:pic>
          <p:nvPicPr>
            <p:cNvPr id="15" name="Picture 34" descr="txp_fig"/>
            <p:cNvPicPr>
              <a:picLocks noChangeAspect="1" noChangeArrowheads="1"/>
            </p:cNvPicPr>
            <p:nvPr>
              <p:custDataLst>
                <p:tags r:id="rId5"/>
              </p:custDataLst>
            </p:nvPr>
          </p:nvPicPr>
          <p:blipFill>
            <a:blip r:embed="rId13"/>
            <a:srcRect/>
            <a:stretch>
              <a:fillRect/>
            </a:stretch>
          </p:blipFill>
          <p:spPr bwMode="auto">
            <a:xfrm>
              <a:off x="518" y="1657"/>
              <a:ext cx="114" cy="205"/>
            </a:xfrm>
            <a:prstGeom prst="rect">
              <a:avLst/>
            </a:prstGeom>
            <a:noFill/>
            <a:ln w="12700">
              <a:noFill/>
              <a:miter lim="800000"/>
              <a:headEnd/>
              <a:tailEnd/>
            </a:ln>
          </p:spPr>
        </p:pic>
        <p:pic>
          <p:nvPicPr>
            <p:cNvPr id="16" name="Picture 35" descr="txp_fig"/>
            <p:cNvPicPr>
              <a:picLocks noChangeAspect="1" noChangeArrowheads="1"/>
            </p:cNvPicPr>
            <p:nvPr>
              <p:custDataLst>
                <p:tags r:id="rId6"/>
              </p:custDataLst>
            </p:nvPr>
          </p:nvPicPr>
          <p:blipFill>
            <a:blip r:embed="rId14"/>
            <a:srcRect/>
            <a:stretch>
              <a:fillRect/>
            </a:stretch>
          </p:blipFill>
          <p:spPr bwMode="auto">
            <a:xfrm>
              <a:off x="512" y="1091"/>
              <a:ext cx="114" cy="160"/>
            </a:xfrm>
            <a:prstGeom prst="rect">
              <a:avLst/>
            </a:prstGeom>
            <a:noFill/>
            <a:ln w="12700">
              <a:noFill/>
              <a:miter lim="800000"/>
              <a:headEnd/>
              <a:tailEnd/>
            </a:ln>
          </p:spPr>
        </p:pic>
      </p:grpSp>
      <p:sp>
        <p:nvSpPr>
          <p:cNvPr id="36" name="Rectangle 80"/>
          <p:cNvSpPr>
            <a:spLocks noChangeArrowheads="1"/>
          </p:cNvSpPr>
          <p:nvPr/>
        </p:nvSpPr>
        <p:spPr bwMode="auto">
          <a:xfrm rot="16200000">
            <a:off x="7891550" y="4778094"/>
            <a:ext cx="1724025" cy="338138"/>
          </a:xfrm>
          <a:prstGeom prst="rect">
            <a:avLst/>
          </a:prstGeom>
          <a:noFill/>
          <a:ln w="9525">
            <a:noFill/>
            <a:miter lim="800000"/>
            <a:headEnd/>
            <a:tailEnd/>
          </a:ln>
        </p:spPr>
        <p:txBody>
          <a:bodyPr wrap="none">
            <a:prstTxWarp prst="textNoShape">
              <a:avLst/>
            </a:prstTxWarp>
            <a:spAutoFit/>
          </a:bodyPr>
          <a:lstStyle/>
          <a:p>
            <a:r>
              <a:rPr lang="fi-FI" sz="1600" b="1" i="1" dirty="0"/>
              <a:t>arXiv:0802.0139</a:t>
            </a:r>
            <a:endParaRPr lang="en-US" sz="1600" b="1" i="1" dirty="0"/>
          </a:p>
        </p:txBody>
      </p:sp>
      <p:pic>
        <p:nvPicPr>
          <p:cNvPr id="37" name="Picture 36"/>
          <p:cNvPicPr>
            <a:picLocks noChangeAspect="1"/>
          </p:cNvPicPr>
          <p:nvPr/>
        </p:nvPicPr>
        <p:blipFill>
          <a:blip r:embed="rId15"/>
          <a:stretch>
            <a:fillRect/>
          </a:stretch>
        </p:blipFill>
        <p:spPr>
          <a:xfrm>
            <a:off x="3832220" y="3728739"/>
            <a:ext cx="5094029" cy="2768494"/>
          </a:xfrm>
          <a:prstGeom prst="rect">
            <a:avLst/>
          </a:prstGeom>
        </p:spPr>
      </p:pic>
      <p:cxnSp>
        <p:nvCxnSpPr>
          <p:cNvPr id="40" name="Straight Connector 39"/>
          <p:cNvCxnSpPr/>
          <p:nvPr/>
        </p:nvCxnSpPr>
        <p:spPr>
          <a:xfrm>
            <a:off x="238125" y="5697416"/>
            <a:ext cx="1997075" cy="1588"/>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42" name="Oval 41"/>
          <p:cNvSpPr/>
          <p:nvPr/>
        </p:nvSpPr>
        <p:spPr>
          <a:xfrm>
            <a:off x="6299200" y="4647248"/>
            <a:ext cx="412090" cy="199072"/>
          </a:xfrm>
          <a:prstGeom prst="ellipse">
            <a:avLst/>
          </a:prstGeom>
          <a:solidFill>
            <a:srgbClr val="FF6600">
              <a:alpha val="17000"/>
            </a:srgbClr>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quot;No&quot; Symbol 42"/>
          <p:cNvSpPr/>
          <p:nvPr/>
        </p:nvSpPr>
        <p:spPr>
          <a:xfrm>
            <a:off x="2346960" y="4089642"/>
            <a:ext cx="777240" cy="445845"/>
          </a:xfrm>
          <a:prstGeom prst="noSmoking">
            <a:avLst/>
          </a:prstGeom>
          <a:solidFill>
            <a:srgbClr val="FF0000">
              <a:alpha val="2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4" name="TextBox 43"/>
          <p:cNvSpPr txBox="1"/>
          <p:nvPr/>
        </p:nvSpPr>
        <p:spPr>
          <a:xfrm>
            <a:off x="156326" y="5987018"/>
            <a:ext cx="3664735" cy="369332"/>
          </a:xfrm>
          <a:prstGeom prst="rect">
            <a:avLst/>
          </a:prstGeom>
          <a:solidFill>
            <a:srgbClr val="FFFF00"/>
          </a:solidFill>
        </p:spPr>
        <p:txBody>
          <a:bodyPr wrap="none" rtlCol="0">
            <a:spAutoFit/>
          </a:bodyPr>
          <a:lstStyle/>
          <a:p>
            <a:r>
              <a:rPr lang="en-US" dirty="0" smtClean="0"/>
              <a:t>New Approach: minimize  Shadowing</a:t>
            </a: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OURCE" val="\documentclass{article}\pagestyle{empty}&#10;\usepackage{colordvi}&#10;\newcommand{\qbar}{\bar q}&#10;\begin{document}&#10;\textBlue&#10;\[&#10;\frac{d^2\sigma}{d x_1 d x_2} = \frac{4\pi\alpha^2}{9 x_1 x_2}\frac{1}{\Red{s}}\times&#10; \displaystyle\sum_{i} e_i^2\left[q_{ti}(x_t)\qbar_{bi}(x_b) + \qbar_{ti}(x_t) q_{bi}(x_b)\right]&#10;\]&#10;&#10;\end{document}&#10;"/>
  <p:tag name="EXTERNALNAME" val="txp_fig"/>
  <p:tag name="BLEND" val="False"/>
  <p:tag name="TRANSPARENT" val="False"/>
  <p:tag name="KEEPFILES" val="False"/>
  <p:tag name="DEBUGPAUSE" val="False"/>
  <p:tag name="RESOLUTION" val="600"/>
  <p:tag name="TIMEOUT" val="(none)"/>
  <p:tag name="BOXWIDTH" val="692"/>
  <p:tag name="BOXHEIGHT" val="305"/>
  <p:tag name="BOXFONT" val="12"/>
  <p:tag name="BOXWRAP" val="False"/>
  <p:tag name="WORKAROUNDTRANSPARENCYBUG" val="False"/>
  <p:tag name="ALLOWFONTSUBSTITUTION" val="False"/>
  <p:tag name="BITMAPFORMAT" val="bmp256"/>
  <p:tag name="ORIGWIDTH" val="1556.25"/>
  <p:tag name="PICTUREFILESIZE" val="484786"/>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OURCE" val="\documentclass{article}\pagestyle{empty}&#10;\usepackage{colordvi}&#10;\newcommand{\qbar}{\bar q}&#10;\begin{document}&#10;\textBlue&#10;\[&#10;\frac{d^2\sigma}{d x_1 d x_2} = \frac{4\pi\alpha^2}{9 x_1 x_2}\frac{1}{\Red{s}}\times&#10; \displaystyle\sum_{i} e_i^2\left[q_{ti}(x_t)\qbar_{bi}(x_b) + \qbar_{ti}(x_t) q_{bi}(x_b)\right]&#10;\]&#10;&#10;\end{document}&#10;"/>
  <p:tag name="EXTERNALNAME" val="txp_fig"/>
  <p:tag name="BLEND" val="False"/>
  <p:tag name="TRANSPARENT" val="False"/>
  <p:tag name="KEEPFILES" val="False"/>
  <p:tag name="DEBUGPAUSE" val="False"/>
  <p:tag name="RESOLUTION" val="600"/>
  <p:tag name="TIMEOUT" val="(none)"/>
  <p:tag name="BOXWIDTH" val="692"/>
  <p:tag name="BOXHEIGHT" val="305"/>
  <p:tag name="BOXFONT" val="12"/>
  <p:tag name="BOXWRAP" val="False"/>
  <p:tag name="WORKAROUNDTRANSPARENCYBUG" val="False"/>
  <p:tag name="ALLOWFONTSUBSTITUTION" val="False"/>
  <p:tag name="BITMAPFORMAT" val="bmp256"/>
  <p:tag name="ORIGWIDTH" val="1556.25"/>
  <p:tag name="PICTUREFILESIZE" val="484786"/>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OURCE" val="\documentclass{article}\pagestyle{empty}&#10;\usepackage[usenames]{color}&#10;\begin{document}&#10;$\mu^-$&#10;\end{document}&#10;"/>
  <p:tag name="EXTERNALNAME" val="txp_fig"/>
  <p:tag name="BLEND" val="False"/>
  <p:tag name="TRANSPARENT" val="False"/>
  <p:tag name="KEEPFILES" val="False"/>
  <p:tag name="DEBUGPAUSE" val="False"/>
  <p:tag name="RESOLUTION" val="1200"/>
  <p:tag name="TIMEOUT" val="15"/>
  <p:tag name="BOXWIDTH" val="354"/>
  <p:tag name="BOXHEIGHT" val="383"/>
  <p:tag name="BOXFONT" val="12"/>
  <p:tag name="BOXWRAP" val="False"/>
  <p:tag name="WORKAROUNDTRANSPARENCYBUG" val="False"/>
  <p:tag name="ALLOWFONTSUBSTITUTION" val="False"/>
  <p:tag name="BITMAPFORMAT" val="png256"/>
  <p:tag name="ORIGWIDTH" val="13"/>
  <p:tag name="PICTUREFILESIZE" val="1411"/>
</p:tagLst>
</file>

<file path=ppt/tags/tag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OURCE" val="\documentclass{article}\pagestyle{empty}&#10;\usepackage[usenames]{color}&#10;\begin{document}&#10;$\mu^+$&#10;\end{document}&#10;"/>
  <p:tag name="EXTERNALNAME" val="txp_fig"/>
  <p:tag name="BLEND" val="False"/>
  <p:tag name="TRANSPARENT" val="False"/>
  <p:tag name="KEEPFILES" val="False"/>
  <p:tag name="DEBUGPAUSE" val="False"/>
  <p:tag name="RESOLUTION" val="1200"/>
  <p:tag name="TIMEOUT" val="15"/>
  <p:tag name="BOXWIDTH" val="354"/>
  <p:tag name="BOXHEIGHT" val="383"/>
  <p:tag name="BOXFONT" val="12"/>
  <p:tag name="BOXWRAP" val="False"/>
  <p:tag name="WORKAROUNDTRANSPARENCYBUG" val="False"/>
  <p:tag name="ALLOWFONTSUBSTITUTION" val="False"/>
  <p:tag name="BITMAPFORMAT" val="png256"/>
  <p:tag name="ORIGWIDTH" val="13"/>
  <p:tag name="PICTUREFILESIZE" val="1620"/>
</p:tagLst>
</file>

<file path=ppt/tags/tag5.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OURCE" val="\documentclass{article}\pagestyle{empty}&#10;\usepackage[usenames]{color}&#10;\begin{document}&#10;\color{Magenta}$\bar q$&#10;\end{document}&#10;"/>
  <p:tag name="EXTERNALNAME" val="txp_fig"/>
  <p:tag name="BLEND" val="False"/>
  <p:tag name="TRANSPARENT" val="False"/>
  <p:tag name="KEEPFILES" val="False"/>
  <p:tag name="DEBUGPAUSE" val="False"/>
  <p:tag name="RESOLUTION" val="1200"/>
  <p:tag name="TIMEOUT" val="(none)"/>
  <p:tag name="BOXWIDTH" val="354"/>
  <p:tag name="BOXHEIGHT" val="383"/>
  <p:tag name="BOXFONT" val="12"/>
  <p:tag name="BOXWRAP" val="False"/>
  <p:tag name="WORKAROUNDTRANSPARENCYBUG" val="False"/>
  <p:tag name="ALLOWFONTSUBSTITUTION" val="False"/>
  <p:tag name="BITMAPFORMAT" val="png256"/>
  <p:tag name="ORIGWIDTH" val="5"/>
  <p:tag name="PICTUREFILESIZE" val="1306"/>
</p:tagLst>
</file>

<file path=ppt/tags/tag6.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OURCE" val="\documentclass{article}\pagestyle{empty}&#10;\usepackage[usenames]{color}&#10;\begin{document}&#10;\color{Blue}$q$&#10;\end{document}&#10;"/>
  <p:tag name="EXTERNALNAME" val="txp_fig"/>
  <p:tag name="BLEND" val="False"/>
  <p:tag name="TRANSPARENT" val="False"/>
  <p:tag name="KEEPFILES" val="False"/>
  <p:tag name="DEBUGPAUSE" val="False"/>
  <p:tag name="RESOLUTION" val="1200"/>
  <p:tag name="TIMEOUT" val="(none)"/>
  <p:tag name="BOXWIDTH" val="354"/>
  <p:tag name="BOXHEIGHT" val="383"/>
  <p:tag name="BOXFONT" val="12"/>
  <p:tag name="BOXWRAP" val="False"/>
  <p:tag name="WORKAROUNDTRANSPARENCYBUG" val="False"/>
  <p:tag name="ALLOWFONTSUBSTITUTION" val="False"/>
  <p:tag name="BITMAPFORMAT" val="png256"/>
  <p:tag name="ORIGWIDTH" val="5"/>
  <p:tag name="PICTUREFILESIZE" val="1285"/>
</p:tagLst>
</file>

<file path=ppt/tags/tag7.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OURCE" val="\documentclass{article}\pagestyle{empty}&#10;\usepackage{colordvi}&#10;\newcommand{\qbar}{\bar q}&#10;\begin{document}&#10;\textBlue&#10;\[&#10;\frac{d^2\sigma}{d x_1 d x_2} = \frac{4\pi\alpha^2}{9 x_1 x_2}\frac{1}{\Red{s}}\times&#10; \displaystyle\sum_{i} e_i^2\left[q_{ti}(x_t)\qbar_{bi}(x_b) + \qbar_{ti}(x_t) q_{bi}(x_b)\right]&#10;\]&#10;&#10;\end{document}&#10;"/>
  <p:tag name="EXTERNALNAME" val="txp_fig"/>
  <p:tag name="BLEND" val="False"/>
  <p:tag name="TRANSPARENT" val="False"/>
  <p:tag name="KEEPFILES" val="False"/>
  <p:tag name="DEBUGPAUSE" val="False"/>
  <p:tag name="RESOLUTION" val="600"/>
  <p:tag name="TIMEOUT" val="(none)"/>
  <p:tag name="BOXWIDTH" val="692"/>
  <p:tag name="BOXHEIGHT" val="305"/>
  <p:tag name="BOXFONT" val="12"/>
  <p:tag name="BOXWRAP" val="False"/>
  <p:tag name="WORKAROUNDTRANSPARENCYBUG" val="False"/>
  <p:tag name="ALLOWFONTSUBSTITUTION" val="False"/>
  <p:tag name="BITMAPFORMAT" val="bmp256"/>
  <p:tag name="ORIGWIDTH" val="1556.25"/>
  <p:tag name="PICTUREFILESIZE" val="484786"/>
</p:tagLst>
</file>

<file path=ppt/tags/tag8.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SOURCE" val="\documentclass{article}\pagestyle{empty}&#10;\usepackage{colordvi}&#10;\newcommand{\qbar}{\bar q}&#10;\begin{document}&#10;\textBlue&#10;\[&#10;\frac{d^2\sigma}{d x_1 d x_2} = \frac{4\pi\alpha^2}{9 x_1 x_2}\frac{1}{\Red{s}}\times&#10; \displaystyle\sum_{i} e_i^2\left[q_{ti}(x_t)\qbar_{bi}(x_b) + \qbar_{ti}(x_t) q_{bi}(x_b)\right]&#10;\]&#10;&#10;\end{document}&#10;"/>
  <p:tag name="EXTERNALNAME" val="txp_fig"/>
  <p:tag name="BLEND" val="False"/>
  <p:tag name="TRANSPARENT" val="False"/>
  <p:tag name="KEEPFILES" val="False"/>
  <p:tag name="DEBUGPAUSE" val="False"/>
  <p:tag name="RESOLUTION" val="600"/>
  <p:tag name="TIMEOUT" val="(none)"/>
  <p:tag name="BOXWIDTH" val="692"/>
  <p:tag name="BOXHEIGHT" val="305"/>
  <p:tag name="BOXFONT" val="12"/>
  <p:tag name="BOXWRAP" val="False"/>
  <p:tag name="WORKAROUNDTRANSPARENCYBUG" val="False"/>
  <p:tag name="ALLOWFONTSUBSTITUTION" val="False"/>
  <p:tag name="BITMAPFORMAT" val="bmp256"/>
  <p:tag name="ORIGWIDTH" val="1556.25"/>
  <p:tag name="PICTUREFILESIZE" val="48478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4630</TotalTime>
  <Words>1622</Words>
  <Application>Microsoft Macintosh PowerPoint</Application>
  <PresentationFormat>On-screen Show (4:3)</PresentationFormat>
  <Paragraphs>248</Paragraphs>
  <Slides>17</Slides>
  <Notes>9</Notes>
  <HiddenSlides>0</HiddenSlides>
  <MMClips>0</MMClips>
  <ScaleCrop>false</ScaleCrop>
  <HeadingPairs>
    <vt:vector size="6" baseType="variant">
      <vt:variant>
        <vt:lpstr>Design Template</vt:lpstr>
      </vt:variant>
      <vt:variant>
        <vt:i4>1</vt:i4>
      </vt:variant>
      <vt:variant>
        <vt:lpstr>Embedded OLE Servers</vt:lpstr>
      </vt:variant>
      <vt:variant>
        <vt:i4>3</vt:i4>
      </vt:variant>
      <vt:variant>
        <vt:lpstr>Slide Titles</vt:lpstr>
      </vt:variant>
      <vt:variant>
        <vt:i4>17</vt:i4>
      </vt:variant>
    </vt:vector>
  </HeadingPairs>
  <TitlesOfParts>
    <vt:vector size="21" baseType="lpstr">
      <vt:lpstr>Office Theme</vt:lpstr>
      <vt:lpstr>Equation</vt:lpstr>
      <vt:lpstr>Microsoft Equation</vt:lpstr>
      <vt:lpstr>MathType 5.0 Equation</vt:lpstr>
      <vt:lpstr>Quark Energy Loss in p+A Collisions Benchmark Energy Loss Model Calculations</vt:lpstr>
      <vt:lpstr>Energy Loss in Electrodynamics widely used to probe matter</vt:lpstr>
      <vt:lpstr>    Energy Loss in the QGP </vt:lpstr>
      <vt:lpstr>RAA and Jet Quenching at RHIC</vt:lpstr>
      <vt:lpstr>e± RAA: a Challenge for Models </vt:lpstr>
      <vt:lpstr>Stopping Power of Nuclear Matter  for High Energy Quarks</vt:lpstr>
      <vt:lpstr>The Basic Idea of Initial-State Energy Loss in p+A Benchmark Energy Loss Calculations</vt:lpstr>
      <vt:lpstr>Recent Progress in Parton Energy Loss Calc.  </vt:lpstr>
      <vt:lpstr>Early Data from E866 @800GeV p+A</vt:lpstr>
      <vt:lpstr>E906/SeaQuest Dimuon Drell-Yan@Fermilab</vt:lpstr>
      <vt:lpstr>dE/dx Measurement in p+A @E906</vt:lpstr>
      <vt:lpstr>Experimental Sensitivity to Quark Energy Loss</vt:lpstr>
      <vt:lpstr>Conclusions and Outlook</vt:lpstr>
      <vt:lpstr>Back up</vt:lpstr>
      <vt:lpstr>Key: Minimize Shadowing Effects</vt:lpstr>
      <vt:lpstr>Parton Energy Loss SIDIS @HERMES</vt:lpstr>
      <vt:lpstr>E906/Drell-Yan timeline</vt:lpstr>
    </vt:vector>
  </TitlesOfParts>
  <Company>LANL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Quark Energy Loss in p+A Collisions</dc:title>
  <dc:creator>Ming Liu</dc:creator>
  <cp:lastModifiedBy>Ming Liu</cp:lastModifiedBy>
  <cp:revision>180</cp:revision>
  <cp:lastPrinted>2009-10-16T05:25:03Z</cp:lastPrinted>
  <dcterms:created xsi:type="dcterms:W3CDTF">2009-10-13T08:46:56Z</dcterms:created>
  <dcterms:modified xsi:type="dcterms:W3CDTF">2009-10-16T09:17:18Z</dcterms:modified>
</cp:coreProperties>
</file>