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.bin" ContentType="application/vnd.openxmlformats-officedocument.oleObject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embeddings/Microsoft_Equation4.bin" ContentType="application/vnd.openxmlformats-officedocument.oleObject"/>
  <Override PartName="/ppt/embeddings/Microsoft_Equation6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embeddings/Microsoft_Equation8.bin" ContentType="application/vnd.openxmlformats-officedocument.oleObject"/>
  <Override PartName="/ppt/embeddings/Microsoft_Equation11.bin" ContentType="application/vnd.openxmlformats-officedocument.oleObject"/>
  <Override PartName="/ppt/presentation.xml" ContentType="application/vnd.openxmlformats-officedocument.presentationml.presentation.main+xml"/>
  <Default Extension="png" ContentType="image/png"/>
  <Default Extension="pict" ContentType="image/pict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5.bin" ContentType="application/vnd.openxmlformats-officedocument.oleObject"/>
  <Override PartName="/ppt/embeddings/Microsoft_Equation7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91" r:id="rId4"/>
    <p:sldId id="258" r:id="rId5"/>
    <p:sldId id="272" r:id="rId6"/>
    <p:sldId id="282" r:id="rId7"/>
    <p:sldId id="283" r:id="rId8"/>
    <p:sldId id="276" r:id="rId9"/>
    <p:sldId id="262" r:id="rId10"/>
    <p:sldId id="266" r:id="rId11"/>
    <p:sldId id="268" r:id="rId12"/>
    <p:sldId id="286" r:id="rId13"/>
    <p:sldId id="263" r:id="rId14"/>
    <p:sldId id="273" r:id="rId15"/>
    <p:sldId id="279" r:id="rId16"/>
    <p:sldId id="290" r:id="rId17"/>
    <p:sldId id="274" r:id="rId18"/>
    <p:sldId id="275" r:id="rId19"/>
    <p:sldId id="285" r:id="rId20"/>
    <p:sldId id="277" r:id="rId21"/>
    <p:sldId id="280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40"/>
    <a:srgbClr val="9E9E9E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49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Relationship Id="rId3" Type="http://schemas.openxmlformats.org/officeDocument/2006/relationships/image" Target="../media/image9.pict"/><Relationship Id="rId4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DAD5562-266E-4D10-9B82-41DE9DEE1E7E}" type="datetime1">
              <a:rPr lang="en-US"/>
              <a:pPr>
                <a:defRPr/>
              </a:pPr>
              <a:t>10/17/09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D634BD6-DB65-4AA1-842F-F80F5358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29AEDD6-F0AE-4718-84EA-2C9EF7174ADD}" type="datetime1">
              <a:rPr lang="en-US"/>
              <a:pPr>
                <a:defRPr/>
              </a:pPr>
              <a:t>10/17/09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1E87EE6A-31C3-4B79-AB32-45A40B32A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D27316-9C2E-481A-8753-C34109F78AF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A9C5-5E7E-476E-BDD7-67E72E1B2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530F-AA36-42CD-AA46-98C42BE2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999F-8175-4703-AC12-DCA93208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E63E-D588-4665-9599-72D385FBF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F114-9A86-4821-BCF3-D63E6A9A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FB00-EFDE-4749-93E5-0A5C6EF2D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4D19-0471-4186-BA95-2F161B243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A096-566A-4952-974C-6758ECBD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B33F-B7AD-4B45-A0A2-8E16ABAB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93AE-F72F-49EE-A314-694805A7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8299-C1D9-4C24-8ADA-A552C967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10/17/09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Lei Guo, Ming Liu, LANL, DNPHawaii09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D8027600-7471-448E-868A-20A0B204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59" descr="lanl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6384925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107"/>
          <p:cNvPicPr>
            <a:picLocks noChangeAspect="1" noChangeArrowheads="1"/>
          </p:cNvPicPr>
          <p:nvPr userDrawn="1"/>
        </p:nvPicPr>
        <p:blipFill>
          <a:blip r:embed="rId14"/>
          <a:srcRect r="4353" b="83720"/>
          <a:stretch>
            <a:fillRect/>
          </a:stretch>
        </p:blipFill>
        <p:spPr bwMode="auto">
          <a:xfrm>
            <a:off x="1295400" y="6400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4" Type="http://schemas.openxmlformats.org/officeDocument/2006/relationships/oleObject" Target="../embeddings/Microsoft_Equation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5" Type="http://schemas.openxmlformats.org/officeDocument/2006/relationships/oleObject" Target="../embeddings/Microsoft_Equation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44.pdf"/><Relationship Id="rId5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oleObject" Target="../embeddings/Microsoft_Equation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6" Type="http://schemas.openxmlformats.org/officeDocument/2006/relationships/image" Target="../media/image19.pdf"/><Relationship Id="rId7" Type="http://schemas.openxmlformats.org/officeDocument/2006/relationships/image" Target="../media/image20.png"/><Relationship Id="rId8" Type="http://schemas.openxmlformats.org/officeDocument/2006/relationships/oleObject" Target="../embeddings/Microsoft_Equation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5" Type="http://schemas.openxmlformats.org/officeDocument/2006/relationships/oleObject" Target="../embeddings/Microsoft_Equation8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0" y="4495800"/>
            <a:ext cx="9144000" cy="2378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             </a:t>
            </a: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</a:pPr>
            <a:r>
              <a:rPr lang="en-US" sz="3800" dirty="0" smtClean="0">
                <a:latin typeface="Times New Roman" charset="0"/>
              </a:rPr>
              <a:t>Low Mass Vector Mesons Nuclear</a:t>
            </a:r>
            <a:r>
              <a:rPr lang="en-US" sz="3800" dirty="0" smtClean="0">
                <a:latin typeface="Times New Roman" charset="0"/>
              </a:rPr>
              <a:t> Modification Factors </a:t>
            </a:r>
            <a:r>
              <a:rPr lang="en-US" sz="3800" dirty="0" smtClean="0">
                <a:latin typeface="Times New Roman" charset="0"/>
              </a:rPr>
              <a:t>in </a:t>
            </a:r>
            <a:r>
              <a:rPr lang="en-US" sz="3800" dirty="0" err="1" smtClean="0">
                <a:latin typeface="Times New Roman" charset="0"/>
              </a:rPr>
              <a:t>d+Au</a:t>
            </a:r>
            <a:r>
              <a:rPr lang="en-US" sz="3800" dirty="0" smtClean="0">
                <a:latin typeface="Times New Roman" charset="0"/>
              </a:rPr>
              <a:t> Collisions </a:t>
            </a:r>
            <a:r>
              <a:rPr lang="en-US" sz="3800" dirty="0" smtClean="0">
                <a:latin typeface="Times New Roman" charset="0"/>
              </a:rPr>
              <a:t>@ </a:t>
            </a:r>
            <a:r>
              <a:rPr lang="en-US" sz="3800" dirty="0" smtClean="0">
                <a:latin typeface="Times New Roman" charset="0"/>
              </a:rPr>
              <a:t>200GeV</a:t>
            </a:r>
            <a:endParaRPr lang="en-US" sz="3800" dirty="0" smtClean="0">
              <a:latin typeface="Times New Roman" charset="0"/>
            </a:endParaRPr>
          </a:p>
        </p:txBody>
      </p:sp>
      <p:sp>
        <p:nvSpPr>
          <p:cNvPr id="15364" name="Subtitle 2"/>
          <p:cNvSpPr txBox="1">
            <a:spLocks/>
          </p:cNvSpPr>
          <p:nvPr/>
        </p:nvSpPr>
        <p:spPr bwMode="auto">
          <a:xfrm>
            <a:off x="1524000" y="3733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Lei </a:t>
            </a:r>
            <a:r>
              <a:rPr lang="en-US" sz="3200" dirty="0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Guo</a:t>
            </a:r>
            <a:endParaRPr lang="en-US" sz="32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Los Alamos National Laboratory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PHENIX </a:t>
            </a:r>
            <a:r>
              <a:rPr lang="en-US" sz="32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Collaboration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(Presented by Ming Liu)</a:t>
            </a:r>
            <a:endParaRPr lang="en-US" sz="32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19" descr="MeanRWRWRcpNc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54" t="8418" r="-684"/>
              <a:stretch>
                <a:fillRect/>
              </a:stretch>
            </p:blipFill>
          </mc:Choice>
          <mc:Fallback>
            <p:blipFill>
              <a:blip r:embed="rId3"/>
              <a:srcRect l="554" t="8418" r="-684"/>
              <a:stretch>
                <a:fillRect/>
              </a:stretch>
            </p:blipFill>
          </mc:Fallback>
        </mc:AlternateContent>
        <p:spPr>
          <a:xfrm>
            <a:off x="457200" y="1828800"/>
            <a:ext cx="8001000" cy="3810000"/>
          </a:xfrm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charset="0"/>
              </a:rPr>
              <a:t>Results of  Nuclear Modification Factor R</a:t>
            </a:r>
            <a:r>
              <a:rPr lang="en-US" sz="3200" baseline="-25000" smtClean="0">
                <a:latin typeface="Times New Roman" charset="0"/>
              </a:rPr>
              <a:t>CP</a:t>
            </a:r>
            <a:r>
              <a:rPr lang="en-US" sz="3200" smtClean="0">
                <a:latin typeface="Times New Roman" charset="0"/>
              </a:rPr>
              <a:t>:  </a:t>
            </a:r>
            <a:r>
              <a:rPr lang="en-US" sz="3200" smtClean="0">
                <a:latin typeface="Symbol" charset="2"/>
                <a:ea typeface="Symbol" charset="2"/>
                <a:cs typeface="Symbol" charset="2"/>
              </a:rPr>
              <a:t>r+w</a:t>
            </a:r>
            <a:endParaRPr lang="en-US" sz="3200" smtClean="0">
              <a:latin typeface="Times New Roman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066800" y="1066800"/>
            <a:ext cx="537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Nuclear modification factor R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for 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r+w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338263" y="5494338"/>
            <a:ext cx="682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Large uncertainty due to background subtraction: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	N</a:t>
            </a:r>
            <a:r>
              <a:rPr lang="en-US" sz="2400" baseline="-25000">
                <a:latin typeface="Symbol" charset="2"/>
                <a:ea typeface="Symbol" charset="2"/>
                <a:cs typeface="Symbol" charset="2"/>
              </a:rPr>
              <a:t>r+w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=N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Total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-N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bg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-N</a:t>
            </a:r>
            <a:r>
              <a:rPr lang="en-US" sz="2400" baseline="-2500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400" baseline="-25000">
                <a:latin typeface="Times New Roman" charset="0"/>
                <a:ea typeface="Symbol" charset="2"/>
                <a:cs typeface="Symbol" charset="2"/>
              </a:rPr>
              <a:t>,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baseline="30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aseline="-25000">
                <a:latin typeface="Symbol" charset="2"/>
                <a:ea typeface="Symbol" charset="2"/>
                <a:cs typeface="Symbol" charset="2"/>
              </a:rPr>
              <a:t>r+w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=d</a:t>
            </a:r>
            <a:r>
              <a:rPr lang="en-US" sz="2400" baseline="30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Total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400" baseline="30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bg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+d</a:t>
            </a:r>
            <a:r>
              <a:rPr lang="en-US" sz="2400" baseline="30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aseline="-25000">
                <a:latin typeface="Symbol" charset="2"/>
                <a:ea typeface="Symbol" charset="2"/>
                <a:cs typeface="Symbol" charset="2"/>
              </a:rPr>
              <a:t>f</a:t>
            </a:r>
          </a:p>
        </p:txBody>
      </p:sp>
      <p:sp>
        <p:nvSpPr>
          <p:cNvPr id="25606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560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4AD607-3689-42D3-8EC8-14065D8BA08E}" type="slidenum">
              <a:rPr lang="en-US"/>
              <a:pPr/>
              <a:t>10</a:t>
            </a:fld>
            <a:endParaRPr lang="en-US"/>
          </a:p>
        </p:txBody>
      </p:sp>
      <p:sp>
        <p:nvSpPr>
          <p:cNvPr id="25608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5768975" y="1611313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forward rapidity</a:t>
            </a:r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1752600" y="1611313"/>
            <a:ext cx="190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Backward rapidity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20" descr="ThreeMeanRcpNc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54" t="10101" r="554"/>
              <a:stretch>
                <a:fillRect/>
              </a:stretch>
            </p:blipFill>
          </mc:Choice>
          <mc:Fallback>
            <p:blipFill>
              <a:blip r:embed="rId3"/>
              <a:srcRect l="554" t="10101" r="554"/>
              <a:stretch>
                <a:fillRect/>
              </a:stretch>
            </p:blipFill>
          </mc:Fallback>
        </mc:AlternateContent>
        <p:spPr>
          <a:xfrm>
            <a:off x="762000" y="1828800"/>
            <a:ext cx="7620000" cy="3657600"/>
          </a:xfrm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Comparison of Vector Meson R</a:t>
            </a:r>
            <a:r>
              <a:rPr lang="en-US" baseline="-25000" smtClean="0">
                <a:latin typeface="Times New Roman" charset="0"/>
              </a:rPr>
              <a:t>CP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57200" y="914400"/>
            <a:ext cx="820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Comparing Nuclear Modification Factor R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for 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r+w, f,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and J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/Y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457200" y="5486400"/>
            <a:ext cx="8329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Caution is needed when interpreting the difference, due to 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different p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coverage, mass and production-mechanism dependent</a:t>
            </a:r>
          </a:p>
        </p:txBody>
      </p:sp>
      <p:sp>
        <p:nvSpPr>
          <p:cNvPr id="26630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6631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9C79B3-C047-472C-9E0E-D6BA95038390}" type="slidenum">
              <a:rPr lang="en-US"/>
              <a:pPr/>
              <a:t>11</a:t>
            </a:fld>
            <a:endParaRPr lang="en-US"/>
          </a:p>
        </p:txBody>
      </p:sp>
      <p:sp>
        <p:nvSpPr>
          <p:cNvPr id="26632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5768975" y="14478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forward rapidity</a:t>
            </a:r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1981200" y="1447800"/>
            <a:ext cx="190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Backward rapidity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16" descr="RcpRatio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20" t="10101" r="554"/>
              <a:stretch>
                <a:fillRect/>
              </a:stretch>
            </p:blipFill>
          </mc:Choice>
          <mc:Fallback>
            <p:blipFill>
              <a:blip r:embed="rId3"/>
              <a:srcRect l="-520" t="10101" r="554"/>
              <a:stretch>
                <a:fillRect/>
              </a:stretch>
            </p:blipFill>
          </mc:Fallback>
        </mc:AlternateContent>
        <p:spPr>
          <a:xfrm>
            <a:off x="457200" y="1676400"/>
            <a:ext cx="7924800" cy="3927475"/>
          </a:xfrm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R</a:t>
            </a:r>
            <a:r>
              <a:rPr lang="en-US" baseline="-25000" smtClean="0">
                <a:latin typeface="Times New Roman" charset="0"/>
              </a:rPr>
              <a:t>CP</a:t>
            </a:r>
            <a:r>
              <a:rPr lang="en-US" smtClean="0">
                <a:latin typeface="Times New Roman" charset="0"/>
              </a:rPr>
              <a:t> Ratio: (</a:t>
            </a:r>
            <a:r>
              <a:rPr lang="en-US" smtClean="0">
                <a:latin typeface="Symbol" charset="2"/>
                <a:ea typeface="Symbol" charset="2"/>
                <a:cs typeface="Symbol" charset="2"/>
              </a:rPr>
              <a:t>r+w</a:t>
            </a:r>
            <a:r>
              <a:rPr lang="en-US" smtClean="0">
                <a:latin typeface="Times New Roman" charset="0"/>
              </a:rPr>
              <a:t>) to </a:t>
            </a:r>
            <a:r>
              <a:rPr lang="en-US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mtClean="0">
                <a:latin typeface="Times New Roman" charset="0"/>
              </a:rPr>
              <a:t> 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D19C4B-986C-413D-BAF8-6B4DAC1CA4FB}" type="slidenum">
              <a:rPr lang="en-US"/>
              <a:pPr/>
              <a:t>12</a:t>
            </a:fld>
            <a:endParaRPr lang="en-US"/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304800" y="5440363"/>
            <a:ext cx="868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Systematic uncertainties due to N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coll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, trigger efficiency correction,  and reconstruction efficiency correction, are cancelled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457200" y="914400"/>
            <a:ext cx="416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Ratios: R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of (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r+w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) to R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845175" y="13716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forward rapidity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828800" y="1371600"/>
            <a:ext cx="190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Backward rapidity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Summary and discussion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Significant suppression in forward rapidity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Stronger </a:t>
            </a:r>
            <a:r>
              <a:rPr lang="en-US" dirty="0" smtClean="0">
                <a:latin typeface="Times New Roman" charset="0"/>
              </a:rPr>
              <a:t>suppression for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r/w</a:t>
            </a:r>
            <a:r>
              <a:rPr lang="en-US" dirty="0" smtClean="0">
                <a:latin typeface="Times New Roman" charset="0"/>
              </a:rPr>
              <a:t> than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dirty="0" smtClean="0">
                <a:latin typeface="Times New Roman" charset="0"/>
              </a:rPr>
              <a:t> and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Due to lighter quark content, and/or different production mechanisms?</a:t>
            </a:r>
          </a:p>
          <a:p>
            <a:pPr eaLnBrk="1" hangingPunct="1"/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dirty="0" smtClean="0">
                <a:latin typeface="Times New Roman" charset="0"/>
              </a:rPr>
              <a:t> suppression consistent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>
                <a:latin typeface="Times New Roman" charset="0"/>
              </a:rPr>
              <a:t> within uncertainties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Future </a:t>
            </a:r>
            <a:r>
              <a:rPr lang="en-US" dirty="0" smtClean="0">
                <a:latin typeface="Times New Roman" charset="0"/>
              </a:rPr>
              <a:t>plan:</a:t>
            </a:r>
            <a:endParaRPr lang="en-US" dirty="0" smtClean="0">
              <a:latin typeface="Times New Roman" charset="0"/>
            </a:endParaRPr>
          </a:p>
          <a:p>
            <a:pPr lvl="1" eaLnBrk="1" hangingPunct="1"/>
            <a:r>
              <a:rPr lang="en-US" dirty="0" err="1" smtClean="0">
                <a:latin typeface="Times New Roman" charset="0"/>
              </a:rPr>
              <a:t>R</a:t>
            </a:r>
            <a:r>
              <a:rPr lang="en-US" baseline="-25000" dirty="0" err="1" smtClean="0">
                <a:latin typeface="Times New Roman" charset="0"/>
              </a:rPr>
              <a:t>dA</a:t>
            </a:r>
            <a:r>
              <a:rPr lang="en-US" baseline="-25000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results</a:t>
            </a:r>
            <a:endParaRPr lang="en-US" dirty="0" smtClean="0">
              <a:latin typeface="Times New Roman" charset="0"/>
            </a:endParaRPr>
          </a:p>
          <a:p>
            <a:pPr lvl="1" eaLnBrk="1" hangingPunct="1"/>
            <a:r>
              <a:rPr lang="en-US" dirty="0" smtClean="0">
                <a:latin typeface="Times New Roman" charset="0"/>
              </a:rPr>
              <a:t>Rapidity </a:t>
            </a:r>
            <a:r>
              <a:rPr lang="en-US" dirty="0" smtClean="0">
                <a:latin typeface="Times New Roman" charset="0"/>
              </a:rPr>
              <a:t>and </a:t>
            </a:r>
            <a:r>
              <a:rPr lang="en-US" dirty="0" err="1" smtClean="0">
                <a:latin typeface="Times New Roman" charset="0"/>
              </a:rPr>
              <a:t>p</a:t>
            </a:r>
            <a:r>
              <a:rPr lang="en-US" baseline="-25000" dirty="0" err="1" smtClean="0">
                <a:latin typeface="Times New Roman" charset="0"/>
              </a:rPr>
              <a:t>T</a:t>
            </a:r>
            <a:r>
              <a:rPr lang="en-US" dirty="0" smtClean="0">
                <a:latin typeface="Times New Roman" charset="0"/>
              </a:rPr>
              <a:t> bins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D49EB-9027-4534-AFFE-8F598F83240E}" type="slidenum">
              <a:rPr lang="en-US"/>
              <a:pPr/>
              <a:t>13</a:t>
            </a:fld>
            <a:endParaRPr lang="en-US"/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Backup Slides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3DEBB7-E0F0-4269-84BF-3F9F666428B7}" type="slidenum">
              <a:rPr lang="en-US"/>
              <a:pPr/>
              <a:t>14</a:t>
            </a:fld>
            <a:endParaRPr lang="en-US"/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RcpP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286375" y="1371600"/>
            <a:ext cx="340042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p</a:t>
            </a:r>
            <a:r>
              <a:rPr lang="en-US" baseline="-25000" smtClean="0">
                <a:latin typeface="Times New Roman" charset="0"/>
              </a:rPr>
              <a:t>T</a:t>
            </a:r>
            <a:r>
              <a:rPr lang="en-US" smtClean="0">
                <a:latin typeface="Times New Roman" charset="0"/>
              </a:rPr>
              <a:t> coverage bias when comparing R</a:t>
            </a:r>
            <a:r>
              <a:rPr lang="en-US" baseline="-25000" smtClean="0">
                <a:latin typeface="Times New Roman" charset="0"/>
              </a:rPr>
              <a:t>CP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1BC6BA-543A-488C-A066-4DECF52BC7A2}" type="slidenum">
              <a:rPr lang="en-US"/>
              <a:pPr/>
              <a:t>15</a:t>
            </a:fld>
            <a:endParaRPr lang="en-US"/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27025" y="5070475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Muon arm p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coverage in the lower range: J/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Y &gt; f &gt; r/w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Actual difference between R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f(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/Y)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 r/w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could be higher</a:t>
            </a:r>
            <a:endParaRPr lang="en-US" sz="240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323850" y="4495800"/>
            <a:ext cx="493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Cronin effect: enhancement at high p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67400" y="3808413"/>
            <a:ext cx="2511425" cy="1587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7086600" y="335280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FF"/>
                </a:solidFill>
                <a:latin typeface="Times New Roman" charset="0"/>
                <a:ea typeface="Times New Roman" charset="0"/>
                <a:cs typeface="Times New Roman" charset="0"/>
              </a:rPr>
              <a:t>J/</a:t>
            </a:r>
            <a:r>
              <a:rPr lang="en-US" sz="2400">
                <a:solidFill>
                  <a:srgbClr val="FF00FF"/>
                </a:solidFill>
                <a:latin typeface="Symbol" charset="2"/>
                <a:ea typeface="Symbol" charset="2"/>
                <a:cs typeface="Symbol" charset="2"/>
              </a:rPr>
              <a:t>Y</a:t>
            </a:r>
            <a:endParaRPr lang="en-US" sz="2400">
              <a:solidFill>
                <a:srgbClr val="FF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>
              <a:solidFill>
                <a:srgbClr val="FF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6000" y="3046413"/>
            <a:ext cx="2282825" cy="158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2" name="TextBox 15"/>
          <p:cNvSpPr txBox="1">
            <a:spLocks noChangeArrowheads="1"/>
          </p:cNvSpPr>
          <p:nvPr/>
        </p:nvSpPr>
        <p:spPr bwMode="auto">
          <a:xfrm>
            <a:off x="7239000" y="251460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r/w/f</a:t>
            </a:r>
            <a:endParaRPr lang="en-US" sz="24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>
              <a:solidFill>
                <a:srgbClr val="FF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0733" name="Content Placeholder 18" descr="MCcutsScaled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54944" r="562" b="74747"/>
              <a:stretch>
                <a:fillRect/>
              </a:stretch>
            </p:blipFill>
          </mc:Choice>
          <mc:Fallback>
            <p:blipFill>
              <a:blip r:embed="rId5"/>
              <a:srcRect l="54944" r="562" b="74747"/>
              <a:stretch>
                <a:fillRect/>
              </a:stretch>
            </p:blipFill>
          </mc:Fallback>
        </mc:AlternateContent>
        <p:spPr>
          <a:xfrm>
            <a:off x="457200" y="914400"/>
            <a:ext cx="48006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Times New Roman" charset="0"/>
              </a:rPr>
              <a:t>Mixed-Events technique for BG estimation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Times New Roman" charset="0"/>
              </a:rPr>
              <a:t>What were the main issues in the analysis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>
                <a:latin typeface="Times New Roman" charset="0"/>
              </a:rPr>
              <a:t>Background estimation below 1.5 GeV</a:t>
            </a:r>
          </a:p>
        </p:txBody>
      </p: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228600" y="5616575"/>
            <a:ext cx="8531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Low mass dimuon pairs could have contamination of correlated pion pairs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Neither mixed events or like-sign-pair method describes low mass region</a:t>
            </a:r>
          </a:p>
        </p:txBody>
      </p:sp>
      <p:pic>
        <p:nvPicPr>
          <p:cNvPr id="31750" name="Content Placeholder 12" descr="FgBg.gif"/>
          <p:cNvPicPr>
            <a:picLocks noChangeAspect="1"/>
          </p:cNvPicPr>
          <p:nvPr/>
        </p:nvPicPr>
        <p:blipFill>
          <a:blip r:embed="rId3"/>
          <a:srcRect l="-497" r="50000"/>
          <a:stretch>
            <a:fillRect/>
          </a:stretch>
        </p:blipFill>
        <p:spPr bwMode="auto">
          <a:xfrm>
            <a:off x="4800600" y="24384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990600" y="4543425"/>
          <a:ext cx="5827713" cy="942975"/>
        </p:xfrm>
        <a:graphic>
          <a:graphicData uri="http://schemas.openxmlformats.org/presentationml/2006/ole">
            <p:oleObj spid="_x0000_s31746" name="Equation" r:id="rId4" imgW="2654300" imgH="584200" progId="Equation.3">
              <p:embed/>
            </p:oleObj>
          </a:graphicData>
        </a:graphic>
      </p:graphicFrame>
      <p:pic>
        <p:nvPicPr>
          <p:cNvPr id="31751" name="Content Placeholder 12" descr="FgBg.gif"/>
          <p:cNvPicPr>
            <a:picLocks noChangeAspect="1"/>
          </p:cNvPicPr>
          <p:nvPr/>
        </p:nvPicPr>
        <p:blipFill>
          <a:blip r:embed="rId3"/>
          <a:srcRect l="50000" r="-497"/>
          <a:stretch>
            <a:fillRect/>
          </a:stretch>
        </p:blipFill>
        <p:spPr bwMode="auto">
          <a:xfrm>
            <a:off x="990600" y="24384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10/9/09</a:t>
            </a:r>
          </a:p>
        </p:txBody>
      </p:sp>
      <p:sp>
        <p:nvSpPr>
          <p:cNvPr id="3175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90602A-D83D-473D-9E68-D988E6B75DE9}" type="slidenum">
              <a:rPr lang="en-US"/>
              <a:pPr/>
              <a:t>16</a:t>
            </a:fld>
            <a:endParaRPr lang="en-US"/>
          </a:p>
        </p:txBody>
      </p:sp>
      <p:sp>
        <p:nvSpPr>
          <p:cNvPr id="3175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LANL, PHENIX Plenary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1025525" y="2133600"/>
            <a:ext cx="1260475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y&lt;0        </a:t>
            </a: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4876800" y="2209800"/>
            <a:ext cx="1260475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y&gt;0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  <a:t> Data </a:t>
            </a:r>
            <a:r>
              <a:rPr lang="en-US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baseline="30000" smtClean="0">
                <a:solidFill>
                  <a:srgbClr val="FFFFFF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baseline="-25000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  <a:t>vtx </a:t>
            </a:r>
            <a:r>
              <a:rPr lang="en-US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  <a:t>distrubtions</a:t>
            </a:r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827088" y="4953000"/>
            <a:ext cx="72374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In unlike-sign signal region, </a:t>
            </a:r>
            <a:r>
              <a:rPr lang="en-US" sz="22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200" baseline="30000">
                <a:solidFill>
                  <a:srgbClr val="FF0000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200" baseline="-2500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vtx </a:t>
            </a:r>
            <a:r>
              <a:rPr lang="en-US" sz="2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distribution </a:t>
            </a:r>
            <a:r>
              <a:rPr lang="en-US" sz="220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is</a:t>
            </a:r>
            <a:r>
              <a:rPr lang="en-US" sz="2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narrower</a:t>
            </a:r>
          </a:p>
          <a:p>
            <a:pPr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Tail in the signal region is due to background contamination</a:t>
            </a:r>
          </a:p>
          <a:p>
            <a:pPr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In like-sign events, </a:t>
            </a:r>
            <a:r>
              <a:rPr lang="en-US" sz="22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200" baseline="30000">
                <a:solidFill>
                  <a:srgbClr val="FF0000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200" baseline="-2500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vtx </a:t>
            </a:r>
            <a:r>
              <a:rPr lang="en-US" sz="2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is slightly mass-dependent</a:t>
            </a:r>
          </a:p>
          <a:p>
            <a:pPr marL="800100" lvl="1" indent="-342900"/>
            <a:r>
              <a:rPr lang="en-US" sz="2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Normalization function for background is </a:t>
            </a:r>
            <a:r>
              <a:rPr lang="en-US" sz="220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mass-dependent</a:t>
            </a:r>
          </a:p>
          <a:p>
            <a:pPr>
              <a:buFont typeface="Arial" charset="0"/>
              <a:buChar char="•"/>
            </a:pPr>
            <a:endParaRPr lang="en-US" sz="2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77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8790F-419B-46B8-A456-1E976B38DAD1}" type="slidenum">
              <a:rPr lang="en-US"/>
              <a:pPr/>
              <a:t>17</a:t>
            </a:fld>
            <a:endParaRPr lang="en-US"/>
          </a:p>
        </p:txBody>
      </p:sp>
      <p:pic>
        <p:nvPicPr>
          <p:cNvPr id="32775" name="Content Placeholder 11" descr="datachi2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4678" r="-4678"/>
              <a:stretch>
                <a:fillRect/>
              </a:stretch>
            </p:blipFill>
          </mc:Choice>
          <mc:Fallback>
            <p:blipFill>
              <a:blip r:embed="rId4"/>
              <a:srcRect l="-4678" r="-4678"/>
              <a:stretch>
                <a:fillRect/>
              </a:stretch>
            </p:blipFill>
          </mc:Fallback>
        </mc:AlternateContent>
        <p:spPr>
          <a:xfrm>
            <a:off x="457200" y="1600200"/>
            <a:ext cx="7162800" cy="3278188"/>
          </a:xfrm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237163" y="2667000"/>
          <a:ext cx="3906837" cy="1419225"/>
        </p:xfrm>
        <a:graphic>
          <a:graphicData uri="http://schemas.openxmlformats.org/presentationml/2006/ole">
            <p:oleObj spid="_x0000_s32770" name="Equation" r:id="rId5" imgW="1930400" imgH="787400" progId="Equation.3">
              <p:embed/>
            </p:oleObj>
          </a:graphicData>
        </a:graphic>
      </p:graphicFrame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1143794" y="4039394"/>
            <a:ext cx="1676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4399757" y="4039394"/>
            <a:ext cx="16764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2778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1590675" y="1371600"/>
            <a:ext cx="442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Spectra shown normalized to N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  <a:t>Non-resonant region </a:t>
            </a:r>
            <a:br>
              <a:rPr lang="en-US" sz="2900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</a:br>
            <a:r>
              <a:rPr lang="en-US" sz="2900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900" baseline="30000" smtClean="0">
                <a:solidFill>
                  <a:srgbClr val="FFFFFF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900" baseline="-25000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  <a:t>vtx  </a:t>
            </a:r>
            <a:r>
              <a:rPr lang="en-US" sz="2900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  <a:t>distributions and background formula</a:t>
            </a:r>
            <a:endParaRPr lang="en-US" sz="29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094163" y="1417638"/>
            <a:ext cx="45196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Non-resonant region: 1.5-2.5 GeV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Like-sign events matches well</a:t>
            </a:r>
          </a:p>
          <a:p>
            <a:r>
              <a:rPr lang="en-US" sz="240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  the unlike-sign events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The small mis-match would lead</a:t>
            </a:r>
          </a:p>
          <a:p>
            <a:r>
              <a:rPr lang="en-US" sz="240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 to an overall normalization factor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latin typeface="Times New Roman" charset="0"/>
                <a:ea typeface="Arial" charset="0"/>
                <a:cs typeface="Arial" charset="0"/>
              </a:rPr>
              <a:t>Background formula:  </a:t>
            </a:r>
          </a:p>
          <a:p>
            <a:endParaRPr lang="en-US" sz="240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sz="240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797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EE740-CF95-4517-846A-B33A610F74D2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346575" y="3657600"/>
          <a:ext cx="4024313" cy="1512888"/>
        </p:xfrm>
        <a:graphic>
          <a:graphicData uri="http://schemas.openxmlformats.org/presentationml/2006/ole">
            <p:oleObj spid="_x0000_s33794" name="Equation" r:id="rId3" imgW="2146300" imgH="1143000" progId="Equation.3">
              <p:embed/>
            </p:oleObj>
          </a:graphicData>
        </a:graphic>
      </p:graphicFrame>
      <p:pic>
        <p:nvPicPr>
          <p:cNvPr id="33799" name="Content Placeholder 11" descr="chimiddle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1006" r="1006" b="-362"/>
              <a:stretch>
                <a:fillRect/>
              </a:stretch>
            </p:blipFill>
          </mc:Choice>
          <mc:Fallback>
            <p:blipFill>
              <a:blip r:embed="rId5"/>
              <a:srcRect l="1006" r="1006" b="-362"/>
              <a:stretch>
                <a:fillRect/>
              </a:stretch>
            </p:blipFill>
          </mc:Fallback>
        </mc:AlternateContent>
        <p:spPr>
          <a:xfrm>
            <a:off x="457200" y="1371600"/>
            <a:ext cx="3636963" cy="3798888"/>
          </a:xfrm>
        </p:spPr>
      </p:pic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457200" y="5170488"/>
            <a:ext cx="7750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Overall normalization factor C (close to 1) is only necessary if using</a:t>
            </a:r>
          </a:p>
          <a:p>
            <a:r>
              <a:rPr lang="en-US" sz="2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like-sign events to   derive the normalization function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Unlike-sign events can also be used to derive the normalization function,</a:t>
            </a:r>
          </a:p>
          <a:p>
            <a:r>
              <a:rPr lang="en-US" sz="2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then there is no need for the factor C.</a:t>
            </a:r>
          </a:p>
        </p:txBody>
      </p:sp>
      <p:sp>
        <p:nvSpPr>
          <p:cNvPr id="33801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Procedure of yield extraction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9249BE-E049-47B7-8BA2-9F98A1806BA8}" type="slidenum">
              <a:rPr lang="en-US"/>
              <a:pPr/>
              <a:t>19</a:t>
            </a:fld>
            <a:endParaRPr lang="en-US"/>
          </a:p>
        </p:txBody>
      </p:sp>
      <p:sp>
        <p:nvSpPr>
          <p:cNvPr id="348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Fitting function: polynomial background (defined by estimated shape)+ two gaussian (</a:t>
            </a:r>
            <a:r>
              <a:rPr lang="en-US" sz="2000" smtClean="0">
                <a:latin typeface="Symbol" charset="2"/>
                <a:ea typeface="Symbol" charset="2"/>
                <a:cs typeface="Symbol" charset="2"/>
              </a:rPr>
              <a:t>f,w</a:t>
            </a:r>
            <a:r>
              <a:rPr lang="en-US" sz="2000" smtClean="0">
                <a:latin typeface="Times New Roman" charset="0"/>
              </a:rPr>
              <a:t>) and one relativistic BW (</a:t>
            </a:r>
            <a:r>
              <a:rPr lang="en-US" sz="200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2000" smtClean="0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Fitting parameters: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Free within predefined errors: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Within 2(4)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700" smtClean="0">
                <a:latin typeface="Times New Roman" charset="0"/>
              </a:rPr>
              <a:t>: M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(f), s(f),</a:t>
            </a:r>
            <a:r>
              <a:rPr lang="en-US" sz="1700" smtClean="0">
                <a:latin typeface="Times New Roman" charset="0"/>
              </a:rPr>
              <a:t> M(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w), s(w),</a:t>
            </a:r>
            <a:r>
              <a:rPr lang="en-US" sz="1700" smtClean="0">
                <a:latin typeface="Times New Roman" charset="0"/>
              </a:rPr>
              <a:t> M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(r), G(r) (</a:t>
            </a:r>
            <a:r>
              <a:rPr lang="en-US" sz="1700" smtClean="0">
                <a:latin typeface="Times New Roman" charset="0"/>
              </a:rPr>
              <a:t>Total:6, from simulation)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Within 1(3)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700" smtClean="0">
                <a:latin typeface="Times New Roman" charset="0"/>
              </a:rPr>
              <a:t>: Polynomials: up to 7 (6/5) parameters (6</a:t>
            </a:r>
            <a:r>
              <a:rPr lang="en-US" sz="1700" baseline="30000" smtClean="0">
                <a:latin typeface="Times New Roman" charset="0"/>
              </a:rPr>
              <a:t>th</a:t>
            </a:r>
            <a:r>
              <a:rPr lang="en-US" sz="1700" smtClean="0">
                <a:latin typeface="Times New Roman" charset="0"/>
              </a:rPr>
              <a:t> /4</a:t>
            </a:r>
            <a:r>
              <a:rPr lang="en-US" sz="1700" baseline="30000" smtClean="0">
                <a:latin typeface="Times New Roman" charset="0"/>
              </a:rPr>
              <a:t>th</a:t>
            </a:r>
            <a:r>
              <a:rPr lang="en-US" sz="1700" smtClean="0">
                <a:latin typeface="Times New Roman" charset="0"/>
              </a:rPr>
              <a:t>/3</a:t>
            </a:r>
            <a:r>
              <a:rPr lang="en-US" sz="1700" baseline="30000" smtClean="0">
                <a:latin typeface="Times New Roman" charset="0"/>
              </a:rPr>
              <a:t>rd</a:t>
            </a:r>
            <a:r>
              <a:rPr lang="en-US" sz="1700" smtClean="0">
                <a:latin typeface="Times New Roman" charset="0"/>
              </a:rPr>
              <a:t>, order)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Free parameter: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N(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700" smtClean="0">
                <a:latin typeface="Times New Roman" charset="0"/>
              </a:rPr>
              <a:t>), N(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700" smtClean="0">
                <a:latin typeface="Times New Roman" charset="0"/>
              </a:rPr>
              <a:t>), N(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1700" smtClean="0">
                <a:latin typeface="Times New Roman" charset="0"/>
              </a:rPr>
              <a:t>)/N(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700" smtClean="0">
                <a:latin typeface="Times New Roman" charset="0"/>
              </a:rPr>
              <a:t>) (Total: 3)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N(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1700" smtClean="0">
                <a:latin typeface="Times New Roman" charset="0"/>
              </a:rPr>
              <a:t>)/N(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700" smtClean="0">
                <a:latin typeface="Times New Roman" charset="0"/>
              </a:rPr>
              <a:t>): 0.25-4   (Model-dependent, but has small effect on 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700" smtClean="0">
                <a:latin typeface="Times New Roman" charset="0"/>
              </a:rPr>
              <a:t> yield)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 Fixed without change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L: Orbital Angular momentum quantum number for 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1700" smtClean="0">
                <a:latin typeface="Times New Roman" charset="0"/>
              </a:rPr>
              <a:t> Breit-Wigner shape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Times New Roman" charset="0"/>
              </a:rPr>
              <a:t>R: Interaction Radius for </a:t>
            </a:r>
            <a:r>
              <a:rPr lang="en-US" sz="170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1700" smtClean="0">
                <a:latin typeface="Times New Roman" charset="0"/>
              </a:rPr>
              <a:t> Breit-Wigner shape</a:t>
            </a:r>
            <a:endParaRPr lang="en-US" sz="140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Total number of parameters: 18 (6</a:t>
            </a:r>
            <a:r>
              <a:rPr lang="en-US" sz="2000" baseline="30000" smtClean="0">
                <a:latin typeface="Times New Roman" charset="0"/>
              </a:rPr>
              <a:t>th</a:t>
            </a:r>
            <a:r>
              <a:rPr lang="en-US" sz="2000" smtClean="0">
                <a:latin typeface="Times New Roman" charset="0"/>
              </a:rPr>
              <a:t> polynomial)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Variation of fits: two fitting ranges (0.4-2.6, 0.5-2.5 GeV)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Times New Roman" charset="0"/>
              </a:rPr>
              <a:t>                                 two sets of  fitting parameters ranges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18 values for each bin, systematic error due to yield extraction extracted from RMS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latin typeface="Symbol" charset="2"/>
              <a:ea typeface="Symbol" charset="2"/>
              <a:cs typeface="Symbol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latin typeface="Symbol" charset="2"/>
              <a:ea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Motivation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charset="0"/>
              </a:rPr>
              <a:t>Cold Nuclear Matter Effect on Low Mass Vector Meson production</a:t>
            </a:r>
          </a:p>
          <a:p>
            <a:pPr lvl="1" eaLnBrk="1" hangingPunct="1"/>
            <a:r>
              <a:rPr lang="en-US" sz="2300" dirty="0" smtClean="0">
                <a:latin typeface="Times New Roman" charset="0"/>
              </a:rPr>
              <a:t>Nuclear suppression at forward rapidity has been observed for J/</a:t>
            </a:r>
            <a:r>
              <a:rPr lang="en-US" sz="23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sz="2300" dirty="0" smtClean="0">
                <a:latin typeface="Times New Roman" charset="0"/>
              </a:rPr>
              <a:t>, and other hadrons. </a:t>
            </a:r>
          </a:p>
          <a:p>
            <a:pPr lvl="1" eaLnBrk="1" hangingPunct="1"/>
            <a:r>
              <a:rPr lang="en-US" sz="2300" dirty="0" smtClean="0">
                <a:latin typeface="Times New Roman" charset="0"/>
              </a:rPr>
              <a:t>Low mass vector mesons only studied in Mid-Rapidity</a:t>
            </a:r>
          </a:p>
          <a:p>
            <a:pPr eaLnBrk="1" hangingPunct="1"/>
            <a:r>
              <a:rPr lang="en-US" sz="2400" dirty="0" err="1" smtClean="0">
                <a:solidFill>
                  <a:srgbClr val="FF0000"/>
                </a:solidFill>
                <a:latin typeface="Times New Roman" charset="0"/>
              </a:rPr>
              <a:t>Intial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 State Effect </a:t>
            </a:r>
            <a:r>
              <a:rPr lang="en-US" sz="2400" dirty="0" err="1" smtClean="0">
                <a:latin typeface="Times New Roman" charset="0"/>
              </a:rPr>
              <a:t>vs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Final State Effect</a:t>
            </a:r>
          </a:p>
          <a:p>
            <a:pPr lvl="1" eaLnBrk="1" hangingPunct="1"/>
            <a:r>
              <a:rPr lang="en-US" sz="2300" dirty="0" err="1" smtClean="0">
                <a:solidFill>
                  <a:srgbClr val="FF0000"/>
                </a:solidFill>
                <a:latin typeface="Times New Roman" charset="0"/>
              </a:rPr>
              <a:t>partonic</a:t>
            </a:r>
            <a:r>
              <a:rPr lang="en-US" sz="2300" dirty="0" smtClean="0">
                <a:solidFill>
                  <a:srgbClr val="FF0000"/>
                </a:solidFill>
                <a:latin typeface="Times New Roman" charset="0"/>
              </a:rPr>
              <a:t> scatterings with nucleons</a:t>
            </a:r>
          </a:p>
          <a:p>
            <a:pPr lvl="1" eaLnBrk="1" hangingPunct="1"/>
            <a:r>
              <a:rPr lang="en-US" sz="2300" dirty="0" err="1" smtClean="0">
                <a:solidFill>
                  <a:srgbClr val="0000FF"/>
                </a:solidFill>
                <a:latin typeface="Times New Roman" charset="0"/>
              </a:rPr>
              <a:t>hadronic</a:t>
            </a:r>
            <a:r>
              <a:rPr lang="en-US" sz="2300" dirty="0" smtClean="0">
                <a:solidFill>
                  <a:srgbClr val="0000FF"/>
                </a:solidFill>
                <a:latin typeface="Times New Roman" charset="0"/>
              </a:rPr>
              <a:t> interaction with cold nuclear matter</a:t>
            </a:r>
          </a:p>
          <a:p>
            <a:pPr eaLnBrk="1" hangingPunct="1"/>
            <a:r>
              <a:rPr lang="en-US" sz="2400" dirty="0" smtClean="0">
                <a:latin typeface="Times New Roman" charset="0"/>
              </a:rPr>
              <a:t>Cronin Effect</a:t>
            </a:r>
          </a:p>
          <a:p>
            <a:pPr lvl="1" eaLnBrk="1" hangingPunct="1"/>
            <a:r>
              <a:rPr lang="en-US" sz="2400" dirty="0" smtClean="0">
                <a:latin typeface="Times New Roman" charset="0"/>
              </a:rPr>
              <a:t>Enhancement at moderate </a:t>
            </a:r>
            <a:r>
              <a:rPr lang="en-US" sz="2400" dirty="0" err="1" smtClean="0">
                <a:latin typeface="Times New Roman" charset="0"/>
              </a:rPr>
              <a:t>p</a:t>
            </a:r>
            <a:r>
              <a:rPr lang="en-US" sz="2400" baseline="-25000" dirty="0" err="1" smtClean="0">
                <a:latin typeface="Times New Roman" charset="0"/>
              </a:rPr>
              <a:t>T</a:t>
            </a:r>
            <a:endParaRPr lang="en-US" sz="2400" baseline="-25000" dirty="0" smtClean="0">
              <a:latin typeface="Times New Roman" charset="0"/>
            </a:endParaRPr>
          </a:p>
          <a:p>
            <a:pPr eaLnBrk="1" hangingPunct="1"/>
            <a:r>
              <a:rPr lang="en-US" sz="2400" dirty="0" smtClean="0">
                <a:latin typeface="Times New Roman" charset="0"/>
              </a:rPr>
              <a:t>F</a:t>
            </a:r>
            <a:r>
              <a:rPr lang="en-US" sz="2400" dirty="0" smtClean="0">
                <a:latin typeface="Times New Roman" charset="0"/>
              </a:rPr>
              <a:t>irst measurement  of </a:t>
            </a:r>
            <a:r>
              <a:rPr lang="en-US" sz="2400" dirty="0" smtClean="0">
                <a:latin typeface="Times New Roman" charset="0"/>
              </a:rPr>
              <a:t>R</a:t>
            </a:r>
            <a:r>
              <a:rPr lang="en-US" sz="2400" baseline="-25000" dirty="0" smtClean="0">
                <a:latin typeface="Times New Roman" charset="0"/>
              </a:rPr>
              <a:t>CP</a:t>
            </a:r>
            <a:r>
              <a:rPr lang="en-US" sz="2400" baseline="-25000" dirty="0" smtClean="0">
                <a:latin typeface="Times New Roman" charset="0"/>
              </a:rPr>
              <a:t> </a:t>
            </a:r>
          </a:p>
          <a:p>
            <a:pPr eaLnBrk="1" hangingPunct="1">
              <a:buNone/>
            </a:pPr>
            <a:r>
              <a:rPr lang="en-US" sz="2400" baseline="-25000" dirty="0" smtClean="0">
                <a:latin typeface="Times New Roman" charset="0"/>
              </a:rPr>
              <a:t>       </a:t>
            </a:r>
            <a:r>
              <a:rPr lang="en-US" sz="2400" dirty="0" smtClean="0">
                <a:latin typeface="Times New Roman" charset="0"/>
              </a:rPr>
              <a:t>for </a:t>
            </a:r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f,r+w</a:t>
            </a:r>
            <a:r>
              <a:rPr lang="en-US" sz="2400" dirty="0" smtClean="0">
                <a:latin typeface="Times New Roman" charset="0"/>
              </a:rPr>
              <a:t> at forward rapidity</a:t>
            </a:r>
          </a:p>
          <a:p>
            <a:pPr lvl="1" eaLnBrk="1" hangingPunct="1"/>
            <a:endParaRPr lang="en-US" sz="2400" dirty="0" smtClean="0">
              <a:latin typeface="Times New Roman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28490A-C6A8-4674-9570-D991DC69CB13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4648200"/>
            <a:ext cx="1143000" cy="1096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5029200" y="5257800"/>
            <a:ext cx="990600" cy="777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Oval 10"/>
          <p:cNvSpPr/>
          <p:nvPr/>
        </p:nvSpPr>
        <p:spPr>
          <a:xfrm>
            <a:off x="6629400" y="495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Block Arc 38"/>
          <p:cNvSpPr>
            <a:spLocks noChangeArrowheads="1"/>
          </p:cNvSpPr>
          <p:nvPr/>
        </p:nvSpPr>
        <p:spPr bwMode="auto">
          <a:xfrm rot="20735044" flipV="1">
            <a:off x="6002338" y="5108575"/>
            <a:ext cx="644525" cy="58738"/>
          </a:xfrm>
          <a:custGeom>
            <a:avLst/>
            <a:gdLst>
              <a:gd name="T0" fmla="*/ 7253 w 644333"/>
              <a:gd name="T1" fmla="*/ 29013 h 58026"/>
              <a:gd name="T2" fmla="*/ 637080 w 644333"/>
              <a:gd name="T3" fmla="*/ 29013 h 58026"/>
              <a:gd name="T4" fmla="*/ 322167 w 644333"/>
              <a:gd name="T5" fmla="*/ 29013 h 58026"/>
              <a:gd name="T6" fmla="*/ 1 60000 65536"/>
              <a:gd name="T7" fmla="*/ 1 60000 65536"/>
              <a:gd name="T8" fmla="*/ 1 60000 65536"/>
              <a:gd name="T9" fmla="*/ 0 w 644333"/>
              <a:gd name="T10" fmla="*/ 0 h 58026"/>
              <a:gd name="T11" fmla="*/ 644333 w 644333"/>
              <a:gd name="T12" fmla="*/ 29013 h 58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333" h="58026">
                <a:moveTo>
                  <a:pt x="0" y="29013"/>
                </a:moveTo>
                <a:lnTo>
                  <a:pt x="0" y="29012"/>
                </a:lnTo>
                <a:cubicBezTo>
                  <a:pt x="0" y="12989"/>
                  <a:pt x="144239" y="0"/>
                  <a:pt x="322167" y="0"/>
                </a:cubicBezTo>
                <a:cubicBezTo>
                  <a:pt x="500094" y="0"/>
                  <a:pt x="644334" y="12989"/>
                  <a:pt x="644334" y="29013"/>
                </a:cubicBezTo>
                <a:lnTo>
                  <a:pt x="629827" y="29013"/>
                </a:lnTo>
                <a:cubicBezTo>
                  <a:pt x="629827" y="21001"/>
                  <a:pt x="492082" y="14506"/>
                  <a:pt x="322167" y="14506"/>
                </a:cubicBezTo>
                <a:cubicBezTo>
                  <a:pt x="152251" y="14505"/>
                  <a:pt x="14507" y="21001"/>
                  <a:pt x="14507" y="29012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Calibri" charset="0"/>
            </a:endParaRPr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rot="5400000" flipH="1" flipV="1">
            <a:off x="6781800" y="4191000"/>
            <a:ext cx="762000" cy="762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6396" name="TextBox 41"/>
          <p:cNvSpPr txBox="1">
            <a:spLocks noChangeArrowheads="1"/>
          </p:cNvSpPr>
          <p:nvPr/>
        </p:nvSpPr>
        <p:spPr bwMode="auto">
          <a:xfrm>
            <a:off x="5224463" y="48006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d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7315200" y="3429000"/>
            <a:ext cx="9906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6398" name="TextBox 45"/>
          <p:cNvSpPr txBox="1">
            <a:spLocks noChangeArrowheads="1"/>
          </p:cNvSpPr>
          <p:nvPr/>
        </p:nvSpPr>
        <p:spPr bwMode="auto">
          <a:xfrm>
            <a:off x="7240588" y="3195638"/>
            <a:ext cx="1903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Vector Meson</a:t>
            </a:r>
          </a:p>
        </p:txBody>
      </p:sp>
      <p:sp>
        <p:nvSpPr>
          <p:cNvPr id="16399" name="TextBox 46"/>
          <p:cNvSpPr txBox="1">
            <a:spLocks noChangeArrowheads="1"/>
          </p:cNvSpPr>
          <p:nvPr/>
        </p:nvSpPr>
        <p:spPr bwMode="auto">
          <a:xfrm>
            <a:off x="7162800" y="42672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</p:txBody>
      </p:sp>
      <p:sp>
        <p:nvSpPr>
          <p:cNvPr id="48" name="Oval 47"/>
          <p:cNvSpPr/>
          <p:nvPr/>
        </p:nvSpPr>
        <p:spPr>
          <a:xfrm>
            <a:off x="7467600" y="38100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5943601" y="5715000"/>
            <a:ext cx="7620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6402" name="TextBox 50"/>
          <p:cNvSpPr txBox="1">
            <a:spLocks noChangeArrowheads="1"/>
          </p:cNvSpPr>
          <p:nvPr/>
        </p:nvSpPr>
        <p:spPr bwMode="auto">
          <a:xfrm>
            <a:off x="6005513" y="5943600"/>
            <a:ext cx="244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Initial State Effect</a:t>
            </a:r>
          </a:p>
        </p:txBody>
      </p:sp>
      <p:sp>
        <p:nvSpPr>
          <p:cNvPr id="16403" name="TextBox 51"/>
          <p:cNvSpPr txBox="1">
            <a:spLocks noChangeArrowheads="1"/>
          </p:cNvSpPr>
          <p:nvPr/>
        </p:nvSpPr>
        <p:spPr bwMode="auto">
          <a:xfrm>
            <a:off x="7634288" y="4198938"/>
            <a:ext cx="1509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Final State</a:t>
            </a:r>
          </a:p>
          <a:p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Systematics Study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</a:rPr>
              <a:t>Three main systematics Errors are included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</a:rPr>
              <a:t>Uncertainty in N</a:t>
            </a:r>
            <a:r>
              <a:rPr lang="en-US" sz="2400" baseline="-25000" smtClean="0">
                <a:latin typeface="Times New Roman" charset="0"/>
              </a:rPr>
              <a:t>coll</a:t>
            </a:r>
            <a:r>
              <a:rPr lang="en-US" sz="2400" smtClean="0">
                <a:latin typeface="Times New Roman" charset="0"/>
              </a:rPr>
              <a:t> and centrality-dependent trigger efficiency correction factor (~10%)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</a:rPr>
              <a:t>Uncertainty in yield extraction (18 fits for each bin, 4-10%)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Three sets of fits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latin typeface="Times New Roman" charset="0"/>
              </a:rPr>
              <a:t>Nominal fitting procedure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latin typeface="Times New Roman" charset="0"/>
              </a:rPr>
              <a:t>Wider range of variation for fitting parameters (4/3 </a:t>
            </a:r>
            <a:r>
              <a:rPr lang="en-US" sz="1600" smtClean="0">
                <a:latin typeface="Symbol" charset="2"/>
                <a:ea typeface="Symbol" charset="2"/>
                <a:cs typeface="Symbol" charset="2"/>
              </a:rPr>
              <a:t>s </a:t>
            </a:r>
            <a:r>
              <a:rPr lang="en-US" sz="1600" smtClean="0">
                <a:latin typeface="Times New Roman" charset="0"/>
              </a:rPr>
              <a:t>instead of 2/1 </a:t>
            </a:r>
            <a:r>
              <a:rPr lang="en-US" sz="160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600" smtClean="0">
                <a:latin typeface="Times New Roman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latin typeface="Times New Roman" charset="0"/>
              </a:rPr>
              <a:t>Wider fitting range (0.4-2.6 GeV, instead of 0.5-2.6 GeV)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Three different orders of polynomial for background parameterization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Two types of normalization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Uncertainty extracted from the RMS of 18 values for each bin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charset="0"/>
              </a:rPr>
              <a:t>Uncertainty in south arm reconstruction efficiency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Using global uncertainty of 15%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charset="0"/>
              </a:rPr>
              <a:t>Will be determined later from embedded simulation</a:t>
            </a:r>
          </a:p>
        </p:txBody>
      </p:sp>
      <p:sp>
        <p:nvSpPr>
          <p:cNvPr id="3584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584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4F595D-2A46-49FD-B812-2E3F0388276A}" type="slidenum">
              <a:rPr lang="en-US"/>
              <a:pPr/>
              <a:t>20</a:t>
            </a:fld>
            <a:endParaRPr lang="en-US"/>
          </a:p>
        </p:txBody>
      </p:sp>
      <p:sp>
        <p:nvSpPr>
          <p:cNvPr id="35846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14" descr="RCPmea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3069" r="-1785"/>
              <a:stretch>
                <a:fillRect/>
              </a:stretch>
            </p:blipFill>
          </mc:Choice>
          <mc:Fallback>
            <p:blipFill>
              <a:blip r:embed="rId3"/>
              <a:srcRect l="3069" r="-1785"/>
              <a:stretch>
                <a:fillRect/>
              </a:stretch>
            </p:blipFill>
          </mc:Fallback>
        </mc:AlternateContent>
        <p:spPr>
          <a:xfrm>
            <a:off x="457200" y="1423988"/>
            <a:ext cx="5600700" cy="4527550"/>
          </a:xfrm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Obtaining final </a:t>
            </a:r>
            <a:r>
              <a:rPr lang="en-US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mtClean="0">
                <a:latin typeface="Times New Roman" charset="0"/>
              </a:rPr>
              <a:t> R</a:t>
            </a:r>
            <a:r>
              <a:rPr lang="en-US" baseline="-25000" smtClean="0">
                <a:latin typeface="Times New Roman" charset="0"/>
              </a:rPr>
              <a:t>CP</a:t>
            </a:r>
            <a:r>
              <a:rPr lang="en-US" smtClean="0">
                <a:latin typeface="Times New Roman" charset="0"/>
              </a:rPr>
              <a:t> values</a:t>
            </a: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0EF592-EFD6-4140-B0E1-061206C762B6}" type="slidenum">
              <a:rPr lang="en-US"/>
              <a:pPr/>
              <a:t>21</a:t>
            </a:fld>
            <a:endParaRPr lang="en-US"/>
          </a:p>
        </p:txBody>
      </p:sp>
      <p:sp>
        <p:nvSpPr>
          <p:cNvPr id="36871" name="TextBox 4"/>
          <p:cNvSpPr txBox="1">
            <a:spLocks noChangeArrowheads="1"/>
          </p:cNvSpPr>
          <p:nvPr/>
        </p:nvSpPr>
        <p:spPr bwMode="auto">
          <a:xfrm>
            <a:off x="5867400" y="2057400"/>
            <a:ext cx="3060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Final values R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: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Mean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Systematic error due to 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yield extraction: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RMS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Final statistical error: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Mean 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733800" y="3995738"/>
            <a:ext cx="3048000" cy="110966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 flipV="1">
            <a:off x="4648200" y="2211388"/>
            <a:ext cx="3657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Cuts defined by simulation</a:t>
            </a:r>
          </a:p>
        </p:txBody>
      </p:sp>
      <p:pic>
        <p:nvPicPr>
          <p:cNvPr id="37891" name="Content Placeholder 6" descr="MCcut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3069" r="-166"/>
              <a:stretch>
                <a:fillRect/>
              </a:stretch>
            </p:blipFill>
          </mc:Choice>
          <mc:Fallback>
            <p:blipFill>
              <a:blip r:embed="rId3"/>
              <a:srcRect l="3069" r="-166"/>
              <a:stretch>
                <a:fillRect/>
              </a:stretch>
            </p:blipFill>
          </mc:Fallback>
        </mc:AlternateContent>
        <p:spPr>
          <a:xfrm>
            <a:off x="457200" y="914400"/>
            <a:ext cx="8229600" cy="5211763"/>
          </a:xfrm>
        </p:spPr>
      </p:pic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655831-3E11-4A0C-BE2B-81E14F75489B}" type="slidenum">
              <a:rPr lang="en-US"/>
              <a:pPr/>
              <a:t>22</a:t>
            </a:fld>
            <a:endParaRPr lang="en-US"/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419600" y="1371600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4114800" y="2743200"/>
            <a:ext cx="782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DG0</a:t>
            </a:r>
            <a:endParaRPr lang="en-US" sz="2400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4038600" y="4038600"/>
            <a:ext cx="1004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DDG0</a:t>
            </a:r>
            <a:endParaRPr lang="en-US" sz="2400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4572000" y="5176838"/>
            <a:ext cx="350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endParaRPr lang="en-US" sz="2400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x coverage from simulation</a:t>
            </a:r>
          </a:p>
        </p:txBody>
      </p:sp>
      <p:pic>
        <p:nvPicPr>
          <p:cNvPr id="38915" name="Content Placeholder 6" descr="MCX2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8836" b="-8836"/>
              <a:stretch>
                <a:fillRect/>
              </a:stretch>
            </p:blipFill>
          </mc:Choice>
          <mc:Fallback>
            <p:blipFill>
              <a:blip r:embed="rId3"/>
              <a:srcRect t="-8836" b="-8836"/>
              <a:stretch>
                <a:fillRect/>
              </a:stretch>
            </p:blipFill>
          </mc:Fallback>
        </mc:AlternateContent>
        <p:spPr/>
      </p:pic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7ABEC7-8291-4A8F-917E-B6313373A5C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105" descr="det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1143000"/>
            <a:ext cx="47132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2667000" y="4830763"/>
            <a:ext cx="1371600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2667000" y="4267200"/>
            <a:ext cx="1143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584325" y="5930901"/>
            <a:ext cx="473075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>
            <a:off x="2057400" y="5934077"/>
            <a:ext cx="72866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74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charset="0"/>
              </a:rPr>
              <a:t>Experimental Setup and Raw Mass Spectrum</a:t>
            </a:r>
          </a:p>
        </p:txBody>
      </p:sp>
      <p:pic>
        <p:nvPicPr>
          <p:cNvPr id="17417" name="Content Placeholder 6" descr="AllMass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-856" t="8418" r="-856"/>
              <a:stretch>
                <a:fillRect/>
              </a:stretch>
            </p:blipFill>
          </mc:Choice>
          <mc:Fallback>
            <p:blipFill>
              <a:blip r:embed="rId5"/>
              <a:srcRect l="-856" t="8418" r="-856"/>
              <a:stretch>
                <a:fillRect/>
              </a:stretch>
            </p:blipFill>
          </mc:Fallback>
        </mc:AlternateContent>
        <p:spPr>
          <a:xfrm>
            <a:off x="5029200" y="1341438"/>
            <a:ext cx="3675063" cy="3687762"/>
          </a:xfrm>
        </p:spPr>
      </p:pic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31F91-DCF5-4FC2-9F68-2F5C3F947437}" type="slidenum">
              <a:rPr lang="en-US"/>
              <a:pPr/>
              <a:t>3</a:t>
            </a:fld>
            <a:endParaRPr lang="en-US"/>
          </a:p>
        </p:txBody>
      </p:sp>
      <p:sp>
        <p:nvSpPr>
          <p:cNvPr id="17421" name="TextBox 7"/>
          <p:cNvSpPr txBox="1">
            <a:spLocks noChangeArrowheads="1"/>
          </p:cNvSpPr>
          <p:nvPr/>
        </p:nvSpPr>
        <p:spPr bwMode="auto">
          <a:xfrm>
            <a:off x="5029200" y="5100638"/>
            <a:ext cx="3979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Background at low mass range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challenging to describe</a:t>
            </a:r>
          </a:p>
        </p:txBody>
      </p:sp>
      <p:sp>
        <p:nvSpPr>
          <p:cNvPr id="9" name="Oval 8"/>
          <p:cNvSpPr/>
          <p:nvPr/>
        </p:nvSpPr>
        <p:spPr>
          <a:xfrm>
            <a:off x="1600200" y="5059363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483076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Au</a:t>
            </a:r>
          </a:p>
        </p:txBody>
      </p:sp>
      <p:sp>
        <p:nvSpPr>
          <p:cNvPr id="17424" name="TextBox 10"/>
          <p:cNvSpPr txBox="1">
            <a:spLocks noChangeArrowheads="1"/>
          </p:cNvSpPr>
          <p:nvPr/>
        </p:nvSpPr>
        <p:spPr bwMode="auto">
          <a:xfrm>
            <a:off x="1600200" y="50593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d</a:t>
            </a:r>
          </a:p>
        </p:txBody>
      </p:sp>
      <p:sp>
        <p:nvSpPr>
          <p:cNvPr id="17425" name="TextBox 15"/>
          <p:cNvSpPr txBox="1">
            <a:spLocks noChangeArrowheads="1"/>
          </p:cNvSpPr>
          <p:nvPr/>
        </p:nvSpPr>
        <p:spPr bwMode="auto">
          <a:xfrm>
            <a:off x="3124200" y="5257800"/>
            <a:ext cx="1227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Forward</a:t>
            </a:r>
          </a:p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rapidity</a:t>
            </a:r>
          </a:p>
        </p:txBody>
      </p:sp>
      <p:sp>
        <p:nvSpPr>
          <p:cNvPr id="17426" name="TextBox 16"/>
          <p:cNvSpPr txBox="1">
            <a:spLocks noChangeArrowheads="1"/>
          </p:cNvSpPr>
          <p:nvPr/>
        </p:nvSpPr>
        <p:spPr bwMode="auto">
          <a:xfrm>
            <a:off x="152400" y="5257800"/>
            <a:ext cx="1431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Backward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rapidity</a:t>
            </a:r>
          </a:p>
        </p:txBody>
      </p:sp>
      <p:sp>
        <p:nvSpPr>
          <p:cNvPr id="17427" name="TextBox 30"/>
          <p:cNvSpPr txBox="1">
            <a:spLocks noChangeArrowheads="1"/>
          </p:cNvSpPr>
          <p:nvPr/>
        </p:nvSpPr>
        <p:spPr bwMode="auto">
          <a:xfrm>
            <a:off x="3733800" y="3886200"/>
            <a:ext cx="47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</a:p>
        </p:txBody>
      </p:sp>
      <p:sp>
        <p:nvSpPr>
          <p:cNvPr id="17428" name="TextBox 31"/>
          <p:cNvSpPr txBox="1">
            <a:spLocks noChangeArrowheads="1"/>
          </p:cNvSpPr>
          <p:nvPr/>
        </p:nvSpPr>
        <p:spPr bwMode="auto">
          <a:xfrm>
            <a:off x="3940175" y="4567238"/>
            <a:ext cx="43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27025" y="4327525"/>
          <a:ext cx="2339975" cy="479425"/>
        </p:xfrm>
        <a:graphic>
          <a:graphicData uri="http://schemas.openxmlformats.org/presentationml/2006/ole">
            <p:oleObj spid="_x0000_s17410" name="Equation" r:id="rId6" imgW="10541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Basic Data and Analysis Information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Times New Roman" charset="0"/>
              </a:rPr>
              <a:t>Data set: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Run 8 d+Au @ 200 GeV, 2008 @ PHENIX, RHIC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Detecting two muons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Luminosity = 81nb</a:t>
            </a:r>
            <a:r>
              <a:rPr lang="en-US" baseline="30000" smtClean="0">
                <a:latin typeface="Times New Roman" charset="0"/>
              </a:rPr>
              <a:t>-1</a:t>
            </a:r>
            <a:endParaRPr lang="en-US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160 Billion Collisions Sampled, 437TB</a:t>
            </a:r>
            <a:endParaRPr lang="en-US" baseline="3000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Times New Roman" charset="0"/>
              </a:rPr>
              <a:t>Basic Analysis Cuts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|V</a:t>
            </a:r>
            <a:r>
              <a:rPr lang="en-US" baseline="-25000" smtClean="0">
                <a:latin typeface="Times New Roman" charset="0"/>
              </a:rPr>
              <a:t>z</a:t>
            </a:r>
            <a:r>
              <a:rPr lang="en-US" smtClean="0">
                <a:latin typeface="Times New Roman" charset="0"/>
              </a:rPr>
              <a:t>| &lt; 30 cm (Determined by BBC)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 di-muon p</a:t>
            </a:r>
            <a:r>
              <a:rPr lang="en-US" baseline="-25000" smtClean="0">
                <a:latin typeface="Times New Roman" charset="0"/>
              </a:rPr>
              <a:t>T</a:t>
            </a:r>
            <a:r>
              <a:rPr lang="en-US" smtClean="0">
                <a:latin typeface="Times New Roman" charset="0"/>
              </a:rPr>
              <a:t> &gt; 0.9 GeV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Rapidity range: 1.2 &lt; |y| &lt; 2.4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Require two muons come from event vertex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CBD1A6-B4E2-42E4-87DD-9E5F2D591916}" type="slidenum">
              <a:rPr lang="en-US"/>
              <a:pPr/>
              <a:t>4</a:t>
            </a:fld>
            <a:endParaRPr lang="en-US"/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 descr="MassWithTwoB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2161" t="25555" r="331" b="50000"/>
              <a:stretch>
                <a:fillRect/>
              </a:stretch>
            </p:blipFill>
          </mc:Choice>
          <mc:Fallback>
            <p:blipFill>
              <a:blip r:embed="rId4"/>
              <a:srcRect l="52161" t="25555" r="331" b="50000"/>
              <a:stretch>
                <a:fillRect/>
              </a:stretch>
            </p:blipFill>
          </mc:Fallback>
        </mc:AlternateContent>
        <p:spPr bwMode="auto">
          <a:xfrm>
            <a:off x="76200" y="936625"/>
            <a:ext cx="45720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Background Estimation Challenge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85750" y="4754563"/>
            <a:ext cx="8289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new data-driven background estimation method developed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Use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di-muon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pairs with large </a:t>
            </a:r>
            <a:r>
              <a:rPr lang="en-US" sz="2400" dirty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baseline="-25000" dirty="0">
                <a:latin typeface="Times New Roman" charset="0"/>
                <a:ea typeface="Times New Roman" charset="0"/>
                <a:cs typeface="Times New Roman" charset="0"/>
              </a:rPr>
              <a:t>vtx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to estimate the background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Addresses the issue of correlated hadrons that decays to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baseline="30000" dirty="0">
                <a:latin typeface="Symbol" charset="2"/>
                <a:ea typeface="Symbol" charset="2"/>
                <a:cs typeface="Symbol" charset="2"/>
              </a:rPr>
              <a:t>+/-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Achieved good background description at all mass range</a:t>
            </a:r>
          </a:p>
        </p:txBody>
      </p:sp>
      <p:sp>
        <p:nvSpPr>
          <p:cNvPr id="20486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048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A6627-820E-435C-938A-2DA5A61F0391}" type="slidenum">
              <a:rPr lang="en-US"/>
              <a:pPr/>
              <a:t>5</a:t>
            </a:fld>
            <a:endParaRPr lang="en-US"/>
          </a:p>
        </p:txBody>
      </p:sp>
      <p:sp>
        <p:nvSpPr>
          <p:cNvPr id="20488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5284788" y="1167755"/>
            <a:ext cx="30187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Correlated background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1154113" y="936625"/>
            <a:ext cx="32146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y&lt;0, Centrality: 20-40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79924" y="2098495"/>
            <a:ext cx="4206876" cy="1752600"/>
            <a:chOff x="4876800" y="1905000"/>
            <a:chExt cx="3698876" cy="137318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876800" y="3276600"/>
              <a:ext cx="1676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6553201" y="3276600"/>
              <a:ext cx="2022475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6362700" y="2705100"/>
              <a:ext cx="762000" cy="381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934200" y="1905000"/>
              <a:ext cx="1641475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553201" y="2743200"/>
              <a:ext cx="990599" cy="5334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543800" y="2514600"/>
              <a:ext cx="1031876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010400" y="3276600"/>
          <a:ext cx="469900" cy="436336"/>
        </p:xfrm>
        <a:graphic>
          <a:graphicData uri="http://schemas.openxmlformats.org/presentationml/2006/ole">
            <p:oleObj spid="_x0000_s20492" name="Equation" r:id="rId5" imgW="177800" imgH="165100" progId="Equation.3">
              <p:embed/>
            </p:oleObj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6067425" y="2876550"/>
          <a:ext cx="503238" cy="400050"/>
        </p:xfrm>
        <a:graphic>
          <a:graphicData uri="http://schemas.openxmlformats.org/presentationml/2006/ole">
            <p:oleObj spid="_x0000_s20493" name="Equation" r:id="rId6" imgW="190500" imgH="1651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848600" y="1880780"/>
          <a:ext cx="381000" cy="435429"/>
        </p:xfrm>
        <a:graphic>
          <a:graphicData uri="http://schemas.openxmlformats.org/presentationml/2006/ole">
            <p:oleObj spid="_x0000_s20494" name="Equation" r:id="rId7" imgW="177800" imgH="203200" progId="Equation.3">
              <p:embed/>
            </p:oleObj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8204200" y="3059113"/>
          <a:ext cx="354013" cy="434975"/>
        </p:xfrm>
        <a:graphic>
          <a:graphicData uri="http://schemas.openxmlformats.org/presentationml/2006/ole">
            <p:oleObj spid="_x0000_s20495" name="Equation" r:id="rId8" imgW="165100" imgH="203200" progId="Equation.3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>
          <a:xfrm rot="10800000" flipV="1">
            <a:off x="4648201" y="2876526"/>
            <a:ext cx="2171685" cy="83640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5284788" y="3168290"/>
            <a:ext cx="2171687" cy="54464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charset="0"/>
                <a:ea typeface="Arial" charset="0"/>
                <a:cs typeface="Arial" charset="0"/>
              </a:rPr>
              <a:t>Concept of a new method of data-driven background estimation: decomposition of  </a:t>
            </a:r>
            <a:r>
              <a:rPr lang="en-US" sz="32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3200" baseline="30000" smtClean="0">
                <a:solidFill>
                  <a:srgbClr val="FF0000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3200" baseline="-25000" smtClean="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vtx </a:t>
            </a:r>
            <a:r>
              <a:rPr lang="en-US" sz="3200" smtClean="0">
                <a:latin typeface="Times New Roman" charset="0"/>
                <a:ea typeface="Arial" charset="0"/>
                <a:cs typeface="Arial" charset="0"/>
              </a:rPr>
              <a:t>distributions </a:t>
            </a:r>
            <a:endParaRPr lang="en-US" sz="3200" smtClean="0">
              <a:latin typeface="Times New Roman" charset="0"/>
            </a:endParaRPr>
          </a:p>
        </p:txBody>
      </p:sp>
      <p:pic>
        <p:nvPicPr>
          <p:cNvPr id="21507" name="Content Placeholder 16" descr="chi2decomp2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77" r="1482"/>
              <a:stretch>
                <a:fillRect/>
              </a:stretch>
            </p:blipFill>
          </mc:Choice>
          <mc:Fallback>
            <p:blipFill>
              <a:blip r:embed="rId3"/>
              <a:srcRect l="-777" r="1482"/>
              <a:stretch>
                <a:fillRect/>
              </a:stretch>
            </p:blipFill>
          </mc:Fallback>
        </mc:AlternateContent>
        <p:spPr>
          <a:xfrm>
            <a:off x="1143000" y="1600200"/>
            <a:ext cx="6705600" cy="3352800"/>
          </a:xfrm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379413" y="4724400"/>
            <a:ext cx="78914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Assumptions: 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Background dominated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by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muons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pion/Kaon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decay, and have 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wider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000" baseline="30000" dirty="0">
                <a:solidFill>
                  <a:srgbClr val="FF0000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000" baseline="-25000" dirty="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vtx </a:t>
            </a:r>
            <a:r>
              <a:rPr lang="en-US" sz="2000" dirty="0">
                <a:latin typeface="Times New Roman" charset="0"/>
                <a:ea typeface="Arial" charset="0"/>
                <a:cs typeface="Arial" charset="0"/>
              </a:rPr>
              <a:t>distribution than vector meson signals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Events outside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000" baseline="30000" dirty="0">
                <a:solidFill>
                  <a:srgbClr val="FF0000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000" baseline="-25000" dirty="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vtx </a:t>
            </a:r>
            <a:r>
              <a:rPr lang="en-US" sz="2000" dirty="0">
                <a:latin typeface="Times New Roman" charset="0"/>
                <a:ea typeface="Arial" charset="0"/>
                <a:cs typeface="Arial" charset="0"/>
              </a:rPr>
              <a:t>cut can be used to predict background under the signal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Arial" charset="0"/>
                <a:cs typeface="Arial" charset="0"/>
              </a:rPr>
              <a:t>Like-sign events can be used to derive the normalization factor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509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151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60841A-916A-4070-88FB-2046B742D38B}" type="slidenum">
              <a:rPr lang="en-US"/>
              <a:pPr/>
              <a:t>6</a:t>
            </a:fld>
            <a:endParaRPr lang="en-US"/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FFFF"/>
                </a:solidFill>
                <a:latin typeface="Times New Roman" charset="0"/>
                <a:ea typeface="Arial" charset="0"/>
                <a:cs typeface="Arial" charset="0"/>
              </a:rPr>
              <a:t>Background estimation example</a:t>
            </a:r>
            <a:endParaRPr lang="en-US" sz="32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10/17/09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A0B664-38A0-4EDE-B21B-26BBA4ED2BA7}" type="slidenum">
              <a:rPr lang="en-US"/>
              <a:pPr/>
              <a:t>7</a:t>
            </a:fld>
            <a:endParaRPr lang="en-US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4648200" y="1570038"/>
            <a:ext cx="35274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Procedure: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Divide the </a:t>
            </a:r>
            <a:r>
              <a:rPr lang="en-US" sz="2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normalized like sign </a:t>
            </a:r>
          </a:p>
          <a:p>
            <a:r>
              <a:rPr lang="en-US" sz="2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events distribution with </a:t>
            </a:r>
            <a:r>
              <a:rPr lang="en-US" sz="20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c </a:t>
            </a:r>
            <a:r>
              <a:rPr lang="en-US" sz="2000" baseline="30000">
                <a:solidFill>
                  <a:srgbClr val="FF0000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000">
                <a:solidFill>
                  <a:srgbClr val="FF0000"/>
                </a:solidFill>
                <a:latin typeface="Times New Roman" charset="0"/>
                <a:ea typeface="Symbol" charset="2"/>
                <a:cs typeface="Symbol" charset="2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rPr>
              <a:t>&lt;5 </a:t>
            </a:r>
          </a:p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   by  that with </a:t>
            </a:r>
            <a:r>
              <a:rPr lang="en-US" sz="20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c </a:t>
            </a:r>
            <a:r>
              <a:rPr lang="en-US" sz="2000" baseline="30000">
                <a:solidFill>
                  <a:srgbClr val="0000FF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000">
                <a:solidFill>
                  <a:srgbClr val="0000FF"/>
                </a:solidFill>
                <a:latin typeface="Times New Roman" charset="0"/>
                <a:ea typeface="Symbol" charset="2"/>
                <a:cs typeface="Symbol" charset="2"/>
              </a:rPr>
              <a:t> </a:t>
            </a:r>
            <a:r>
              <a:rPr lang="en-US" sz="2000">
                <a:solidFill>
                  <a:srgbClr val="0000FF"/>
                </a:solidFill>
                <a:latin typeface="Times New Roman" charset="0"/>
                <a:ea typeface="Arial" charset="0"/>
                <a:cs typeface="Arial" charset="0"/>
              </a:rPr>
              <a:t>&gt;5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Times New Roman" charset="0"/>
                <a:ea typeface="Arial" charset="0"/>
                <a:cs typeface="Arial" charset="0"/>
              </a:rPr>
              <a:t>Resulting ratio is fitted with</a:t>
            </a:r>
          </a:p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  a second order polynomial </a:t>
            </a:r>
          </a:p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  function from 0.5-2.5 GeV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Times New Roman" charset="0"/>
                <a:ea typeface="Arial" charset="0"/>
                <a:cs typeface="Arial" charset="0"/>
              </a:rPr>
              <a:t>This normalization function  is </a:t>
            </a:r>
          </a:p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  multiplied to the </a:t>
            </a:r>
            <a:r>
              <a:rPr lang="en-US" sz="2000">
                <a:solidFill>
                  <a:srgbClr val="0000FF"/>
                </a:solidFill>
                <a:latin typeface="Times New Roman" charset="0"/>
                <a:ea typeface="Arial" charset="0"/>
                <a:cs typeface="Arial" charset="0"/>
              </a:rPr>
              <a:t>unlike-sign </a:t>
            </a:r>
          </a:p>
          <a:p>
            <a:r>
              <a:rPr lang="en-US" sz="2000">
                <a:solidFill>
                  <a:srgbClr val="0000FF"/>
                </a:solidFill>
                <a:latin typeface="Times New Roman" charset="0"/>
                <a:ea typeface="Arial" charset="0"/>
                <a:cs typeface="Arial" charset="0"/>
              </a:rPr>
              <a:t>   events distribution with </a:t>
            </a:r>
            <a:r>
              <a:rPr lang="en-US" sz="20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000">
                <a:solidFill>
                  <a:srgbClr val="0000FF"/>
                </a:solidFill>
                <a:latin typeface="Times New Roman" charset="0"/>
                <a:ea typeface="Symbol" charset="2"/>
                <a:cs typeface="Symbol" charset="2"/>
              </a:rPr>
              <a:t> </a:t>
            </a:r>
            <a:r>
              <a:rPr lang="en-US" sz="2000" baseline="30000">
                <a:solidFill>
                  <a:srgbClr val="0000FF"/>
                </a:solidFill>
                <a:latin typeface="Times New Roman" charset="0"/>
                <a:ea typeface="Symbol" charset="2"/>
                <a:cs typeface="Symbol" charset="2"/>
              </a:rPr>
              <a:t>2</a:t>
            </a:r>
            <a:r>
              <a:rPr lang="en-US" sz="2000">
                <a:solidFill>
                  <a:srgbClr val="0000FF"/>
                </a:solidFill>
                <a:latin typeface="Times New Roman" charset="0"/>
                <a:ea typeface="Symbol" charset="2"/>
                <a:cs typeface="Symbol" charset="2"/>
              </a:rPr>
              <a:t> </a:t>
            </a:r>
            <a:r>
              <a:rPr lang="en-US" sz="2000">
                <a:solidFill>
                  <a:srgbClr val="0000FF"/>
                </a:solidFill>
                <a:latin typeface="Times New Roman" charset="0"/>
                <a:ea typeface="Arial" charset="0"/>
                <a:cs typeface="Arial" charset="0"/>
              </a:rPr>
              <a:t>&gt;5</a:t>
            </a:r>
            <a:r>
              <a:rPr lang="en-US" sz="2000">
                <a:latin typeface="Times New Roman" charset="0"/>
                <a:ea typeface="Arial" charset="0"/>
                <a:cs typeface="Arial" charset="0"/>
              </a:rPr>
              <a:t>, </a:t>
            </a:r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   giving the background</a:t>
            </a:r>
          </a:p>
        </p:txBody>
      </p:sp>
      <p:sp>
        <p:nvSpPr>
          <p:cNvPr id="2253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Lei Guo, Ming Liu, LANL, DNPHawaii09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151438" y="5048250"/>
          <a:ext cx="3335337" cy="1403350"/>
        </p:xfrm>
        <a:graphic>
          <a:graphicData uri="http://schemas.openxmlformats.org/presentationml/2006/ole">
            <p:oleObj spid="_x0000_s22530" name="Equation" r:id="rId3" imgW="1917700" imgH="1143000" progId="Equation.3">
              <p:embed/>
            </p:oleObj>
          </a:graphicData>
        </a:graphic>
      </p:graphicFrame>
      <p:pic>
        <p:nvPicPr>
          <p:cNvPr id="22537" name="Content Placeholder 9" descr="NorthMRatioCbin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01" r="50000" b="51175"/>
              <a:stretch>
                <a:fillRect/>
              </a:stretch>
            </p:blipFill>
          </mc:Choice>
          <mc:Fallback>
            <p:blipFill>
              <a:blip r:embed="rId5"/>
              <a:srcRect l="201" r="50000" b="51175"/>
              <a:stretch>
                <a:fillRect/>
              </a:stretch>
            </p:blipFill>
          </mc:Fallback>
        </mc:AlternateContent>
        <p:spPr bwMode="auto">
          <a:xfrm>
            <a:off x="762000" y="1600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Content Placeholder 9" descr="NorthMRatioCbin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50000" r="201" b="51175"/>
              <a:stretch>
                <a:fillRect/>
              </a:stretch>
            </p:blipFill>
          </mc:Choice>
          <mc:Fallback>
            <p:blipFill>
              <a:blip r:embed="rId7"/>
              <a:srcRect l="50000" r="201" b="51175"/>
              <a:stretch>
                <a:fillRect/>
              </a:stretch>
            </p:blipFill>
          </mc:Fallback>
        </mc:AlternateContent>
        <p:spPr bwMode="auto">
          <a:xfrm>
            <a:off x="762000" y="3581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2590800" y="2438400"/>
            <a:ext cx="2362200" cy="152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133600" y="2667000"/>
            <a:ext cx="4267200" cy="533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2286000" y="4572000"/>
            <a:ext cx="2819400" cy="6286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93738" y="5864225"/>
          <a:ext cx="3649662" cy="434975"/>
        </p:xfrm>
        <a:graphic>
          <a:graphicData uri="http://schemas.openxmlformats.org/presentationml/2006/ole">
            <p:oleObj spid="_x0000_s22531" name="Equation" r:id="rId8" imgW="1803400" imgH="2413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3429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mass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1905000"/>
            <a:ext cx="81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++,--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867" y="3886200"/>
            <a:ext cx="46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+-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LikeNormLargeErrp3YieldsFi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443" t="48825" r="50000" b="25922"/>
              <a:stretch>
                <a:fillRect/>
              </a:stretch>
            </p:blipFill>
          </mc:Choice>
          <mc:Fallback>
            <p:blipFill>
              <a:blip r:embed="rId3"/>
              <a:srcRect l="-443" t="48825" r="50000" b="25922"/>
              <a:stretch>
                <a:fillRect/>
              </a:stretch>
            </p:blipFill>
          </mc:Fallback>
        </mc:AlternateContent>
        <p:spPr bwMode="auto">
          <a:xfrm>
            <a:off x="228600" y="21336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Yield Extraction Examples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1290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Times New Roman" charset="0"/>
              </a:rPr>
              <a:t>Fitting function: Two Gaussian </a:t>
            </a:r>
            <a:r>
              <a:rPr lang="en-US" sz="2200" smtClean="0">
                <a:latin typeface="Symbol" charset="2"/>
                <a:ea typeface="Symbol" charset="2"/>
                <a:cs typeface="Symbol" charset="2"/>
              </a:rPr>
              <a:t>(f/w) + </a:t>
            </a:r>
            <a:r>
              <a:rPr lang="en-US" sz="2200" smtClean="0">
                <a:latin typeface="Times New Roman" charset="0"/>
              </a:rPr>
              <a:t>One Relativistc BW (</a:t>
            </a:r>
            <a:r>
              <a:rPr lang="en-US" sz="220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2200" smtClean="0">
                <a:latin typeface="Times New Roman" charset="0"/>
              </a:rPr>
              <a:t>) +Background (Defined by estimated shape)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Symbol" charset="2"/>
                <a:ea typeface="Symbol" charset="2"/>
                <a:cs typeface="Symbol" charset="2"/>
              </a:rPr>
              <a:t>f </a:t>
            </a:r>
            <a:r>
              <a:rPr lang="en-US" sz="2000" smtClean="0">
                <a:latin typeface="Times New Roman" charset="0"/>
              </a:rPr>
              <a:t>yields stable when fitting procedure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Symbol" charset="2"/>
                <a:ea typeface="Symbol" charset="2"/>
                <a:cs typeface="Symbol" charset="2"/>
              </a:rPr>
              <a:t>r+w </a:t>
            </a:r>
            <a:r>
              <a:rPr lang="en-US" sz="2000" smtClean="0">
                <a:latin typeface="Times New Roman" charset="0"/>
              </a:rPr>
              <a:t>yields using background subtraction (large uncertainty)</a:t>
            </a:r>
          </a:p>
        </p:txBody>
      </p:sp>
      <p:sp>
        <p:nvSpPr>
          <p:cNvPr id="2355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235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C6A8B5-562D-4D38-85CB-3F0A7414C48A}" type="slidenum">
              <a:rPr lang="en-US"/>
              <a:pPr/>
              <a:t>8</a:t>
            </a:fld>
            <a:endParaRPr lang="en-US"/>
          </a:p>
        </p:txBody>
      </p:sp>
      <p:pic>
        <p:nvPicPr>
          <p:cNvPr id="23560" name="Picture 4" descr="LikeNormWidep3YieldsFi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-3694" t="50000" r="50000" b="24445"/>
              <a:stretch>
                <a:fillRect/>
              </a:stretch>
            </p:blipFill>
          </mc:Choice>
          <mc:Fallback>
            <p:blipFill>
              <a:blip r:embed="rId5"/>
              <a:srcRect l="-3694" t="50000" r="50000" b="24445"/>
              <a:stretch>
                <a:fillRect/>
              </a:stretch>
            </p:blipFill>
          </mc:Fallback>
        </mc:AlternateContent>
        <p:spPr bwMode="auto">
          <a:xfrm>
            <a:off x="4495800" y="2281238"/>
            <a:ext cx="46482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717550" y="5562600"/>
            <a:ext cx="4006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Smaller fitting range:0.5-2.5 GeV</a:t>
            </a:r>
          </a:p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Larger parameter range</a:t>
            </a:r>
            <a:endParaRPr lang="en-US" sz="2200">
              <a:latin typeface="Symbol" charset="2"/>
              <a:ea typeface="Symbol" charset="2"/>
              <a:cs typeface="Symbol" charset="2"/>
            </a:endParaRPr>
          </a:p>
          <a:p>
            <a:endParaRPr lang="en-US" sz="220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3357563" y="3700463"/>
            <a:ext cx="227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charset="0"/>
              </a:rPr>
              <a:t>Estimated background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3124200" y="4191000"/>
            <a:ext cx="838200" cy="609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Arrow Connector 13"/>
          <p:cNvCxnSpPr/>
          <p:nvPr/>
        </p:nvCxnSpPr>
        <p:spPr>
          <a:xfrm>
            <a:off x="4495800" y="4191000"/>
            <a:ext cx="27432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5" name="TextBox 20"/>
          <p:cNvSpPr txBox="1">
            <a:spLocks noChangeArrowheads="1"/>
          </p:cNvSpPr>
          <p:nvPr/>
        </p:nvSpPr>
        <p:spPr bwMode="auto">
          <a:xfrm>
            <a:off x="1157288" y="4343400"/>
            <a:ext cx="898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FF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     </a:t>
            </a:r>
            <a:r>
              <a:rPr lang="en-US" sz="24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f</a:t>
            </a:r>
          </a:p>
          <a:p>
            <a:r>
              <a:rPr lang="en-US" sz="2400">
                <a:latin typeface="Symbol" charset="2"/>
                <a:ea typeface="Symbol" charset="2"/>
                <a:cs typeface="Symbol" charset="2"/>
              </a:rPr>
              <a:t>  </a:t>
            </a:r>
            <a:r>
              <a:rPr lang="en-US" sz="2400">
                <a:solidFill>
                  <a:srgbClr val="00804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</a:p>
        </p:txBody>
      </p:sp>
      <p:sp>
        <p:nvSpPr>
          <p:cNvPr id="23566" name="TextBox 21"/>
          <p:cNvSpPr txBox="1">
            <a:spLocks noChangeArrowheads="1"/>
          </p:cNvSpPr>
          <p:nvPr/>
        </p:nvSpPr>
        <p:spPr bwMode="auto">
          <a:xfrm>
            <a:off x="5730875" y="4362450"/>
            <a:ext cx="89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FF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     </a:t>
            </a:r>
            <a:r>
              <a:rPr lang="en-US" sz="24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f</a:t>
            </a:r>
          </a:p>
          <a:p>
            <a:r>
              <a:rPr lang="en-US" sz="2400">
                <a:latin typeface="Symbol" charset="2"/>
                <a:ea typeface="Symbol" charset="2"/>
                <a:cs typeface="Symbol" charset="2"/>
              </a:rPr>
              <a:t>  </a:t>
            </a:r>
          </a:p>
          <a:p>
            <a:r>
              <a:rPr lang="en-US" sz="2400">
                <a:solidFill>
                  <a:srgbClr val="008040"/>
                </a:solidFill>
                <a:latin typeface="Symbol" charset="2"/>
                <a:ea typeface="Symbol" charset="2"/>
                <a:cs typeface="Symbol" charset="2"/>
              </a:rPr>
              <a:t>   w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5705476" y="5114925"/>
            <a:ext cx="628650" cy="3175"/>
          </a:xfrm>
          <a:prstGeom prst="straightConnector1">
            <a:avLst/>
          </a:prstGeom>
          <a:noFill/>
          <a:ln w="25400">
            <a:solidFill>
              <a:srgbClr val="00804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1295400" y="2281238"/>
            <a:ext cx="29448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y&gt;0, Centrality: 40-60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5665788" y="2281238"/>
            <a:ext cx="294481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y&gt;0, Centrality: 40-60</a:t>
            </a:r>
          </a:p>
        </p:txBody>
      </p:sp>
      <p:sp>
        <p:nvSpPr>
          <p:cNvPr id="23570" name="TextBox 5"/>
          <p:cNvSpPr txBox="1">
            <a:spLocks noChangeArrowheads="1"/>
          </p:cNvSpPr>
          <p:nvPr/>
        </p:nvSpPr>
        <p:spPr bwMode="auto">
          <a:xfrm>
            <a:off x="5267325" y="5562600"/>
            <a:ext cx="3943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Larger fitting range:0.4-2.6GeV</a:t>
            </a:r>
          </a:p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Smaller parameter range</a:t>
            </a:r>
            <a:endParaRPr lang="en-US" sz="2200">
              <a:latin typeface="Symbol" charset="2"/>
              <a:ea typeface="Symbol" charset="2"/>
              <a:cs typeface="Symbol" charset="2"/>
            </a:endParaRPr>
          </a:p>
          <a:p>
            <a:endParaRPr lang="en-US" sz="2200">
              <a:latin typeface="Symbol" charset="2"/>
              <a:ea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8" descr="MeanRcpN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8661"/>
              <a:stretch>
                <a:fillRect/>
              </a:stretch>
            </p:blipFill>
          </mc:Choice>
          <mc:Fallback>
            <p:blipFill>
              <a:blip r:embed="rId4"/>
              <a:srcRect t="8661"/>
              <a:stretch>
                <a:fillRect/>
              </a:stretch>
            </p:blipFill>
          </mc:Fallback>
        </mc:AlternateContent>
        <p:spPr bwMode="auto">
          <a:xfrm>
            <a:off x="457200" y="1681163"/>
            <a:ext cx="82296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charset="0"/>
              </a:rPr>
              <a:t>Results of  Nuclear Modification Factor R</a:t>
            </a:r>
            <a:r>
              <a:rPr lang="en-US" sz="3200" baseline="-25000" smtClean="0">
                <a:latin typeface="Times New Roman" charset="0"/>
              </a:rPr>
              <a:t>CP</a:t>
            </a:r>
            <a:r>
              <a:rPr lang="en-US" sz="3200" smtClean="0">
                <a:latin typeface="Times New Roman" charset="0"/>
              </a:rPr>
              <a:t>:  </a:t>
            </a:r>
            <a:r>
              <a:rPr lang="en-US" sz="3200" smtClean="0">
                <a:latin typeface="Symbol" charset="2"/>
                <a:ea typeface="Symbol" charset="2"/>
                <a:cs typeface="Symbol" charset="2"/>
              </a:rPr>
              <a:t>f</a:t>
            </a:r>
            <a:endParaRPr lang="en-US" sz="3200" smtClean="0">
              <a:latin typeface="Times New Roman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066800" y="1066800"/>
            <a:ext cx="492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Nuclear Modification Factor R</a:t>
            </a:r>
            <a:r>
              <a:rPr lang="en-US" sz="2400" baseline="-25000">
                <a:latin typeface="Times New Roman" charset="0"/>
                <a:ea typeface="Times New Roman" charset="0"/>
                <a:cs typeface="Times New Roman" charset="0"/>
              </a:rPr>
              <a:t>CP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for </a:t>
            </a:r>
            <a:r>
              <a:rPr lang="en-US" sz="2400">
                <a:latin typeface="Symbol" charset="2"/>
                <a:ea typeface="Symbol" charset="2"/>
                <a:cs typeface="Symbol" charset="2"/>
              </a:rPr>
              <a:t>f</a:t>
            </a:r>
          </a:p>
        </p:txBody>
      </p:sp>
      <p:sp>
        <p:nvSpPr>
          <p:cNvPr id="24582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10/17/09</a:t>
            </a:r>
          </a:p>
        </p:txBody>
      </p:sp>
      <p:sp>
        <p:nvSpPr>
          <p:cNvPr id="2458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6C7C76-329C-40BF-91FC-01E52EACF742}" type="slidenum">
              <a:rPr lang="en-US"/>
              <a:pPr/>
              <a:t>9</a:t>
            </a:fld>
            <a:endParaRPr lang="en-US"/>
          </a:p>
        </p:txBody>
      </p:sp>
      <p:sp>
        <p:nvSpPr>
          <p:cNvPr id="24584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Lei Guo, Ming Liu, LANL, DNPHawaii09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5921375" y="14478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forward rapidity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1905000" y="1447800"/>
            <a:ext cx="190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Backward rapidity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81088" y="5029200"/>
          <a:ext cx="2114550" cy="865188"/>
        </p:xfrm>
        <a:graphic>
          <a:graphicData uri="http://schemas.openxmlformats.org/presentationml/2006/ole">
            <p:oleObj spid="_x0000_s24578" name="Equation" r:id="rId5" imgW="1143000" imgH="431800" progId="Equation.3">
              <p:embed/>
            </p:oleObj>
          </a:graphicData>
        </a:graphic>
      </p:graphicFrame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4249738" y="5105400"/>
            <a:ext cx="4894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Yield Ratio normalized by N</a:t>
            </a:r>
            <a:r>
              <a:rPr lang="en-US" sz="2400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coll</a:t>
            </a:r>
          </a:p>
          <a:p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(average number of binary collisions)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1708</Words>
  <Application>Microsoft Macintosh PowerPoint</Application>
  <PresentationFormat>On-screen Show (4:3)</PresentationFormat>
  <Paragraphs>261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ＭＳ Ｐゴシック</vt:lpstr>
      <vt:lpstr>Times New Roman</vt:lpstr>
      <vt:lpstr>Calibri</vt:lpstr>
      <vt:lpstr>Symbol</vt:lpstr>
      <vt:lpstr>Office Theme</vt:lpstr>
      <vt:lpstr>Microsoft Equation</vt:lpstr>
      <vt:lpstr>Low Mass Vector Mesons Nuclear Modification Factors in d+Au Collisions @ 200GeV</vt:lpstr>
      <vt:lpstr>Motivation</vt:lpstr>
      <vt:lpstr>Experimental Setup and Raw Mass Spectrum</vt:lpstr>
      <vt:lpstr>Basic Data and Analysis Information </vt:lpstr>
      <vt:lpstr>Background Estimation Challenge</vt:lpstr>
      <vt:lpstr>Concept of a new method of data-driven background estimation: decomposition of  c2vtx distributions </vt:lpstr>
      <vt:lpstr>Background estimation example</vt:lpstr>
      <vt:lpstr>Yield Extraction Examples</vt:lpstr>
      <vt:lpstr>Results of  Nuclear Modification Factor RCP:  f</vt:lpstr>
      <vt:lpstr>Results of  Nuclear Modification Factor RCP:  r+w</vt:lpstr>
      <vt:lpstr>Comparison of Vector Meson RCP</vt:lpstr>
      <vt:lpstr>RCP Ratio: (r+w) to f </vt:lpstr>
      <vt:lpstr>Summary and discussion</vt:lpstr>
      <vt:lpstr>Backup Slides</vt:lpstr>
      <vt:lpstr>pT coverage bias when comparing RCP</vt:lpstr>
      <vt:lpstr>Mixed-Events technique for BG estimation</vt:lpstr>
      <vt:lpstr> Data c2vtx distrubtions</vt:lpstr>
      <vt:lpstr>Non-resonant region  c2vtx  distributions and background formula</vt:lpstr>
      <vt:lpstr>Procedure of yield extraction</vt:lpstr>
      <vt:lpstr>Systematics Study</vt:lpstr>
      <vt:lpstr>Obtaining final f RCP values</vt:lpstr>
      <vt:lpstr>Cuts defined by simulation</vt:lpstr>
      <vt:lpstr>x coverage from simulation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Mass Vector Mesons Nuclear modification factors in Run8 d+Au</dc:title>
  <dc:creator>Physics P-25</dc:creator>
  <cp:lastModifiedBy>Ming Liu</cp:lastModifiedBy>
  <cp:revision>25</cp:revision>
  <dcterms:created xsi:type="dcterms:W3CDTF">2009-10-17T19:09:24Z</dcterms:created>
  <dcterms:modified xsi:type="dcterms:W3CDTF">2009-10-18T01:13:44Z</dcterms:modified>
</cp:coreProperties>
</file>