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64" r:id="rId2"/>
    <p:sldId id="265" r:id="rId3"/>
    <p:sldId id="397" r:id="rId4"/>
    <p:sldId id="358" r:id="rId5"/>
    <p:sldId id="395" r:id="rId6"/>
    <p:sldId id="398" r:id="rId7"/>
    <p:sldId id="364" r:id="rId8"/>
    <p:sldId id="380" r:id="rId9"/>
    <p:sldId id="370" r:id="rId10"/>
    <p:sldId id="369" r:id="rId11"/>
    <p:sldId id="372" r:id="rId12"/>
    <p:sldId id="374" r:id="rId13"/>
    <p:sldId id="400" r:id="rId14"/>
    <p:sldId id="404" r:id="rId15"/>
    <p:sldId id="403" r:id="rId16"/>
    <p:sldId id="373" r:id="rId17"/>
    <p:sldId id="376" r:id="rId18"/>
    <p:sldId id="401" r:id="rId19"/>
    <p:sldId id="409" r:id="rId20"/>
    <p:sldId id="381" r:id="rId21"/>
    <p:sldId id="399" r:id="rId22"/>
    <p:sldId id="378" r:id="rId23"/>
    <p:sldId id="366" r:id="rId24"/>
    <p:sldId id="406" r:id="rId25"/>
    <p:sldId id="405" r:id="rId26"/>
    <p:sldId id="410" r:id="rId27"/>
    <p:sldId id="407" r:id="rId28"/>
    <p:sldId id="408" r:id="rId29"/>
    <p:sldId id="388" r:id="rId30"/>
    <p:sldId id="411" r:id="rId31"/>
    <p:sldId id="412" r:id="rId32"/>
    <p:sldId id="413" r:id="rId33"/>
    <p:sldId id="256" r:id="rId34"/>
    <p:sldId id="257" r:id="rId35"/>
    <p:sldId id="258" r:id="rId36"/>
    <p:sldId id="259" r:id="rId37"/>
    <p:sldId id="263" r:id="rId38"/>
    <p:sldId id="262" r:id="rId39"/>
    <p:sldId id="260" r:id="rId40"/>
    <p:sldId id="261" r:id="rId41"/>
    <p:sldId id="394" r:id="rId42"/>
    <p:sldId id="390" r:id="rId43"/>
    <p:sldId id="38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4F8"/>
    <a:srgbClr val="179827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46"/>
    <p:restoredTop sz="94674"/>
  </p:normalViewPr>
  <p:slideViewPr>
    <p:cSldViewPr snapToGrid="0" snapToObjects="1">
      <p:cViewPr varScale="1">
        <p:scale>
          <a:sx n="93" d="100"/>
          <a:sy n="93" d="100"/>
        </p:scale>
        <p:origin x="248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B910F-BBB9-5242-A71B-56662688A5A8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B5904-93CF-C240-B68F-AFDD8A59B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5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FCACC1FC-EF96-1842-88BF-A2A45C9A312B}" type="slidenum">
              <a:rPr lang="zh-CN" altLang="en-US" sz="1200">
                <a:ea typeface="宋体" charset="-122"/>
                <a:cs typeface="宋体" charset="-122"/>
              </a:rPr>
              <a:pPr algn="r" defTabSz="914400"/>
              <a:t>4</a:t>
            </a:fld>
            <a:endParaRPr lang="en-US" altLang="zh-CN" sz="1200">
              <a:ea typeface="宋体" charset="-122"/>
              <a:cs typeface="宋体" charset="-122"/>
            </a:endParaRPr>
          </a:p>
        </p:txBody>
      </p:sp>
      <p:sp>
        <p:nvSpPr>
          <p:cNvPr id="1454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45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endParaRPr lang="en-US" altLang="zh-CN" sz="1200">
              <a:latin typeface="Calibri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888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3D74-BAA8-6A87-46B7-6266EC550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2D005-AAA4-90C1-67C2-898CA061F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B37A0-8D64-D53A-DEC8-2FA4C0D3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F558-A49B-A348-996A-B0BFBE908B17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AA017-E36E-6F4D-5809-C9FBB629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4FB93-BD5F-BD10-05B0-1E79D585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HENIX Experiment">
            <a:extLst>
              <a:ext uri="{FF2B5EF4-FFF2-40B4-BE49-F238E27FC236}">
                <a16:creationId xmlns:a16="http://schemas.microsoft.com/office/drawing/2014/main" id="{70290D6D-BA4C-D755-000B-AAA6EA58C9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225" y="0"/>
            <a:ext cx="1724775" cy="8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50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CCA24-ABE5-ADCB-1BD8-3AB2890DF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C6BD3-F6EA-2294-0A12-A6BFD72AB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87DDA-3EC1-53DD-D3CA-E8FA4DA2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83A09-DBA3-1C48-9878-661FD55B9487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EE8F7-1A1D-C06C-14F6-81A662AD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D9788-F2C1-099E-5654-7D68EF33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5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FA1752-FDAA-F812-2CFD-933EC279A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2E444-F727-56D8-7913-8927FA720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A1EF0-C57D-77B5-515E-71989767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3D4E-A2A1-F14C-8DE7-DDFC64681202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031D1-6A65-5609-6197-A6710008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136BB-538E-A402-00E9-5C9D24C4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3728-8BDA-1B20-2431-CA49F728A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5248-6F4F-81B7-FBED-F36A8287D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EBB22-61D2-1C41-6845-C103C97F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71EB-A443-1747-AD14-FDD0E277B803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E28F3-319D-5248-09D1-3C55B7C7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EEA8-2DB5-6C0D-0094-9DF2CD54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A14F-2747-292D-59A7-D7E0B0CA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9B14C-5C04-0E62-91EE-219193C87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A14FE-3413-746C-7BDA-CA33CEC9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A4834-B65F-5142-9247-E505AF4B3794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580D5-144A-5558-78D2-F359EB6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A8867-4BF1-FF5B-F4E7-46B648EA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C246-5130-0281-E460-423857F5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464C7-17B0-B002-4BF7-F8E0B8FF8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82DEA-157A-B520-7506-FED92E8D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3F1AC-5A65-16AB-7B45-A2CB7312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7C30-5AA8-8D46-91CA-DB4D3578C9D7}" type="datetime1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C6510-788E-BF9C-CEB3-E723736C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5103B-713D-226A-A8CC-59373B83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3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1236-29D3-E7D7-4C99-68E1E812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FD0C-11DD-D187-56D6-0F79335E8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81039-C71F-BF4B-0E7E-67503F1A7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C7012-EDA5-AAB6-4892-00247075D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33F40B-0447-A49F-92DE-106B1F174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AA98AC-969C-B235-745E-099B11E2D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0B016-0A57-E24B-AA4D-16458A3FC85D}" type="datetime1">
              <a:rPr lang="en-US" smtClean="0"/>
              <a:t>4/28/22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31E3A-5603-A994-1920-664A4B78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2F273-E12D-2C28-CCA1-6D57686B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6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6948-8E96-A463-F2D1-92B4FB09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55125-C94A-BB99-09E9-0B63E042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631E-FEEB-F24C-9687-2DCBF3FD6797}" type="datetime1">
              <a:rPr lang="en-US" smtClean="0"/>
              <a:t>4/28/22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B6594-599C-0476-7E1F-7CC7DC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DB106-EF47-786C-353D-57B70882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3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1FCFD9-16D3-ADCB-41E4-BF6C9569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8A17-4521-F94E-A1AE-FE2C20117929}" type="datetime1">
              <a:rPr lang="en-US" smtClean="0"/>
              <a:t>4/28/22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F06EDE-0AE3-3FAC-11B5-28CB7E97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540F7-D383-243E-E064-47EFF2BC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0D12-2382-DEAA-DC88-136989E32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A4145-D61A-048B-5614-DD348DF1C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64F39-B605-42E9-357C-D58A64150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E6D08-44C1-E4B8-50BE-61C54BD4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7D8-6A98-6342-AB03-EC364F45093C}" type="datetime1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1ADBD-12AD-B265-0F52-232094F8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877A5-DB77-6976-7333-C4315FC72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5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74FD-04F0-8E99-EDE0-0809DF38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D5BE8-2E3A-4425-9F8B-002CD6643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EA9F2-9260-D3BA-BE95-BDF65696E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59A21-5E42-F424-6748-28530FD8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8B815-B90D-8145-8CE2-B5011EF79B08}" type="datetime1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77EBF-62E6-1CB2-7D99-822DA928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9082A-3DDC-4835-6700-CA156E48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3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9D7DB4-087D-7A07-9494-4907A89E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D1ACC-7BE6-4F0B-94CB-B1128F907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AFFF0-C862-DE96-9ACA-5D7C00D31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6A5EF-0854-234F-BDEE-EE15580EB31F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86B23-CACA-E58C-C18D-F9363A1F6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17298-EC92-7B6C-C906-AB728C005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HENIX Experiment">
            <a:extLst>
              <a:ext uri="{FF2B5EF4-FFF2-40B4-BE49-F238E27FC236}">
                <a16:creationId xmlns:a16="http://schemas.microsoft.com/office/drawing/2014/main" id="{171B7AC8-53FC-8A6F-9FF2-52A94DD5E9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225" y="0"/>
            <a:ext cx="1724775" cy="8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0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gi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8F3F-434F-240E-E8AE-DC73835E27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Study of Forward 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Production vs Event Multiplicity in </a:t>
            </a:r>
            <a:r>
              <a:rPr lang="en-US" dirty="0" err="1"/>
              <a:t>p+p</a:t>
            </a:r>
            <a:r>
              <a:rPr lang="en-US" dirty="0"/>
              <a:t> Collisions at PHENIX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77E96-EDE6-BDEE-0FB5-43EF430D0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Ming X. Liu</a:t>
            </a:r>
          </a:p>
          <a:p>
            <a:r>
              <a:rPr lang="en-US" dirty="0"/>
              <a:t>Los Alamos National Laboratory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(for the PHENIX Collaboration) </a:t>
            </a:r>
          </a:p>
          <a:p>
            <a:endParaRPr lang="en-US" dirty="0"/>
          </a:p>
        </p:txBody>
      </p:sp>
      <p:pic>
        <p:nvPicPr>
          <p:cNvPr id="4" name="Picture 2" descr="https://www.phenix.bnl.gov/gifs/phenix_288x94.gif">
            <a:extLst>
              <a:ext uri="{FF2B5EF4-FFF2-40B4-BE49-F238E27FC236}">
                <a16:creationId xmlns:a16="http://schemas.microsoft.com/office/drawing/2014/main" id="{070F2414-0B04-1E84-E856-BACE1B98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668836"/>
            <a:ext cx="1371600" cy="447675"/>
          </a:xfrm>
          <a:prstGeom prst="rect">
            <a:avLst/>
          </a:prstGeom>
          <a:noFill/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99C4F-5007-0924-6CF6-0E5D2353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38D60-752A-7B48-AF6C-ECDE5FF5B0DE}" type="datetime1">
              <a:rPr lang="en-US" smtClean="0"/>
              <a:t>4/28/22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3C5BFD-2FF2-421A-3999-921DA8ED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DC1D-D0F8-E58E-7525-5103521C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6C90-58A0-9B6A-C8FF-E267395D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1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Production: far-off kinematic region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8688E2-5281-241F-22CD-1BB4C5D62B47}"/>
              </a:ext>
            </a:extLst>
          </p:cNvPr>
          <p:cNvSpPr txBox="1"/>
          <p:nvPr/>
        </p:nvSpPr>
        <p:spPr>
          <a:xfrm>
            <a:off x="621722" y="1898868"/>
            <a:ext cx="47782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(-2.4 &lt; eta &lt; -1.2)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7A0087-F593-5776-88E8-62E65A6AF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26" y="3712637"/>
            <a:ext cx="3467100" cy="1651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AE927-CC69-F84E-194D-8719B157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90C6-89BA-864D-87B0-83A27162611B}" type="datetime1">
              <a:rPr lang="en-US" smtClean="0"/>
              <a:t>4/29/22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274FA-A125-65A4-2C96-2C9606FF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7D4351-941B-97DF-F950-D759A7A8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0F6893-9522-FFB0-2B5D-E55765442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93886" y="1229757"/>
            <a:ext cx="4817336" cy="50210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47786A-1966-C81E-A900-E46E2F5D6F17}"/>
              </a:ext>
            </a:extLst>
          </p:cNvPr>
          <p:cNvSpPr txBox="1"/>
          <p:nvPr/>
        </p:nvSpPr>
        <p:spPr>
          <a:xfrm>
            <a:off x="1211926" y="5490661"/>
            <a:ext cx="486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much less co-mover type FSI at high multiplicity </a:t>
            </a:r>
          </a:p>
        </p:txBody>
      </p:sp>
    </p:spTree>
    <p:extLst>
      <p:ext uri="{BB962C8B-B14F-4D97-AF65-F5344CB8AC3E}">
        <p14:creationId xmlns:p14="http://schemas.microsoft.com/office/powerpoint/2010/main" val="10989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22A72-75B1-BEF1-96C9-793610CD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42" y="3690259"/>
            <a:ext cx="3467100" cy="185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55376-D022-F62E-8ED6-9108D6351950}"/>
              </a:ext>
            </a:extLst>
          </p:cNvPr>
          <p:cNvSpPr txBox="1"/>
          <p:nvPr/>
        </p:nvSpPr>
        <p:spPr>
          <a:xfrm>
            <a:off x="621722" y="1898868"/>
            <a:ext cx="540083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eta &lt; 2.4)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  <a:p>
            <a:r>
              <a:rPr lang="en-US" sz="2500" b="1" dirty="0">
                <a:solidFill>
                  <a:srgbClr val="0070C0"/>
                </a:solidFill>
              </a:rPr>
              <a:t>Light Blue = South (J/Psi: -2.2 &lt; y &lt; -1.2)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1F560C-1931-CBA0-CFFF-4ACDD7D0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14E3-3054-974A-96D9-5E5CEDF0ACC9}" type="datetime1">
              <a:rPr lang="en-US" smtClean="0"/>
              <a:t>4/29/22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28BBEE-3C88-39D7-533D-30CE2DA6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582CF-0469-62F5-46CD-5D34A998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56FD41-27D0-18E8-9801-CB4D71D4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91008" y="1232833"/>
            <a:ext cx="43865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06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</a:t>
            </a:r>
            <a:br>
              <a:rPr lang="en-US" dirty="0"/>
            </a:br>
            <a:r>
              <a:rPr lang="en-US" dirty="0"/>
              <a:t>- subtract J/Psi dimuon contributions (I)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55376-D022-F62E-8ED6-9108D6351950}"/>
              </a:ext>
            </a:extLst>
          </p:cNvPr>
          <p:cNvSpPr txBox="1"/>
          <p:nvPr/>
        </p:nvSpPr>
        <p:spPr>
          <a:xfrm>
            <a:off x="1012420" y="2015247"/>
            <a:ext cx="475661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RED’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eta &lt; 2.4),</a:t>
            </a:r>
          </a:p>
          <a:p>
            <a:r>
              <a:rPr lang="en-US" sz="2500" b="1" dirty="0">
                <a:solidFill>
                  <a:srgbClr val="FF0000"/>
                </a:solidFill>
              </a:rPr>
              <a:t>             [dimuon subtracted]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ADF59-9FE7-F396-080D-408822544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419" y="3732353"/>
            <a:ext cx="4033510" cy="218666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E778A-FE7A-36F4-8747-96E5A2F9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6D58-9691-CB42-BF6D-59ED0AC34EDF}" type="datetime1">
              <a:rPr lang="en-US" smtClean="0"/>
              <a:t>4/29/22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2D89E8-123B-45CC-8B53-087C60F5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4A46DD-67A9-6222-9FF9-365E3025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751F82-10C3-39F8-FEDE-5D684936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17468" y="1316677"/>
            <a:ext cx="4843768" cy="504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62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</a:t>
            </a:r>
            <a:br>
              <a:rPr lang="en-US" dirty="0"/>
            </a:br>
            <a:r>
              <a:rPr lang="en-US" dirty="0"/>
              <a:t>- subtract J/Psi dimuon contributions (II)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55376-D022-F62E-8ED6-9108D6351950}"/>
              </a:ext>
            </a:extLst>
          </p:cNvPr>
          <p:cNvSpPr txBox="1"/>
          <p:nvPr/>
        </p:nvSpPr>
        <p:spPr>
          <a:xfrm>
            <a:off x="1012420" y="2015247"/>
            <a:ext cx="47566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RED’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eta &lt; 2.4),</a:t>
            </a:r>
          </a:p>
          <a:p>
            <a:r>
              <a:rPr lang="en-US" sz="2500" b="1" dirty="0">
                <a:solidFill>
                  <a:srgbClr val="FF0000"/>
                </a:solidFill>
              </a:rPr>
              <a:t>             [dimuon subtracted]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             [inclusive </a:t>
            </a:r>
            <a:r>
              <a:rPr lang="en-US" sz="2500" b="1" dirty="0" err="1">
                <a:solidFill>
                  <a:srgbClr val="00B050"/>
                </a:solidFill>
              </a:rPr>
              <a:t>tracklets</a:t>
            </a:r>
            <a:r>
              <a:rPr lang="en-US" sz="2500" b="1" dirty="0">
                <a:solidFill>
                  <a:srgbClr val="00B050"/>
                </a:solidFill>
              </a:rPr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ADF59-9FE7-F396-080D-408822544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398" y="3702858"/>
            <a:ext cx="3467100" cy="18796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E778A-FE7A-36F4-8747-96E5A2F9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6D58-9691-CB42-BF6D-59ED0AC34EDF}" type="datetime1">
              <a:rPr lang="en-US" smtClean="0"/>
              <a:t>4/29/22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2D89E8-123B-45CC-8B53-087C60F5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4A46DD-67A9-6222-9FF9-365E3025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C2ED6-0F24-1BCF-1870-1FA95FC1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65970" y="1232833"/>
            <a:ext cx="4386540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506F31-031F-F4A9-0C06-F767650C891F}"/>
              </a:ext>
            </a:extLst>
          </p:cNvPr>
          <p:cNvSpPr txBox="1"/>
          <p:nvPr/>
        </p:nvSpPr>
        <p:spPr>
          <a:xfrm>
            <a:off x="9901466" y="3059668"/>
            <a:ext cx="94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(Before)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28234-F7D5-6C51-4D85-574E7C35E7F1}"/>
              </a:ext>
            </a:extLst>
          </p:cNvPr>
          <p:cNvSpPr txBox="1"/>
          <p:nvPr/>
        </p:nvSpPr>
        <p:spPr>
          <a:xfrm>
            <a:off x="9923092" y="3880029"/>
            <a:ext cx="7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(After)</a:t>
            </a:r>
          </a:p>
        </p:txBody>
      </p:sp>
    </p:spTree>
    <p:extLst>
      <p:ext uri="{BB962C8B-B14F-4D97-AF65-F5344CB8AC3E}">
        <p14:creationId xmlns:p14="http://schemas.microsoft.com/office/powerpoint/2010/main" val="3278880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Consistency Check: North vs South Arms (I)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55376-D022-F62E-8ED6-9108D6351950}"/>
              </a:ext>
            </a:extLst>
          </p:cNvPr>
          <p:cNvSpPr txBox="1"/>
          <p:nvPr/>
        </p:nvSpPr>
        <p:spPr>
          <a:xfrm>
            <a:off x="621722" y="1898868"/>
            <a:ext cx="540083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|eta| &lt; 2.4)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  <a:p>
            <a:r>
              <a:rPr lang="en-US" sz="2500" b="1" dirty="0">
                <a:solidFill>
                  <a:srgbClr val="0070C0"/>
                </a:solidFill>
              </a:rPr>
              <a:t>Light Blue = South (J/Psi: -2.2 &lt; y &lt; -1.2)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38A04D1-91AA-C08E-B43E-E9B10519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EB44-EA90-134A-A54D-DA5DC24B47AF}" type="datetime1">
              <a:rPr lang="en-US" smtClean="0"/>
              <a:t>4/29/22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13D9CC-17A5-6335-751C-DE6CCDED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20992E-67A6-52E2-25A0-436BC003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82834-CDBF-D778-7C21-59417919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4230710"/>
            <a:ext cx="2837421" cy="1351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263AA-A852-908A-7C19-75C0CCA44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30710"/>
            <a:ext cx="3025914" cy="10197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121619-69CC-8394-DAE6-D8EFFEE8F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08740" y="1102593"/>
            <a:ext cx="43865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1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Consistency Check: North vs South Arms (II)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55376-D022-F62E-8ED6-9108D6351950}"/>
              </a:ext>
            </a:extLst>
          </p:cNvPr>
          <p:cNvSpPr txBox="1"/>
          <p:nvPr/>
        </p:nvSpPr>
        <p:spPr>
          <a:xfrm>
            <a:off x="621722" y="1898868"/>
            <a:ext cx="540083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|eta| &lt; 2.4)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  <a:p>
            <a:r>
              <a:rPr lang="en-US" sz="2500" b="1" dirty="0">
                <a:solidFill>
                  <a:srgbClr val="0070C0"/>
                </a:solidFill>
              </a:rPr>
              <a:t>Light Blue = South (J/Psi: -2.2 &lt; y &lt; -1.2)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38A04D1-91AA-C08E-B43E-E9B10519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EB44-EA90-134A-A54D-DA5DC24B47AF}" type="datetime1">
              <a:rPr lang="en-US" smtClean="0"/>
              <a:t>4/29/22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13D9CC-17A5-6335-751C-DE6CCDED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20992E-67A6-52E2-25A0-436BC003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88BA9-06BE-1261-DCF8-02A08540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63767" y="1232833"/>
            <a:ext cx="438654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E7B1F5-B471-0BF9-7867-4E2090241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1" y="3712638"/>
            <a:ext cx="3281577" cy="1553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814AC-72FE-D927-CE80-F6986BA0A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905" y="3712638"/>
            <a:ext cx="3125634" cy="14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84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Consistency Check: North vs South Arms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55376-D022-F62E-8ED6-9108D6351950}"/>
              </a:ext>
            </a:extLst>
          </p:cNvPr>
          <p:cNvSpPr txBox="1"/>
          <p:nvPr/>
        </p:nvSpPr>
        <p:spPr>
          <a:xfrm>
            <a:off x="621722" y="1898868"/>
            <a:ext cx="540083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eta &lt; 2.4)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  <a:p>
            <a:r>
              <a:rPr lang="en-US" sz="2500" b="1" dirty="0">
                <a:solidFill>
                  <a:srgbClr val="0070C0"/>
                </a:solidFill>
              </a:rPr>
              <a:t>Light Blue = South (J/Psi: -2.2 &lt; y &lt; -1.2)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8FF8D-B259-9039-6CF6-5CD56EB3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57" y="3538682"/>
            <a:ext cx="3467100" cy="21082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38A04D1-91AA-C08E-B43E-E9B10519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EB44-EA90-134A-A54D-DA5DC24B47AF}" type="datetime1">
              <a:rPr lang="en-US" smtClean="0"/>
              <a:t>4/29/22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13D9CC-17A5-6335-751C-DE6CCDED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20992E-67A6-52E2-25A0-436BC003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B337CD-738B-7E45-374C-986D7CE51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14603" y="1009549"/>
            <a:ext cx="4853082" cy="50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98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Multiplicity: All Together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55376-D022-F62E-8ED6-9108D6351950}"/>
              </a:ext>
            </a:extLst>
          </p:cNvPr>
          <p:cNvSpPr txBox="1"/>
          <p:nvPr/>
        </p:nvSpPr>
        <p:spPr>
          <a:xfrm>
            <a:off x="838200" y="1643479"/>
            <a:ext cx="5400837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eta &lt; 2.4)</a:t>
            </a:r>
          </a:p>
          <a:p>
            <a:r>
              <a:rPr lang="en-US" sz="2500" b="1" dirty="0">
                <a:solidFill>
                  <a:srgbClr val="FF0000"/>
                </a:solidFill>
              </a:rPr>
              <a:t>            [dimuon subtracted]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            [inclusive </a:t>
            </a:r>
            <a:r>
              <a:rPr lang="en-US" sz="2500" b="1" dirty="0" err="1">
                <a:solidFill>
                  <a:srgbClr val="00B050"/>
                </a:solidFill>
              </a:rPr>
              <a:t>tracklets</a:t>
            </a:r>
            <a:r>
              <a:rPr lang="en-US" sz="2500" b="1" dirty="0">
                <a:solidFill>
                  <a:srgbClr val="00B050"/>
                </a:solidFill>
              </a:rPr>
              <a:t>]</a:t>
            </a:r>
          </a:p>
          <a:p>
            <a:r>
              <a:rPr lang="en-US" sz="2500" b="1" dirty="0">
                <a:solidFill>
                  <a:srgbClr val="0070C0"/>
                </a:solidFill>
              </a:rPr>
              <a:t>Light Blue = South (J/Psi: -2.2 &lt; y &lt; -1.2)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5B989-938D-62C0-F7DC-8ECB6B0B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06" y="3859448"/>
            <a:ext cx="3467100" cy="187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BB30D-A44D-89B4-0D41-2D5FE855D783}"/>
              </a:ext>
            </a:extLst>
          </p:cNvPr>
          <p:cNvSpPr txBox="1"/>
          <p:nvPr/>
        </p:nvSpPr>
        <p:spPr>
          <a:xfrm>
            <a:off x="695164" y="5885793"/>
            <a:ext cx="54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Less MPI contribution to the forward J/Psi production?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C1C6971-54B6-F3DF-AFDF-B4A9D313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B4568-0661-0941-928A-0A31A741ACD3}" type="datetime1">
              <a:rPr lang="en-US" smtClean="0"/>
              <a:t>4/29/22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23F117C-A5A3-DB1D-8C55-D6CD6C1D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D55D7A8-D3A5-AFF0-69A8-F81BE463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982367-38B5-5EEA-76E9-C9C09077A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89719" y="1138789"/>
            <a:ext cx="4585736" cy="47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64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8826-D62F-5D62-1EED-0C32664B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Comparation with other Results (I)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C2B6C-1FCF-CAEF-EF49-39975EEF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71EB-A443-1747-AD14-FDD0E277B803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4462-35C7-96E8-BC44-28F28D9A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709D3-7FED-1E41-D900-C4D8EB0C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B9A81-D0DB-3B89-CE81-A2BE3AD8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12934" y="754929"/>
            <a:ext cx="5358693" cy="5585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F16E0-3EC9-607C-53D9-631EFDDD3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699" y="4515932"/>
            <a:ext cx="2855608" cy="1349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5A7EDD-C26C-BAAE-A1EB-8040BF572E32}"/>
              </a:ext>
            </a:extLst>
          </p:cNvPr>
          <p:cNvSpPr txBox="1"/>
          <p:nvPr/>
        </p:nvSpPr>
        <p:spPr>
          <a:xfrm>
            <a:off x="1112621" y="1403341"/>
            <a:ext cx="8242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ADC69-279B-B79C-28F0-1B6B4B95A353}"/>
              </a:ext>
            </a:extLst>
          </p:cNvPr>
          <p:cNvSpPr txBox="1"/>
          <p:nvPr/>
        </p:nvSpPr>
        <p:spPr>
          <a:xfrm>
            <a:off x="1112621" y="4821277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FE971DC-26F5-30E3-7EEF-2C545332A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567" y="1089927"/>
            <a:ext cx="2855606" cy="1527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CE7E9A1-C541-C3A9-4242-D4EDAC332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450" y="2524125"/>
            <a:ext cx="2855608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8826-D62F-5D62-1EED-0C32664B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Comparation with other Results (II)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C2B6C-1FCF-CAEF-EF49-39975EEF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71EB-A443-1747-AD14-FDD0E277B803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4462-35C7-96E8-BC44-28F28D9A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709D3-7FED-1E41-D900-C4D8EB0C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A7EDD-C26C-BAAE-A1EB-8040BF572E32}"/>
              </a:ext>
            </a:extLst>
          </p:cNvPr>
          <p:cNvSpPr txBox="1"/>
          <p:nvPr/>
        </p:nvSpPr>
        <p:spPr>
          <a:xfrm>
            <a:off x="1112621" y="1577165"/>
            <a:ext cx="8242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ADC69-279B-B79C-28F0-1B6B4B95A353}"/>
              </a:ext>
            </a:extLst>
          </p:cNvPr>
          <p:cNvSpPr txBox="1"/>
          <p:nvPr/>
        </p:nvSpPr>
        <p:spPr>
          <a:xfrm>
            <a:off x="1112621" y="4821277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FE971DC-26F5-30E3-7EEF-2C545332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67" y="1089927"/>
            <a:ext cx="2855606" cy="1527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CE7E9A1-C541-C3A9-4242-D4EDAC33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450" y="2524125"/>
            <a:ext cx="2855608" cy="1527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B8331-B5F5-2154-FC8B-A0A482C6B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01890" y="993344"/>
            <a:ext cx="4568829" cy="4761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463115-5FEE-4190-2AA0-F0DA72529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857" y="4220085"/>
            <a:ext cx="2743201" cy="166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32A3-F496-2C45-DEA1-93CF6DD5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6"/>
            <a:ext cx="10515600" cy="709932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Production in High Energy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FA98D-DF8F-D10F-F875-38A1EA1F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1" y="1274547"/>
            <a:ext cx="4747531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How J/Psi are produced?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Perturbative</a:t>
            </a:r>
            <a:r>
              <a:rPr lang="en-US" dirty="0"/>
              <a:t> + </a:t>
            </a:r>
            <a:r>
              <a:rPr lang="en-US" dirty="0">
                <a:solidFill>
                  <a:srgbClr val="0432FF"/>
                </a:solidFill>
              </a:rPr>
              <a:t>Non-perturbative</a:t>
            </a:r>
          </a:p>
          <a:p>
            <a:pPr marL="0" indent="0">
              <a:buNone/>
            </a:pPr>
            <a:r>
              <a:rPr lang="en-US" dirty="0"/>
              <a:t>   -  J/Psi (c-cbar), a simplest QCD system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“c-cbar” pair from hard scattering </a:t>
            </a:r>
          </a:p>
          <a:p>
            <a:pPr lvl="1"/>
            <a:r>
              <a:rPr lang="en-US" dirty="0" err="1"/>
              <a:t>pQCD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Single hard scattering</a:t>
            </a:r>
          </a:p>
          <a:p>
            <a:pPr lvl="2"/>
            <a:r>
              <a:rPr lang="en-US" dirty="0"/>
              <a:t>Multiple semi-hard </a:t>
            </a:r>
            <a:r>
              <a:rPr lang="en-US" dirty="0" err="1"/>
              <a:t>parton</a:t>
            </a:r>
            <a:r>
              <a:rPr lang="en-US" dirty="0"/>
              <a:t> interactions (MPI)</a:t>
            </a:r>
          </a:p>
          <a:p>
            <a:pPr lvl="1"/>
            <a:r>
              <a:rPr lang="en-US" dirty="0"/>
              <a:t>NRQCD models:</a:t>
            </a:r>
          </a:p>
          <a:p>
            <a:pPr lvl="2"/>
            <a:r>
              <a:rPr lang="en-US" dirty="0"/>
              <a:t>Color Singlet (CS)</a:t>
            </a:r>
          </a:p>
          <a:p>
            <a:pPr lvl="2"/>
            <a:r>
              <a:rPr lang="en-US" dirty="0"/>
              <a:t>Color Octet (CO)</a:t>
            </a:r>
          </a:p>
          <a:p>
            <a:pPr lvl="1"/>
            <a:r>
              <a:rPr lang="en-US" dirty="0"/>
              <a:t>Jet fragmentation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“c-cbar” hadronization to J/Psi</a:t>
            </a:r>
          </a:p>
          <a:p>
            <a:pPr lvl="1"/>
            <a:r>
              <a:rPr lang="en-US" dirty="0"/>
              <a:t>Color neutralization  </a:t>
            </a:r>
          </a:p>
          <a:p>
            <a:pPr lvl="1"/>
            <a:r>
              <a:rPr lang="en-US" dirty="0"/>
              <a:t>Interactions with QCD medium   </a:t>
            </a:r>
          </a:p>
          <a:p>
            <a:pPr lvl="1"/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5F33F18D-9850-CFE3-644A-448AA34EA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9851" y="3635020"/>
            <a:ext cx="1664095" cy="2230114"/>
          </a:xfrm>
          <a:prstGeom prst="rect">
            <a:avLst/>
          </a:prstGeom>
          <a:noFill/>
          <a:ln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A3B8408-D59F-A25F-A1B8-5AEB762F8092}"/>
              </a:ext>
            </a:extLst>
          </p:cNvPr>
          <p:cNvGrpSpPr/>
          <p:nvPr/>
        </p:nvGrpSpPr>
        <p:grpSpPr>
          <a:xfrm>
            <a:off x="7622211" y="3429000"/>
            <a:ext cx="3976923" cy="3037969"/>
            <a:chOff x="8391371" y="4306463"/>
            <a:chExt cx="3209367" cy="2460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4411D0-5B1F-FED9-55DE-97A87F143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1371" y="4306463"/>
              <a:ext cx="3209367" cy="24607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8C2CEE-E7DC-73CD-AB21-7991D2EFB73E}"/>
                </a:ext>
              </a:extLst>
            </p:cNvPr>
            <p:cNvSpPr txBox="1"/>
            <p:nvPr/>
          </p:nvSpPr>
          <p:spPr>
            <a:xfrm>
              <a:off x="9267157" y="4306463"/>
              <a:ext cx="22303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PHENIX, PRC 102, 014902 (2020)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4BE685C-EF4F-D0CC-B7BC-C52EE101A1FE}"/>
              </a:ext>
            </a:extLst>
          </p:cNvPr>
          <p:cNvSpPr/>
          <p:nvPr/>
        </p:nvSpPr>
        <p:spPr>
          <a:xfrm>
            <a:off x="9105254" y="4029559"/>
            <a:ext cx="410705" cy="159632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E3A0DD-D99F-568F-3864-3AF77E001C6B}"/>
              </a:ext>
            </a:extLst>
          </p:cNvPr>
          <p:cNvSpPr/>
          <p:nvPr/>
        </p:nvSpPr>
        <p:spPr>
          <a:xfrm>
            <a:off x="10482013" y="4034728"/>
            <a:ext cx="410705" cy="159632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5E0CCE-9C8B-9934-A0D9-2529F2272E92}"/>
              </a:ext>
            </a:extLst>
          </p:cNvPr>
          <p:cNvSpPr txBox="1"/>
          <p:nvPr/>
        </p:nvSpPr>
        <p:spPr>
          <a:xfrm>
            <a:off x="5215825" y="41148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B79B65-6F4F-8E1E-257F-0F38B82F6428}"/>
              </a:ext>
            </a:extLst>
          </p:cNvPr>
          <p:cNvSpPr txBox="1"/>
          <p:nvPr/>
        </p:nvSpPr>
        <p:spPr>
          <a:xfrm>
            <a:off x="5222963" y="5214121"/>
            <a:ext cx="52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CO: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3E9444-BC2C-4830-1294-D3790E6D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7A3B-93A9-534C-8725-BC50AF726C62}" type="datetime1">
              <a:rPr lang="en-US" smtClean="0"/>
              <a:t>4/28/22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9CE97FB-89D2-1127-6BDE-3CE63230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12E5518-2461-67CB-DD9A-69CD50444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55357D-B1CA-44D9-E99E-EE36AFC81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090" y="1232115"/>
            <a:ext cx="3516603" cy="184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D736-6324-3DC1-4ED3-A2842CF3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78" y="18255"/>
            <a:ext cx="5492858" cy="849650"/>
          </a:xfrm>
        </p:spPr>
        <p:txBody>
          <a:bodyPr/>
          <a:lstStyle/>
          <a:p>
            <a:r>
              <a:rPr lang="en-US" dirty="0"/>
              <a:t>Summary and Outlook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443BD-48FF-73ED-FEC9-32CBA594E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78" y="1095804"/>
            <a:ext cx="6252275" cy="50326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First measurements of the relative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yields in the forward rapidity vs normalized event charged particle multiplicity in pp at 200GeV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Strong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dependence observed when signal and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Evt_Mult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in the same kinematics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dependence reduced significantly if remove the dimuon contribution to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Evt_Mult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Dimuon subtracted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dependence similar to the ones from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Evt_Mult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determined in a far kinematic region from the signal </a:t>
            </a:r>
          </a:p>
          <a:p>
            <a:pPr marL="457200" lvl="1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Physics discussions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mostly from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g+g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interactions at RHIC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“c-cbar” favors CS state, at low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pT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Less MPI contributions at RHIC?</a:t>
            </a:r>
          </a:p>
          <a:p>
            <a:pPr marL="457200" lvl="1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p+Au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analysis in progress, expect preliminary results soon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B7FC-87BF-1E34-F9FB-60232C123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4555-8D0A-A546-8CA6-A93D838DD021}" type="datetime1">
              <a:rPr lang="en-US" smtClean="0"/>
              <a:t>4/30/22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83D4-592A-2052-A7EA-90776686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41653-D731-7107-DECB-376C9843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20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1A1E74-828B-DAF7-DD03-1C7F8453E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66760" y="-97822"/>
            <a:ext cx="4627418" cy="48230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4B6612-E0BF-CE06-872C-B1593CD26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869" y="4841875"/>
            <a:ext cx="40132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7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18FF-CBB0-363A-ED34-4BB66A2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4880F-AE87-3844-93E4-5C5EF35CE9AE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12022-5B3E-35C8-BBBE-873FFF29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0F12E-7E41-602C-0A7E-DAFC7423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2" descr="Thank You to All | Centennial Middle School">
            <a:extLst>
              <a:ext uri="{FF2B5EF4-FFF2-40B4-BE49-F238E27FC236}">
                <a16:creationId xmlns:a16="http://schemas.microsoft.com/office/drawing/2014/main" id="{F7B8682F-B6D6-079F-F771-C6B00714B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314" y="1232116"/>
            <a:ext cx="6339371" cy="4226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29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4C23-5342-E6C2-BB99-5350B62D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F6395-001D-530B-7D9A-BEAEF958F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B9CE5-4A43-9875-E64A-63598211B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EA3B-9381-BF4A-BBDD-16519377DAB9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B208D-3DAD-1ACB-42C0-0FCBEB0D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41DA2-A1C6-D429-E93D-C2961E8D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77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AB132-0274-4F65-8AC2-B16D07CF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J/Psi Production and QCD Underlying Events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105D1E-239F-1D92-42AB-4A79C03DE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133" y="3317082"/>
            <a:ext cx="10709733" cy="1442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B026E7-81CE-4005-CA74-3CC81D2A0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528" y="1690688"/>
            <a:ext cx="2835667" cy="9144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8FC10D-1B64-26F5-92BC-C6C34C65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E66DC-A834-CE45-9E8C-7FAB3D14F6FC}" type="datetime1">
              <a:rPr lang="en-US" smtClean="0"/>
              <a:t>4/28/22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4E6876B-619B-AAF0-D8AB-A39A941F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46139E-63D7-021D-285C-9808BF13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4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8826-D62F-5D62-1EED-0C32664B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Comparation with other Results (III)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C2B6C-1FCF-CAEF-EF49-39975EEF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71EB-A443-1747-AD14-FDD0E277B803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4462-35C7-96E8-BC44-28F28D9A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709D3-7FED-1E41-D900-C4D8EB0C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A7EDD-C26C-BAAE-A1EB-8040BF572E32}"/>
              </a:ext>
            </a:extLst>
          </p:cNvPr>
          <p:cNvSpPr txBox="1"/>
          <p:nvPr/>
        </p:nvSpPr>
        <p:spPr>
          <a:xfrm>
            <a:off x="1112621" y="1403341"/>
            <a:ext cx="8242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ADC69-279B-B79C-28F0-1B6B4B95A353}"/>
              </a:ext>
            </a:extLst>
          </p:cNvPr>
          <p:cNvSpPr txBox="1"/>
          <p:nvPr/>
        </p:nvSpPr>
        <p:spPr>
          <a:xfrm>
            <a:off x="1112621" y="4821277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FE971DC-26F5-30E3-7EEF-2C545332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67" y="1089927"/>
            <a:ext cx="2855606" cy="1527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CE7E9A1-C541-C3A9-4242-D4EDAC33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450" y="2524125"/>
            <a:ext cx="2855608" cy="1527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012080-88CD-1EE4-6896-3777C4BFC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51445" y="1087559"/>
            <a:ext cx="4528807" cy="4720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D246FA-2ED7-BA2E-B810-5C9A4D694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210" y="4422439"/>
            <a:ext cx="2743201" cy="13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Multiplicity: All Together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55376-D022-F62E-8ED6-9108D6351950}"/>
              </a:ext>
            </a:extLst>
          </p:cNvPr>
          <p:cNvSpPr txBox="1"/>
          <p:nvPr/>
        </p:nvSpPr>
        <p:spPr>
          <a:xfrm>
            <a:off x="880981" y="1519212"/>
            <a:ext cx="5400837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eta &lt; 2.4)</a:t>
            </a:r>
          </a:p>
          <a:p>
            <a:r>
              <a:rPr lang="en-US" sz="2500" b="1" dirty="0">
                <a:solidFill>
                  <a:srgbClr val="FF0000"/>
                </a:solidFill>
              </a:rPr>
              <a:t>            [dimuon subtracted]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            [inclusive </a:t>
            </a:r>
            <a:r>
              <a:rPr lang="en-US" sz="2500" b="1" dirty="0" err="1">
                <a:solidFill>
                  <a:srgbClr val="00B050"/>
                </a:solidFill>
              </a:rPr>
              <a:t>tracklets</a:t>
            </a:r>
            <a:r>
              <a:rPr lang="en-US" sz="2500" b="1" dirty="0">
                <a:solidFill>
                  <a:srgbClr val="00B050"/>
                </a:solidFill>
              </a:rPr>
              <a:t>]</a:t>
            </a:r>
          </a:p>
          <a:p>
            <a:r>
              <a:rPr lang="en-US" sz="2500" b="1" dirty="0">
                <a:solidFill>
                  <a:srgbClr val="0070C0"/>
                </a:solidFill>
              </a:rPr>
              <a:t>Light Blue = South (J/Psi: -2.2 &lt; y &lt; -1.2)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BB30D-A44D-89B4-0D41-2D5FE855D783}"/>
              </a:ext>
            </a:extLst>
          </p:cNvPr>
          <p:cNvSpPr txBox="1"/>
          <p:nvPr/>
        </p:nvSpPr>
        <p:spPr>
          <a:xfrm>
            <a:off x="695164" y="5885793"/>
            <a:ext cx="54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Less MPI contribution to the forward J/Psi production?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C1C6971-54B6-F3DF-AFDF-B4A9D313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B4568-0661-0941-928A-0A31A741ACD3}" type="datetime1">
              <a:rPr lang="en-US" smtClean="0"/>
              <a:t>4/29/22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23F117C-A5A3-DB1D-8C55-D6CD6C1D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D55D7A8-D3A5-AFF0-69A8-F81BE463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04BA69-FCFB-9ACD-7154-B1CC14637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03964" y="989641"/>
            <a:ext cx="4386540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2333A-15AB-713E-78A9-1485223B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649" y="3854948"/>
            <a:ext cx="35814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11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99F3-6DC0-33FD-DE2A-E92BF099A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26" y="510356"/>
            <a:ext cx="4482281" cy="1033310"/>
          </a:xfrm>
        </p:spPr>
        <p:txBody>
          <a:bodyPr>
            <a:noAutofit/>
          </a:bodyPr>
          <a:lstStyle/>
          <a:p>
            <a:r>
              <a:rPr lang="en-US" sz="3600" dirty="0"/>
              <a:t>J/</a:t>
            </a:r>
            <a:r>
              <a:rPr lang="el-GR" sz="3600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sz="3600" dirty="0"/>
              <a:t> Dimuon Mass Fits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5A85E3-3316-9A33-4CBD-E041B5011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1607" y="0"/>
            <a:ext cx="7280787" cy="658553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43D6C-661D-F080-7BF4-5A24BF32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71EB-A443-1747-AD14-FDD0E277B803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B3D3B-A367-94A8-8780-8FADD812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B6D4A-5026-EB14-1D8C-0077841B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33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D886-C754-DE35-3E51-19D48CC5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MB Events’ FVTX and SVX </a:t>
            </a:r>
            <a:r>
              <a:rPr lang="en-US" sz="3600" dirty="0" err="1"/>
              <a:t>Tracklet</a:t>
            </a:r>
            <a:r>
              <a:rPr lang="en-US" sz="3600" dirty="0"/>
              <a:t> Raw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8FCA5-019A-893D-929A-2E6FB1C6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71EB-A443-1747-AD14-FDD0E277B803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7D887-817E-711E-F8C4-B3B3EAC58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83BF7-FDE0-3062-9927-5658BA74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FCE0A-59A6-082A-60AA-A78CB5589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008316"/>
            <a:ext cx="3784600" cy="363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6903FA-F105-2D5D-93D5-1251C0893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008316"/>
            <a:ext cx="3784600" cy="363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427A97-5545-8CFD-FF25-0DC27ED6B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2008316"/>
            <a:ext cx="37846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13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D18A-7609-F834-9139-C29D49E4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Counts vs FVTX and SVX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928B6-A97A-DA68-5B4E-3387FDD8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71EB-A443-1747-AD14-FDD0E277B803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0320-7D3D-B7C4-F488-8E854438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32BDB-47E1-5B82-F7B9-9F5B9AD8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D6B88-BF3E-28BD-5C57-B133D3A2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3" y="2039208"/>
            <a:ext cx="3784600" cy="363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FEC659-16BF-40F7-0EDF-D644593E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065" y="2039208"/>
            <a:ext cx="3784600" cy="363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F7A29-7688-241B-FE13-D1B2B76B7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389" y="2039208"/>
            <a:ext cx="3784600" cy="3632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93D7DB-BE4F-7934-26DA-78CE3DCF2749}"/>
              </a:ext>
            </a:extLst>
          </p:cNvPr>
          <p:cNvSpPr txBox="1"/>
          <p:nvPr/>
        </p:nvSpPr>
        <p:spPr>
          <a:xfrm>
            <a:off x="2014151" y="2891481"/>
            <a:ext cx="75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833F6-264D-0656-9A54-CBCEC0CA311E}"/>
              </a:ext>
            </a:extLst>
          </p:cNvPr>
          <p:cNvSpPr txBox="1"/>
          <p:nvPr/>
        </p:nvSpPr>
        <p:spPr>
          <a:xfrm>
            <a:off x="5717050" y="2891481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28F6A-BFDB-D6B5-C25D-B3D362F34837}"/>
              </a:ext>
            </a:extLst>
          </p:cNvPr>
          <p:cNvSpPr txBox="1"/>
          <p:nvPr/>
        </p:nvSpPr>
        <p:spPr>
          <a:xfrm>
            <a:off x="9829091" y="289148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FVTXN</a:t>
            </a:r>
          </a:p>
        </p:txBody>
      </p:sp>
    </p:spTree>
    <p:extLst>
      <p:ext uri="{BB962C8B-B14F-4D97-AF65-F5344CB8AC3E}">
        <p14:creationId xmlns:p14="http://schemas.microsoft.com/office/powerpoint/2010/main" val="4259370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415600" y="110666"/>
            <a:ext cx="11360800" cy="67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dirty="0"/>
              <a:t>Multiple Collision Probability Table </a:t>
            </a:r>
            <a:endParaRPr dirty="0"/>
          </a:p>
        </p:txBody>
      </p:sp>
      <p:sp>
        <p:nvSpPr>
          <p:cNvPr id="220" name="Google Shape;220;p22"/>
          <p:cNvSpPr txBox="1"/>
          <p:nvPr/>
        </p:nvSpPr>
        <p:spPr>
          <a:xfrm>
            <a:off x="423184" y="851356"/>
            <a:ext cx="1135321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BBCLL1_Eff = 55 +/ 5 % for run15 pp MB; 79 +/-2 % for hard scattering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9349" y="1730987"/>
            <a:ext cx="5062551" cy="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graphicFrame>
        <p:nvGraphicFramePr>
          <p:cNvPr id="223" name="Google Shape;223;p22"/>
          <p:cNvGraphicFramePr/>
          <p:nvPr/>
        </p:nvGraphicFramePr>
        <p:xfrm>
          <a:off x="320100" y="1595274"/>
          <a:ext cx="6328650" cy="4632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BBC Rate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kHz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Mean_Mu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Prob. to have 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2+ collisions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250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0.05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0.12%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500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0.1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0.47%  &lt;pAu&gt;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1,000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0.2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1.8%     &lt;pp&gt;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1,500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0.31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3.9%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2,000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0.43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6.9%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2,500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0.55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10%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24" name="Google Shape;22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701" y="2630333"/>
            <a:ext cx="5136833" cy="349703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3D986333-8837-8B4F-8513-DAB1215731ED}" type="datetime1">
              <a:rPr lang="en-US" smtClean="0"/>
              <a:t>4/28/22</a:t>
            </a:fld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Liu @DIS2022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9D60-817A-2F44-88E2-9A8D6306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47"/>
            <a:ext cx="8450988" cy="980007"/>
          </a:xfrm>
        </p:spPr>
        <p:txBody>
          <a:bodyPr>
            <a:normAutofit/>
          </a:bodyPr>
          <a:lstStyle/>
          <a:p>
            <a:r>
              <a:rPr lang="en-US" sz="3600" dirty="0"/>
              <a:t>J/</a:t>
            </a:r>
            <a:r>
              <a:rPr lang="el-GR" sz="3600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sz="3600" dirty="0"/>
              <a:t> Yields vs Event Multiplicity -  Topology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742D6-DC17-FB45-83F1-640B7DA3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BA1E7-18AC-2A48-B4F4-D5FFFD453A4C}" type="datetime1">
              <a:rPr lang="en-US" smtClean="0"/>
              <a:t>4/28/22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635D9-7335-2E46-B8F9-33683D8B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1EF8C-8096-9541-9A24-32D13B35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3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737F3C-08AE-294E-8601-2C19DB1A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67" y="1838068"/>
            <a:ext cx="5155526" cy="1574032"/>
          </a:xfrm>
          <a:prstGeom prst="rect">
            <a:avLst/>
          </a:prstGeom>
          <a:ln w="2857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9E1237-CC42-8A4A-9165-D5D9A158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28" y="1891537"/>
            <a:ext cx="5155526" cy="157403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D6F30CE-9346-174E-9963-269B68AEBA06}"/>
              </a:ext>
            </a:extLst>
          </p:cNvPr>
          <p:cNvGrpSpPr/>
          <p:nvPr/>
        </p:nvGrpSpPr>
        <p:grpSpPr>
          <a:xfrm>
            <a:off x="2816028" y="2492347"/>
            <a:ext cx="1335186" cy="833481"/>
            <a:chOff x="2816028" y="2492347"/>
            <a:chExt cx="1335186" cy="83348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B8330F6-1301-0A4F-A3FB-FD9C1C058B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4F19B09-53D6-1A4D-81B0-BE9827412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1BB8912-AACB-F842-A273-4BFB1EC28E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64C8B6-7214-9742-B755-C3847D5C9A1A}"/>
              </a:ext>
            </a:extLst>
          </p:cNvPr>
          <p:cNvGrpSpPr/>
          <p:nvPr/>
        </p:nvGrpSpPr>
        <p:grpSpPr>
          <a:xfrm rot="17919229">
            <a:off x="7578867" y="2192875"/>
            <a:ext cx="1335186" cy="833481"/>
            <a:chOff x="2816028" y="2492347"/>
            <a:chExt cx="1335186" cy="833481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3E258DF-6850-524F-9C77-DB24B4D78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E7AA56-06F4-9D46-BD98-E93F66278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A3CF6DE-11CD-B548-9CD7-2B0094D081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CABE30E-737B-494A-9753-D70062F7725B}"/>
              </a:ext>
            </a:extLst>
          </p:cNvPr>
          <p:cNvSpPr txBox="1"/>
          <p:nvPr/>
        </p:nvSpPr>
        <p:spPr>
          <a:xfrm>
            <a:off x="6799141" y="1832607"/>
            <a:ext cx="109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Evt_Multi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6F108D-E7E6-E44D-906E-183AC7875CF7}"/>
              </a:ext>
            </a:extLst>
          </p:cNvPr>
          <p:cNvSpPr txBox="1"/>
          <p:nvPr/>
        </p:nvSpPr>
        <p:spPr>
          <a:xfrm>
            <a:off x="3004588" y="1771498"/>
            <a:ext cx="109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Evt_Multi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FF35A25-B6AA-BA43-AAC4-A422FFEFB775}"/>
              </a:ext>
            </a:extLst>
          </p:cNvPr>
          <p:cNvGrpSpPr/>
          <p:nvPr/>
        </p:nvGrpSpPr>
        <p:grpSpPr>
          <a:xfrm>
            <a:off x="573996" y="4405311"/>
            <a:ext cx="5155526" cy="1765998"/>
            <a:chOff x="573996" y="4405311"/>
            <a:chExt cx="5155526" cy="176599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158F52E-84E7-D04A-BF93-A97E8025A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996" y="4405311"/>
              <a:ext cx="5155526" cy="1574032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8701E15-292D-E14D-8337-9C4CA494FA39}"/>
                </a:ext>
              </a:extLst>
            </p:cNvPr>
            <p:cNvGrpSpPr/>
            <p:nvPr/>
          </p:nvGrpSpPr>
          <p:grpSpPr>
            <a:xfrm rot="14612223">
              <a:off x="1217128" y="5086975"/>
              <a:ext cx="1335186" cy="833481"/>
              <a:chOff x="2816028" y="2492347"/>
              <a:chExt cx="1335186" cy="833481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B26A7E4-DFAF-3E49-9CDE-104EB2CFB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6028" y="2492347"/>
                <a:ext cx="1003413" cy="83348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8C5A87B-365C-B248-8F49-2AE4BA79E6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6028" y="2909087"/>
                <a:ext cx="1222572" cy="41674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8FDCA69-B5DF-8547-89F3-D293D5E492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6028" y="2641984"/>
                <a:ext cx="1335186" cy="68384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D4A02D3-57C7-6649-9A7B-4C6062680DD2}"/>
              </a:ext>
            </a:extLst>
          </p:cNvPr>
          <p:cNvSpPr txBox="1"/>
          <p:nvPr/>
        </p:nvSpPr>
        <p:spPr>
          <a:xfrm>
            <a:off x="1000456" y="4622441"/>
            <a:ext cx="109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Evt_Multi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9C87CC0-FEEF-B34B-995F-17E836ADD924}"/>
              </a:ext>
            </a:extLst>
          </p:cNvPr>
          <p:cNvSpPr txBox="1"/>
          <p:nvPr/>
        </p:nvSpPr>
        <p:spPr>
          <a:xfrm>
            <a:off x="838200" y="1360171"/>
            <a:ext cx="1915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MPI, co-mover/FSI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2648EE-8A23-0944-AECB-17EBEF8EE434}"/>
              </a:ext>
            </a:extLst>
          </p:cNvPr>
          <p:cNvSpPr txBox="1"/>
          <p:nvPr/>
        </p:nvSpPr>
        <p:spPr>
          <a:xfrm>
            <a:off x="6539479" y="1265429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MPI, collision energy local density? 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4020AC7-20A4-A549-8C4D-1B3F193B2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22" y="4335363"/>
            <a:ext cx="5155526" cy="157403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E8F4C116-C7F7-CD47-A18A-37F52FC6E282}"/>
              </a:ext>
            </a:extLst>
          </p:cNvPr>
          <p:cNvGrpSpPr/>
          <p:nvPr/>
        </p:nvGrpSpPr>
        <p:grpSpPr>
          <a:xfrm rot="14612223">
            <a:off x="6943654" y="5017027"/>
            <a:ext cx="1335186" cy="833481"/>
            <a:chOff x="2816028" y="2492347"/>
            <a:chExt cx="1335186" cy="833481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5B3FC03-9540-E345-8616-6FBD48AA10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E5F5F74-AAD4-1442-A066-51E76AE946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4D7749A-65E0-C447-8B0B-176CA0B5DD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AA67710-373C-F64F-9E3E-311D509E5C20}"/>
              </a:ext>
            </a:extLst>
          </p:cNvPr>
          <p:cNvGrpSpPr/>
          <p:nvPr/>
        </p:nvGrpSpPr>
        <p:grpSpPr>
          <a:xfrm rot="156818">
            <a:off x="8267120" y="5041091"/>
            <a:ext cx="1335186" cy="833481"/>
            <a:chOff x="2816028" y="2492347"/>
            <a:chExt cx="1335186" cy="833481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21A30DA-9027-E741-8DE6-B7F911BBF4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D9A22A1-AD7C-444D-85EE-E6588F8652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305785E-DB96-B644-A069-C98ECAA88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2" descr="PHENIX Experiment">
            <a:extLst>
              <a:ext uri="{FF2B5EF4-FFF2-40B4-BE49-F238E27FC236}">
                <a16:creationId xmlns:a16="http://schemas.microsoft.com/office/drawing/2014/main" id="{240471D8-6DD4-AA4C-A7D4-0C1B6CCD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225" y="0"/>
            <a:ext cx="1724775" cy="8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5800E4E-2405-7C99-18F0-97E3A911A78C}"/>
              </a:ext>
            </a:extLst>
          </p:cNvPr>
          <p:cNvSpPr txBox="1"/>
          <p:nvPr/>
        </p:nvSpPr>
        <p:spPr>
          <a:xfrm>
            <a:off x="916828" y="4164267"/>
            <a:ext cx="351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MPI, collision energy local density?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6B85C6-FC5B-B2CA-C07D-212E32617512}"/>
              </a:ext>
            </a:extLst>
          </p:cNvPr>
          <p:cNvSpPr txBox="1"/>
          <p:nvPr/>
        </p:nvSpPr>
        <p:spPr>
          <a:xfrm>
            <a:off x="6799141" y="4201565"/>
            <a:ext cx="2242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MPI, co-mover/FSI, all</a:t>
            </a:r>
          </a:p>
        </p:txBody>
      </p:sp>
    </p:spTree>
    <p:extLst>
      <p:ext uri="{BB962C8B-B14F-4D97-AF65-F5344CB8AC3E}">
        <p14:creationId xmlns:p14="http://schemas.microsoft.com/office/powerpoint/2010/main" val="2015957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372F-D75E-9282-8800-CE5997B6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6"/>
            <a:ext cx="10515600" cy="1325563"/>
          </a:xfrm>
        </p:spPr>
        <p:txBody>
          <a:bodyPr/>
          <a:lstStyle/>
          <a:p>
            <a:r>
              <a:rPr lang="en-US" dirty="0"/>
              <a:t>FVTX Track Multiplicity Correlations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7C554-7ED7-D646-DDEB-FFC6F44A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631E-FEEB-F24C-9687-2DCBF3FD6797}" type="datetime1">
              <a:rPr lang="en-US" smtClean="0"/>
              <a:t>4/30/22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1AB39-1C19-2297-C456-90C10DB8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67C45-7F4C-96CF-D144-917CCBD5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0C37E7-5139-35C7-0AA8-99BF32A7A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0197" y="626834"/>
            <a:ext cx="5162405" cy="643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6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372F-D75E-9282-8800-CE5997B6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FVTX Track Multiplicity Correlations: MB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7C554-7ED7-D646-DDEB-FFC6F44A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631E-FEEB-F24C-9687-2DCBF3FD6797}" type="datetime1">
              <a:rPr lang="en-US" smtClean="0"/>
              <a:t>4/30/22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1AB39-1C19-2297-C456-90C10DB8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67C45-7F4C-96CF-D144-917CCBD5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19A8B5-68C0-DB48-826C-C54CAE16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8615" y="1021511"/>
            <a:ext cx="4200676" cy="5539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6201AE-BDB5-9527-89F1-D40F16F4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87681" y="1149390"/>
            <a:ext cx="4006712" cy="52832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961912-D55B-35AA-84D9-76F547CF9B23}"/>
              </a:ext>
            </a:extLst>
          </p:cNvPr>
          <p:cNvSpPr txBox="1"/>
          <p:nvPr/>
        </p:nvSpPr>
        <p:spPr>
          <a:xfrm>
            <a:off x="2410691" y="3103418"/>
            <a:ext cx="119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FVTXS_MB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649FC0-6737-C8FE-895B-EFF3F17C8CDB}"/>
              </a:ext>
            </a:extLst>
          </p:cNvPr>
          <p:cNvSpPr txBox="1"/>
          <p:nvPr/>
        </p:nvSpPr>
        <p:spPr>
          <a:xfrm>
            <a:off x="8991600" y="3103418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SVX_MB</a:t>
            </a:r>
          </a:p>
        </p:txBody>
      </p:sp>
    </p:spTree>
    <p:extLst>
      <p:ext uri="{BB962C8B-B14F-4D97-AF65-F5344CB8AC3E}">
        <p14:creationId xmlns:p14="http://schemas.microsoft.com/office/powerpoint/2010/main" val="413749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372F-D75E-9282-8800-CE5997B6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FVTX Track Multiplicity Correlations: MB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7C554-7ED7-D646-DDEB-FFC6F44A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631E-FEEB-F24C-9687-2DCBF3FD6797}" type="datetime1">
              <a:rPr lang="en-US" smtClean="0"/>
              <a:t>4/30/22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1AB39-1C19-2297-C456-90C10DB8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67C45-7F4C-96CF-D144-917CCBD5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32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961912-D55B-35AA-84D9-76F547CF9B23}"/>
              </a:ext>
            </a:extLst>
          </p:cNvPr>
          <p:cNvSpPr txBox="1"/>
          <p:nvPr/>
        </p:nvSpPr>
        <p:spPr>
          <a:xfrm>
            <a:off x="1398754" y="1530267"/>
            <a:ext cx="189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FVTXS_MB, SVX&gt;2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77D8D-D3A0-370A-D11E-C581564B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2007" y="1531972"/>
            <a:ext cx="2962967" cy="3906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C54E50-F70E-2B05-8444-418C4DA5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12444" y="1410965"/>
            <a:ext cx="3067348" cy="40446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CF6EFF-927C-5FC1-455A-EE8F470956E6}"/>
              </a:ext>
            </a:extLst>
          </p:cNvPr>
          <p:cNvSpPr txBox="1"/>
          <p:nvPr/>
        </p:nvSpPr>
        <p:spPr>
          <a:xfrm>
            <a:off x="4633790" y="1425812"/>
            <a:ext cx="189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FVTXS_MB, SVX&gt;4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B37D09-652E-B353-C95B-E9B8DE25E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74314" y="1402486"/>
            <a:ext cx="3120572" cy="4114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147773-37F4-C4BB-74C3-B8FBBD5615E7}"/>
              </a:ext>
            </a:extLst>
          </p:cNvPr>
          <p:cNvSpPr txBox="1"/>
          <p:nvPr/>
        </p:nvSpPr>
        <p:spPr>
          <a:xfrm>
            <a:off x="8783753" y="1345601"/>
            <a:ext cx="189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FVTXS_MB, SVX&gt;6</a:t>
            </a:r>
          </a:p>
        </p:txBody>
      </p:sp>
    </p:spTree>
    <p:extLst>
      <p:ext uri="{BB962C8B-B14F-4D97-AF65-F5344CB8AC3E}">
        <p14:creationId xmlns:p14="http://schemas.microsoft.com/office/powerpoint/2010/main" val="1567045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720D-7E90-E584-3C2E-AED8C9EAB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1127F-9566-9D7C-84C5-74BF4DCA8D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Summary of J/Psi results from STAR and ALICE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6FF66-DBF5-D496-FAA7-11C63496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440B8-A33C-5D4E-B2AB-FDA91415DEE8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78239-F5B0-E85A-EDC7-DF4E2FC1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258B7-4880-F77B-4E23-0EBD55BF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45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1EF2-C524-2012-CF77-F7C905C8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STAR: J/Psi multiplicity at mid-rapidity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89FC-D952-8E6A-45A6-22DA9FE07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96" y="1690688"/>
            <a:ext cx="4833135" cy="4351338"/>
          </a:xfrm>
        </p:spPr>
        <p:txBody>
          <a:bodyPr/>
          <a:lstStyle/>
          <a:p>
            <a:r>
              <a:rPr lang="en-US" dirty="0"/>
              <a:t>MB: non-single diffractive </a:t>
            </a:r>
            <a:r>
              <a:rPr lang="en-US" dirty="0" err="1"/>
              <a:t>p+p</a:t>
            </a:r>
            <a:r>
              <a:rPr lang="en-US" dirty="0"/>
              <a:t> collisions </a:t>
            </a:r>
          </a:p>
          <a:p>
            <a:pPr lvl="1"/>
            <a:r>
              <a:rPr lang="en-US" dirty="0"/>
              <a:t>VPD:  4.4 &lt; eta &lt; 4.9</a:t>
            </a:r>
          </a:p>
          <a:p>
            <a:pPr lvl="1"/>
            <a:r>
              <a:rPr lang="en-US" dirty="0"/>
              <a:t>BBC: 3.3 &lt; eta &lt; 5.0 </a:t>
            </a:r>
          </a:p>
          <a:p>
            <a:endParaRPr lang="en-US" dirty="0"/>
          </a:p>
          <a:p>
            <a:r>
              <a:rPr lang="en-US" dirty="0"/>
              <a:t>J/Psi: </a:t>
            </a:r>
          </a:p>
          <a:p>
            <a:pPr lvl="1"/>
            <a:r>
              <a:rPr lang="en-US" dirty="0"/>
              <a:t>|y|&lt;1, </a:t>
            </a:r>
            <a:r>
              <a:rPr lang="en-US" dirty="0" err="1"/>
              <a:t>e+e</a:t>
            </a:r>
            <a:r>
              <a:rPr lang="en-US" dirty="0"/>
              <a:t>-, </a:t>
            </a:r>
          </a:p>
          <a:p>
            <a:pPr lvl="1"/>
            <a:r>
              <a:rPr lang="en-US" dirty="0"/>
              <a:t>BEMC triggered </a:t>
            </a:r>
          </a:p>
          <a:p>
            <a:pPr lvl="1"/>
            <a:r>
              <a:rPr lang="en-US" dirty="0"/>
              <a:t>1&lt;</a:t>
            </a:r>
            <a:r>
              <a:rPr lang="en-US" dirty="0" err="1"/>
              <a:t>pT</a:t>
            </a:r>
            <a:r>
              <a:rPr lang="en-US" dirty="0"/>
              <a:t>&lt;1.5; 1.5 &lt; </a:t>
            </a:r>
            <a:r>
              <a:rPr lang="en-US" dirty="0" err="1"/>
              <a:t>pT</a:t>
            </a:r>
            <a:r>
              <a:rPr lang="en-US" dirty="0"/>
              <a:t>&lt;4, 4&lt; </a:t>
            </a:r>
            <a:r>
              <a:rPr lang="en-US" dirty="0" err="1"/>
              <a:t>pT</a:t>
            </a:r>
            <a:r>
              <a:rPr lang="en-US" dirty="0"/>
              <a:t>&lt;14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405AB-872B-B717-244B-94527F5FC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512" y="1953397"/>
            <a:ext cx="6376827" cy="793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8C32C-29E0-74EB-1977-C3F2DE12D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063" y="3429000"/>
            <a:ext cx="6411726" cy="945508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BCADC7E-379E-20F1-D55D-B567C17C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6C71-FC52-9044-A902-D4CB54657DAB}" type="datetime1">
              <a:rPr lang="en-US" smtClean="0"/>
              <a:t>4/28/22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F79644E-CA25-4BD6-AAB1-464070D77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EAB60AC-D77C-4197-D5A1-46DB4CB5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74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CF78-C411-EC81-5EDE-268220CB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723"/>
            <a:ext cx="10515600" cy="1325563"/>
          </a:xfrm>
        </p:spPr>
        <p:txBody>
          <a:bodyPr/>
          <a:lstStyle/>
          <a:p>
            <a:r>
              <a:rPr lang="en-US" dirty="0"/>
              <a:t>STAR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C6E835-83BB-0B90-7EB5-30B7B47B1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55" y="1110257"/>
            <a:ext cx="11947628" cy="5454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37A4E-307D-AC92-A83B-3621C2C11025}"/>
              </a:ext>
            </a:extLst>
          </p:cNvPr>
          <p:cNvSpPr txBox="1"/>
          <p:nvPr/>
        </p:nvSpPr>
        <p:spPr>
          <a:xfrm>
            <a:off x="3923607" y="340822"/>
            <a:ext cx="673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 note: possible more “color singlet” contributions at low </a:t>
            </a:r>
            <a:r>
              <a:rPr lang="en-US" dirty="0" err="1"/>
              <a:t>pT</a:t>
            </a:r>
            <a:r>
              <a:rPr lang="en-US" dirty="0"/>
              <a:t> [Blue], </a:t>
            </a:r>
          </a:p>
          <a:p>
            <a:r>
              <a:rPr lang="en-US" dirty="0"/>
              <a:t> and more ”color-octet” at high </a:t>
            </a:r>
            <a:r>
              <a:rPr lang="en-US" dirty="0" err="1"/>
              <a:t>pT</a:t>
            </a:r>
            <a:r>
              <a:rPr lang="en-US" dirty="0"/>
              <a:t> [Red]? 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87D999-F4B2-1314-45AD-15ED0748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EB055-8618-F54D-8640-61B5785B96A7}" type="datetime1">
              <a:rPr lang="en-US" smtClean="0"/>
              <a:t>4/28/22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9DF940-1647-4924-236C-49156BD6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47A195-2353-1A74-B693-57DD31A3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67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16B5E-97B3-ED69-3140-2A0B03C3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</a:t>
            </a:r>
            <a:r>
              <a:rPr lang="en-US" dirty="0" err="1"/>
              <a:t>p+p</a:t>
            </a:r>
            <a:r>
              <a:rPr lang="en-US" dirty="0"/>
              <a:t>: 7, 13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88EC-3119-E29C-DE7E-1C1C8FB05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5642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Pp 7 </a:t>
            </a:r>
            <a:r>
              <a:rPr lang="en-US" dirty="0" err="1"/>
              <a:t>TeV</a:t>
            </a:r>
            <a:endParaRPr lang="en-US" dirty="0"/>
          </a:p>
          <a:p>
            <a:pPr lvl="1"/>
            <a:r>
              <a:rPr lang="en-US" dirty="0"/>
              <a:t>Mid and forward rapidity</a:t>
            </a:r>
          </a:p>
          <a:p>
            <a:r>
              <a:rPr lang="en-US" dirty="0"/>
              <a:t>Pp 13 </a:t>
            </a:r>
            <a:r>
              <a:rPr lang="en-US" dirty="0" err="1"/>
              <a:t>TeV</a:t>
            </a:r>
            <a:endParaRPr lang="en-US" dirty="0"/>
          </a:p>
          <a:p>
            <a:pPr lvl="1"/>
            <a:r>
              <a:rPr lang="en-US" dirty="0"/>
              <a:t>|y|&lt;0.9</a:t>
            </a:r>
          </a:p>
          <a:p>
            <a:pPr lvl="1"/>
            <a:r>
              <a:rPr lang="en-US" dirty="0" err="1"/>
              <a:t>Nch</a:t>
            </a:r>
            <a:r>
              <a:rPr lang="en-US" dirty="0"/>
              <a:t>: |eta|&lt;1; </a:t>
            </a:r>
          </a:p>
          <a:p>
            <a:pPr lvl="1"/>
            <a:r>
              <a:rPr lang="en-US" dirty="0"/>
              <a:t> -3.7 &lt; eta &lt; -1.7</a:t>
            </a:r>
          </a:p>
          <a:p>
            <a:pPr lvl="1"/>
            <a:r>
              <a:rPr lang="en-US" dirty="0"/>
              <a:t>2.8 &lt; eta &lt; 5.1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INEL &gt; 0: </a:t>
            </a:r>
            <a:r>
              <a:rPr lang="en-US" dirty="0" err="1"/>
              <a:t>Nch</a:t>
            </a:r>
            <a:r>
              <a:rPr lang="en-US" dirty="0"/>
              <a:t>&gt;0 at |eta|&lt;1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Didn’t subtract the di-</a:t>
            </a:r>
            <a:r>
              <a:rPr lang="en-US" dirty="0" err="1"/>
              <a:t>eletron</a:t>
            </a:r>
            <a:r>
              <a:rPr lang="en-US" dirty="0"/>
              <a:t> from </a:t>
            </a:r>
            <a:r>
              <a:rPr lang="en-US" dirty="0" err="1"/>
              <a:t>N_ch</a:t>
            </a:r>
            <a:r>
              <a:rPr lang="en-US" dirty="0"/>
              <a:t>?!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2D6B9-7B09-3204-6E1A-E4888B9B1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851" y="1425754"/>
            <a:ext cx="6445096" cy="1307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7FA2C-0F24-45F1-940D-902E0B8BC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882" y="2962525"/>
            <a:ext cx="2971800" cy="33782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59B35F7-422B-2FDB-4E7B-96FEBFDE0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1DDC2-D661-1049-89C8-81358F9254B9}" type="datetime1">
              <a:rPr lang="en-US" smtClean="0"/>
              <a:t>4/28/22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73658D-E328-1F54-92CA-6E761EC7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487355-D556-4119-1E0E-5C483369C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8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46D0-6837-6A9D-75F0-0FD94B7E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pp 7TeV: Pythia 6.4, without MPI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16E69F-512D-1628-7CA7-7B26DF882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7785" y="1913669"/>
            <a:ext cx="5654424" cy="39897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9D63CA-25BD-B2AE-CA48-7A4F22424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53" y="1913669"/>
            <a:ext cx="4565721" cy="409293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E4B4F0C-77F0-23DC-CFDE-601725D1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3F29-CF09-5D4E-AC62-427FA29EB22C}" type="datetime1">
              <a:rPr lang="en-US" smtClean="0"/>
              <a:t>4/28/22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A8B4507-15C1-BF3F-65EF-3797BC11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BA138A-D187-E521-EA93-30860350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94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DE28-393E-0095-EBF6-D6E782B13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13TeV: |y|&lt; 0.9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B0A0AF-66A7-083E-1437-0E49F8CDC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90689"/>
            <a:ext cx="10141827" cy="4798040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0EC645-2764-F838-9704-EEB950E8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307F2-B1C9-B040-B0FA-5A36A255E9D7}" type="datetime1">
              <a:rPr lang="en-US" smtClean="0"/>
              <a:t>4/28/22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2D070-4D64-C4F1-AC12-B7BBBE60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60264F-7A96-48A5-12AB-B47B1023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27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AEB8-3B11-42D0-EF12-3DF48C68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CMS Upsilons: pp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5BD411-18C4-7884-9975-750F7B38F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7977" y="1226193"/>
            <a:ext cx="7931649" cy="5121222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35C5E1-14D3-0BEA-A036-3DA5AADCA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2E84-270B-5E41-BDA5-3AE1B4EC1F5C}" type="datetime1">
              <a:rPr lang="en-US" smtClean="0"/>
              <a:t>4/28/22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D8B2FB-59BF-A1BA-95D0-432441BE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9A5557-1C72-4D05-2074-515889B06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47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0633E-1409-5240-A060-4BA30B289318}" type="slidenum">
              <a:rPr lang="zh-CN" altLang="en-US"/>
              <a:pPr/>
              <a:t>4</a:t>
            </a:fld>
            <a:endParaRPr lang="en-US" altLang="zh-CN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95417" y="-38100"/>
            <a:ext cx="5430644" cy="762000"/>
          </a:xfrm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3200" dirty="0">
                <a:latin typeface="Times New Roman" charset="0"/>
                <a:ea typeface="ＭＳ Ｐゴシック" charset="-128"/>
              </a:rPr>
              <a:t>PHENIX Detector at RHIC</a:t>
            </a:r>
          </a:p>
        </p:txBody>
      </p:sp>
      <p:sp>
        <p:nvSpPr>
          <p:cNvPr id="40076" name="Rectangle 140"/>
          <p:cNvSpPr>
            <a:spLocks noChangeArrowheads="1"/>
          </p:cNvSpPr>
          <p:nvPr/>
        </p:nvSpPr>
        <p:spPr bwMode="auto">
          <a:xfrm>
            <a:off x="5635361" y="2590800"/>
            <a:ext cx="3581400" cy="16764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Muon Arms</a:t>
            </a:r>
            <a:r>
              <a:rPr lang="en-US" altLang="zh-CN" dirty="0">
                <a:ea typeface="宋体" charset="-122"/>
                <a:cs typeface="宋体" charset="-122"/>
              </a:rPr>
              <a:t>       1.2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2.4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宋体" charset="-122"/>
                <a:cs typeface="宋体" charset="-122"/>
              </a:rPr>
              <a:t>J/Psi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Unidentified charged hadrons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</p:txBody>
      </p:sp>
      <p:sp>
        <p:nvSpPr>
          <p:cNvPr id="40086" name="Rectangle 150"/>
          <p:cNvSpPr>
            <a:spLocks noChangeArrowheads="1"/>
          </p:cNvSpPr>
          <p:nvPr/>
        </p:nvSpPr>
        <p:spPr bwMode="auto">
          <a:xfrm>
            <a:off x="5635362" y="762000"/>
            <a:ext cx="3582987" cy="1752600"/>
          </a:xfrm>
          <a:prstGeom prst="rect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Central Arms</a:t>
            </a:r>
            <a:r>
              <a:rPr lang="en-US" altLang="zh-CN" dirty="0">
                <a:ea typeface="宋体" charset="-122"/>
                <a:cs typeface="宋体" charset="-122"/>
              </a:rPr>
              <a:t>           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0.35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Identified charged hadrons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Neutral </a:t>
            </a:r>
            <a:r>
              <a:rPr lang="en-US" altLang="zh-CN" dirty="0" err="1">
                <a:ea typeface="宋体" charset="-122"/>
                <a:cs typeface="宋体" charset="-122"/>
              </a:rPr>
              <a:t>Pions</a:t>
            </a:r>
            <a:endParaRPr lang="en-US" altLang="zh-CN" dirty="0">
              <a:ea typeface="宋体" charset="-122"/>
              <a:cs typeface="宋体" charset="-122"/>
            </a:endParaRP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Direct Photon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J/Psi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</p:txBody>
      </p:sp>
      <p:sp>
        <p:nvSpPr>
          <p:cNvPr id="40087" name="Rectangle 151"/>
          <p:cNvSpPr>
            <a:spLocks noChangeArrowheads="1"/>
          </p:cNvSpPr>
          <p:nvPr/>
        </p:nvSpPr>
        <p:spPr bwMode="auto">
          <a:xfrm>
            <a:off x="5635362" y="4343400"/>
            <a:ext cx="3582987" cy="9144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BBC/MPC  </a:t>
            </a:r>
            <a:r>
              <a:rPr lang="en-US" altLang="zh-CN" dirty="0">
                <a:ea typeface="宋体" charset="-122"/>
                <a:cs typeface="宋体" charset="-122"/>
              </a:rPr>
              <a:t>                 3.1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3.9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Neutral Pion’s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Eta’s</a:t>
            </a:r>
          </a:p>
        </p:txBody>
      </p:sp>
      <p:sp>
        <p:nvSpPr>
          <p:cNvPr id="24" name="Rectangle 151"/>
          <p:cNvSpPr>
            <a:spLocks noChangeArrowheads="1"/>
          </p:cNvSpPr>
          <p:nvPr/>
        </p:nvSpPr>
        <p:spPr bwMode="auto">
          <a:xfrm>
            <a:off x="5636948" y="5334000"/>
            <a:ext cx="3581400" cy="99060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ZDC                    </a:t>
            </a:r>
            <a:r>
              <a:rPr lang="en-US" altLang="zh-CN" dirty="0">
                <a:ea typeface="宋体" charset="-122"/>
                <a:cs typeface="宋体" charset="-122"/>
              </a:rPr>
              <a:t>|</a:t>
            </a:r>
            <a:r>
              <a:rPr lang="en-US" altLang="zh-CN" dirty="0">
                <a:latin typeface="Symbol" charset="2"/>
                <a:ea typeface="宋体" charset="-122"/>
                <a:cs typeface="宋体" charset="-122"/>
              </a:rPr>
              <a:t>h</a:t>
            </a:r>
            <a:r>
              <a:rPr lang="en-US" altLang="zh-CN" dirty="0">
                <a:ea typeface="宋体" charset="-122"/>
                <a:cs typeface="宋体" charset="-122"/>
              </a:rPr>
              <a:t>| ~ 5.9 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17" y="822476"/>
            <a:ext cx="4363738" cy="55338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796213" y="1457738"/>
            <a:ext cx="1086678" cy="874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796213" y="1842052"/>
            <a:ext cx="1391478" cy="48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96214" y="4097655"/>
            <a:ext cx="2385391" cy="889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29346" y="5007117"/>
            <a:ext cx="2352259" cy="449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334B1-3E8E-FC46-9F48-7D5796F87367}" type="datetime1">
              <a:rPr lang="en-US" smtClean="0"/>
              <a:t>4/28/22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92918A-486D-7F48-8537-FA0AC35EBB24}"/>
              </a:ext>
            </a:extLst>
          </p:cNvPr>
          <p:cNvSpPr txBox="1"/>
          <p:nvPr/>
        </p:nvSpPr>
        <p:spPr>
          <a:xfrm>
            <a:off x="9964868" y="1315134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SVX: </a:t>
            </a:r>
          </a:p>
          <a:p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| </a:t>
            </a:r>
            <a:r>
              <a:rPr lang="el-GR" dirty="0">
                <a:solidFill>
                  <a:srgbClr val="0432FF"/>
                </a:solidFill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 | &lt; 1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A6E67-D9D2-7643-82A3-C60C80DA9528}"/>
              </a:ext>
            </a:extLst>
          </p:cNvPr>
          <p:cNvSpPr txBox="1"/>
          <p:nvPr/>
        </p:nvSpPr>
        <p:spPr>
          <a:xfrm>
            <a:off x="9964868" y="3105834"/>
            <a:ext cx="159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FVTX: </a:t>
            </a:r>
          </a:p>
          <a:p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1.2&lt; | </a:t>
            </a:r>
            <a:r>
              <a:rPr lang="el-GR" dirty="0">
                <a:solidFill>
                  <a:srgbClr val="0432FF"/>
                </a:solidFill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 | &lt; 2.4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0A860B-704B-224A-B50F-97AFE717BD5C}"/>
              </a:ext>
            </a:extLst>
          </p:cNvPr>
          <p:cNvSpPr txBox="1"/>
          <p:nvPr/>
        </p:nvSpPr>
        <p:spPr>
          <a:xfrm>
            <a:off x="9964867" y="4477434"/>
            <a:ext cx="169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BBC: MB Trigger</a:t>
            </a:r>
          </a:p>
          <a:p>
            <a:r>
              <a:rPr lang="en-US" altLang="zh-CN" dirty="0">
                <a:ea typeface="宋体" charset="-122"/>
                <a:cs typeface="宋体" charset="-122"/>
              </a:rPr>
              <a:t>3.1&lt;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3.9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F1978-4492-F246-BFBF-00E932BA2285}"/>
              </a:ext>
            </a:extLst>
          </p:cNvPr>
          <p:cNvSpPr txBox="1"/>
          <p:nvPr/>
        </p:nvSpPr>
        <p:spPr>
          <a:xfrm>
            <a:off x="9846423" y="76200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432FF"/>
                </a:solidFill>
              </a:rPr>
              <a:t>Evt_Multiplicity</a:t>
            </a:r>
            <a:r>
              <a:rPr lang="en-US" b="1" dirty="0">
                <a:solidFill>
                  <a:srgbClr val="0432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6801483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F55A-9657-967D-E844-A8569FEC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5" y="195081"/>
            <a:ext cx="10515600" cy="1325563"/>
          </a:xfrm>
        </p:spPr>
        <p:txBody>
          <a:bodyPr/>
          <a:lstStyle/>
          <a:p>
            <a:r>
              <a:rPr lang="en-US" dirty="0"/>
              <a:t>CMS (2013)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B384DF-CC08-9089-E97F-43018A5E8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2063" y="1201833"/>
            <a:ext cx="6067873" cy="546108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F1EB8-304C-A71A-369E-7E9159C0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8B8A-BC8C-DA42-816B-9B46C7084F68}" type="datetime1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157B0C-9C8B-8F90-5AC7-95B2FA09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52BB7-0568-800C-D2F2-B41BD2E9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8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B222-C3A6-5C41-A385-2967DD72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18256"/>
            <a:ext cx="9150125" cy="923330"/>
          </a:xfrm>
        </p:spPr>
        <p:txBody>
          <a:bodyPr>
            <a:normAutofit/>
          </a:bodyPr>
          <a:lstStyle/>
          <a:p>
            <a:r>
              <a:rPr lang="en-US" sz="2800" dirty="0"/>
              <a:t>Recent Studies of Small Systems at LHC and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5AC08-DFA3-BF4C-BAA6-721D0FB2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DE1-C97C-8C4B-9CCA-3A1995A349D2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3AEB-A074-D843-B5C9-621F678F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7297-8417-8C42-9830-72C2FB92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57224-9E1B-7D46-B5D1-E168A09CE6D4}"/>
              </a:ext>
            </a:extLst>
          </p:cNvPr>
          <p:cNvSpPr txBox="1"/>
          <p:nvPr/>
        </p:nvSpPr>
        <p:spPr>
          <a:xfrm>
            <a:off x="1743363" y="5809295"/>
            <a:ext cx="6410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Consistent with incoherent multi-</a:t>
            </a:r>
            <a:r>
              <a:rPr lang="en-US" dirty="0" err="1"/>
              <a:t>parton</a:t>
            </a:r>
            <a:r>
              <a:rPr lang="en-US" dirty="0"/>
              <a:t> interactions;</a:t>
            </a:r>
          </a:p>
          <a:p>
            <a:pPr marL="285750" indent="-285750">
              <a:buFontTx/>
              <a:buChar char="-"/>
            </a:pPr>
            <a:r>
              <a:rPr lang="en-US" dirty="0"/>
              <a:t>MPI and formation of QGP droplets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9A8572-AE2B-614C-9409-F11C1B3345C9}"/>
              </a:ext>
            </a:extLst>
          </p:cNvPr>
          <p:cNvGrpSpPr/>
          <p:nvPr/>
        </p:nvGrpSpPr>
        <p:grpSpPr>
          <a:xfrm>
            <a:off x="41089" y="941585"/>
            <a:ext cx="5637397" cy="4845897"/>
            <a:chOff x="0" y="1004484"/>
            <a:chExt cx="5637397" cy="44874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A05269-4CCD-0F47-AC9B-0FFFFEF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76169"/>
              <a:ext cx="5637397" cy="421572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32E9F4-713B-1445-9071-1CC8C60AA3EB}"/>
                </a:ext>
              </a:extLst>
            </p:cNvPr>
            <p:cNvSpPr txBox="1"/>
            <p:nvPr/>
          </p:nvSpPr>
          <p:spPr>
            <a:xfrm>
              <a:off x="2031101" y="1004484"/>
              <a:ext cx="3426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ALICE@LHC, JHEP 2009 (2020) 162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A9433-69BD-4E40-8B3A-E6A52BCF4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892" y="1276169"/>
            <a:ext cx="5461589" cy="43770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90F1CE-2863-4A4D-8FE0-4236FB91E1EC}"/>
              </a:ext>
            </a:extLst>
          </p:cNvPr>
          <p:cNvSpPr txBox="1"/>
          <p:nvPr/>
        </p:nvSpPr>
        <p:spPr>
          <a:xfrm>
            <a:off x="10185327" y="946470"/>
            <a:ext cx="135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 @RHIC</a:t>
            </a:r>
          </a:p>
        </p:txBody>
      </p:sp>
    </p:spTree>
    <p:extLst>
      <p:ext uri="{BB962C8B-B14F-4D97-AF65-F5344CB8AC3E}">
        <p14:creationId xmlns:p14="http://schemas.microsoft.com/office/powerpoint/2010/main" val="3695617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2674-91CE-EF41-9236-828BBAB1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And it seems universal 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94B48-231F-EC42-AB35-2098A8E6B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7B8E-FBBB-5742-B0B9-ACAF2910EAD9}" type="datetime1">
              <a:rPr lang="en-US" smtClean="0"/>
              <a:t>4/28/22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DD679-2845-B648-AAAA-45B4BE61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6AD42-5871-354E-8701-C9F47793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8B781-9DB2-9A43-81BE-08D68E3280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8" y="2469520"/>
            <a:ext cx="4413911" cy="3450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407A4-B949-D94B-AB20-871891380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52" y="2011110"/>
            <a:ext cx="6434104" cy="3804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A9B036-3D55-B948-B120-4FEDA59B3590}"/>
              </a:ext>
            </a:extLst>
          </p:cNvPr>
          <p:cNvSpPr txBox="1"/>
          <p:nvPr/>
        </p:nvSpPr>
        <p:spPr>
          <a:xfrm>
            <a:off x="1118379" y="1911832"/>
            <a:ext cx="202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J/Psi: pp, </a:t>
            </a:r>
            <a:r>
              <a:rPr lang="en-US" dirty="0" err="1"/>
              <a:t>pPb</a:t>
            </a:r>
            <a:r>
              <a:rPr lang="en-US" dirty="0"/>
              <a:t>, </a:t>
            </a:r>
            <a:r>
              <a:rPr lang="en-US" dirty="0" err="1"/>
              <a:t>PbPb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7E7C1C-BE7B-7A4B-92AE-989A7C1B9983}"/>
              </a:ext>
            </a:extLst>
          </p:cNvPr>
          <p:cNvSpPr txBox="1"/>
          <p:nvPr/>
        </p:nvSpPr>
        <p:spPr>
          <a:xfrm>
            <a:off x="6898105" y="1868905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D-mesons: p-Pb</a:t>
            </a:r>
          </a:p>
        </p:txBody>
      </p:sp>
      <p:pic>
        <p:nvPicPr>
          <p:cNvPr id="8194" name="Picture 2" descr="PHENIX Experiment">
            <a:extLst>
              <a:ext uri="{FF2B5EF4-FFF2-40B4-BE49-F238E27FC236}">
                <a16:creationId xmlns:a16="http://schemas.microsoft.com/office/drawing/2014/main" id="{7EC02221-A1E4-694B-A1B5-6EDD3506A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0723" y="32205"/>
            <a:ext cx="1791277" cy="8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39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FC104D-F715-974B-87E5-E7CDA455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63"/>
            <a:ext cx="10515600" cy="763601"/>
          </a:xfrm>
        </p:spPr>
        <p:txBody>
          <a:bodyPr/>
          <a:lstStyle/>
          <a:p>
            <a:r>
              <a:rPr lang="en-US" dirty="0"/>
              <a:t>What could contribute to this?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94614-E808-8541-89D1-9C0EC886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85FD-4720-CD4D-8C29-9DFE73DAD607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6093E-0BDB-E042-98B5-BE6BB5F8A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69284-77A8-7040-B9AF-F44F22BA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43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B3C7BD-0A79-7340-BF7A-833D0527AF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74143"/>
            <a:ext cx="10515600" cy="4009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003D17-B4D6-8F4B-A7C2-956EDF881F12}"/>
              </a:ext>
            </a:extLst>
          </p:cNvPr>
          <p:cNvSpPr txBox="1"/>
          <p:nvPr/>
        </p:nvSpPr>
        <p:spPr>
          <a:xfrm>
            <a:off x="1096015" y="5156021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J/Psi production: from incoherent superposition of </a:t>
            </a:r>
            <a:r>
              <a:rPr lang="en-US" dirty="0" err="1"/>
              <a:t>parton-parton</a:t>
            </a:r>
            <a:r>
              <a:rPr lang="en-US" dirty="0"/>
              <a:t> collisions in pp and </a:t>
            </a:r>
            <a:r>
              <a:rPr lang="en-US" dirty="0" err="1"/>
              <a:t>p+A</a:t>
            </a:r>
            <a:r>
              <a:rPr lang="en-US" dirty="0"/>
              <a:t> (MPI)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Consistent with two-particle correlation in multiplicity dependence, jet-like peak invariant with </a:t>
            </a:r>
            <a:r>
              <a:rPr lang="en-US" dirty="0" err="1"/>
              <a:t>evt_mult</a:t>
            </a:r>
            <a:r>
              <a:rPr lang="en-US" dirty="0"/>
              <a:t>, particles being produced via </a:t>
            </a:r>
            <a:r>
              <a:rPr lang="en-US" b="1" dirty="0"/>
              <a:t>incoherent fragmentation of MPI</a:t>
            </a:r>
          </a:p>
          <a:p>
            <a:pPr marL="285750" indent="-285750">
              <a:buFontTx/>
              <a:buChar char="-"/>
            </a:pPr>
            <a:r>
              <a:rPr lang="en-US" dirty="0"/>
              <a:t>Possible formation of small QGP droplets from MPI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2D419-F43A-474B-9848-7EE21D049349}"/>
              </a:ext>
            </a:extLst>
          </p:cNvPr>
          <p:cNvSpPr txBox="1"/>
          <p:nvPr/>
        </p:nvSpPr>
        <p:spPr>
          <a:xfrm>
            <a:off x="8185100" y="806464"/>
            <a:ext cx="3426515" cy="398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ALICE@LHC, JHEP 2009 (2020) 162</a:t>
            </a:r>
          </a:p>
        </p:txBody>
      </p:sp>
    </p:spTree>
    <p:extLst>
      <p:ext uri="{BB962C8B-B14F-4D97-AF65-F5344CB8AC3E}">
        <p14:creationId xmlns:p14="http://schemas.microsoft.com/office/powerpoint/2010/main" val="50535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D5AE-0E2F-1945-A347-4A3CFC2B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64" y="18255"/>
            <a:ext cx="1137103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PHENIX Experiment in 2015 Run, 200GeV pp and </a:t>
            </a:r>
            <a:r>
              <a:rPr lang="en-US" sz="3200" dirty="0" err="1"/>
              <a:t>pA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23731-701A-F349-881B-81F44427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6E53-4F52-5D4F-B6CD-E4A6B6684F24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842ED-BE91-6B48-A98A-54F766EF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C0867-9C77-6D4F-94D1-6F2CB86E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226C1C-4824-0245-8C39-145CE5140CB9}"/>
              </a:ext>
            </a:extLst>
          </p:cNvPr>
          <p:cNvGrpSpPr/>
          <p:nvPr/>
        </p:nvGrpSpPr>
        <p:grpSpPr>
          <a:xfrm>
            <a:off x="980176" y="3360320"/>
            <a:ext cx="3580816" cy="2178509"/>
            <a:chOff x="1155255" y="1753810"/>
            <a:chExt cx="6838324" cy="4213571"/>
          </a:xfrm>
        </p:grpSpPr>
        <p:pic>
          <p:nvPicPr>
            <p:cNvPr id="9" name="Picture 3" descr="spin-physics-w">
              <a:extLst>
                <a:ext uri="{FF2B5EF4-FFF2-40B4-BE49-F238E27FC236}">
                  <a16:creationId xmlns:a16="http://schemas.microsoft.com/office/drawing/2014/main" id="{9A02DEF8-FFB7-1B49-BBD6-2E01812ACE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id="{FCA7E2E4-6689-D448-9726-C70BBED68B4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7ABEAC65-D6F3-AF4B-834C-CB6BF4BC41D2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4BDA9-8699-4A43-A478-CB5B69E33827}"/>
              </a:ext>
            </a:extLst>
          </p:cNvPr>
          <p:cNvGrpSpPr/>
          <p:nvPr/>
        </p:nvGrpSpPr>
        <p:grpSpPr>
          <a:xfrm>
            <a:off x="6211277" y="3026979"/>
            <a:ext cx="4556627" cy="2695866"/>
            <a:chOff x="464176" y="1336805"/>
            <a:chExt cx="8187214" cy="4606795"/>
          </a:xfrm>
        </p:grpSpPr>
        <p:pic>
          <p:nvPicPr>
            <p:cNvPr id="13" name="図 3">
              <a:extLst>
                <a:ext uri="{FF2B5EF4-FFF2-40B4-BE49-F238E27FC236}">
                  <a16:creationId xmlns:a16="http://schemas.microsoft.com/office/drawing/2014/main" id="{CB578A05-B52C-4549-909A-D50DE7D44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14" name="テキスト ボックス 6">
              <a:extLst>
                <a:ext uri="{FF2B5EF4-FFF2-40B4-BE49-F238E27FC236}">
                  <a16:creationId xmlns:a16="http://schemas.microsoft.com/office/drawing/2014/main" id="{92965A4F-9974-E646-B1BE-3AAF6C5E7BB8}"/>
                </a:ext>
              </a:extLst>
            </p:cNvPr>
            <p:cNvSpPr txBox="1"/>
            <p:nvPr/>
          </p:nvSpPr>
          <p:spPr>
            <a:xfrm>
              <a:off x="474067" y="4121397"/>
              <a:ext cx="1096641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テキスト ボックス 7">
              <a:extLst>
                <a:ext uri="{FF2B5EF4-FFF2-40B4-BE49-F238E27FC236}">
                  <a16:creationId xmlns:a16="http://schemas.microsoft.com/office/drawing/2014/main" id="{C1C75DCF-E7BB-3642-B442-8C6B874A0E97}"/>
                </a:ext>
              </a:extLst>
            </p:cNvPr>
            <p:cNvSpPr txBox="1"/>
            <p:nvPr/>
          </p:nvSpPr>
          <p:spPr>
            <a:xfrm>
              <a:off x="6220096" y="4095840"/>
              <a:ext cx="1141076" cy="569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テキスト ボックス 8">
              <a:extLst>
                <a:ext uri="{FF2B5EF4-FFF2-40B4-BE49-F238E27FC236}">
                  <a16:creationId xmlns:a16="http://schemas.microsoft.com/office/drawing/2014/main" id="{315D8601-D4C5-014D-8947-77BED0315743}"/>
                </a:ext>
              </a:extLst>
            </p:cNvPr>
            <p:cNvSpPr txBox="1"/>
            <p:nvPr/>
          </p:nvSpPr>
          <p:spPr>
            <a:xfrm>
              <a:off x="464176" y="1336805"/>
              <a:ext cx="3906968" cy="7889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テキスト ボックス 9">
              <a:extLst>
                <a:ext uri="{FF2B5EF4-FFF2-40B4-BE49-F238E27FC236}">
                  <a16:creationId xmlns:a16="http://schemas.microsoft.com/office/drawing/2014/main" id="{11462355-E6F8-6E4D-9610-00E92897A192}"/>
                </a:ext>
              </a:extLst>
            </p:cNvPr>
            <p:cNvSpPr txBox="1"/>
            <p:nvPr/>
          </p:nvSpPr>
          <p:spPr>
            <a:xfrm>
              <a:off x="1701933" y="5477005"/>
              <a:ext cx="1962031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Polarized Proton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8" name="テキスト ボックス 10">
              <a:extLst>
                <a:ext uri="{FF2B5EF4-FFF2-40B4-BE49-F238E27FC236}">
                  <a16:creationId xmlns:a16="http://schemas.microsoft.com/office/drawing/2014/main" id="{9EF1D4C7-6C4B-C741-B920-2B83CBF9E2F8}"/>
                </a:ext>
              </a:extLst>
            </p:cNvPr>
            <p:cNvSpPr txBox="1"/>
            <p:nvPr/>
          </p:nvSpPr>
          <p:spPr>
            <a:xfrm>
              <a:off x="5816217" y="1343176"/>
              <a:ext cx="1998392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00BF2AE-E780-C441-B851-17F8CBC43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965" y="1433119"/>
            <a:ext cx="10515600" cy="4351338"/>
          </a:xfrm>
        </p:spPr>
        <p:txBody>
          <a:bodyPr/>
          <a:lstStyle/>
          <a:p>
            <a:r>
              <a:rPr lang="en-US" dirty="0"/>
              <a:t>Transversely polarized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p+Au</a:t>
            </a:r>
            <a:r>
              <a:rPr lang="en-US" dirty="0"/>
              <a:t>/Al collisions at RHIC</a:t>
            </a:r>
          </a:p>
          <a:p>
            <a:pPr lvl="1"/>
            <a:r>
              <a:rPr lang="en-US" dirty="0" err="1"/>
              <a:t>p+p</a:t>
            </a:r>
            <a:r>
              <a:rPr lang="en-US" dirty="0"/>
              <a:t>:    L</a:t>
            </a:r>
            <a:r>
              <a:rPr lang="en-US" baseline="-25000" dirty="0"/>
              <a:t>NN</a:t>
            </a:r>
            <a:r>
              <a:rPr lang="en-US" dirty="0"/>
              <a:t> ~ 200 pb</a:t>
            </a:r>
            <a:r>
              <a:rPr lang="en-US" baseline="30000" dirty="0"/>
              <a:t>-1</a:t>
            </a:r>
          </a:p>
          <a:p>
            <a:pPr lvl="1"/>
            <a:r>
              <a:rPr lang="en-US" dirty="0" err="1"/>
              <a:t>p+Au</a:t>
            </a:r>
            <a:r>
              <a:rPr lang="en-US" dirty="0"/>
              <a:t>: L</a:t>
            </a:r>
            <a:r>
              <a:rPr lang="en-US" baseline="-25000" dirty="0"/>
              <a:t>NN</a:t>
            </a:r>
            <a:r>
              <a:rPr lang="en-US" dirty="0"/>
              <a:t> ~ 130 pb</a:t>
            </a:r>
            <a:r>
              <a:rPr lang="en-US" baseline="30000" dirty="0"/>
              <a:t>-1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13024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5FF-174D-F74C-9B78-83228954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10" y="0"/>
            <a:ext cx="979361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J/</a:t>
            </a:r>
            <a:r>
              <a:rPr lang="el-GR" sz="3600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sz="3600" dirty="0"/>
              <a:t> Production in pp and </a:t>
            </a:r>
            <a:r>
              <a:rPr lang="en-US" sz="3600" dirty="0" err="1"/>
              <a:t>pAu</a:t>
            </a:r>
            <a:r>
              <a:rPr lang="en-US" sz="3600" dirty="0"/>
              <a:t> Collisions at PHENIX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BEE56-E603-F94C-8464-4F3E5518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592-5838-6A42-B8E2-F14EA854F2CE}" type="datetime1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A1AB7-5DDD-4C4F-98DF-B17517E5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47FC8-E1C8-EB47-8341-D3435378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6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3C0A30-D56B-1340-A27E-C3CF8C05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15" y="2453268"/>
            <a:ext cx="5282445" cy="3588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FF7A5-B6A5-D445-B21F-F5D2EECB12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453268"/>
            <a:ext cx="5926504" cy="3891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F3ED80-EC09-3749-A15B-9E9CD84D0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15" y="1311856"/>
            <a:ext cx="2057400" cy="88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966440-9C8A-1944-8727-29AC03E7C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229" y="1216606"/>
            <a:ext cx="2565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6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E37E-7AE4-A739-EB8C-07FCC0FF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8271"/>
            <a:ext cx="8229600" cy="1630362"/>
          </a:xfrm>
        </p:spPr>
        <p:txBody>
          <a:bodyPr>
            <a:normAutofit/>
          </a:bodyPr>
          <a:lstStyle/>
          <a:p>
            <a:r>
              <a:rPr lang="en-US" dirty="0"/>
              <a:t>Our Measurements at PHENIX</a:t>
            </a:r>
            <a:br>
              <a:rPr lang="en-US" dirty="0"/>
            </a:br>
            <a:r>
              <a:rPr lang="en-US" sz="2400" u="sng" dirty="0"/>
              <a:t>J/</a:t>
            </a:r>
            <a:r>
              <a:rPr lang="el-GR" sz="2400" u="sng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sz="2400" u="sng" dirty="0"/>
              <a:t> Relative Yields vs Event Multiplicity from FVTX and SVX</a:t>
            </a:r>
            <a:endParaRPr lang="en-US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B33A7-62AC-6746-4DDF-674EDF80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E666-B5AD-B644-85B8-32B4E78A51FD}" type="datetime1">
              <a:rPr lang="en-US" smtClean="0"/>
              <a:t>4/29/22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47A0C-9BAD-ECD4-90EB-F536FAA9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C03A-3D85-4F03-A54E-5815B089E744}" type="slidenum">
              <a:rPr lang="en-US" smtClean="0"/>
              <a:t>7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314CD4-7252-2390-DA11-92449DDC6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85" b="30638"/>
          <a:stretch/>
        </p:blipFill>
        <p:spPr>
          <a:xfrm>
            <a:off x="1153041" y="3822846"/>
            <a:ext cx="6184432" cy="2194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724D0-8267-852F-3F92-DC5964A32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71" y="1558395"/>
            <a:ext cx="2835667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43F860-61C1-66A2-B4B5-3369B8A41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790" y="2514175"/>
            <a:ext cx="8110025" cy="914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E6D39-8069-7D73-DD8B-FBCCD332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7F9524-1E1E-BA23-8F77-0286CCEAC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791" y="3557375"/>
            <a:ext cx="39751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1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07EE1-C32E-A03D-A95B-20933E36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Production: same kinematic region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465C5-5DD9-971D-B7BC-C73A9B99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35" y="3115347"/>
            <a:ext cx="3467100" cy="163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3F5EB-48E6-137B-459E-D4F51364A69E}"/>
              </a:ext>
            </a:extLst>
          </p:cNvPr>
          <p:cNvSpPr txBox="1"/>
          <p:nvPr/>
        </p:nvSpPr>
        <p:spPr>
          <a:xfrm>
            <a:off x="838200" y="1655926"/>
            <a:ext cx="47782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eta &lt; 2.4)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C10E9-555E-8897-EDEE-1D6662E0FB95}"/>
              </a:ext>
            </a:extLst>
          </p:cNvPr>
          <p:cNvSpPr txBox="1"/>
          <p:nvPr/>
        </p:nvSpPr>
        <p:spPr>
          <a:xfrm>
            <a:off x="587415" y="4976283"/>
            <a:ext cx="633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Multiplicity ~ MPI contribution to the forward J/Psi production?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94317F3-D24C-0665-A702-DA1AC2D16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CE579-1B3B-7D4A-941F-E26A5CD62E54}" type="datetime1">
              <a:rPr lang="en-US" smtClean="0"/>
              <a:t>4/29/22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90E7D02-57D5-2E73-17EA-78EBD977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3E20FA-FA00-1627-ED62-F9F0A167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5BD8F-0266-8FFC-D108-23F598331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09076" y="1251088"/>
            <a:ext cx="43865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0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6C90-58A0-9B6A-C8FF-E267395D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22" y="106659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Production vs Multiplicity at Midrapidity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8688E2-5281-241F-22CD-1BB4C5D62B47}"/>
              </a:ext>
            </a:extLst>
          </p:cNvPr>
          <p:cNvSpPr txBox="1"/>
          <p:nvPr/>
        </p:nvSpPr>
        <p:spPr>
          <a:xfrm>
            <a:off x="695883" y="1835021"/>
            <a:ext cx="47782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(|eta|&lt;1)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 North  (J/Psi: 1.2 &lt; y &lt; 2.2)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A3073-E62C-226B-B7D4-E6CB34A24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449" y="3494722"/>
            <a:ext cx="3467100" cy="18161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95507-E265-4159-1CB0-B8BF5A551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6F1B2-BDAA-FA47-94FF-83F8BB1CE0B0}" type="datetime1">
              <a:rPr lang="en-US" smtClean="0"/>
              <a:t>4/29/22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9A1341-E894-0DE1-70E1-36CB0F9E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@DIS2022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319CE-432B-A9ED-0475-31D47885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62BCB3-460A-9C7A-3243-EB6718943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85508" y="1143000"/>
            <a:ext cx="4386540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C342D0-40F0-F8FD-64B5-A73BD3D39479}"/>
              </a:ext>
            </a:extLst>
          </p:cNvPr>
          <p:cNvSpPr txBox="1"/>
          <p:nvPr/>
        </p:nvSpPr>
        <p:spPr>
          <a:xfrm>
            <a:off x="1351449" y="5496232"/>
            <a:ext cx="433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less co-mover type FSI at high multiplicity </a:t>
            </a:r>
          </a:p>
        </p:txBody>
      </p:sp>
    </p:spTree>
    <p:extLst>
      <p:ext uri="{BB962C8B-B14F-4D97-AF65-F5344CB8AC3E}">
        <p14:creationId xmlns:p14="http://schemas.microsoft.com/office/powerpoint/2010/main" val="796752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5470</TotalTime>
  <Words>1799</Words>
  <Application>Microsoft Macintosh PowerPoint</Application>
  <PresentationFormat>Widescreen</PresentationFormat>
  <Paragraphs>374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Study of Forward J/ψ Production vs Event Multiplicity in p+p Collisions at PHENIX </vt:lpstr>
      <vt:lpstr>J/ψ Production in High Energy Collisions</vt:lpstr>
      <vt:lpstr>J/ψ Yields vs Event Multiplicity -  Topology</vt:lpstr>
      <vt:lpstr>PHENIX Detector at RHIC</vt:lpstr>
      <vt:lpstr>PHENIX Experiment in 2015 Run, 200GeV pp and pA</vt:lpstr>
      <vt:lpstr>J/ψ Production in pp and pAu Collisions at PHENIX</vt:lpstr>
      <vt:lpstr>Our Measurements at PHENIX J/ψ Relative Yields vs Event Multiplicity from FVTX and SVX</vt:lpstr>
      <vt:lpstr>J/ψ Production: same kinematic region </vt:lpstr>
      <vt:lpstr>J/ψ Production vs Multiplicity at Midrapidity</vt:lpstr>
      <vt:lpstr>J/ψ Production: far-off kinematic region </vt:lpstr>
      <vt:lpstr>J/ψ Yields vs Event Multiplicity </vt:lpstr>
      <vt:lpstr>J/ψ Yields vs Event Multiplicity - subtract J/Psi dimuon contributions (I)</vt:lpstr>
      <vt:lpstr>J/ψ Yields vs Event Multiplicity - subtract J/Psi dimuon contributions (II)</vt:lpstr>
      <vt:lpstr>Consistency Check: North vs South Arms (I) </vt:lpstr>
      <vt:lpstr>Consistency Check: North vs South Arms (II) </vt:lpstr>
      <vt:lpstr>Consistency Check: North vs South Arms </vt:lpstr>
      <vt:lpstr>J/ψ Yields vs Event Multiplicity: All Together </vt:lpstr>
      <vt:lpstr>Comparation with other Results (I) </vt:lpstr>
      <vt:lpstr>Comparation with other Results (II) </vt:lpstr>
      <vt:lpstr>Summary and Outlook </vt:lpstr>
      <vt:lpstr>PowerPoint Presentation</vt:lpstr>
      <vt:lpstr>Backup slides</vt:lpstr>
      <vt:lpstr>J/Psi Production and QCD Underlying Events</vt:lpstr>
      <vt:lpstr>Comparation with other Results (III) </vt:lpstr>
      <vt:lpstr>J/ψ Yields vs Event Multiplicity: All Together  </vt:lpstr>
      <vt:lpstr>J/ψ Dimuon Mass Fits</vt:lpstr>
      <vt:lpstr>MB Events’ FVTX and SVX Tracklet Raw Distributions</vt:lpstr>
      <vt:lpstr>Raw J/ψ Counts vs FVTX and SVX </vt:lpstr>
      <vt:lpstr>Multiple Collision Probability Table </vt:lpstr>
      <vt:lpstr>FVTX Track Multiplicity Correlations</vt:lpstr>
      <vt:lpstr>FVTX Track Multiplicity Correlations: MB</vt:lpstr>
      <vt:lpstr>FVTX Track Multiplicity Correlations: MB</vt:lpstr>
      <vt:lpstr>DIS2022</vt:lpstr>
      <vt:lpstr>STAR: J/Psi multiplicity at mid-rapidity </vt:lpstr>
      <vt:lpstr>STAR </vt:lpstr>
      <vt:lpstr>ALICE p+p: 7, 13 TeV</vt:lpstr>
      <vt:lpstr>ALICE pp 7TeV: Pythia 6.4, without MPI</vt:lpstr>
      <vt:lpstr>ALICE 13TeV: |y|&lt; 0.9</vt:lpstr>
      <vt:lpstr>CMS Upsilons: pp </vt:lpstr>
      <vt:lpstr>CMS (2013)</vt:lpstr>
      <vt:lpstr>Recent Studies of Small Systems at LHC and RHIC</vt:lpstr>
      <vt:lpstr>And it seems universal …</vt:lpstr>
      <vt:lpstr>What could contribute to this?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DIS2022</dc:title>
  <dc:creator>Microsoft Office User</dc:creator>
  <cp:lastModifiedBy>Microsoft Office User</cp:lastModifiedBy>
  <cp:revision>98</cp:revision>
  <dcterms:created xsi:type="dcterms:W3CDTF">2022-04-26T20:59:17Z</dcterms:created>
  <dcterms:modified xsi:type="dcterms:W3CDTF">2022-04-30T23:44:32Z</dcterms:modified>
</cp:coreProperties>
</file>