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364" r:id="rId4"/>
    <p:sldId id="256" r:id="rId5"/>
    <p:sldId id="257" r:id="rId6"/>
    <p:sldId id="258" r:id="rId7"/>
    <p:sldId id="259" r:id="rId8"/>
    <p:sldId id="263" r:id="rId9"/>
    <p:sldId id="262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8"/>
    <p:restoredTop sz="94636"/>
  </p:normalViewPr>
  <p:slideViewPr>
    <p:cSldViewPr snapToGrid="0" snapToObjects="1">
      <p:cViewPr varScale="1">
        <p:scale>
          <a:sx n="153" d="100"/>
          <a:sy n="153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3D74-BAA8-6A87-46B7-6266EC550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2D005-AAA4-90C1-67C2-898CA061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37A0-8D64-D53A-DEC8-2FA4C0D3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AA017-E36E-6F4D-5809-C9FBB629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4FB93-BD5F-BD10-05B0-1E79D585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0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CCA24-ABE5-ADCB-1BD8-3AB2890D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C6BD3-F6EA-2294-0A12-A6BFD72AB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7DDA-3EC1-53DD-D3CA-E8FA4DA2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EE8F7-1A1D-C06C-14F6-81A662AD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D9788-F2C1-099E-5654-7D68EF33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5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A1752-FDAA-F812-2CFD-933EC279A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2E444-F727-56D8-7913-8927FA720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A1EF0-C57D-77B5-515E-71989767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31D1-6A65-5609-6197-A671000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36BB-538E-A402-00E9-5C9D24C4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728-8BDA-1B20-2431-CA49F728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5248-6F4F-81B7-FBED-F36A828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BB22-61D2-1C41-6845-C103C97F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E28F3-319D-5248-09D1-3C55B7C7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DEEA8-2DB5-6C0D-0094-9DF2CD54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3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A14F-2747-292D-59A7-D7E0B0CA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B14C-5C04-0E62-91EE-219193C87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14FE-3413-746C-7BDA-CA33CEC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80D5-144A-5558-78D2-F359EB66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8867-4BF1-FF5B-F4E7-46B648E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C246-5130-0281-E460-423857F5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64C7-17B0-B002-4BF7-F8E0B8FF8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82DEA-157A-B520-7506-FED92E8D1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3F1AC-5A65-16AB-7B45-A2CB7312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6510-788E-BF9C-CEB3-E723736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103B-713D-226A-A8CC-59373B83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1236-29D3-E7D7-4C99-68E1E812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6FD0C-11DD-D187-56D6-0F79335E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81039-C71F-BF4B-0E7E-67503F1A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C7012-EDA5-AAB6-4892-00247075D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3F40B-0447-A49F-92DE-106B1F174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A98AC-969C-B235-745E-099B11E2D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31E3A-5603-A994-1920-664A4B78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2F273-E12D-2C28-CCA1-6D57686B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948-8E96-A463-F2D1-92B4FB09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55125-C94A-BB99-09E9-0B63E042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B6594-599C-0476-7E1F-7CC7DC8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DB106-EF47-786C-353D-57B70882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FCFD9-16D3-ADCB-41E4-BF6C9569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06EDE-0AE3-3FAC-11B5-28CB7E97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540F7-D383-243E-E064-47EFF2B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0D12-2382-DEAA-DC88-136989E3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4145-D61A-048B-5614-DD348DF1C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64F39-B605-42E9-357C-D58A64150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E6D08-44C1-E4B8-50BE-61C54BD4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1ADBD-12AD-B265-0F52-232094F8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877A5-DB77-6976-7333-C4315FC7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74FD-04F0-8E99-EDE0-0809DF38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D5BE8-2E3A-4425-9F8B-002CD6643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EA9F2-9260-D3BA-BE95-BDF65696E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59A21-5E42-F424-6748-28530FD8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77EBF-62E6-1CB2-7D99-822DA928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9082A-3DDC-4835-6700-CA156E48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9D7DB4-087D-7A07-9494-4907A89E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1ACC-7BE6-4F0B-94CB-B1128F9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FFF0-C862-DE96-9ACA-5D7C00D3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C9DA-39E0-E749-802A-195DE345FB19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86B23-CACA-E58C-C18D-F9363A1F6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17298-EC92-7B6C-C906-AB728C005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A2A6-8762-1B46-BAE3-A25AFF811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8F3F-434F-240E-E8AE-DC73835E2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Forward J/Psi Production vs Event Multiplicity in </a:t>
            </a:r>
            <a:r>
              <a:rPr lang="en-US" dirty="0" err="1"/>
              <a:t>p+p</a:t>
            </a:r>
            <a:r>
              <a:rPr lang="en-US" dirty="0"/>
              <a:t> Collisions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77E96-EDE6-BDEE-0FB5-43EF430D0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X. Liu</a:t>
            </a:r>
          </a:p>
          <a:p>
            <a:r>
              <a:rPr lang="en-US" dirty="0"/>
              <a:t>Los Alamos National Laboratory </a:t>
            </a:r>
          </a:p>
          <a:p>
            <a:r>
              <a:rPr lang="en-US" dirty="0"/>
              <a:t>for the PHENIX Collaboration </a:t>
            </a:r>
          </a:p>
          <a:p>
            <a:endParaRPr lang="en-US" dirty="0"/>
          </a:p>
        </p:txBody>
      </p:sp>
      <p:pic>
        <p:nvPicPr>
          <p:cNvPr id="4" name="Picture 2" descr="https://www.phenix.bnl.gov/gifs/phenix_288x94.gif">
            <a:extLst>
              <a:ext uri="{FF2B5EF4-FFF2-40B4-BE49-F238E27FC236}">
                <a16:creationId xmlns:a16="http://schemas.microsoft.com/office/drawing/2014/main" id="{070F2414-0B04-1E84-E856-BACE1B98D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948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AEB8-3B11-42D0-EF12-3DF48C68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CMS Upsilons: pp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BD411-18C4-7884-9975-750F7B38F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77" y="1226193"/>
            <a:ext cx="7931649" cy="5121222"/>
          </a:xfrm>
        </p:spPr>
      </p:pic>
    </p:spTree>
    <p:extLst>
      <p:ext uri="{BB962C8B-B14F-4D97-AF65-F5344CB8AC3E}">
        <p14:creationId xmlns:p14="http://schemas.microsoft.com/office/powerpoint/2010/main" val="404554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F55A-9657-967D-E844-A8569FE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95" y="195081"/>
            <a:ext cx="10515600" cy="1325563"/>
          </a:xfrm>
        </p:spPr>
        <p:txBody>
          <a:bodyPr/>
          <a:lstStyle/>
          <a:p>
            <a:r>
              <a:rPr lang="en-US" dirty="0"/>
              <a:t>CMS (2013)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B384DF-CC08-9089-E97F-43018A5E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8033" y="261927"/>
            <a:ext cx="7037940" cy="63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9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32A3-F496-2C45-DEA1-93CF6DD5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US" dirty="0"/>
              <a:t>J/Psi Production in Hadronic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FA98D-DF8F-D10F-F875-38A1EA1FA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hadron particles are produced in high energy collisions? </a:t>
            </a:r>
          </a:p>
          <a:p>
            <a:r>
              <a:rPr lang="en-US" dirty="0"/>
              <a:t> From quark/gluon to hadrons</a:t>
            </a:r>
          </a:p>
        </p:txBody>
      </p:sp>
    </p:spTree>
    <p:extLst>
      <p:ext uri="{BB962C8B-B14F-4D97-AF65-F5344CB8AC3E}">
        <p14:creationId xmlns:p14="http://schemas.microsoft.com/office/powerpoint/2010/main" val="22908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E37E-7AE4-A739-EB8C-07FCC0FF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8271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Our Measurements</a:t>
            </a:r>
            <a:br>
              <a:rPr lang="en-US" dirty="0"/>
            </a:br>
            <a:r>
              <a:rPr lang="en-US" sz="2400" u="sng" dirty="0"/>
              <a:t>J/</a:t>
            </a:r>
            <a:r>
              <a:rPr lang="el-GR" sz="2400" u="sng" dirty="0">
                <a:solidFill>
                  <a:schemeClr val="tx2">
                    <a:lumMod val="50000"/>
                  </a:schemeClr>
                </a:solidFill>
              </a:rPr>
              <a:t>ψ</a:t>
            </a:r>
            <a:r>
              <a:rPr lang="en-US" sz="2400" u="sng" dirty="0"/>
              <a:t> Relative Yields vs Event Multiplicity from FVTX and SVX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B33A7-62AC-6746-4DDF-674EDF80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16027-0A75-463A-8C62-3ED2D737F99F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47A0C-9BAD-ECD4-90EB-F536FAA9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03A-3D85-4F03-A54E-5815B089E744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314CD4-7252-2390-DA11-92449DDC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85" b="30638"/>
          <a:stretch/>
        </p:blipFill>
        <p:spPr>
          <a:xfrm>
            <a:off x="2971800" y="3664157"/>
            <a:ext cx="6505580" cy="2308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724D0-8267-852F-3F92-DC5964A3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67" y="1473304"/>
            <a:ext cx="283566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43F860-61C1-66A2-B4B5-3369B8A41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578" y="2557885"/>
            <a:ext cx="81100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1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720D-7E90-E584-3C2E-AED8C9EAB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1127F-9566-9D7C-84C5-74BF4DCA8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J/Psi results from STAR and ALICE</a:t>
            </a:r>
          </a:p>
        </p:txBody>
      </p:sp>
    </p:spTree>
    <p:extLst>
      <p:ext uri="{BB962C8B-B14F-4D97-AF65-F5344CB8AC3E}">
        <p14:creationId xmlns:p14="http://schemas.microsoft.com/office/powerpoint/2010/main" val="214899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1EF2-C524-2012-CF77-F7C905C8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STAR: J/Psi multiplicity at mid-rapidity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D89FC-D952-8E6A-45A6-22DA9FE0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96" y="1690688"/>
            <a:ext cx="4833135" cy="4351338"/>
          </a:xfrm>
        </p:spPr>
        <p:txBody>
          <a:bodyPr/>
          <a:lstStyle/>
          <a:p>
            <a:r>
              <a:rPr lang="en-US" dirty="0"/>
              <a:t>MB: non-single diffractive </a:t>
            </a:r>
            <a:r>
              <a:rPr lang="en-US" dirty="0" err="1"/>
              <a:t>p+p</a:t>
            </a:r>
            <a:r>
              <a:rPr lang="en-US" dirty="0"/>
              <a:t> collisions </a:t>
            </a:r>
          </a:p>
          <a:p>
            <a:pPr lvl="1"/>
            <a:r>
              <a:rPr lang="en-US" dirty="0"/>
              <a:t>VPD:  4.4 &lt; eta &lt; 4.9</a:t>
            </a:r>
          </a:p>
          <a:p>
            <a:pPr lvl="1"/>
            <a:r>
              <a:rPr lang="en-US" dirty="0"/>
              <a:t>BBC: 3.3 &lt; eta &lt; 5.0 </a:t>
            </a:r>
          </a:p>
          <a:p>
            <a:endParaRPr lang="en-US" dirty="0"/>
          </a:p>
          <a:p>
            <a:r>
              <a:rPr lang="en-US" dirty="0"/>
              <a:t>J/Psi: </a:t>
            </a:r>
          </a:p>
          <a:p>
            <a:pPr lvl="1"/>
            <a:r>
              <a:rPr lang="en-US" dirty="0"/>
              <a:t>|y|&lt;1, </a:t>
            </a:r>
            <a:r>
              <a:rPr lang="en-US" dirty="0" err="1"/>
              <a:t>e+e</a:t>
            </a:r>
            <a:r>
              <a:rPr lang="en-US" dirty="0"/>
              <a:t>-, </a:t>
            </a:r>
          </a:p>
          <a:p>
            <a:pPr lvl="1"/>
            <a:r>
              <a:rPr lang="en-US" dirty="0"/>
              <a:t>BEMC triggered </a:t>
            </a:r>
          </a:p>
          <a:p>
            <a:pPr lvl="1"/>
            <a:r>
              <a:rPr lang="en-US" dirty="0"/>
              <a:t>1&lt;</a:t>
            </a:r>
            <a:r>
              <a:rPr lang="en-US" dirty="0" err="1"/>
              <a:t>pT</a:t>
            </a:r>
            <a:r>
              <a:rPr lang="en-US" dirty="0"/>
              <a:t>&lt;1.5; 1.5 &lt; </a:t>
            </a:r>
            <a:r>
              <a:rPr lang="en-US" dirty="0" err="1"/>
              <a:t>pT</a:t>
            </a:r>
            <a:r>
              <a:rPr lang="en-US" dirty="0"/>
              <a:t>&lt;4, 4&lt; </a:t>
            </a:r>
            <a:r>
              <a:rPr lang="en-US" dirty="0" err="1"/>
              <a:t>pT</a:t>
            </a:r>
            <a:r>
              <a:rPr lang="en-US" dirty="0"/>
              <a:t>&lt;14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405AB-872B-B717-244B-94527F5F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063" y="1546330"/>
            <a:ext cx="6376827" cy="793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8C32C-29E0-74EB-1977-C3F2DE12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13" y="2749954"/>
            <a:ext cx="6411726" cy="9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CF78-C411-EC81-5EDE-268220CB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723"/>
            <a:ext cx="10515600" cy="1325563"/>
          </a:xfrm>
        </p:spPr>
        <p:txBody>
          <a:bodyPr/>
          <a:lstStyle/>
          <a:p>
            <a:r>
              <a:rPr lang="en-US" dirty="0"/>
              <a:t>STAR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C6E835-83BB-0B90-7EB5-30B7B47B1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55" y="1110257"/>
            <a:ext cx="11947628" cy="54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67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6B5E-97B3-ED69-3140-2A0B03C3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</a:t>
            </a:r>
            <a:r>
              <a:rPr lang="en-US" dirty="0" err="1"/>
              <a:t>p+p</a:t>
            </a:r>
            <a:r>
              <a:rPr lang="en-US" dirty="0"/>
              <a:t>: 7, 13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88EC-3119-E29C-DE7E-1C1C8FB0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64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Pp 7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dirty="0"/>
              <a:t>Mid and forward rapidity</a:t>
            </a:r>
          </a:p>
          <a:p>
            <a:r>
              <a:rPr lang="en-US" dirty="0"/>
              <a:t>Pp 13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dirty="0"/>
              <a:t>|y|&lt;0.9</a:t>
            </a:r>
          </a:p>
          <a:p>
            <a:pPr lvl="1"/>
            <a:r>
              <a:rPr lang="en-US" dirty="0" err="1"/>
              <a:t>Nch</a:t>
            </a:r>
            <a:r>
              <a:rPr lang="en-US" dirty="0"/>
              <a:t>: |eta|&lt;1; </a:t>
            </a:r>
          </a:p>
          <a:p>
            <a:pPr lvl="1"/>
            <a:r>
              <a:rPr lang="en-US" dirty="0"/>
              <a:t> -3.7 &lt; eta &lt; -1.7</a:t>
            </a:r>
          </a:p>
          <a:p>
            <a:pPr lvl="1"/>
            <a:r>
              <a:rPr lang="en-US" dirty="0"/>
              <a:t>2.8 &lt; eta &lt; 5.1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INEL &gt; 0: </a:t>
            </a:r>
            <a:r>
              <a:rPr lang="en-US" dirty="0" err="1"/>
              <a:t>Nch</a:t>
            </a:r>
            <a:r>
              <a:rPr lang="en-US" dirty="0"/>
              <a:t>&gt;0 at |eta|&lt;1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Didn’t subtract the di-</a:t>
            </a:r>
            <a:r>
              <a:rPr lang="en-US" dirty="0" err="1"/>
              <a:t>eletron</a:t>
            </a:r>
            <a:r>
              <a:rPr lang="en-US" dirty="0"/>
              <a:t> from </a:t>
            </a:r>
            <a:r>
              <a:rPr lang="en-US" dirty="0" err="1"/>
              <a:t>N_ch</a:t>
            </a:r>
            <a:r>
              <a:rPr lang="en-US" dirty="0"/>
              <a:t>?!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2D6B9-7B09-3204-6E1A-E4888B9B1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51" y="1425754"/>
            <a:ext cx="6445096" cy="1307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7FA2C-0F24-45F1-940D-902E0B8B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882" y="2962525"/>
            <a:ext cx="29718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746D0-6837-6A9D-75F0-0FD94B7E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 7TeV: Pythia 6.4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16E69F-512D-1628-7CA7-7B26DF882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785" y="1913669"/>
            <a:ext cx="5654424" cy="39897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D63CA-25BD-B2AE-CA48-7A4F2242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3" y="1913669"/>
            <a:ext cx="4565721" cy="40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DE28-393E-0095-EBF6-D6E782B1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13TeV: |y|&lt; 0.9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B0A0AF-66A7-083E-1437-0E49F8CDC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9"/>
            <a:ext cx="10141827" cy="4798040"/>
          </a:xfrm>
        </p:spPr>
      </p:pic>
    </p:spTree>
    <p:extLst>
      <p:ext uri="{BB962C8B-B14F-4D97-AF65-F5344CB8AC3E}">
        <p14:creationId xmlns:p14="http://schemas.microsoft.com/office/powerpoint/2010/main" val="201532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224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Forward J/Psi Production vs Event Multiplicity in p+p Collisions </vt:lpstr>
      <vt:lpstr>J/Psi Production in Hadronic Interaction </vt:lpstr>
      <vt:lpstr>Our Measurements J/ψ Relative Yields vs Event Multiplicity from FVTX and SVX</vt:lpstr>
      <vt:lpstr>DIS2022</vt:lpstr>
      <vt:lpstr>STAR: J/Psi multiplicity at mid-rapidity </vt:lpstr>
      <vt:lpstr>STAR </vt:lpstr>
      <vt:lpstr>ALICE p+p: 7, 13 TeV</vt:lpstr>
      <vt:lpstr>Pp 7TeV: Pythia 6.4</vt:lpstr>
      <vt:lpstr>ALICE 13TeV: |y|&lt; 0.9</vt:lpstr>
      <vt:lpstr>CMS Upsilons: pp </vt:lpstr>
      <vt:lpstr>CMS (2013)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DIS2022</dc:title>
  <dc:creator>Microsoft Office User</dc:creator>
  <cp:lastModifiedBy>Microsoft Office User</cp:lastModifiedBy>
  <cp:revision>11</cp:revision>
  <dcterms:created xsi:type="dcterms:W3CDTF">2022-04-26T20:59:17Z</dcterms:created>
  <dcterms:modified xsi:type="dcterms:W3CDTF">2022-04-28T20:42:52Z</dcterms:modified>
</cp:coreProperties>
</file>