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414" r:id="rId2"/>
    <p:sldId id="265" r:id="rId3"/>
    <p:sldId id="397" r:id="rId4"/>
    <p:sldId id="358" r:id="rId5"/>
    <p:sldId id="395" r:id="rId6"/>
    <p:sldId id="398" r:id="rId7"/>
    <p:sldId id="364" r:id="rId8"/>
    <p:sldId id="380" r:id="rId9"/>
    <p:sldId id="370" r:id="rId10"/>
    <p:sldId id="369" r:id="rId11"/>
    <p:sldId id="372" r:id="rId12"/>
    <p:sldId id="374" r:id="rId13"/>
    <p:sldId id="400" r:id="rId14"/>
    <p:sldId id="404" r:id="rId15"/>
    <p:sldId id="403" r:id="rId16"/>
    <p:sldId id="373" r:id="rId17"/>
    <p:sldId id="376" r:id="rId18"/>
    <p:sldId id="401" r:id="rId19"/>
    <p:sldId id="409" r:id="rId20"/>
    <p:sldId id="381" r:id="rId21"/>
    <p:sldId id="399" r:id="rId22"/>
    <p:sldId id="378" r:id="rId23"/>
    <p:sldId id="366" r:id="rId24"/>
    <p:sldId id="406" r:id="rId25"/>
    <p:sldId id="405" r:id="rId26"/>
    <p:sldId id="410" r:id="rId27"/>
    <p:sldId id="407" r:id="rId28"/>
    <p:sldId id="408" r:id="rId29"/>
    <p:sldId id="388" r:id="rId30"/>
    <p:sldId id="411" r:id="rId31"/>
    <p:sldId id="412" r:id="rId32"/>
    <p:sldId id="4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79827"/>
    <a:srgbClr val="E70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1"/>
    <p:restoredTop sz="94656"/>
  </p:normalViewPr>
  <p:slideViewPr>
    <p:cSldViewPr snapToGrid="0" snapToObjects="1">
      <p:cViewPr varScale="1">
        <p:scale>
          <a:sx n="135" d="100"/>
          <a:sy n="135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910F-BBB9-5242-A71B-56662688A5A8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5904-93CF-C240-B68F-AFDD8A59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fld id="{FCACC1FC-EF96-1842-88BF-A2A45C9A312B}" type="slidenum">
              <a:rPr lang="zh-CN" altLang="en-US" sz="1200">
                <a:ea typeface="宋体" charset="-122"/>
                <a:cs typeface="宋体" charset="-122"/>
              </a:rPr>
              <a:pPr algn="r" defTabSz="914400"/>
              <a:t>4</a:t>
            </a:fld>
            <a:endParaRPr lang="en-US" altLang="zh-CN" sz="1200">
              <a:ea typeface="宋体" charset="-122"/>
              <a:cs typeface="宋体" charset="-122"/>
            </a:endParaRPr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zh-CN">
              <a:ea typeface="宋体" charset="-122"/>
              <a:cs typeface="宋体" charset="-122"/>
            </a:endParaRP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endParaRPr lang="en-US" altLang="zh-CN" sz="1200">
              <a:latin typeface="Calibri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8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3D74-BAA8-6A87-46B7-6266EC55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2D005-AAA4-90C1-67C2-898CA061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37A0-8D64-D53A-DEC8-2FA4C0D3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017-E36E-6F4D-5809-C9FBB629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FB93-BD5F-BD10-05B0-1E79D585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70290D6D-BA4C-D755-000B-AAA6EA58C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CA24-ABE5-ADCB-1BD8-3AB2890D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6BD3-F6EA-2294-0A12-A6BFD72A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7DDA-3EC1-53DD-D3CA-E8FA4D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EE8F7-1A1D-C06C-14F6-81A662A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9788-F2C1-099E-5654-7D68EF33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A1752-FDAA-F812-2CFD-933EC279A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E444-F727-56D8-7913-8927FA72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1EF0-C57D-77B5-515E-71989767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31D1-6A65-5609-6197-A671000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36BB-538E-A402-00E9-5C9D24C4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728-8BDA-1B20-2431-CA49F72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5248-6F4F-81B7-FBED-F36A828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BB22-61D2-1C41-6845-C103C97F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28F3-319D-5248-09D1-3C55B7C7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EEA8-2DB5-6C0D-0094-9DF2CD5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A14F-2747-292D-59A7-D7E0B0CA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B14C-5C04-0E62-91EE-219193C87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14FE-3413-746C-7BDA-CA33CEC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80D5-144A-5558-78D2-F359EB6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8867-4BF1-FF5B-F4E7-46B648E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C246-5130-0281-E460-423857F5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64C7-17B0-B002-4BF7-F8E0B8FF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2DEA-157A-B520-7506-FED92E8D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3F1AC-5A65-16AB-7B45-A2CB7312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6510-788E-BF9C-CEB3-E723736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103B-713D-226A-A8CC-59373B83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1236-29D3-E7D7-4C99-68E1E81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FD0C-11DD-D187-56D6-0F79335E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81039-C71F-BF4B-0E7E-67503F1A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C7012-EDA5-AAB6-4892-00247075D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F40B-0447-A49F-92DE-106B1F174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A98AC-969C-B235-745E-099B11E2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1E3A-5603-A994-1920-664A4B7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2F273-E12D-2C28-CCA1-6D57686B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948-8E96-A463-F2D1-92B4FB09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125-C94A-BB99-09E9-0B63E04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B6594-599C-0476-7E1F-7CC7DC8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DB106-EF47-786C-353D-57B7088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FCFD9-16D3-ADCB-41E4-BF6C9569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06EDE-0AE3-3FAC-11B5-28CB7E9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40F7-D383-243E-E064-47EFF2B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0D12-2382-DEAA-DC88-136989E3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4145-D61A-048B-5614-DD348DF1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F39-B605-42E9-357C-D58A64150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D08-44C1-E4B8-50BE-61C54BD4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1ADBD-12AD-B265-0F52-232094F8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877A5-DB77-6976-7333-C4315FC7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74FD-04F0-8E99-EDE0-0809DF38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D5BE8-2E3A-4425-9F8B-002CD6643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EA9F2-9260-D3BA-BE95-BDF65696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9A21-5E42-F424-6748-28530FD8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77EBF-62E6-1CB2-7D99-822DA928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082A-3DDC-4835-6700-CA156E4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7DB4-087D-7A07-9494-4907A89E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1ACC-7BE6-4F0B-94CB-B1128F9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FFF0-C862-DE96-9ACA-5D7C00D3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6B23-CACA-E58C-C18D-F9363A1F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7298-EC92-7B6C-C906-AB728C005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171B7AC8-53FC-8A6F-9FF2-52A94DD5E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3.png"/><Relationship Id="rId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4.emf"/><Relationship Id="rId7" Type="http://schemas.openxmlformats.org/officeDocument/2006/relationships/image" Target="../media/image68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emf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79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emf"/><Relationship Id="rId7" Type="http://schemas.openxmlformats.org/officeDocument/2006/relationships/image" Target="../media/image85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emf"/><Relationship Id="rId10" Type="http://schemas.openxmlformats.org/officeDocument/2006/relationships/image" Target="../media/image88.png"/><Relationship Id="rId4" Type="http://schemas.openxmlformats.org/officeDocument/2006/relationships/image" Target="../media/image82.emf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emf"/><Relationship Id="rId7" Type="http://schemas.openxmlformats.org/officeDocument/2006/relationships/image" Target="../media/image94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é ver en Santiago de Compostela: 10 lugares para visitar | Skyscanner  Espana">
            <a:extLst>
              <a:ext uri="{FF2B5EF4-FFF2-40B4-BE49-F238E27FC236}">
                <a16:creationId xmlns:a16="http://schemas.microsoft.com/office/drawing/2014/main" id="{5F1CEC4E-2F14-8F58-8188-4E519435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A8F3F-434F-240E-E8AE-DC73835E2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6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Study of Forward J/</a:t>
            </a:r>
            <a:r>
              <a:rPr lang="el-GR" b="1" dirty="0">
                <a:solidFill>
                  <a:srgbClr val="C00000"/>
                </a:solidFill>
              </a:rPr>
              <a:t>ψ</a:t>
            </a:r>
            <a:r>
              <a:rPr lang="en-US" b="1" dirty="0">
                <a:solidFill>
                  <a:srgbClr val="C00000"/>
                </a:solidFill>
              </a:rPr>
              <a:t> Production vs Event Multiplicity in </a:t>
            </a:r>
            <a:r>
              <a:rPr lang="en-US" b="1" dirty="0" err="1">
                <a:solidFill>
                  <a:srgbClr val="C00000"/>
                </a:solidFill>
              </a:rPr>
              <a:t>p+p</a:t>
            </a:r>
            <a:r>
              <a:rPr lang="en-US" b="1" dirty="0">
                <a:solidFill>
                  <a:srgbClr val="C00000"/>
                </a:solidFill>
              </a:rPr>
              <a:t> Collisions at PHENIX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77E96-EDE6-BDEE-0FB5-43EF430D0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0145"/>
            <a:ext cx="9144000" cy="2572732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Ming X. Liu</a:t>
            </a:r>
          </a:p>
          <a:p>
            <a:r>
              <a:rPr lang="en-US" sz="3500" b="1" dirty="0">
                <a:solidFill>
                  <a:srgbClr val="C00000"/>
                </a:solidFill>
              </a:rPr>
              <a:t>Los Alamos National Laboratory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(for the PHENIX Collaboration) </a:t>
            </a:r>
          </a:p>
          <a:p>
            <a:r>
              <a:rPr lang="en-US" b="1" dirty="0">
                <a:solidFill>
                  <a:srgbClr val="C00000"/>
                </a:solidFill>
              </a:rPr>
              <a:t>DIS 2022 </a:t>
            </a:r>
          </a:p>
          <a:p>
            <a:r>
              <a:rPr lang="en-US" b="1" dirty="0">
                <a:solidFill>
                  <a:srgbClr val="C00000"/>
                </a:solidFill>
              </a:rPr>
              <a:t>Santiago de Compostela, Spain</a:t>
            </a:r>
          </a:p>
        </p:txBody>
      </p:sp>
    </p:spTree>
    <p:extLst>
      <p:ext uri="{BB962C8B-B14F-4D97-AF65-F5344CB8AC3E}">
        <p14:creationId xmlns:p14="http://schemas.microsoft.com/office/powerpoint/2010/main" val="213286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far-off kinematic region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A0087-F593-5776-88E8-62E65A6A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5" y="3712636"/>
            <a:ext cx="4052801" cy="192990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E927-CC69-F84E-194D-8719B157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74FA-A125-65A4-2C96-2C9606FF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7D4351-941B-97DF-F950-D759A7A8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F6893-9522-FFB0-2B5D-E5576544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01571" y="972119"/>
            <a:ext cx="5180906" cy="5399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7786A-1966-C81E-A900-E46E2F5D6F17}"/>
              </a:ext>
            </a:extLst>
          </p:cNvPr>
          <p:cNvSpPr txBox="1"/>
          <p:nvPr/>
        </p:nvSpPr>
        <p:spPr>
          <a:xfrm>
            <a:off x="957977" y="5562188"/>
            <a:ext cx="537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 much less co-mover type FSI at high multiplicity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/>
              <p:nvPr/>
            </p:nvSpPr>
            <p:spPr>
              <a:xfrm>
                <a:off x="567081" y="1710253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(-2.4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-1.2)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81" y="1710253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691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/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/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2A72-75B1-BEF1-96C9-793610CD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1" y="3704594"/>
            <a:ext cx="4395945" cy="235094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F560C-1931-CBA0-CFFF-4ACDD7D0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8BBEE-3C88-39D7-533D-30CE2DA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82CF-0469-62F5-46CD-5D34A998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6FD41-27D0-18E8-9801-CB4D71D40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02344" y="1221495"/>
            <a:ext cx="4922837" cy="5130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( 1.2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 (-2.2 &lt; y &lt; -1.2)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blipFill>
                <a:blip r:embed="rId4"/>
                <a:stretch>
                  <a:fillRect l="-1477" t="-91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/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/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/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</a:t>
            </a:r>
            <a:br>
              <a:rPr lang="en-US" dirty="0"/>
            </a:br>
            <a:r>
              <a:rPr lang="en-US" sz="3200" dirty="0"/>
              <a:t>- subtract </a:t>
            </a:r>
            <a:r>
              <a:rPr lang="en-US" sz="2800" b="1" dirty="0"/>
              <a:t>J/</a:t>
            </a:r>
            <a:r>
              <a:rPr lang="el-GR" sz="2800" b="1" dirty="0"/>
              <a:t>ψ</a:t>
            </a:r>
            <a:r>
              <a:rPr lang="en-US" sz="3200" dirty="0"/>
              <a:t> dimuon contributions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ADF59-9FE7-F396-080D-40882254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3727120"/>
            <a:ext cx="4033510" cy="21866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778A-FE7A-36F4-8747-96E5A2F9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2D89E8-123B-45CC-8B53-087C60F5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4A46DD-67A9-6222-9FF9-365E302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51F82-10C3-39F8-FEDE-5D684936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91068" y="1157082"/>
            <a:ext cx="5093261" cy="530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FCF08-8EF6-9371-31E0-C42D4C9EAC2B}"/>
                  </a:ext>
                </a:extLst>
              </p:cNvPr>
              <p:cNvSpPr txBox="1"/>
              <p:nvPr/>
            </p:nvSpPr>
            <p:spPr>
              <a:xfrm>
                <a:off x="647104" y="1827951"/>
                <a:ext cx="5994115" cy="132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2.4)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   [dimuon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FCF08-8EF6-9371-31E0-C42D4C9E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04" y="1827951"/>
                <a:ext cx="5994115" cy="1323311"/>
              </a:xfrm>
              <a:prstGeom prst="rect">
                <a:avLst/>
              </a:prstGeom>
              <a:blipFill>
                <a:blip r:embed="rId4"/>
                <a:stretch>
                  <a:fillRect l="-1691" t="-190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0451C-8BC7-7C9A-AB77-A9EC9F22902F}"/>
                  </a:ext>
                </a:extLst>
              </p:cNvPr>
              <p:cNvSpPr txBox="1"/>
              <p:nvPr/>
            </p:nvSpPr>
            <p:spPr>
              <a:xfrm>
                <a:off x="4190503" y="3840956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0451C-8BC7-7C9A-AB77-A9EC9F229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503" y="3840956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209004-AD6E-B810-B6BF-57556C43AF9C}"/>
                  </a:ext>
                </a:extLst>
              </p:cNvPr>
              <p:cNvSpPr txBox="1"/>
              <p:nvPr/>
            </p:nvSpPr>
            <p:spPr>
              <a:xfrm>
                <a:off x="2232502" y="4090425"/>
                <a:ext cx="990600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209004-AD6E-B810-B6BF-57556C43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02" y="4090425"/>
                <a:ext cx="990600" cy="39145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3D5E3D-1532-3B4B-AB4A-B998034431D0}"/>
              </a:ext>
            </a:extLst>
          </p:cNvPr>
          <p:cNvSpPr txBox="1"/>
          <p:nvPr/>
        </p:nvSpPr>
        <p:spPr>
          <a:xfrm>
            <a:off x="747589" y="5842955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“better estimation” of UE activity ?</a:t>
            </a:r>
          </a:p>
        </p:txBody>
      </p:sp>
    </p:spTree>
    <p:extLst>
      <p:ext uri="{BB962C8B-B14F-4D97-AF65-F5344CB8AC3E}">
        <p14:creationId xmlns:p14="http://schemas.microsoft.com/office/powerpoint/2010/main" val="171796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</a:t>
            </a:r>
            <a:br>
              <a:rPr lang="en-US" dirty="0"/>
            </a:br>
            <a:r>
              <a:rPr lang="en-US" sz="3200" dirty="0"/>
              <a:t>- subtract </a:t>
            </a:r>
            <a:r>
              <a:rPr lang="en-US" sz="3200" b="1" dirty="0"/>
              <a:t>J/</a:t>
            </a:r>
            <a:r>
              <a:rPr lang="el-GR" sz="3200" b="1" dirty="0"/>
              <a:t>ψ </a:t>
            </a:r>
            <a:r>
              <a:rPr lang="en-US" sz="3200" dirty="0"/>
              <a:t>dimuon contributions (II)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/>
              <p:nvPr/>
            </p:nvSpPr>
            <p:spPr>
              <a:xfrm>
                <a:off x="838200" y="1757943"/>
                <a:ext cx="5556551" cy="167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RED’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2.4),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   [dimuon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               [inclusive </a:t>
                </a:r>
                <a:r>
                  <a:rPr lang="en-US" sz="2500" b="1" dirty="0" err="1">
                    <a:solidFill>
                      <a:srgbClr val="00B05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943"/>
                <a:ext cx="5556551" cy="1677382"/>
              </a:xfrm>
              <a:prstGeom prst="rect">
                <a:avLst/>
              </a:prstGeom>
              <a:blipFill>
                <a:blip r:embed="rId2"/>
                <a:stretch>
                  <a:fillRect l="-1826" t="-300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AADF59-9FE7-F396-080D-40882254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9" y="4035450"/>
            <a:ext cx="4011643" cy="21748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778A-FE7A-36F4-8747-96E5A2F9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2D89E8-123B-45CC-8B53-087C60F5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4A46DD-67A9-6222-9FF9-365E302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1C2ED6-0F24-1BCF-1870-1FA95FC1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81116" y="1072421"/>
            <a:ext cx="5103008" cy="531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506F31-031F-F4A9-0C06-F767650C891F}"/>
              </a:ext>
            </a:extLst>
          </p:cNvPr>
          <p:cNvSpPr txBox="1"/>
          <p:nvPr/>
        </p:nvSpPr>
        <p:spPr>
          <a:xfrm>
            <a:off x="9901466" y="3059668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(Before)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28234-F7D5-6C51-4D85-574E7C35E7F1}"/>
              </a:ext>
            </a:extLst>
          </p:cNvPr>
          <p:cNvSpPr txBox="1"/>
          <p:nvPr/>
        </p:nvSpPr>
        <p:spPr>
          <a:xfrm>
            <a:off x="9923092" y="3880029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(After)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1763E-D6B0-0F82-F187-E7E4AA93840E}"/>
                  </a:ext>
                </a:extLst>
              </p:cNvPr>
              <p:cNvSpPr txBox="1"/>
              <p:nvPr/>
            </p:nvSpPr>
            <p:spPr>
              <a:xfrm>
                <a:off x="4599491" y="424936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1763E-D6B0-0F82-F187-E7E4AA93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91" y="4249361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09A5-E592-3F91-7665-187BABE51609}"/>
                  </a:ext>
                </a:extLst>
              </p:cNvPr>
              <p:cNvSpPr txBox="1"/>
              <p:nvPr/>
            </p:nvSpPr>
            <p:spPr>
              <a:xfrm>
                <a:off x="2555047" y="4308656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09A5-E592-3F91-7665-187BABE5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47" y="4308656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88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(I)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/>
              <p:nvPr/>
            </p:nvSpPr>
            <p:spPr>
              <a:xfrm>
                <a:off x="621722" y="1898868"/>
                <a:ext cx="5176930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 (-2.2 &lt; y &lt; -1.2)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2" y="1898868"/>
                <a:ext cx="5176930" cy="1246495"/>
              </a:xfrm>
              <a:prstGeom prst="rect">
                <a:avLst/>
              </a:prstGeom>
              <a:blipFill>
                <a:blip r:embed="rId2"/>
                <a:stretch>
                  <a:fillRect l="-1956" t="-4040" r="-9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82834-CDBF-D778-7C21-59417919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230710"/>
            <a:ext cx="2837421" cy="135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263AA-A852-908A-7C19-75C0CCA44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0710"/>
            <a:ext cx="3025914" cy="1019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121619-69CC-8394-DAE6-D8EFFEE8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250094" y="1093116"/>
            <a:ext cx="4834764" cy="5039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B84B3E-B762-D8A3-79C9-D80411739395}"/>
                  </a:ext>
                </a:extLst>
              </p:cNvPr>
              <p:cNvSpPr txBox="1"/>
              <p:nvPr/>
            </p:nvSpPr>
            <p:spPr>
              <a:xfrm>
                <a:off x="5074402" y="38306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B84B3E-B762-D8A3-79C9-D80411739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02" y="383060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A41DFB-8F95-F231-F07A-59639F3BC26A}"/>
                  </a:ext>
                </a:extLst>
              </p:cNvPr>
              <p:cNvSpPr txBox="1"/>
              <p:nvPr/>
            </p:nvSpPr>
            <p:spPr>
              <a:xfrm>
                <a:off x="696182" y="387173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A41DFB-8F95-F231-F07A-59639F3BC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2" y="3871730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A5238-DBDC-8356-84BF-50D880AB1DCA}"/>
                  </a:ext>
                </a:extLst>
              </p:cNvPr>
              <p:cNvSpPr txBox="1"/>
              <p:nvPr/>
            </p:nvSpPr>
            <p:spPr>
              <a:xfrm>
                <a:off x="5074402" y="4230710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A5238-DBDC-8356-84BF-50D880AB1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02" y="4230710"/>
                <a:ext cx="751900" cy="324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265AB-6FA2-D128-7AC6-71EF2BDD8602}"/>
                  </a:ext>
                </a:extLst>
              </p:cNvPr>
              <p:cNvSpPr txBox="1"/>
              <p:nvPr/>
            </p:nvSpPr>
            <p:spPr>
              <a:xfrm>
                <a:off x="1457900" y="4230709"/>
                <a:ext cx="751900" cy="339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265AB-6FA2-D128-7AC6-71EF2BDD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00" y="4230709"/>
                <a:ext cx="751900" cy="339517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91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(II)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88BA9-06BE-1261-DCF8-02A08540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72872" y="1223726"/>
            <a:ext cx="4817291" cy="5020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7B1F5-B471-0BF9-7867-4E209024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1" y="4258738"/>
            <a:ext cx="3281577" cy="1553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14AC-72FE-D927-CE80-F6986BA0A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905" y="4258738"/>
            <a:ext cx="3125634" cy="1488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7FE5E1-92E0-67DC-0D52-8DC37D6BC768}"/>
                  </a:ext>
                </a:extLst>
              </p:cNvPr>
              <p:cNvSpPr txBox="1"/>
              <p:nvPr/>
            </p:nvSpPr>
            <p:spPr>
              <a:xfrm>
                <a:off x="688681" y="1806503"/>
                <a:ext cx="5176930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 (-2.2 &lt; y &lt; -1.2)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7FE5E1-92E0-67DC-0D52-8DC37D6BC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1" y="1806503"/>
                <a:ext cx="5176930" cy="1246495"/>
              </a:xfrm>
              <a:prstGeom prst="rect">
                <a:avLst/>
              </a:prstGeom>
              <a:blipFill>
                <a:blip r:embed="rId5"/>
                <a:stretch>
                  <a:fillRect l="-1961" t="-404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81724-45D2-F6BA-67BB-6407ED018807}"/>
                  </a:ext>
                </a:extLst>
              </p:cNvPr>
              <p:cNvSpPr txBox="1"/>
              <p:nvPr/>
            </p:nvSpPr>
            <p:spPr>
              <a:xfrm>
                <a:off x="1735456" y="4258738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81724-45D2-F6BA-67BB-6407ED018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56" y="4258738"/>
                <a:ext cx="751900" cy="324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AFC86-834C-F0E9-84D0-A140EE54AC77}"/>
                  </a:ext>
                </a:extLst>
              </p:cNvPr>
              <p:cNvSpPr txBox="1"/>
              <p:nvPr/>
            </p:nvSpPr>
            <p:spPr>
              <a:xfrm>
                <a:off x="4077297" y="4331523"/>
                <a:ext cx="751900" cy="339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AFC86-834C-F0E9-84D0-A140EE54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97" y="4331523"/>
                <a:ext cx="751900" cy="33951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1FE2D3-2E85-CFBE-1919-09AF6B5160E3}"/>
                  </a:ext>
                </a:extLst>
              </p:cNvPr>
              <p:cNvSpPr txBox="1"/>
              <p:nvPr/>
            </p:nvSpPr>
            <p:spPr>
              <a:xfrm>
                <a:off x="5074402" y="39830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1FE2D3-2E85-CFBE-1919-09AF6B51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02" y="3983000"/>
                <a:ext cx="2121614" cy="400110"/>
              </a:xfrm>
              <a:prstGeom prst="rect">
                <a:avLst/>
              </a:prstGeom>
              <a:blipFill>
                <a:blip r:embed="rId8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E64A1-543E-ABE6-FF4F-079E7AD07953}"/>
                  </a:ext>
                </a:extLst>
              </p:cNvPr>
              <p:cNvSpPr txBox="1"/>
              <p:nvPr/>
            </p:nvSpPr>
            <p:spPr>
              <a:xfrm>
                <a:off x="696182" y="402413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E64A1-543E-ABE6-FF4F-079E7AD07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2" y="4024130"/>
                <a:ext cx="2121614" cy="400110"/>
              </a:xfrm>
              <a:prstGeom prst="rect">
                <a:avLst/>
              </a:prstGeom>
              <a:blipFill>
                <a:blip r:embed="rId9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48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8FF8D-B259-9039-6CF6-5CD56EB3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18" y="3871730"/>
            <a:ext cx="4114799" cy="250203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337CD-738B-7E45-374C-986D7CE5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40742" y="805093"/>
            <a:ext cx="5436335" cy="5666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CFC0C-10C4-EF2E-BECC-3273CE06DA07}"/>
                  </a:ext>
                </a:extLst>
              </p:cNvPr>
              <p:cNvSpPr txBox="1"/>
              <p:nvPr/>
            </p:nvSpPr>
            <p:spPr>
              <a:xfrm>
                <a:off x="621722" y="1898868"/>
                <a:ext cx="4463594" cy="127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1.0)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(-2.2 &lt; y &lt; -1.2)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CFC0C-10C4-EF2E-BECC-3273CE06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2" y="1898868"/>
                <a:ext cx="4463594" cy="1277144"/>
              </a:xfrm>
              <a:prstGeom prst="rect">
                <a:avLst/>
              </a:prstGeom>
              <a:blipFill>
                <a:blip r:embed="rId4"/>
                <a:stretch>
                  <a:fillRect l="-2266" t="-980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C76C9-EE1F-90EC-3931-EB762CE77FD5}"/>
                  </a:ext>
                </a:extLst>
              </p:cNvPr>
              <p:cNvSpPr txBox="1"/>
              <p:nvPr/>
            </p:nvSpPr>
            <p:spPr>
              <a:xfrm>
                <a:off x="4540146" y="4350746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C76C9-EE1F-90EC-3931-EB762CE7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46" y="4350746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3DC502-3002-D961-A7B1-A7C8FB266FF7}"/>
                  </a:ext>
                </a:extLst>
              </p:cNvPr>
              <p:cNvSpPr txBox="1"/>
              <p:nvPr/>
            </p:nvSpPr>
            <p:spPr>
              <a:xfrm>
                <a:off x="336587" y="4336495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3DC502-3002-D961-A7B1-A7C8FB26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7" y="4336495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423AF-DEC3-37F5-77D1-F82EE43F3AC1}"/>
                  </a:ext>
                </a:extLst>
              </p:cNvPr>
              <p:cNvSpPr txBox="1"/>
              <p:nvPr/>
            </p:nvSpPr>
            <p:spPr>
              <a:xfrm>
                <a:off x="2622132" y="4011598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423AF-DEC3-37F5-77D1-F82EE43F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32" y="4011598"/>
                <a:ext cx="751900" cy="324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69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Multiplicity: All Together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5B989-938D-62C0-F7DC-8ECB6B0B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60" y="3663157"/>
            <a:ext cx="4100263" cy="2222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BB30D-A44D-89B4-0D41-2D5FE855D783}"/>
              </a:ext>
            </a:extLst>
          </p:cNvPr>
          <p:cNvSpPr txBox="1"/>
          <p:nvPr/>
        </p:nvSpPr>
        <p:spPr>
          <a:xfrm>
            <a:off x="695164" y="5885793"/>
            <a:ext cx="534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Less MPI contribution to the forward </a:t>
            </a:r>
            <a:r>
              <a:rPr lang="en-US" b="1" dirty="0"/>
              <a:t>J/</a:t>
            </a:r>
            <a:r>
              <a:rPr lang="el-GR" b="1" dirty="0"/>
              <a:t>ψ </a:t>
            </a:r>
            <a:r>
              <a:rPr lang="en-US" dirty="0"/>
              <a:t>production?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1C6971-54B6-F3DF-AFDF-B4A9D31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3F117C-A5A3-DB1D-8C55-D6CD6C1D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55D7A8-D3A5-AFF0-69A8-F81BE46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82367-38B5-5EEA-76E9-C9C09077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63130" y="1127481"/>
            <a:ext cx="5120621" cy="53371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/>
              <p:nvPr/>
            </p:nvSpPr>
            <p:spPr>
              <a:xfrm>
                <a:off x="668554" y="1567781"/>
                <a:ext cx="5376023" cy="166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    [inclusive, 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(-2.2 &lt; y &lt; -1.2)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4" y="1567781"/>
                <a:ext cx="5376023" cy="1661865"/>
              </a:xfrm>
              <a:prstGeom prst="rect">
                <a:avLst/>
              </a:prstGeom>
              <a:blipFill>
                <a:blip r:embed="rId4"/>
                <a:stretch>
                  <a:fillRect l="-1882" t="-758" r="-94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/>
              <p:nvPr/>
            </p:nvSpPr>
            <p:spPr>
              <a:xfrm>
                <a:off x="4540146" y="385445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46" y="3854451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/>
              <p:nvPr/>
            </p:nvSpPr>
            <p:spPr>
              <a:xfrm>
                <a:off x="336587" y="38402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7" y="384020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/>
              <p:nvPr/>
            </p:nvSpPr>
            <p:spPr>
              <a:xfrm>
                <a:off x="2673141" y="4013124"/>
                <a:ext cx="751900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1" y="4013124"/>
                <a:ext cx="751900" cy="391454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96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8709"/>
          </a:xfrm>
        </p:spPr>
        <p:txBody>
          <a:bodyPr/>
          <a:lstStyle/>
          <a:p>
            <a:r>
              <a:rPr lang="en-US" dirty="0"/>
              <a:t>Comparation with other Results (I)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B9A81-D0DB-3B89-CE81-A2BE3AD8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20026" y="774467"/>
            <a:ext cx="5358693" cy="558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F16E0-3EC9-607C-53D9-631EFDDD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99" y="4820732"/>
            <a:ext cx="2855608" cy="1349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782421" y="1708141"/>
            <a:ext cx="833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782421" y="51260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PHENIX: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67" y="13947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250" y="2828925"/>
            <a:ext cx="2855608" cy="1527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6E6CDC-F3FD-ABF2-158E-E16DFD99BB99}"/>
                  </a:ext>
                </a:extLst>
              </p:cNvPr>
              <p:cNvSpPr txBox="1"/>
              <p:nvPr/>
            </p:nvSpPr>
            <p:spPr>
              <a:xfrm>
                <a:off x="4377705" y="149712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6E6CDC-F3FD-ABF2-158E-E16DFD99B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705" y="1497124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D2B7EF-3DBC-F7E4-D6DC-1B612FF78BA8}"/>
                  </a:ext>
                </a:extLst>
              </p:cNvPr>
              <p:cNvSpPr txBox="1"/>
              <p:nvPr/>
            </p:nvSpPr>
            <p:spPr>
              <a:xfrm>
                <a:off x="2647593" y="115535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7030A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D2B7EF-3DBC-F7E4-D6DC-1B612FF7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93" y="1155351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D9DC7-BB74-0582-4FC6-99C8DCEBA03F}"/>
                  </a:ext>
                </a:extLst>
              </p:cNvPr>
              <p:cNvSpPr txBox="1"/>
              <p:nvPr/>
            </p:nvSpPr>
            <p:spPr>
              <a:xfrm>
                <a:off x="3428042" y="292889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C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C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C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D9DC7-BB74-0582-4FC6-99C8DCEB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42" y="2928891"/>
                <a:ext cx="2121614" cy="400110"/>
              </a:xfrm>
              <a:prstGeom prst="rect">
                <a:avLst/>
              </a:prstGeom>
              <a:blipFill>
                <a:blip r:embed="rId8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27CF71-5A2C-424F-2D43-5EF10B5FCD2D}"/>
                  </a:ext>
                </a:extLst>
              </p:cNvPr>
              <p:cNvSpPr txBox="1"/>
              <p:nvPr/>
            </p:nvSpPr>
            <p:spPr>
              <a:xfrm>
                <a:off x="4185208" y="4847165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92D05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92D05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92D05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27CF71-5A2C-424F-2D43-5EF10B5F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8" y="4847165"/>
                <a:ext cx="2121614" cy="400110"/>
              </a:xfrm>
              <a:prstGeom prst="rect">
                <a:avLst/>
              </a:prstGeom>
              <a:blipFill>
                <a:blip r:embed="rId9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1F677-40B1-BDF4-B7D1-3789C443D4AB}"/>
                  </a:ext>
                </a:extLst>
              </p:cNvPr>
              <p:cNvSpPr txBox="1"/>
              <p:nvPr/>
            </p:nvSpPr>
            <p:spPr>
              <a:xfrm>
                <a:off x="2907066" y="4787031"/>
                <a:ext cx="954392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1F677-40B1-BDF4-B7D1-3789C443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66" y="4787031"/>
                <a:ext cx="954392" cy="391454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0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Comparation with other Results (II)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1112621" y="1831165"/>
            <a:ext cx="833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1112621" y="507527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PHENIX</a:t>
            </a:r>
            <a:r>
              <a:rPr lang="en-US" dirty="0"/>
              <a:t>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7" y="13439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0" y="2778125"/>
            <a:ext cx="2855608" cy="152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B8331-B5F5-2154-FC8B-A0A482C6B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18256" y="824039"/>
            <a:ext cx="5343003" cy="556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63115-5FEE-4190-2AA0-F0DA7252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57" y="4474085"/>
            <a:ext cx="2743201" cy="16680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885C3-EFA4-0814-06DF-CF2659D420A1}"/>
                  </a:ext>
                </a:extLst>
              </p:cNvPr>
              <p:cNvSpPr txBox="1"/>
              <p:nvPr/>
            </p:nvSpPr>
            <p:spPr>
              <a:xfrm>
                <a:off x="4515408" y="454698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885C3-EFA4-0814-06DF-CF2659D4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08" y="454698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7CEEEF-383D-60F8-B7CD-5BE9E4E1FCA3}"/>
                  </a:ext>
                </a:extLst>
              </p:cNvPr>
              <p:cNvSpPr txBox="1"/>
              <p:nvPr/>
            </p:nvSpPr>
            <p:spPr>
              <a:xfrm>
                <a:off x="3237266" y="4486846"/>
                <a:ext cx="954392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7CEEEF-383D-60F8-B7CD-5BE9E4E1F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6" y="4486846"/>
                <a:ext cx="954392" cy="391454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378F3C-27FC-B1B0-1A24-BF8D6DEA5FE0}"/>
                  </a:ext>
                </a:extLst>
              </p:cNvPr>
              <p:cNvSpPr txBox="1"/>
              <p:nvPr/>
            </p:nvSpPr>
            <p:spPr>
              <a:xfrm>
                <a:off x="1614227" y="456537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378F3C-27FC-B1B0-1A24-BF8D6DEA5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7" y="4565371"/>
                <a:ext cx="2121614" cy="400110"/>
              </a:xfrm>
              <a:prstGeom prst="rect">
                <a:avLst/>
              </a:prstGeom>
              <a:blipFill>
                <a:blip r:embed="rId8"/>
                <a:stretch>
                  <a:fillRect l="-357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32A3-F496-2C45-DEA1-93CF6DD5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9" y="223539"/>
            <a:ext cx="9647434" cy="709932"/>
          </a:xfrm>
        </p:spPr>
        <p:txBody>
          <a:bodyPr>
            <a:normAutofit fontScale="90000"/>
          </a:bodyPr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in High Energy </a:t>
            </a:r>
            <a:r>
              <a:rPr lang="en-US" dirty="0" err="1"/>
              <a:t>p+p</a:t>
            </a:r>
            <a:r>
              <a:rPr lang="en-US" dirty="0"/>
              <a:t>/A Collisions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FA98D-DF8F-D10F-F875-38A1EA1FA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381" y="1274546"/>
                <a:ext cx="4747531" cy="508180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How J/</a:t>
                </a:r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r>
                  <a:rPr lang="en-US" dirty="0"/>
                  <a:t> </a:t>
                </a:r>
                <a:r>
                  <a:rPr lang="en-US" b="1" dirty="0"/>
                  <a:t>are produced?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Perturbative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432FF"/>
                    </a:solidFill>
                  </a:rPr>
                  <a:t>Non-perturbative</a:t>
                </a:r>
              </a:p>
              <a:p>
                <a:pPr marL="0" indent="0">
                  <a:buNone/>
                </a:pPr>
                <a:r>
                  <a:rPr lang="en-US" dirty="0"/>
                  <a:t>   - J/</a:t>
                </a:r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), a simplest QCD system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dirty="0"/>
                  <a:t>” pair from hard scattering </a:t>
                </a:r>
              </a:p>
              <a:p>
                <a:pPr lvl="1"/>
                <a:r>
                  <a:rPr lang="en-US" dirty="0" err="1"/>
                  <a:t>pQCD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Single hard scattering</a:t>
                </a:r>
              </a:p>
              <a:p>
                <a:pPr lvl="2"/>
                <a:r>
                  <a:rPr lang="en-US" dirty="0"/>
                  <a:t>Multiple semi-hard </a:t>
                </a:r>
                <a:r>
                  <a:rPr lang="en-US" dirty="0" err="1"/>
                  <a:t>parton</a:t>
                </a:r>
                <a:r>
                  <a:rPr lang="en-US" dirty="0"/>
                  <a:t> interactions (MPI)</a:t>
                </a:r>
              </a:p>
              <a:p>
                <a:pPr lvl="1"/>
                <a:r>
                  <a:rPr lang="en-US" dirty="0"/>
                  <a:t>NRQCD models: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Color Singlet (CS)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Color Octet (CO)</a:t>
                </a:r>
              </a:p>
              <a:p>
                <a:pPr lvl="1"/>
                <a:r>
                  <a:rPr lang="en-US" dirty="0"/>
                  <a:t>Jet fragmentation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” hadronization to J/</a:t>
                </a:r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endParaRPr lang="en-US" dirty="0"/>
              </a:p>
              <a:p>
                <a:pPr lvl="1"/>
                <a:r>
                  <a:rPr lang="en-US" dirty="0"/>
                  <a:t>Color neutralization  </a:t>
                </a:r>
              </a:p>
              <a:p>
                <a:pPr lvl="1"/>
                <a:r>
                  <a:rPr lang="en-US" dirty="0"/>
                  <a:t>Interactions with QCD medium  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FA98D-DF8F-D10F-F875-38A1EA1FA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381" y="1274546"/>
                <a:ext cx="4747531" cy="5081803"/>
              </a:xfrm>
              <a:blipFill>
                <a:blip r:embed="rId2"/>
                <a:stretch>
                  <a:fillRect l="-1600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>
            <a:extLst>
              <a:ext uri="{FF2B5EF4-FFF2-40B4-BE49-F238E27FC236}">
                <a16:creationId xmlns:a16="http://schemas.microsoft.com/office/drawing/2014/main" id="{5F33F18D-9850-CFE3-644A-448AA34E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2330" y="3668385"/>
            <a:ext cx="2080634" cy="2788333"/>
          </a:xfrm>
          <a:prstGeom prst="rect">
            <a:avLst/>
          </a:prstGeom>
          <a:noFill/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5E0CCE-9C8B-9934-A0D9-2529F2272E92}"/>
              </a:ext>
            </a:extLst>
          </p:cNvPr>
          <p:cNvSpPr txBox="1"/>
          <p:nvPr/>
        </p:nvSpPr>
        <p:spPr>
          <a:xfrm>
            <a:off x="5395644" y="42990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79B65-6F4F-8E1E-257F-0F38B82F6428}"/>
              </a:ext>
            </a:extLst>
          </p:cNvPr>
          <p:cNvSpPr txBox="1"/>
          <p:nvPr/>
        </p:nvSpPr>
        <p:spPr>
          <a:xfrm>
            <a:off x="5373426" y="5612489"/>
            <a:ext cx="52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CO: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3E9444-BC2C-4830-1294-D3790E6D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9CE97FB-89D2-1127-6BDE-3CE63230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12E5518-2461-67CB-DD9A-69CD5044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55357D-B1CA-44D9-E99E-EE36AFC8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268" y="1063585"/>
            <a:ext cx="4530904" cy="23801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6AEE0B-8A74-13E3-3761-96371C2A6728}"/>
              </a:ext>
            </a:extLst>
          </p:cNvPr>
          <p:cNvSpPr txBox="1"/>
          <p:nvPr/>
        </p:nvSpPr>
        <p:spPr>
          <a:xfrm>
            <a:off x="8853046" y="5335490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Gluon fusion dominates</a:t>
            </a:r>
          </a:p>
          <a:p>
            <a:r>
              <a:rPr lang="en-US" dirty="0"/>
              <a:t>at RHIC energy</a:t>
            </a:r>
          </a:p>
        </p:txBody>
      </p:sp>
    </p:spTree>
    <p:extLst>
      <p:ext uri="{BB962C8B-B14F-4D97-AF65-F5344CB8AC3E}">
        <p14:creationId xmlns:p14="http://schemas.microsoft.com/office/powerpoint/2010/main" val="22908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D736-6324-3DC1-4ED3-A2842CF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78" y="18255"/>
            <a:ext cx="5492858" cy="849650"/>
          </a:xfrm>
        </p:spPr>
        <p:txBody>
          <a:bodyPr/>
          <a:lstStyle/>
          <a:p>
            <a:r>
              <a:rPr lang="en-US" dirty="0"/>
              <a:t>Summary and Outlook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43BD-48FF-73ED-FEC9-32CBA594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2" y="1095804"/>
            <a:ext cx="7119556" cy="503264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First measurements of the relative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J/</a:t>
            </a:r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yields R in the forward rapidity vs normalized event charged particle multiplicity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="1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/&lt;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="1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&gt; in pp at 200GeV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Strong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observed when signal and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 the same kinematics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reduced significantly if dimuon contribution removed</a:t>
            </a:r>
            <a:endParaRPr lang="en-US" baseline="-25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Dimuon subtracted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similar to the ones from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determined in a far kinematic region from the signal 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Physics discussions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“c-cbar” favors CS state, at low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 depends on not only MPI but also other effects/production mechanisms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Comparison with PYTHIA in progress, more theoretical inputs welcome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p+Au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analysis in progress, stay tuned!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7FC-87BF-1E34-F9FB-60232C12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83D4-592A-2052-A7EA-90776686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1653-D731-7107-DECB-376C9843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1A1E74-828B-DAF7-DD03-1C7F8453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66760" y="-97822"/>
            <a:ext cx="4627418" cy="4823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4B6612-E0BF-CE06-872C-B1593CD2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69" y="4841875"/>
            <a:ext cx="4013200" cy="187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C35536-D2A8-3710-6978-5D74A7F5A08B}"/>
              </a:ext>
            </a:extLst>
          </p:cNvPr>
          <p:cNvSpPr txBox="1"/>
          <p:nvPr/>
        </p:nvSpPr>
        <p:spPr>
          <a:xfrm>
            <a:off x="7886700" y="5229781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J/</a:t>
            </a:r>
            <a:r>
              <a:rPr lang="el-GR" sz="1800" b="1" dirty="0">
                <a:solidFill>
                  <a:srgbClr val="7030A0"/>
                </a:solidFill>
              </a:rPr>
              <a:t>ψ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62655-DF21-067A-BBBA-358590DE810F}"/>
              </a:ext>
            </a:extLst>
          </p:cNvPr>
          <p:cNvSpPr txBox="1"/>
          <p:nvPr/>
        </p:nvSpPr>
        <p:spPr>
          <a:xfrm>
            <a:off x="11222496" y="5140365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79827"/>
                </a:solidFill>
              </a:rPr>
              <a:t>J/</a:t>
            </a:r>
            <a:r>
              <a:rPr lang="el-GR" sz="1800" b="1" dirty="0">
                <a:solidFill>
                  <a:srgbClr val="179827"/>
                </a:solidFill>
              </a:rPr>
              <a:t>ψ</a:t>
            </a:r>
            <a:r>
              <a:rPr lang="en-US" sz="1800" b="1" dirty="0">
                <a:solidFill>
                  <a:srgbClr val="179827"/>
                </a:solidFill>
              </a:rPr>
              <a:t> </a:t>
            </a:r>
            <a:endParaRPr lang="en-US" dirty="0">
              <a:solidFill>
                <a:srgbClr val="1798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7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Qué ver en Santiago de Compostela: 10 lugares para visitar | Skyscanner  Espana">
            <a:extLst>
              <a:ext uri="{FF2B5EF4-FFF2-40B4-BE49-F238E27FC236}">
                <a16:creationId xmlns:a16="http://schemas.microsoft.com/office/drawing/2014/main" id="{F84056A2-E752-029E-E492-2657DCC0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18FF-CBB0-363A-ED34-4BB66A2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12022-5B3E-35C8-BBBE-873FFF29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F12E-7E41-602C-0A7E-DAFC7423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 descr="Thank You to All | Centennial Middle School">
            <a:extLst>
              <a:ext uri="{FF2B5EF4-FFF2-40B4-BE49-F238E27FC236}">
                <a16:creationId xmlns:a16="http://schemas.microsoft.com/office/drawing/2014/main" id="{F7B8682F-B6D6-079F-F771-C6B00714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0" y="3131608"/>
            <a:ext cx="5384800" cy="3589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4C23-5342-E6C2-BB99-5350B62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395-001D-530B-7D9A-BEAEF958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9CE5-4A43-9875-E64A-63598211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208D-3DAD-1ACB-42C0-0FCBEB0D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1DA2-A1C6-D429-E93D-C2961E8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B132-0274-4F65-8AC2-B16D07C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J/Psi Production and QCD Underlying 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05D1E-239F-1D92-42AB-4A79C03DE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133" y="3317082"/>
            <a:ext cx="10709733" cy="144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026E7-81CE-4005-CA74-3CC81D2A0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962" y="1690687"/>
            <a:ext cx="4110734" cy="132556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38FC10D-1B64-26F5-92BC-C6C34C65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E6876B-619B-AAF0-D8AB-A39A941F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6139E-63D7-021D-285C-9808BF13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Comparation with other Results (III)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1112621" y="1720841"/>
            <a:ext cx="8242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1112621" y="513877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PHENIX: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7" y="14074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0" y="2841625"/>
            <a:ext cx="2855608" cy="152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012080-88CD-1EE4-6896-3777C4BF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31161" y="812116"/>
            <a:ext cx="5641578" cy="588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246FA-2ED7-BA2E-B810-5C9A4D694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10" y="4739939"/>
            <a:ext cx="2743201" cy="13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Multiplicity: All Together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55376-D022-F62E-8ED6-9108D6351950}"/>
              </a:ext>
            </a:extLst>
          </p:cNvPr>
          <p:cNvSpPr txBox="1"/>
          <p:nvPr/>
        </p:nvSpPr>
        <p:spPr>
          <a:xfrm>
            <a:off x="880981" y="1519212"/>
            <a:ext cx="4542718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RED    = </a:t>
            </a:r>
            <a:r>
              <a:rPr lang="en-US" sz="2500" b="1" dirty="0" err="1">
                <a:solidFill>
                  <a:srgbClr val="FF0000"/>
                </a:solidFill>
              </a:rPr>
              <a:t>Tracklets</a:t>
            </a:r>
            <a:r>
              <a:rPr lang="en-US" sz="2500" b="1" dirty="0">
                <a:solidFill>
                  <a:srgbClr val="FF0000"/>
                </a:solidFill>
              </a:rPr>
              <a:t> (1.2 &lt; eta &lt; 2.4)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                [dimuon subtracted]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Green =</a:t>
            </a:r>
            <a:r>
              <a:rPr lang="en-US" sz="2500" b="1" dirty="0">
                <a:solidFill>
                  <a:srgbClr val="179827"/>
                </a:solidFill>
              </a:rPr>
              <a:t> </a:t>
            </a:r>
            <a:r>
              <a:rPr lang="en-US" sz="2800" b="1" dirty="0">
                <a:solidFill>
                  <a:srgbClr val="179827"/>
                </a:solidFill>
              </a:rPr>
              <a:t>J/</a:t>
            </a:r>
            <a:r>
              <a:rPr lang="el-GR" sz="2800" b="1" dirty="0">
                <a:solidFill>
                  <a:srgbClr val="179827"/>
                </a:solidFill>
              </a:rPr>
              <a:t>ψ</a:t>
            </a:r>
            <a:r>
              <a:rPr lang="en-US" sz="2500" b="1" dirty="0">
                <a:solidFill>
                  <a:srgbClr val="00B050"/>
                </a:solidFill>
              </a:rPr>
              <a:t> (1.2 &lt; y &lt; 2.2)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                [inclusive </a:t>
            </a:r>
            <a:r>
              <a:rPr lang="en-US" sz="2500" b="1" dirty="0" err="1">
                <a:solidFill>
                  <a:srgbClr val="00B050"/>
                </a:solidFill>
              </a:rPr>
              <a:t>tracklets</a:t>
            </a:r>
            <a:r>
              <a:rPr lang="en-US" sz="2500" b="1" dirty="0">
                <a:solidFill>
                  <a:srgbClr val="00B050"/>
                </a:solidFill>
              </a:rPr>
              <a:t>]</a:t>
            </a:r>
          </a:p>
          <a:p>
            <a:r>
              <a:rPr lang="en-US" sz="2500" b="1" dirty="0">
                <a:solidFill>
                  <a:srgbClr val="0432FF"/>
                </a:solidFill>
              </a:rPr>
              <a:t>Blue    = </a:t>
            </a:r>
            <a:r>
              <a:rPr lang="en-US" sz="2400" b="1" dirty="0">
                <a:solidFill>
                  <a:srgbClr val="0432FF"/>
                </a:solidFill>
              </a:rPr>
              <a:t>J/</a:t>
            </a:r>
            <a:r>
              <a:rPr lang="el-GR" sz="2400" b="1" dirty="0">
                <a:solidFill>
                  <a:srgbClr val="0432FF"/>
                </a:solidFill>
              </a:rPr>
              <a:t>ψ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500" b="1" dirty="0">
                <a:solidFill>
                  <a:srgbClr val="0432FF"/>
                </a:solidFill>
              </a:rPr>
              <a:t>(-2.2 &lt; y &lt; -1.2)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BB30D-A44D-89B4-0D41-2D5FE855D783}"/>
              </a:ext>
            </a:extLst>
          </p:cNvPr>
          <p:cNvSpPr txBox="1"/>
          <p:nvPr/>
        </p:nvSpPr>
        <p:spPr>
          <a:xfrm>
            <a:off x="695164" y="5885793"/>
            <a:ext cx="54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Less MPI contribution to the forward J/Psi production?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1C6971-54B6-F3DF-AFDF-B4A9D31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3F117C-A5A3-DB1D-8C55-D6CD6C1D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55D7A8-D3A5-AFF0-69A8-F81BE46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04BA69-FCFB-9ACD-7154-B1CC1463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76823" y="939950"/>
            <a:ext cx="5205141" cy="5425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33A-15AB-713E-78A9-1485223B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49" y="3854948"/>
            <a:ext cx="3581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99F3-6DC0-33FD-DE2A-E92BF099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6" y="510356"/>
            <a:ext cx="4482281" cy="1033310"/>
          </a:xfrm>
        </p:spPr>
        <p:txBody>
          <a:bodyPr>
            <a:no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Dimuon Mass Fits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5A85E3-3316-9A33-4CBD-E041B5011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607" y="0"/>
            <a:ext cx="7280787" cy="65855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3D6C-661D-F080-7BF4-5A24BF3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3D3B-A367-94A8-8780-8FADD81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6D4A-5026-EB14-1D8C-0077841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3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D886-C754-DE35-3E51-19D48CC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MB Events’ FVTX and SVX </a:t>
            </a:r>
            <a:r>
              <a:rPr lang="en-US" sz="3600" dirty="0" err="1"/>
              <a:t>Tracklet</a:t>
            </a:r>
            <a:r>
              <a:rPr lang="en-US" sz="3600" dirty="0"/>
              <a:t> Raw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FCA5-019A-893D-929A-2E6FB1C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D887-817E-711E-F8C4-B3B3EAC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3BF7-FDE0-3062-9927-5658BA7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FCE0A-59A6-082A-60AA-A78CB558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008316"/>
            <a:ext cx="37846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903FA-F105-2D5D-93D5-1251C089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008316"/>
            <a:ext cx="3784600" cy="363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27A97-5545-8CFD-FF25-0DC27ED6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2008316"/>
            <a:ext cx="378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D18A-7609-F834-9139-C29D49E4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Counts vs FVTX and SVX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28B6-A97A-DA68-5B4E-3387FDD8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0320-7D3D-B7C4-F488-8E854438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2BDB-47E1-5B82-F7B9-9F5B9AD8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D6B88-BF3E-28BD-5C57-B133D3A2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3" y="2039208"/>
            <a:ext cx="3784600" cy="363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EC659-16BF-40F7-0EDF-D644593E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65" y="2039208"/>
            <a:ext cx="3784600" cy="363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F7A29-7688-241B-FE13-D1B2B76B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89" y="2039208"/>
            <a:ext cx="3784600" cy="363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3D7DB-BE4F-7934-26DA-78CE3DCF2749}"/>
              </a:ext>
            </a:extLst>
          </p:cNvPr>
          <p:cNvSpPr txBox="1"/>
          <p:nvPr/>
        </p:nvSpPr>
        <p:spPr>
          <a:xfrm>
            <a:off x="2014151" y="2891481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833F6-264D-0656-9A54-CBCEC0CA311E}"/>
              </a:ext>
            </a:extLst>
          </p:cNvPr>
          <p:cNvSpPr txBox="1"/>
          <p:nvPr/>
        </p:nvSpPr>
        <p:spPr>
          <a:xfrm>
            <a:off x="5717050" y="289148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28F6A-BFDB-D6B5-C25D-B3D362F34837}"/>
              </a:ext>
            </a:extLst>
          </p:cNvPr>
          <p:cNvSpPr txBox="1"/>
          <p:nvPr/>
        </p:nvSpPr>
        <p:spPr>
          <a:xfrm>
            <a:off x="9829091" y="289148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FVTXN</a:t>
            </a:r>
          </a:p>
        </p:txBody>
      </p:sp>
    </p:spTree>
    <p:extLst>
      <p:ext uri="{BB962C8B-B14F-4D97-AF65-F5344CB8AC3E}">
        <p14:creationId xmlns:p14="http://schemas.microsoft.com/office/powerpoint/2010/main" val="425937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415600" y="110666"/>
            <a:ext cx="11360800" cy="67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dirty="0"/>
              <a:t>Multiple Collision Probability Table </a:t>
            </a:r>
            <a:endParaRPr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423184" y="851356"/>
            <a:ext cx="1135321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BBCLL1_Eff = 55 +/ 5 % for run15 pp MB; 79 +/-2 % for hard scattering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349" y="1730987"/>
            <a:ext cx="5062551" cy="4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223" name="Google Shape;223;p22"/>
          <p:cNvGraphicFramePr/>
          <p:nvPr/>
        </p:nvGraphicFramePr>
        <p:xfrm>
          <a:off x="320100" y="1595274"/>
          <a:ext cx="6328650" cy="4632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BBC Rate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kHz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Mean_Mu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Prob. to have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2+ collisions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250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0.05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0.12%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500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0.1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0.47%  &lt;pAu&gt;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1,000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0.2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1.8%     &lt;pp&gt;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0.31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3.9%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2,000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0.43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6.9%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0.55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10%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7701" y="2630333"/>
            <a:ext cx="5136833" cy="34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5/4/22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Ming Liu @DIS2022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D60-817A-2F44-88E2-9A8D6306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"/>
            <a:ext cx="8450988" cy="980007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Yields vs Event Multiplicity -  Topology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42D6-DC17-FB45-83F1-640B7DA3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635D9-7335-2E46-B8F9-33683D8B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EF8C-8096-9541-9A24-32D13B3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737F3C-08AE-294E-8601-2C19DB1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7" y="1838068"/>
            <a:ext cx="5155526" cy="1574032"/>
          </a:xfrm>
          <a:prstGeom prst="rect">
            <a:avLst/>
          </a:prstGeom>
          <a:ln w="28575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E1237-CC42-8A4A-9165-D5D9A158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28" y="1891537"/>
            <a:ext cx="5155526" cy="157403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F30CE-9346-174E-9963-269B68AEBA06}"/>
              </a:ext>
            </a:extLst>
          </p:cNvPr>
          <p:cNvGrpSpPr/>
          <p:nvPr/>
        </p:nvGrpSpPr>
        <p:grpSpPr>
          <a:xfrm>
            <a:off x="2816028" y="2492347"/>
            <a:ext cx="1335186" cy="833481"/>
            <a:chOff x="2816028" y="2492347"/>
            <a:chExt cx="1335186" cy="83348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8330F6-1301-0A4F-A3FB-FD9C1C058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4F19B09-53D6-1A4D-81B0-BE9827412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1BB8912-AACB-F842-A273-4BFB1EC28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64C8B6-7214-9742-B755-C3847D5C9A1A}"/>
              </a:ext>
            </a:extLst>
          </p:cNvPr>
          <p:cNvGrpSpPr/>
          <p:nvPr/>
        </p:nvGrpSpPr>
        <p:grpSpPr>
          <a:xfrm rot="17919229">
            <a:off x="7578867" y="2192875"/>
            <a:ext cx="1335186" cy="833481"/>
            <a:chOff x="2816028" y="2492347"/>
            <a:chExt cx="1335186" cy="83348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3E258DF-6850-524F-9C77-DB24B4D78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E7AA56-06F4-9D46-BD98-E93F66278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A3CF6DE-11CD-B548-9CD7-2B0094D08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76F108D-E7E6-E44D-906E-183AC7875CF7}"/>
              </a:ext>
            </a:extLst>
          </p:cNvPr>
          <p:cNvSpPr txBox="1"/>
          <p:nvPr/>
        </p:nvSpPr>
        <p:spPr>
          <a:xfrm>
            <a:off x="2974089" y="234919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5A25-B6AA-BA43-AAC4-A422FFEFB775}"/>
              </a:ext>
            </a:extLst>
          </p:cNvPr>
          <p:cNvGrpSpPr/>
          <p:nvPr/>
        </p:nvGrpSpPr>
        <p:grpSpPr>
          <a:xfrm>
            <a:off x="573996" y="4405311"/>
            <a:ext cx="5155526" cy="1765998"/>
            <a:chOff x="573996" y="4405311"/>
            <a:chExt cx="5155526" cy="17659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58F52E-84E7-D04A-BF93-A97E8025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996" y="4405311"/>
              <a:ext cx="5155526" cy="157403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701E15-292D-E14D-8337-9C4CA494FA39}"/>
                </a:ext>
              </a:extLst>
            </p:cNvPr>
            <p:cNvGrpSpPr/>
            <p:nvPr/>
          </p:nvGrpSpPr>
          <p:grpSpPr>
            <a:xfrm rot="14612223">
              <a:off x="1217128" y="5086975"/>
              <a:ext cx="1335186" cy="833481"/>
              <a:chOff x="2816028" y="2492347"/>
              <a:chExt cx="1335186" cy="833481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B26A7E4-DFAF-3E49-9CDE-104EB2CFB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492347"/>
                <a:ext cx="1003413" cy="83348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8C5A87B-365C-B248-8F49-2AE4BA79E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909087"/>
                <a:ext cx="1222572" cy="41674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8FDCA69-B5DF-8547-89F3-D293D5E49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641984"/>
                <a:ext cx="1335186" cy="6838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4A02D3-57C7-6649-9A7B-4C6062680DD2}"/>
              </a:ext>
            </a:extLst>
          </p:cNvPr>
          <p:cNvSpPr txBox="1"/>
          <p:nvPr/>
        </p:nvSpPr>
        <p:spPr>
          <a:xfrm>
            <a:off x="1000456" y="46224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C87CC0-FEEF-B34B-995F-17E836ADD924}"/>
              </a:ext>
            </a:extLst>
          </p:cNvPr>
          <p:cNvSpPr txBox="1"/>
          <p:nvPr/>
        </p:nvSpPr>
        <p:spPr>
          <a:xfrm>
            <a:off x="545861" y="1094552"/>
            <a:ext cx="3436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  Multi-Parton Interactions (MPI)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Final State Interactions (FSI)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 event multiplicity: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endParaRPr lang="en-US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2648EE-8A23-0944-AECB-17EBEF8EE434}"/>
              </a:ext>
            </a:extLst>
          </p:cNvPr>
          <p:cNvSpPr txBox="1"/>
          <p:nvPr/>
        </p:nvSpPr>
        <p:spPr>
          <a:xfrm>
            <a:off x="7104257" y="1243604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4020AC7-20A4-A549-8C4D-1B3F193B2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22" y="4335363"/>
            <a:ext cx="5155526" cy="157403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8F4C116-C7F7-CD47-A18A-37F52FC6E282}"/>
              </a:ext>
            </a:extLst>
          </p:cNvPr>
          <p:cNvGrpSpPr/>
          <p:nvPr/>
        </p:nvGrpSpPr>
        <p:grpSpPr>
          <a:xfrm rot="14612223">
            <a:off x="6943654" y="5017027"/>
            <a:ext cx="1335186" cy="833481"/>
            <a:chOff x="2816028" y="2492347"/>
            <a:chExt cx="1335186" cy="83348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5B3FC03-9540-E345-8616-6FBD48AA1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5F5F74-AAD4-1442-A066-51E76AE94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4D7749A-65E0-C447-8B0B-176CA0B5D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A67710-373C-F64F-9E3E-311D509E5C20}"/>
              </a:ext>
            </a:extLst>
          </p:cNvPr>
          <p:cNvGrpSpPr/>
          <p:nvPr/>
        </p:nvGrpSpPr>
        <p:grpSpPr>
          <a:xfrm rot="156818">
            <a:off x="8267120" y="5041091"/>
            <a:ext cx="1335186" cy="833481"/>
            <a:chOff x="2816028" y="2492347"/>
            <a:chExt cx="1335186" cy="833481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21A30DA-9027-E741-8DE6-B7F911BB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D9A22A1-AD7C-444D-85EE-E6588F865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305785E-DB96-B644-A069-C98ECAA88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2" descr="PHENIX Experiment">
            <a:extLst>
              <a:ext uri="{FF2B5EF4-FFF2-40B4-BE49-F238E27FC236}">
                <a16:creationId xmlns:a16="http://schemas.microsoft.com/office/drawing/2014/main" id="{240471D8-6DD4-AA4C-A7D4-0C1B6CCD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800E4E-2405-7C99-18F0-97E3A911A78C}"/>
              </a:ext>
            </a:extLst>
          </p:cNvPr>
          <p:cNvSpPr txBox="1"/>
          <p:nvPr/>
        </p:nvSpPr>
        <p:spPr>
          <a:xfrm>
            <a:off x="916828" y="4164267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6B85C6-FC5B-B2CA-C07D-212E32617512}"/>
              </a:ext>
            </a:extLst>
          </p:cNvPr>
          <p:cNvSpPr txBox="1"/>
          <p:nvPr/>
        </p:nvSpPr>
        <p:spPr>
          <a:xfrm>
            <a:off x="6799141" y="4201565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FSI, 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8BD682-591B-A2A3-8EAF-E47C768365D0}"/>
              </a:ext>
            </a:extLst>
          </p:cNvPr>
          <p:cNvSpPr txBox="1"/>
          <p:nvPr/>
        </p:nvSpPr>
        <p:spPr>
          <a:xfrm>
            <a:off x="7491936" y="23858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1F8E2F-DF04-602B-69E4-DE4C634886E2}"/>
              </a:ext>
            </a:extLst>
          </p:cNvPr>
          <p:cNvSpPr txBox="1"/>
          <p:nvPr/>
        </p:nvSpPr>
        <p:spPr>
          <a:xfrm>
            <a:off x="7678226" y="47203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987CAC-5928-46A8-DD2C-55148880090E}"/>
              </a:ext>
            </a:extLst>
          </p:cNvPr>
          <p:cNvSpPr txBox="1"/>
          <p:nvPr/>
        </p:nvSpPr>
        <p:spPr>
          <a:xfrm>
            <a:off x="5217057" y="2130650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391F8F-53EE-4F85-92D2-DC6935597C9E}"/>
              </a:ext>
            </a:extLst>
          </p:cNvPr>
          <p:cNvSpPr txBox="1"/>
          <p:nvPr/>
        </p:nvSpPr>
        <p:spPr>
          <a:xfrm>
            <a:off x="5063694" y="4699559"/>
            <a:ext cx="755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38AA58-C732-E13A-00EA-52047C6F9C9C}"/>
              </a:ext>
            </a:extLst>
          </p:cNvPr>
          <p:cNvSpPr txBox="1"/>
          <p:nvPr/>
        </p:nvSpPr>
        <p:spPr>
          <a:xfrm>
            <a:off x="10697907" y="4636512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55D7A-F37B-0DE1-9223-26275B22C4FA}"/>
              </a:ext>
            </a:extLst>
          </p:cNvPr>
          <p:cNvSpPr txBox="1"/>
          <p:nvPr/>
        </p:nvSpPr>
        <p:spPr>
          <a:xfrm>
            <a:off x="10697907" y="2201188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/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385FBF98-5D2A-8EB5-1D4F-F0A233BDED6B}"/>
              </a:ext>
            </a:extLst>
          </p:cNvPr>
          <p:cNvSpPr txBox="1"/>
          <p:nvPr/>
        </p:nvSpPr>
        <p:spPr>
          <a:xfrm>
            <a:off x="2341447" y="535564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A921AC-4960-F3C5-395E-4709AE45F33A}"/>
              </a:ext>
            </a:extLst>
          </p:cNvPr>
          <p:cNvSpPr txBox="1"/>
          <p:nvPr/>
        </p:nvSpPr>
        <p:spPr>
          <a:xfrm>
            <a:off x="2549267" y="2806398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BC9A20-1BC9-E7F6-FB74-878429FDFC8B}"/>
              </a:ext>
            </a:extLst>
          </p:cNvPr>
          <p:cNvSpPr txBox="1"/>
          <p:nvPr/>
        </p:nvSpPr>
        <p:spPr>
          <a:xfrm>
            <a:off x="8077121" y="528835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7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"/>
            <a:ext cx="10515600" cy="1325563"/>
          </a:xfrm>
        </p:spPr>
        <p:txBody>
          <a:bodyPr/>
          <a:lstStyle/>
          <a:p>
            <a:r>
              <a:rPr lang="en-US" dirty="0"/>
              <a:t>FVTX Track Multiplicity Correlations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0C37E7-5139-35C7-0AA8-99BF32A7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4603" y="405995"/>
            <a:ext cx="5750716" cy="71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FVTX Track Multiplicity Correlations: MB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9A8B5-68C0-DB48-826C-C54CAE16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8615" y="1021511"/>
            <a:ext cx="4200676" cy="5539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201AE-BDB5-9527-89F1-D40F16F4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87681" y="1149390"/>
            <a:ext cx="4006712" cy="5283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961912-D55B-35AA-84D9-76F547CF9B23}"/>
              </a:ext>
            </a:extLst>
          </p:cNvPr>
          <p:cNvSpPr txBox="1"/>
          <p:nvPr/>
        </p:nvSpPr>
        <p:spPr>
          <a:xfrm>
            <a:off x="2410691" y="3103418"/>
            <a:ext cx="119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49FC0-6737-C8FE-895B-EFF3F17C8CDB}"/>
              </a:ext>
            </a:extLst>
          </p:cNvPr>
          <p:cNvSpPr txBox="1"/>
          <p:nvPr/>
        </p:nvSpPr>
        <p:spPr>
          <a:xfrm>
            <a:off x="8991600" y="310341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SVX_MB</a:t>
            </a:r>
          </a:p>
        </p:txBody>
      </p:sp>
    </p:spTree>
    <p:extLst>
      <p:ext uri="{BB962C8B-B14F-4D97-AF65-F5344CB8AC3E}">
        <p14:creationId xmlns:p14="http://schemas.microsoft.com/office/powerpoint/2010/main" val="41374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FVTX Track Multiplicity Correlations: MB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61912-D55B-35AA-84D9-76F547CF9B23}"/>
              </a:ext>
            </a:extLst>
          </p:cNvPr>
          <p:cNvSpPr txBox="1"/>
          <p:nvPr/>
        </p:nvSpPr>
        <p:spPr>
          <a:xfrm>
            <a:off x="1398754" y="1530267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7D8D-D3A0-370A-D11E-C581564B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2007" y="1531972"/>
            <a:ext cx="2962967" cy="3906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C54E50-F70E-2B05-8444-418C4DA5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39230" y="1410964"/>
            <a:ext cx="3067348" cy="40446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CF6EFF-927C-5FC1-455A-EE8F470956E6}"/>
              </a:ext>
            </a:extLst>
          </p:cNvPr>
          <p:cNvSpPr txBox="1"/>
          <p:nvPr/>
        </p:nvSpPr>
        <p:spPr>
          <a:xfrm>
            <a:off x="4633790" y="1425812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37D09-652E-B353-C95B-E9B8DE25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74313" y="1371599"/>
            <a:ext cx="3120572" cy="4114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147773-37F4-C4BB-74C3-B8FBBD5615E7}"/>
              </a:ext>
            </a:extLst>
          </p:cNvPr>
          <p:cNvSpPr txBox="1"/>
          <p:nvPr/>
        </p:nvSpPr>
        <p:spPr>
          <a:xfrm>
            <a:off x="8783753" y="1345601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SVX&gt;6</a:t>
            </a:r>
          </a:p>
        </p:txBody>
      </p:sp>
    </p:spTree>
    <p:extLst>
      <p:ext uri="{BB962C8B-B14F-4D97-AF65-F5344CB8AC3E}">
        <p14:creationId xmlns:p14="http://schemas.microsoft.com/office/powerpoint/2010/main" val="156704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633E-1409-5240-A060-4BA30B289318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5417" y="-38100"/>
            <a:ext cx="5430644" cy="762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3200" dirty="0">
                <a:latin typeface="Times New Roman" charset="0"/>
                <a:ea typeface="ＭＳ Ｐゴシック" charset="-128"/>
              </a:rPr>
              <a:t>PHENIX Detector at RHIC</a:t>
            </a:r>
          </a:p>
        </p:txBody>
      </p:sp>
      <p:sp>
        <p:nvSpPr>
          <p:cNvPr id="40076" name="Rectangle 140"/>
          <p:cNvSpPr>
            <a:spLocks noChangeArrowheads="1"/>
          </p:cNvSpPr>
          <p:nvPr/>
        </p:nvSpPr>
        <p:spPr bwMode="auto">
          <a:xfrm>
            <a:off x="5635361" y="2590800"/>
            <a:ext cx="3581400" cy="16764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Muon Arms</a:t>
            </a:r>
            <a:r>
              <a:rPr lang="en-US" altLang="zh-CN" dirty="0">
                <a:ea typeface="宋体" charset="-122"/>
                <a:cs typeface="宋体" charset="-122"/>
              </a:rPr>
              <a:t>       1.2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2.4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Unidentified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6" name="Rectangle 150"/>
          <p:cNvSpPr>
            <a:spLocks noChangeArrowheads="1"/>
          </p:cNvSpPr>
          <p:nvPr/>
        </p:nvSpPr>
        <p:spPr bwMode="auto">
          <a:xfrm>
            <a:off x="5635362" y="762000"/>
            <a:ext cx="3582987" cy="1752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Central Arms</a:t>
            </a:r>
            <a:r>
              <a:rPr lang="en-US" altLang="zh-CN" dirty="0">
                <a:ea typeface="宋体" charset="-122"/>
                <a:cs typeface="宋体" charset="-122"/>
              </a:rPr>
              <a:t>           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0.35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</a:t>
            </a:r>
            <a:r>
              <a:rPr lang="en-US" altLang="zh-CN" dirty="0" err="1">
                <a:ea typeface="宋体" charset="-122"/>
                <a:cs typeface="宋体" charset="-122"/>
              </a:rPr>
              <a:t>Pions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Direct Photon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/>
              <a:t>J/</a:t>
            </a:r>
            <a:r>
              <a:rPr lang="el-GR" dirty="0"/>
              <a:t>ψ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7" name="Rectangle 151"/>
          <p:cNvSpPr>
            <a:spLocks noChangeArrowheads="1"/>
          </p:cNvSpPr>
          <p:nvPr/>
        </p:nvSpPr>
        <p:spPr bwMode="auto">
          <a:xfrm>
            <a:off x="5635362" y="4343400"/>
            <a:ext cx="3582987" cy="9144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BBC/MPC  </a:t>
            </a:r>
            <a:r>
              <a:rPr lang="en-US" altLang="zh-CN" dirty="0">
                <a:ea typeface="宋体" charset="-122"/>
                <a:cs typeface="宋体" charset="-122"/>
              </a:rPr>
              <a:t>                 3.1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Pion’s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Eta’s</a:t>
            </a:r>
          </a:p>
        </p:txBody>
      </p:sp>
      <p:sp>
        <p:nvSpPr>
          <p:cNvPr id="24" name="Rectangle 151"/>
          <p:cNvSpPr>
            <a:spLocks noChangeArrowheads="1"/>
          </p:cNvSpPr>
          <p:nvPr/>
        </p:nvSpPr>
        <p:spPr bwMode="auto">
          <a:xfrm>
            <a:off x="5636948" y="5334000"/>
            <a:ext cx="3581400" cy="990600"/>
          </a:xfrm>
          <a:prstGeom prst="rect">
            <a:avLst/>
          </a:prstGeom>
          <a:solidFill>
            <a:srgbClr val="00B05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ZDC                    </a:t>
            </a:r>
            <a:r>
              <a:rPr lang="en-US" altLang="zh-CN" dirty="0">
                <a:ea typeface="宋体" charset="-122"/>
                <a:cs typeface="宋体" charset="-122"/>
              </a:rPr>
              <a:t>|</a:t>
            </a:r>
            <a:r>
              <a:rPr lang="en-US" altLang="zh-CN" dirty="0">
                <a:latin typeface="Symbol" charset="2"/>
                <a:ea typeface="宋体" charset="-122"/>
                <a:cs typeface="宋体" charset="-122"/>
              </a:rPr>
              <a:t>h</a:t>
            </a:r>
            <a:r>
              <a:rPr lang="en-US" altLang="zh-CN" dirty="0">
                <a:ea typeface="宋体" charset="-122"/>
                <a:cs typeface="宋体" charset="-122"/>
              </a:rPr>
              <a:t>| ~ 5.9 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7" y="822476"/>
            <a:ext cx="4363738" cy="55338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796213" y="1457738"/>
            <a:ext cx="1086678" cy="874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96213" y="1842052"/>
            <a:ext cx="1391478" cy="48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96214" y="4097655"/>
            <a:ext cx="2385391" cy="88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29346" y="5007117"/>
            <a:ext cx="2352259" cy="449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5/4/22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Ming Liu @DIS2022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2918A-486D-7F48-8537-FA0AC35EBB24}"/>
              </a:ext>
            </a:extLst>
          </p:cNvPr>
          <p:cNvSpPr txBox="1"/>
          <p:nvPr/>
        </p:nvSpPr>
        <p:spPr>
          <a:xfrm>
            <a:off x="9846423" y="1676869"/>
            <a:ext cx="235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SVX: Silicon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1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A6E67-D9D2-7643-82A3-C60C80DA9528}"/>
              </a:ext>
            </a:extLst>
          </p:cNvPr>
          <p:cNvSpPr txBox="1"/>
          <p:nvPr/>
        </p:nvSpPr>
        <p:spPr>
          <a:xfrm>
            <a:off x="9846423" y="2666083"/>
            <a:ext cx="225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FVTX: Forward Silicon </a:t>
            </a:r>
          </a:p>
          <a:p>
            <a:r>
              <a:rPr lang="en-US" dirty="0">
                <a:solidFill>
                  <a:srgbClr val="0432FF"/>
                </a:solidFill>
              </a:rPr>
              <a:t>          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1.2&lt; 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2.4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A860B-704B-224A-B50F-97AFE717BD5C}"/>
              </a:ext>
            </a:extLst>
          </p:cNvPr>
          <p:cNvSpPr txBox="1"/>
          <p:nvPr/>
        </p:nvSpPr>
        <p:spPr>
          <a:xfrm>
            <a:off x="9964867" y="4477434"/>
            <a:ext cx="169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BBC: MB Trigger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3.1&lt;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1978-4492-F246-BFBF-00E932BA2285}"/>
              </a:ext>
            </a:extLst>
          </p:cNvPr>
          <p:cNvSpPr txBox="1"/>
          <p:nvPr/>
        </p:nvSpPr>
        <p:spPr>
          <a:xfrm>
            <a:off x="9846423" y="762000"/>
            <a:ext cx="191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Event Multiplicity </a:t>
            </a:r>
          </a:p>
          <a:p>
            <a:r>
              <a:rPr lang="en-US" b="1" dirty="0">
                <a:solidFill>
                  <a:srgbClr val="0432FF"/>
                </a:solidFill>
              </a:rPr>
              <a:t>Measurements: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/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blipFill>
                <a:blip r:embed="rId4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ate Placeholder 17">
            <a:extLst>
              <a:ext uri="{FF2B5EF4-FFF2-40B4-BE49-F238E27FC236}">
                <a16:creationId xmlns:a16="http://schemas.microsoft.com/office/drawing/2014/main" id="{CCA17467-0145-FA60-CED1-AF4DF66BF03D}"/>
              </a:ext>
            </a:extLst>
          </p:cNvPr>
          <p:cNvSpPr txBox="1">
            <a:spLocks/>
          </p:cNvSpPr>
          <p:nvPr/>
        </p:nvSpPr>
        <p:spPr>
          <a:xfrm>
            <a:off x="10548594" y="6356350"/>
            <a:ext cx="155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8680148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D5AE-0E2F-1945-A347-4A3CFC2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64" y="18255"/>
            <a:ext cx="1137103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PHENIX Experiment in 2015 Run, 200GeV pp and </a:t>
            </a:r>
            <a:r>
              <a:rPr lang="en-US" sz="3200" dirty="0" err="1"/>
              <a:t>pA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23731-701A-F349-881B-81F44427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842ED-BE91-6B48-A98A-54F766EF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C0867-9C77-6D4F-94D1-6F2CB86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226C1C-4824-0245-8C39-145CE5140CB9}"/>
              </a:ext>
            </a:extLst>
          </p:cNvPr>
          <p:cNvGrpSpPr/>
          <p:nvPr/>
        </p:nvGrpSpPr>
        <p:grpSpPr>
          <a:xfrm>
            <a:off x="980176" y="3360320"/>
            <a:ext cx="3580816" cy="2178509"/>
            <a:chOff x="1155255" y="1753810"/>
            <a:chExt cx="6838324" cy="4213571"/>
          </a:xfrm>
        </p:grpSpPr>
        <p:pic>
          <p:nvPicPr>
            <p:cNvPr id="9" name="Picture 3" descr="spin-physics-w">
              <a:extLst>
                <a:ext uri="{FF2B5EF4-FFF2-40B4-BE49-F238E27FC236}">
                  <a16:creationId xmlns:a16="http://schemas.microsoft.com/office/drawing/2014/main" id="{9A02DEF8-FFB7-1B49-BBD6-2E01812AC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4200" y="1753810"/>
              <a:ext cx="3047500" cy="421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7">
              <a:extLst>
                <a:ext uri="{FF2B5EF4-FFF2-40B4-BE49-F238E27FC236}">
                  <a16:creationId xmlns:a16="http://schemas.microsoft.com/office/drawing/2014/main" id="{FCA7E2E4-6689-D448-9726-C70BBED68B4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13837">
              <a:off x="6090429" y="2974029"/>
              <a:ext cx="2074585" cy="17317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7">
              <a:extLst>
                <a:ext uri="{FF2B5EF4-FFF2-40B4-BE49-F238E27FC236}">
                  <a16:creationId xmlns:a16="http://schemas.microsoft.com/office/drawing/2014/main" id="{7ABEAC65-D6F3-AF4B-834C-CB6BF4BC41D2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13848">
              <a:off x="983820" y="2954150"/>
              <a:ext cx="2074585" cy="17317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74BDA9-8699-4A43-A478-CB5B69E33827}"/>
              </a:ext>
            </a:extLst>
          </p:cNvPr>
          <p:cNvGrpSpPr/>
          <p:nvPr/>
        </p:nvGrpSpPr>
        <p:grpSpPr>
          <a:xfrm>
            <a:off x="6211277" y="3026979"/>
            <a:ext cx="4556627" cy="2695866"/>
            <a:chOff x="464176" y="1336805"/>
            <a:chExt cx="8187214" cy="4606795"/>
          </a:xfrm>
        </p:grpSpPr>
        <p:pic>
          <p:nvPicPr>
            <p:cNvPr id="13" name="図 3">
              <a:extLst>
                <a:ext uri="{FF2B5EF4-FFF2-40B4-BE49-F238E27FC236}">
                  <a16:creationId xmlns:a16="http://schemas.microsoft.com/office/drawing/2014/main" id="{CB578A05-B52C-4549-909A-D50DE7D44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072" y="1386414"/>
              <a:ext cx="7782318" cy="4557186"/>
            </a:xfrm>
            <a:prstGeom prst="rect">
              <a:avLst/>
            </a:prstGeom>
          </p:spPr>
        </p:pic>
        <p:sp>
          <p:nvSpPr>
            <p:cNvPr id="14" name="テキスト ボックス 6">
              <a:extLst>
                <a:ext uri="{FF2B5EF4-FFF2-40B4-BE49-F238E27FC236}">
                  <a16:creationId xmlns:a16="http://schemas.microsoft.com/office/drawing/2014/main" id="{92965A4F-9974-E646-B1BE-3AAF6C5E7BB8}"/>
                </a:ext>
              </a:extLst>
            </p:cNvPr>
            <p:cNvSpPr txBox="1"/>
            <p:nvPr/>
          </p:nvSpPr>
          <p:spPr>
            <a:xfrm>
              <a:off x="474067" y="4121397"/>
              <a:ext cx="109664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テキスト ボックス 7">
              <a:extLst>
                <a:ext uri="{FF2B5EF4-FFF2-40B4-BE49-F238E27FC236}">
                  <a16:creationId xmlns:a16="http://schemas.microsoft.com/office/drawing/2014/main" id="{C1C75DCF-E7BB-3642-B442-8C6B874A0E97}"/>
                </a:ext>
              </a:extLst>
            </p:cNvPr>
            <p:cNvSpPr txBox="1"/>
            <p:nvPr/>
          </p:nvSpPr>
          <p:spPr>
            <a:xfrm>
              <a:off x="6220096" y="4095840"/>
              <a:ext cx="1141076" cy="56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Au, Al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テキスト ボックス 8">
              <a:extLst>
                <a:ext uri="{FF2B5EF4-FFF2-40B4-BE49-F238E27FC236}">
                  <a16:creationId xmlns:a16="http://schemas.microsoft.com/office/drawing/2014/main" id="{315D8601-D4C5-014D-8947-77BED0315743}"/>
                </a:ext>
              </a:extLst>
            </p:cNvPr>
            <p:cNvSpPr txBox="1"/>
            <p:nvPr/>
          </p:nvSpPr>
          <p:spPr>
            <a:xfrm>
              <a:off x="464176" y="1336805"/>
              <a:ext cx="3906968" cy="7889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Run15 (2015)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テキスト ボックス 9">
              <a:extLst>
                <a:ext uri="{FF2B5EF4-FFF2-40B4-BE49-F238E27FC236}">
                  <a16:creationId xmlns:a16="http://schemas.microsoft.com/office/drawing/2014/main" id="{11462355-E6F8-6E4D-9610-00E92897A192}"/>
                </a:ext>
              </a:extLst>
            </p:cNvPr>
            <p:cNvSpPr txBox="1"/>
            <p:nvPr/>
          </p:nvSpPr>
          <p:spPr>
            <a:xfrm>
              <a:off x="1701933" y="5477005"/>
              <a:ext cx="196203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Polarized Proton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テキスト ボックス 10">
              <a:extLst>
                <a:ext uri="{FF2B5EF4-FFF2-40B4-BE49-F238E27FC236}">
                  <a16:creationId xmlns:a16="http://schemas.microsoft.com/office/drawing/2014/main" id="{9EF1D4C7-6C4B-C741-B920-2B83CBF9E2F8}"/>
                </a:ext>
              </a:extLst>
            </p:cNvPr>
            <p:cNvSpPr txBox="1"/>
            <p:nvPr/>
          </p:nvSpPr>
          <p:spPr>
            <a:xfrm>
              <a:off x="5816217" y="1343176"/>
              <a:ext cx="1998392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100GeV/nucleon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0BF2AE-E780-C441-B851-17F8CBC4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65" y="1433119"/>
            <a:ext cx="10515600" cy="4351338"/>
          </a:xfrm>
        </p:spPr>
        <p:txBody>
          <a:bodyPr/>
          <a:lstStyle/>
          <a:p>
            <a:r>
              <a:rPr lang="en-US" dirty="0"/>
              <a:t>Transversely polarized </a:t>
            </a:r>
            <a:r>
              <a:rPr lang="en-US" dirty="0" err="1"/>
              <a:t>p+p</a:t>
            </a:r>
            <a:r>
              <a:rPr lang="en-US" dirty="0"/>
              <a:t>, </a:t>
            </a:r>
            <a:r>
              <a:rPr lang="en-US" dirty="0" err="1"/>
              <a:t>p+Au</a:t>
            </a:r>
            <a:r>
              <a:rPr lang="en-US" dirty="0"/>
              <a:t> and </a:t>
            </a:r>
            <a:r>
              <a:rPr lang="en-US" dirty="0" err="1"/>
              <a:t>p+Al</a:t>
            </a:r>
            <a:r>
              <a:rPr lang="en-US" dirty="0"/>
              <a:t> collisions at RHIC</a:t>
            </a:r>
          </a:p>
          <a:p>
            <a:pPr lvl="1"/>
            <a:r>
              <a:rPr lang="en-US" dirty="0" err="1"/>
              <a:t>p+p</a:t>
            </a:r>
            <a:r>
              <a:rPr lang="en-US" dirty="0"/>
              <a:t>:    L</a:t>
            </a:r>
            <a:r>
              <a:rPr lang="en-US" baseline="-25000" dirty="0"/>
              <a:t>NN</a:t>
            </a:r>
            <a:r>
              <a:rPr lang="en-US" dirty="0"/>
              <a:t> ~ 200 pb</a:t>
            </a:r>
            <a:r>
              <a:rPr lang="en-US" baseline="30000" dirty="0"/>
              <a:t>-1</a:t>
            </a:r>
          </a:p>
          <a:p>
            <a:pPr lvl="1"/>
            <a:r>
              <a:rPr lang="en-US" dirty="0" err="1"/>
              <a:t>p+Au</a:t>
            </a:r>
            <a:r>
              <a:rPr lang="en-US" dirty="0"/>
              <a:t>: L</a:t>
            </a:r>
            <a:r>
              <a:rPr lang="en-US" baseline="-25000" dirty="0"/>
              <a:t>NN</a:t>
            </a:r>
            <a:r>
              <a:rPr lang="en-US" dirty="0"/>
              <a:t> ~ 130 pb</a:t>
            </a:r>
            <a:r>
              <a:rPr lang="en-US" baseline="30000" dirty="0"/>
              <a:t>-1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302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A5FF-174D-F74C-9B78-83228954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10" y="0"/>
            <a:ext cx="979361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Production in pp and </a:t>
            </a:r>
            <a:r>
              <a:rPr lang="en-US" sz="3600" dirty="0" err="1"/>
              <a:t>pAu</a:t>
            </a:r>
            <a:r>
              <a:rPr lang="en-US" sz="3600" dirty="0"/>
              <a:t> Collisions at PHENIX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EE56-E603-F94C-8464-4F3E5518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1AB7-5DDD-4C4F-98DF-B17517E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7FC8-E1C8-EB47-8341-D3435378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3C0A30-D56B-1340-A27E-C3CF8C05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5" y="2453268"/>
            <a:ext cx="5282445" cy="358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FF7A5-B6A5-D445-B21F-F5D2EECB1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53268"/>
            <a:ext cx="5926504" cy="389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3ED80-EC09-3749-A15B-9E9CD84D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15" y="1311856"/>
            <a:ext cx="20574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66440-9C8A-1944-8727-29AC03E7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229" y="1216606"/>
            <a:ext cx="2565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7F9524-1E1E-BA23-8F77-0286CCEA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3428575"/>
            <a:ext cx="4502727" cy="343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FE37E-7AE4-A739-EB8C-07FCC0FF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0"/>
            <a:ext cx="9690100" cy="1630362"/>
          </a:xfrm>
        </p:spPr>
        <p:txBody>
          <a:bodyPr>
            <a:normAutofit/>
          </a:bodyPr>
          <a:lstStyle/>
          <a:p>
            <a:r>
              <a:rPr lang="en-US" dirty="0"/>
              <a:t>Our Measurements at PHENIX</a:t>
            </a:r>
            <a:br>
              <a:rPr lang="en-US" dirty="0"/>
            </a:br>
            <a:r>
              <a:rPr lang="en-US" sz="2400" u="sng" dirty="0"/>
              <a:t>J/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2400" u="sng" dirty="0"/>
              <a:t> Relative Yields vs Normalized Event Multiplicity from FVTX and SVX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33A7-62AC-6746-4DDF-674EDF80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47A0C-9BAD-ECD4-90EB-F536FAA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03A-3D85-4F03-A54E-5815B089E744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314CD4-7252-2390-DA11-92449DDC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02" y="3701641"/>
            <a:ext cx="6776831" cy="2404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724D0-8267-852F-3F92-DC5964A326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971" y="1558395"/>
            <a:ext cx="283566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3F860-61C1-66A2-B4B5-3369B8A416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90" y="2514175"/>
            <a:ext cx="8110025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E6D39-8069-7D73-DD8B-FBCCD332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Ming Liu @DIS2022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E31E9-BBE4-B040-F777-F309BF3EB4B2}"/>
              </a:ext>
            </a:extLst>
          </p:cNvPr>
          <p:cNvSpPr txBox="1"/>
          <p:nvPr/>
        </p:nvSpPr>
        <p:spPr>
          <a:xfrm>
            <a:off x="1028700" y="60595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Event Multiplicity Measurements:  FVTXs, SVX, </a:t>
            </a:r>
            <a:r>
              <a:rPr lang="en-US" b="1" dirty="0" err="1"/>
              <a:t>FVTXn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3F2F4D-AEB6-0D0E-7171-EBFE4A4063AB}"/>
                  </a:ext>
                </a:extLst>
              </p:cNvPr>
              <p:cNvSpPr txBox="1"/>
              <p:nvPr/>
            </p:nvSpPr>
            <p:spPr>
              <a:xfrm>
                <a:off x="5370939" y="3922919"/>
                <a:ext cx="21216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3F2F4D-AEB6-0D0E-7171-EBFE4A406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39" y="3922919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38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7EE1-C32E-A03D-A95B-20933E36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same kinematic region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465C5-5DD9-971D-B7BC-C73A9B99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35" y="3115347"/>
            <a:ext cx="3467100" cy="163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blipFill>
                <a:blip r:embed="rId3"/>
                <a:stretch>
                  <a:fillRect l="-1477" t="-133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CC10E9-555E-8897-EDEE-1D6662E0FB95}"/>
              </a:ext>
            </a:extLst>
          </p:cNvPr>
          <p:cNvSpPr txBox="1"/>
          <p:nvPr/>
        </p:nvSpPr>
        <p:spPr>
          <a:xfrm>
            <a:off x="461984" y="5370332"/>
            <a:ext cx="652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Multiplicity: MPI, FSI contributions to the forward </a:t>
            </a:r>
            <a:r>
              <a:rPr lang="en-US" b="1" dirty="0"/>
              <a:t>J/</a:t>
            </a:r>
            <a:r>
              <a:rPr lang="el-GR" b="1" dirty="0"/>
              <a:t>ψ</a:t>
            </a:r>
            <a:r>
              <a:rPr lang="en-US" dirty="0"/>
              <a:t> production?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4317F3-D24C-0665-A702-DA1AC2D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0E7D02-57D5-2E73-17EA-78EBD97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3E20FA-FA00-1627-ED62-F9F0A167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5BD8F-0266-8FFC-D108-23F59833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49627" y="1393389"/>
            <a:ext cx="4714082" cy="491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/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59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/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0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06659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vs Multiplicity at Midrapidity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A3073-E62C-226B-B7D4-E6CB34A2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49" y="3494722"/>
            <a:ext cx="3467100" cy="18161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5507-E265-4159-1CB0-B8BF5A55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A1341-E894-0DE1-70E1-36CB0F9E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19CE-432B-A9ED-0475-31D47885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2BCB3-460A-9C7A-3243-EB671894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96201" y="1132307"/>
            <a:ext cx="4892376" cy="5099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C342D0-40F0-F8FD-64B5-A73BD3D39479}"/>
              </a:ext>
            </a:extLst>
          </p:cNvPr>
          <p:cNvSpPr txBox="1"/>
          <p:nvPr/>
        </p:nvSpPr>
        <p:spPr>
          <a:xfrm>
            <a:off x="1184557" y="5464819"/>
            <a:ext cx="479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 less co-mover type FSI at high multiplicity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(|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| &lt; 1)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477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CF458-0A1A-9773-2CF8-B29BF241C422}"/>
                  </a:ext>
                </a:extLst>
              </p:cNvPr>
              <p:cNvSpPr txBox="1"/>
              <p:nvPr/>
            </p:nvSpPr>
            <p:spPr>
              <a:xfrm>
                <a:off x="4107591" y="3494722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CF458-0A1A-9773-2CF8-B29BF241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91" y="3494722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3574-4708-4E6C-8F74-BC5FA953C912}"/>
                  </a:ext>
                </a:extLst>
              </p:cNvPr>
              <p:cNvSpPr txBox="1"/>
              <p:nvPr/>
            </p:nvSpPr>
            <p:spPr>
              <a:xfrm>
                <a:off x="2368971" y="3429000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3574-4708-4E6C-8F74-BC5FA953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71" y="3429000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75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1642</Words>
  <Application>Microsoft Macintosh PowerPoint</Application>
  <PresentationFormat>Widescreen</PresentationFormat>
  <Paragraphs>350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Study of Forward J/ψ Production vs Event Multiplicity in p+p Collisions at PHENIX </vt:lpstr>
      <vt:lpstr>J/ψ Production in High Energy p+p/A Collisions</vt:lpstr>
      <vt:lpstr>J/ψ Yields vs Event Multiplicity -  Topology</vt:lpstr>
      <vt:lpstr>PHENIX Detector at RHIC</vt:lpstr>
      <vt:lpstr>PHENIX Experiment in 2015 Run, 200GeV pp and pA</vt:lpstr>
      <vt:lpstr>J/ψ Production in pp and pAu Collisions at PHENIX</vt:lpstr>
      <vt:lpstr>Our Measurements at PHENIX J/ψ Relative Yields vs Normalized Event Multiplicity from FVTX and SVX</vt:lpstr>
      <vt:lpstr>J/ψ Production: same kinematic region </vt:lpstr>
      <vt:lpstr>J/ψ Production vs Multiplicity at Midrapidity</vt:lpstr>
      <vt:lpstr>J/ψ Production: far-off kinematic region </vt:lpstr>
      <vt:lpstr>J/ψ Yields vs Event Multiplicity </vt:lpstr>
      <vt:lpstr>J/ψ Yields vs Event Multiplicity - subtract J/ψ dimuon contributions</vt:lpstr>
      <vt:lpstr>J/ψ Yields vs Event Multiplicity - subtract J/ψ dimuon contributions (II)</vt:lpstr>
      <vt:lpstr>Consistency Check: North vs South Arms (I) </vt:lpstr>
      <vt:lpstr>Consistency Check: North vs South Arms (II) </vt:lpstr>
      <vt:lpstr>Consistency Check: North vs South Arms </vt:lpstr>
      <vt:lpstr>J/ψ Yields vs Event Multiplicity: All Together </vt:lpstr>
      <vt:lpstr>Comparation with other Results (I) </vt:lpstr>
      <vt:lpstr>Comparation with other Results (II) </vt:lpstr>
      <vt:lpstr>Summary and Outlook </vt:lpstr>
      <vt:lpstr>PowerPoint Presentation</vt:lpstr>
      <vt:lpstr>Backup slides</vt:lpstr>
      <vt:lpstr>J/Psi Production and QCD Underlying Events</vt:lpstr>
      <vt:lpstr>Comparation with other Results (III) </vt:lpstr>
      <vt:lpstr>J/ψ Yields vs Event Multiplicity: All Together  </vt:lpstr>
      <vt:lpstr>J/ψ Dimuon Mass Fits</vt:lpstr>
      <vt:lpstr>MB Events’ FVTX and SVX Tracklet Raw Distributions</vt:lpstr>
      <vt:lpstr>Raw J/ψ Counts vs FVTX and SVX </vt:lpstr>
      <vt:lpstr>Multiple Collision Probability Table </vt:lpstr>
      <vt:lpstr>FVTX Track Multiplicity Correlations</vt:lpstr>
      <vt:lpstr>FVTX Track Multiplicity Correlations: MB</vt:lpstr>
      <vt:lpstr>FVTX Track Multiplicity Correlations: 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DIS2022</dc:title>
  <dc:creator>Microsoft Office User</dc:creator>
  <cp:lastModifiedBy>Microsoft Office User</cp:lastModifiedBy>
  <cp:revision>226</cp:revision>
  <dcterms:created xsi:type="dcterms:W3CDTF">2022-04-26T20:59:17Z</dcterms:created>
  <dcterms:modified xsi:type="dcterms:W3CDTF">2022-05-04T02:49:48Z</dcterms:modified>
</cp:coreProperties>
</file>