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414" r:id="rId2"/>
    <p:sldId id="265" r:id="rId3"/>
    <p:sldId id="358" r:id="rId4"/>
    <p:sldId id="397" r:id="rId5"/>
    <p:sldId id="395" r:id="rId6"/>
    <p:sldId id="398" r:id="rId7"/>
    <p:sldId id="364" r:id="rId8"/>
    <p:sldId id="380" r:id="rId9"/>
    <p:sldId id="370" r:id="rId10"/>
    <p:sldId id="369" r:id="rId11"/>
    <p:sldId id="372" r:id="rId12"/>
    <p:sldId id="376" r:id="rId13"/>
    <p:sldId id="422" r:id="rId14"/>
    <p:sldId id="418" r:id="rId15"/>
    <p:sldId id="416" r:id="rId16"/>
    <p:sldId id="424" r:id="rId17"/>
    <p:sldId id="399" r:id="rId18"/>
    <p:sldId id="378" r:id="rId19"/>
    <p:sldId id="421" r:id="rId20"/>
    <p:sldId id="423" r:id="rId21"/>
    <p:sldId id="420" r:id="rId22"/>
    <p:sldId id="263" r:id="rId23"/>
    <p:sldId id="410" r:id="rId24"/>
    <p:sldId id="407" r:id="rId25"/>
    <p:sldId id="408" r:id="rId26"/>
    <p:sldId id="388" r:id="rId27"/>
    <p:sldId id="411" r:id="rId28"/>
    <p:sldId id="4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7A81FF"/>
    <a:srgbClr val="179827"/>
    <a:srgbClr val="E70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/>
    <p:restoredTop sz="94669"/>
  </p:normalViewPr>
  <p:slideViewPr>
    <p:cSldViewPr snapToGrid="0" snapToObjects="1">
      <p:cViewPr varScale="1">
        <p:scale>
          <a:sx n="210" d="100"/>
          <a:sy n="210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910F-BBB9-5242-A71B-56662688A5A8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5904-93CF-C240-B68F-AFDD8A59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/>
            <a:fld id="{FCACC1FC-EF96-1842-88BF-A2A45C9A312B}" type="slidenum">
              <a:rPr lang="zh-CN" altLang="en-US" sz="1200">
                <a:ea typeface="宋体" charset="-122"/>
                <a:cs typeface="宋体" charset="-122"/>
              </a:rPr>
              <a:pPr algn="r" defTabSz="914400"/>
              <a:t>3</a:t>
            </a:fld>
            <a:endParaRPr lang="en-US" altLang="zh-CN" sz="1200">
              <a:ea typeface="宋体" charset="-122"/>
              <a:cs typeface="宋体" charset="-122"/>
            </a:endParaRPr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zh-CN">
              <a:ea typeface="宋体" charset="-122"/>
              <a:cs typeface="宋体" charset="-122"/>
            </a:endParaRPr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/>
            <a:endParaRPr lang="en-US" altLang="zh-CN" sz="1200">
              <a:latin typeface="Calibri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88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6a03901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6a03901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3D74-BAA8-6A87-46B7-6266EC55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2D005-AAA4-90C1-67C2-898CA061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37A0-8D64-D53A-DEC8-2FA4C0D3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A017-E36E-6F4D-5809-C9FBB629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FB93-BD5F-BD10-05B0-1E79D585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HENIX Experiment">
            <a:extLst>
              <a:ext uri="{FF2B5EF4-FFF2-40B4-BE49-F238E27FC236}">
                <a16:creationId xmlns:a16="http://schemas.microsoft.com/office/drawing/2014/main" id="{70290D6D-BA4C-D755-000B-AAA6EA58C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CA24-ABE5-ADCB-1BD8-3AB2890D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C6BD3-F6EA-2294-0A12-A6BFD72AB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7DDA-3EC1-53DD-D3CA-E8FA4D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EE8F7-1A1D-C06C-14F6-81A662AD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9788-F2C1-099E-5654-7D68EF33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A1752-FDAA-F812-2CFD-933EC279A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2E444-F727-56D8-7913-8927FA72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A1EF0-C57D-77B5-515E-71989767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31D1-6A65-5609-6197-A671000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36BB-538E-A402-00E9-5C9D24C4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57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728-8BDA-1B20-2431-CA49F728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5248-6F4F-81B7-FBED-F36A828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BB22-61D2-1C41-6845-C103C97F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28F3-319D-5248-09D1-3C55B7C7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EEA8-2DB5-6C0D-0094-9DF2CD5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A14F-2747-292D-59A7-D7E0B0CA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B14C-5C04-0E62-91EE-219193C87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14FE-3413-746C-7BDA-CA33CEC9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80D5-144A-5558-78D2-F359EB6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8867-4BF1-FF5B-F4E7-46B648E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C246-5130-0281-E460-423857F5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64C7-17B0-B002-4BF7-F8E0B8FF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82DEA-157A-B520-7506-FED92E8D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3F1AC-5A65-16AB-7B45-A2CB7312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6510-788E-BF9C-CEB3-E723736C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103B-713D-226A-A8CC-59373B83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1236-29D3-E7D7-4C99-68E1E81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FD0C-11DD-D187-56D6-0F79335E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81039-C71F-BF4B-0E7E-67503F1A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C7012-EDA5-AAB6-4892-00247075D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3F40B-0447-A49F-92DE-106B1F174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A98AC-969C-B235-745E-099B11E2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1E3A-5603-A994-1920-664A4B78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2F273-E12D-2C28-CCA1-6D57686B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948-8E96-A463-F2D1-92B4FB09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125-C94A-BB99-09E9-0B63E04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B6594-599C-0476-7E1F-7CC7DC8B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DB106-EF47-786C-353D-57B7088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FCFD9-16D3-ADCB-41E4-BF6C9569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06EDE-0AE3-3FAC-11B5-28CB7E97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40F7-D383-243E-E064-47EFF2B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0D12-2382-DEAA-DC88-136989E3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4145-D61A-048B-5614-DD348DF1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64F39-B605-42E9-357C-D58A64150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6D08-44C1-E4B8-50BE-61C54BD4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1ADBD-12AD-B265-0F52-232094F8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877A5-DB77-6976-7333-C4315FC7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74FD-04F0-8E99-EDE0-0809DF38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D5BE8-2E3A-4425-9F8B-002CD6643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EA9F2-9260-D3BA-BE95-BDF65696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9A21-5E42-F424-6748-28530FD8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77EBF-62E6-1CB2-7D99-822DA928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082A-3DDC-4835-6700-CA156E4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D7DB4-087D-7A07-9494-4907A89E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1ACC-7BE6-4F0B-94CB-B1128F9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FFF0-C862-DE96-9ACA-5D7C00D3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6B23-CACA-E58C-C18D-F9363A1F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7298-EC92-7B6C-C906-AB728C005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HENIX Experiment">
            <a:extLst>
              <a:ext uri="{FF2B5EF4-FFF2-40B4-BE49-F238E27FC236}">
                <a16:creationId xmlns:a16="http://schemas.microsoft.com/office/drawing/2014/main" id="{171B7AC8-53FC-8A6F-9FF2-52A94DD5E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0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4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7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41.emf"/><Relationship Id="rId7" Type="http://schemas.openxmlformats.org/officeDocument/2006/relationships/image" Target="../media/image48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8F3F-434F-240E-E8AE-DC73835E2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Study of Forward J/</a:t>
            </a:r>
            <a:r>
              <a:rPr lang="el-GR" b="1" dirty="0"/>
              <a:t>ψ</a:t>
            </a:r>
            <a:r>
              <a:rPr lang="en-US" b="1" dirty="0"/>
              <a:t> Production vs Event Multiplicity in </a:t>
            </a:r>
            <a:r>
              <a:rPr lang="en-US" b="1" dirty="0" err="1"/>
              <a:t>p+p</a:t>
            </a:r>
            <a:r>
              <a:rPr lang="en-US" b="1" dirty="0"/>
              <a:t>/A Collisions at PHENIX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77E96-EDE6-BDEE-0FB5-43EF430D0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0145"/>
            <a:ext cx="9144000" cy="2572732"/>
          </a:xfrm>
        </p:spPr>
        <p:txBody>
          <a:bodyPr>
            <a:normAutofit/>
          </a:bodyPr>
          <a:lstStyle/>
          <a:p>
            <a:r>
              <a:rPr lang="en-US" sz="3500" b="1" dirty="0"/>
              <a:t>Ming X. Liu</a:t>
            </a:r>
          </a:p>
          <a:p>
            <a:r>
              <a:rPr lang="en-US" sz="3500" b="1" dirty="0"/>
              <a:t>Los Alamos National Laboratory</a:t>
            </a:r>
            <a:r>
              <a:rPr lang="en-US" b="1" dirty="0"/>
              <a:t> </a:t>
            </a:r>
          </a:p>
          <a:p>
            <a:r>
              <a:rPr lang="en-US" b="1" dirty="0"/>
              <a:t>(for the PHENIX Collaboration) </a:t>
            </a:r>
          </a:p>
          <a:p>
            <a:r>
              <a:rPr lang="en-US" b="1" dirty="0"/>
              <a:t>CIPANP 2022 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6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6C90-58A0-9B6A-C8FF-E267395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Production: far-off kinematic region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A0087-F593-5776-88E8-62E65A6A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25" y="3712636"/>
            <a:ext cx="4052801" cy="192990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E927-CC69-F84E-194D-8719B157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274FA-A125-65A4-2C96-2C9606FF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7D4351-941B-97DF-F950-D759A7A8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F6893-9522-FFB0-2B5D-E5576544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01571" y="972119"/>
            <a:ext cx="5180906" cy="5399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7786A-1966-C81E-A900-E46E2F5D6F17}"/>
              </a:ext>
            </a:extLst>
          </p:cNvPr>
          <p:cNvSpPr txBox="1"/>
          <p:nvPr/>
        </p:nvSpPr>
        <p:spPr>
          <a:xfrm>
            <a:off x="957977" y="5562188"/>
            <a:ext cx="537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 much less co-mover type FSI at high multiplicity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008C6-31F6-0EFE-F539-B07105A661EF}"/>
                  </a:ext>
                </a:extLst>
              </p:cNvPr>
              <p:cNvSpPr txBox="1"/>
              <p:nvPr/>
            </p:nvSpPr>
            <p:spPr>
              <a:xfrm>
                <a:off x="567081" y="1710253"/>
                <a:ext cx="5994115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(-2.4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-1.2)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008C6-31F6-0EFE-F539-B07105A6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81" y="1710253"/>
                <a:ext cx="5994115" cy="964623"/>
              </a:xfrm>
              <a:prstGeom prst="rect">
                <a:avLst/>
              </a:prstGeom>
              <a:blipFill>
                <a:blip r:embed="rId4"/>
                <a:stretch>
                  <a:fillRect l="-1691" t="-129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B69644-FC68-8942-F6AF-21E2B4828D37}"/>
                  </a:ext>
                </a:extLst>
              </p:cNvPr>
              <p:cNvSpPr txBox="1"/>
              <p:nvPr/>
            </p:nvSpPr>
            <p:spPr>
              <a:xfrm>
                <a:off x="4519605" y="367209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B69644-FC68-8942-F6AF-21E2B482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05" y="3672094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4391A-50F9-E0A6-5026-6C1E9697A8E3}"/>
                  </a:ext>
                </a:extLst>
              </p:cNvPr>
              <p:cNvSpPr txBox="1"/>
              <p:nvPr/>
            </p:nvSpPr>
            <p:spPr>
              <a:xfrm>
                <a:off x="1592510" y="3816949"/>
                <a:ext cx="926386" cy="394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4391A-50F9-E0A6-5026-6C1E9697A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10" y="3816949"/>
                <a:ext cx="926386" cy="3940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9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22A72-75B1-BEF1-96C9-793610CD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1" y="3704594"/>
            <a:ext cx="4395945" cy="235094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F560C-1931-CBA0-CFFF-4ACDD7D0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8BBEE-3C88-39D7-533D-30CE2DA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582CF-0469-62F5-46CD-5D34A998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6FD41-27D0-18E8-9801-CB4D71D40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02344" y="1221495"/>
            <a:ext cx="4922837" cy="5130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55B43-4454-F43F-AF78-9AD6FB5B40E3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136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( 1.2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 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 (-2.2 &lt; y &lt; -1.2)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55B43-4454-F43F-AF78-9AD6FB5B4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1369477"/>
              </a:xfrm>
              <a:prstGeom prst="rect">
                <a:avLst/>
              </a:prstGeom>
              <a:blipFill>
                <a:blip r:embed="rId4"/>
                <a:stretch>
                  <a:fillRect l="-1477" t="-917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74003-6C0C-22C0-F6E4-5AE8C94F43FC}"/>
                  </a:ext>
                </a:extLst>
              </p:cNvPr>
              <p:cNvSpPr txBox="1"/>
              <p:nvPr/>
            </p:nvSpPr>
            <p:spPr>
              <a:xfrm>
                <a:off x="4180229" y="428704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74003-6C0C-22C0-F6E4-5AE8C94F4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229" y="4287049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4F7357-D12F-AFB5-681D-D8D333D1FC32}"/>
                  </a:ext>
                </a:extLst>
              </p:cNvPr>
              <p:cNvSpPr txBox="1"/>
              <p:nvPr/>
            </p:nvSpPr>
            <p:spPr>
              <a:xfrm>
                <a:off x="391046" y="428704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4F7357-D12F-AFB5-681D-D8D333D1F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6" y="4287049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49FAA-F21C-F6F6-D69B-B9F9E0B36A7B}"/>
                  </a:ext>
                </a:extLst>
              </p:cNvPr>
              <p:cNvSpPr txBox="1"/>
              <p:nvPr/>
            </p:nvSpPr>
            <p:spPr>
              <a:xfrm>
                <a:off x="2656122" y="3832598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49FAA-F21C-F6F6-D69B-B9F9E0B3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22" y="3832598"/>
                <a:ext cx="926386" cy="391454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916606-BC49-A2F9-260B-7FA2F88DDB95}"/>
              </a:ext>
            </a:extLst>
          </p:cNvPr>
          <p:cNvCxnSpPr>
            <a:cxnSpLocks/>
          </p:cNvCxnSpPr>
          <p:nvPr/>
        </p:nvCxnSpPr>
        <p:spPr>
          <a:xfrm flipV="1">
            <a:off x="6004560" y="4224052"/>
            <a:ext cx="3120189" cy="2630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95BD12-9E0E-F4FB-D3C8-498F8D817691}"/>
              </a:ext>
            </a:extLst>
          </p:cNvPr>
          <p:cNvCxnSpPr>
            <a:cxnSpLocks/>
          </p:cNvCxnSpPr>
          <p:nvPr/>
        </p:nvCxnSpPr>
        <p:spPr>
          <a:xfrm>
            <a:off x="2209800" y="5089400"/>
            <a:ext cx="6914949" cy="112674"/>
          </a:xfrm>
          <a:prstGeom prst="straightConnector1">
            <a:avLst/>
          </a:prstGeom>
          <a:ln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Multiplicity: All Together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5B989-938D-62C0-F7DC-8ECB6B0B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60" y="3663157"/>
            <a:ext cx="4100263" cy="2222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BB30D-A44D-89B4-0D41-2D5FE855D783}"/>
              </a:ext>
            </a:extLst>
          </p:cNvPr>
          <p:cNvSpPr txBox="1"/>
          <p:nvPr/>
        </p:nvSpPr>
        <p:spPr>
          <a:xfrm>
            <a:off x="695164" y="5885793"/>
            <a:ext cx="534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Less MPI contribution to the forward </a:t>
            </a:r>
            <a:r>
              <a:rPr lang="en-US" b="1" dirty="0"/>
              <a:t>J/</a:t>
            </a:r>
            <a:r>
              <a:rPr lang="el-GR" b="1" dirty="0"/>
              <a:t>ψ </a:t>
            </a:r>
            <a:r>
              <a:rPr lang="en-US" dirty="0"/>
              <a:t>production?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1C6971-54B6-F3DF-AFDF-B4A9D313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3F117C-A5A3-DB1D-8C55-D6CD6C1D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55D7A8-D3A5-AFF0-69A8-F81BE46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82367-38B5-5EEA-76E9-C9C09077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63130" y="1127481"/>
            <a:ext cx="5120621" cy="5337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3FF06-EB93-AE18-494F-B83062F311AB}"/>
                  </a:ext>
                </a:extLst>
              </p:cNvPr>
              <p:cNvSpPr txBox="1"/>
              <p:nvPr/>
            </p:nvSpPr>
            <p:spPr>
              <a:xfrm>
                <a:off x="668554" y="1567781"/>
                <a:ext cx="5376023" cy="1661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    [inclusive, 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(1.2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   =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(-2.2 &lt; y &lt; -1.2)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3FF06-EB93-AE18-494F-B83062F31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4" y="1567781"/>
                <a:ext cx="5376023" cy="1661865"/>
              </a:xfrm>
              <a:prstGeom prst="rect">
                <a:avLst/>
              </a:prstGeom>
              <a:blipFill>
                <a:blip r:embed="rId4"/>
                <a:stretch>
                  <a:fillRect l="-1882" t="-758" r="-94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A351-5720-FE26-4950-0C8DCBA0BACF}"/>
                  </a:ext>
                </a:extLst>
              </p:cNvPr>
              <p:cNvSpPr txBox="1"/>
              <p:nvPr/>
            </p:nvSpPr>
            <p:spPr>
              <a:xfrm>
                <a:off x="4540146" y="385445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A351-5720-FE26-4950-0C8DCBA0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46" y="3854451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E614B0-2852-DC4A-586F-AB2EDAAFAACE}"/>
                  </a:ext>
                </a:extLst>
              </p:cNvPr>
              <p:cNvSpPr txBox="1"/>
              <p:nvPr/>
            </p:nvSpPr>
            <p:spPr>
              <a:xfrm>
                <a:off x="336587" y="384020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E614B0-2852-DC4A-586F-AB2EDAAF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7" y="384020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F7AB9-FF8C-F636-73E5-9E167910DF7D}"/>
                  </a:ext>
                </a:extLst>
              </p:cNvPr>
              <p:cNvSpPr txBox="1"/>
              <p:nvPr/>
            </p:nvSpPr>
            <p:spPr>
              <a:xfrm>
                <a:off x="2673141" y="4013124"/>
                <a:ext cx="751900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F7AB9-FF8C-F636-73E5-9E167910D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1" y="4013124"/>
                <a:ext cx="751900" cy="391454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1DE0FB-BE7F-FDB6-051D-C8380558BC3A}"/>
              </a:ext>
            </a:extLst>
          </p:cNvPr>
          <p:cNvCxnSpPr>
            <a:cxnSpLocks/>
          </p:cNvCxnSpPr>
          <p:nvPr/>
        </p:nvCxnSpPr>
        <p:spPr>
          <a:xfrm>
            <a:off x="4038600" y="4404578"/>
            <a:ext cx="4572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74AAFD-7B87-96B2-D9F7-2DA4C237AFD6}"/>
              </a:ext>
            </a:extLst>
          </p:cNvPr>
          <p:cNvCxnSpPr>
            <a:cxnSpLocks/>
          </p:cNvCxnSpPr>
          <p:nvPr/>
        </p:nvCxnSpPr>
        <p:spPr>
          <a:xfrm>
            <a:off x="2002055" y="4745255"/>
            <a:ext cx="7209322" cy="279132"/>
          </a:xfrm>
          <a:prstGeom prst="straightConnector1">
            <a:avLst/>
          </a:prstGeom>
          <a:ln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D17E1F-7DEE-B3D8-381A-D91D60A7473D}"/>
              </a:ext>
            </a:extLst>
          </p:cNvPr>
          <p:cNvCxnSpPr>
            <a:cxnSpLocks/>
          </p:cNvCxnSpPr>
          <p:nvPr/>
        </p:nvCxnSpPr>
        <p:spPr>
          <a:xfrm>
            <a:off x="9875520" y="4307722"/>
            <a:ext cx="0" cy="875066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6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BE50-9B92-754B-8680-9A0AA2B6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8" y="41538"/>
            <a:ext cx="6112042" cy="1325563"/>
          </a:xfrm>
        </p:spPr>
        <p:txBody>
          <a:bodyPr/>
          <a:lstStyle/>
          <a:p>
            <a:r>
              <a:rPr lang="en" dirty="0"/>
              <a:t>PYTHIA 8 </a:t>
            </a:r>
            <a:r>
              <a:rPr lang="en" dirty="0" err="1"/>
              <a:t>p+p</a:t>
            </a:r>
            <a:r>
              <a:rPr lang="en" dirty="0"/>
              <a:t> Simulations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DDA55-51B9-A523-9777-CCE8FB5B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B5C53-1E70-F379-4CB1-68303184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735F2-D12A-475E-BCAA-CDADAD5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13</a:t>
            </a:fld>
            <a:endParaRPr lang="en-US"/>
          </a:p>
        </p:txBody>
      </p:sp>
      <p:sp>
        <p:nvSpPr>
          <p:cNvPr id="6" name="Google Shape;249;p39">
            <a:extLst>
              <a:ext uri="{FF2B5EF4-FFF2-40B4-BE49-F238E27FC236}">
                <a16:creationId xmlns:a16="http://schemas.microsoft.com/office/drawing/2014/main" id="{6EBC04DA-F2FB-92FD-52FB-B3DEBDDD2F39}"/>
              </a:ext>
            </a:extLst>
          </p:cNvPr>
          <p:cNvSpPr txBox="1">
            <a:spLocks/>
          </p:cNvSpPr>
          <p:nvPr/>
        </p:nvSpPr>
        <p:spPr>
          <a:xfrm>
            <a:off x="228104" y="1488584"/>
            <a:ext cx="5498634" cy="346405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96" indent="-457200">
              <a:spcBef>
                <a:spcPts val="1600"/>
              </a:spcBef>
            </a:pPr>
            <a:r>
              <a:rPr lang="en-US" dirty="0"/>
              <a:t>Detroit Tune (RHIC) pp 200GeV</a:t>
            </a:r>
          </a:p>
          <a:p>
            <a:pPr marL="1066796" lvl="1" indent="-457200">
              <a:spcBef>
                <a:spcPts val="1600"/>
              </a:spcBef>
              <a:buFont typeface="Wingdings" pitchFamily="2" charset="2"/>
              <a:buChar char="Ø"/>
            </a:pPr>
            <a:r>
              <a:rPr lang="en-US" dirty="0"/>
              <a:t>MPI ON/OFF</a:t>
            </a:r>
          </a:p>
          <a:p>
            <a:pPr marL="1066796" lvl="1" indent="-457200">
              <a:spcBef>
                <a:spcPts val="1600"/>
              </a:spcBef>
              <a:buFont typeface="Wingdings" pitchFamily="2" charset="2"/>
              <a:buChar char="Ø"/>
            </a:pPr>
            <a:r>
              <a:rPr lang="en-US" dirty="0"/>
              <a:t>PHENIX acceptance </a:t>
            </a:r>
          </a:p>
          <a:p>
            <a:pPr marL="152396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A1C4C-CA2A-D1B5-8577-4A98C513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8" y="3716189"/>
            <a:ext cx="5306527" cy="25186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E5D2B-E14F-AEC2-DC93-E64455259299}"/>
              </a:ext>
            </a:extLst>
          </p:cNvPr>
          <p:cNvGrpSpPr/>
          <p:nvPr/>
        </p:nvGrpSpPr>
        <p:grpSpPr>
          <a:xfrm>
            <a:off x="7057079" y="136525"/>
            <a:ext cx="4396984" cy="6584950"/>
            <a:chOff x="7222771" y="544931"/>
            <a:chExt cx="3827989" cy="5993981"/>
          </a:xfrm>
        </p:grpSpPr>
        <p:pic>
          <p:nvPicPr>
            <p:cNvPr id="7" name="Google Shape;250;p39">
              <a:extLst>
                <a:ext uri="{FF2B5EF4-FFF2-40B4-BE49-F238E27FC236}">
                  <a16:creationId xmlns:a16="http://schemas.microsoft.com/office/drawing/2014/main" id="{7909D7A7-ADCC-4DFF-0D0B-E7E445A6DD1F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2771" y="544931"/>
              <a:ext cx="3827989" cy="5993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505DA-7230-80E2-7DD3-4ACDC529F12C}"/>
                </a:ext>
              </a:extLst>
            </p:cNvPr>
            <p:cNvSpPr txBox="1"/>
            <p:nvPr/>
          </p:nvSpPr>
          <p:spPr>
            <a:xfrm>
              <a:off x="7746880" y="2082960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MPI 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05D34E-CCFF-4678-A104-C28C70E28294}"/>
                </a:ext>
              </a:extLst>
            </p:cNvPr>
            <p:cNvSpPr txBox="1"/>
            <p:nvPr/>
          </p:nvSpPr>
          <p:spPr>
            <a:xfrm>
              <a:off x="7746880" y="5098438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MPI OFF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0041A-D605-91C8-AFE5-0CCE7F9D1C34}"/>
                  </a:ext>
                </a:extLst>
              </p:cNvPr>
              <p:cNvSpPr txBox="1"/>
              <p:nvPr/>
            </p:nvSpPr>
            <p:spPr>
              <a:xfrm>
                <a:off x="1558445" y="331607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0041A-D605-91C8-AFE5-0CCE7F9D1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45" y="3316079"/>
                <a:ext cx="2121614" cy="400110"/>
              </a:xfrm>
              <a:prstGeom prst="rect">
                <a:avLst/>
              </a:prstGeom>
              <a:blipFill>
                <a:blip r:embed="rId4"/>
                <a:stretch>
                  <a:fillRect l="-2976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74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AD13-2EDE-C5E6-AB86-E3132D8E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"/>
            <a:ext cx="10515600" cy="1325563"/>
          </a:xfrm>
        </p:spPr>
        <p:txBody>
          <a:bodyPr/>
          <a:lstStyle/>
          <a:p>
            <a:r>
              <a:rPr lang="en-US" dirty="0"/>
              <a:t>PYTHIA vs Data (RHIC and LHC)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63845-6517-3484-F846-E11C2353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D6F0F-0F44-7C4B-B2D6-ACF9A6A4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B88F-88C3-9C09-4501-C593DB77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865FB-4DBE-18DC-BE71-A073A71E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45" y="2562075"/>
            <a:ext cx="3503226" cy="3362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FF5347-0983-667E-8D9B-0C47C1CF5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74" y="2562075"/>
            <a:ext cx="3503226" cy="3362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ED6AA-CA1B-03FA-71E7-F8671FBCB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266" y="2562075"/>
            <a:ext cx="3612734" cy="3467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804FDC-19D9-BBEC-6413-0CD66F1DC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564" y="1277268"/>
            <a:ext cx="2578445" cy="993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B503EA-3802-4891-5116-A77F56DCF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520" y="1416248"/>
            <a:ext cx="2743200" cy="892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F02C93-21CE-7C50-7092-3BA1DD3E7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660" y="1393407"/>
            <a:ext cx="2743200" cy="892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303146-4C5F-CC58-E27B-7B6A75196D6D}"/>
              </a:ext>
            </a:extLst>
          </p:cNvPr>
          <p:cNvSpPr txBox="1"/>
          <p:nvPr/>
        </p:nvSpPr>
        <p:spPr>
          <a:xfrm>
            <a:off x="1123926" y="2369364"/>
            <a:ext cx="21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(same arm, inclusive)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7FA46-95C1-5401-9ED0-0E58F4180990}"/>
              </a:ext>
            </a:extLst>
          </p:cNvPr>
          <p:cNvSpPr txBox="1"/>
          <p:nvPr/>
        </p:nvSpPr>
        <p:spPr>
          <a:xfrm>
            <a:off x="9248286" y="2415734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(dimuon subtracted)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640F69D-C1A8-E606-B51F-CFD34E94F77C}"/>
              </a:ext>
            </a:extLst>
          </p:cNvPr>
          <p:cNvSpPr/>
          <p:nvPr/>
        </p:nvSpPr>
        <p:spPr>
          <a:xfrm>
            <a:off x="5034013" y="3429000"/>
            <a:ext cx="1944303" cy="286352"/>
          </a:xfrm>
          <a:prstGeom prst="roundRect">
            <a:avLst/>
          </a:prstGeom>
          <a:solidFill>
            <a:srgbClr val="FFFF00">
              <a:alpha val="2275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6BD499-4EC7-F979-BE8F-A5FD938C8A70}"/>
              </a:ext>
            </a:extLst>
          </p:cNvPr>
          <p:cNvSpPr/>
          <p:nvPr/>
        </p:nvSpPr>
        <p:spPr>
          <a:xfrm>
            <a:off x="8940265" y="3562551"/>
            <a:ext cx="2503090" cy="286352"/>
          </a:xfrm>
          <a:prstGeom prst="roundRect">
            <a:avLst/>
          </a:prstGeom>
          <a:solidFill>
            <a:srgbClr val="FFFF00">
              <a:alpha val="2275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E4A77D-ADAC-0CC7-8B94-9FDE081D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39" y="975187"/>
            <a:ext cx="3199639" cy="1690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80EBA-EAC2-C742-00BA-FF94D44D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5"/>
            <a:ext cx="10515600" cy="909766"/>
          </a:xfrm>
        </p:spPr>
        <p:txBody>
          <a:bodyPr/>
          <a:lstStyle/>
          <a:p>
            <a:r>
              <a:rPr lang="en-US" dirty="0"/>
              <a:t>Probe CGC in </a:t>
            </a:r>
            <a:r>
              <a:rPr lang="en-US" dirty="0" err="1"/>
              <a:t>pAu</a:t>
            </a:r>
            <a:r>
              <a:rPr lang="en-US" dirty="0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C82B4-E381-9B9B-B200-1E2F731B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D4FDD-E7C3-F237-DBEE-BBD4D353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CFAE1-E2AD-E3AB-EF6E-4A098116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09AFA-F35C-8D5E-92C0-9FBDBAA0B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69" y="2978149"/>
            <a:ext cx="4876198" cy="3482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1B904E-12D3-BDAF-0369-D005A9A4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7" y="2925749"/>
            <a:ext cx="5022915" cy="3587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A6449-EF99-FA02-E9B7-D600F2A72328}"/>
              </a:ext>
            </a:extLst>
          </p:cNvPr>
          <p:cNvSpPr txBox="1"/>
          <p:nvPr/>
        </p:nvSpPr>
        <p:spPr>
          <a:xfrm>
            <a:off x="8776460" y="2808872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Farid </a:t>
            </a:r>
            <a:r>
              <a:rPr lang="en-US" sz="800" dirty="0" err="1"/>
              <a:t>Salazer</a:t>
            </a:r>
            <a:r>
              <a:rPr lang="en-US" sz="800" dirty="0"/>
              <a:t>, Bjorn </a:t>
            </a:r>
            <a:r>
              <a:rPr lang="en-US" sz="800" dirty="0" err="1"/>
              <a:t>Schenke</a:t>
            </a:r>
            <a:r>
              <a:rPr lang="en-US" sz="800" dirty="0"/>
              <a:t> and Alba Soto-</a:t>
            </a:r>
            <a:r>
              <a:rPr lang="en-US" sz="800" dirty="0" err="1"/>
              <a:t>Ontoso</a:t>
            </a:r>
            <a:endParaRPr lang="en-US" sz="800" dirty="0"/>
          </a:p>
          <a:p>
            <a:r>
              <a:rPr lang="en-US" sz="800" dirty="0"/>
              <a:t>arXiv:2112.04611; Private Comm.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19C412-1116-540D-F57A-69D4AA4E4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70" y="917690"/>
            <a:ext cx="3199639" cy="174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F82853-D163-856B-8CA6-9A2942A9B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3081" y="903050"/>
            <a:ext cx="3049522" cy="1834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63F955-F119-7294-7C01-2872DC82E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886" y="3799649"/>
            <a:ext cx="2099027" cy="80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D3A4D6-CA5C-54FA-FF90-5D6F09AB9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691" y="3907857"/>
            <a:ext cx="2000365" cy="6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D736-6324-3DC1-4ED3-A2842CF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78" y="18255"/>
            <a:ext cx="5492858" cy="849650"/>
          </a:xfrm>
        </p:spPr>
        <p:txBody>
          <a:bodyPr/>
          <a:lstStyle/>
          <a:p>
            <a:r>
              <a:rPr lang="en-US" dirty="0"/>
              <a:t>Summary and Outlook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43BD-48FF-73ED-FEC9-32CBA594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2" y="1095804"/>
            <a:ext cx="7119556" cy="50326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First measurements of the relative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J/</a:t>
            </a:r>
            <a:r>
              <a:rPr lang="el-GR" b="1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yields R in the forward rapidity vs normalized event charged particle multiplicity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="1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/&lt;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="1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&gt; in pp at 200GeV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Strong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observed when signal and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 the same kinematics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reduced significantly if dimuon contribution removed</a:t>
            </a:r>
            <a:endParaRPr lang="en-US" baseline="-25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Dimuon subtracted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similar to the ones from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determined in a far kinematic region from the signal 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Physics discussions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“c-cbar” favors CS state, at low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R depends on not only MPI but also other effects/production mechanisms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Comparison with PYTHIA, favors MPI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More theoretical inputs welcome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p+Au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analysis in progress, stay tuned!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Very interesting CGC motivated model predictions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B7FC-87BF-1E34-F9FB-60232C12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83D4-592A-2052-A7EA-90776686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1653-D731-7107-DECB-376C9843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16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4B6612-E0BF-CE06-872C-B1593CD2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869" y="4841875"/>
            <a:ext cx="4013200" cy="187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C35536-D2A8-3710-6978-5D74A7F5A08B}"/>
              </a:ext>
            </a:extLst>
          </p:cNvPr>
          <p:cNvSpPr txBox="1"/>
          <p:nvPr/>
        </p:nvSpPr>
        <p:spPr>
          <a:xfrm>
            <a:off x="7886700" y="5229781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J/</a:t>
            </a:r>
            <a:r>
              <a:rPr lang="el-GR" sz="1800" b="1" dirty="0">
                <a:solidFill>
                  <a:srgbClr val="7030A0"/>
                </a:solidFill>
              </a:rPr>
              <a:t>ψ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262655-DF21-067A-BBBA-358590DE810F}"/>
              </a:ext>
            </a:extLst>
          </p:cNvPr>
          <p:cNvSpPr txBox="1"/>
          <p:nvPr/>
        </p:nvSpPr>
        <p:spPr>
          <a:xfrm>
            <a:off x="11222496" y="5140365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79827"/>
                </a:solidFill>
              </a:rPr>
              <a:t>J/</a:t>
            </a:r>
            <a:r>
              <a:rPr lang="el-GR" sz="1800" b="1" dirty="0">
                <a:solidFill>
                  <a:srgbClr val="179827"/>
                </a:solidFill>
              </a:rPr>
              <a:t>ψ</a:t>
            </a:r>
            <a:r>
              <a:rPr lang="en-US" sz="1800" b="1" dirty="0">
                <a:solidFill>
                  <a:srgbClr val="179827"/>
                </a:solidFill>
              </a:rPr>
              <a:t> </a:t>
            </a:r>
            <a:endParaRPr lang="en-US" dirty="0">
              <a:solidFill>
                <a:srgbClr val="17982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61A5D-C433-47C2-5050-5616F3D2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68096" y="486745"/>
            <a:ext cx="385040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5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th Conference on the Intersections of Particle and Nuclear Physics (CIPANP 2022)">
            <a:extLst>
              <a:ext uri="{FF2B5EF4-FFF2-40B4-BE49-F238E27FC236}">
                <a16:creationId xmlns:a16="http://schemas.microsoft.com/office/drawing/2014/main" id="{0F517809-B287-DAC7-ED7D-6E714CCA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2" y="0"/>
            <a:ext cx="12180677" cy="6858000"/>
          </a:xfrm>
          <a:prstGeom prst="rect">
            <a:avLst/>
          </a:prstGeom>
          <a:noFill/>
          <a:effectLst>
            <a:outerShdw dist="50800" dir="5400000" sx="1000" sy="1000" algn="ctr" rotWithShape="0">
              <a:srgbClr val="000000">
                <a:alpha val="6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18FF-CBB0-363A-ED34-4BB66A2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12022-5B3E-35C8-BBBE-873FFF29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0F12E-7E41-602C-0A7E-DAFC7423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 descr="Thank You to All | Centennial Middle School">
            <a:extLst>
              <a:ext uri="{FF2B5EF4-FFF2-40B4-BE49-F238E27FC236}">
                <a16:creationId xmlns:a16="http://schemas.microsoft.com/office/drawing/2014/main" id="{F7B8682F-B6D6-079F-F771-C6B00714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1404937"/>
            <a:ext cx="5384800" cy="3589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2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4C23-5342-E6C2-BB99-5350B62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6395-001D-530B-7D9A-BEAEF958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B9CE5-4A43-9875-E64A-63598211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208D-3DAD-1ACB-42C0-0FCBEB0D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1DA2-A1C6-D429-E93D-C2961E8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C02D-2647-11A1-7714-9C8D9800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PYTHIA Simulations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C037-6560-5247-221F-A6E4D3A2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4A754-AD65-883F-0DCD-82BE6CAD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075D1-66D6-A80F-2A2C-958A3DB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FD3638-71EB-F2FC-5872-4688AE8403E1}"/>
              </a:ext>
            </a:extLst>
          </p:cNvPr>
          <p:cNvCxnSpPr/>
          <p:nvPr/>
        </p:nvCxnSpPr>
        <p:spPr>
          <a:xfrm>
            <a:off x="631179" y="5445940"/>
            <a:ext cx="3285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6E8E5B-FCAD-22D1-591A-BF9B50D4A1AC}"/>
              </a:ext>
            </a:extLst>
          </p:cNvPr>
          <p:cNvCxnSpPr>
            <a:cxnSpLocks/>
          </p:cNvCxnSpPr>
          <p:nvPr/>
        </p:nvCxnSpPr>
        <p:spPr>
          <a:xfrm flipV="1">
            <a:off x="2224577" y="5072403"/>
            <a:ext cx="873773" cy="373537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90477F-5762-CBD6-C51E-42E88F48419F}"/>
              </a:ext>
            </a:extLst>
          </p:cNvPr>
          <p:cNvCxnSpPr/>
          <p:nvPr/>
        </p:nvCxnSpPr>
        <p:spPr>
          <a:xfrm flipV="1">
            <a:off x="3056444" y="4470454"/>
            <a:ext cx="305699" cy="63810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AF7B4F-5E0C-F1CD-CCAE-85DEE8A96265}"/>
              </a:ext>
            </a:extLst>
          </p:cNvPr>
          <p:cNvCxnSpPr>
            <a:cxnSpLocks/>
          </p:cNvCxnSpPr>
          <p:nvPr/>
        </p:nvCxnSpPr>
        <p:spPr>
          <a:xfrm>
            <a:off x="3051564" y="5108556"/>
            <a:ext cx="707636" cy="9831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AAEE33-2139-1AAD-643B-93711AAF4FAF}"/>
              </a:ext>
            </a:extLst>
          </p:cNvPr>
          <p:cNvCxnSpPr>
            <a:cxnSpLocks/>
          </p:cNvCxnSpPr>
          <p:nvPr/>
        </p:nvCxnSpPr>
        <p:spPr>
          <a:xfrm flipH="1" flipV="1">
            <a:off x="2003859" y="4420428"/>
            <a:ext cx="200179" cy="9900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C4D517-DFB3-8EEF-853B-47EEE2EDE601}"/>
              </a:ext>
            </a:extLst>
          </p:cNvPr>
          <p:cNvCxnSpPr>
            <a:cxnSpLocks/>
          </p:cNvCxnSpPr>
          <p:nvPr/>
        </p:nvCxnSpPr>
        <p:spPr>
          <a:xfrm flipV="1">
            <a:off x="2234948" y="4444922"/>
            <a:ext cx="155766" cy="986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399F5C-FAC1-4B35-E566-2C088DF645CD}"/>
              </a:ext>
            </a:extLst>
          </p:cNvPr>
          <p:cNvCxnSpPr>
            <a:cxnSpLocks/>
          </p:cNvCxnSpPr>
          <p:nvPr/>
        </p:nvCxnSpPr>
        <p:spPr>
          <a:xfrm flipH="1" flipV="1">
            <a:off x="2205926" y="4444923"/>
            <a:ext cx="31910" cy="978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8611D2-DEDE-9F2D-9896-4D151AEEC5D0}"/>
              </a:ext>
            </a:extLst>
          </p:cNvPr>
          <p:cNvCxnSpPr>
            <a:cxnSpLocks/>
          </p:cNvCxnSpPr>
          <p:nvPr/>
        </p:nvCxnSpPr>
        <p:spPr>
          <a:xfrm flipH="1" flipV="1">
            <a:off x="1406382" y="5017062"/>
            <a:ext cx="767642" cy="4450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A6B237-2DAD-D880-5432-047A9A1FA3E7}"/>
              </a:ext>
            </a:extLst>
          </p:cNvPr>
          <p:cNvCxnSpPr>
            <a:cxnSpLocks/>
          </p:cNvCxnSpPr>
          <p:nvPr/>
        </p:nvCxnSpPr>
        <p:spPr>
          <a:xfrm flipH="1" flipV="1">
            <a:off x="1328282" y="5206866"/>
            <a:ext cx="819285" cy="2552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9641B2-75DA-3D2F-4D5D-E176780B3A64}"/>
              </a:ext>
            </a:extLst>
          </p:cNvPr>
          <p:cNvCxnSpPr>
            <a:cxnSpLocks/>
          </p:cNvCxnSpPr>
          <p:nvPr/>
        </p:nvCxnSpPr>
        <p:spPr>
          <a:xfrm flipV="1">
            <a:off x="2296020" y="4934249"/>
            <a:ext cx="682685" cy="463075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CF62C3-7226-4EAB-5DB2-9D752F88754E}"/>
              </a:ext>
            </a:extLst>
          </p:cNvPr>
          <p:cNvCxnSpPr>
            <a:cxnSpLocks/>
          </p:cNvCxnSpPr>
          <p:nvPr/>
        </p:nvCxnSpPr>
        <p:spPr>
          <a:xfrm flipV="1">
            <a:off x="2224900" y="5263402"/>
            <a:ext cx="832810" cy="176554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2D3B54-1B29-F393-6E3D-295647463123}"/>
                  </a:ext>
                </a:extLst>
              </p:cNvPr>
              <p:cNvSpPr txBox="1"/>
              <p:nvPr/>
            </p:nvSpPr>
            <p:spPr>
              <a:xfrm>
                <a:off x="3362143" y="4051096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179827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2D3B54-1B29-F393-6E3D-295647463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143" y="4051096"/>
                <a:ext cx="501804" cy="369332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BD49D6-54BC-77B0-310F-98ABB3F33849}"/>
                  </a:ext>
                </a:extLst>
              </p:cNvPr>
              <p:cNvSpPr txBox="1"/>
              <p:nvPr/>
            </p:nvSpPr>
            <p:spPr>
              <a:xfrm>
                <a:off x="3638948" y="4837534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179827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BD49D6-54BC-77B0-310F-98ABB3F33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48" y="4837534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F218CA-C159-90C9-D92F-000E90494EFC}"/>
              </a:ext>
            </a:extLst>
          </p:cNvPr>
          <p:cNvCxnSpPr>
            <a:cxnSpLocks/>
          </p:cNvCxnSpPr>
          <p:nvPr/>
        </p:nvCxnSpPr>
        <p:spPr>
          <a:xfrm flipH="1">
            <a:off x="1416466" y="5458283"/>
            <a:ext cx="748442" cy="1678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250;p39">
            <a:extLst>
              <a:ext uri="{FF2B5EF4-FFF2-40B4-BE49-F238E27FC236}">
                <a16:creationId xmlns:a16="http://schemas.microsoft.com/office/drawing/2014/main" id="{E065BF09-8B51-D824-F84B-E3DA82D87063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39" y="1423437"/>
            <a:ext cx="6681725" cy="473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36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32A3-F496-2C45-DEA1-93CF6DD5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9" y="223539"/>
            <a:ext cx="9647434" cy="709932"/>
          </a:xfrm>
        </p:spPr>
        <p:txBody>
          <a:bodyPr>
            <a:normAutofit fontScale="90000"/>
          </a:bodyPr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in High Energy </a:t>
            </a:r>
            <a:r>
              <a:rPr lang="en-US" dirty="0" err="1"/>
              <a:t>p+p</a:t>
            </a:r>
            <a:r>
              <a:rPr lang="en-US" dirty="0"/>
              <a:t>/A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FA98D-DF8F-D10F-F875-38A1EA1FA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381" y="1274546"/>
                <a:ext cx="4747531" cy="508180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How J/</a:t>
                </a:r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</a:rPr>
                  <a:t>ψ</a:t>
                </a:r>
                <a:r>
                  <a:rPr lang="en-US" dirty="0"/>
                  <a:t> </a:t>
                </a:r>
                <a:r>
                  <a:rPr lang="en-US" b="1" dirty="0"/>
                  <a:t>are produced?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Perturbative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432FF"/>
                    </a:solidFill>
                  </a:rPr>
                  <a:t>Non-perturbative</a:t>
                </a:r>
              </a:p>
              <a:p>
                <a:pPr marL="0" indent="0">
                  <a:buNone/>
                </a:pPr>
                <a:r>
                  <a:rPr lang="en-US" dirty="0"/>
                  <a:t>   - J/</a:t>
                </a:r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</a:rPr>
                  <a:t>ψ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), a simplest QCD system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dirty="0"/>
                  <a:t>” pair from hard scattering </a:t>
                </a:r>
              </a:p>
              <a:p>
                <a:pPr lvl="1"/>
                <a:r>
                  <a:rPr lang="en-US" dirty="0" err="1"/>
                  <a:t>pQCD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Single hard scattering</a:t>
                </a:r>
              </a:p>
              <a:p>
                <a:pPr lvl="2"/>
                <a:r>
                  <a:rPr lang="en-US" dirty="0"/>
                  <a:t>Multiple semi-hard </a:t>
                </a:r>
                <a:r>
                  <a:rPr lang="en-US" dirty="0" err="1"/>
                  <a:t>parton</a:t>
                </a:r>
                <a:r>
                  <a:rPr lang="en-US" dirty="0"/>
                  <a:t> interactions (MPI)</a:t>
                </a:r>
              </a:p>
              <a:p>
                <a:pPr lvl="1"/>
                <a:r>
                  <a:rPr lang="en-US" dirty="0"/>
                  <a:t>NRQCD models: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Color Singlet (CS)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Color Octet (CO)</a:t>
                </a:r>
              </a:p>
              <a:p>
                <a:pPr lvl="1"/>
                <a:r>
                  <a:rPr lang="en-US" dirty="0"/>
                  <a:t>Jet fragmentation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” hadronization to J/</a:t>
                </a:r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</a:rPr>
                  <a:t>ψ</a:t>
                </a:r>
                <a:endParaRPr lang="en-US" dirty="0"/>
              </a:p>
              <a:p>
                <a:pPr lvl="1"/>
                <a:r>
                  <a:rPr lang="en-US" dirty="0"/>
                  <a:t>Color neutralization  </a:t>
                </a:r>
              </a:p>
              <a:p>
                <a:pPr lvl="1"/>
                <a:r>
                  <a:rPr lang="en-US" dirty="0"/>
                  <a:t>Interactions with QCD medium 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FA98D-DF8F-D10F-F875-38A1EA1FA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381" y="1274546"/>
                <a:ext cx="4747531" cy="5081803"/>
              </a:xfrm>
              <a:blipFill>
                <a:blip r:embed="rId2"/>
                <a:stretch>
                  <a:fillRect l="-1600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>
            <a:extLst>
              <a:ext uri="{FF2B5EF4-FFF2-40B4-BE49-F238E27FC236}">
                <a16:creationId xmlns:a16="http://schemas.microsoft.com/office/drawing/2014/main" id="{5F33F18D-9850-CFE3-644A-448AA34E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2330" y="3668385"/>
            <a:ext cx="2080634" cy="2788333"/>
          </a:xfrm>
          <a:prstGeom prst="rect">
            <a:avLst/>
          </a:prstGeom>
          <a:noFill/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5E0CCE-9C8B-9934-A0D9-2529F2272E92}"/>
              </a:ext>
            </a:extLst>
          </p:cNvPr>
          <p:cNvSpPr txBox="1"/>
          <p:nvPr/>
        </p:nvSpPr>
        <p:spPr>
          <a:xfrm>
            <a:off x="5395644" y="429901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79B65-6F4F-8E1E-257F-0F38B82F6428}"/>
              </a:ext>
            </a:extLst>
          </p:cNvPr>
          <p:cNvSpPr txBox="1"/>
          <p:nvPr/>
        </p:nvSpPr>
        <p:spPr>
          <a:xfrm>
            <a:off x="5373426" y="5612489"/>
            <a:ext cx="52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CO: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3E9444-BC2C-4830-1294-D3790E6D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9CE97FB-89D2-1127-6BDE-3CE63230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12E5518-2461-67CB-DD9A-69CD5044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55357D-B1CA-44D9-E99E-EE36AFC81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268" y="1063585"/>
            <a:ext cx="4530904" cy="23801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6AEE0B-8A74-13E3-3761-96371C2A6728}"/>
              </a:ext>
            </a:extLst>
          </p:cNvPr>
          <p:cNvSpPr txBox="1"/>
          <p:nvPr/>
        </p:nvSpPr>
        <p:spPr>
          <a:xfrm>
            <a:off x="8853046" y="5335490"/>
            <a:ext cx="242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Gluon fusion dominates</a:t>
            </a:r>
          </a:p>
          <a:p>
            <a:r>
              <a:rPr lang="en-US" dirty="0"/>
              <a:t>at RHIC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9CDDE-91F5-ACF3-53C2-15A8D581B341}"/>
              </a:ext>
            </a:extLst>
          </p:cNvPr>
          <p:cNvSpPr txBox="1"/>
          <p:nvPr/>
        </p:nvSpPr>
        <p:spPr>
          <a:xfrm>
            <a:off x="0" y="309091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“IS/MPI”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2B4EF-E0F7-212D-AC74-98A387CC2894}"/>
              </a:ext>
            </a:extLst>
          </p:cNvPr>
          <p:cNvSpPr txBox="1"/>
          <p:nvPr/>
        </p:nvSpPr>
        <p:spPr>
          <a:xfrm>
            <a:off x="79823" y="5588430"/>
            <a:ext cx="64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432FF"/>
                </a:solidFill>
              </a:rPr>
              <a:t>“FSI”</a:t>
            </a:r>
          </a:p>
        </p:txBody>
      </p:sp>
    </p:spTree>
    <p:extLst>
      <p:ext uri="{BB962C8B-B14F-4D97-AF65-F5344CB8AC3E}">
        <p14:creationId xmlns:p14="http://schemas.microsoft.com/office/powerpoint/2010/main" val="22908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AD13-2EDE-C5E6-AB86-E3132D8E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"/>
            <a:ext cx="10515600" cy="1325563"/>
          </a:xfrm>
        </p:spPr>
        <p:txBody>
          <a:bodyPr/>
          <a:lstStyle/>
          <a:p>
            <a:r>
              <a:rPr lang="en-US" dirty="0"/>
              <a:t>PYTHIA and Data – Same Arms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63845-6517-3484-F846-E11C2353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D6F0F-0F44-7C4B-B2D6-ACF9A6A4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B88F-88C3-9C09-4501-C593DB77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865FB-4DBE-18DC-BE71-A073A71E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2" y="1268069"/>
            <a:ext cx="5682220" cy="5453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F8953-2512-7FC0-050A-ED600B4A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60" y="1498862"/>
            <a:ext cx="4876789" cy="46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5B74-72ED-D8C3-45C9-20F2C04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508"/>
            <a:ext cx="10515600" cy="1325563"/>
          </a:xfrm>
        </p:spPr>
        <p:txBody>
          <a:bodyPr/>
          <a:lstStyle/>
          <a:p>
            <a:r>
              <a:rPr lang="en-US" dirty="0"/>
              <a:t>PYTHIA and Data – Dimuon subtracted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2281D-989C-FC1C-9B99-2B40EFC9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B36E1-63EA-83AD-5C4A-619D38FB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88813-4CC0-A66E-07C2-8B22F9A5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8A7F8-9FA7-C1AE-21C0-0D1D57A6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95" y="1168924"/>
            <a:ext cx="5327547" cy="51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85025" y="312381"/>
            <a:ext cx="11360800" cy="11591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PYTHIA sim with CS and CO, MPI ON</a:t>
            </a:r>
            <a:endParaRPr dirty="0"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979" y="1664115"/>
            <a:ext cx="3911200" cy="352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401" y="1696513"/>
            <a:ext cx="4309620" cy="3689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95F31-13E2-455B-82B3-2A39A49C27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99F3-6DC0-33FD-DE2A-E92BF099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6" y="510356"/>
            <a:ext cx="4482281" cy="1033310"/>
          </a:xfrm>
        </p:spPr>
        <p:txBody>
          <a:bodyPr>
            <a:no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Dimuon Mass Fits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5A85E3-3316-9A33-4CBD-E041B5011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607" y="0"/>
            <a:ext cx="7280787" cy="65855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3D6C-661D-F080-7BF4-5A24BF32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3D3B-A367-94A8-8780-8FADD81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6D4A-5026-EB14-1D8C-0077841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D886-C754-DE35-3E51-19D48CC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MB Events’ FVTX and SVX </a:t>
            </a:r>
            <a:r>
              <a:rPr lang="en-US" sz="3600" dirty="0" err="1"/>
              <a:t>Tracklet</a:t>
            </a:r>
            <a:r>
              <a:rPr lang="en-US" sz="3600" dirty="0"/>
              <a:t> Raw 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FCA5-019A-893D-929A-2E6FB1C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D887-817E-711E-F8C4-B3B3EAC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3BF7-FDE0-3062-9927-5658BA7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FCE0A-59A6-082A-60AA-A78CB558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008316"/>
            <a:ext cx="3784600" cy="363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903FA-F105-2D5D-93D5-1251C089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008316"/>
            <a:ext cx="3784600" cy="363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27A97-5545-8CFD-FF25-0DC27ED6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2008316"/>
            <a:ext cx="378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D18A-7609-F834-9139-C29D49E4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Counts vs FVTX and SVX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28B6-A97A-DA68-5B4E-3387FDD8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0320-7D3D-B7C4-F488-8E854438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2BDB-47E1-5B82-F7B9-9F5B9AD8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D6B88-BF3E-28BD-5C57-B133D3A2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3" y="2039208"/>
            <a:ext cx="3784600" cy="363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EC659-16BF-40F7-0EDF-D644593E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65" y="2039208"/>
            <a:ext cx="3784600" cy="363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F7A29-7688-241B-FE13-D1B2B76B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89" y="2039208"/>
            <a:ext cx="3784600" cy="363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93D7DB-BE4F-7934-26DA-78CE3DCF2749}"/>
              </a:ext>
            </a:extLst>
          </p:cNvPr>
          <p:cNvSpPr txBox="1"/>
          <p:nvPr/>
        </p:nvSpPr>
        <p:spPr>
          <a:xfrm>
            <a:off x="2014151" y="2891481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833F6-264D-0656-9A54-CBCEC0CA311E}"/>
              </a:ext>
            </a:extLst>
          </p:cNvPr>
          <p:cNvSpPr txBox="1"/>
          <p:nvPr/>
        </p:nvSpPr>
        <p:spPr>
          <a:xfrm>
            <a:off x="5717050" y="289148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28F6A-BFDB-D6B5-C25D-B3D362F34837}"/>
              </a:ext>
            </a:extLst>
          </p:cNvPr>
          <p:cNvSpPr txBox="1"/>
          <p:nvPr/>
        </p:nvSpPr>
        <p:spPr>
          <a:xfrm>
            <a:off x="9829091" y="289148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FVTXN</a:t>
            </a:r>
          </a:p>
        </p:txBody>
      </p:sp>
    </p:spTree>
    <p:extLst>
      <p:ext uri="{BB962C8B-B14F-4D97-AF65-F5344CB8AC3E}">
        <p14:creationId xmlns:p14="http://schemas.microsoft.com/office/powerpoint/2010/main" val="4259370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415600" y="110666"/>
            <a:ext cx="11360800" cy="67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dirty="0"/>
              <a:t>Multiple Collision Probability Table </a:t>
            </a:r>
            <a:endParaRPr dirty="0"/>
          </a:p>
        </p:txBody>
      </p:sp>
      <p:sp>
        <p:nvSpPr>
          <p:cNvPr id="220" name="Google Shape;220;p22"/>
          <p:cNvSpPr txBox="1"/>
          <p:nvPr/>
        </p:nvSpPr>
        <p:spPr>
          <a:xfrm>
            <a:off x="423184" y="851356"/>
            <a:ext cx="1135321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BBCLL1_Eff = 55 +/ 5 % for run15 pp MB; 79 +/-2 % for hard scattering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349" y="1730987"/>
            <a:ext cx="5062551" cy="4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aphicFrame>
        <p:nvGraphicFramePr>
          <p:cNvPr id="223" name="Google Shape;223;p22"/>
          <p:cNvGraphicFramePr/>
          <p:nvPr/>
        </p:nvGraphicFramePr>
        <p:xfrm>
          <a:off x="320100" y="1595274"/>
          <a:ext cx="6328650" cy="4632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BBC Rate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kHz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Mean_Mu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Prob. to have 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2+ collisions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250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0.05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0.12%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500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0.1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0.47%  &lt;pAu&gt;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1,000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0.2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1.8%     &lt;pp&gt;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1,500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0.31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3.9%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2,000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0.43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6.9%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2,500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0.55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10%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7701" y="2630333"/>
            <a:ext cx="5136833" cy="349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9/2/22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Ming Liu @ CIPANP2022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"/>
            <a:ext cx="10515600" cy="1325563"/>
          </a:xfrm>
        </p:spPr>
        <p:txBody>
          <a:bodyPr/>
          <a:lstStyle/>
          <a:p>
            <a:r>
              <a:rPr lang="en-US" dirty="0"/>
              <a:t>FVTX Track Multiplicity Correlations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0C37E7-5139-35C7-0AA8-99BF32A7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4603" y="405995"/>
            <a:ext cx="5750716" cy="71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277C-4F60-8ADA-0C56-227528C3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LHC: p-Pb  @8TeV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9C98F-A7CD-0B0F-5078-3E742611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1B0F6-6D02-9C0D-980B-25FA273A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C6E8B-F49C-1A35-5375-95E9AEE7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3C8FE-9FBB-2B3E-B1D6-7F61009B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7" y="1812945"/>
            <a:ext cx="9784805" cy="4254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AC289-B359-28AE-29FC-2CDB1D37ECAE}"/>
              </a:ext>
            </a:extLst>
          </p:cNvPr>
          <p:cNvSpPr txBox="1"/>
          <p:nvPr/>
        </p:nvSpPr>
        <p:spPr>
          <a:xfrm>
            <a:off x="8467387" y="1524335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Farid </a:t>
            </a:r>
            <a:r>
              <a:rPr lang="en-US" sz="800" dirty="0" err="1"/>
              <a:t>Salazer</a:t>
            </a:r>
            <a:r>
              <a:rPr lang="en-US" sz="800" dirty="0"/>
              <a:t>, Bjorn </a:t>
            </a:r>
            <a:r>
              <a:rPr lang="en-US" sz="800" dirty="0" err="1"/>
              <a:t>Schenke</a:t>
            </a:r>
            <a:r>
              <a:rPr lang="en-US" sz="800" dirty="0"/>
              <a:t> and Alba Soto-</a:t>
            </a:r>
            <a:r>
              <a:rPr lang="en-US" sz="800" dirty="0" err="1"/>
              <a:t>Ontoso</a:t>
            </a:r>
            <a:endParaRPr lang="en-US" sz="800" dirty="0"/>
          </a:p>
          <a:p>
            <a:r>
              <a:rPr lang="en-US" sz="800" dirty="0"/>
              <a:t>arXiv:2112.04611; </a:t>
            </a:r>
          </a:p>
        </p:txBody>
      </p:sp>
    </p:spTree>
    <p:extLst>
      <p:ext uri="{BB962C8B-B14F-4D97-AF65-F5344CB8AC3E}">
        <p14:creationId xmlns:p14="http://schemas.microsoft.com/office/powerpoint/2010/main" val="333255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633E-1409-5240-A060-4BA30B289318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86739" y="-38100"/>
            <a:ext cx="7733038" cy="762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3200" dirty="0">
                <a:latin typeface="Times New Roman" charset="0"/>
                <a:ea typeface="ＭＳ Ｐゴシック" charset="-128"/>
              </a:rPr>
              <a:t>PHENIX Detector at RHIC (Last Run 2016)</a:t>
            </a:r>
          </a:p>
        </p:txBody>
      </p:sp>
      <p:sp>
        <p:nvSpPr>
          <p:cNvPr id="40076" name="Rectangle 140"/>
          <p:cNvSpPr>
            <a:spLocks noChangeArrowheads="1"/>
          </p:cNvSpPr>
          <p:nvPr/>
        </p:nvSpPr>
        <p:spPr bwMode="auto">
          <a:xfrm>
            <a:off x="5635361" y="2590800"/>
            <a:ext cx="3581400" cy="16764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Muon Arms</a:t>
            </a:r>
            <a:r>
              <a:rPr lang="en-US" altLang="zh-CN" dirty="0">
                <a:ea typeface="宋体" charset="-122"/>
                <a:cs typeface="宋体" charset="-122"/>
              </a:rPr>
              <a:t>       1.2 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2.4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Unidentified charged hadrons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Heavy Flavor</a:t>
            </a:r>
          </a:p>
        </p:txBody>
      </p:sp>
      <p:sp>
        <p:nvSpPr>
          <p:cNvPr id="40086" name="Rectangle 150"/>
          <p:cNvSpPr>
            <a:spLocks noChangeArrowheads="1"/>
          </p:cNvSpPr>
          <p:nvPr/>
        </p:nvSpPr>
        <p:spPr bwMode="auto">
          <a:xfrm>
            <a:off x="5635362" y="762000"/>
            <a:ext cx="3582987" cy="1752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Central Arms</a:t>
            </a:r>
            <a:r>
              <a:rPr lang="en-US" altLang="zh-CN" dirty="0">
                <a:ea typeface="宋体" charset="-122"/>
                <a:cs typeface="宋体" charset="-122"/>
              </a:rPr>
              <a:t>           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0.35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Identified charged hadrons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Neutral </a:t>
            </a:r>
            <a:r>
              <a:rPr lang="en-US" altLang="zh-CN" dirty="0" err="1">
                <a:ea typeface="宋体" charset="-122"/>
                <a:cs typeface="宋体" charset="-122"/>
              </a:rPr>
              <a:t>Pions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Direct Photon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</a:t>
            </a:r>
            <a:r>
              <a:rPr lang="en-US" dirty="0"/>
              <a:t>J/</a:t>
            </a:r>
            <a:r>
              <a:rPr lang="el-GR" dirty="0"/>
              <a:t>ψ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Heavy Flavor</a:t>
            </a:r>
          </a:p>
        </p:txBody>
      </p:sp>
      <p:sp>
        <p:nvSpPr>
          <p:cNvPr id="40087" name="Rectangle 151"/>
          <p:cNvSpPr>
            <a:spLocks noChangeArrowheads="1"/>
          </p:cNvSpPr>
          <p:nvPr/>
        </p:nvSpPr>
        <p:spPr bwMode="auto">
          <a:xfrm>
            <a:off x="5635362" y="4343400"/>
            <a:ext cx="3582987" cy="9144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BBC/MPC  </a:t>
            </a:r>
            <a:r>
              <a:rPr lang="en-US" altLang="zh-CN" dirty="0">
                <a:ea typeface="宋体" charset="-122"/>
                <a:cs typeface="宋体" charset="-122"/>
              </a:rPr>
              <a:t>                 3.1 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3.9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Neutral Pion’s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Eta’s</a:t>
            </a:r>
          </a:p>
        </p:txBody>
      </p:sp>
      <p:sp>
        <p:nvSpPr>
          <p:cNvPr id="24" name="Rectangle 151"/>
          <p:cNvSpPr>
            <a:spLocks noChangeArrowheads="1"/>
          </p:cNvSpPr>
          <p:nvPr/>
        </p:nvSpPr>
        <p:spPr bwMode="auto">
          <a:xfrm>
            <a:off x="5636948" y="5334000"/>
            <a:ext cx="3581400" cy="990600"/>
          </a:xfrm>
          <a:prstGeom prst="rect">
            <a:avLst/>
          </a:prstGeom>
          <a:solidFill>
            <a:srgbClr val="00B05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ZDC                    </a:t>
            </a:r>
            <a:r>
              <a:rPr lang="en-US" altLang="zh-CN" dirty="0">
                <a:ea typeface="宋体" charset="-122"/>
                <a:cs typeface="宋体" charset="-122"/>
              </a:rPr>
              <a:t>|</a:t>
            </a:r>
            <a:r>
              <a:rPr lang="en-US" altLang="zh-CN" dirty="0">
                <a:latin typeface="Symbol" charset="2"/>
                <a:ea typeface="宋体" charset="-122"/>
                <a:cs typeface="宋体" charset="-122"/>
              </a:rPr>
              <a:t>h</a:t>
            </a:r>
            <a:r>
              <a:rPr lang="en-US" altLang="zh-CN" dirty="0">
                <a:ea typeface="宋体" charset="-122"/>
                <a:cs typeface="宋体" charset="-122"/>
              </a:rPr>
              <a:t>| ~ 5.9 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17" y="822476"/>
            <a:ext cx="4363738" cy="55338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796213" y="1457738"/>
            <a:ext cx="1086678" cy="874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96213" y="1842052"/>
            <a:ext cx="1391478" cy="48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96214" y="4097655"/>
            <a:ext cx="2385391" cy="88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29346" y="5007117"/>
            <a:ext cx="2352259" cy="449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2918A-486D-7F48-8537-FA0AC35EBB24}"/>
              </a:ext>
            </a:extLst>
          </p:cNvPr>
          <p:cNvSpPr txBox="1"/>
          <p:nvPr/>
        </p:nvSpPr>
        <p:spPr>
          <a:xfrm>
            <a:off x="9846423" y="1676869"/>
            <a:ext cx="235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SVX: Silicon Vertex Det.</a:t>
            </a:r>
          </a:p>
          <a:p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| </a:t>
            </a:r>
            <a:r>
              <a:rPr lang="el-GR" dirty="0">
                <a:solidFill>
                  <a:srgbClr val="0432FF"/>
                </a:solidFill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 | &lt; 1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A6E67-D9D2-7643-82A3-C60C80DA9528}"/>
              </a:ext>
            </a:extLst>
          </p:cNvPr>
          <p:cNvSpPr txBox="1"/>
          <p:nvPr/>
        </p:nvSpPr>
        <p:spPr>
          <a:xfrm>
            <a:off x="9846423" y="2666083"/>
            <a:ext cx="225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FVTX: Forward Silicon </a:t>
            </a:r>
          </a:p>
          <a:p>
            <a:r>
              <a:rPr lang="en-US" dirty="0">
                <a:solidFill>
                  <a:srgbClr val="0432FF"/>
                </a:solidFill>
              </a:rPr>
              <a:t>           Vertex Det.</a:t>
            </a:r>
          </a:p>
          <a:p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1.2&lt; | </a:t>
            </a:r>
            <a:r>
              <a:rPr lang="el-GR" dirty="0">
                <a:solidFill>
                  <a:srgbClr val="0432FF"/>
                </a:solidFill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 | &lt; 2.4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A860B-704B-224A-B50F-97AFE717BD5C}"/>
              </a:ext>
            </a:extLst>
          </p:cNvPr>
          <p:cNvSpPr txBox="1"/>
          <p:nvPr/>
        </p:nvSpPr>
        <p:spPr>
          <a:xfrm>
            <a:off x="9964867" y="4477434"/>
            <a:ext cx="169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BBC: MB Trigger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3.1&lt;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3.9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1978-4492-F246-BFBF-00E932BA2285}"/>
              </a:ext>
            </a:extLst>
          </p:cNvPr>
          <p:cNvSpPr txBox="1"/>
          <p:nvPr/>
        </p:nvSpPr>
        <p:spPr>
          <a:xfrm>
            <a:off x="9846423" y="762000"/>
            <a:ext cx="191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Event Multiplicity </a:t>
            </a:r>
          </a:p>
          <a:p>
            <a:r>
              <a:rPr lang="en-US" b="1" dirty="0">
                <a:solidFill>
                  <a:srgbClr val="0432FF"/>
                </a:solidFill>
              </a:rPr>
              <a:t>Measurements: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8D0455-C84A-26C8-ED10-634B200E96FD}"/>
                  </a:ext>
                </a:extLst>
              </p:cNvPr>
              <p:cNvSpPr txBox="1"/>
              <p:nvPr/>
            </p:nvSpPr>
            <p:spPr>
              <a:xfrm>
                <a:off x="9964867" y="373224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8D0455-C84A-26C8-ED10-634B200E9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867" y="3732241"/>
                <a:ext cx="2121614" cy="400110"/>
              </a:xfrm>
              <a:prstGeom prst="rect">
                <a:avLst/>
              </a:prstGeom>
              <a:blipFill>
                <a:blip r:embed="rId4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ate Placeholder 17">
            <a:extLst>
              <a:ext uri="{FF2B5EF4-FFF2-40B4-BE49-F238E27FC236}">
                <a16:creationId xmlns:a16="http://schemas.microsoft.com/office/drawing/2014/main" id="{CCA17467-0145-FA60-CED1-AF4DF66BF03D}"/>
              </a:ext>
            </a:extLst>
          </p:cNvPr>
          <p:cNvSpPr txBox="1">
            <a:spLocks/>
          </p:cNvSpPr>
          <p:nvPr/>
        </p:nvSpPr>
        <p:spPr>
          <a:xfrm>
            <a:off x="10548594" y="6356350"/>
            <a:ext cx="1555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8680148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D60-817A-2F44-88E2-9A8D6306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"/>
            <a:ext cx="8450988" cy="980007"/>
          </a:xfrm>
        </p:spPr>
        <p:txBody>
          <a:bodyPr>
            <a:norm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Yields vs Event Multiplicity -  Topology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742D6-DC17-FB45-83F1-640B7DA3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635D9-7335-2E46-B8F9-33683D8B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EF8C-8096-9541-9A24-32D13B35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4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737F3C-08AE-294E-8601-2C19DB1A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7" y="1838068"/>
            <a:ext cx="5155526" cy="1574032"/>
          </a:xfrm>
          <a:prstGeom prst="rect">
            <a:avLst/>
          </a:prstGeom>
          <a:ln w="28575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E1237-CC42-8A4A-9165-D5D9A158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28" y="1891537"/>
            <a:ext cx="5155526" cy="157403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F30CE-9346-174E-9963-269B68AEBA06}"/>
              </a:ext>
            </a:extLst>
          </p:cNvPr>
          <p:cNvGrpSpPr/>
          <p:nvPr/>
        </p:nvGrpSpPr>
        <p:grpSpPr>
          <a:xfrm>
            <a:off x="2816028" y="2492347"/>
            <a:ext cx="1335186" cy="833481"/>
            <a:chOff x="2816028" y="2492347"/>
            <a:chExt cx="1335186" cy="83348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8330F6-1301-0A4F-A3FB-FD9C1C058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4F19B09-53D6-1A4D-81B0-BE9827412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1BB8912-AACB-F842-A273-4BFB1EC28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64C8B6-7214-9742-B755-C3847D5C9A1A}"/>
              </a:ext>
            </a:extLst>
          </p:cNvPr>
          <p:cNvGrpSpPr/>
          <p:nvPr/>
        </p:nvGrpSpPr>
        <p:grpSpPr>
          <a:xfrm rot="17919229">
            <a:off x="7578867" y="2192875"/>
            <a:ext cx="1335186" cy="833481"/>
            <a:chOff x="2816028" y="2492347"/>
            <a:chExt cx="1335186" cy="833481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3E258DF-6850-524F-9C77-DB24B4D78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E7AA56-06F4-9D46-BD98-E93F66278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A3CF6DE-11CD-B548-9CD7-2B0094D08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76F108D-E7E6-E44D-906E-183AC7875CF7}"/>
              </a:ext>
            </a:extLst>
          </p:cNvPr>
          <p:cNvSpPr txBox="1"/>
          <p:nvPr/>
        </p:nvSpPr>
        <p:spPr>
          <a:xfrm>
            <a:off x="2974089" y="234919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5A25-B6AA-BA43-AAC4-A422FFEFB775}"/>
              </a:ext>
            </a:extLst>
          </p:cNvPr>
          <p:cNvGrpSpPr/>
          <p:nvPr/>
        </p:nvGrpSpPr>
        <p:grpSpPr>
          <a:xfrm>
            <a:off x="573996" y="4405311"/>
            <a:ext cx="5155526" cy="1765998"/>
            <a:chOff x="573996" y="4405311"/>
            <a:chExt cx="5155526" cy="176599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58F52E-84E7-D04A-BF93-A97E8025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996" y="4405311"/>
              <a:ext cx="5155526" cy="157403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701E15-292D-E14D-8337-9C4CA494FA39}"/>
                </a:ext>
              </a:extLst>
            </p:cNvPr>
            <p:cNvGrpSpPr/>
            <p:nvPr/>
          </p:nvGrpSpPr>
          <p:grpSpPr>
            <a:xfrm rot="14612223">
              <a:off x="1217128" y="5086975"/>
              <a:ext cx="1335186" cy="833481"/>
              <a:chOff x="2816028" y="2492347"/>
              <a:chExt cx="1335186" cy="833481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3B26A7E4-DFAF-3E49-9CDE-104EB2CFB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492347"/>
                <a:ext cx="1003413" cy="83348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8C5A87B-365C-B248-8F49-2AE4BA79E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909087"/>
                <a:ext cx="1222572" cy="41674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8FDCA69-B5DF-8547-89F3-D293D5E49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641984"/>
                <a:ext cx="1335186" cy="6838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D4A02D3-57C7-6649-9A7B-4C6062680DD2}"/>
              </a:ext>
            </a:extLst>
          </p:cNvPr>
          <p:cNvSpPr txBox="1"/>
          <p:nvPr/>
        </p:nvSpPr>
        <p:spPr>
          <a:xfrm>
            <a:off x="1000456" y="46224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C87CC0-FEEF-B34B-995F-17E836ADD924}"/>
              </a:ext>
            </a:extLst>
          </p:cNvPr>
          <p:cNvSpPr txBox="1"/>
          <p:nvPr/>
        </p:nvSpPr>
        <p:spPr>
          <a:xfrm>
            <a:off x="545861" y="1094552"/>
            <a:ext cx="3436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  Multi-Parton Interactions (MPI)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Final State Interactions (FSI)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 event multiplicity: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endParaRPr lang="en-US" baseline="-25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2648EE-8A23-0944-AECB-17EBEF8EE434}"/>
              </a:ext>
            </a:extLst>
          </p:cNvPr>
          <p:cNvSpPr txBox="1"/>
          <p:nvPr/>
        </p:nvSpPr>
        <p:spPr>
          <a:xfrm>
            <a:off x="7104257" y="1243604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local energy density?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4020AC7-20A4-A549-8C4D-1B3F193B2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22" y="4335363"/>
            <a:ext cx="5155526" cy="157403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8F4C116-C7F7-CD47-A18A-37F52FC6E282}"/>
              </a:ext>
            </a:extLst>
          </p:cNvPr>
          <p:cNvGrpSpPr/>
          <p:nvPr/>
        </p:nvGrpSpPr>
        <p:grpSpPr>
          <a:xfrm rot="14612223">
            <a:off x="6943654" y="5017027"/>
            <a:ext cx="1335186" cy="833481"/>
            <a:chOff x="2816028" y="2492347"/>
            <a:chExt cx="1335186" cy="83348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5B3FC03-9540-E345-8616-6FBD48AA1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5F5F74-AAD4-1442-A066-51E76AE94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4D7749A-65E0-C447-8B0B-176CA0B5D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A67710-373C-F64F-9E3E-311D509E5C20}"/>
              </a:ext>
            </a:extLst>
          </p:cNvPr>
          <p:cNvGrpSpPr/>
          <p:nvPr/>
        </p:nvGrpSpPr>
        <p:grpSpPr>
          <a:xfrm rot="156818">
            <a:off x="8267120" y="5041091"/>
            <a:ext cx="1335186" cy="833481"/>
            <a:chOff x="2816028" y="2492347"/>
            <a:chExt cx="1335186" cy="833481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21A30DA-9027-E741-8DE6-B7F911BBF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D9A22A1-AD7C-444D-85EE-E6588F865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305785E-DB96-B644-A069-C98ECAA88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2" descr="PHENIX Experiment">
            <a:extLst>
              <a:ext uri="{FF2B5EF4-FFF2-40B4-BE49-F238E27FC236}">
                <a16:creationId xmlns:a16="http://schemas.microsoft.com/office/drawing/2014/main" id="{240471D8-6DD4-AA4C-A7D4-0C1B6CCD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800E4E-2405-7C99-18F0-97E3A911A78C}"/>
              </a:ext>
            </a:extLst>
          </p:cNvPr>
          <p:cNvSpPr txBox="1"/>
          <p:nvPr/>
        </p:nvSpPr>
        <p:spPr>
          <a:xfrm>
            <a:off x="916828" y="4164267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local energy density?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6B85C6-FC5B-B2CA-C07D-212E32617512}"/>
              </a:ext>
            </a:extLst>
          </p:cNvPr>
          <p:cNvSpPr txBox="1"/>
          <p:nvPr/>
        </p:nvSpPr>
        <p:spPr>
          <a:xfrm>
            <a:off x="6799141" y="4201565"/>
            <a:ext cx="157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ISI/MPI, FSI, 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8BD682-591B-A2A3-8EAF-E47C768365D0}"/>
              </a:ext>
            </a:extLst>
          </p:cNvPr>
          <p:cNvSpPr txBox="1"/>
          <p:nvPr/>
        </p:nvSpPr>
        <p:spPr>
          <a:xfrm>
            <a:off x="7491936" y="23858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1F8E2F-DF04-602B-69E4-DE4C634886E2}"/>
              </a:ext>
            </a:extLst>
          </p:cNvPr>
          <p:cNvSpPr txBox="1"/>
          <p:nvPr/>
        </p:nvSpPr>
        <p:spPr>
          <a:xfrm>
            <a:off x="7678226" y="472036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987CAC-5928-46A8-DD2C-55148880090E}"/>
              </a:ext>
            </a:extLst>
          </p:cNvPr>
          <p:cNvSpPr txBox="1"/>
          <p:nvPr/>
        </p:nvSpPr>
        <p:spPr>
          <a:xfrm>
            <a:off x="5217057" y="2130650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391F8F-53EE-4F85-92D2-DC6935597C9E}"/>
              </a:ext>
            </a:extLst>
          </p:cNvPr>
          <p:cNvSpPr txBox="1"/>
          <p:nvPr/>
        </p:nvSpPr>
        <p:spPr>
          <a:xfrm>
            <a:off x="5063694" y="4699559"/>
            <a:ext cx="755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38AA58-C732-E13A-00EA-52047C6F9C9C}"/>
              </a:ext>
            </a:extLst>
          </p:cNvPr>
          <p:cNvSpPr txBox="1"/>
          <p:nvPr/>
        </p:nvSpPr>
        <p:spPr>
          <a:xfrm>
            <a:off x="10697907" y="4636512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55D7A-F37B-0DE1-9223-26275B22C4FA}"/>
              </a:ext>
            </a:extLst>
          </p:cNvPr>
          <p:cNvSpPr txBox="1"/>
          <p:nvPr/>
        </p:nvSpPr>
        <p:spPr>
          <a:xfrm>
            <a:off x="10697907" y="2201188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F8F255-5BD4-8CFE-4FC2-FF761A3993A9}"/>
                  </a:ext>
                </a:extLst>
              </p:cNvPr>
              <p:cNvSpPr txBox="1"/>
              <p:nvPr/>
            </p:nvSpPr>
            <p:spPr>
              <a:xfrm>
                <a:off x="4677527" y="109560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F8F255-5BD4-8CFE-4FC2-FF761A39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27" y="1095604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385FBF98-5D2A-8EB5-1D4F-F0A233BDED6B}"/>
              </a:ext>
            </a:extLst>
          </p:cNvPr>
          <p:cNvSpPr txBox="1"/>
          <p:nvPr/>
        </p:nvSpPr>
        <p:spPr>
          <a:xfrm>
            <a:off x="2341447" y="5374890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A921AC-4960-F3C5-395E-4709AE45F33A}"/>
              </a:ext>
            </a:extLst>
          </p:cNvPr>
          <p:cNvSpPr txBox="1"/>
          <p:nvPr/>
        </p:nvSpPr>
        <p:spPr>
          <a:xfrm>
            <a:off x="2555289" y="2805678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BC9A20-1BC9-E7F6-FB74-878429FDFC8B}"/>
              </a:ext>
            </a:extLst>
          </p:cNvPr>
          <p:cNvSpPr txBox="1"/>
          <p:nvPr/>
        </p:nvSpPr>
        <p:spPr>
          <a:xfrm>
            <a:off x="8077121" y="5307600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5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D5AE-0E2F-1945-A347-4A3CFC2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64" y="18255"/>
            <a:ext cx="1137103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PHENIX Experiment in 2015 Run, 200GeV pp and </a:t>
            </a:r>
            <a:r>
              <a:rPr lang="en-US" sz="3200" dirty="0" err="1"/>
              <a:t>pA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23731-701A-F349-881B-81F44427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842ED-BE91-6B48-A98A-54F766EF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C0867-9C77-6D4F-94D1-6F2CB86E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226C1C-4824-0245-8C39-145CE5140CB9}"/>
              </a:ext>
            </a:extLst>
          </p:cNvPr>
          <p:cNvGrpSpPr/>
          <p:nvPr/>
        </p:nvGrpSpPr>
        <p:grpSpPr>
          <a:xfrm>
            <a:off x="980176" y="3360320"/>
            <a:ext cx="3580816" cy="2178509"/>
            <a:chOff x="1155255" y="1753810"/>
            <a:chExt cx="6838324" cy="4213571"/>
          </a:xfrm>
        </p:grpSpPr>
        <p:pic>
          <p:nvPicPr>
            <p:cNvPr id="9" name="Picture 3" descr="spin-physics-w">
              <a:extLst>
                <a:ext uri="{FF2B5EF4-FFF2-40B4-BE49-F238E27FC236}">
                  <a16:creationId xmlns:a16="http://schemas.microsoft.com/office/drawing/2014/main" id="{9A02DEF8-FFB7-1B49-BBD6-2E01812AC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4200" y="1753810"/>
              <a:ext cx="3047500" cy="421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7">
              <a:extLst>
                <a:ext uri="{FF2B5EF4-FFF2-40B4-BE49-F238E27FC236}">
                  <a16:creationId xmlns:a16="http://schemas.microsoft.com/office/drawing/2014/main" id="{FCA7E2E4-6689-D448-9726-C70BBED68B4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13837">
              <a:off x="6090429" y="2974029"/>
              <a:ext cx="2074585" cy="17317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7">
              <a:extLst>
                <a:ext uri="{FF2B5EF4-FFF2-40B4-BE49-F238E27FC236}">
                  <a16:creationId xmlns:a16="http://schemas.microsoft.com/office/drawing/2014/main" id="{7ABEAC65-D6F3-AF4B-834C-CB6BF4BC41D2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13848">
              <a:off x="983820" y="2954150"/>
              <a:ext cx="2074585" cy="17317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74BDA9-8699-4A43-A478-CB5B69E33827}"/>
              </a:ext>
            </a:extLst>
          </p:cNvPr>
          <p:cNvGrpSpPr/>
          <p:nvPr/>
        </p:nvGrpSpPr>
        <p:grpSpPr>
          <a:xfrm>
            <a:off x="6211277" y="3026979"/>
            <a:ext cx="4556627" cy="2695866"/>
            <a:chOff x="464176" y="1336805"/>
            <a:chExt cx="8187214" cy="4606795"/>
          </a:xfrm>
        </p:grpSpPr>
        <p:pic>
          <p:nvPicPr>
            <p:cNvPr id="13" name="図 3">
              <a:extLst>
                <a:ext uri="{FF2B5EF4-FFF2-40B4-BE49-F238E27FC236}">
                  <a16:creationId xmlns:a16="http://schemas.microsoft.com/office/drawing/2014/main" id="{CB578A05-B52C-4549-909A-D50DE7D44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072" y="1386414"/>
              <a:ext cx="7782318" cy="4557186"/>
            </a:xfrm>
            <a:prstGeom prst="rect">
              <a:avLst/>
            </a:prstGeom>
          </p:spPr>
        </p:pic>
        <p:sp>
          <p:nvSpPr>
            <p:cNvPr id="14" name="テキスト ボックス 6">
              <a:extLst>
                <a:ext uri="{FF2B5EF4-FFF2-40B4-BE49-F238E27FC236}">
                  <a16:creationId xmlns:a16="http://schemas.microsoft.com/office/drawing/2014/main" id="{92965A4F-9974-E646-B1BE-3AAF6C5E7BB8}"/>
                </a:ext>
              </a:extLst>
            </p:cNvPr>
            <p:cNvSpPr txBox="1"/>
            <p:nvPr/>
          </p:nvSpPr>
          <p:spPr>
            <a:xfrm>
              <a:off x="474067" y="4121397"/>
              <a:ext cx="1096641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100GeV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テキスト ボックス 7">
              <a:extLst>
                <a:ext uri="{FF2B5EF4-FFF2-40B4-BE49-F238E27FC236}">
                  <a16:creationId xmlns:a16="http://schemas.microsoft.com/office/drawing/2014/main" id="{C1C75DCF-E7BB-3642-B442-8C6B874A0E97}"/>
                </a:ext>
              </a:extLst>
            </p:cNvPr>
            <p:cNvSpPr txBox="1"/>
            <p:nvPr/>
          </p:nvSpPr>
          <p:spPr>
            <a:xfrm>
              <a:off x="6220096" y="4095840"/>
              <a:ext cx="1141076" cy="56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Times New Roman" charset="0"/>
                  <a:ea typeface="Times New Roman" charset="0"/>
                  <a:cs typeface="Times New Roman" charset="0"/>
                </a:rPr>
                <a:t>Au, Al</a:t>
              </a:r>
              <a:endParaRPr kumimoji="1" lang="ja-JP" alt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テキスト ボックス 8">
              <a:extLst>
                <a:ext uri="{FF2B5EF4-FFF2-40B4-BE49-F238E27FC236}">
                  <a16:creationId xmlns:a16="http://schemas.microsoft.com/office/drawing/2014/main" id="{315D8601-D4C5-014D-8947-77BED0315743}"/>
                </a:ext>
              </a:extLst>
            </p:cNvPr>
            <p:cNvSpPr txBox="1"/>
            <p:nvPr/>
          </p:nvSpPr>
          <p:spPr>
            <a:xfrm>
              <a:off x="464176" y="1336805"/>
              <a:ext cx="3906968" cy="7889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atin typeface="Times New Roman" charset="0"/>
                  <a:ea typeface="Times New Roman" charset="0"/>
                  <a:cs typeface="Times New Roman" charset="0"/>
                </a:rPr>
                <a:t>Run15 (2015)</a:t>
              </a:r>
              <a:endParaRPr kumimoji="1" lang="ja-JP" alt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テキスト ボックス 9">
              <a:extLst>
                <a:ext uri="{FF2B5EF4-FFF2-40B4-BE49-F238E27FC236}">
                  <a16:creationId xmlns:a16="http://schemas.microsoft.com/office/drawing/2014/main" id="{11462355-E6F8-6E4D-9610-00E92897A192}"/>
                </a:ext>
              </a:extLst>
            </p:cNvPr>
            <p:cNvSpPr txBox="1"/>
            <p:nvPr/>
          </p:nvSpPr>
          <p:spPr>
            <a:xfrm>
              <a:off x="1701933" y="5477005"/>
              <a:ext cx="1962031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Polarized Proton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テキスト ボックス 10">
              <a:extLst>
                <a:ext uri="{FF2B5EF4-FFF2-40B4-BE49-F238E27FC236}">
                  <a16:creationId xmlns:a16="http://schemas.microsoft.com/office/drawing/2014/main" id="{9EF1D4C7-6C4B-C741-B920-2B83CBF9E2F8}"/>
                </a:ext>
              </a:extLst>
            </p:cNvPr>
            <p:cNvSpPr txBox="1"/>
            <p:nvPr/>
          </p:nvSpPr>
          <p:spPr>
            <a:xfrm>
              <a:off x="5816217" y="1343176"/>
              <a:ext cx="1998392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100GeV/nucleon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0BF2AE-E780-C441-B851-17F8CBC4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65" y="1433119"/>
            <a:ext cx="10515600" cy="4351338"/>
          </a:xfrm>
        </p:spPr>
        <p:txBody>
          <a:bodyPr/>
          <a:lstStyle/>
          <a:p>
            <a:r>
              <a:rPr lang="en-US" dirty="0"/>
              <a:t>Transversely polarized </a:t>
            </a:r>
            <a:r>
              <a:rPr lang="en-US" dirty="0" err="1"/>
              <a:t>p+p</a:t>
            </a:r>
            <a:r>
              <a:rPr lang="en-US" dirty="0"/>
              <a:t>, </a:t>
            </a:r>
            <a:r>
              <a:rPr lang="en-US" dirty="0" err="1"/>
              <a:t>p+Au</a:t>
            </a:r>
            <a:r>
              <a:rPr lang="en-US" dirty="0"/>
              <a:t> and </a:t>
            </a:r>
            <a:r>
              <a:rPr lang="en-US" dirty="0" err="1"/>
              <a:t>p+Al</a:t>
            </a:r>
            <a:r>
              <a:rPr lang="en-US" dirty="0"/>
              <a:t> collisions at RHIC</a:t>
            </a:r>
          </a:p>
          <a:p>
            <a:pPr lvl="1"/>
            <a:r>
              <a:rPr lang="en-US" dirty="0" err="1"/>
              <a:t>p+p</a:t>
            </a:r>
            <a:r>
              <a:rPr lang="en-US" dirty="0"/>
              <a:t>:    L</a:t>
            </a:r>
            <a:r>
              <a:rPr lang="en-US" baseline="-25000" dirty="0"/>
              <a:t>NN</a:t>
            </a:r>
            <a:r>
              <a:rPr lang="en-US" dirty="0"/>
              <a:t> ~ 200 pb</a:t>
            </a:r>
            <a:r>
              <a:rPr lang="en-US" baseline="30000" dirty="0"/>
              <a:t>-1</a:t>
            </a:r>
          </a:p>
          <a:p>
            <a:pPr lvl="1"/>
            <a:r>
              <a:rPr lang="en-US" dirty="0" err="1"/>
              <a:t>p+Au</a:t>
            </a:r>
            <a:r>
              <a:rPr lang="en-US" dirty="0"/>
              <a:t>: L</a:t>
            </a:r>
            <a:r>
              <a:rPr lang="en-US" baseline="-25000" dirty="0"/>
              <a:t>NN</a:t>
            </a:r>
            <a:r>
              <a:rPr lang="en-US" dirty="0"/>
              <a:t> ~ 130 pb</a:t>
            </a:r>
            <a:r>
              <a:rPr lang="en-US" baseline="30000" dirty="0"/>
              <a:t>-1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302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A5FF-174D-F74C-9B78-83228954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10" y="0"/>
            <a:ext cx="979361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Production in pp and </a:t>
            </a:r>
            <a:r>
              <a:rPr lang="en-US" sz="3600" dirty="0" err="1"/>
              <a:t>pAu</a:t>
            </a:r>
            <a:r>
              <a:rPr lang="en-US" sz="3600" dirty="0"/>
              <a:t> Collisions at PHENIX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BEE56-E603-F94C-8464-4F3E5518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1AB7-5DDD-4C4F-98DF-B17517E5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7FC8-E1C8-EB47-8341-D3435378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3C0A30-D56B-1340-A27E-C3CF8C05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15" y="2453268"/>
            <a:ext cx="5282445" cy="358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FF7A5-B6A5-D445-B21F-F5D2EECB1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53268"/>
            <a:ext cx="5926504" cy="3891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3ED80-EC09-3749-A15B-9E9CD84D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315" y="1311856"/>
            <a:ext cx="20574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66440-9C8A-1944-8727-29AC03E7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229" y="1216606"/>
            <a:ext cx="2565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7F9524-1E1E-BA23-8F77-0286CCEA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3428575"/>
            <a:ext cx="4502727" cy="343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FE37E-7AE4-A739-EB8C-07FCC0FF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0"/>
            <a:ext cx="9690100" cy="1630362"/>
          </a:xfrm>
        </p:spPr>
        <p:txBody>
          <a:bodyPr>
            <a:normAutofit/>
          </a:bodyPr>
          <a:lstStyle/>
          <a:p>
            <a:r>
              <a:rPr lang="en-US" dirty="0"/>
              <a:t>Our Measurements at PHENIX</a:t>
            </a:r>
            <a:br>
              <a:rPr lang="en-US" dirty="0"/>
            </a:br>
            <a:r>
              <a:rPr lang="en-US" sz="2400" u="sng" dirty="0"/>
              <a:t>J/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2400" u="sng" dirty="0"/>
              <a:t> Relative Yields vs Normalized Event Multiplicity from FVTX and SVX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33A7-62AC-6746-4DDF-674EDF80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47A0C-9BAD-ECD4-90EB-F536FAA9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03A-3D85-4F03-A54E-5815B089E744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314CD4-7252-2390-DA11-92449DDC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02" y="3701641"/>
            <a:ext cx="6776831" cy="2404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724D0-8267-852F-3F92-DC5964A326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971" y="1558395"/>
            <a:ext cx="2835667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3F860-61C1-66A2-B4B5-3369B8A416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90" y="2514175"/>
            <a:ext cx="8110025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E6D39-8069-7D73-DD8B-FBCCD332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E31E9-BBE4-B040-F777-F309BF3EB4B2}"/>
              </a:ext>
            </a:extLst>
          </p:cNvPr>
          <p:cNvSpPr txBox="1"/>
          <p:nvPr/>
        </p:nvSpPr>
        <p:spPr>
          <a:xfrm>
            <a:off x="1028700" y="60595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Event Multiplicity Measurements:  FVTXs, SVX, </a:t>
            </a:r>
            <a:r>
              <a:rPr lang="en-US" b="1" dirty="0" err="1"/>
              <a:t>FVTXn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3F2F4D-AEB6-0D0E-7171-EBFE4A4063AB}"/>
                  </a:ext>
                </a:extLst>
              </p:cNvPr>
              <p:cNvSpPr txBox="1"/>
              <p:nvPr/>
            </p:nvSpPr>
            <p:spPr>
              <a:xfrm>
                <a:off x="5370939" y="3922919"/>
                <a:ext cx="212161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3F2F4D-AEB6-0D0E-7171-EBFE4A406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39" y="3922919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38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7EE1-C32E-A03D-A95B-20933E36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Production: same kinematic region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465C5-5DD9-971D-B7BC-C73A9B99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35" y="3115347"/>
            <a:ext cx="3467100" cy="163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3F5EB-48E6-137B-459E-D4F51364A69E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93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3F5EB-48E6-137B-459E-D4F51364A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938590"/>
              </a:xfrm>
              <a:prstGeom prst="rect">
                <a:avLst/>
              </a:prstGeom>
              <a:blipFill>
                <a:blip r:embed="rId3"/>
                <a:stretch>
                  <a:fillRect l="-1477" t="-133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CC10E9-555E-8897-EDEE-1D6662E0FB95}"/>
              </a:ext>
            </a:extLst>
          </p:cNvPr>
          <p:cNvSpPr txBox="1"/>
          <p:nvPr/>
        </p:nvSpPr>
        <p:spPr>
          <a:xfrm>
            <a:off x="461984" y="5370332"/>
            <a:ext cx="652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Multiplicity: MPI, FSI contributions to the forward </a:t>
            </a:r>
            <a:r>
              <a:rPr lang="en-US" b="1" dirty="0"/>
              <a:t>J/</a:t>
            </a:r>
            <a:r>
              <a:rPr lang="el-GR" b="1" dirty="0"/>
              <a:t>ψ</a:t>
            </a:r>
            <a:r>
              <a:rPr lang="en-US" dirty="0"/>
              <a:t> production?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4317F3-D24C-0665-A702-DA1AC2D1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0E7D02-57D5-2E73-17EA-78EBD977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3E20FA-FA00-1627-ED62-F9F0A167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5BD8F-0266-8FFC-D108-23F598331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49627" y="1393389"/>
            <a:ext cx="4714082" cy="4913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A0584-FB69-36FD-3896-B722A523CEFE}"/>
                  </a:ext>
                </a:extLst>
              </p:cNvPr>
              <p:cNvSpPr txBox="1"/>
              <p:nvPr/>
            </p:nvSpPr>
            <p:spPr>
              <a:xfrm>
                <a:off x="3974386" y="330448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A0584-FB69-36FD-3896-B722A523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86" y="3304484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59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EA161-154F-4138-E390-EE8A7418BED2}"/>
                  </a:ext>
                </a:extLst>
              </p:cNvPr>
              <p:cNvSpPr txBox="1"/>
              <p:nvPr/>
            </p:nvSpPr>
            <p:spPr>
              <a:xfrm>
                <a:off x="2655014" y="3145634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EA161-154F-4138-E390-EE8A7418B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014" y="3145634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00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6C90-58A0-9B6A-C8FF-E267395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06659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vs Multiplicity at Midrapidity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5507-E265-4159-1CB0-B8BF5A55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A1341-E894-0DE1-70E1-36CB0F9E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 CIPANP2022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319CE-432B-A9ED-0475-31D47885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2BCB3-460A-9C7A-3243-EB671894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96201" y="1132307"/>
            <a:ext cx="4892376" cy="5099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C342D0-40F0-F8FD-64B5-A73BD3D39479}"/>
              </a:ext>
            </a:extLst>
          </p:cNvPr>
          <p:cNvSpPr txBox="1"/>
          <p:nvPr/>
        </p:nvSpPr>
        <p:spPr>
          <a:xfrm>
            <a:off x="1184557" y="5464819"/>
            <a:ext cx="479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 less co-mover type FSI at high multiplicity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4E395-1A52-E12C-D57A-C96A681DA804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   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(|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| &lt; 1)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 (1.2 &lt; y &lt; 2.2)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4E395-1A52-E12C-D57A-C96A681D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964623"/>
              </a:xfrm>
              <a:prstGeom prst="rect">
                <a:avLst/>
              </a:prstGeom>
              <a:blipFill>
                <a:blip r:embed="rId4"/>
                <a:stretch>
                  <a:fillRect l="-1477" t="-129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63F755B-E0E2-552E-8689-C241BA3A2416}"/>
              </a:ext>
            </a:extLst>
          </p:cNvPr>
          <p:cNvGrpSpPr/>
          <p:nvPr/>
        </p:nvGrpSpPr>
        <p:grpSpPr>
          <a:xfrm>
            <a:off x="1351449" y="3429000"/>
            <a:ext cx="4877756" cy="1881822"/>
            <a:chOff x="1351449" y="3429000"/>
            <a:chExt cx="4877756" cy="18818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5A3073-E62C-226B-B7D4-E6CB34A2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449" y="3494722"/>
              <a:ext cx="3467100" cy="1816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FFCF458-0A1A-9773-2CF8-B29BF241C422}"/>
                    </a:ext>
                  </a:extLst>
                </p:cNvPr>
                <p:cNvSpPr txBox="1"/>
                <p:nvPr/>
              </p:nvSpPr>
              <p:spPr>
                <a:xfrm>
                  <a:off x="4107591" y="3494722"/>
                  <a:ext cx="21216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179827"/>
                      </a:solidFill>
                    </a:rPr>
                    <a:t>J/</a:t>
                  </a:r>
                  <a:r>
                    <a:rPr lang="el-GR" sz="2000" b="1" dirty="0">
                      <a:solidFill>
                        <a:srgbClr val="179827"/>
                      </a:solidFill>
                    </a:rPr>
                    <a:t>ψ</a:t>
                  </a:r>
                  <a:r>
                    <a:rPr lang="en-US" sz="2000" b="1" dirty="0">
                      <a:solidFill>
                        <a:srgbClr val="179827"/>
                      </a:solidFill>
                    </a:rPr>
                    <a:t> -&gt;</a:t>
                  </a:r>
                  <a:r>
                    <a:rPr lang="en-US" sz="2000" b="1" dirty="0">
                      <a:solidFill>
                        <a:srgbClr val="179827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rgbClr val="179827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17982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17982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rgbClr val="179827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FFCF458-0A1A-9773-2CF8-B29BF241C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591" y="3494722"/>
                  <a:ext cx="212161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976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12A3574-4708-4E6C-8F74-BC5FA953C912}"/>
                    </a:ext>
                  </a:extLst>
                </p:cNvPr>
                <p:cNvSpPr txBox="1"/>
                <p:nvPr/>
              </p:nvSpPr>
              <p:spPr>
                <a:xfrm>
                  <a:off x="2368971" y="3429000"/>
                  <a:ext cx="926386" cy="3914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bSup>
                    </m:oMath>
                  </a14:m>
                  <a:r>
                    <a:rPr lang="en-US" sz="1800" b="1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12A3574-4708-4E6C-8F74-BC5FA953C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971" y="3429000"/>
                  <a:ext cx="926386" cy="391454"/>
                </a:xfrm>
                <a:prstGeom prst="rect">
                  <a:avLst/>
                </a:prstGeom>
                <a:blipFill>
                  <a:blip r:embed="rId7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675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12568</TotalTime>
  <Words>1234</Words>
  <Application>Microsoft Macintosh PowerPoint</Application>
  <PresentationFormat>Widescreen</PresentationFormat>
  <Paragraphs>272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Study of Forward J/ψ Production vs Event Multiplicity in p+p/A Collisions at PHENIX </vt:lpstr>
      <vt:lpstr>J/ψ Production in High Energy p+p/A Collisions</vt:lpstr>
      <vt:lpstr>PHENIX Detector at RHIC (Last Run 2016)</vt:lpstr>
      <vt:lpstr>J/ψ Yields vs Event Multiplicity -  Topology</vt:lpstr>
      <vt:lpstr>PHENIX Experiment in 2015 Run, 200GeV pp and pA</vt:lpstr>
      <vt:lpstr>J/ψ Production in pp and pAu Collisions at PHENIX</vt:lpstr>
      <vt:lpstr>Our Measurements at PHENIX J/ψ Relative Yields vs Normalized Event Multiplicity from FVTX and SVX</vt:lpstr>
      <vt:lpstr>J/ψ Production: same kinematic region </vt:lpstr>
      <vt:lpstr>J/ψ Production vs Multiplicity at Midrapidity</vt:lpstr>
      <vt:lpstr>J/ψ Production: far-off kinematic region </vt:lpstr>
      <vt:lpstr>J/ψ Yields vs Event Multiplicity </vt:lpstr>
      <vt:lpstr>J/ψ Yields vs Event Multiplicity: All Together </vt:lpstr>
      <vt:lpstr>PYTHIA 8 p+p Simulations </vt:lpstr>
      <vt:lpstr>PYTHIA vs Data (RHIC and LHC) </vt:lpstr>
      <vt:lpstr>Probe CGC in pAu?</vt:lpstr>
      <vt:lpstr>Summary and Outlook </vt:lpstr>
      <vt:lpstr>PowerPoint Presentation</vt:lpstr>
      <vt:lpstr>Backup slides</vt:lpstr>
      <vt:lpstr>PYTHIA Simulations </vt:lpstr>
      <vt:lpstr>PYTHIA and Data – Same Arms</vt:lpstr>
      <vt:lpstr>PYTHIA and Data – Dimuon subtracted </vt:lpstr>
      <vt:lpstr>PYTHIA sim with CS and CO, MPI ON</vt:lpstr>
      <vt:lpstr>J/ψ Dimuon Mass Fits</vt:lpstr>
      <vt:lpstr>MB Events’ FVTX and SVX Tracklet Raw Distributions</vt:lpstr>
      <vt:lpstr>Raw J/ψ Counts vs FVTX and SVX </vt:lpstr>
      <vt:lpstr>Multiple Collision Probability Table </vt:lpstr>
      <vt:lpstr>FVTX Track Multiplicity Correlations</vt:lpstr>
      <vt:lpstr>LHC: p-Pb  @8TeV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DIS2022</dc:title>
  <dc:creator>Microsoft Office User</dc:creator>
  <cp:lastModifiedBy>Liu, Ming Xiong</cp:lastModifiedBy>
  <cp:revision>269</cp:revision>
  <dcterms:created xsi:type="dcterms:W3CDTF">2022-04-26T20:59:17Z</dcterms:created>
  <dcterms:modified xsi:type="dcterms:W3CDTF">2022-09-02T15:50:07Z</dcterms:modified>
</cp:coreProperties>
</file>