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1"/>
  </p:notesMasterIdLst>
  <p:sldIdLst>
    <p:sldId id="414" r:id="rId2"/>
    <p:sldId id="265" r:id="rId3"/>
    <p:sldId id="358" r:id="rId4"/>
    <p:sldId id="397" r:id="rId5"/>
    <p:sldId id="395" r:id="rId6"/>
    <p:sldId id="398" r:id="rId7"/>
    <p:sldId id="364" r:id="rId8"/>
    <p:sldId id="380" r:id="rId9"/>
    <p:sldId id="370" r:id="rId10"/>
    <p:sldId id="369" r:id="rId11"/>
    <p:sldId id="372" r:id="rId12"/>
    <p:sldId id="376" r:id="rId13"/>
    <p:sldId id="422" r:id="rId14"/>
    <p:sldId id="418" r:id="rId15"/>
    <p:sldId id="416" r:id="rId16"/>
    <p:sldId id="424" r:id="rId17"/>
    <p:sldId id="399" r:id="rId18"/>
    <p:sldId id="378" r:id="rId19"/>
    <p:sldId id="405" r:id="rId20"/>
    <p:sldId id="401" r:id="rId21"/>
    <p:sldId id="406" r:id="rId22"/>
    <p:sldId id="409" r:id="rId23"/>
    <p:sldId id="374" r:id="rId24"/>
    <p:sldId id="400" r:id="rId25"/>
    <p:sldId id="404" r:id="rId26"/>
    <p:sldId id="403" r:id="rId27"/>
    <p:sldId id="373" r:id="rId28"/>
    <p:sldId id="421" r:id="rId29"/>
    <p:sldId id="423" r:id="rId30"/>
    <p:sldId id="420" r:id="rId31"/>
    <p:sldId id="263" r:id="rId32"/>
    <p:sldId id="366" r:id="rId33"/>
    <p:sldId id="410" r:id="rId34"/>
    <p:sldId id="407" r:id="rId35"/>
    <p:sldId id="408" r:id="rId36"/>
    <p:sldId id="388" r:id="rId37"/>
    <p:sldId id="411" r:id="rId38"/>
    <p:sldId id="412" r:id="rId39"/>
    <p:sldId id="413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A81FF"/>
    <a:srgbClr val="179827"/>
    <a:srgbClr val="0432FF"/>
    <a:srgbClr val="E704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58"/>
    <p:restoredTop sz="94678"/>
  </p:normalViewPr>
  <p:slideViewPr>
    <p:cSldViewPr snapToGrid="0" snapToObjects="1">
      <p:cViewPr varScale="1">
        <p:scale>
          <a:sx n="132" d="100"/>
          <a:sy n="132" d="100"/>
        </p:scale>
        <p:origin x="176" y="15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0" d="100"/>
        <a:sy n="14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2B910F-BBB9-5242-A71B-56662688A5A8}" type="datetimeFigureOut">
              <a:rPr lang="en-US" smtClean="0"/>
              <a:t>8/30/22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BB5904-93CF-C240-B68F-AFDD8A59B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3574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defTabSz="914400"/>
            <a:fld id="{FCACC1FC-EF96-1842-88BF-A2A45C9A312B}" type="slidenum">
              <a:rPr lang="zh-CN" altLang="en-US" sz="1200">
                <a:ea typeface="宋体" charset="-122"/>
                <a:cs typeface="宋体" charset="-122"/>
              </a:rPr>
              <a:pPr algn="r" defTabSz="914400"/>
              <a:t>3</a:t>
            </a:fld>
            <a:endParaRPr lang="en-US" altLang="zh-CN" sz="1200">
              <a:ea typeface="宋体" charset="-122"/>
              <a:cs typeface="宋体" charset="-122"/>
            </a:endParaRPr>
          </a:p>
        </p:txBody>
      </p:sp>
      <p:sp>
        <p:nvSpPr>
          <p:cNvPr id="14541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541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en-US" altLang="zh-CN">
              <a:ea typeface="宋体" charset="-122"/>
              <a:cs typeface="宋体" charset="-122"/>
            </a:endParaRPr>
          </a:p>
        </p:txBody>
      </p:sp>
      <p:sp>
        <p:nvSpPr>
          <p:cNvPr id="145413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 defTabSz="914400"/>
            <a:endParaRPr lang="en-US" altLang="zh-CN" sz="1200">
              <a:latin typeface="Calibri" charset="0"/>
              <a:ea typeface="宋体" charset="-122"/>
              <a:cs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688841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146a03901b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146a03901b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7" name="Google Shape;217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73D74-BAA8-6A87-46B7-6266EC550F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82D005-AAA4-90C1-67C2-898CA061F3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AB37A0-8D64-D53A-DEC8-2FA4C0D37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EAA017-E36E-6F4D-5809-C9FBB629B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 CIPANP2022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74FB93-BD5F-BD10-05B0-1E79D585C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0A2A6-8762-1B46-BAE3-A25AFF81167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 descr="PHENIX Experiment">
            <a:extLst>
              <a:ext uri="{FF2B5EF4-FFF2-40B4-BE49-F238E27FC236}">
                <a16:creationId xmlns:a16="http://schemas.microsoft.com/office/drawing/2014/main" id="{70290D6D-BA4C-D755-000B-AAA6EA58C9A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67225" y="0"/>
            <a:ext cx="1724775" cy="80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3504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CCA24-ABE5-ADCB-1BD8-3AB2890DF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2C6BD3-F6EA-2294-0A12-A6BFD72AB5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E87DDA-3EC1-53DD-D3CA-E8FA4DA27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3EE8F7-1A1D-C06C-14F6-81A662ADA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 CIPANP2022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D9788-F2C1-099E-5654-7D68EF336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0A2A6-8762-1B46-BAE3-A25AFF8116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953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1FA1752-FDAA-F812-2CFD-933EC279AE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12E444-F727-56D8-7913-8927FA720D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8A1EF0-C57D-77B5-515E-719897679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1031D1-6A65-5609-6197-A6710008E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 CIPANP2022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A136BB-538E-A402-00E9-5C9D24C41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0A2A6-8762-1B46-BAE3-A25AFF8116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059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9572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F3728-8BDA-1B20-2431-CA49F728A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F55248-6F4F-81B7-FBED-F36A8287DA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EBB22-61D2-1C41-6845-C103C97FC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EE28F3-319D-5248-09D1-3C55B7C7F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 CIPANP2022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EDEEA8-2DB5-6C0D-0094-9DF2CD541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0A2A6-8762-1B46-BAE3-A25AFF8116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935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1A14F-2747-292D-59A7-D7E0B0CAC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49B14C-5C04-0E62-91EE-219193C876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AA14FE-3413-746C-7BDA-CA33CEC9C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5580D5-144A-5558-78D2-F359EB66E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 CIPANP2022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A8867-4BF1-FF5B-F4E7-46B648EAD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0A2A6-8762-1B46-BAE3-A25AFF8116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634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DC246-5130-0281-E460-423857F54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5464C7-17B0-B002-4BF7-F8E0B8FF80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082DEA-157A-B520-7506-FED92E8D1D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03F1AC-5A65-16AB-7B45-A2CB7312C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9/2/22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AC6510-788E-BF9C-CEB3-E723736CA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 CIPANP2022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25103B-713D-226A-A8CC-59373B83C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0A2A6-8762-1B46-BAE3-A25AFF8116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334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D1236-29D3-E7D7-4C99-68E1E812E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E6FD0C-11DD-D187-56D6-0F79335E81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681039-C71F-BF4B-0E7E-67503F1A7F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4C7012-EDA5-AAB6-4892-00247075D6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33F40B-0447-A49F-92DE-106B1F1743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AA98AC-969C-B235-745E-099B11E2D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9/2/22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731E3A-5603-A994-1920-664A4B78B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 CIPANP2022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42F273-E12D-2C28-CCA1-6D57686BF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0A2A6-8762-1B46-BAE3-A25AFF8116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062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F6948-8E96-A463-F2D1-92B4FB096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455125-C94A-BB99-09E9-0B63E042A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BB6594-599C-0476-7E1F-7CC7DC8BB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 CIPANP2022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5DB106-EF47-786C-353D-57B708829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0A2A6-8762-1B46-BAE3-A25AFF8116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739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1FCFD9-16D3-ADCB-41E4-BF6C95692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9/2/22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F06EDE-0AE3-3FAC-11B5-28CB7E974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 CIPANP2022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D540F7-D383-243E-E064-47EFF2BCD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0A2A6-8762-1B46-BAE3-A25AFF8116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97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20D12-2382-DEAA-DC88-136989E32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AA4145-D61A-048B-5614-DD348DF1C2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F64F39-B605-42E9-357C-D58A64150E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BE6D08-44C1-E4B8-50BE-61C54BD4B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9/2/22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B1ADBD-12AD-B265-0F52-232094F83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 CIPANP2022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6877A5-DB77-6976-7333-C4315FC72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0A2A6-8762-1B46-BAE3-A25AFF8116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055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074FD-04F0-8E99-EDE0-0809DF387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A1D5BE8-2E3A-4425-9F8B-002CD6643D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CEA9F2-9260-D3BA-BE95-BDF65696E1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B59A21-5E42-F424-6748-28530FD8F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9/2/22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777EBF-62E6-1CB2-7D99-822DA9283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 CIPANP2022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E9082A-3DDC-4835-6700-CA156E48A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0A2A6-8762-1B46-BAE3-A25AFF8116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438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9D7DB4-087D-7A07-9494-4907A89E4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6D1ACC-7BE6-4F0B-94CB-B1128F9075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AFFF0-C862-DE96-9ACA-5D7C00D31D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9/2/22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C86B23-CACA-E58C-C18D-F9363A1F6B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Ming Liu @ CIPANP2022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217298-EC92-7B6C-C906-AB728C0053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0A2A6-8762-1B46-BAE3-A25AFF81167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 descr="PHENIX Experiment">
            <a:extLst>
              <a:ext uri="{FF2B5EF4-FFF2-40B4-BE49-F238E27FC236}">
                <a16:creationId xmlns:a16="http://schemas.microsoft.com/office/drawing/2014/main" id="{171B7AC8-53FC-8A6F-9FF2-52A94DD5E96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67225" y="0"/>
            <a:ext cx="1724775" cy="80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1407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7" Type="http://schemas.openxmlformats.org/officeDocument/2006/relationships/image" Target="../media/image45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7" Type="http://schemas.openxmlformats.org/officeDocument/2006/relationships/image" Target="../media/image79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emf"/><Relationship Id="rId5" Type="http://schemas.openxmlformats.org/officeDocument/2006/relationships/image" Target="../media/image49.emf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3" Type="http://schemas.openxmlformats.org/officeDocument/2006/relationships/image" Target="../media/image52.emf"/><Relationship Id="rId7" Type="http://schemas.openxmlformats.org/officeDocument/2006/relationships/image" Target="../media/image56.em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emf"/><Relationship Id="rId5" Type="http://schemas.openxmlformats.org/officeDocument/2006/relationships/image" Target="../media/image54.png"/><Relationship Id="rId4" Type="http://schemas.openxmlformats.org/officeDocument/2006/relationships/image" Target="../media/image5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63.emf"/><Relationship Id="rId7" Type="http://schemas.openxmlformats.org/officeDocument/2006/relationships/image" Target="../media/image85.png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11" Type="http://schemas.openxmlformats.org/officeDocument/2006/relationships/image" Target="../media/image88.png"/><Relationship Id="rId10" Type="http://schemas.openxmlformats.org/officeDocument/2006/relationships/image" Target="../media/image66.png"/><Relationship Id="rId4" Type="http://schemas.openxmlformats.org/officeDocument/2006/relationships/image" Target="../media/image64.emf"/><Relationship Id="rId9" Type="http://schemas.openxmlformats.org/officeDocument/2006/relationships/image" Target="../media/image6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emf"/><Relationship Id="rId4" Type="http://schemas.openxmlformats.org/officeDocument/2006/relationships/image" Target="../media/image69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72.emf"/><Relationship Id="rId7" Type="http://schemas.openxmlformats.org/officeDocument/2006/relationships/image" Target="../media/image94.png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74.emf"/><Relationship Id="rId4" Type="http://schemas.openxmlformats.org/officeDocument/2006/relationships/image" Target="../media/image73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5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0.png"/><Relationship Id="rId5" Type="http://schemas.openxmlformats.org/officeDocument/2006/relationships/image" Target="../media/image43.png"/><Relationship Id="rId4" Type="http://schemas.openxmlformats.org/officeDocument/2006/relationships/image" Target="../media/image78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79.emf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81.emf"/><Relationship Id="rId4" Type="http://schemas.openxmlformats.org/officeDocument/2006/relationships/image" Target="../media/image80.emf"/><Relationship Id="rId9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83.emf"/><Relationship Id="rId7" Type="http://schemas.openxmlformats.org/officeDocument/2006/relationships/image" Target="../media/image68.png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0.png"/><Relationship Id="rId4" Type="http://schemas.openxmlformats.org/officeDocument/2006/relationships/image" Target="../media/image84.emf"/><Relationship Id="rId9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7" Type="http://schemas.openxmlformats.org/officeDocument/2006/relationships/image" Target="../media/image74.png"/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5.jp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2" Type="http://schemas.openxmlformats.org/officeDocument/2006/relationships/image" Target="../media/image107.emf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emf"/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10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gi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3.emf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image" Target="../media/image30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5.emf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A8F3F-434F-240E-E8AE-DC73835E27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44640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Study of Forward J/</a:t>
            </a:r>
            <a:r>
              <a:rPr lang="el-GR" b="1" dirty="0"/>
              <a:t>ψ</a:t>
            </a:r>
            <a:r>
              <a:rPr lang="en-US" b="1" dirty="0"/>
              <a:t> Production vs Event Multiplicity in </a:t>
            </a:r>
            <a:r>
              <a:rPr lang="en-US" b="1" dirty="0" err="1"/>
              <a:t>p+p</a:t>
            </a:r>
            <a:r>
              <a:rPr lang="en-US" b="1" dirty="0"/>
              <a:t>/A Collisions at PHENIX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877E96-EDE6-BDEE-0FB5-43EF430D00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30145"/>
            <a:ext cx="9144000" cy="2572732"/>
          </a:xfrm>
        </p:spPr>
        <p:txBody>
          <a:bodyPr>
            <a:normAutofit/>
          </a:bodyPr>
          <a:lstStyle/>
          <a:p>
            <a:r>
              <a:rPr lang="en-US" sz="3500" b="1" dirty="0"/>
              <a:t>Ming X. Liu</a:t>
            </a:r>
          </a:p>
          <a:p>
            <a:r>
              <a:rPr lang="en-US" sz="3500" b="1" dirty="0"/>
              <a:t>Los Alamos National Laboratory</a:t>
            </a:r>
            <a:r>
              <a:rPr lang="en-US" b="1" dirty="0"/>
              <a:t> </a:t>
            </a:r>
          </a:p>
          <a:p>
            <a:r>
              <a:rPr lang="en-US" b="1" dirty="0"/>
              <a:t>(for the PHENIX Collaboration) </a:t>
            </a:r>
          </a:p>
          <a:p>
            <a:r>
              <a:rPr lang="en-US" b="1" dirty="0"/>
              <a:t>CIPANP 2022 </a:t>
            </a:r>
          </a:p>
          <a:p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8621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06C90-58A0-9B6A-C8FF-E267395D3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31"/>
            <a:ext cx="10515600" cy="1325563"/>
          </a:xfrm>
        </p:spPr>
        <p:txBody>
          <a:bodyPr/>
          <a:lstStyle/>
          <a:p>
            <a:r>
              <a:rPr lang="en-US" dirty="0"/>
              <a:t>J/</a:t>
            </a:r>
            <a:r>
              <a:rPr lang="el-GR" dirty="0">
                <a:solidFill>
                  <a:schemeClr val="tx2">
                    <a:lumMod val="50000"/>
                  </a:schemeClr>
                </a:solidFill>
              </a:rPr>
              <a:t>ψ</a:t>
            </a:r>
            <a:r>
              <a:rPr lang="en-US" dirty="0"/>
              <a:t> Production: far-off kinematic region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7A0087-F593-5776-88E8-62E65A6AF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1925" y="3712636"/>
            <a:ext cx="4052801" cy="1929905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7AE927-CC69-F84E-194D-8719B1573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9/2/22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1274FA-A125-65A4-2C96-2C9606FFF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 CIPANP2022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67D4351-941B-97DF-F950-D759A7A8E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0A2A6-8762-1B46-BAE3-A25AFF811674}" type="slidenum">
              <a:rPr lang="en-US" smtClean="0"/>
              <a:t>10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F0F6893-9522-FFB0-2B5D-E557654425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901571" y="972119"/>
            <a:ext cx="5180906" cy="539995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D47786A-1966-C81E-A900-E46E2F5D6F17}"/>
              </a:ext>
            </a:extLst>
          </p:cNvPr>
          <p:cNvSpPr txBox="1"/>
          <p:nvPr/>
        </p:nvSpPr>
        <p:spPr>
          <a:xfrm>
            <a:off x="957977" y="5562188"/>
            <a:ext cx="5372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Expect much less co-mover type FSI at high multiplicity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D5008C6-31F6-0EFE-F539-B07105A661EF}"/>
                  </a:ext>
                </a:extLst>
              </p:cNvPr>
              <p:cNvSpPr txBox="1"/>
              <p:nvPr/>
            </p:nvSpPr>
            <p:spPr>
              <a:xfrm>
                <a:off x="567081" y="1710253"/>
                <a:ext cx="5994115" cy="9646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500" b="1" dirty="0">
                    <a:solidFill>
                      <a:srgbClr val="FF0000"/>
                    </a:solidFill>
                  </a:rPr>
                  <a:t>RED     = </a:t>
                </a:r>
                <a:r>
                  <a:rPr lang="en-US" sz="2500" b="1" dirty="0" err="1">
                    <a:solidFill>
                      <a:srgbClr val="FF0000"/>
                    </a:solidFill>
                  </a:rPr>
                  <a:t>Tracklets</a:t>
                </a:r>
                <a:r>
                  <a:rPr lang="en-US" sz="25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  <m:sub>
                        <m:r>
                          <a:rPr lang="en-US" sz="2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𝒄𝒉</m:t>
                        </m:r>
                      </m:sub>
                      <m:sup>
                        <m:r>
                          <a:rPr lang="en-US" sz="25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</m:sup>
                    </m:sSubSup>
                    <m:r>
                      <a:rPr lang="en-US" sz="25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500" b="1" dirty="0">
                    <a:solidFill>
                      <a:srgbClr val="FF0000"/>
                    </a:solidFill>
                  </a:rPr>
                  <a:t>(-2.4 &lt; </a:t>
                </a:r>
                <a14:m>
                  <m:oMath xmlns:m="http://schemas.openxmlformats.org/officeDocument/2006/math">
                    <m:r>
                      <a:rPr lang="en-US" sz="25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𝜼</m:t>
                    </m:r>
                  </m:oMath>
                </a14:m>
                <a:r>
                  <a:rPr lang="en-US" sz="2500" b="1" dirty="0">
                    <a:solidFill>
                      <a:srgbClr val="FF0000"/>
                    </a:solidFill>
                  </a:rPr>
                  <a:t> &lt; -1.2)</a:t>
                </a:r>
              </a:p>
              <a:p>
                <a:r>
                  <a:rPr lang="en-US" sz="2500" b="1" dirty="0">
                    <a:solidFill>
                      <a:srgbClr val="00B050"/>
                    </a:solidFill>
                  </a:rPr>
                  <a:t>Green = </a:t>
                </a:r>
                <a:r>
                  <a:rPr lang="en-US" sz="2800" b="1" dirty="0">
                    <a:solidFill>
                      <a:srgbClr val="179827"/>
                    </a:solidFill>
                  </a:rPr>
                  <a:t>J/</a:t>
                </a:r>
                <a:r>
                  <a:rPr lang="el-GR" sz="2800" b="1" dirty="0">
                    <a:solidFill>
                      <a:srgbClr val="179827"/>
                    </a:solidFill>
                  </a:rPr>
                  <a:t>ψ</a:t>
                </a:r>
                <a:r>
                  <a:rPr lang="en-US" sz="2500" b="1" dirty="0">
                    <a:solidFill>
                      <a:srgbClr val="00B050"/>
                    </a:solidFill>
                  </a:rPr>
                  <a:t> (1.2 &lt; y &lt; 2.2)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D5008C6-31F6-0EFE-F539-B07105A661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081" y="1710253"/>
                <a:ext cx="5994115" cy="964623"/>
              </a:xfrm>
              <a:prstGeom prst="rect">
                <a:avLst/>
              </a:prstGeom>
              <a:blipFill>
                <a:blip r:embed="rId4"/>
                <a:stretch>
                  <a:fillRect l="-1691" t="-1299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FB69644-FC68-8942-F6AF-21E2B4828D37}"/>
                  </a:ext>
                </a:extLst>
              </p:cNvPr>
              <p:cNvSpPr txBox="1"/>
              <p:nvPr/>
            </p:nvSpPr>
            <p:spPr>
              <a:xfrm>
                <a:off x="4519605" y="3672094"/>
                <a:ext cx="2121614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b="1" dirty="0">
                    <a:solidFill>
                      <a:srgbClr val="179827"/>
                    </a:solidFill>
                  </a:rPr>
                  <a:t>J/</a:t>
                </a:r>
                <a:r>
                  <a:rPr lang="el-GR" sz="2000" b="1" dirty="0">
                    <a:solidFill>
                      <a:srgbClr val="179827"/>
                    </a:solidFill>
                  </a:rPr>
                  <a:t>ψ</a:t>
                </a:r>
                <a:r>
                  <a:rPr lang="en-US" sz="2000" b="1" dirty="0">
                    <a:solidFill>
                      <a:srgbClr val="179827"/>
                    </a:solidFill>
                  </a:rPr>
                  <a:t> -&gt;</a:t>
                </a:r>
                <a:r>
                  <a:rPr lang="en-US" sz="2000" b="1" dirty="0">
                    <a:solidFill>
                      <a:srgbClr val="179827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1" i="1">
                            <a:solidFill>
                              <a:srgbClr val="17982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>
                            <a:solidFill>
                              <a:srgbClr val="17982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</m:e>
                      <m:sup>
                        <m:r>
                          <a:rPr lang="en-US" sz="2000" b="1" i="1" smtClean="0">
                            <a:solidFill>
                              <a:srgbClr val="17982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2000" b="1" dirty="0">
                    <a:solidFill>
                      <a:srgbClr val="179827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rgbClr val="179827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 </m:t>
                    </m:r>
                    <m:sSup>
                      <m:sSupPr>
                        <m:ctrlPr>
                          <a:rPr lang="en-US" sz="2000" b="1" i="1" smtClean="0">
                            <a:solidFill>
                              <a:srgbClr val="17982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>
                            <a:solidFill>
                              <a:srgbClr val="17982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</m:e>
                      <m:sup>
                        <m:r>
                          <a:rPr lang="en-US" sz="2000" b="1" i="1" smtClean="0">
                            <a:solidFill>
                              <a:srgbClr val="17982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000" b="1" dirty="0">
                    <a:solidFill>
                      <a:srgbClr val="179827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FB69644-FC68-8942-F6AF-21E2B4828D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9605" y="3672094"/>
                <a:ext cx="2121614" cy="400110"/>
              </a:xfrm>
              <a:prstGeom prst="rect">
                <a:avLst/>
              </a:prstGeom>
              <a:blipFill>
                <a:blip r:embed="rId5"/>
                <a:stretch>
                  <a:fillRect l="-2976" t="-6061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C14391A-50F9-E0A6-5026-6C1E9697A8E3}"/>
                  </a:ext>
                </a:extLst>
              </p:cNvPr>
              <p:cNvSpPr txBox="1"/>
              <p:nvPr/>
            </p:nvSpPr>
            <p:spPr>
              <a:xfrm>
                <a:off x="1592510" y="3816949"/>
                <a:ext cx="926386" cy="39408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1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  <m:sub>
                        <m:r>
                          <a:rPr lang="en-US" sz="1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𝒄𝒉</m:t>
                        </m:r>
                      </m:sub>
                      <m:sup>
                        <m:r>
                          <a:rPr lang="en-US" sz="1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</m:sup>
                    </m:sSubSup>
                  </m:oMath>
                </a14:m>
                <a:r>
                  <a:rPr lang="en-US" sz="1800" b="1" dirty="0">
                    <a:solidFill>
                      <a:srgbClr val="FF0000"/>
                    </a:solidFill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C14391A-50F9-E0A6-5026-6C1E9697A8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2510" y="3816949"/>
                <a:ext cx="926386" cy="394082"/>
              </a:xfrm>
              <a:prstGeom prst="rect">
                <a:avLst/>
              </a:prstGeom>
              <a:blipFill>
                <a:blip r:embed="rId6"/>
                <a:stretch>
                  <a:fillRect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98997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A843B-625E-2E2C-9C7F-F01D3E4B4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760" y="0"/>
            <a:ext cx="10515600" cy="1325563"/>
          </a:xfrm>
        </p:spPr>
        <p:txBody>
          <a:bodyPr/>
          <a:lstStyle/>
          <a:p>
            <a:r>
              <a:rPr lang="en-US" dirty="0"/>
              <a:t>J/</a:t>
            </a:r>
            <a:r>
              <a:rPr lang="el-GR" dirty="0">
                <a:solidFill>
                  <a:schemeClr val="tx2">
                    <a:lumMod val="50000"/>
                  </a:schemeClr>
                </a:solidFill>
              </a:rPr>
              <a:t>ψ</a:t>
            </a:r>
            <a:r>
              <a:rPr lang="en-US" dirty="0"/>
              <a:t> Yields vs Event Multiplicity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822A72-75B1-BEF1-96C9-793610CDA3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091" y="3704594"/>
            <a:ext cx="4395945" cy="2350945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1F560C-1931-CBA0-CFFF-4ACDD7D07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9/2/22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628BBEE-3C88-39D7-533D-30CE2DA6F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 CIPANP2022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2582CF-0469-62F5-46CD-5D34A9982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0A2A6-8762-1B46-BAE3-A25AFF811674}" type="slidenum">
              <a:rPr lang="en-US" smtClean="0"/>
              <a:t>11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956FD41-27D0-18E8-9801-CB4D71D40B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102344" y="1221495"/>
            <a:ext cx="4922837" cy="513097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1655B43-4454-F43F-AF78-9AD6FB5B40E3}"/>
                  </a:ext>
                </a:extLst>
              </p:cNvPr>
              <p:cNvSpPr txBox="1"/>
              <p:nvPr/>
            </p:nvSpPr>
            <p:spPr>
              <a:xfrm>
                <a:off x="838199" y="1655926"/>
                <a:ext cx="5994115" cy="13694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500" b="1" dirty="0">
                    <a:solidFill>
                      <a:srgbClr val="FF0000"/>
                    </a:solidFill>
                  </a:rPr>
                  <a:t>RED     = </a:t>
                </a:r>
                <a:r>
                  <a:rPr lang="en-US" sz="2500" b="1" dirty="0" err="1">
                    <a:solidFill>
                      <a:srgbClr val="FF0000"/>
                    </a:solidFill>
                  </a:rPr>
                  <a:t>Tracklets</a:t>
                </a:r>
                <a:r>
                  <a:rPr lang="en-US" sz="25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  <m:sub>
                        <m:r>
                          <a:rPr lang="en-US" sz="2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𝒄𝒉</m:t>
                        </m:r>
                      </m:sub>
                      <m:sup>
                        <m:r>
                          <a:rPr lang="en-US" sz="2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𝑵</m:t>
                        </m:r>
                      </m:sup>
                    </m:sSubSup>
                    <m:r>
                      <a:rPr lang="en-US" sz="25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500" b="1" dirty="0">
                    <a:solidFill>
                      <a:srgbClr val="FF0000"/>
                    </a:solidFill>
                  </a:rPr>
                  <a:t>( 1.2 &lt; </a:t>
                </a:r>
                <a14:m>
                  <m:oMath xmlns:m="http://schemas.openxmlformats.org/officeDocument/2006/math">
                    <m:r>
                      <a:rPr lang="en-US" sz="25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𝜼</m:t>
                    </m:r>
                  </m:oMath>
                </a14:m>
                <a:r>
                  <a:rPr lang="en-US" sz="2500" b="1" dirty="0">
                    <a:solidFill>
                      <a:srgbClr val="FF0000"/>
                    </a:solidFill>
                  </a:rPr>
                  <a:t> &lt; 2.4)</a:t>
                </a:r>
              </a:p>
              <a:p>
                <a:r>
                  <a:rPr lang="en-US" sz="2500" b="1" dirty="0">
                    <a:solidFill>
                      <a:srgbClr val="00B050"/>
                    </a:solidFill>
                  </a:rPr>
                  <a:t>Green = </a:t>
                </a:r>
                <a:r>
                  <a:rPr lang="en-US" sz="2800" b="1" dirty="0">
                    <a:solidFill>
                      <a:srgbClr val="179827"/>
                    </a:solidFill>
                  </a:rPr>
                  <a:t>J/</a:t>
                </a:r>
                <a:r>
                  <a:rPr lang="el-GR" sz="2800" b="1" dirty="0">
                    <a:solidFill>
                      <a:srgbClr val="179827"/>
                    </a:solidFill>
                  </a:rPr>
                  <a:t>ψ</a:t>
                </a:r>
                <a:r>
                  <a:rPr lang="en-US" sz="2500" b="1" dirty="0">
                    <a:solidFill>
                      <a:srgbClr val="00B050"/>
                    </a:solidFill>
                  </a:rPr>
                  <a:t> (1.2 &lt; y &lt; 2.2)</a:t>
                </a:r>
              </a:p>
              <a:p>
                <a:r>
                  <a:rPr lang="en-US" sz="2500" b="1" dirty="0">
                    <a:solidFill>
                      <a:srgbClr val="0432FF"/>
                    </a:solidFill>
                  </a:rPr>
                  <a:t>Blue    =  </a:t>
                </a:r>
                <a:r>
                  <a:rPr lang="en-US" sz="2800" b="1" dirty="0">
                    <a:solidFill>
                      <a:srgbClr val="0432FF"/>
                    </a:solidFill>
                  </a:rPr>
                  <a:t>J/</a:t>
                </a:r>
                <a:r>
                  <a:rPr lang="el-GR" sz="2800" b="1" dirty="0">
                    <a:solidFill>
                      <a:srgbClr val="0432FF"/>
                    </a:solidFill>
                  </a:rPr>
                  <a:t>ψ</a:t>
                </a:r>
                <a:r>
                  <a:rPr lang="en-US" sz="2500" b="1" dirty="0">
                    <a:solidFill>
                      <a:srgbClr val="0432FF"/>
                    </a:solidFill>
                  </a:rPr>
                  <a:t> (-2.2 &lt; y &lt; -1.2)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1655B43-4454-F43F-AF78-9AD6FB5B40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1655926"/>
                <a:ext cx="5994115" cy="1369477"/>
              </a:xfrm>
              <a:prstGeom prst="rect">
                <a:avLst/>
              </a:prstGeom>
              <a:blipFill>
                <a:blip r:embed="rId4"/>
                <a:stretch>
                  <a:fillRect l="-1477" t="-917" b="-110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3174003-6C0C-22C0-F6E4-5AE8C94F43FC}"/>
                  </a:ext>
                </a:extLst>
              </p:cNvPr>
              <p:cNvSpPr txBox="1"/>
              <p:nvPr/>
            </p:nvSpPr>
            <p:spPr>
              <a:xfrm>
                <a:off x="4180229" y="4287049"/>
                <a:ext cx="2121614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b="1" dirty="0">
                    <a:solidFill>
                      <a:srgbClr val="179827"/>
                    </a:solidFill>
                  </a:rPr>
                  <a:t>J/</a:t>
                </a:r>
                <a:r>
                  <a:rPr lang="el-GR" sz="2000" b="1" dirty="0">
                    <a:solidFill>
                      <a:srgbClr val="179827"/>
                    </a:solidFill>
                  </a:rPr>
                  <a:t>ψ</a:t>
                </a:r>
                <a:r>
                  <a:rPr lang="en-US" sz="2000" b="1" dirty="0">
                    <a:solidFill>
                      <a:srgbClr val="179827"/>
                    </a:solidFill>
                  </a:rPr>
                  <a:t> -&gt;</a:t>
                </a:r>
                <a:r>
                  <a:rPr lang="en-US" sz="2000" b="1" dirty="0">
                    <a:solidFill>
                      <a:srgbClr val="179827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1" i="1">
                            <a:solidFill>
                              <a:srgbClr val="17982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>
                            <a:solidFill>
                              <a:srgbClr val="17982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</m:e>
                      <m:sup>
                        <m:r>
                          <a:rPr lang="en-US" sz="2000" b="1" i="1" smtClean="0">
                            <a:solidFill>
                              <a:srgbClr val="17982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2000" b="1" dirty="0">
                    <a:solidFill>
                      <a:srgbClr val="179827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rgbClr val="179827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000" b="1" i="1" smtClean="0">
                            <a:solidFill>
                              <a:srgbClr val="17982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 smtClean="0">
                            <a:solidFill>
                              <a:srgbClr val="17982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1" i="1">
                            <a:solidFill>
                              <a:srgbClr val="17982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</m:e>
                      <m:sup>
                        <m:r>
                          <a:rPr lang="en-US" sz="2000" b="1" i="1" smtClean="0">
                            <a:solidFill>
                              <a:srgbClr val="17982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000" b="1" dirty="0">
                    <a:solidFill>
                      <a:srgbClr val="179827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3174003-6C0C-22C0-F6E4-5AE8C94F43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0229" y="4287049"/>
                <a:ext cx="2121614" cy="400110"/>
              </a:xfrm>
              <a:prstGeom prst="rect">
                <a:avLst/>
              </a:prstGeom>
              <a:blipFill>
                <a:blip r:embed="rId5"/>
                <a:stretch>
                  <a:fillRect l="-2976" t="-6061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44F7357-D12F-AFB5-681D-D8D333D1FC32}"/>
                  </a:ext>
                </a:extLst>
              </p:cNvPr>
              <p:cNvSpPr txBox="1"/>
              <p:nvPr/>
            </p:nvSpPr>
            <p:spPr>
              <a:xfrm>
                <a:off x="391046" y="4287049"/>
                <a:ext cx="2121614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b="1" dirty="0">
                    <a:solidFill>
                      <a:srgbClr val="0432FF"/>
                    </a:solidFill>
                  </a:rPr>
                  <a:t>J/</a:t>
                </a:r>
                <a:r>
                  <a:rPr lang="el-GR" sz="2000" b="1" dirty="0">
                    <a:solidFill>
                      <a:srgbClr val="0432FF"/>
                    </a:solidFill>
                  </a:rPr>
                  <a:t>ψ</a:t>
                </a:r>
                <a:r>
                  <a:rPr lang="en-US" sz="2000" b="1" dirty="0">
                    <a:solidFill>
                      <a:srgbClr val="0432FF"/>
                    </a:solidFill>
                  </a:rPr>
                  <a:t> -&gt;</a:t>
                </a:r>
                <a:r>
                  <a:rPr lang="en-US" sz="2000" b="1" dirty="0">
                    <a:solidFill>
                      <a:srgbClr val="0432FF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1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</m:e>
                      <m:sup>
                        <m:r>
                          <a:rPr lang="en-US" sz="2000" b="1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2000" b="1" dirty="0">
                    <a:solidFill>
                      <a:srgbClr val="0432FF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000" b="1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</m:e>
                      <m:sup>
                        <m:r>
                          <a:rPr lang="en-US" sz="2000" b="1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000" b="1" dirty="0">
                    <a:solidFill>
                      <a:srgbClr val="0432FF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44F7357-D12F-AFB5-681D-D8D333D1FC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046" y="4287049"/>
                <a:ext cx="2121614" cy="400110"/>
              </a:xfrm>
              <a:prstGeom prst="rect">
                <a:avLst/>
              </a:prstGeom>
              <a:blipFill>
                <a:blip r:embed="rId6"/>
                <a:stretch>
                  <a:fillRect l="-2976" t="-6061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3049FAA-F21C-F6F6-D69B-B9F9E0B36A7B}"/>
                  </a:ext>
                </a:extLst>
              </p:cNvPr>
              <p:cNvSpPr txBox="1"/>
              <p:nvPr/>
            </p:nvSpPr>
            <p:spPr>
              <a:xfrm>
                <a:off x="2656122" y="3832598"/>
                <a:ext cx="926386" cy="3914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1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  <m:sub>
                        <m:r>
                          <a:rPr lang="en-US" sz="1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𝒄𝒉</m:t>
                        </m:r>
                      </m:sub>
                      <m:sup>
                        <m:r>
                          <a:rPr lang="en-US" sz="1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𝑵</m:t>
                        </m:r>
                      </m:sup>
                    </m:sSubSup>
                  </m:oMath>
                </a14:m>
                <a:r>
                  <a:rPr lang="en-US" sz="1800" b="1" dirty="0">
                    <a:solidFill>
                      <a:srgbClr val="FF0000"/>
                    </a:solidFill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3049FAA-F21C-F6F6-D69B-B9F9E0B36A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6122" y="3832598"/>
                <a:ext cx="926386" cy="391454"/>
              </a:xfrm>
              <a:prstGeom prst="rect">
                <a:avLst/>
              </a:prstGeom>
              <a:blipFill>
                <a:blip r:embed="rId7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9C916606-BC49-A2F9-260B-7FA2F88DDB95}"/>
              </a:ext>
            </a:extLst>
          </p:cNvPr>
          <p:cNvCxnSpPr>
            <a:cxnSpLocks/>
          </p:cNvCxnSpPr>
          <p:nvPr/>
        </p:nvCxnSpPr>
        <p:spPr>
          <a:xfrm flipV="1">
            <a:off x="6004560" y="4224052"/>
            <a:ext cx="3120189" cy="263052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295BD12-9E0E-F4FB-D3C8-498F8D817691}"/>
              </a:ext>
            </a:extLst>
          </p:cNvPr>
          <p:cNvCxnSpPr>
            <a:cxnSpLocks/>
          </p:cNvCxnSpPr>
          <p:nvPr/>
        </p:nvCxnSpPr>
        <p:spPr>
          <a:xfrm>
            <a:off x="2209800" y="5089400"/>
            <a:ext cx="6914949" cy="112674"/>
          </a:xfrm>
          <a:prstGeom prst="straightConnector1">
            <a:avLst/>
          </a:prstGeom>
          <a:ln>
            <a:solidFill>
              <a:srgbClr val="7A81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42061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A843B-625E-2E2C-9C7F-F01D3E4B4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760" y="0"/>
            <a:ext cx="10515600" cy="1325563"/>
          </a:xfrm>
        </p:spPr>
        <p:txBody>
          <a:bodyPr/>
          <a:lstStyle/>
          <a:p>
            <a:r>
              <a:rPr lang="en-US" dirty="0"/>
              <a:t>J/</a:t>
            </a:r>
            <a:r>
              <a:rPr lang="el-GR" dirty="0">
                <a:solidFill>
                  <a:schemeClr val="tx2">
                    <a:lumMod val="50000"/>
                  </a:schemeClr>
                </a:solidFill>
              </a:rPr>
              <a:t>ψ</a:t>
            </a:r>
            <a:r>
              <a:rPr lang="en-US" dirty="0"/>
              <a:t> Yields vs Event Multiplicity: All Together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E5B989-938D-62C0-F7DC-8ECB6B0BF7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960" y="3663157"/>
            <a:ext cx="4100263" cy="22228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EBB30D-A44D-89B4-0D41-2D5FE855D783}"/>
              </a:ext>
            </a:extLst>
          </p:cNvPr>
          <p:cNvSpPr txBox="1"/>
          <p:nvPr/>
        </p:nvSpPr>
        <p:spPr>
          <a:xfrm>
            <a:off x="695164" y="5885793"/>
            <a:ext cx="5349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 Less MPI contribution to the forward </a:t>
            </a:r>
            <a:r>
              <a:rPr lang="en-US" b="1" dirty="0"/>
              <a:t>J/</a:t>
            </a:r>
            <a:r>
              <a:rPr lang="el-GR" b="1" dirty="0"/>
              <a:t>ψ </a:t>
            </a:r>
            <a:r>
              <a:rPr lang="en-US" dirty="0"/>
              <a:t>production?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FC1C6971-54B6-F3DF-AFDF-B4A9D313A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9/2/22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23F117C-A5A3-DB1D-8C55-D6CD6C1D1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 CIPANP2022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D55D7A8-D3A5-AFF0-69A8-F81BE463F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0A2A6-8762-1B46-BAE3-A25AFF811674}" type="slidenum">
              <a:rPr lang="en-US" smtClean="0"/>
              <a:t>12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0982367-38B5-5EEA-76E9-C9C09077A7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963130" y="1127481"/>
            <a:ext cx="5120621" cy="53371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573FF06-EB93-AE18-494F-B83062F311AB}"/>
                  </a:ext>
                </a:extLst>
              </p:cNvPr>
              <p:cNvSpPr txBox="1"/>
              <p:nvPr/>
            </p:nvSpPr>
            <p:spPr>
              <a:xfrm>
                <a:off x="668554" y="1567781"/>
                <a:ext cx="5376023" cy="16618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500" b="1" dirty="0">
                    <a:solidFill>
                      <a:srgbClr val="FF0000"/>
                    </a:solidFill>
                  </a:rPr>
                  <a:t>RED     = </a:t>
                </a:r>
                <a:r>
                  <a:rPr lang="en-US" sz="2500" b="1" dirty="0" err="1">
                    <a:solidFill>
                      <a:srgbClr val="FF0000"/>
                    </a:solidFill>
                  </a:rPr>
                  <a:t>Tracklets</a:t>
                </a:r>
                <a:r>
                  <a:rPr lang="en-US" sz="25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5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5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  <m:sub>
                        <m:r>
                          <a:rPr lang="en-US" sz="25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𝒄𝒉</m:t>
                        </m:r>
                      </m:sub>
                      <m:sup>
                        <m:r>
                          <a:rPr lang="en-US" sz="25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𝑵</m:t>
                        </m:r>
                      </m:sup>
                    </m:sSubSup>
                  </m:oMath>
                </a14:m>
                <a:r>
                  <a:rPr lang="en-US" sz="2500" b="1" dirty="0">
                    <a:solidFill>
                      <a:srgbClr val="FF0000"/>
                    </a:solidFill>
                  </a:rPr>
                  <a:t>(1.2 &lt; </a:t>
                </a:r>
                <a14:m>
                  <m:oMath xmlns:m="http://schemas.openxmlformats.org/officeDocument/2006/math">
                    <m:r>
                      <a:rPr lang="en-US" sz="25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𝜼</m:t>
                    </m:r>
                    <m:r>
                      <a:rPr lang="en-US" sz="25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500" b="1" dirty="0">
                    <a:solidFill>
                      <a:srgbClr val="FF0000"/>
                    </a:solidFill>
                  </a:rPr>
                  <a:t>&lt; 2.4)</a:t>
                </a:r>
              </a:p>
              <a:p>
                <a:r>
                  <a:rPr lang="en-US" sz="2500" b="1" dirty="0">
                    <a:solidFill>
                      <a:srgbClr val="FF0000"/>
                    </a:solidFill>
                  </a:rPr>
                  <a:t>                [inclusive, dimuon subtracted]</a:t>
                </a:r>
              </a:p>
              <a:p>
                <a:r>
                  <a:rPr lang="en-US" sz="2500" b="1" dirty="0">
                    <a:solidFill>
                      <a:srgbClr val="00B050"/>
                    </a:solidFill>
                  </a:rPr>
                  <a:t>Green = </a:t>
                </a:r>
                <a:r>
                  <a:rPr lang="en-US" sz="2400" b="1" dirty="0">
                    <a:solidFill>
                      <a:srgbClr val="179827"/>
                    </a:solidFill>
                  </a:rPr>
                  <a:t>J/</a:t>
                </a:r>
                <a:r>
                  <a:rPr lang="el-GR" sz="2400" b="1" dirty="0">
                    <a:solidFill>
                      <a:srgbClr val="179827"/>
                    </a:solidFill>
                  </a:rPr>
                  <a:t>ψ </a:t>
                </a:r>
                <a:r>
                  <a:rPr lang="en-US" sz="2500" b="1" dirty="0">
                    <a:solidFill>
                      <a:srgbClr val="00B050"/>
                    </a:solidFill>
                  </a:rPr>
                  <a:t>(1.2 &lt; y &lt; 2.2)</a:t>
                </a:r>
              </a:p>
              <a:p>
                <a:r>
                  <a:rPr lang="en-US" sz="2500" b="1" dirty="0">
                    <a:solidFill>
                      <a:srgbClr val="0432FF"/>
                    </a:solidFill>
                  </a:rPr>
                  <a:t>Blue    = </a:t>
                </a:r>
                <a:r>
                  <a:rPr lang="en-US" sz="2400" b="1" dirty="0">
                    <a:solidFill>
                      <a:srgbClr val="0432FF"/>
                    </a:solidFill>
                  </a:rPr>
                  <a:t>J/</a:t>
                </a:r>
                <a:r>
                  <a:rPr lang="el-GR" sz="2400" b="1" dirty="0">
                    <a:solidFill>
                      <a:srgbClr val="0432FF"/>
                    </a:solidFill>
                  </a:rPr>
                  <a:t>ψ </a:t>
                </a:r>
                <a:r>
                  <a:rPr lang="en-US" sz="2500" b="1" dirty="0">
                    <a:solidFill>
                      <a:srgbClr val="0432FF"/>
                    </a:solidFill>
                  </a:rPr>
                  <a:t>(-2.2 &lt; y &lt; -1.2)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573FF06-EB93-AE18-494F-B83062F311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554" y="1567781"/>
                <a:ext cx="5376023" cy="1661865"/>
              </a:xfrm>
              <a:prstGeom prst="rect">
                <a:avLst/>
              </a:prstGeom>
              <a:blipFill>
                <a:blip r:embed="rId4"/>
                <a:stretch>
                  <a:fillRect l="-1882" t="-758" r="-941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5EFA351-5720-FE26-4950-0C8DCBA0BACF}"/>
                  </a:ext>
                </a:extLst>
              </p:cNvPr>
              <p:cNvSpPr txBox="1"/>
              <p:nvPr/>
            </p:nvSpPr>
            <p:spPr>
              <a:xfrm>
                <a:off x="4540146" y="3854451"/>
                <a:ext cx="2121614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b="1" dirty="0">
                    <a:solidFill>
                      <a:srgbClr val="179827"/>
                    </a:solidFill>
                  </a:rPr>
                  <a:t>J/</a:t>
                </a:r>
                <a:r>
                  <a:rPr lang="el-GR" sz="2000" b="1" dirty="0">
                    <a:solidFill>
                      <a:srgbClr val="179827"/>
                    </a:solidFill>
                  </a:rPr>
                  <a:t>ψ</a:t>
                </a:r>
                <a:r>
                  <a:rPr lang="en-US" sz="2000" b="1" dirty="0">
                    <a:solidFill>
                      <a:srgbClr val="179827"/>
                    </a:solidFill>
                  </a:rPr>
                  <a:t> -&gt;</a:t>
                </a:r>
                <a:r>
                  <a:rPr lang="en-US" sz="2000" b="1" dirty="0">
                    <a:solidFill>
                      <a:srgbClr val="179827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1" i="1">
                            <a:solidFill>
                              <a:srgbClr val="17982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>
                            <a:solidFill>
                              <a:srgbClr val="17982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</m:e>
                      <m:sup>
                        <m:r>
                          <a:rPr lang="en-US" sz="2000" b="1" i="1" smtClean="0">
                            <a:solidFill>
                              <a:srgbClr val="17982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2000" b="1" dirty="0">
                    <a:solidFill>
                      <a:srgbClr val="179827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rgbClr val="179827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000" b="1" i="1" smtClean="0">
                            <a:solidFill>
                              <a:srgbClr val="17982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 smtClean="0">
                            <a:solidFill>
                              <a:srgbClr val="17982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1" i="1">
                            <a:solidFill>
                              <a:srgbClr val="17982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</m:e>
                      <m:sup>
                        <m:r>
                          <a:rPr lang="en-US" sz="2000" b="1" i="1" smtClean="0">
                            <a:solidFill>
                              <a:srgbClr val="17982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000" b="1" dirty="0">
                    <a:solidFill>
                      <a:srgbClr val="179827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5EFA351-5720-FE26-4950-0C8DCBA0BA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0146" y="3854451"/>
                <a:ext cx="2121614" cy="400110"/>
              </a:xfrm>
              <a:prstGeom prst="rect">
                <a:avLst/>
              </a:prstGeom>
              <a:blipFill>
                <a:blip r:embed="rId5"/>
                <a:stretch>
                  <a:fillRect l="-2976" t="-9091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BE614B0-2852-DC4A-586F-AB2EDAAFAACE}"/>
                  </a:ext>
                </a:extLst>
              </p:cNvPr>
              <p:cNvSpPr txBox="1"/>
              <p:nvPr/>
            </p:nvSpPr>
            <p:spPr>
              <a:xfrm>
                <a:off x="336587" y="3840200"/>
                <a:ext cx="2121614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b="1" dirty="0">
                    <a:solidFill>
                      <a:srgbClr val="0432FF"/>
                    </a:solidFill>
                  </a:rPr>
                  <a:t>J/</a:t>
                </a:r>
                <a:r>
                  <a:rPr lang="el-GR" sz="2000" b="1" dirty="0">
                    <a:solidFill>
                      <a:srgbClr val="0432FF"/>
                    </a:solidFill>
                  </a:rPr>
                  <a:t>ψ</a:t>
                </a:r>
                <a:r>
                  <a:rPr lang="en-US" sz="2000" b="1" dirty="0">
                    <a:solidFill>
                      <a:srgbClr val="0432FF"/>
                    </a:solidFill>
                  </a:rPr>
                  <a:t> -&gt;</a:t>
                </a:r>
                <a:r>
                  <a:rPr lang="en-US" sz="2000" b="1" dirty="0">
                    <a:solidFill>
                      <a:srgbClr val="0432FF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1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</m:e>
                      <m:sup>
                        <m:r>
                          <a:rPr lang="en-US" sz="2000" b="1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2000" b="1" dirty="0">
                    <a:solidFill>
                      <a:srgbClr val="0432FF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000" b="1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1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</m:e>
                      <m:sup>
                        <m:r>
                          <a:rPr lang="en-US" sz="2000" b="1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000" b="1" dirty="0">
                    <a:solidFill>
                      <a:srgbClr val="0432FF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BE614B0-2852-DC4A-586F-AB2EDAAFAA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587" y="3840200"/>
                <a:ext cx="2121614" cy="400110"/>
              </a:xfrm>
              <a:prstGeom prst="rect">
                <a:avLst/>
              </a:prstGeom>
              <a:blipFill>
                <a:blip r:embed="rId6"/>
                <a:stretch>
                  <a:fillRect l="-2976" t="-9091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EAF7AB9-FF8C-F636-73E5-9E167910DF7D}"/>
                  </a:ext>
                </a:extLst>
              </p:cNvPr>
              <p:cNvSpPr txBox="1"/>
              <p:nvPr/>
            </p:nvSpPr>
            <p:spPr>
              <a:xfrm>
                <a:off x="2673141" y="4013124"/>
                <a:ext cx="751900" cy="3914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  <m:sub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𝒄𝒉</m:t>
                        </m:r>
                      </m:sub>
                      <m:sup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𝑵</m:t>
                        </m:r>
                      </m:sup>
                    </m:sSubSup>
                  </m:oMath>
                </a14:m>
                <a:r>
                  <a:rPr lang="en-US" b="1" dirty="0">
                    <a:solidFill>
                      <a:srgbClr val="FF0000"/>
                    </a:solidFill>
                  </a:rPr>
                  <a:t> </a:t>
                </a:r>
                <a:endParaRPr lang="en-US" sz="24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EAF7AB9-FF8C-F636-73E5-9E167910DF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3141" y="4013124"/>
                <a:ext cx="751900" cy="391454"/>
              </a:xfrm>
              <a:prstGeom prst="rect">
                <a:avLst/>
              </a:prstGeom>
              <a:blipFill>
                <a:blip r:embed="rId7"/>
                <a:stretch>
                  <a:fillRect b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D1DE0FB-BE7F-FDB6-051D-C8380558BC3A}"/>
              </a:ext>
            </a:extLst>
          </p:cNvPr>
          <p:cNvCxnSpPr>
            <a:cxnSpLocks/>
          </p:cNvCxnSpPr>
          <p:nvPr/>
        </p:nvCxnSpPr>
        <p:spPr>
          <a:xfrm>
            <a:off x="4038600" y="4404578"/>
            <a:ext cx="4572000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174AAFD-7B87-96B2-D9F7-2DA4C237AFD6}"/>
              </a:ext>
            </a:extLst>
          </p:cNvPr>
          <p:cNvCxnSpPr>
            <a:cxnSpLocks/>
          </p:cNvCxnSpPr>
          <p:nvPr/>
        </p:nvCxnSpPr>
        <p:spPr>
          <a:xfrm>
            <a:off x="2002055" y="4745255"/>
            <a:ext cx="7209322" cy="279132"/>
          </a:xfrm>
          <a:prstGeom prst="straightConnector1">
            <a:avLst/>
          </a:prstGeom>
          <a:ln>
            <a:solidFill>
              <a:srgbClr val="7A81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9D17E1F-7DEE-B3D8-381A-D91D60A7473D}"/>
              </a:ext>
            </a:extLst>
          </p:cNvPr>
          <p:cNvCxnSpPr>
            <a:cxnSpLocks/>
          </p:cNvCxnSpPr>
          <p:nvPr/>
        </p:nvCxnSpPr>
        <p:spPr>
          <a:xfrm>
            <a:off x="9875520" y="4307722"/>
            <a:ext cx="0" cy="875066"/>
          </a:xfrm>
          <a:prstGeom prst="straightConnector1">
            <a:avLst/>
          </a:prstGeom>
          <a:ln w="158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49646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7BE50-9B92-754B-8680-9A0AA2B67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508" y="41538"/>
            <a:ext cx="6112042" cy="1325563"/>
          </a:xfrm>
        </p:spPr>
        <p:txBody>
          <a:bodyPr/>
          <a:lstStyle/>
          <a:p>
            <a:r>
              <a:rPr lang="en" dirty="0"/>
              <a:t>PYTHIA 8 </a:t>
            </a:r>
            <a:r>
              <a:rPr lang="en" dirty="0" err="1"/>
              <a:t>p+p</a:t>
            </a:r>
            <a:r>
              <a:rPr lang="en" dirty="0"/>
              <a:t> Simulations 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5DDA55-51B9-A523-9777-CCE8FB5B0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0B5C53-1E70-F379-4CB1-683031841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 CIPANP2022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6735F2-D12A-475E-BCAA-CDADAD5B5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0A2A6-8762-1B46-BAE3-A25AFF811674}" type="slidenum">
              <a:rPr lang="en-US" smtClean="0"/>
              <a:t>13</a:t>
            </a:fld>
            <a:endParaRPr lang="en-US"/>
          </a:p>
        </p:txBody>
      </p:sp>
      <p:sp>
        <p:nvSpPr>
          <p:cNvPr id="6" name="Google Shape;249;p39">
            <a:extLst>
              <a:ext uri="{FF2B5EF4-FFF2-40B4-BE49-F238E27FC236}">
                <a16:creationId xmlns:a16="http://schemas.microsoft.com/office/drawing/2014/main" id="{6EBC04DA-F2FB-92FD-52FB-B3DEBDDD2F39}"/>
              </a:ext>
            </a:extLst>
          </p:cNvPr>
          <p:cNvSpPr txBox="1">
            <a:spLocks/>
          </p:cNvSpPr>
          <p:nvPr/>
        </p:nvSpPr>
        <p:spPr>
          <a:xfrm>
            <a:off x="228104" y="1488584"/>
            <a:ext cx="5498634" cy="3464054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596" indent="-457200">
              <a:spcBef>
                <a:spcPts val="1600"/>
              </a:spcBef>
            </a:pPr>
            <a:r>
              <a:rPr lang="en-US" dirty="0"/>
              <a:t>Detroit Tune (RHIC) pp 200GeV</a:t>
            </a:r>
          </a:p>
          <a:p>
            <a:pPr marL="1066796" lvl="1" indent="-457200">
              <a:spcBef>
                <a:spcPts val="1600"/>
              </a:spcBef>
              <a:buFont typeface="Wingdings" pitchFamily="2" charset="2"/>
              <a:buChar char="Ø"/>
            </a:pPr>
            <a:r>
              <a:rPr lang="en-US" dirty="0"/>
              <a:t>MPI ON/OFF</a:t>
            </a:r>
          </a:p>
          <a:p>
            <a:pPr marL="1066796" lvl="1" indent="-457200">
              <a:spcBef>
                <a:spcPts val="1600"/>
              </a:spcBef>
              <a:buFont typeface="Wingdings" pitchFamily="2" charset="2"/>
              <a:buChar char="Ø"/>
            </a:pPr>
            <a:r>
              <a:rPr lang="en-US" dirty="0"/>
              <a:t>PHENIX acceptance </a:t>
            </a:r>
          </a:p>
          <a:p>
            <a:pPr marL="152396" indent="0">
              <a:spcBef>
                <a:spcPts val="1600"/>
              </a:spcBef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0A1C4C-CA2A-D1B5-8577-4A98C51367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158" y="3716189"/>
            <a:ext cx="5306527" cy="251867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D1E5D2B-E14F-AEC2-DC93-E64455259299}"/>
              </a:ext>
            </a:extLst>
          </p:cNvPr>
          <p:cNvGrpSpPr/>
          <p:nvPr/>
        </p:nvGrpSpPr>
        <p:grpSpPr>
          <a:xfrm>
            <a:off x="7057079" y="136525"/>
            <a:ext cx="4396984" cy="6584950"/>
            <a:chOff x="7222771" y="544931"/>
            <a:chExt cx="3827989" cy="5993981"/>
          </a:xfrm>
        </p:grpSpPr>
        <p:pic>
          <p:nvPicPr>
            <p:cNvPr id="7" name="Google Shape;250;p39">
              <a:extLst>
                <a:ext uri="{FF2B5EF4-FFF2-40B4-BE49-F238E27FC236}">
                  <a16:creationId xmlns:a16="http://schemas.microsoft.com/office/drawing/2014/main" id="{7909D7A7-ADCC-4DFF-0D0B-E7E445A6DD1F}"/>
                </a:ext>
              </a:extLst>
            </p:cNvPr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22771" y="544931"/>
              <a:ext cx="3827989" cy="599398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58505DA-7230-80E2-7DD3-4ACDC529F12C}"/>
                </a:ext>
              </a:extLst>
            </p:cNvPr>
            <p:cNvSpPr txBox="1"/>
            <p:nvPr/>
          </p:nvSpPr>
          <p:spPr>
            <a:xfrm>
              <a:off x="7746880" y="2082960"/>
              <a:ext cx="9316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</a:rPr>
                <a:t>MPI ON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C05D34E-CCFF-4678-A104-C28C70E28294}"/>
                </a:ext>
              </a:extLst>
            </p:cNvPr>
            <p:cNvSpPr txBox="1"/>
            <p:nvPr/>
          </p:nvSpPr>
          <p:spPr>
            <a:xfrm>
              <a:off x="7746880" y="5098438"/>
              <a:ext cx="9909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</a:rPr>
                <a:t>MPI OFF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E90041A-D605-91C8-AFE5-0CCE7F9D1C34}"/>
                  </a:ext>
                </a:extLst>
              </p:cNvPr>
              <p:cNvSpPr txBox="1"/>
              <p:nvPr/>
            </p:nvSpPr>
            <p:spPr>
              <a:xfrm>
                <a:off x="1558445" y="3316079"/>
                <a:ext cx="2121614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b="1" dirty="0">
                    <a:solidFill>
                      <a:srgbClr val="179827"/>
                    </a:solidFill>
                  </a:rPr>
                  <a:t>J/</a:t>
                </a:r>
                <a:r>
                  <a:rPr lang="el-GR" sz="2000" b="1" dirty="0">
                    <a:solidFill>
                      <a:srgbClr val="179827"/>
                    </a:solidFill>
                  </a:rPr>
                  <a:t>ψ</a:t>
                </a:r>
                <a:r>
                  <a:rPr lang="en-US" sz="2000" b="1" dirty="0">
                    <a:solidFill>
                      <a:srgbClr val="179827"/>
                    </a:solidFill>
                  </a:rPr>
                  <a:t> -&gt;</a:t>
                </a:r>
                <a:r>
                  <a:rPr lang="en-US" sz="2000" b="1" dirty="0">
                    <a:solidFill>
                      <a:srgbClr val="179827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1" i="1">
                            <a:solidFill>
                              <a:srgbClr val="17982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>
                            <a:solidFill>
                              <a:srgbClr val="17982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</m:e>
                      <m:sup>
                        <m:r>
                          <a:rPr lang="en-US" sz="2000" b="1" i="1" smtClean="0">
                            <a:solidFill>
                              <a:srgbClr val="17982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2000" b="1" dirty="0">
                    <a:solidFill>
                      <a:srgbClr val="179827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rgbClr val="179827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 </m:t>
                    </m:r>
                    <m:sSup>
                      <m:sSupPr>
                        <m:ctrlPr>
                          <a:rPr lang="en-US" sz="2000" b="1" i="1" smtClean="0">
                            <a:solidFill>
                              <a:srgbClr val="17982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>
                            <a:solidFill>
                              <a:srgbClr val="17982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</m:e>
                      <m:sup>
                        <m:r>
                          <a:rPr lang="en-US" sz="2000" b="1" i="1" smtClean="0">
                            <a:solidFill>
                              <a:srgbClr val="17982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000" b="1" dirty="0">
                    <a:solidFill>
                      <a:srgbClr val="179827"/>
                    </a:solidFill>
                  </a:rPr>
                  <a:t> </a:t>
                </a: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E90041A-D605-91C8-AFE5-0CCE7F9D1C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8445" y="3316079"/>
                <a:ext cx="2121614" cy="400110"/>
              </a:xfrm>
              <a:prstGeom prst="rect">
                <a:avLst/>
              </a:prstGeom>
              <a:blipFill>
                <a:blip r:embed="rId4"/>
                <a:stretch>
                  <a:fillRect l="-2976" t="-9375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777418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2AD13-2EDE-C5E6-AB86-E3132D8E3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948"/>
            <a:ext cx="10515600" cy="1325563"/>
          </a:xfrm>
        </p:spPr>
        <p:txBody>
          <a:bodyPr/>
          <a:lstStyle/>
          <a:p>
            <a:r>
              <a:rPr lang="en-US" dirty="0"/>
              <a:t>PYTHIA vs Data (RHIC and LHC)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463845-6517-3484-F846-E11C2353D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CD6F0F-0F44-7C4B-B2D6-ACF9A6A46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 CIPANP2022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7BB88F-88C3-9C09-4501-C593DB774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0A2A6-8762-1B46-BAE3-A25AFF811674}" type="slidenum">
              <a:rPr lang="en-US" smtClean="0"/>
              <a:t>14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9865FB-4DBE-18DC-BE71-A073A71E80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645" y="2562075"/>
            <a:ext cx="3503226" cy="33621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CFF5347-0983-667E-8D9B-0C47C1CF5B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0174" y="2562075"/>
            <a:ext cx="3503226" cy="33621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B6ED6AA-CA1B-03FA-71E7-F8671FBCB3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9266" y="2562075"/>
            <a:ext cx="3612734" cy="34672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8804FDC-19D9-BBEC-6413-0CD66F1DC2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2564" y="1277268"/>
            <a:ext cx="2578445" cy="9937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4B503EA-3802-4891-5116-A77F56DCF0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14520" y="1416248"/>
            <a:ext cx="2743200" cy="89216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CF02C93-21CE-7C50-7092-3BA1DD3E7E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5660" y="1393407"/>
            <a:ext cx="2743200" cy="89216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0303146-4C5F-CC58-E27B-7B6A75196D6D}"/>
              </a:ext>
            </a:extLst>
          </p:cNvPr>
          <p:cNvSpPr txBox="1"/>
          <p:nvPr/>
        </p:nvSpPr>
        <p:spPr>
          <a:xfrm>
            <a:off x="1123926" y="2369364"/>
            <a:ext cx="2171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(same arm, inclusive)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97FA46-95C1-5401-9ED0-0E58F4180990}"/>
              </a:ext>
            </a:extLst>
          </p:cNvPr>
          <p:cNvSpPr txBox="1"/>
          <p:nvPr/>
        </p:nvSpPr>
        <p:spPr>
          <a:xfrm>
            <a:off x="9248286" y="2415734"/>
            <a:ext cx="2108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(dimuon subtracted)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0640F69D-C1A8-E606-B51F-CFD34E94F77C}"/>
              </a:ext>
            </a:extLst>
          </p:cNvPr>
          <p:cNvSpPr/>
          <p:nvPr/>
        </p:nvSpPr>
        <p:spPr>
          <a:xfrm>
            <a:off x="5034013" y="3429000"/>
            <a:ext cx="1944303" cy="286352"/>
          </a:xfrm>
          <a:prstGeom prst="roundRect">
            <a:avLst/>
          </a:prstGeom>
          <a:solidFill>
            <a:srgbClr val="FFFF00">
              <a:alpha val="2275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CC6BD499-4EC7-F979-BE8F-A5FD938C8A70}"/>
              </a:ext>
            </a:extLst>
          </p:cNvPr>
          <p:cNvSpPr/>
          <p:nvPr/>
        </p:nvSpPr>
        <p:spPr>
          <a:xfrm>
            <a:off x="8940265" y="3562551"/>
            <a:ext cx="2503090" cy="286352"/>
          </a:xfrm>
          <a:prstGeom prst="roundRect">
            <a:avLst/>
          </a:prstGeom>
          <a:solidFill>
            <a:srgbClr val="FFFF00">
              <a:alpha val="2275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6563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6E4A77D-ADAC-0CC7-8B94-9FDE081D4C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7839" y="975187"/>
            <a:ext cx="3199639" cy="16902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380EBA-EAC2-C742-00BA-FF94D44D0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25"/>
            <a:ext cx="10515600" cy="909766"/>
          </a:xfrm>
        </p:spPr>
        <p:txBody>
          <a:bodyPr/>
          <a:lstStyle/>
          <a:p>
            <a:r>
              <a:rPr lang="en-US" dirty="0"/>
              <a:t>Probe CGC in </a:t>
            </a:r>
            <a:r>
              <a:rPr lang="en-US" dirty="0" err="1"/>
              <a:t>pAu</a:t>
            </a:r>
            <a:r>
              <a:rPr lang="en-US" dirty="0"/>
              <a:t>?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5C82B4-E381-9B9B-B200-1E2F731B2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6D4FDD-E7C3-F237-DBEE-BBD4D353A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 CIPANP2022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ACFAE1-E2AD-E3AB-EF6E-4A0981164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0A2A6-8762-1B46-BAE3-A25AFF811674}" type="slidenum">
              <a:rPr lang="en-US" smtClean="0"/>
              <a:t>15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C09AFA-F35C-8D5E-92C0-9FBDBAA0B9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5469" y="2978149"/>
            <a:ext cx="4876198" cy="34829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1B904E-12D3-BDAF-0369-D005A9A415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097" y="2925749"/>
            <a:ext cx="5022915" cy="35877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32A6449-EF99-FA02-E9B7-D600F2A72328}"/>
              </a:ext>
            </a:extLst>
          </p:cNvPr>
          <p:cNvSpPr txBox="1"/>
          <p:nvPr/>
        </p:nvSpPr>
        <p:spPr>
          <a:xfrm>
            <a:off x="8776460" y="2808872"/>
            <a:ext cx="22958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Farid </a:t>
            </a:r>
            <a:r>
              <a:rPr lang="en-US" sz="800" dirty="0" err="1"/>
              <a:t>Salazer</a:t>
            </a:r>
            <a:r>
              <a:rPr lang="en-US" sz="800" dirty="0"/>
              <a:t>, Bjorn </a:t>
            </a:r>
            <a:r>
              <a:rPr lang="en-US" sz="800" dirty="0" err="1"/>
              <a:t>Schenke</a:t>
            </a:r>
            <a:r>
              <a:rPr lang="en-US" sz="800" dirty="0"/>
              <a:t> and Alba Soto-</a:t>
            </a:r>
            <a:r>
              <a:rPr lang="en-US" sz="800" dirty="0" err="1"/>
              <a:t>Ontoso</a:t>
            </a:r>
            <a:endParaRPr lang="en-US" sz="800" dirty="0"/>
          </a:p>
          <a:p>
            <a:r>
              <a:rPr lang="en-US" sz="800" dirty="0"/>
              <a:t>arXiv:2112.04611; Private Comm.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219C412-1116-540D-F57A-69D4AA4E41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670" y="917690"/>
            <a:ext cx="3199639" cy="17477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CF82853-D163-856B-8CA6-9A2942A9BF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3081" y="903050"/>
            <a:ext cx="3049522" cy="183447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663F955-F119-7294-7C01-2872DC82E2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03886" y="3799649"/>
            <a:ext cx="2099027" cy="809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CD3A4D6-CA5C-54FA-FF90-5D6F09AB90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1691" y="3907857"/>
            <a:ext cx="2000365" cy="65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89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7D736-6324-3DC1-4ED3-A2842CF3B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78" y="18255"/>
            <a:ext cx="5492858" cy="849650"/>
          </a:xfrm>
        </p:spPr>
        <p:txBody>
          <a:bodyPr/>
          <a:lstStyle/>
          <a:p>
            <a:r>
              <a:rPr lang="en-US" dirty="0"/>
              <a:t>Summary and Outlook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4443BD-48FF-73ED-FEC9-32CBA594E8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22" y="1095804"/>
            <a:ext cx="7119556" cy="5032647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/>
              <a:t>First measurements of the relative 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J/</a:t>
            </a:r>
            <a:r>
              <a:rPr lang="el-GR" b="1" dirty="0">
                <a:solidFill>
                  <a:schemeClr val="tx2">
                    <a:lumMod val="50000"/>
                  </a:schemeClr>
                </a:solidFill>
              </a:rPr>
              <a:t>ψ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 yields R in the forward rapidity vs normalized event charged particle multiplicity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</a:rPr>
              <a:t>N</a:t>
            </a:r>
            <a:r>
              <a:rPr lang="en-US" b="1" baseline="-25000" dirty="0" err="1">
                <a:solidFill>
                  <a:schemeClr val="tx2">
                    <a:lumMod val="50000"/>
                  </a:schemeClr>
                </a:solidFill>
              </a:rPr>
              <a:t>ch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/&lt; </a:t>
            </a:r>
            <a:r>
              <a:rPr lang="en-US" b="1" dirty="0" err="1">
                <a:solidFill>
                  <a:schemeClr val="tx2">
                    <a:lumMod val="50000"/>
                  </a:schemeClr>
                </a:solidFill>
              </a:rPr>
              <a:t>N</a:t>
            </a:r>
            <a:r>
              <a:rPr lang="en-US" b="1" baseline="-25000" dirty="0" err="1">
                <a:solidFill>
                  <a:schemeClr val="tx2">
                    <a:lumMod val="50000"/>
                  </a:schemeClr>
                </a:solidFill>
              </a:rPr>
              <a:t>ch</a:t>
            </a:r>
            <a:r>
              <a:rPr lang="en-US" b="1" baseline="-25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&gt; in pp at 200GeV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Strong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</a:rPr>
              <a:t>N</a:t>
            </a:r>
            <a:r>
              <a:rPr lang="en-US" baseline="-25000" dirty="0" err="1">
                <a:solidFill>
                  <a:schemeClr val="tx2">
                    <a:lumMod val="50000"/>
                  </a:schemeClr>
                </a:solidFill>
              </a:rPr>
              <a:t>ch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 dependence observed when signal and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</a:rPr>
              <a:t>N</a:t>
            </a:r>
            <a:r>
              <a:rPr lang="en-US" baseline="-25000" dirty="0" err="1">
                <a:solidFill>
                  <a:schemeClr val="tx2">
                    <a:lumMod val="50000"/>
                  </a:schemeClr>
                </a:solidFill>
              </a:rPr>
              <a:t>ch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 in the same kinematics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 err="1">
                <a:solidFill>
                  <a:schemeClr val="tx2">
                    <a:lumMod val="50000"/>
                  </a:schemeClr>
                </a:solidFill>
              </a:rPr>
              <a:t>N</a:t>
            </a:r>
            <a:r>
              <a:rPr lang="en-US" baseline="-25000" dirty="0" err="1">
                <a:solidFill>
                  <a:schemeClr val="tx2">
                    <a:lumMod val="50000"/>
                  </a:schemeClr>
                </a:solidFill>
              </a:rPr>
              <a:t>ch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 dependence reduced significantly if dimuon contribution removed</a:t>
            </a:r>
            <a:endParaRPr lang="en-US" baseline="-25000" dirty="0">
              <a:solidFill>
                <a:schemeClr val="tx2">
                  <a:lumMod val="50000"/>
                </a:schemeClr>
              </a:solidFill>
            </a:endParaRPr>
          </a:p>
          <a:p>
            <a:pPr lvl="1">
              <a:buFont typeface="Wingdings" pitchFamily="2" charset="2"/>
              <a:buChar char="Ø"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Dimuon subtracted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</a:rPr>
              <a:t>N</a:t>
            </a:r>
            <a:r>
              <a:rPr lang="en-US" baseline="-25000" dirty="0" err="1">
                <a:solidFill>
                  <a:schemeClr val="tx2">
                    <a:lumMod val="50000"/>
                  </a:schemeClr>
                </a:solidFill>
              </a:rPr>
              <a:t>ch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 dependence similar to the ones from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</a:rPr>
              <a:t>N</a:t>
            </a:r>
            <a:r>
              <a:rPr lang="en-US" baseline="-25000" dirty="0" err="1">
                <a:solidFill>
                  <a:schemeClr val="tx2">
                    <a:lumMod val="50000"/>
                  </a:schemeClr>
                </a:solidFill>
              </a:rPr>
              <a:t>ch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 determined in a far kinematic region from the signal </a:t>
            </a:r>
          </a:p>
          <a:p>
            <a:pPr marL="457200" lvl="1" indent="0">
              <a:buNone/>
            </a:pPr>
            <a:endParaRPr lang="en-US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Physics discussions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“c-cbar” favors CS state, at low </a:t>
            </a:r>
            <a:r>
              <a:rPr lang="en-US" dirty="0" err="1">
                <a:solidFill>
                  <a:schemeClr val="tx2">
                    <a:lumMod val="50000"/>
                  </a:schemeClr>
                </a:solidFill>
              </a:rPr>
              <a:t>pT</a:t>
            </a: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?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 R depends on not only MPI but also other effects/production mechanisms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Comparison with PYTHIA, favors MPI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More theoretical inputs welcome</a:t>
            </a:r>
          </a:p>
          <a:p>
            <a:pPr marL="457200" lvl="1" indent="0">
              <a:buNone/>
            </a:pPr>
            <a:endParaRPr lang="en-US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US" b="1" dirty="0" err="1">
                <a:solidFill>
                  <a:schemeClr val="tx2">
                    <a:lumMod val="50000"/>
                  </a:schemeClr>
                </a:solidFill>
              </a:rPr>
              <a:t>p+Au</a:t>
            </a:r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 analysis in progress, stay tuned!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Very interesting CGC motivated model predictions </a:t>
            </a:r>
          </a:p>
          <a:p>
            <a:endParaRPr lang="en-US" dirty="0">
              <a:solidFill>
                <a:schemeClr val="tx2">
                  <a:lumMod val="5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09B7FC-87BF-1E34-F9FB-60232C123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BF83D4-592A-2052-A7EA-90776686C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 CIPANP2022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B41653-D731-7107-DECB-376C9843F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0A2A6-8762-1B46-BAE3-A25AFF811674}" type="slidenum">
              <a:rPr lang="en-US" smtClean="0"/>
              <a:t>16</a:t>
            </a:fld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E4B6612-E0BF-CE06-872C-B1593CD26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3869" y="4841875"/>
            <a:ext cx="4013200" cy="18796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EBC35536-D2A8-3710-6978-5D74A7F5A08B}"/>
              </a:ext>
            </a:extLst>
          </p:cNvPr>
          <p:cNvSpPr txBox="1"/>
          <p:nvPr/>
        </p:nvSpPr>
        <p:spPr>
          <a:xfrm>
            <a:off x="7886700" y="5229781"/>
            <a:ext cx="53340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7030A0"/>
                </a:solidFill>
              </a:rPr>
              <a:t>J/</a:t>
            </a:r>
            <a:r>
              <a:rPr lang="el-GR" sz="1800" b="1" dirty="0">
                <a:solidFill>
                  <a:srgbClr val="7030A0"/>
                </a:solidFill>
              </a:rPr>
              <a:t>ψ</a:t>
            </a:r>
            <a:r>
              <a:rPr lang="en-US" sz="1800" b="1" dirty="0">
                <a:solidFill>
                  <a:srgbClr val="7030A0"/>
                </a:solidFill>
              </a:rPr>
              <a:t> </a:t>
            </a:r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C262655-DF21-067A-BBBA-358590DE810F}"/>
              </a:ext>
            </a:extLst>
          </p:cNvPr>
          <p:cNvSpPr txBox="1"/>
          <p:nvPr/>
        </p:nvSpPr>
        <p:spPr>
          <a:xfrm>
            <a:off x="11222496" y="5140365"/>
            <a:ext cx="53340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179827"/>
                </a:solidFill>
              </a:rPr>
              <a:t>J/</a:t>
            </a:r>
            <a:r>
              <a:rPr lang="el-GR" sz="1800" b="1" dirty="0">
                <a:solidFill>
                  <a:srgbClr val="179827"/>
                </a:solidFill>
              </a:rPr>
              <a:t>ψ</a:t>
            </a:r>
            <a:r>
              <a:rPr lang="en-US" sz="1800" b="1" dirty="0">
                <a:solidFill>
                  <a:srgbClr val="179827"/>
                </a:solidFill>
              </a:rPr>
              <a:t> </a:t>
            </a:r>
            <a:endParaRPr lang="en-US" dirty="0">
              <a:solidFill>
                <a:srgbClr val="179827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F61A5D-C433-47C2-5050-5616F3D22E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968096" y="486745"/>
            <a:ext cx="3850407" cy="401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9518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4th Conference on the Intersections of Particle and Nuclear Physics (CIPANP 2022)">
            <a:extLst>
              <a:ext uri="{FF2B5EF4-FFF2-40B4-BE49-F238E27FC236}">
                <a16:creationId xmlns:a16="http://schemas.microsoft.com/office/drawing/2014/main" id="{0F517809-B287-DAC7-ED7D-6E714CCAA0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22" y="0"/>
            <a:ext cx="12180677" cy="6858000"/>
          </a:xfrm>
          <a:prstGeom prst="rect">
            <a:avLst/>
          </a:prstGeom>
          <a:noFill/>
          <a:effectLst>
            <a:outerShdw dist="50800" dir="5400000" sx="1000" sy="1000" algn="ctr" rotWithShape="0">
              <a:srgbClr val="000000">
                <a:alpha val="6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E518FF-CBB0-363A-ED34-4BB66A285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812022-5B3E-35C8-BBBE-873FFF299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 CIPANP2022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E0F12E-7E41-602C-0A7E-DAFC7423F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0A2A6-8762-1B46-BAE3-A25AFF811674}" type="slidenum">
              <a:rPr lang="en-US" smtClean="0"/>
              <a:t>17</a:t>
            </a:fld>
            <a:endParaRPr lang="en-US"/>
          </a:p>
        </p:txBody>
      </p:sp>
      <p:pic>
        <p:nvPicPr>
          <p:cNvPr id="7" name="Picture 2" descr="Thank You to All | Centennial Middle School">
            <a:extLst>
              <a:ext uri="{FF2B5EF4-FFF2-40B4-BE49-F238E27FC236}">
                <a16:creationId xmlns:a16="http://schemas.microsoft.com/office/drawing/2014/main" id="{F7B8682F-B6D6-079F-F771-C6B00714B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7200" y="1404937"/>
            <a:ext cx="5384800" cy="358986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58294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84C23-5342-E6C2-BB99-5350B62D7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CF6395-001D-530B-7D9A-BEAEF958F3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6B9CE5-4A43-9875-E64A-63598211B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2B208D-3DAD-1ACB-42C0-0FCBEB0D5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 CIPANP2022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641DA2-A1C6-D429-E93D-C2961E8DA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0A2A6-8762-1B46-BAE3-A25AFF81167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6775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A843B-625E-2E2C-9C7F-F01D3E4B4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760" y="0"/>
            <a:ext cx="10515600" cy="1325563"/>
          </a:xfrm>
        </p:spPr>
        <p:txBody>
          <a:bodyPr/>
          <a:lstStyle/>
          <a:p>
            <a:r>
              <a:rPr lang="en-US" dirty="0"/>
              <a:t>J/</a:t>
            </a:r>
            <a:r>
              <a:rPr lang="el-GR" dirty="0">
                <a:solidFill>
                  <a:schemeClr val="tx2">
                    <a:lumMod val="50000"/>
                  </a:schemeClr>
                </a:solidFill>
              </a:rPr>
              <a:t>ψ</a:t>
            </a:r>
            <a:r>
              <a:rPr lang="en-US" dirty="0"/>
              <a:t> Yields vs Event Multiplicity: All Together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D55376-D022-F62E-8ED6-9108D6351950}"/>
              </a:ext>
            </a:extLst>
          </p:cNvPr>
          <p:cNvSpPr txBox="1"/>
          <p:nvPr/>
        </p:nvSpPr>
        <p:spPr>
          <a:xfrm>
            <a:off x="880981" y="1519212"/>
            <a:ext cx="4542718" cy="21082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>
                <a:solidFill>
                  <a:srgbClr val="FF0000"/>
                </a:solidFill>
              </a:rPr>
              <a:t>RED    = </a:t>
            </a:r>
            <a:r>
              <a:rPr lang="en-US" sz="2500" b="1" dirty="0" err="1">
                <a:solidFill>
                  <a:srgbClr val="FF0000"/>
                </a:solidFill>
              </a:rPr>
              <a:t>Tracklets</a:t>
            </a:r>
            <a:r>
              <a:rPr lang="en-US" sz="2500" b="1" dirty="0">
                <a:solidFill>
                  <a:srgbClr val="FF0000"/>
                </a:solidFill>
              </a:rPr>
              <a:t> (1.2 &lt; eta &lt; 2.4)</a:t>
            </a:r>
          </a:p>
          <a:p>
            <a:r>
              <a:rPr lang="en-US" sz="2500" b="1" dirty="0">
                <a:solidFill>
                  <a:srgbClr val="FF0000"/>
                </a:solidFill>
              </a:rPr>
              <a:t>                [dimuon subtracted]</a:t>
            </a:r>
          </a:p>
          <a:p>
            <a:r>
              <a:rPr lang="en-US" sz="2500" b="1" dirty="0">
                <a:solidFill>
                  <a:srgbClr val="00B050"/>
                </a:solidFill>
              </a:rPr>
              <a:t>Green =</a:t>
            </a:r>
            <a:r>
              <a:rPr lang="en-US" sz="2500" b="1" dirty="0">
                <a:solidFill>
                  <a:srgbClr val="179827"/>
                </a:solidFill>
              </a:rPr>
              <a:t> </a:t>
            </a:r>
            <a:r>
              <a:rPr lang="en-US" sz="2800" b="1" dirty="0">
                <a:solidFill>
                  <a:srgbClr val="179827"/>
                </a:solidFill>
              </a:rPr>
              <a:t>J/</a:t>
            </a:r>
            <a:r>
              <a:rPr lang="el-GR" sz="2800" b="1" dirty="0">
                <a:solidFill>
                  <a:srgbClr val="179827"/>
                </a:solidFill>
              </a:rPr>
              <a:t>ψ</a:t>
            </a:r>
            <a:r>
              <a:rPr lang="en-US" sz="2500" b="1" dirty="0">
                <a:solidFill>
                  <a:srgbClr val="00B050"/>
                </a:solidFill>
              </a:rPr>
              <a:t> (1.2 &lt; y &lt; 2.2)</a:t>
            </a:r>
          </a:p>
          <a:p>
            <a:r>
              <a:rPr lang="en-US" sz="2500" b="1" dirty="0">
                <a:solidFill>
                  <a:srgbClr val="00B050"/>
                </a:solidFill>
              </a:rPr>
              <a:t>                [inclusive </a:t>
            </a:r>
            <a:r>
              <a:rPr lang="en-US" sz="2500" b="1" dirty="0" err="1">
                <a:solidFill>
                  <a:srgbClr val="00B050"/>
                </a:solidFill>
              </a:rPr>
              <a:t>tracklets</a:t>
            </a:r>
            <a:r>
              <a:rPr lang="en-US" sz="2500" b="1" dirty="0">
                <a:solidFill>
                  <a:srgbClr val="00B050"/>
                </a:solidFill>
              </a:rPr>
              <a:t>]</a:t>
            </a:r>
          </a:p>
          <a:p>
            <a:r>
              <a:rPr lang="en-US" sz="2500" b="1" dirty="0">
                <a:solidFill>
                  <a:srgbClr val="0432FF"/>
                </a:solidFill>
              </a:rPr>
              <a:t>Blue    = </a:t>
            </a:r>
            <a:r>
              <a:rPr lang="en-US" sz="2400" b="1" dirty="0">
                <a:solidFill>
                  <a:srgbClr val="0432FF"/>
                </a:solidFill>
              </a:rPr>
              <a:t>J/</a:t>
            </a:r>
            <a:r>
              <a:rPr lang="el-GR" sz="2400" b="1" dirty="0">
                <a:solidFill>
                  <a:srgbClr val="0432FF"/>
                </a:solidFill>
              </a:rPr>
              <a:t>ψ</a:t>
            </a:r>
            <a:r>
              <a:rPr lang="en-US" sz="2400" b="1" dirty="0">
                <a:solidFill>
                  <a:srgbClr val="0432FF"/>
                </a:solidFill>
              </a:rPr>
              <a:t> </a:t>
            </a:r>
            <a:r>
              <a:rPr lang="en-US" sz="2500" b="1" dirty="0">
                <a:solidFill>
                  <a:srgbClr val="0432FF"/>
                </a:solidFill>
              </a:rPr>
              <a:t>(-2.2 &lt; y &lt; -1.2)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EBB30D-A44D-89B4-0D41-2D5FE855D783}"/>
              </a:ext>
            </a:extLst>
          </p:cNvPr>
          <p:cNvSpPr txBox="1"/>
          <p:nvPr/>
        </p:nvSpPr>
        <p:spPr>
          <a:xfrm>
            <a:off x="695164" y="5885793"/>
            <a:ext cx="5424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 Less MPI contribution to the forward J/Psi production?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FC1C6971-54B6-F3DF-AFDF-B4A9D313A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9/2/22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23F117C-A5A3-DB1D-8C55-D6CD6C1D1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 CIPANP2022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D55D7A8-D3A5-AFF0-69A8-F81BE463F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0A2A6-8762-1B46-BAE3-A25AFF811674}" type="slidenum">
              <a:rPr lang="en-US" smtClean="0"/>
              <a:t>19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B04BA69-FCFB-9ACD-7154-B1CC14637A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876823" y="939950"/>
            <a:ext cx="5205141" cy="54252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62333A-15AB-713E-78A9-1485223B5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6649" y="3854948"/>
            <a:ext cx="3581400" cy="172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1117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832A3-F496-2C45-DEA1-93CF6DD5C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209" y="223539"/>
            <a:ext cx="9647434" cy="709932"/>
          </a:xfrm>
        </p:spPr>
        <p:txBody>
          <a:bodyPr>
            <a:normAutofit fontScale="90000"/>
          </a:bodyPr>
          <a:lstStyle/>
          <a:p>
            <a:r>
              <a:rPr lang="en-US" dirty="0"/>
              <a:t>J/</a:t>
            </a:r>
            <a:r>
              <a:rPr lang="el-GR" dirty="0">
                <a:solidFill>
                  <a:schemeClr val="tx2">
                    <a:lumMod val="50000"/>
                  </a:schemeClr>
                </a:solidFill>
              </a:rPr>
              <a:t>ψ</a:t>
            </a:r>
            <a:r>
              <a:rPr lang="en-US" dirty="0"/>
              <a:t> Production in High Energy </a:t>
            </a:r>
            <a:r>
              <a:rPr lang="en-US" dirty="0" err="1"/>
              <a:t>p+p</a:t>
            </a:r>
            <a:r>
              <a:rPr lang="en-US" dirty="0"/>
              <a:t>/A Collisions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AFFA98D-DF8F-D10F-F875-38A1EA1FA68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30381" y="1274546"/>
                <a:ext cx="4747531" cy="5081803"/>
              </a:xfrm>
            </p:spPr>
            <p:txBody>
              <a:bodyPr>
                <a:normAutofit fontScale="77500" lnSpcReduction="20000"/>
              </a:bodyPr>
              <a:lstStyle/>
              <a:p>
                <a:pPr marL="0" indent="0">
                  <a:buNone/>
                </a:pPr>
                <a:r>
                  <a:rPr lang="en-US" b="1" dirty="0"/>
                  <a:t>How J/</a:t>
                </a:r>
                <a:r>
                  <a:rPr lang="el-GR" b="1" dirty="0">
                    <a:solidFill>
                      <a:schemeClr val="tx2">
                        <a:lumMod val="50000"/>
                      </a:schemeClr>
                    </a:solidFill>
                  </a:rPr>
                  <a:t>ψ</a:t>
                </a:r>
                <a:r>
                  <a:rPr lang="en-US" dirty="0"/>
                  <a:t> </a:t>
                </a:r>
                <a:r>
                  <a:rPr lang="en-US" b="1" dirty="0"/>
                  <a:t>are produced? </a:t>
                </a:r>
              </a:p>
              <a:p>
                <a:pPr marL="0" indent="0">
                  <a:buNone/>
                </a:pPr>
                <a:r>
                  <a:rPr lang="en-US" dirty="0"/>
                  <a:t> </a:t>
                </a:r>
                <a:r>
                  <a:rPr lang="en-US" dirty="0">
                    <a:solidFill>
                      <a:srgbClr val="FF0000"/>
                    </a:solidFill>
                  </a:rPr>
                  <a:t>Perturbative</a:t>
                </a:r>
                <a:r>
                  <a:rPr lang="en-US" dirty="0"/>
                  <a:t> + </a:t>
                </a:r>
                <a:r>
                  <a:rPr lang="en-US" dirty="0">
                    <a:solidFill>
                      <a:srgbClr val="0432FF"/>
                    </a:solidFill>
                  </a:rPr>
                  <a:t>Non-perturbative</a:t>
                </a:r>
              </a:p>
              <a:p>
                <a:pPr marL="0" indent="0">
                  <a:buNone/>
                </a:pPr>
                <a:r>
                  <a:rPr lang="en-US" dirty="0"/>
                  <a:t>   - J/</a:t>
                </a:r>
                <a:r>
                  <a:rPr lang="el-GR" dirty="0">
                    <a:solidFill>
                      <a:schemeClr val="tx2">
                        <a:lumMod val="50000"/>
                      </a:schemeClr>
                    </a:solidFill>
                  </a:rPr>
                  <a:t>ψ</a:t>
                </a:r>
                <a:r>
                  <a:rPr lang="en-US" dirty="0"/>
                  <a:t>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</m:oMath>
                </a14:m>
                <a:r>
                  <a:rPr lang="en-US" dirty="0"/>
                  <a:t>), a simplest QCD system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“</a:t>
                </a:r>
                <a14:m>
                  <m:oMath xmlns:m="http://schemas.openxmlformats.org/officeDocument/2006/math">
                    <m:r>
                      <a:rPr lang="en-US" sz="2600" i="1">
                        <a:latin typeface="Cambria Math" panose="020405030504060302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lang="en-US" sz="2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</m:oMath>
                </a14:m>
                <a:r>
                  <a:rPr lang="en-US" sz="2600" dirty="0"/>
                  <a:t> </a:t>
                </a:r>
                <a:r>
                  <a:rPr lang="en-US" dirty="0"/>
                  <a:t>” pair from hard scattering </a:t>
                </a:r>
              </a:p>
              <a:p>
                <a:pPr lvl="1"/>
                <a:r>
                  <a:rPr lang="en-US" dirty="0" err="1"/>
                  <a:t>pQCD</a:t>
                </a:r>
                <a:r>
                  <a:rPr lang="en-US" dirty="0"/>
                  <a:t>:</a:t>
                </a:r>
              </a:p>
              <a:p>
                <a:pPr lvl="2"/>
                <a:r>
                  <a:rPr lang="en-US" dirty="0"/>
                  <a:t>Single hard scattering</a:t>
                </a:r>
              </a:p>
              <a:p>
                <a:pPr lvl="2"/>
                <a:r>
                  <a:rPr lang="en-US" dirty="0"/>
                  <a:t>Multiple semi-hard </a:t>
                </a:r>
                <a:r>
                  <a:rPr lang="en-US" dirty="0" err="1"/>
                  <a:t>parton</a:t>
                </a:r>
                <a:r>
                  <a:rPr lang="en-US" dirty="0"/>
                  <a:t> interactions (MPI)</a:t>
                </a:r>
              </a:p>
              <a:p>
                <a:pPr lvl="1"/>
                <a:r>
                  <a:rPr lang="en-US" dirty="0"/>
                  <a:t>NRQCD models:</a:t>
                </a:r>
              </a:p>
              <a:p>
                <a:pPr lvl="2"/>
                <a:r>
                  <a:rPr lang="en-US" dirty="0">
                    <a:solidFill>
                      <a:srgbClr val="FF0000"/>
                    </a:solidFill>
                  </a:rPr>
                  <a:t>Color Singlet (CS)</a:t>
                </a:r>
              </a:p>
              <a:p>
                <a:pPr lvl="2"/>
                <a:r>
                  <a:rPr lang="en-US" dirty="0">
                    <a:solidFill>
                      <a:srgbClr val="FF0000"/>
                    </a:solidFill>
                  </a:rPr>
                  <a:t>Color Octet (CO)</a:t>
                </a:r>
              </a:p>
              <a:p>
                <a:pPr lvl="1"/>
                <a:r>
                  <a:rPr lang="en-US" dirty="0"/>
                  <a:t>Jet fragmentation </a:t>
                </a:r>
              </a:p>
              <a:p>
                <a:pPr marL="457200" lvl="1" indent="0">
                  <a:buNone/>
                </a:pPr>
                <a:endParaRPr lang="en-US" dirty="0"/>
              </a:p>
              <a:p>
                <a:r>
                  <a:rPr lang="en-US" dirty="0"/>
                  <a:t>“</a:t>
                </a:r>
                <a14:m>
                  <m:oMath xmlns:m="http://schemas.openxmlformats.org/officeDocument/2006/math">
                    <m:r>
                      <a:rPr lang="en-US" sz="2600" i="1">
                        <a:latin typeface="Cambria Math" panose="02040503050406030204" pitchFamily="18" charset="0"/>
                      </a:rPr>
                      <m:t>𝑐</m:t>
                    </m:r>
                    <m:acc>
                      <m:accPr>
                        <m:chr m:val="̅"/>
                        <m:ctrlPr>
                          <a:rPr lang="en-US" sz="2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6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</m:oMath>
                </a14:m>
                <a:r>
                  <a:rPr lang="en-US" dirty="0"/>
                  <a:t>” hadronization to J/</a:t>
                </a:r>
                <a:r>
                  <a:rPr lang="el-GR" dirty="0">
                    <a:solidFill>
                      <a:schemeClr val="tx2">
                        <a:lumMod val="50000"/>
                      </a:schemeClr>
                    </a:solidFill>
                  </a:rPr>
                  <a:t>ψ</a:t>
                </a:r>
                <a:endParaRPr lang="en-US" dirty="0"/>
              </a:p>
              <a:p>
                <a:pPr lvl="1"/>
                <a:r>
                  <a:rPr lang="en-US" dirty="0"/>
                  <a:t>Color neutralization  </a:t>
                </a:r>
              </a:p>
              <a:p>
                <a:pPr lvl="1"/>
                <a:r>
                  <a:rPr lang="en-US" dirty="0"/>
                  <a:t>Interactions with QCD medium   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AFFA98D-DF8F-D10F-F875-38A1EA1FA68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30381" y="1274546"/>
                <a:ext cx="4747531" cy="5081803"/>
              </a:xfrm>
              <a:blipFill>
                <a:blip r:embed="rId2"/>
                <a:stretch>
                  <a:fillRect l="-1600" t="-24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7">
            <a:extLst>
              <a:ext uri="{FF2B5EF4-FFF2-40B4-BE49-F238E27FC236}">
                <a16:creationId xmlns:a16="http://schemas.microsoft.com/office/drawing/2014/main" id="{5F33F18D-9850-CFE3-644A-448AA34EA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52330" y="3668385"/>
            <a:ext cx="2080634" cy="2788333"/>
          </a:xfrm>
          <a:prstGeom prst="rect">
            <a:avLst/>
          </a:prstGeom>
          <a:noFill/>
          <a:ln/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05E0CCE-9C8B-9934-A0D9-2529F2272E92}"/>
              </a:ext>
            </a:extLst>
          </p:cNvPr>
          <p:cNvSpPr txBox="1"/>
          <p:nvPr/>
        </p:nvSpPr>
        <p:spPr>
          <a:xfrm>
            <a:off x="5395644" y="4299014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CS: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4B79B65-6F4F-8E1E-257F-0F38B82F6428}"/>
              </a:ext>
            </a:extLst>
          </p:cNvPr>
          <p:cNvSpPr txBox="1"/>
          <p:nvPr/>
        </p:nvSpPr>
        <p:spPr>
          <a:xfrm>
            <a:off x="5373426" y="5612489"/>
            <a:ext cx="520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CO:</a:t>
            </a:r>
          </a:p>
        </p:txBody>
      </p:sp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CE3E9444-BC2C-4830-1294-D3790E6D1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9/2/22</a:t>
            </a:r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49CE97FB-89D2-1127-6BDE-3CE632304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 CIPANP2022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512E5518-2461-67CB-DD9A-69CD50444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0A2A6-8762-1B46-BAE3-A25AFF811674}" type="slidenum">
              <a:rPr lang="en-US" smtClean="0"/>
              <a:t>2</a:t>
            </a:fld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C55357D-B1CA-44D9-E99E-EE36AFC81A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3268" y="1063585"/>
            <a:ext cx="4530904" cy="238010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C6AEE0B-8A74-13E3-3761-96371C2A6728}"/>
              </a:ext>
            </a:extLst>
          </p:cNvPr>
          <p:cNvSpPr txBox="1"/>
          <p:nvPr/>
        </p:nvSpPr>
        <p:spPr>
          <a:xfrm>
            <a:off x="8853046" y="5335490"/>
            <a:ext cx="24242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Gluon fusion dominates</a:t>
            </a:r>
          </a:p>
          <a:p>
            <a:r>
              <a:rPr lang="en-US" dirty="0"/>
              <a:t>at RHIC energy</a:t>
            </a:r>
          </a:p>
        </p:txBody>
      </p:sp>
    </p:spTree>
    <p:extLst>
      <p:ext uri="{BB962C8B-B14F-4D97-AF65-F5344CB8AC3E}">
        <p14:creationId xmlns:p14="http://schemas.microsoft.com/office/powerpoint/2010/main" val="2290872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B8826-D62F-5D62-1EED-0C32664B3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38709"/>
          </a:xfrm>
        </p:spPr>
        <p:txBody>
          <a:bodyPr/>
          <a:lstStyle/>
          <a:p>
            <a:r>
              <a:rPr lang="en-US" dirty="0"/>
              <a:t>Comparation with other Results (I)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8C2B6C-1FCF-CAEF-EF49-39975EEF4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064462-35C7-96E8-BC44-28F28D9A6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 CIPANP2022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5709D3-7FED-1E41-D900-C4D8EB0C4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0A2A6-8762-1B46-BAE3-A25AFF811674}" type="slidenum">
              <a:rPr lang="en-US" smtClean="0"/>
              <a:t>20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9B9A81-D0DB-3B89-CE81-A2BE3AD8CC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720026" y="774467"/>
            <a:ext cx="5358693" cy="558525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B5A7EDD-C26C-BAAE-A1EB-8040BF572E32}"/>
              </a:ext>
            </a:extLst>
          </p:cNvPr>
          <p:cNvSpPr txBox="1"/>
          <p:nvPr/>
        </p:nvSpPr>
        <p:spPr>
          <a:xfrm>
            <a:off x="782421" y="1708141"/>
            <a:ext cx="83388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ALICE: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STAR: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6ADC69-279B-B79C-28F0-1B6B4B95A353}"/>
              </a:ext>
            </a:extLst>
          </p:cNvPr>
          <p:cNvSpPr txBox="1"/>
          <p:nvPr/>
        </p:nvSpPr>
        <p:spPr>
          <a:xfrm>
            <a:off x="782421" y="5126077"/>
            <a:ext cx="970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PHENIX: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FE971DC-26F5-30E3-7EEF-2C545332A6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8367" y="1394727"/>
            <a:ext cx="2855606" cy="152717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CE7E9A1-C541-C3A9-4242-D4EDAC332E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4250" y="2828925"/>
            <a:ext cx="2855608" cy="15271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D6E6CDC-F3FD-ABF2-158E-E16DFD99BB99}"/>
                  </a:ext>
                </a:extLst>
              </p:cNvPr>
              <p:cNvSpPr txBox="1"/>
              <p:nvPr/>
            </p:nvSpPr>
            <p:spPr>
              <a:xfrm>
                <a:off x="4377705" y="1497124"/>
                <a:ext cx="2121614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b="1" dirty="0">
                    <a:solidFill>
                      <a:srgbClr val="179827"/>
                    </a:solidFill>
                  </a:rPr>
                  <a:t>J/</a:t>
                </a:r>
                <a:r>
                  <a:rPr lang="el-GR" sz="2000" b="1" dirty="0">
                    <a:solidFill>
                      <a:srgbClr val="179827"/>
                    </a:solidFill>
                  </a:rPr>
                  <a:t>ψ</a:t>
                </a:r>
                <a:r>
                  <a:rPr lang="en-US" sz="2000" b="1" dirty="0">
                    <a:solidFill>
                      <a:srgbClr val="179827"/>
                    </a:solidFill>
                  </a:rPr>
                  <a:t> -&gt;</a:t>
                </a:r>
                <a:r>
                  <a:rPr lang="en-US" sz="2000" b="1" dirty="0">
                    <a:solidFill>
                      <a:srgbClr val="179827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1" i="1">
                            <a:solidFill>
                              <a:srgbClr val="17982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>
                            <a:solidFill>
                              <a:srgbClr val="17982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</m:e>
                      <m:sup>
                        <m:r>
                          <a:rPr lang="en-US" sz="2000" b="1" i="1" smtClean="0">
                            <a:solidFill>
                              <a:srgbClr val="17982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2000" b="1" dirty="0">
                    <a:solidFill>
                      <a:srgbClr val="179827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rgbClr val="179827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000" b="1" i="1" smtClean="0">
                            <a:solidFill>
                              <a:srgbClr val="17982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 smtClean="0">
                            <a:solidFill>
                              <a:srgbClr val="17982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1" i="1">
                            <a:solidFill>
                              <a:srgbClr val="17982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</m:e>
                      <m:sup>
                        <m:r>
                          <a:rPr lang="en-US" sz="2000" b="1" i="1" smtClean="0">
                            <a:solidFill>
                              <a:srgbClr val="17982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000" b="1" dirty="0">
                    <a:solidFill>
                      <a:srgbClr val="179827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D6E6CDC-F3FD-ABF2-158E-E16DFD99BB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7705" y="1497124"/>
                <a:ext cx="2121614" cy="400110"/>
              </a:xfrm>
              <a:prstGeom prst="rect">
                <a:avLst/>
              </a:prstGeom>
              <a:blipFill>
                <a:blip r:embed="rId6"/>
                <a:stretch>
                  <a:fillRect l="-2976" t="-9375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3D2B7EF-3DBC-F7E4-D6DC-1B612FF78BA8}"/>
                  </a:ext>
                </a:extLst>
              </p:cNvPr>
              <p:cNvSpPr txBox="1"/>
              <p:nvPr/>
            </p:nvSpPr>
            <p:spPr>
              <a:xfrm>
                <a:off x="2647593" y="1155351"/>
                <a:ext cx="2121614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b="1" dirty="0">
                    <a:solidFill>
                      <a:srgbClr val="7030A0"/>
                    </a:solidFill>
                  </a:rPr>
                  <a:t>J/</a:t>
                </a:r>
                <a:r>
                  <a:rPr lang="el-GR" sz="2000" b="1" dirty="0">
                    <a:solidFill>
                      <a:srgbClr val="7030A0"/>
                    </a:solidFill>
                  </a:rPr>
                  <a:t>ψ</a:t>
                </a:r>
                <a:r>
                  <a:rPr lang="en-US" sz="2000" b="1" dirty="0">
                    <a:solidFill>
                      <a:srgbClr val="7030A0"/>
                    </a:solidFill>
                  </a:rPr>
                  <a:t> -&gt;</a:t>
                </a:r>
                <a:r>
                  <a:rPr lang="en-US" sz="2000" b="1" dirty="0">
                    <a:solidFill>
                      <a:srgbClr val="7030A0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lang="en-US" sz="20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2000" b="1" dirty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0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lang="en-US" sz="20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000" b="1" dirty="0">
                    <a:solidFill>
                      <a:srgbClr val="7030A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3D2B7EF-3DBC-F7E4-D6DC-1B612FF78B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7593" y="1155351"/>
                <a:ext cx="2121614" cy="400110"/>
              </a:xfrm>
              <a:prstGeom prst="rect">
                <a:avLst/>
              </a:prstGeom>
              <a:blipFill>
                <a:blip r:embed="rId7"/>
                <a:stretch>
                  <a:fillRect l="-2976" t="-9375" b="-28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8FD9DC7-BB74-0582-4FC6-99C8DCEBA03F}"/>
                  </a:ext>
                </a:extLst>
              </p:cNvPr>
              <p:cNvSpPr txBox="1"/>
              <p:nvPr/>
            </p:nvSpPr>
            <p:spPr>
              <a:xfrm>
                <a:off x="3428042" y="2928891"/>
                <a:ext cx="2121614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b="1" dirty="0">
                    <a:solidFill>
                      <a:srgbClr val="FFC000"/>
                    </a:solidFill>
                  </a:rPr>
                  <a:t>J/</a:t>
                </a:r>
                <a:r>
                  <a:rPr lang="el-GR" sz="2000" b="1" dirty="0">
                    <a:solidFill>
                      <a:srgbClr val="FFC000"/>
                    </a:solidFill>
                  </a:rPr>
                  <a:t>ψ</a:t>
                </a:r>
                <a:r>
                  <a:rPr lang="en-US" sz="2000" b="1" dirty="0">
                    <a:solidFill>
                      <a:srgbClr val="FFC000"/>
                    </a:solidFill>
                  </a:rPr>
                  <a:t> -&gt;</a:t>
                </a:r>
                <a:r>
                  <a:rPr lang="en-US" sz="2000" b="1" dirty="0">
                    <a:solidFill>
                      <a:srgbClr val="FFC000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1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lang="en-US" sz="20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2000" b="1" dirty="0">
                    <a:solidFill>
                      <a:srgbClr val="FFC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0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r>
                          <a:rPr lang="en-US" sz="2000" b="1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000" b="1" dirty="0">
                    <a:solidFill>
                      <a:srgbClr val="FFC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8FD9DC7-BB74-0582-4FC6-99C8DCEBA0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8042" y="2928891"/>
                <a:ext cx="2121614" cy="400110"/>
              </a:xfrm>
              <a:prstGeom prst="rect">
                <a:avLst/>
              </a:prstGeom>
              <a:blipFill>
                <a:blip r:embed="rId8"/>
                <a:stretch>
                  <a:fillRect l="-2976" t="-6061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7727729B-96E7-EE87-F625-06EC1B23C729}"/>
              </a:ext>
            </a:extLst>
          </p:cNvPr>
          <p:cNvGrpSpPr/>
          <p:nvPr/>
        </p:nvGrpSpPr>
        <p:grpSpPr>
          <a:xfrm>
            <a:off x="2138499" y="4820732"/>
            <a:ext cx="4168323" cy="1349353"/>
            <a:chOff x="2138499" y="4820732"/>
            <a:chExt cx="4168323" cy="134935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17F16E0-3EC9-607C-53D9-631EFDDD3C6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138499" y="4820732"/>
              <a:ext cx="2855608" cy="1349353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8127CF71-5A2C-424F-2D43-5EF10B5FCD2D}"/>
                    </a:ext>
                  </a:extLst>
                </p:cNvPr>
                <p:cNvSpPr txBox="1"/>
                <p:nvPr/>
              </p:nvSpPr>
              <p:spPr>
                <a:xfrm>
                  <a:off x="4185208" y="4847165"/>
                  <a:ext cx="2121614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2000" b="1" dirty="0">
                      <a:solidFill>
                        <a:srgbClr val="92D050"/>
                      </a:solidFill>
                    </a:rPr>
                    <a:t>J/</a:t>
                  </a:r>
                  <a:r>
                    <a:rPr lang="el-GR" sz="2000" b="1" dirty="0">
                      <a:solidFill>
                        <a:srgbClr val="92D050"/>
                      </a:solidFill>
                    </a:rPr>
                    <a:t>ψ</a:t>
                  </a:r>
                  <a:r>
                    <a:rPr lang="en-US" sz="2000" b="1" dirty="0">
                      <a:solidFill>
                        <a:srgbClr val="92D050"/>
                      </a:solidFill>
                    </a:rPr>
                    <a:t> -&gt;</a:t>
                  </a:r>
                  <a:r>
                    <a:rPr lang="en-US" sz="2000" b="1" dirty="0">
                      <a:solidFill>
                        <a:srgbClr val="92D050"/>
                      </a:solidFill>
                      <a:ea typeface="Cambria Math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000" b="1" i="1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1" i="1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𝝁</m:t>
                          </m:r>
                        </m:e>
                        <m:sup>
                          <m:r>
                            <a:rPr lang="en-US" sz="2000" b="1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a14:m>
                  <a:r>
                    <a:rPr lang="en-US" sz="2000" b="1" dirty="0">
                      <a:solidFill>
                        <a:srgbClr val="92D050"/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000" b="1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1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b="1" i="1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𝝁</m:t>
                          </m:r>
                        </m:e>
                        <m:sup>
                          <m:r>
                            <a:rPr lang="en-US" sz="2000" b="1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a14:m>
                  <a:r>
                    <a:rPr lang="en-US" sz="2000" b="1" dirty="0">
                      <a:solidFill>
                        <a:srgbClr val="92D050"/>
                      </a:solidFill>
                    </a:rPr>
                    <a:t> </a:t>
                  </a:r>
                </a:p>
              </p:txBody>
            </p:sp>
          </mc:Choice>
          <mc:Fallback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8127CF71-5A2C-424F-2D43-5EF10B5FCD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85208" y="4847165"/>
                  <a:ext cx="2121614" cy="400110"/>
                </a:xfrm>
                <a:prstGeom prst="rect">
                  <a:avLst/>
                </a:prstGeom>
                <a:blipFill>
                  <a:blip r:embed="rId10"/>
                  <a:stretch>
                    <a:fillRect l="-2976" t="-6061" b="-2424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8F1F677-40B1-BDF4-B7D1-3789C443D4AB}"/>
                  </a:ext>
                </a:extLst>
              </p:cNvPr>
              <p:cNvSpPr txBox="1"/>
              <p:nvPr/>
            </p:nvSpPr>
            <p:spPr>
              <a:xfrm>
                <a:off x="2907066" y="4787031"/>
                <a:ext cx="954392" cy="3914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8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8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𝑵</m:t>
                          </m:r>
                        </m:e>
                        <m:sub>
                          <m:r>
                            <a:rPr lang="en-US" sz="18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𝒄𝒉</m:t>
                          </m:r>
                        </m:sub>
                        <m:sup>
                          <m:r>
                            <a:rPr lang="en-US" sz="18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𝑵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8F1F677-40B1-BDF4-B7D1-3789C443D4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7066" y="4787031"/>
                <a:ext cx="954392" cy="391454"/>
              </a:xfrm>
              <a:prstGeom prst="rect">
                <a:avLst/>
              </a:prstGeom>
              <a:blipFill>
                <a:blip r:embed="rId11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405035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B8826-D62F-5D62-1EED-0C32664B3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Comparation with other Results (II)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8C2B6C-1FCF-CAEF-EF49-39975EEF4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064462-35C7-96E8-BC44-28F28D9A6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 CIPANP2022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5709D3-7FED-1E41-D900-C4D8EB0C4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0A2A6-8762-1B46-BAE3-A25AFF811674}" type="slidenum">
              <a:rPr lang="en-US" smtClean="0"/>
              <a:t>21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5A7EDD-C26C-BAAE-A1EB-8040BF572E32}"/>
              </a:ext>
            </a:extLst>
          </p:cNvPr>
          <p:cNvSpPr txBox="1"/>
          <p:nvPr/>
        </p:nvSpPr>
        <p:spPr>
          <a:xfrm>
            <a:off x="1112621" y="1720841"/>
            <a:ext cx="82426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ALICE: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STAR: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6ADC69-279B-B79C-28F0-1B6B4B95A353}"/>
              </a:ext>
            </a:extLst>
          </p:cNvPr>
          <p:cNvSpPr txBox="1"/>
          <p:nvPr/>
        </p:nvSpPr>
        <p:spPr>
          <a:xfrm>
            <a:off x="1112621" y="5138777"/>
            <a:ext cx="949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PHENIX: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FE971DC-26F5-30E3-7EEF-2C545332A6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8567" y="1407427"/>
            <a:ext cx="2855606" cy="152717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CE7E9A1-C541-C3A9-4242-D4EDAC332E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4450" y="2841625"/>
            <a:ext cx="2855608" cy="15271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4012080-88CD-1EE4-6896-3777C4BFC8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431161" y="812116"/>
            <a:ext cx="5641578" cy="58801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FD246FA-2ED7-BA2E-B810-5C9A4D6948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5210" y="4739939"/>
            <a:ext cx="2743201" cy="131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55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B8826-D62F-5D62-1EED-0C32664B3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Comparation with other Results (III)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8C2B6C-1FCF-CAEF-EF49-39975EEF4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064462-35C7-96E8-BC44-28F28D9A6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 CIPANP2022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5709D3-7FED-1E41-D900-C4D8EB0C4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0A2A6-8762-1B46-BAE3-A25AFF811674}" type="slidenum">
              <a:rPr lang="en-US" smtClean="0"/>
              <a:t>22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5A7EDD-C26C-BAAE-A1EB-8040BF572E32}"/>
              </a:ext>
            </a:extLst>
          </p:cNvPr>
          <p:cNvSpPr txBox="1"/>
          <p:nvPr/>
        </p:nvSpPr>
        <p:spPr>
          <a:xfrm>
            <a:off x="1112621" y="1831165"/>
            <a:ext cx="83388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ALICE: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STAR: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6ADC69-279B-B79C-28F0-1B6B4B95A353}"/>
              </a:ext>
            </a:extLst>
          </p:cNvPr>
          <p:cNvSpPr txBox="1"/>
          <p:nvPr/>
        </p:nvSpPr>
        <p:spPr>
          <a:xfrm>
            <a:off x="1112621" y="5075277"/>
            <a:ext cx="968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PHENIX</a:t>
            </a:r>
            <a:r>
              <a:rPr lang="en-US" dirty="0"/>
              <a:t>: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FE971DC-26F5-30E3-7EEF-2C545332A6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8567" y="1343927"/>
            <a:ext cx="2855606" cy="152717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CE7E9A1-C541-C3A9-4242-D4EDAC332E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4450" y="2778125"/>
            <a:ext cx="2855608" cy="15271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AB8331-B5F5-2154-FC8B-A0A482C6BB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618256" y="824039"/>
            <a:ext cx="5343003" cy="55689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463115-5FEE-4190-2AA0-F0DA72529B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6857" y="4474085"/>
            <a:ext cx="2743201" cy="16680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4B885C3-EFA4-0814-06DF-CF2659D420A1}"/>
                  </a:ext>
                </a:extLst>
              </p:cNvPr>
              <p:cNvSpPr txBox="1"/>
              <p:nvPr/>
            </p:nvSpPr>
            <p:spPr>
              <a:xfrm>
                <a:off x="4515408" y="4546980"/>
                <a:ext cx="2121614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b="1" dirty="0">
                    <a:solidFill>
                      <a:srgbClr val="179827"/>
                    </a:solidFill>
                  </a:rPr>
                  <a:t>J/</a:t>
                </a:r>
                <a:r>
                  <a:rPr lang="el-GR" sz="2000" b="1" dirty="0">
                    <a:solidFill>
                      <a:srgbClr val="179827"/>
                    </a:solidFill>
                  </a:rPr>
                  <a:t>ψ</a:t>
                </a:r>
                <a:r>
                  <a:rPr lang="en-US" sz="2000" b="1" dirty="0">
                    <a:solidFill>
                      <a:srgbClr val="179827"/>
                    </a:solidFill>
                  </a:rPr>
                  <a:t> -&gt;</a:t>
                </a:r>
                <a:r>
                  <a:rPr lang="en-US" sz="2000" b="1" dirty="0">
                    <a:solidFill>
                      <a:srgbClr val="179827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1" i="1">
                            <a:solidFill>
                              <a:srgbClr val="17982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>
                            <a:solidFill>
                              <a:srgbClr val="17982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</m:e>
                      <m:sup>
                        <m:r>
                          <a:rPr lang="en-US" sz="2000" b="1" i="1" smtClean="0">
                            <a:solidFill>
                              <a:srgbClr val="17982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2000" b="1" dirty="0">
                    <a:solidFill>
                      <a:srgbClr val="179827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rgbClr val="179827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000" b="1" i="1" smtClean="0">
                            <a:solidFill>
                              <a:srgbClr val="17982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 smtClean="0">
                            <a:solidFill>
                              <a:srgbClr val="17982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1" i="1">
                            <a:solidFill>
                              <a:srgbClr val="17982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</m:e>
                      <m:sup>
                        <m:r>
                          <a:rPr lang="en-US" sz="2000" b="1" i="1" smtClean="0">
                            <a:solidFill>
                              <a:srgbClr val="17982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000" b="1" dirty="0">
                    <a:solidFill>
                      <a:srgbClr val="179827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4B885C3-EFA4-0814-06DF-CF2659D420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5408" y="4546980"/>
                <a:ext cx="2121614" cy="400110"/>
              </a:xfrm>
              <a:prstGeom prst="rect">
                <a:avLst/>
              </a:prstGeom>
              <a:blipFill>
                <a:blip r:embed="rId6"/>
                <a:stretch>
                  <a:fillRect l="-2976" t="-9375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77CEEEF-383D-60F8-B7CD-5BE9E4E1FCA3}"/>
                  </a:ext>
                </a:extLst>
              </p:cNvPr>
              <p:cNvSpPr txBox="1"/>
              <p:nvPr/>
            </p:nvSpPr>
            <p:spPr>
              <a:xfrm>
                <a:off x="3237266" y="4486846"/>
                <a:ext cx="954392" cy="3914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8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8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𝑵</m:t>
                          </m:r>
                        </m:e>
                        <m:sub>
                          <m:r>
                            <a:rPr lang="en-US" sz="18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𝒄𝒉</m:t>
                          </m:r>
                        </m:sub>
                        <m:sup>
                          <m:r>
                            <a:rPr lang="en-US" sz="18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𝑵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77CEEEF-383D-60F8-B7CD-5BE9E4E1FC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7266" y="4486846"/>
                <a:ext cx="954392" cy="391454"/>
              </a:xfrm>
              <a:prstGeom prst="rect">
                <a:avLst/>
              </a:prstGeom>
              <a:blipFill>
                <a:blip r:embed="rId7"/>
                <a:stretch>
                  <a:fillRect b="-6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F378F3C-27FC-B1B0-1A24-BF8D6DEA5FE0}"/>
                  </a:ext>
                </a:extLst>
              </p:cNvPr>
              <p:cNvSpPr txBox="1"/>
              <p:nvPr/>
            </p:nvSpPr>
            <p:spPr>
              <a:xfrm>
                <a:off x="1614227" y="4565371"/>
                <a:ext cx="2121614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b="1" dirty="0">
                    <a:solidFill>
                      <a:srgbClr val="0432FF"/>
                    </a:solidFill>
                  </a:rPr>
                  <a:t>J/</a:t>
                </a:r>
                <a:r>
                  <a:rPr lang="el-GR" sz="2000" b="1" dirty="0">
                    <a:solidFill>
                      <a:srgbClr val="0432FF"/>
                    </a:solidFill>
                  </a:rPr>
                  <a:t>ψ</a:t>
                </a:r>
                <a:r>
                  <a:rPr lang="en-US" sz="2000" b="1" dirty="0">
                    <a:solidFill>
                      <a:srgbClr val="0432FF"/>
                    </a:solidFill>
                  </a:rPr>
                  <a:t> -&gt;</a:t>
                </a:r>
                <a:r>
                  <a:rPr lang="en-US" sz="2000" b="1" dirty="0">
                    <a:solidFill>
                      <a:srgbClr val="0432FF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1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</m:e>
                      <m:sup>
                        <m:r>
                          <a:rPr lang="en-US" sz="2000" b="1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2000" b="1" dirty="0">
                    <a:solidFill>
                      <a:srgbClr val="0432FF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000" b="1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1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</m:e>
                      <m:sup>
                        <m:r>
                          <a:rPr lang="en-US" sz="2000" b="1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000" b="1" dirty="0">
                    <a:solidFill>
                      <a:srgbClr val="0432FF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F378F3C-27FC-B1B0-1A24-BF8D6DEA5F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4227" y="4565371"/>
                <a:ext cx="2121614" cy="400110"/>
              </a:xfrm>
              <a:prstGeom prst="rect">
                <a:avLst/>
              </a:prstGeom>
              <a:blipFill>
                <a:blip r:embed="rId8"/>
                <a:stretch>
                  <a:fillRect l="-3571" t="-9091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789052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A843B-625E-2E2C-9C7F-F01D3E4B4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760" y="0"/>
            <a:ext cx="10515600" cy="1325563"/>
          </a:xfrm>
        </p:spPr>
        <p:txBody>
          <a:bodyPr/>
          <a:lstStyle/>
          <a:p>
            <a:r>
              <a:rPr lang="en-US" dirty="0"/>
              <a:t>J/</a:t>
            </a:r>
            <a:r>
              <a:rPr lang="el-GR" dirty="0">
                <a:solidFill>
                  <a:schemeClr val="tx2">
                    <a:lumMod val="50000"/>
                  </a:schemeClr>
                </a:solidFill>
              </a:rPr>
              <a:t>ψ</a:t>
            </a:r>
            <a:r>
              <a:rPr lang="en-US" dirty="0"/>
              <a:t> Yields vs Event Multiplicity</a:t>
            </a:r>
            <a:br>
              <a:rPr lang="en-US" dirty="0"/>
            </a:br>
            <a:r>
              <a:rPr lang="en-US" sz="3200" dirty="0"/>
              <a:t>- subtract </a:t>
            </a:r>
            <a:r>
              <a:rPr lang="en-US" sz="2800" b="1" dirty="0"/>
              <a:t>J/</a:t>
            </a:r>
            <a:r>
              <a:rPr lang="el-GR" sz="2800" b="1" dirty="0"/>
              <a:t>ψ</a:t>
            </a:r>
            <a:r>
              <a:rPr lang="en-US" sz="3200" dirty="0"/>
              <a:t> dimuon contributions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AADF59-9FE7-F396-080D-4088225440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760" y="3727120"/>
            <a:ext cx="4033510" cy="2186665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DE778A-FE7A-36F4-8747-96E5A2F9B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9/2/22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A2D89E8-123B-45CC-8B53-087C60F54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 CIPANP2022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B4A46DD-67A9-6222-9FF9-365E30256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0A2A6-8762-1B46-BAE3-A25AFF811674}" type="slidenum">
              <a:rPr lang="en-US" smtClean="0"/>
              <a:t>23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7751F82-10C3-39F8-FEDE-5D6849368A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991068" y="1157082"/>
            <a:ext cx="5093261" cy="5308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B0FCF08-8EF6-9371-31E0-C42D4C9EAC2B}"/>
                  </a:ext>
                </a:extLst>
              </p:cNvPr>
              <p:cNvSpPr txBox="1"/>
              <p:nvPr/>
            </p:nvSpPr>
            <p:spPr>
              <a:xfrm>
                <a:off x="647104" y="1827951"/>
                <a:ext cx="5994115" cy="13233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500" b="1" dirty="0">
                    <a:solidFill>
                      <a:srgbClr val="FF0000"/>
                    </a:solidFill>
                  </a:rPr>
                  <a:t>RED    = </a:t>
                </a:r>
                <a:r>
                  <a:rPr lang="en-US" sz="2500" b="1" dirty="0" err="1">
                    <a:solidFill>
                      <a:srgbClr val="FF0000"/>
                    </a:solidFill>
                  </a:rPr>
                  <a:t>Tracklets</a:t>
                </a:r>
                <a:r>
                  <a:rPr lang="en-US" sz="25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5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̃"/>
                            <m:ctrlPr>
                              <a:rPr lang="en-US" sz="25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5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𝑵</m:t>
                            </m:r>
                          </m:e>
                        </m:acc>
                      </m:e>
                      <m:sub>
                        <m:r>
                          <a:rPr lang="en-US" sz="25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𝒄𝒉</m:t>
                        </m:r>
                      </m:sub>
                      <m:sup>
                        <m:r>
                          <a:rPr lang="en-US" sz="25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𝑵</m:t>
                        </m:r>
                      </m:sup>
                    </m:sSubSup>
                  </m:oMath>
                </a14:m>
                <a:r>
                  <a:rPr lang="en-US" sz="2500" b="1" dirty="0">
                    <a:solidFill>
                      <a:srgbClr val="FF0000"/>
                    </a:solidFill>
                  </a:rPr>
                  <a:t> (1.2 &lt; </a:t>
                </a:r>
                <a14:m>
                  <m:oMath xmlns:m="http://schemas.openxmlformats.org/officeDocument/2006/math">
                    <m:r>
                      <a:rPr lang="en-US" sz="25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𝜼</m:t>
                    </m:r>
                  </m:oMath>
                </a14:m>
                <a:r>
                  <a:rPr lang="en-US" sz="2500" b="1" dirty="0">
                    <a:solidFill>
                      <a:srgbClr val="FF0000"/>
                    </a:solidFill>
                  </a:rPr>
                  <a:t> &lt; 2.4)</a:t>
                </a:r>
              </a:p>
              <a:p>
                <a:r>
                  <a:rPr lang="en-US" sz="2500" b="1" dirty="0">
                    <a:solidFill>
                      <a:srgbClr val="FF0000"/>
                    </a:solidFill>
                  </a:rPr>
                  <a:t>               [dimuon subtracted]</a:t>
                </a:r>
              </a:p>
              <a:p>
                <a:r>
                  <a:rPr lang="en-US" sz="2500" b="1" dirty="0">
                    <a:solidFill>
                      <a:srgbClr val="00B050"/>
                    </a:solidFill>
                  </a:rPr>
                  <a:t>Green = </a:t>
                </a:r>
                <a:r>
                  <a:rPr lang="en-US" sz="2800" b="1" dirty="0">
                    <a:solidFill>
                      <a:srgbClr val="179827"/>
                    </a:solidFill>
                  </a:rPr>
                  <a:t>J/</a:t>
                </a:r>
                <a:r>
                  <a:rPr lang="el-GR" sz="2800" b="1" dirty="0">
                    <a:solidFill>
                      <a:srgbClr val="179827"/>
                    </a:solidFill>
                  </a:rPr>
                  <a:t>ψ</a:t>
                </a:r>
                <a:r>
                  <a:rPr lang="en-US" sz="2500" b="1" dirty="0">
                    <a:solidFill>
                      <a:srgbClr val="00B050"/>
                    </a:solidFill>
                  </a:rPr>
                  <a:t> (1.2 &lt; y &lt; 2.2)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B0FCF08-8EF6-9371-31E0-C42D4C9EAC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104" y="1827951"/>
                <a:ext cx="5994115" cy="1323311"/>
              </a:xfrm>
              <a:prstGeom prst="rect">
                <a:avLst/>
              </a:prstGeom>
              <a:blipFill>
                <a:blip r:embed="rId4"/>
                <a:stretch>
                  <a:fillRect l="-1691" t="-1905" b="-1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CF0451C-8BC7-7C9A-AB77-A9EC9F22902F}"/>
                  </a:ext>
                </a:extLst>
              </p:cNvPr>
              <p:cNvSpPr txBox="1"/>
              <p:nvPr/>
            </p:nvSpPr>
            <p:spPr>
              <a:xfrm>
                <a:off x="4190503" y="3840956"/>
                <a:ext cx="2121614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b="1" dirty="0">
                    <a:solidFill>
                      <a:srgbClr val="179827"/>
                    </a:solidFill>
                  </a:rPr>
                  <a:t>J/</a:t>
                </a:r>
                <a:r>
                  <a:rPr lang="el-GR" sz="2000" b="1" dirty="0">
                    <a:solidFill>
                      <a:srgbClr val="179827"/>
                    </a:solidFill>
                  </a:rPr>
                  <a:t>ψ</a:t>
                </a:r>
                <a:r>
                  <a:rPr lang="en-US" sz="2000" b="1" dirty="0">
                    <a:solidFill>
                      <a:srgbClr val="179827"/>
                    </a:solidFill>
                  </a:rPr>
                  <a:t> -&gt;</a:t>
                </a:r>
                <a:r>
                  <a:rPr lang="en-US" sz="2000" b="1" dirty="0">
                    <a:solidFill>
                      <a:srgbClr val="179827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1" i="1">
                            <a:solidFill>
                              <a:srgbClr val="17982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>
                            <a:solidFill>
                              <a:srgbClr val="17982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</m:e>
                      <m:sup>
                        <m:r>
                          <a:rPr lang="en-US" sz="2000" b="1" i="1" smtClean="0">
                            <a:solidFill>
                              <a:srgbClr val="17982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2000" b="1" dirty="0">
                    <a:solidFill>
                      <a:srgbClr val="179827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rgbClr val="179827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 </m:t>
                    </m:r>
                    <m:sSup>
                      <m:sSupPr>
                        <m:ctrlPr>
                          <a:rPr lang="en-US" sz="2000" b="1" i="1" smtClean="0">
                            <a:solidFill>
                              <a:srgbClr val="17982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>
                            <a:solidFill>
                              <a:srgbClr val="17982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</m:e>
                      <m:sup>
                        <m:r>
                          <a:rPr lang="en-US" sz="2000" b="1" i="1" smtClean="0">
                            <a:solidFill>
                              <a:srgbClr val="17982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000" b="1" dirty="0">
                    <a:solidFill>
                      <a:srgbClr val="179827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CF0451C-8BC7-7C9A-AB77-A9EC9F2290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0503" y="3840956"/>
                <a:ext cx="2121614" cy="400110"/>
              </a:xfrm>
              <a:prstGeom prst="rect">
                <a:avLst/>
              </a:prstGeom>
              <a:blipFill>
                <a:blip r:embed="rId5"/>
                <a:stretch>
                  <a:fillRect l="-2976" t="-6061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6209004-AD6E-B810-B6BF-57556C43AF9C}"/>
                  </a:ext>
                </a:extLst>
              </p:cNvPr>
              <p:cNvSpPr txBox="1"/>
              <p:nvPr/>
            </p:nvSpPr>
            <p:spPr>
              <a:xfrm>
                <a:off x="2232502" y="4090425"/>
                <a:ext cx="990600" cy="3914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̃"/>
                              <m:ctrlPr>
                                <a:rPr lang="en-US" sz="18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800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𝑵</m:t>
                              </m:r>
                            </m:e>
                          </m:acc>
                        </m:e>
                        <m:sub>
                          <m: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𝒄𝒉</m:t>
                          </m:r>
                        </m:sub>
                        <m:sup>
                          <m: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𝑵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6209004-AD6E-B810-B6BF-57556C43AF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2502" y="4090425"/>
                <a:ext cx="990600" cy="391454"/>
              </a:xfrm>
              <a:prstGeom prst="rect">
                <a:avLst/>
              </a:prstGeom>
              <a:blipFill>
                <a:blip r:embed="rId6"/>
                <a:stretch>
                  <a:fillRect b="-6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663D5E3D-1532-3B4B-AB4A-B998034431D0}"/>
              </a:ext>
            </a:extLst>
          </p:cNvPr>
          <p:cNvSpPr txBox="1"/>
          <p:nvPr/>
        </p:nvSpPr>
        <p:spPr>
          <a:xfrm>
            <a:off x="747589" y="5842955"/>
            <a:ext cx="3452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“better estimation” of UE activity ?</a:t>
            </a:r>
          </a:p>
        </p:txBody>
      </p:sp>
    </p:spTree>
    <p:extLst>
      <p:ext uri="{BB962C8B-B14F-4D97-AF65-F5344CB8AC3E}">
        <p14:creationId xmlns:p14="http://schemas.microsoft.com/office/powerpoint/2010/main" val="17179624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A843B-625E-2E2C-9C7F-F01D3E4B4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760" y="0"/>
            <a:ext cx="10515600" cy="1325563"/>
          </a:xfrm>
        </p:spPr>
        <p:txBody>
          <a:bodyPr/>
          <a:lstStyle/>
          <a:p>
            <a:r>
              <a:rPr lang="en-US" dirty="0"/>
              <a:t>J/</a:t>
            </a:r>
            <a:r>
              <a:rPr lang="el-GR" dirty="0">
                <a:solidFill>
                  <a:schemeClr val="tx2">
                    <a:lumMod val="50000"/>
                  </a:schemeClr>
                </a:solidFill>
              </a:rPr>
              <a:t>ψ</a:t>
            </a:r>
            <a:r>
              <a:rPr lang="en-US" dirty="0"/>
              <a:t> Yields vs Event Multiplicity</a:t>
            </a:r>
            <a:br>
              <a:rPr lang="en-US" dirty="0"/>
            </a:br>
            <a:r>
              <a:rPr lang="en-US" sz="3200" dirty="0"/>
              <a:t>- subtract </a:t>
            </a:r>
            <a:r>
              <a:rPr lang="en-US" sz="3200" b="1" dirty="0"/>
              <a:t>J/</a:t>
            </a:r>
            <a:r>
              <a:rPr lang="el-GR" sz="3200" b="1" dirty="0"/>
              <a:t>ψ </a:t>
            </a:r>
            <a:r>
              <a:rPr lang="en-US" sz="3200" dirty="0"/>
              <a:t>dimuon contributions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4D55376-D022-F62E-8ED6-9108D6351950}"/>
                  </a:ext>
                </a:extLst>
              </p:cNvPr>
              <p:cNvSpPr txBox="1"/>
              <p:nvPr/>
            </p:nvSpPr>
            <p:spPr>
              <a:xfrm>
                <a:off x="838200" y="1757943"/>
                <a:ext cx="5556551" cy="16773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500" b="1" dirty="0">
                    <a:solidFill>
                      <a:srgbClr val="FF0000"/>
                    </a:solidFill>
                  </a:rPr>
                  <a:t>RED’   = </a:t>
                </a:r>
                <a:r>
                  <a:rPr lang="en-US" sz="2500" b="1" dirty="0" err="1">
                    <a:solidFill>
                      <a:srgbClr val="FF0000"/>
                    </a:solidFill>
                  </a:rPr>
                  <a:t>Tracklets</a:t>
                </a:r>
                <a:r>
                  <a:rPr lang="en-US" sz="25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5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5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  <m:sub>
                        <m:r>
                          <a:rPr lang="en-US" sz="25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𝒄𝒉</m:t>
                        </m:r>
                      </m:sub>
                    </m:sSub>
                  </m:oMath>
                </a14:m>
                <a:r>
                  <a:rPr lang="en-US" sz="2500" b="1" dirty="0">
                    <a:solidFill>
                      <a:srgbClr val="FF0000"/>
                    </a:solidFill>
                  </a:rPr>
                  <a:t> (1.2 &lt; </a:t>
                </a:r>
                <a14:m>
                  <m:oMath xmlns:m="http://schemas.openxmlformats.org/officeDocument/2006/math">
                    <m:r>
                      <a:rPr lang="en-US" sz="25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𝜼</m:t>
                    </m:r>
                    <m:r>
                      <a:rPr lang="en-US" sz="25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500" b="1" dirty="0">
                    <a:solidFill>
                      <a:srgbClr val="FF0000"/>
                    </a:solidFill>
                  </a:rPr>
                  <a:t>&lt; 2.4),</a:t>
                </a:r>
              </a:p>
              <a:p>
                <a:r>
                  <a:rPr lang="en-US" sz="2500" b="1" dirty="0">
                    <a:solidFill>
                      <a:srgbClr val="FF0000"/>
                    </a:solidFill>
                  </a:rPr>
                  <a:t>               [dimuon subtracted]</a:t>
                </a:r>
              </a:p>
              <a:p>
                <a:r>
                  <a:rPr lang="en-US" sz="2500" b="1" dirty="0">
                    <a:solidFill>
                      <a:srgbClr val="00B050"/>
                    </a:solidFill>
                  </a:rPr>
                  <a:t>Green = </a:t>
                </a:r>
                <a:r>
                  <a:rPr lang="en-US" sz="2400" b="1" dirty="0">
                    <a:solidFill>
                      <a:srgbClr val="179827"/>
                    </a:solidFill>
                  </a:rPr>
                  <a:t>J/</a:t>
                </a:r>
                <a:r>
                  <a:rPr lang="el-GR" sz="2400" b="1" dirty="0">
                    <a:solidFill>
                      <a:srgbClr val="179827"/>
                    </a:solidFill>
                  </a:rPr>
                  <a:t>ψ </a:t>
                </a:r>
                <a:r>
                  <a:rPr lang="en-US" sz="2500" b="1" dirty="0">
                    <a:solidFill>
                      <a:srgbClr val="00B050"/>
                    </a:solidFill>
                  </a:rPr>
                  <a:t> (1.2 &lt; y &lt; 2.2)</a:t>
                </a:r>
              </a:p>
              <a:p>
                <a:r>
                  <a:rPr lang="en-US" sz="2500" b="1" dirty="0">
                    <a:solidFill>
                      <a:srgbClr val="00B050"/>
                    </a:solidFill>
                  </a:rPr>
                  <a:t>               [inclusive </a:t>
                </a:r>
                <a:r>
                  <a:rPr lang="en-US" sz="2500" b="1" dirty="0" err="1">
                    <a:solidFill>
                      <a:srgbClr val="00B050"/>
                    </a:solidFill>
                  </a:rPr>
                  <a:t>tracklets</a:t>
                </a:r>
                <a:r>
                  <a:rPr lang="en-US" sz="2500" b="1" dirty="0">
                    <a:solidFill>
                      <a:srgbClr val="00B050"/>
                    </a:solidFill>
                  </a:rPr>
                  <a:t>]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4D55376-D022-F62E-8ED6-9108D63519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757943"/>
                <a:ext cx="5556551" cy="1677382"/>
              </a:xfrm>
              <a:prstGeom prst="rect">
                <a:avLst/>
              </a:prstGeom>
              <a:blipFill>
                <a:blip r:embed="rId2"/>
                <a:stretch>
                  <a:fillRect l="-1826" t="-3008" b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C0AADF59-9FE7-F396-080D-408822544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419" y="4035450"/>
            <a:ext cx="4011643" cy="217481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DE778A-FE7A-36F4-8747-96E5A2F9B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9/2/22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A2D89E8-123B-45CC-8B53-087C60F54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 CIPANP2022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B4A46DD-67A9-6222-9FF9-365E30256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0A2A6-8762-1B46-BAE3-A25AFF811674}" type="slidenum">
              <a:rPr lang="en-US" smtClean="0"/>
              <a:t>24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E1C2ED6-0F24-1BCF-1870-1FA95FC16B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981116" y="1072421"/>
            <a:ext cx="5103008" cy="53187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4506F31-031F-F4A9-0C06-F767650C891F}"/>
              </a:ext>
            </a:extLst>
          </p:cNvPr>
          <p:cNvSpPr txBox="1"/>
          <p:nvPr/>
        </p:nvSpPr>
        <p:spPr>
          <a:xfrm>
            <a:off x="9901466" y="3059668"/>
            <a:ext cx="944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(Before)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228234-F7D5-6C51-4D85-574E7C35E7F1}"/>
              </a:ext>
            </a:extLst>
          </p:cNvPr>
          <p:cNvSpPr txBox="1"/>
          <p:nvPr/>
        </p:nvSpPr>
        <p:spPr>
          <a:xfrm>
            <a:off x="9923092" y="3880029"/>
            <a:ext cx="799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(After)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C21763E-D6B0-0F82-F187-E7E4AA93840E}"/>
                  </a:ext>
                </a:extLst>
              </p:cNvPr>
              <p:cNvSpPr txBox="1"/>
              <p:nvPr/>
            </p:nvSpPr>
            <p:spPr>
              <a:xfrm>
                <a:off x="4599491" y="4249361"/>
                <a:ext cx="2121614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b="1" dirty="0">
                    <a:solidFill>
                      <a:srgbClr val="179827"/>
                    </a:solidFill>
                  </a:rPr>
                  <a:t>J/</a:t>
                </a:r>
                <a:r>
                  <a:rPr lang="el-GR" sz="2000" b="1" dirty="0">
                    <a:solidFill>
                      <a:srgbClr val="179827"/>
                    </a:solidFill>
                  </a:rPr>
                  <a:t>ψ</a:t>
                </a:r>
                <a:r>
                  <a:rPr lang="en-US" sz="2000" b="1" dirty="0">
                    <a:solidFill>
                      <a:srgbClr val="179827"/>
                    </a:solidFill>
                  </a:rPr>
                  <a:t> -&gt;</a:t>
                </a:r>
                <a:r>
                  <a:rPr lang="en-US" sz="2000" b="1" dirty="0">
                    <a:solidFill>
                      <a:srgbClr val="179827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1" i="1">
                            <a:solidFill>
                              <a:srgbClr val="17982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>
                            <a:solidFill>
                              <a:srgbClr val="17982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</m:e>
                      <m:sup>
                        <m:r>
                          <a:rPr lang="en-US" sz="2000" b="1" i="1" smtClean="0">
                            <a:solidFill>
                              <a:srgbClr val="17982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2000" b="1" dirty="0">
                    <a:solidFill>
                      <a:srgbClr val="179827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rgbClr val="179827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000" b="1" i="1" smtClean="0">
                            <a:solidFill>
                              <a:srgbClr val="17982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 smtClean="0">
                            <a:solidFill>
                              <a:srgbClr val="17982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1" i="1">
                            <a:solidFill>
                              <a:srgbClr val="17982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</m:e>
                      <m:sup>
                        <m:r>
                          <a:rPr lang="en-US" sz="2000" b="1" i="1" smtClean="0">
                            <a:solidFill>
                              <a:srgbClr val="17982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000" b="1" dirty="0">
                    <a:solidFill>
                      <a:srgbClr val="179827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C21763E-D6B0-0F82-F187-E7E4AA9384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9491" y="4249361"/>
                <a:ext cx="2121614" cy="400110"/>
              </a:xfrm>
              <a:prstGeom prst="rect">
                <a:avLst/>
              </a:prstGeom>
              <a:blipFill>
                <a:blip r:embed="rId5"/>
                <a:stretch>
                  <a:fillRect l="-2976" t="-6061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CAC09A5-E592-3F91-7665-187BABE51609}"/>
                  </a:ext>
                </a:extLst>
              </p:cNvPr>
              <p:cNvSpPr txBox="1"/>
              <p:nvPr/>
            </p:nvSpPr>
            <p:spPr>
              <a:xfrm>
                <a:off x="2555047" y="4308656"/>
                <a:ext cx="926386" cy="3914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1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  <m:sub>
                        <m:r>
                          <a:rPr lang="en-US" sz="1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𝒄𝒉</m:t>
                        </m:r>
                      </m:sub>
                      <m:sup>
                        <m:r>
                          <a:rPr lang="en-US" sz="1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𝑵</m:t>
                        </m:r>
                      </m:sup>
                    </m:sSubSup>
                  </m:oMath>
                </a14:m>
                <a:r>
                  <a:rPr lang="en-US" sz="1800" b="1" dirty="0">
                    <a:solidFill>
                      <a:srgbClr val="FF0000"/>
                    </a:solidFill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CAC09A5-E592-3F91-7665-187BABE516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5047" y="4308656"/>
                <a:ext cx="926386" cy="391454"/>
              </a:xfrm>
              <a:prstGeom prst="rect">
                <a:avLst/>
              </a:prstGeom>
              <a:blipFill>
                <a:blip r:embed="rId6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788800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A843B-625E-2E2C-9C7F-F01D3E4B4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760" y="0"/>
            <a:ext cx="10515600" cy="1325563"/>
          </a:xfrm>
        </p:spPr>
        <p:txBody>
          <a:bodyPr/>
          <a:lstStyle/>
          <a:p>
            <a:r>
              <a:rPr lang="en-US" dirty="0"/>
              <a:t>Consistency Check: North vs South Arms (I)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4D55376-D022-F62E-8ED6-9108D6351950}"/>
                  </a:ext>
                </a:extLst>
              </p:cNvPr>
              <p:cNvSpPr txBox="1"/>
              <p:nvPr/>
            </p:nvSpPr>
            <p:spPr>
              <a:xfrm>
                <a:off x="621722" y="1898868"/>
                <a:ext cx="5176930" cy="12464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500" b="1" dirty="0">
                    <a:solidFill>
                      <a:srgbClr val="FF0000"/>
                    </a:solidFill>
                  </a:rPr>
                  <a:t>RED     = </a:t>
                </a:r>
                <a:r>
                  <a:rPr lang="en-US" sz="2500" b="1" dirty="0" err="1">
                    <a:solidFill>
                      <a:srgbClr val="FF0000"/>
                    </a:solidFill>
                  </a:rPr>
                  <a:t>Tracklets</a:t>
                </a:r>
                <a:r>
                  <a:rPr lang="en-US" sz="25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  <m:sub>
                        <m:r>
                          <a:rPr lang="en-US" sz="2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𝒄𝒉</m:t>
                        </m:r>
                      </m:sub>
                    </m:sSub>
                  </m:oMath>
                </a14:m>
                <a:r>
                  <a:rPr lang="en-US" sz="2500" b="1" dirty="0">
                    <a:solidFill>
                      <a:srgbClr val="FF0000"/>
                    </a:solidFill>
                  </a:rPr>
                  <a:t> (1.2 &lt; </a:t>
                </a:r>
                <a14:m>
                  <m:oMath xmlns:m="http://schemas.openxmlformats.org/officeDocument/2006/math">
                    <m:r>
                      <a:rPr lang="en-US" sz="25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  <m:r>
                      <a:rPr lang="en-US" sz="25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𝜼</m:t>
                    </m:r>
                    <m:r>
                      <a:rPr lang="en-US" sz="25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  <m:r>
                      <a:rPr lang="en-US" sz="25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500" b="1" dirty="0">
                    <a:solidFill>
                      <a:srgbClr val="FF0000"/>
                    </a:solidFill>
                  </a:rPr>
                  <a:t>&lt; 2.4)</a:t>
                </a:r>
              </a:p>
              <a:p>
                <a:r>
                  <a:rPr lang="en-US" sz="2500" b="1" dirty="0">
                    <a:solidFill>
                      <a:srgbClr val="00B050"/>
                    </a:solidFill>
                  </a:rPr>
                  <a:t>Green = </a:t>
                </a:r>
                <a:r>
                  <a:rPr lang="en-US" sz="2400" b="1" dirty="0">
                    <a:solidFill>
                      <a:srgbClr val="179827"/>
                    </a:solidFill>
                  </a:rPr>
                  <a:t>J/</a:t>
                </a:r>
                <a:r>
                  <a:rPr lang="el-GR" sz="2400" b="1" dirty="0">
                    <a:solidFill>
                      <a:srgbClr val="179827"/>
                    </a:solidFill>
                  </a:rPr>
                  <a:t>ψ </a:t>
                </a:r>
                <a:r>
                  <a:rPr lang="en-US" sz="2500" b="1" dirty="0">
                    <a:solidFill>
                      <a:srgbClr val="00B050"/>
                    </a:solidFill>
                  </a:rPr>
                  <a:t> (1.2 &lt; y &lt; 2.2)</a:t>
                </a:r>
              </a:p>
              <a:p>
                <a:r>
                  <a:rPr lang="en-US" sz="2500" b="1" dirty="0">
                    <a:solidFill>
                      <a:srgbClr val="0432FF"/>
                    </a:solidFill>
                  </a:rPr>
                  <a:t>Blue    = </a:t>
                </a:r>
                <a:r>
                  <a:rPr lang="en-US" sz="2400" b="1" dirty="0">
                    <a:solidFill>
                      <a:srgbClr val="0432FF"/>
                    </a:solidFill>
                  </a:rPr>
                  <a:t>J/</a:t>
                </a:r>
                <a:r>
                  <a:rPr lang="el-GR" sz="2400" b="1" dirty="0">
                    <a:solidFill>
                      <a:srgbClr val="0432FF"/>
                    </a:solidFill>
                  </a:rPr>
                  <a:t>ψ </a:t>
                </a:r>
                <a:r>
                  <a:rPr lang="en-US" sz="2500" b="1" dirty="0">
                    <a:solidFill>
                      <a:srgbClr val="0432FF"/>
                    </a:solidFill>
                  </a:rPr>
                  <a:t> (-2.2 &lt; y &lt; -1.2)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4D55376-D022-F62E-8ED6-9108D63519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722" y="1898868"/>
                <a:ext cx="5176930" cy="1246495"/>
              </a:xfrm>
              <a:prstGeom prst="rect">
                <a:avLst/>
              </a:prstGeom>
              <a:blipFill>
                <a:blip r:embed="rId2"/>
                <a:stretch>
                  <a:fillRect l="-1956" t="-4040" r="-978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A38A04D1-91AA-C08E-B43E-E9B105190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9/2/22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0013D9CC-17A5-6335-751C-DE6CCDED4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 CIPANP2022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420992E-67A6-52E2-25A0-436BC003F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0A2A6-8762-1B46-BAE3-A25AFF811674}" type="slidenum">
              <a:rPr lang="en-US" smtClean="0"/>
              <a:t>25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482834-CDBF-D778-7C21-5941791969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4230710"/>
            <a:ext cx="2837421" cy="13511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E263AA-A852-908A-7C19-75C0CCA442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4230710"/>
            <a:ext cx="3025914" cy="101972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A121619-69CC-8394-DAE6-D8EFFEE8F2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250094" y="1093116"/>
            <a:ext cx="4834764" cy="50391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DB84B3E-B762-D8A3-79C9-D80411739395}"/>
                  </a:ext>
                </a:extLst>
              </p:cNvPr>
              <p:cNvSpPr txBox="1"/>
              <p:nvPr/>
            </p:nvSpPr>
            <p:spPr>
              <a:xfrm>
                <a:off x="5074402" y="3830600"/>
                <a:ext cx="2121614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b="1" dirty="0">
                    <a:solidFill>
                      <a:srgbClr val="179827"/>
                    </a:solidFill>
                  </a:rPr>
                  <a:t>J/</a:t>
                </a:r>
                <a:r>
                  <a:rPr lang="el-GR" sz="2000" b="1" dirty="0">
                    <a:solidFill>
                      <a:srgbClr val="179827"/>
                    </a:solidFill>
                  </a:rPr>
                  <a:t>ψ</a:t>
                </a:r>
                <a:r>
                  <a:rPr lang="en-US" sz="2000" b="1" dirty="0">
                    <a:solidFill>
                      <a:srgbClr val="179827"/>
                    </a:solidFill>
                  </a:rPr>
                  <a:t> -&gt;</a:t>
                </a:r>
                <a:r>
                  <a:rPr lang="en-US" sz="2000" b="1" dirty="0">
                    <a:solidFill>
                      <a:srgbClr val="179827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1" i="1">
                            <a:solidFill>
                              <a:srgbClr val="17982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>
                            <a:solidFill>
                              <a:srgbClr val="17982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</m:e>
                      <m:sup>
                        <m:r>
                          <a:rPr lang="en-US" sz="2000" b="1" i="1" smtClean="0">
                            <a:solidFill>
                              <a:srgbClr val="17982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2000" b="1" dirty="0">
                    <a:solidFill>
                      <a:srgbClr val="179827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rgbClr val="179827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000" b="1" i="1" smtClean="0">
                            <a:solidFill>
                              <a:srgbClr val="17982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 smtClean="0">
                            <a:solidFill>
                              <a:srgbClr val="17982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1" i="1">
                            <a:solidFill>
                              <a:srgbClr val="17982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</m:e>
                      <m:sup>
                        <m:r>
                          <a:rPr lang="en-US" sz="2000" b="1" i="1" smtClean="0">
                            <a:solidFill>
                              <a:srgbClr val="17982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000" b="1" dirty="0">
                    <a:solidFill>
                      <a:srgbClr val="179827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DB84B3E-B762-D8A3-79C9-D804117393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4402" y="3830600"/>
                <a:ext cx="2121614" cy="400110"/>
              </a:xfrm>
              <a:prstGeom prst="rect">
                <a:avLst/>
              </a:prstGeom>
              <a:blipFill>
                <a:blip r:embed="rId6"/>
                <a:stretch>
                  <a:fillRect l="-2976" t="-6061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7A41DFB-8F95-F231-F07A-59639F3BC26A}"/>
                  </a:ext>
                </a:extLst>
              </p:cNvPr>
              <p:cNvSpPr txBox="1"/>
              <p:nvPr/>
            </p:nvSpPr>
            <p:spPr>
              <a:xfrm>
                <a:off x="696182" y="3871730"/>
                <a:ext cx="2121614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b="1" dirty="0">
                    <a:solidFill>
                      <a:srgbClr val="0432FF"/>
                    </a:solidFill>
                  </a:rPr>
                  <a:t>J/</a:t>
                </a:r>
                <a:r>
                  <a:rPr lang="el-GR" sz="2000" b="1" dirty="0">
                    <a:solidFill>
                      <a:srgbClr val="0432FF"/>
                    </a:solidFill>
                  </a:rPr>
                  <a:t>ψ</a:t>
                </a:r>
                <a:r>
                  <a:rPr lang="en-US" sz="2000" b="1" dirty="0">
                    <a:solidFill>
                      <a:srgbClr val="0432FF"/>
                    </a:solidFill>
                  </a:rPr>
                  <a:t> -&gt;</a:t>
                </a:r>
                <a:r>
                  <a:rPr lang="en-US" sz="2000" b="1" dirty="0">
                    <a:solidFill>
                      <a:srgbClr val="0432FF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1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</m:e>
                      <m:sup>
                        <m:r>
                          <a:rPr lang="en-US" sz="2000" b="1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2000" b="1" dirty="0">
                    <a:solidFill>
                      <a:srgbClr val="0432FF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000" b="1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1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</m:e>
                      <m:sup>
                        <m:r>
                          <a:rPr lang="en-US" sz="2000" b="1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000" b="1" dirty="0">
                    <a:solidFill>
                      <a:srgbClr val="0432FF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7A41DFB-8F95-F231-F07A-59639F3BC2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182" y="3871730"/>
                <a:ext cx="2121614" cy="400110"/>
              </a:xfrm>
              <a:prstGeom prst="rect">
                <a:avLst/>
              </a:prstGeom>
              <a:blipFill>
                <a:blip r:embed="rId7"/>
                <a:stretch>
                  <a:fillRect l="-2976" t="-6061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0BA5238-DBDC-8356-84BF-50D880AB1DCA}"/>
                  </a:ext>
                </a:extLst>
              </p:cNvPr>
              <p:cNvSpPr txBox="1"/>
              <p:nvPr/>
            </p:nvSpPr>
            <p:spPr>
              <a:xfrm>
                <a:off x="5074402" y="4230710"/>
                <a:ext cx="751900" cy="3248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  <m:sub>
                        <m:r>
                          <a:rPr lang="en-US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𝒄𝒉</m:t>
                        </m:r>
                      </m:sub>
                      <m:sup>
                        <m:r>
                          <a:rPr lang="en-US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𝑵</m:t>
                        </m:r>
                      </m:sup>
                    </m:sSubSup>
                  </m:oMath>
                </a14:m>
                <a:r>
                  <a:rPr lang="en-US" sz="1400" b="1" dirty="0">
                    <a:solidFill>
                      <a:srgbClr val="FF0000"/>
                    </a:solidFill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0BA5238-DBDC-8356-84BF-50D880AB1D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4402" y="4230710"/>
                <a:ext cx="751900" cy="32489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94265AB-6FA2-D128-7AC6-71EF2BDD8602}"/>
                  </a:ext>
                </a:extLst>
              </p:cNvPr>
              <p:cNvSpPr txBox="1"/>
              <p:nvPr/>
            </p:nvSpPr>
            <p:spPr>
              <a:xfrm>
                <a:off x="1457900" y="4230709"/>
                <a:ext cx="751900" cy="33951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  <m:sub>
                        <m:r>
                          <a:rPr lang="en-US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𝒄𝒉</m:t>
                        </m:r>
                      </m:sub>
                      <m:sup>
                        <m:r>
                          <a:rPr lang="en-US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</m:sup>
                    </m:sSubSup>
                  </m:oMath>
                </a14:m>
                <a:r>
                  <a:rPr lang="en-US" sz="1400" b="1" dirty="0">
                    <a:solidFill>
                      <a:srgbClr val="FF0000"/>
                    </a:solidFill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94265AB-6FA2-D128-7AC6-71EF2BDD86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7900" y="4230709"/>
                <a:ext cx="751900" cy="339517"/>
              </a:xfrm>
              <a:prstGeom prst="rect">
                <a:avLst/>
              </a:prstGeom>
              <a:blipFill>
                <a:blip r:embed="rId9"/>
                <a:stretch>
                  <a:fillRect b="-3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529187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A843B-625E-2E2C-9C7F-F01D3E4B4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760" y="0"/>
            <a:ext cx="10515600" cy="1325563"/>
          </a:xfrm>
        </p:spPr>
        <p:txBody>
          <a:bodyPr/>
          <a:lstStyle/>
          <a:p>
            <a:r>
              <a:rPr lang="en-US" dirty="0"/>
              <a:t>Consistency Check: North vs South Arms (II) 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A38A04D1-91AA-C08E-B43E-E9B105190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9/2/22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0013D9CC-17A5-6335-751C-DE6CCDED4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 CIPANP2022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420992E-67A6-52E2-25A0-436BC003F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0A2A6-8762-1B46-BAE3-A25AFF811674}" type="slidenum">
              <a:rPr lang="en-US" smtClean="0"/>
              <a:t>26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6E88BA9-06BE-1261-DCF8-02A08540E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272872" y="1223726"/>
            <a:ext cx="4817291" cy="50209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E7B1F5-B471-0BF9-7867-4E20902414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831" y="4258738"/>
            <a:ext cx="3281577" cy="15532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D814AC-72FE-D927-CE80-F6986BA0A9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5905" y="4258738"/>
            <a:ext cx="3125634" cy="14883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B7FE5E1-92E0-67DC-0D52-8DC37D6BC768}"/>
                  </a:ext>
                </a:extLst>
              </p:cNvPr>
              <p:cNvSpPr txBox="1"/>
              <p:nvPr/>
            </p:nvSpPr>
            <p:spPr>
              <a:xfrm>
                <a:off x="688681" y="1806503"/>
                <a:ext cx="5176930" cy="12464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500" b="1" dirty="0">
                    <a:solidFill>
                      <a:srgbClr val="FF0000"/>
                    </a:solidFill>
                  </a:rPr>
                  <a:t>RED    = </a:t>
                </a:r>
                <a:r>
                  <a:rPr lang="en-US" sz="2500" b="1" dirty="0" err="1">
                    <a:solidFill>
                      <a:srgbClr val="FF0000"/>
                    </a:solidFill>
                  </a:rPr>
                  <a:t>Tracklets</a:t>
                </a:r>
                <a:r>
                  <a:rPr lang="en-US" sz="25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  <m:sub>
                        <m:r>
                          <a:rPr lang="en-US" sz="2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𝒄𝒉</m:t>
                        </m:r>
                      </m:sub>
                    </m:sSub>
                  </m:oMath>
                </a14:m>
                <a:r>
                  <a:rPr lang="en-US" sz="2500" b="1" dirty="0">
                    <a:solidFill>
                      <a:srgbClr val="FF0000"/>
                    </a:solidFill>
                  </a:rPr>
                  <a:t> (1.2 &lt; </a:t>
                </a:r>
                <a14:m>
                  <m:oMath xmlns:m="http://schemas.openxmlformats.org/officeDocument/2006/math">
                    <m:r>
                      <a:rPr lang="en-US" sz="25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  <m:r>
                      <a:rPr lang="en-US" sz="25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𝜼</m:t>
                    </m:r>
                    <m:r>
                      <a:rPr lang="en-US" sz="25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  <m:r>
                      <a:rPr lang="en-US" sz="25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500" b="1" dirty="0">
                    <a:solidFill>
                      <a:srgbClr val="FF0000"/>
                    </a:solidFill>
                  </a:rPr>
                  <a:t>&lt; 2.4)</a:t>
                </a:r>
              </a:p>
              <a:p>
                <a:r>
                  <a:rPr lang="en-US" sz="2500" b="1" dirty="0">
                    <a:solidFill>
                      <a:srgbClr val="00B050"/>
                    </a:solidFill>
                  </a:rPr>
                  <a:t>Green = </a:t>
                </a:r>
                <a:r>
                  <a:rPr lang="en-US" sz="2400" b="1" dirty="0">
                    <a:solidFill>
                      <a:srgbClr val="179827"/>
                    </a:solidFill>
                  </a:rPr>
                  <a:t>J/</a:t>
                </a:r>
                <a:r>
                  <a:rPr lang="el-GR" sz="2400" b="1" dirty="0">
                    <a:solidFill>
                      <a:srgbClr val="179827"/>
                    </a:solidFill>
                  </a:rPr>
                  <a:t>ψ </a:t>
                </a:r>
                <a:r>
                  <a:rPr lang="en-US" sz="2500" b="1" dirty="0">
                    <a:solidFill>
                      <a:srgbClr val="00B050"/>
                    </a:solidFill>
                  </a:rPr>
                  <a:t>: 1.2 &lt; y &lt; 2.2)</a:t>
                </a:r>
              </a:p>
              <a:p>
                <a:r>
                  <a:rPr lang="en-US" sz="2500" b="1" dirty="0">
                    <a:solidFill>
                      <a:srgbClr val="0432FF"/>
                    </a:solidFill>
                  </a:rPr>
                  <a:t>Blue    = </a:t>
                </a:r>
                <a:r>
                  <a:rPr lang="en-US" sz="2400" b="1" dirty="0">
                    <a:solidFill>
                      <a:srgbClr val="0432FF"/>
                    </a:solidFill>
                  </a:rPr>
                  <a:t>J/</a:t>
                </a:r>
                <a:r>
                  <a:rPr lang="el-GR" sz="2400" b="1" dirty="0">
                    <a:solidFill>
                      <a:srgbClr val="0432FF"/>
                    </a:solidFill>
                  </a:rPr>
                  <a:t>ψ </a:t>
                </a:r>
                <a:r>
                  <a:rPr lang="en-US" sz="2500" b="1" dirty="0">
                    <a:solidFill>
                      <a:srgbClr val="0432FF"/>
                    </a:solidFill>
                  </a:rPr>
                  <a:t> (-2.2 &lt; y &lt; -1.2)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B7FE5E1-92E0-67DC-0D52-8DC37D6BC7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681" y="1806503"/>
                <a:ext cx="5176930" cy="1246495"/>
              </a:xfrm>
              <a:prstGeom prst="rect">
                <a:avLst/>
              </a:prstGeom>
              <a:blipFill>
                <a:blip r:embed="rId5"/>
                <a:stretch>
                  <a:fillRect l="-1961" t="-4040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5681724-45D2-F6BA-67BB-6407ED018807}"/>
                  </a:ext>
                </a:extLst>
              </p:cNvPr>
              <p:cNvSpPr txBox="1"/>
              <p:nvPr/>
            </p:nvSpPr>
            <p:spPr>
              <a:xfrm>
                <a:off x="1735456" y="4258738"/>
                <a:ext cx="751900" cy="3248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  <m:sub>
                        <m:r>
                          <a:rPr lang="en-US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𝒄𝒉</m:t>
                        </m:r>
                      </m:sub>
                      <m:sup>
                        <m:r>
                          <a:rPr lang="en-US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𝑵</m:t>
                        </m:r>
                      </m:sup>
                    </m:sSubSup>
                  </m:oMath>
                </a14:m>
                <a:r>
                  <a:rPr lang="en-US" sz="1400" b="1" dirty="0">
                    <a:solidFill>
                      <a:srgbClr val="FF0000"/>
                    </a:solidFill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5681724-45D2-F6BA-67BB-6407ED0188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5456" y="4258738"/>
                <a:ext cx="751900" cy="32489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75AFC86-834C-F0E9-84D0-A140EE54AC77}"/>
                  </a:ext>
                </a:extLst>
              </p:cNvPr>
              <p:cNvSpPr txBox="1"/>
              <p:nvPr/>
            </p:nvSpPr>
            <p:spPr>
              <a:xfrm>
                <a:off x="4077297" y="4331523"/>
                <a:ext cx="751900" cy="33951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  <m:sub>
                        <m:r>
                          <a:rPr lang="en-US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𝒄𝒉</m:t>
                        </m:r>
                      </m:sub>
                      <m:sup>
                        <m:r>
                          <a:rPr lang="en-US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𝑺</m:t>
                        </m:r>
                      </m:sup>
                    </m:sSubSup>
                  </m:oMath>
                </a14:m>
                <a:r>
                  <a:rPr lang="en-US" sz="1400" b="1" dirty="0">
                    <a:solidFill>
                      <a:srgbClr val="FF0000"/>
                    </a:solidFill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75AFC86-834C-F0E9-84D0-A140EE54AC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7297" y="4331523"/>
                <a:ext cx="751900" cy="339517"/>
              </a:xfrm>
              <a:prstGeom prst="rect">
                <a:avLst/>
              </a:prstGeom>
              <a:blipFill>
                <a:blip r:embed="rId7"/>
                <a:stretch>
                  <a:fillRect b="-3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F1FE2D3-2E85-CFBE-1919-09AF6B5160E3}"/>
                  </a:ext>
                </a:extLst>
              </p:cNvPr>
              <p:cNvSpPr txBox="1"/>
              <p:nvPr/>
            </p:nvSpPr>
            <p:spPr>
              <a:xfrm>
                <a:off x="5074402" y="3983000"/>
                <a:ext cx="2121614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b="1" dirty="0">
                    <a:solidFill>
                      <a:srgbClr val="179827"/>
                    </a:solidFill>
                  </a:rPr>
                  <a:t>J/</a:t>
                </a:r>
                <a:r>
                  <a:rPr lang="el-GR" sz="2000" b="1" dirty="0">
                    <a:solidFill>
                      <a:srgbClr val="179827"/>
                    </a:solidFill>
                  </a:rPr>
                  <a:t>ψ</a:t>
                </a:r>
                <a:r>
                  <a:rPr lang="en-US" sz="2000" b="1" dirty="0">
                    <a:solidFill>
                      <a:srgbClr val="179827"/>
                    </a:solidFill>
                  </a:rPr>
                  <a:t> -&gt;</a:t>
                </a:r>
                <a:r>
                  <a:rPr lang="en-US" sz="2000" b="1" dirty="0">
                    <a:solidFill>
                      <a:srgbClr val="179827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1" i="1">
                            <a:solidFill>
                              <a:srgbClr val="17982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>
                            <a:solidFill>
                              <a:srgbClr val="17982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</m:e>
                      <m:sup>
                        <m:r>
                          <a:rPr lang="en-US" sz="2000" b="1" i="1" smtClean="0">
                            <a:solidFill>
                              <a:srgbClr val="17982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2000" b="1" dirty="0">
                    <a:solidFill>
                      <a:srgbClr val="179827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rgbClr val="179827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000" b="1" i="1" smtClean="0">
                            <a:solidFill>
                              <a:srgbClr val="17982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 smtClean="0">
                            <a:solidFill>
                              <a:srgbClr val="17982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1" i="1">
                            <a:solidFill>
                              <a:srgbClr val="17982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</m:e>
                      <m:sup>
                        <m:r>
                          <a:rPr lang="en-US" sz="2000" b="1" i="1" smtClean="0">
                            <a:solidFill>
                              <a:srgbClr val="17982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000" b="1" dirty="0">
                    <a:solidFill>
                      <a:srgbClr val="179827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F1FE2D3-2E85-CFBE-1919-09AF6B5160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4402" y="3983000"/>
                <a:ext cx="2121614" cy="400110"/>
              </a:xfrm>
              <a:prstGeom prst="rect">
                <a:avLst/>
              </a:prstGeom>
              <a:blipFill>
                <a:blip r:embed="rId8"/>
                <a:stretch>
                  <a:fillRect l="-2976" t="-6061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48E64A1-543E-ABE6-FF4F-079E7AD07953}"/>
                  </a:ext>
                </a:extLst>
              </p:cNvPr>
              <p:cNvSpPr txBox="1"/>
              <p:nvPr/>
            </p:nvSpPr>
            <p:spPr>
              <a:xfrm>
                <a:off x="696182" y="4024130"/>
                <a:ext cx="2121614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b="1" dirty="0">
                    <a:solidFill>
                      <a:srgbClr val="0432FF"/>
                    </a:solidFill>
                  </a:rPr>
                  <a:t>J/</a:t>
                </a:r>
                <a:r>
                  <a:rPr lang="el-GR" sz="2000" b="1" dirty="0">
                    <a:solidFill>
                      <a:srgbClr val="0432FF"/>
                    </a:solidFill>
                  </a:rPr>
                  <a:t>ψ</a:t>
                </a:r>
                <a:r>
                  <a:rPr lang="en-US" sz="2000" b="1" dirty="0">
                    <a:solidFill>
                      <a:srgbClr val="0432FF"/>
                    </a:solidFill>
                  </a:rPr>
                  <a:t> -&gt;</a:t>
                </a:r>
                <a:r>
                  <a:rPr lang="en-US" sz="2000" b="1" dirty="0">
                    <a:solidFill>
                      <a:srgbClr val="0432FF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1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</m:e>
                      <m:sup>
                        <m:r>
                          <a:rPr lang="en-US" sz="2000" b="1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2000" b="1" dirty="0">
                    <a:solidFill>
                      <a:srgbClr val="0432FF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000" b="1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1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</m:e>
                      <m:sup>
                        <m:r>
                          <a:rPr lang="en-US" sz="2000" b="1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000" b="1" dirty="0">
                    <a:solidFill>
                      <a:srgbClr val="0432FF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48E64A1-543E-ABE6-FF4F-079E7AD079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182" y="4024130"/>
                <a:ext cx="2121614" cy="400110"/>
              </a:xfrm>
              <a:prstGeom prst="rect">
                <a:avLst/>
              </a:prstGeom>
              <a:blipFill>
                <a:blip r:embed="rId9"/>
                <a:stretch>
                  <a:fillRect l="-2976" t="-6061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834845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A843B-625E-2E2C-9C7F-F01D3E4B4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760" y="0"/>
            <a:ext cx="10515600" cy="1325563"/>
          </a:xfrm>
        </p:spPr>
        <p:txBody>
          <a:bodyPr/>
          <a:lstStyle/>
          <a:p>
            <a:r>
              <a:rPr lang="en-US" dirty="0"/>
              <a:t>Consistency Check: North vs South Arms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48FF8D-B259-9039-6CF6-5CD56EB3C4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418" y="3871730"/>
            <a:ext cx="4114799" cy="2502039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A38A04D1-91AA-C08E-B43E-E9B105190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9/2/22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0013D9CC-17A5-6335-751C-DE6CCDED4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 CIPANP2022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420992E-67A6-52E2-25A0-436BC003F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0A2A6-8762-1B46-BAE3-A25AFF811674}" type="slidenum">
              <a:rPr lang="en-US" smtClean="0"/>
              <a:t>27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8B337CD-738B-7E45-374C-986D7CE516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640742" y="805093"/>
            <a:ext cx="5436335" cy="56661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E9CFC0C-10C4-EF2E-BECC-3273CE06DA07}"/>
                  </a:ext>
                </a:extLst>
              </p:cNvPr>
              <p:cNvSpPr txBox="1"/>
              <p:nvPr/>
            </p:nvSpPr>
            <p:spPr>
              <a:xfrm>
                <a:off x="621722" y="1898868"/>
                <a:ext cx="4463594" cy="12771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500" b="1" dirty="0">
                    <a:solidFill>
                      <a:srgbClr val="FF0000"/>
                    </a:solidFill>
                  </a:rPr>
                  <a:t>RED     = </a:t>
                </a:r>
                <a:r>
                  <a:rPr lang="en-US" sz="2500" b="1" dirty="0" err="1">
                    <a:solidFill>
                      <a:srgbClr val="FF0000"/>
                    </a:solidFill>
                  </a:rPr>
                  <a:t>Tracklets</a:t>
                </a:r>
                <a:r>
                  <a:rPr lang="en-US" sz="25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5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5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  <m:sub>
                        <m:r>
                          <a:rPr lang="en-US" sz="25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𝒄𝒉</m:t>
                        </m:r>
                      </m:sub>
                      <m:sup>
                        <m:r>
                          <a:rPr lang="en-US" sz="25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𝑴</m:t>
                        </m:r>
                      </m:sup>
                    </m:sSubSup>
                  </m:oMath>
                </a14:m>
                <a:r>
                  <a:rPr lang="en-US" sz="2500" b="1" dirty="0">
                    <a:solidFill>
                      <a:srgbClr val="FF0000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US" sz="25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  <m:r>
                      <a:rPr lang="en-US" sz="25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𝜼</m:t>
                    </m:r>
                    <m:r>
                      <a:rPr lang="en-US" sz="25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  <m:r>
                      <a:rPr lang="en-US" sz="25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500" b="1" dirty="0">
                    <a:solidFill>
                      <a:srgbClr val="FF0000"/>
                    </a:solidFill>
                  </a:rPr>
                  <a:t>&lt; 1.0)</a:t>
                </a:r>
              </a:p>
              <a:p>
                <a:r>
                  <a:rPr lang="en-US" sz="2500" b="1" dirty="0">
                    <a:solidFill>
                      <a:srgbClr val="00B050"/>
                    </a:solidFill>
                  </a:rPr>
                  <a:t>Green = </a:t>
                </a:r>
                <a:r>
                  <a:rPr lang="en-US" sz="2400" b="1" dirty="0">
                    <a:solidFill>
                      <a:srgbClr val="179827"/>
                    </a:solidFill>
                  </a:rPr>
                  <a:t>J/</a:t>
                </a:r>
                <a:r>
                  <a:rPr lang="el-GR" sz="2400" b="1" dirty="0">
                    <a:solidFill>
                      <a:srgbClr val="179827"/>
                    </a:solidFill>
                  </a:rPr>
                  <a:t>ψ </a:t>
                </a:r>
                <a:r>
                  <a:rPr lang="en-US" sz="2500" b="1" dirty="0">
                    <a:solidFill>
                      <a:srgbClr val="00B050"/>
                    </a:solidFill>
                  </a:rPr>
                  <a:t>(1.2 &lt; y &lt; 2.2)</a:t>
                </a:r>
              </a:p>
              <a:p>
                <a:r>
                  <a:rPr lang="en-US" sz="2500" b="1" dirty="0">
                    <a:solidFill>
                      <a:srgbClr val="0432FF"/>
                    </a:solidFill>
                  </a:rPr>
                  <a:t>Blue    = </a:t>
                </a:r>
                <a:r>
                  <a:rPr lang="en-US" sz="2400" b="1" dirty="0">
                    <a:solidFill>
                      <a:srgbClr val="0432FF"/>
                    </a:solidFill>
                  </a:rPr>
                  <a:t>J/</a:t>
                </a:r>
                <a:r>
                  <a:rPr lang="el-GR" sz="2400" b="1" dirty="0">
                    <a:solidFill>
                      <a:srgbClr val="0432FF"/>
                    </a:solidFill>
                  </a:rPr>
                  <a:t>ψ </a:t>
                </a:r>
                <a:r>
                  <a:rPr lang="en-US" sz="2500" b="1" dirty="0">
                    <a:solidFill>
                      <a:srgbClr val="0432FF"/>
                    </a:solidFill>
                  </a:rPr>
                  <a:t>(-2.2 &lt; y &lt; -1.2)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E9CFC0C-10C4-EF2E-BECC-3273CE06DA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722" y="1898868"/>
                <a:ext cx="4463594" cy="1277144"/>
              </a:xfrm>
              <a:prstGeom prst="rect">
                <a:avLst/>
              </a:prstGeom>
              <a:blipFill>
                <a:blip r:embed="rId4"/>
                <a:stretch>
                  <a:fillRect l="-2266" t="-980" b="-107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34C76C9-EE1F-90EC-3931-EB762CE77FD5}"/>
                  </a:ext>
                </a:extLst>
              </p:cNvPr>
              <p:cNvSpPr txBox="1"/>
              <p:nvPr/>
            </p:nvSpPr>
            <p:spPr>
              <a:xfrm>
                <a:off x="4540146" y="4350746"/>
                <a:ext cx="2121614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b="1" dirty="0">
                    <a:solidFill>
                      <a:srgbClr val="179827"/>
                    </a:solidFill>
                  </a:rPr>
                  <a:t>J/</a:t>
                </a:r>
                <a:r>
                  <a:rPr lang="el-GR" sz="2000" b="1" dirty="0">
                    <a:solidFill>
                      <a:srgbClr val="179827"/>
                    </a:solidFill>
                  </a:rPr>
                  <a:t>ψ</a:t>
                </a:r>
                <a:r>
                  <a:rPr lang="en-US" sz="2000" b="1" dirty="0">
                    <a:solidFill>
                      <a:srgbClr val="179827"/>
                    </a:solidFill>
                  </a:rPr>
                  <a:t> -&gt;</a:t>
                </a:r>
                <a:r>
                  <a:rPr lang="en-US" sz="2000" b="1" dirty="0">
                    <a:solidFill>
                      <a:srgbClr val="179827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1" i="1">
                            <a:solidFill>
                              <a:srgbClr val="17982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>
                            <a:solidFill>
                              <a:srgbClr val="17982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</m:e>
                      <m:sup>
                        <m:r>
                          <a:rPr lang="en-US" sz="2000" b="1" i="1" smtClean="0">
                            <a:solidFill>
                              <a:srgbClr val="17982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2000" b="1" dirty="0">
                    <a:solidFill>
                      <a:srgbClr val="179827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rgbClr val="179827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000" b="1" i="1" smtClean="0">
                            <a:solidFill>
                              <a:srgbClr val="17982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 smtClean="0">
                            <a:solidFill>
                              <a:srgbClr val="17982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1" i="1">
                            <a:solidFill>
                              <a:srgbClr val="17982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</m:e>
                      <m:sup>
                        <m:r>
                          <a:rPr lang="en-US" sz="2000" b="1" i="1" smtClean="0">
                            <a:solidFill>
                              <a:srgbClr val="17982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000" b="1" dirty="0">
                    <a:solidFill>
                      <a:srgbClr val="179827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34C76C9-EE1F-90EC-3931-EB762CE77F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0146" y="4350746"/>
                <a:ext cx="2121614" cy="400110"/>
              </a:xfrm>
              <a:prstGeom prst="rect">
                <a:avLst/>
              </a:prstGeom>
              <a:blipFill>
                <a:blip r:embed="rId5"/>
                <a:stretch>
                  <a:fillRect l="-2976" t="-9375" b="-28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53DC502-3002-D961-A7B1-A7C8FB266FF7}"/>
                  </a:ext>
                </a:extLst>
              </p:cNvPr>
              <p:cNvSpPr txBox="1"/>
              <p:nvPr/>
            </p:nvSpPr>
            <p:spPr>
              <a:xfrm>
                <a:off x="336587" y="4336495"/>
                <a:ext cx="2121614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b="1" dirty="0">
                    <a:solidFill>
                      <a:srgbClr val="0432FF"/>
                    </a:solidFill>
                  </a:rPr>
                  <a:t>J/</a:t>
                </a:r>
                <a:r>
                  <a:rPr lang="el-GR" sz="2000" b="1" dirty="0">
                    <a:solidFill>
                      <a:srgbClr val="0432FF"/>
                    </a:solidFill>
                  </a:rPr>
                  <a:t>ψ</a:t>
                </a:r>
                <a:r>
                  <a:rPr lang="en-US" sz="2000" b="1" dirty="0">
                    <a:solidFill>
                      <a:srgbClr val="0432FF"/>
                    </a:solidFill>
                  </a:rPr>
                  <a:t> -&gt;</a:t>
                </a:r>
                <a:r>
                  <a:rPr lang="en-US" sz="2000" b="1" dirty="0">
                    <a:solidFill>
                      <a:srgbClr val="0432FF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1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</m:e>
                      <m:sup>
                        <m:r>
                          <a:rPr lang="en-US" sz="2000" b="1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2000" b="1" dirty="0">
                    <a:solidFill>
                      <a:srgbClr val="0432FF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rgbClr val="0432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000" b="1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2000" b="1" i="1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</m:e>
                      <m:sup>
                        <m:r>
                          <a:rPr lang="en-US" sz="2000" b="1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000" b="1" dirty="0">
                    <a:solidFill>
                      <a:srgbClr val="0432FF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53DC502-3002-D961-A7B1-A7C8FB266F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587" y="4336495"/>
                <a:ext cx="2121614" cy="400110"/>
              </a:xfrm>
              <a:prstGeom prst="rect">
                <a:avLst/>
              </a:prstGeom>
              <a:blipFill>
                <a:blip r:embed="rId6"/>
                <a:stretch>
                  <a:fillRect l="-2976" t="-9375" b="-28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B9423AF-DEC3-37F5-77D1-F82EE43F3AC1}"/>
                  </a:ext>
                </a:extLst>
              </p:cNvPr>
              <p:cNvSpPr txBox="1"/>
              <p:nvPr/>
            </p:nvSpPr>
            <p:spPr>
              <a:xfrm>
                <a:off x="2622132" y="4011598"/>
                <a:ext cx="751900" cy="3248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  <m:sub>
                        <m:r>
                          <a:rPr lang="en-US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𝒄𝒉</m:t>
                        </m:r>
                      </m:sub>
                      <m:sup>
                        <m:r>
                          <a:rPr lang="en-US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𝑴</m:t>
                        </m:r>
                      </m:sup>
                    </m:sSubSup>
                  </m:oMath>
                </a14:m>
                <a:r>
                  <a:rPr lang="en-US" sz="1400" b="1" dirty="0">
                    <a:solidFill>
                      <a:srgbClr val="FF0000"/>
                    </a:solidFill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B9423AF-DEC3-37F5-77D1-F82EE43F3A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2132" y="4011598"/>
                <a:ext cx="751900" cy="32489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746981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7C02D-2647-11A1-7714-9C8D98005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PYTHIA Simulations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83C037-6560-5247-221F-A6E4D3A29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94A754-AD65-883F-0DCD-82BE6CADF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 CIPANP2022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4075D1-66D6-A80F-2A2C-958A3DBF2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0A2A6-8762-1B46-BAE3-A25AFF811674}" type="slidenum">
              <a:rPr lang="en-US" smtClean="0"/>
              <a:t>28</a:t>
            </a:fld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EFD3638-71EB-F2FC-5872-4688AE8403E1}"/>
              </a:ext>
            </a:extLst>
          </p:cNvPr>
          <p:cNvCxnSpPr/>
          <p:nvPr/>
        </p:nvCxnSpPr>
        <p:spPr>
          <a:xfrm>
            <a:off x="631179" y="5445940"/>
            <a:ext cx="328536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F6E8E5B-FCAD-22D1-591A-BF9B50D4A1AC}"/>
              </a:ext>
            </a:extLst>
          </p:cNvPr>
          <p:cNvCxnSpPr>
            <a:cxnSpLocks/>
          </p:cNvCxnSpPr>
          <p:nvPr/>
        </p:nvCxnSpPr>
        <p:spPr>
          <a:xfrm flipV="1">
            <a:off x="2224577" y="5072403"/>
            <a:ext cx="873773" cy="373537"/>
          </a:xfrm>
          <a:prstGeom prst="straightConnector1">
            <a:avLst/>
          </a:prstGeom>
          <a:ln w="25400">
            <a:solidFill>
              <a:srgbClr val="00B05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990477F-5762-CBD6-C51E-42E88F48419F}"/>
              </a:ext>
            </a:extLst>
          </p:cNvPr>
          <p:cNvCxnSpPr/>
          <p:nvPr/>
        </p:nvCxnSpPr>
        <p:spPr>
          <a:xfrm flipV="1">
            <a:off x="3056444" y="4470454"/>
            <a:ext cx="305699" cy="638102"/>
          </a:xfrm>
          <a:prstGeom prst="straightConnector1">
            <a:avLst/>
          </a:prstGeom>
          <a:ln w="127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8AF7B4F-5E0C-F1CD-CCAE-85DEE8A96265}"/>
              </a:ext>
            </a:extLst>
          </p:cNvPr>
          <p:cNvCxnSpPr>
            <a:cxnSpLocks/>
          </p:cNvCxnSpPr>
          <p:nvPr/>
        </p:nvCxnSpPr>
        <p:spPr>
          <a:xfrm>
            <a:off x="3051564" y="5108556"/>
            <a:ext cx="707636" cy="98310"/>
          </a:xfrm>
          <a:prstGeom prst="straightConnector1">
            <a:avLst/>
          </a:prstGeom>
          <a:ln w="127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9AAEE33-2139-1AAD-643B-93711AAF4FAF}"/>
              </a:ext>
            </a:extLst>
          </p:cNvPr>
          <p:cNvCxnSpPr>
            <a:cxnSpLocks/>
          </p:cNvCxnSpPr>
          <p:nvPr/>
        </p:nvCxnSpPr>
        <p:spPr>
          <a:xfrm flipH="1" flipV="1">
            <a:off x="2003859" y="4420428"/>
            <a:ext cx="200179" cy="99000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4C4D517-DFB3-8EEF-853B-47EEE2EDE601}"/>
              </a:ext>
            </a:extLst>
          </p:cNvPr>
          <p:cNvCxnSpPr>
            <a:cxnSpLocks/>
          </p:cNvCxnSpPr>
          <p:nvPr/>
        </p:nvCxnSpPr>
        <p:spPr>
          <a:xfrm flipV="1">
            <a:off x="2234948" y="4444922"/>
            <a:ext cx="155766" cy="98679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3399F5C-FAC1-4B35-E566-2C088DF645CD}"/>
              </a:ext>
            </a:extLst>
          </p:cNvPr>
          <p:cNvCxnSpPr>
            <a:cxnSpLocks/>
          </p:cNvCxnSpPr>
          <p:nvPr/>
        </p:nvCxnSpPr>
        <p:spPr>
          <a:xfrm flipH="1" flipV="1">
            <a:off x="2205926" y="4444923"/>
            <a:ext cx="31910" cy="97870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F8611D2-DEDE-9F2D-9896-4D151AEEC5D0}"/>
              </a:ext>
            </a:extLst>
          </p:cNvPr>
          <p:cNvCxnSpPr>
            <a:cxnSpLocks/>
          </p:cNvCxnSpPr>
          <p:nvPr/>
        </p:nvCxnSpPr>
        <p:spPr>
          <a:xfrm flipH="1" flipV="1">
            <a:off x="1406382" y="5017062"/>
            <a:ext cx="767642" cy="44506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DA6B237-2DAD-D880-5432-047A9A1FA3E7}"/>
              </a:ext>
            </a:extLst>
          </p:cNvPr>
          <p:cNvCxnSpPr>
            <a:cxnSpLocks/>
          </p:cNvCxnSpPr>
          <p:nvPr/>
        </p:nvCxnSpPr>
        <p:spPr>
          <a:xfrm flipH="1" flipV="1">
            <a:off x="1328282" y="5206866"/>
            <a:ext cx="819285" cy="25525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39641B2-75DA-3D2F-4D5D-E176780B3A64}"/>
              </a:ext>
            </a:extLst>
          </p:cNvPr>
          <p:cNvCxnSpPr>
            <a:cxnSpLocks/>
          </p:cNvCxnSpPr>
          <p:nvPr/>
        </p:nvCxnSpPr>
        <p:spPr>
          <a:xfrm flipV="1">
            <a:off x="2296020" y="4934249"/>
            <a:ext cx="682685" cy="463075"/>
          </a:xfrm>
          <a:prstGeom prst="straightConnector1">
            <a:avLst/>
          </a:prstGeom>
          <a:ln w="1270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4CF62C3-7226-4EAB-5DB2-9D752F88754E}"/>
              </a:ext>
            </a:extLst>
          </p:cNvPr>
          <p:cNvCxnSpPr>
            <a:cxnSpLocks/>
          </p:cNvCxnSpPr>
          <p:nvPr/>
        </p:nvCxnSpPr>
        <p:spPr>
          <a:xfrm flipV="1">
            <a:off x="2224900" y="5263402"/>
            <a:ext cx="832810" cy="176554"/>
          </a:xfrm>
          <a:prstGeom prst="straightConnector1">
            <a:avLst/>
          </a:prstGeom>
          <a:ln w="1270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E2D3B54-1B29-F393-6E3D-295647463123}"/>
                  </a:ext>
                </a:extLst>
              </p:cNvPr>
              <p:cNvSpPr txBox="1"/>
              <p:nvPr/>
            </p:nvSpPr>
            <p:spPr>
              <a:xfrm>
                <a:off x="3362143" y="4051096"/>
                <a:ext cx="5018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rgbClr val="17982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17982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17982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179827"/>
                  </a:solidFill>
                </a:endParaRP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E2D3B54-1B29-F393-6E3D-2956474631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2143" y="4051096"/>
                <a:ext cx="501804" cy="369332"/>
              </a:xfrm>
              <a:prstGeom prst="rect">
                <a:avLst/>
              </a:prstGeom>
              <a:blipFill>
                <a:blip r:embed="rId2"/>
                <a:stretch>
                  <a:fillRect b="-6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4BD49D6-54BC-77B0-310F-98ABB3F33849}"/>
                  </a:ext>
                </a:extLst>
              </p:cNvPr>
              <p:cNvSpPr txBox="1"/>
              <p:nvPr/>
            </p:nvSpPr>
            <p:spPr>
              <a:xfrm>
                <a:off x="3638948" y="4837534"/>
                <a:ext cx="5018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rgbClr val="17982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17982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17982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179827"/>
                  </a:solidFill>
                </a:endParaRP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4BD49D6-54BC-77B0-310F-98ABB3F338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8948" y="4837534"/>
                <a:ext cx="501804" cy="369332"/>
              </a:xfrm>
              <a:prstGeom prst="rect">
                <a:avLst/>
              </a:prstGeom>
              <a:blipFill>
                <a:blip r:embed="rId3"/>
                <a:stretch>
                  <a:fillRect b="-6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6F218CA-C159-90C9-D92F-000E90494EFC}"/>
              </a:ext>
            </a:extLst>
          </p:cNvPr>
          <p:cNvCxnSpPr>
            <a:cxnSpLocks/>
          </p:cNvCxnSpPr>
          <p:nvPr/>
        </p:nvCxnSpPr>
        <p:spPr>
          <a:xfrm flipH="1">
            <a:off x="1416466" y="5458283"/>
            <a:ext cx="748442" cy="167826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Google Shape;250;p39">
            <a:extLst>
              <a:ext uri="{FF2B5EF4-FFF2-40B4-BE49-F238E27FC236}">
                <a16:creationId xmlns:a16="http://schemas.microsoft.com/office/drawing/2014/main" id="{E065BF09-8B51-D824-F84B-E3DA82D87063}"/>
              </a:ext>
            </a:extLst>
          </p:cNvPr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5439" y="1423437"/>
            <a:ext cx="6681725" cy="47362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93643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2AD13-2EDE-C5E6-AB86-E3132D8E3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948"/>
            <a:ext cx="10515600" cy="1325563"/>
          </a:xfrm>
        </p:spPr>
        <p:txBody>
          <a:bodyPr/>
          <a:lstStyle/>
          <a:p>
            <a:r>
              <a:rPr lang="en-US" dirty="0"/>
              <a:t>PYTHIA and Data – Same Arms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463845-6517-3484-F846-E11C2353D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CD6F0F-0F44-7C4B-B2D6-ACF9A6A46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 CIPANP2022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7BB88F-88C3-9C09-4501-C593DB774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0A2A6-8762-1B46-BAE3-A25AFF811674}" type="slidenum">
              <a:rPr lang="en-US" smtClean="0"/>
              <a:t>29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9865FB-4DBE-18DC-BE71-A073A71E80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412" y="1268069"/>
            <a:ext cx="5682220" cy="54534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BF8953-2512-7FC0-050A-ED600B4A18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6360" y="1498862"/>
            <a:ext cx="4876789" cy="468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925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1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0633E-1409-5240-A060-4BA30B289318}" type="slidenum">
              <a:rPr lang="zh-CN" altLang="en-US"/>
              <a:pPr/>
              <a:t>3</a:t>
            </a:fld>
            <a:endParaRPr lang="en-US" altLang="zh-CN"/>
          </a:p>
        </p:txBody>
      </p:sp>
      <p:sp>
        <p:nvSpPr>
          <p:cNvPr id="144387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995417" y="-38100"/>
            <a:ext cx="5430644" cy="762000"/>
          </a:xfrm>
          <a:noFill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zh-CN" sz="3200" dirty="0">
                <a:latin typeface="Times New Roman" charset="0"/>
                <a:ea typeface="ＭＳ Ｐゴシック" charset="-128"/>
              </a:rPr>
              <a:t>PHENIX Detector at RHIC</a:t>
            </a:r>
          </a:p>
        </p:txBody>
      </p:sp>
      <p:sp>
        <p:nvSpPr>
          <p:cNvPr id="40076" name="Rectangle 140"/>
          <p:cNvSpPr>
            <a:spLocks noChangeArrowheads="1"/>
          </p:cNvSpPr>
          <p:nvPr/>
        </p:nvSpPr>
        <p:spPr bwMode="auto">
          <a:xfrm>
            <a:off x="5635361" y="2590800"/>
            <a:ext cx="3581400" cy="1676400"/>
          </a:xfrm>
          <a:prstGeom prst="rect">
            <a:avLst/>
          </a:prstGeom>
          <a:solidFill>
            <a:srgbClr val="FFFF00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 altLang="zh-CN" b="1" dirty="0">
                <a:ea typeface="宋体" charset="-122"/>
                <a:cs typeface="宋体" charset="-122"/>
              </a:rPr>
              <a:t>Muon Arms</a:t>
            </a:r>
            <a:r>
              <a:rPr lang="en-US" altLang="zh-CN" dirty="0">
                <a:ea typeface="宋体" charset="-122"/>
                <a:cs typeface="宋体" charset="-122"/>
              </a:rPr>
              <a:t>       1.2 &lt; | </a:t>
            </a:r>
            <a:r>
              <a:rPr lang="el-GR" dirty="0">
                <a:ea typeface="宋体" charset="-122"/>
                <a:cs typeface="宋体" charset="-122"/>
              </a:rPr>
              <a:t>η</a:t>
            </a:r>
            <a:r>
              <a:rPr lang="en-US" altLang="zh-CN" dirty="0">
                <a:ea typeface="宋体" charset="-122"/>
                <a:cs typeface="宋体" charset="-122"/>
              </a:rPr>
              <a:t> | &lt; 2.4</a:t>
            </a:r>
          </a:p>
          <a:p>
            <a:pPr>
              <a:buFontTx/>
              <a:buChar char="•"/>
            </a:pPr>
            <a:r>
              <a:rPr lang="en-US" altLang="zh-CN" dirty="0">
                <a:ea typeface="宋体" charset="-122"/>
                <a:cs typeface="宋体" charset="-122"/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J/</a:t>
            </a:r>
            <a:r>
              <a:rPr lang="el-GR" dirty="0">
                <a:solidFill>
                  <a:srgbClr val="FF0000"/>
                </a:solidFill>
              </a:rPr>
              <a:t>ψ</a:t>
            </a:r>
            <a:r>
              <a:rPr lang="en-US" dirty="0">
                <a:solidFill>
                  <a:srgbClr val="FF0000"/>
                </a:solidFill>
              </a:rPr>
              <a:t> </a:t>
            </a:r>
            <a:endParaRPr lang="en-US" altLang="zh-CN" dirty="0">
              <a:solidFill>
                <a:srgbClr val="FF0000"/>
              </a:solidFill>
              <a:ea typeface="宋体" charset="-122"/>
              <a:cs typeface="宋体" charset="-122"/>
            </a:endParaRPr>
          </a:p>
          <a:p>
            <a:pPr>
              <a:buFontTx/>
              <a:buChar char="•"/>
            </a:pPr>
            <a:r>
              <a:rPr lang="en-US" altLang="zh-CN" dirty="0">
                <a:ea typeface="宋体" charset="-122"/>
                <a:cs typeface="宋体" charset="-122"/>
              </a:rPr>
              <a:t> Unidentified charged hadrons</a:t>
            </a:r>
          </a:p>
          <a:p>
            <a:pPr>
              <a:buFontTx/>
              <a:buChar char="•"/>
            </a:pPr>
            <a:r>
              <a:rPr lang="en-US" altLang="zh-CN" dirty="0">
                <a:ea typeface="宋体" charset="-122"/>
                <a:cs typeface="宋体" charset="-122"/>
              </a:rPr>
              <a:t> Heavy Flavor</a:t>
            </a:r>
          </a:p>
        </p:txBody>
      </p:sp>
      <p:sp>
        <p:nvSpPr>
          <p:cNvPr id="40086" name="Rectangle 150"/>
          <p:cNvSpPr>
            <a:spLocks noChangeArrowheads="1"/>
          </p:cNvSpPr>
          <p:nvPr/>
        </p:nvSpPr>
        <p:spPr bwMode="auto">
          <a:xfrm>
            <a:off x="5635362" y="762000"/>
            <a:ext cx="3582987" cy="1752600"/>
          </a:xfrm>
          <a:prstGeom prst="rect">
            <a:avLst/>
          </a:prstGeom>
          <a:solidFill>
            <a:srgbClr val="00FFFF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 altLang="zh-CN" b="1" dirty="0">
                <a:ea typeface="宋体" charset="-122"/>
                <a:cs typeface="宋体" charset="-122"/>
              </a:rPr>
              <a:t>Central Arms</a:t>
            </a:r>
            <a:r>
              <a:rPr lang="en-US" altLang="zh-CN" dirty="0">
                <a:ea typeface="宋体" charset="-122"/>
                <a:cs typeface="宋体" charset="-122"/>
              </a:rPr>
              <a:t>            | </a:t>
            </a:r>
            <a:r>
              <a:rPr lang="el-GR" dirty="0">
                <a:ea typeface="宋体" charset="-122"/>
                <a:cs typeface="宋体" charset="-122"/>
              </a:rPr>
              <a:t>η</a:t>
            </a:r>
            <a:r>
              <a:rPr lang="en-US" altLang="zh-CN" dirty="0">
                <a:ea typeface="宋体" charset="-122"/>
                <a:cs typeface="宋体" charset="-122"/>
              </a:rPr>
              <a:t> | &lt; 0.35</a:t>
            </a:r>
          </a:p>
          <a:p>
            <a:pPr>
              <a:buFontTx/>
              <a:buChar char="•"/>
            </a:pPr>
            <a:r>
              <a:rPr lang="en-US" altLang="zh-CN" dirty="0">
                <a:ea typeface="宋体" charset="-122"/>
                <a:cs typeface="宋体" charset="-122"/>
              </a:rPr>
              <a:t> Identified charged hadrons</a:t>
            </a:r>
          </a:p>
          <a:p>
            <a:pPr>
              <a:buFontTx/>
              <a:buChar char="•"/>
            </a:pPr>
            <a:r>
              <a:rPr lang="en-US" altLang="zh-CN" dirty="0">
                <a:ea typeface="宋体" charset="-122"/>
                <a:cs typeface="宋体" charset="-122"/>
              </a:rPr>
              <a:t> Neutral </a:t>
            </a:r>
            <a:r>
              <a:rPr lang="en-US" altLang="zh-CN" dirty="0" err="1">
                <a:ea typeface="宋体" charset="-122"/>
                <a:cs typeface="宋体" charset="-122"/>
              </a:rPr>
              <a:t>Pions</a:t>
            </a:r>
            <a:endParaRPr lang="en-US" altLang="zh-CN" dirty="0">
              <a:ea typeface="宋体" charset="-122"/>
              <a:cs typeface="宋体" charset="-122"/>
            </a:endParaRPr>
          </a:p>
          <a:p>
            <a:pPr>
              <a:buFontTx/>
              <a:buChar char="•"/>
            </a:pPr>
            <a:r>
              <a:rPr lang="en-US" altLang="zh-CN" dirty="0">
                <a:ea typeface="宋体" charset="-122"/>
                <a:cs typeface="宋体" charset="-122"/>
              </a:rPr>
              <a:t> Direct Photon</a:t>
            </a:r>
          </a:p>
          <a:p>
            <a:pPr>
              <a:buFontTx/>
              <a:buChar char="•"/>
            </a:pPr>
            <a:r>
              <a:rPr lang="en-US" altLang="zh-CN" dirty="0">
                <a:ea typeface="宋体" charset="-122"/>
                <a:cs typeface="宋体" charset="-122"/>
              </a:rPr>
              <a:t> </a:t>
            </a:r>
            <a:r>
              <a:rPr lang="en-US" dirty="0"/>
              <a:t>J/</a:t>
            </a:r>
            <a:r>
              <a:rPr lang="el-GR" dirty="0"/>
              <a:t>ψ</a:t>
            </a:r>
            <a:endParaRPr lang="en-US" altLang="zh-CN" dirty="0">
              <a:ea typeface="宋体" charset="-122"/>
              <a:cs typeface="宋体" charset="-122"/>
            </a:endParaRPr>
          </a:p>
          <a:p>
            <a:pPr>
              <a:buFontTx/>
              <a:buChar char="•"/>
            </a:pPr>
            <a:r>
              <a:rPr lang="en-US" altLang="zh-CN" dirty="0">
                <a:ea typeface="宋体" charset="-122"/>
                <a:cs typeface="宋体" charset="-122"/>
              </a:rPr>
              <a:t> Heavy Flavor</a:t>
            </a:r>
          </a:p>
        </p:txBody>
      </p:sp>
      <p:sp>
        <p:nvSpPr>
          <p:cNvPr id="40087" name="Rectangle 151"/>
          <p:cNvSpPr>
            <a:spLocks noChangeArrowheads="1"/>
          </p:cNvSpPr>
          <p:nvPr/>
        </p:nvSpPr>
        <p:spPr bwMode="auto">
          <a:xfrm>
            <a:off x="5635362" y="4343400"/>
            <a:ext cx="3582987" cy="914400"/>
          </a:xfrm>
          <a:prstGeom prst="rect">
            <a:avLst/>
          </a:prstGeom>
          <a:solidFill>
            <a:srgbClr val="FF6600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 altLang="zh-CN" b="1" dirty="0">
                <a:ea typeface="宋体" charset="-122"/>
                <a:cs typeface="宋体" charset="-122"/>
              </a:rPr>
              <a:t>BBC/MPC  </a:t>
            </a:r>
            <a:r>
              <a:rPr lang="en-US" altLang="zh-CN" dirty="0">
                <a:ea typeface="宋体" charset="-122"/>
                <a:cs typeface="宋体" charset="-122"/>
              </a:rPr>
              <a:t>                 3.1 &lt; | </a:t>
            </a:r>
            <a:r>
              <a:rPr lang="el-GR" dirty="0">
                <a:ea typeface="宋体" charset="-122"/>
                <a:cs typeface="宋体" charset="-122"/>
              </a:rPr>
              <a:t>η</a:t>
            </a:r>
            <a:r>
              <a:rPr lang="en-US" altLang="zh-CN" dirty="0">
                <a:ea typeface="宋体" charset="-122"/>
                <a:cs typeface="宋体" charset="-122"/>
              </a:rPr>
              <a:t> | &lt; 3.9</a:t>
            </a:r>
          </a:p>
          <a:p>
            <a:pPr>
              <a:buFontTx/>
              <a:buChar char="•"/>
            </a:pPr>
            <a:r>
              <a:rPr lang="en-US" altLang="zh-CN" dirty="0">
                <a:ea typeface="宋体" charset="-122"/>
                <a:cs typeface="宋体" charset="-122"/>
              </a:rPr>
              <a:t> Neutral Pion’s</a:t>
            </a:r>
          </a:p>
          <a:p>
            <a:pPr>
              <a:buFontTx/>
              <a:buChar char="•"/>
            </a:pPr>
            <a:r>
              <a:rPr lang="en-US" altLang="zh-CN" dirty="0">
                <a:ea typeface="宋体" charset="-122"/>
                <a:cs typeface="宋体" charset="-122"/>
              </a:rPr>
              <a:t> Eta’s</a:t>
            </a:r>
          </a:p>
        </p:txBody>
      </p:sp>
      <p:sp>
        <p:nvSpPr>
          <p:cNvPr id="24" name="Rectangle 151"/>
          <p:cNvSpPr>
            <a:spLocks noChangeArrowheads="1"/>
          </p:cNvSpPr>
          <p:nvPr/>
        </p:nvSpPr>
        <p:spPr bwMode="auto">
          <a:xfrm>
            <a:off x="5636948" y="5334000"/>
            <a:ext cx="3581400" cy="990600"/>
          </a:xfrm>
          <a:prstGeom prst="rect">
            <a:avLst/>
          </a:prstGeom>
          <a:solidFill>
            <a:srgbClr val="00B050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r>
              <a:rPr lang="en-US" altLang="zh-CN" b="1" dirty="0">
                <a:ea typeface="宋体" charset="-122"/>
                <a:cs typeface="宋体" charset="-122"/>
              </a:rPr>
              <a:t>ZDC                    </a:t>
            </a:r>
            <a:r>
              <a:rPr lang="en-US" altLang="zh-CN" dirty="0">
                <a:ea typeface="宋体" charset="-122"/>
                <a:cs typeface="宋体" charset="-122"/>
              </a:rPr>
              <a:t>|</a:t>
            </a:r>
            <a:r>
              <a:rPr lang="en-US" altLang="zh-CN" dirty="0">
                <a:latin typeface="Symbol" charset="2"/>
                <a:ea typeface="宋体" charset="-122"/>
                <a:cs typeface="宋体" charset="-122"/>
              </a:rPr>
              <a:t>h</a:t>
            </a:r>
            <a:r>
              <a:rPr lang="en-US" altLang="zh-CN" dirty="0">
                <a:ea typeface="宋体" charset="-122"/>
                <a:cs typeface="宋体" charset="-122"/>
              </a:rPr>
              <a:t>| ~ 5.9 </a:t>
            </a:r>
          </a:p>
          <a:p>
            <a:pPr>
              <a:buFontTx/>
              <a:buChar char="•"/>
            </a:pPr>
            <a:r>
              <a:rPr lang="en-US" altLang="zh-CN" dirty="0">
                <a:ea typeface="宋体" charset="-122"/>
                <a:cs typeface="宋体" charset="-122"/>
              </a:rPr>
              <a:t> Neutrons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217" y="822476"/>
            <a:ext cx="4363738" cy="5533875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V="1">
            <a:off x="2796213" y="1457738"/>
            <a:ext cx="1086678" cy="87464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2796213" y="1842052"/>
            <a:ext cx="1391478" cy="48204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2796214" y="4097655"/>
            <a:ext cx="2385391" cy="88958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2829346" y="5007117"/>
            <a:ext cx="2352259" cy="44981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9/2/22</a:t>
            </a:r>
            <a:endParaRPr lang="en-US" dirty="0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 CIPANP2022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92918A-486D-7F48-8537-FA0AC35EBB24}"/>
              </a:ext>
            </a:extLst>
          </p:cNvPr>
          <p:cNvSpPr txBox="1"/>
          <p:nvPr/>
        </p:nvSpPr>
        <p:spPr>
          <a:xfrm>
            <a:off x="9846423" y="1676869"/>
            <a:ext cx="23585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SVX: Silicon Vertex Det.</a:t>
            </a:r>
          </a:p>
          <a:p>
            <a:r>
              <a:rPr lang="en-US" altLang="zh-CN" dirty="0">
                <a:solidFill>
                  <a:srgbClr val="0432FF"/>
                </a:solidFill>
                <a:ea typeface="宋体" charset="-122"/>
                <a:cs typeface="宋体" charset="-122"/>
              </a:rPr>
              <a:t>| </a:t>
            </a:r>
            <a:r>
              <a:rPr lang="el-GR" dirty="0">
                <a:solidFill>
                  <a:srgbClr val="0432FF"/>
                </a:solidFill>
                <a:ea typeface="宋体" charset="-122"/>
                <a:cs typeface="宋体" charset="-122"/>
              </a:rPr>
              <a:t>η</a:t>
            </a:r>
            <a:r>
              <a:rPr lang="en-US" altLang="zh-CN" dirty="0">
                <a:solidFill>
                  <a:srgbClr val="0432FF"/>
                </a:solidFill>
                <a:ea typeface="宋体" charset="-122"/>
                <a:cs typeface="宋体" charset="-122"/>
              </a:rPr>
              <a:t> | &lt; 1</a:t>
            </a:r>
            <a:endParaRPr lang="en-US" dirty="0">
              <a:solidFill>
                <a:srgbClr val="0432FF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0A6E67-D9D2-7643-82A3-C60C80DA9528}"/>
              </a:ext>
            </a:extLst>
          </p:cNvPr>
          <p:cNvSpPr txBox="1"/>
          <p:nvPr/>
        </p:nvSpPr>
        <p:spPr>
          <a:xfrm>
            <a:off x="9846423" y="2666083"/>
            <a:ext cx="22574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FVTX: Forward Silicon </a:t>
            </a:r>
          </a:p>
          <a:p>
            <a:r>
              <a:rPr lang="en-US" dirty="0">
                <a:solidFill>
                  <a:srgbClr val="0432FF"/>
                </a:solidFill>
              </a:rPr>
              <a:t>           Vertex Det.</a:t>
            </a:r>
          </a:p>
          <a:p>
            <a:r>
              <a:rPr lang="en-US" altLang="zh-CN" dirty="0">
                <a:solidFill>
                  <a:srgbClr val="0432FF"/>
                </a:solidFill>
                <a:ea typeface="宋体" charset="-122"/>
                <a:cs typeface="宋体" charset="-122"/>
              </a:rPr>
              <a:t>1.2&lt; | </a:t>
            </a:r>
            <a:r>
              <a:rPr lang="el-GR" dirty="0">
                <a:solidFill>
                  <a:srgbClr val="0432FF"/>
                </a:solidFill>
                <a:ea typeface="宋体" charset="-122"/>
                <a:cs typeface="宋体" charset="-122"/>
              </a:rPr>
              <a:t>η</a:t>
            </a:r>
            <a:r>
              <a:rPr lang="en-US" altLang="zh-CN" dirty="0">
                <a:solidFill>
                  <a:srgbClr val="0432FF"/>
                </a:solidFill>
                <a:ea typeface="宋体" charset="-122"/>
                <a:cs typeface="宋体" charset="-122"/>
              </a:rPr>
              <a:t> | &lt; 2.4</a:t>
            </a:r>
            <a:endParaRPr lang="en-US" dirty="0">
              <a:solidFill>
                <a:srgbClr val="0432FF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90A860B-704B-224A-B50F-97AFE717BD5C}"/>
              </a:ext>
            </a:extLst>
          </p:cNvPr>
          <p:cNvSpPr txBox="1"/>
          <p:nvPr/>
        </p:nvSpPr>
        <p:spPr>
          <a:xfrm>
            <a:off x="9964867" y="4477434"/>
            <a:ext cx="1693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BBC: MB Trigger</a:t>
            </a:r>
          </a:p>
          <a:p>
            <a:r>
              <a:rPr lang="en-US" altLang="zh-CN" dirty="0">
                <a:ea typeface="宋体" charset="-122"/>
                <a:cs typeface="宋体" charset="-122"/>
              </a:rPr>
              <a:t>3.1&lt; | </a:t>
            </a:r>
            <a:r>
              <a:rPr lang="el-GR" dirty="0">
                <a:ea typeface="宋体" charset="-122"/>
                <a:cs typeface="宋体" charset="-122"/>
              </a:rPr>
              <a:t>η</a:t>
            </a:r>
            <a:r>
              <a:rPr lang="en-US" altLang="zh-CN" dirty="0">
                <a:ea typeface="宋体" charset="-122"/>
                <a:cs typeface="宋体" charset="-122"/>
              </a:rPr>
              <a:t> | &lt; 3.9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8F1978-4492-F246-BFBF-00E932BA2285}"/>
              </a:ext>
            </a:extLst>
          </p:cNvPr>
          <p:cNvSpPr txBox="1"/>
          <p:nvPr/>
        </p:nvSpPr>
        <p:spPr>
          <a:xfrm>
            <a:off x="9846423" y="762000"/>
            <a:ext cx="19153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Event Multiplicity </a:t>
            </a:r>
          </a:p>
          <a:p>
            <a:r>
              <a:rPr lang="en-US" b="1" dirty="0">
                <a:solidFill>
                  <a:srgbClr val="0432FF"/>
                </a:solidFill>
              </a:rPr>
              <a:t>Measurements: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08D0455-C84A-26C8-ED10-634B200E96FD}"/>
                  </a:ext>
                </a:extLst>
              </p:cNvPr>
              <p:cNvSpPr txBox="1"/>
              <p:nvPr/>
            </p:nvSpPr>
            <p:spPr>
              <a:xfrm>
                <a:off x="9964867" y="3732241"/>
                <a:ext cx="2121614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b="1" dirty="0">
                    <a:solidFill>
                      <a:srgbClr val="FF0000"/>
                    </a:solidFill>
                  </a:rPr>
                  <a:t>J/</a:t>
                </a:r>
                <a:r>
                  <a:rPr lang="el-GR" sz="2000" b="1" dirty="0">
                    <a:solidFill>
                      <a:srgbClr val="FF0000"/>
                    </a:solidFill>
                  </a:rPr>
                  <a:t>ψ</a:t>
                </a:r>
                <a:r>
                  <a:rPr lang="en-US" sz="2000" b="1" dirty="0">
                    <a:solidFill>
                      <a:srgbClr val="FF0000"/>
                    </a:solidFill>
                  </a:rPr>
                  <a:t> -&gt;</a:t>
                </a:r>
                <a:r>
                  <a:rPr lang="en-US" sz="2000" b="1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</m:e>
                      <m:sup>
                        <m: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20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</m:e>
                      <m:sup>
                        <m: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000" b="1" dirty="0">
                    <a:solidFill>
                      <a:srgbClr val="FF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08D0455-C84A-26C8-ED10-634B200E96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64867" y="3732241"/>
                <a:ext cx="2121614" cy="400110"/>
              </a:xfrm>
              <a:prstGeom prst="rect">
                <a:avLst/>
              </a:prstGeom>
              <a:blipFill>
                <a:blip r:embed="rId4"/>
                <a:stretch>
                  <a:fillRect l="-2976" t="-6061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Date Placeholder 17">
            <a:extLst>
              <a:ext uri="{FF2B5EF4-FFF2-40B4-BE49-F238E27FC236}">
                <a16:creationId xmlns:a16="http://schemas.microsoft.com/office/drawing/2014/main" id="{CCA17467-0145-FA60-CED1-AF4DF66BF03D}"/>
              </a:ext>
            </a:extLst>
          </p:cNvPr>
          <p:cNvSpPr txBox="1">
            <a:spLocks/>
          </p:cNvSpPr>
          <p:nvPr/>
        </p:nvSpPr>
        <p:spPr>
          <a:xfrm>
            <a:off x="10548594" y="6356350"/>
            <a:ext cx="15552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                            4</a:t>
            </a:r>
          </a:p>
        </p:txBody>
      </p:sp>
    </p:spTree>
    <p:extLst>
      <p:ext uri="{BB962C8B-B14F-4D97-AF65-F5344CB8AC3E}">
        <p14:creationId xmlns:p14="http://schemas.microsoft.com/office/powerpoint/2010/main" val="868014833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65B74-72ED-D8C3-45C9-20F2C0412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8508"/>
            <a:ext cx="10515600" cy="1325563"/>
          </a:xfrm>
        </p:spPr>
        <p:txBody>
          <a:bodyPr/>
          <a:lstStyle/>
          <a:p>
            <a:r>
              <a:rPr lang="en-US" dirty="0"/>
              <a:t>PYTHIA and Data – Dimuon subtracted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52281D-989C-FC1C-9B99-2B40EFC91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7B36E1-63EA-83AD-5C4A-619D38FB0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 CIPANP2022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788813-4CC0-A66E-07C2-8B22F9A58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0A2A6-8762-1B46-BAE3-A25AFF811674}" type="slidenum">
              <a:rPr lang="en-US" smtClean="0"/>
              <a:t>30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F8A7F8-9FA7-C1AE-21C0-0D1D57A6DE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8195" y="1168924"/>
            <a:ext cx="5327547" cy="5113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0047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0"/>
          <p:cNvSpPr txBox="1">
            <a:spLocks noGrp="1"/>
          </p:cNvSpPr>
          <p:nvPr>
            <p:ph type="title"/>
          </p:nvPr>
        </p:nvSpPr>
        <p:spPr>
          <a:xfrm>
            <a:off x="485025" y="312381"/>
            <a:ext cx="11360800" cy="115914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/>
          <a:p>
            <a:r>
              <a:rPr lang="en" dirty="0"/>
              <a:t>PYTHIA sim with CS and CO, MPI ON</a:t>
            </a:r>
            <a:endParaRPr dirty="0"/>
          </a:p>
        </p:txBody>
      </p:sp>
      <p:pic>
        <p:nvPicPr>
          <p:cNvPr id="99" name="Google Shape;99;p20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7979" y="1664115"/>
            <a:ext cx="3911200" cy="3529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0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84401" y="1696513"/>
            <a:ext cx="4309620" cy="368996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6895F31-13E2-455B-82B3-2A39A49C27A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31</a:t>
            </a:fld>
            <a:endParaRPr lang="en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AB132-0274-4F65-8AC2-B16D07CF3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J/Psi Production and QCD Underlying Events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9105D1E-239F-1D92-42AB-4A79C03DE4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1133" y="3317082"/>
            <a:ext cx="10709733" cy="14422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B026E7-81CE-4005-CA74-3CC81D2A0D1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5962" y="1690687"/>
            <a:ext cx="4110734" cy="1325563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38FC10D-1B64-26F5-92BC-C6C34C659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9/2/22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14E6876B-619B-AAF0-D8AB-A39A941F4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 CIPANP2022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846139E-63D7-021D-285C-9808BF13E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0A2A6-8762-1B46-BAE3-A25AFF81167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8411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A99F3-6DC0-33FD-DE2A-E92BF099A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326" y="510356"/>
            <a:ext cx="4482281" cy="1033310"/>
          </a:xfrm>
        </p:spPr>
        <p:txBody>
          <a:bodyPr>
            <a:noAutofit/>
          </a:bodyPr>
          <a:lstStyle/>
          <a:p>
            <a:r>
              <a:rPr lang="en-US" sz="3600" dirty="0"/>
              <a:t>J/</a:t>
            </a:r>
            <a:r>
              <a:rPr lang="el-GR" sz="3600" dirty="0">
                <a:solidFill>
                  <a:schemeClr val="tx2">
                    <a:lumMod val="50000"/>
                  </a:schemeClr>
                </a:solidFill>
              </a:rPr>
              <a:t>ψ</a:t>
            </a:r>
            <a:r>
              <a:rPr lang="en-US" sz="3600" dirty="0"/>
              <a:t> Dimuon Mass Fits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85A85E3-3316-9A33-4CBD-E041B5011F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41607" y="0"/>
            <a:ext cx="7280787" cy="6585539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B43D6C-661D-F080-7BF4-5A24BF329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1B3D3B-A367-94A8-8780-8FADD812B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 CIPANP2022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9B6D4A-5026-EB14-1D8C-0077841B9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0A2A6-8762-1B46-BAE3-A25AFF81167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6339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1D886-C754-DE35-3E51-19D48CC55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MB Events’ FVTX and SVX </a:t>
            </a:r>
            <a:r>
              <a:rPr lang="en-US" sz="3600" dirty="0" err="1"/>
              <a:t>Tracklet</a:t>
            </a:r>
            <a:r>
              <a:rPr lang="en-US" sz="3600" dirty="0"/>
              <a:t> Raw Distributions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68FCA5-019A-893D-929A-2E6FB1C6D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77D887-817E-711E-F8C4-B3B3EAC58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 CIPANP2022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283BF7-FDE0-3062-9927-5658BA741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0A2A6-8762-1B46-BAE3-A25AFF811674}" type="slidenum">
              <a:rPr lang="en-US" smtClean="0"/>
              <a:t>34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9FCE0A-59A6-082A-60AA-A78CB55893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400" y="2008316"/>
            <a:ext cx="3784600" cy="3632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6903FA-F105-2D5D-93D5-1251C08937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0" y="2008316"/>
            <a:ext cx="3784600" cy="3632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9427A97-5545-8CFD-FF25-0DC27ED6B2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3700" y="2008316"/>
            <a:ext cx="3784600" cy="363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3137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9D18A-7609-F834-9139-C29D49E441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Raw J/</a:t>
            </a:r>
            <a:r>
              <a:rPr lang="el-GR" dirty="0">
                <a:solidFill>
                  <a:schemeClr val="tx2">
                    <a:lumMod val="50000"/>
                  </a:schemeClr>
                </a:solidFill>
              </a:rPr>
              <a:t>ψ</a:t>
            </a:r>
            <a:r>
              <a:rPr lang="en-US" dirty="0"/>
              <a:t> Counts vs FVTX and SVX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B928B6-A97A-DA68-5B4E-3387FDD8D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910320-7D3D-B7C4-F488-8E854438B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 CIPANP2022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32BDB-47E1-5B82-F7B9-9F5B9AD8C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0A2A6-8762-1B46-BAE3-A25AFF811674}" type="slidenum">
              <a:rPr lang="en-US" smtClean="0"/>
              <a:t>35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ED6B88-BF3E-28BD-5C57-B133D3A2B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713" y="2039208"/>
            <a:ext cx="3784600" cy="3632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FEC659-16BF-40F7-0EDF-D644593E7D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1065" y="2039208"/>
            <a:ext cx="3784600" cy="3632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FF7A29-7688-241B-FE13-D1B2B76B7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8389" y="2039208"/>
            <a:ext cx="3784600" cy="36322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193D7DB-BE4F-7934-26DA-78CE3DCF2749}"/>
              </a:ext>
            </a:extLst>
          </p:cNvPr>
          <p:cNvSpPr txBox="1"/>
          <p:nvPr/>
        </p:nvSpPr>
        <p:spPr>
          <a:xfrm>
            <a:off x="2014151" y="2891481"/>
            <a:ext cx="757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FVTXS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8833F6-264D-0656-9A54-CBCEC0CA311E}"/>
              </a:ext>
            </a:extLst>
          </p:cNvPr>
          <p:cNvSpPr txBox="1"/>
          <p:nvPr/>
        </p:nvSpPr>
        <p:spPr>
          <a:xfrm>
            <a:off x="5717050" y="2891481"/>
            <a:ext cx="548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VTX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F28F6A-BFDB-D6B5-C25D-B3D362F34837}"/>
              </a:ext>
            </a:extLst>
          </p:cNvPr>
          <p:cNvSpPr txBox="1"/>
          <p:nvPr/>
        </p:nvSpPr>
        <p:spPr>
          <a:xfrm>
            <a:off x="9829091" y="2891481"/>
            <a:ext cx="803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FVTXN</a:t>
            </a:r>
          </a:p>
        </p:txBody>
      </p:sp>
    </p:spTree>
    <p:extLst>
      <p:ext uri="{BB962C8B-B14F-4D97-AF65-F5344CB8AC3E}">
        <p14:creationId xmlns:p14="http://schemas.microsoft.com/office/powerpoint/2010/main" val="42593705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2"/>
          <p:cNvSpPr txBox="1">
            <a:spLocks noGrp="1"/>
          </p:cNvSpPr>
          <p:nvPr>
            <p:ph type="title"/>
          </p:nvPr>
        </p:nvSpPr>
        <p:spPr>
          <a:xfrm>
            <a:off x="415600" y="110666"/>
            <a:ext cx="11360800" cy="678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" dirty="0"/>
              <a:t>Multiple Collision Probability Table </a:t>
            </a:r>
            <a:endParaRPr dirty="0"/>
          </a:p>
        </p:txBody>
      </p:sp>
      <p:sp>
        <p:nvSpPr>
          <p:cNvPr id="220" name="Google Shape;220;p22"/>
          <p:cNvSpPr txBox="1"/>
          <p:nvPr/>
        </p:nvSpPr>
        <p:spPr>
          <a:xfrm>
            <a:off x="423184" y="851356"/>
            <a:ext cx="11353216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BBCLL1_Eff = 55 +/ 5 % for run15 pp MB; 79 +/-2 % for hard scattering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1" name="Google Shape;221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09349" y="1730987"/>
            <a:ext cx="5062551" cy="431600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2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36</a:t>
            </a:fld>
            <a:endParaRPr/>
          </a:p>
        </p:txBody>
      </p:sp>
      <p:graphicFrame>
        <p:nvGraphicFramePr>
          <p:cNvPr id="223" name="Google Shape;223;p22"/>
          <p:cNvGraphicFramePr/>
          <p:nvPr/>
        </p:nvGraphicFramePr>
        <p:xfrm>
          <a:off x="320100" y="1595274"/>
          <a:ext cx="6328650" cy="463268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625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0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12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18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" sz="2400" u="none" strike="noStrike" cap="none"/>
                        <a:t>BBC Rate</a:t>
                      </a:r>
                      <a:endParaRPr sz="2400" u="none" strike="noStrike" cap="none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" sz="2400" u="none" strike="noStrike" cap="none"/>
                        <a:t>kHz</a:t>
                      </a:r>
                      <a:endParaRPr sz="2400" u="none" strike="noStrike" cap="none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" sz="2400" u="none" strike="noStrike" cap="none"/>
                        <a:t>Mean_Mu</a:t>
                      </a:r>
                      <a:endParaRPr sz="2400" u="none" strike="noStrike" cap="none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" sz="2400" u="none" strike="noStrike" cap="none"/>
                        <a:t>Prob. to have </a:t>
                      </a:r>
                      <a:endParaRPr sz="2400" u="none" strike="noStrike" cap="none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" sz="2400" u="none" strike="noStrike" cap="none"/>
                        <a:t>2+ collisions</a:t>
                      </a:r>
                      <a:endParaRPr sz="2400" u="none" strike="noStrike" cap="none"/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61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" sz="2400" u="none" strike="noStrike" cap="none"/>
                        <a:t>250</a:t>
                      </a:r>
                      <a:endParaRPr sz="2400" u="none" strike="noStrike" cap="none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" sz="2400" u="none" strike="noStrike" cap="none"/>
                        <a:t>0.05</a:t>
                      </a:r>
                      <a:endParaRPr sz="2400" u="none" strike="noStrike" cap="none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" sz="2400" u="none" strike="noStrike" cap="none"/>
                        <a:t>0.12%</a:t>
                      </a:r>
                      <a:endParaRPr sz="2400" u="none" strike="noStrike" cap="none"/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61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432FF"/>
                        </a:buClr>
                        <a:buSzPts val="2400"/>
                        <a:buFont typeface="Calibri"/>
                        <a:buNone/>
                      </a:pPr>
                      <a:r>
                        <a:rPr lang="en" sz="2400" u="none" strike="noStrike" cap="none">
                          <a:solidFill>
                            <a:srgbClr val="0432FF"/>
                          </a:solidFill>
                        </a:rPr>
                        <a:t>500</a:t>
                      </a:r>
                      <a:endParaRPr sz="2400" u="none" strike="noStrike" cap="none">
                        <a:solidFill>
                          <a:srgbClr val="0432FF"/>
                        </a:solidFill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432FF"/>
                        </a:buClr>
                        <a:buSzPts val="2400"/>
                        <a:buFont typeface="Calibri"/>
                        <a:buNone/>
                      </a:pPr>
                      <a:r>
                        <a:rPr lang="en" sz="2400" u="none" strike="noStrike" cap="none">
                          <a:solidFill>
                            <a:srgbClr val="0432FF"/>
                          </a:solidFill>
                        </a:rPr>
                        <a:t>0.1</a:t>
                      </a:r>
                      <a:endParaRPr sz="2400" u="none" strike="noStrike" cap="none">
                        <a:solidFill>
                          <a:srgbClr val="0432FF"/>
                        </a:solidFill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432FF"/>
                        </a:buClr>
                        <a:buSzPts val="2400"/>
                        <a:buFont typeface="Calibri"/>
                        <a:buNone/>
                      </a:pPr>
                      <a:r>
                        <a:rPr lang="en" sz="2400" u="none" strike="noStrike" cap="none">
                          <a:solidFill>
                            <a:srgbClr val="0432FF"/>
                          </a:solidFill>
                        </a:rPr>
                        <a:t>0.47%  &lt;pAu&gt;</a:t>
                      </a:r>
                      <a:endParaRPr sz="2400" u="none" strike="noStrike" cap="none">
                        <a:solidFill>
                          <a:srgbClr val="0432FF"/>
                        </a:solidFill>
                      </a:endParaRPr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61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2400"/>
                        <a:buFont typeface="Calibri"/>
                        <a:buNone/>
                      </a:pPr>
                      <a:r>
                        <a:rPr lang="en" sz="2400" u="none" strike="noStrike" cap="none">
                          <a:solidFill>
                            <a:srgbClr val="FF0000"/>
                          </a:solidFill>
                        </a:rPr>
                        <a:t>1,000</a:t>
                      </a:r>
                      <a:endParaRPr sz="2400" u="none" strike="noStrike" cap="none">
                        <a:solidFill>
                          <a:srgbClr val="FF0000"/>
                        </a:solidFill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2400"/>
                        <a:buFont typeface="Calibri"/>
                        <a:buNone/>
                      </a:pPr>
                      <a:r>
                        <a:rPr lang="en" sz="2400" u="none" strike="noStrike" cap="none">
                          <a:solidFill>
                            <a:srgbClr val="FF0000"/>
                          </a:solidFill>
                        </a:rPr>
                        <a:t>0.2</a:t>
                      </a:r>
                      <a:endParaRPr sz="2400" u="none" strike="noStrike" cap="none">
                        <a:solidFill>
                          <a:srgbClr val="FF0000"/>
                        </a:solidFill>
                      </a:endParaRPr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2400"/>
                        <a:buFont typeface="Calibri"/>
                        <a:buNone/>
                      </a:pPr>
                      <a:r>
                        <a:rPr lang="en" sz="2400" u="none" strike="noStrike" cap="none">
                          <a:solidFill>
                            <a:srgbClr val="FF0000"/>
                          </a:solidFill>
                        </a:rPr>
                        <a:t>1.8%     &lt;pp&gt;</a:t>
                      </a:r>
                      <a:endParaRPr sz="2400" u="none" strike="noStrike" cap="none">
                        <a:solidFill>
                          <a:srgbClr val="FF0000"/>
                        </a:solidFill>
                      </a:endParaRPr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61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" sz="2400" u="none" strike="noStrike" cap="none"/>
                        <a:t>1,500</a:t>
                      </a:r>
                      <a:endParaRPr sz="2400" u="none" strike="noStrike" cap="none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" sz="2400" u="none" strike="noStrike" cap="none"/>
                        <a:t>0.31</a:t>
                      </a:r>
                      <a:endParaRPr sz="2400" u="none" strike="noStrike" cap="none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" sz="2400" u="none" strike="noStrike" cap="none"/>
                        <a:t>3.9%</a:t>
                      </a:r>
                      <a:endParaRPr sz="2400" u="none" strike="noStrike" cap="none"/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61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" sz="2400" u="none" strike="noStrike" cap="none"/>
                        <a:t>2,000</a:t>
                      </a:r>
                      <a:endParaRPr sz="2400" u="none" strike="noStrike" cap="none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" sz="2400" u="none" strike="noStrike" cap="none"/>
                        <a:t>0.43</a:t>
                      </a:r>
                      <a:endParaRPr sz="2400" u="none" strike="noStrike" cap="none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" sz="2400" u="none" strike="noStrike" cap="none"/>
                        <a:t>6.9%</a:t>
                      </a:r>
                      <a:endParaRPr sz="2400" u="none" strike="noStrike" cap="none"/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61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" sz="2400" u="none" strike="noStrike" cap="none"/>
                        <a:t>2,500</a:t>
                      </a:r>
                      <a:endParaRPr sz="2400" u="none" strike="noStrike" cap="none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" sz="2400" u="none" strike="noStrike" cap="none"/>
                        <a:t>0.55</a:t>
                      </a:r>
                      <a:endParaRPr sz="2400" u="none" strike="noStrike" cap="none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" sz="2400" u="none" strike="noStrike" cap="none"/>
                        <a:t>10%</a:t>
                      </a:r>
                      <a:endParaRPr sz="2400" u="none" strike="noStrike" cap="none"/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224" name="Google Shape;224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47701" y="2630333"/>
            <a:ext cx="5136833" cy="3497032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9/2/22</a:t>
            </a:r>
            <a:endParaRPr/>
          </a:p>
        </p:txBody>
      </p:sp>
      <p:sp>
        <p:nvSpPr>
          <p:cNvPr id="226" name="Google Shape;226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Ming Liu @ CIPANP2022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A372F-D75E-9282-8800-CE5997B6A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06"/>
            <a:ext cx="10515600" cy="1325563"/>
          </a:xfrm>
        </p:spPr>
        <p:txBody>
          <a:bodyPr/>
          <a:lstStyle/>
          <a:p>
            <a:r>
              <a:rPr lang="en-US" dirty="0"/>
              <a:t>FVTX Track Multiplicity Correlations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57C554-7ED7-D646-DDEB-FFC6F44AE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B1AB39-1C19-2297-C456-90C10DB8F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 CIPANP2022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067C45-7F4C-96CF-D144-917CCBD57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0A2A6-8762-1B46-BAE3-A25AFF811674}" type="slidenum">
              <a:rPr lang="en-US" smtClean="0"/>
              <a:t>37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D0C37E7-5139-35C7-0AA8-99BF32A7A3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104603" y="405995"/>
            <a:ext cx="5750716" cy="7166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3562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A372F-D75E-9282-8800-CE5997B6A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FVTX Track Multiplicity Correlations: MB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57C554-7ED7-D646-DDEB-FFC6F44AE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B1AB39-1C19-2297-C456-90C10DB8F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 CIPANP2022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067C45-7F4C-96CF-D144-917CCBD57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0A2A6-8762-1B46-BAE3-A25AFF811674}" type="slidenum">
              <a:rPr lang="en-US" smtClean="0"/>
              <a:t>38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19A8B5-68C0-DB48-826C-C54CAE16E1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008615" y="1021511"/>
            <a:ext cx="4200676" cy="55390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46201AE-BDB5-9527-89F1-D40F16F40A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387681" y="1149390"/>
            <a:ext cx="4006712" cy="528326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B961912-D55B-35AA-84D9-76F547CF9B23}"/>
              </a:ext>
            </a:extLst>
          </p:cNvPr>
          <p:cNvSpPr txBox="1"/>
          <p:nvPr/>
        </p:nvSpPr>
        <p:spPr>
          <a:xfrm>
            <a:off x="2410691" y="3103418"/>
            <a:ext cx="1195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FVTXS_MB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649FC0-6737-C8FE-895B-EFF3F17C8CDB}"/>
              </a:ext>
            </a:extLst>
          </p:cNvPr>
          <p:cNvSpPr txBox="1"/>
          <p:nvPr/>
        </p:nvSpPr>
        <p:spPr>
          <a:xfrm>
            <a:off x="8991600" y="3103418"/>
            <a:ext cx="978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SVX_MB</a:t>
            </a:r>
          </a:p>
        </p:txBody>
      </p:sp>
    </p:spTree>
    <p:extLst>
      <p:ext uri="{BB962C8B-B14F-4D97-AF65-F5344CB8AC3E}">
        <p14:creationId xmlns:p14="http://schemas.microsoft.com/office/powerpoint/2010/main" val="4137494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A372F-D75E-9282-8800-CE5997B6A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FVTX Track Multiplicity Correlations: MB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57C554-7ED7-D646-DDEB-FFC6F44AE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B1AB39-1C19-2297-C456-90C10DB8F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 CIPANP2022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067C45-7F4C-96CF-D144-917CCBD57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0A2A6-8762-1B46-BAE3-A25AFF811674}" type="slidenum">
              <a:rPr lang="en-US" smtClean="0"/>
              <a:t>39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961912-D55B-35AA-84D9-76F547CF9B23}"/>
              </a:ext>
            </a:extLst>
          </p:cNvPr>
          <p:cNvSpPr txBox="1"/>
          <p:nvPr/>
        </p:nvSpPr>
        <p:spPr>
          <a:xfrm>
            <a:off x="1398754" y="1530267"/>
            <a:ext cx="1891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FVTXS_MB, SVX&gt;2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777D8D-D3A0-370A-D11E-C581564BB2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72007" y="1531972"/>
            <a:ext cx="2962967" cy="39069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FC54E50-F70E-2B05-8444-418C4DA59C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339230" y="1410964"/>
            <a:ext cx="3067348" cy="404461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8CF6EFF-927C-5FC1-455A-EE8F470956E6}"/>
              </a:ext>
            </a:extLst>
          </p:cNvPr>
          <p:cNvSpPr txBox="1"/>
          <p:nvPr/>
        </p:nvSpPr>
        <p:spPr>
          <a:xfrm>
            <a:off x="4633790" y="1425812"/>
            <a:ext cx="1891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FVTXS_MB, SVX&gt;4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4B37D09-652E-B353-C95B-E9B8DE25E8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574313" y="1371599"/>
            <a:ext cx="3120572" cy="411480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3147773-37F4-C4BB-74C3-B8FBBD5615E7}"/>
              </a:ext>
            </a:extLst>
          </p:cNvPr>
          <p:cNvSpPr txBox="1"/>
          <p:nvPr/>
        </p:nvSpPr>
        <p:spPr>
          <a:xfrm>
            <a:off x="8783753" y="1345601"/>
            <a:ext cx="1891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FVTXS_MB, SVX&gt;6</a:t>
            </a:r>
          </a:p>
        </p:txBody>
      </p:sp>
    </p:spTree>
    <p:extLst>
      <p:ext uri="{BB962C8B-B14F-4D97-AF65-F5344CB8AC3E}">
        <p14:creationId xmlns:p14="http://schemas.microsoft.com/office/powerpoint/2010/main" val="15670457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B9D60-817A-2F44-88E2-9A8D6306D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647"/>
            <a:ext cx="8450988" cy="980007"/>
          </a:xfrm>
        </p:spPr>
        <p:txBody>
          <a:bodyPr>
            <a:normAutofit/>
          </a:bodyPr>
          <a:lstStyle/>
          <a:p>
            <a:r>
              <a:rPr lang="en-US" sz="3600" dirty="0"/>
              <a:t>J/</a:t>
            </a:r>
            <a:r>
              <a:rPr lang="el-GR" sz="3600" dirty="0">
                <a:solidFill>
                  <a:schemeClr val="tx2">
                    <a:lumMod val="50000"/>
                  </a:schemeClr>
                </a:solidFill>
              </a:rPr>
              <a:t>ψ</a:t>
            </a:r>
            <a:r>
              <a:rPr lang="en-US" sz="3600" dirty="0"/>
              <a:t> Yields vs Event Multiplicity -  Topology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C742D6-DC17-FB45-83F1-640B7DA33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9/2/22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D635D9-7335-2E46-B8F9-33683D8B2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 CIPANP2022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71EF8C-8096-9541-9A24-32D13B356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AEB0-9789-3B42-BA0E-90F25E6275F0}" type="slidenum">
              <a:rPr lang="en-US" smtClean="0"/>
              <a:t>4</a:t>
            </a:fld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6737F3C-08AE-294E-8601-2C19DB1A0C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467" y="1838068"/>
            <a:ext cx="5155526" cy="1574032"/>
          </a:xfrm>
          <a:prstGeom prst="rect">
            <a:avLst/>
          </a:prstGeom>
          <a:ln w="28575"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59E1237-CC42-8A4A-9165-D5D9A1587C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0328" y="1891537"/>
            <a:ext cx="5155526" cy="1574032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DD6F30CE-9346-174E-9963-269B68AEBA06}"/>
              </a:ext>
            </a:extLst>
          </p:cNvPr>
          <p:cNvGrpSpPr/>
          <p:nvPr/>
        </p:nvGrpSpPr>
        <p:grpSpPr>
          <a:xfrm>
            <a:off x="2816028" y="2492347"/>
            <a:ext cx="1335186" cy="833481"/>
            <a:chOff x="2816028" y="2492347"/>
            <a:chExt cx="1335186" cy="833481"/>
          </a:xfrm>
        </p:grpSpPr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1B8330F6-1301-0A4F-A3FB-FD9C1C058BE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16028" y="2492347"/>
              <a:ext cx="1003413" cy="83348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C4F19B09-53D6-1A4D-81B0-BE9827412B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16028" y="2909087"/>
              <a:ext cx="1222572" cy="41674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E1BB8912-AACB-F842-A273-4BFB1EC28E3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16028" y="2641984"/>
              <a:ext cx="1335186" cy="683844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B64C8B6-7214-9742-B755-C3847D5C9A1A}"/>
              </a:ext>
            </a:extLst>
          </p:cNvPr>
          <p:cNvGrpSpPr/>
          <p:nvPr/>
        </p:nvGrpSpPr>
        <p:grpSpPr>
          <a:xfrm rot="17919229">
            <a:off x="7578867" y="2192875"/>
            <a:ext cx="1335186" cy="833481"/>
            <a:chOff x="2816028" y="2492347"/>
            <a:chExt cx="1335186" cy="833481"/>
          </a:xfrm>
        </p:grpSpPr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33E258DF-6850-524F-9C77-DB24B4D7868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16028" y="2492347"/>
              <a:ext cx="1003413" cy="833481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4EE7AA56-06F4-9D46-BD98-E93F6627894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16028" y="2909087"/>
              <a:ext cx="1222572" cy="416741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3A3CF6DE-11CD-B548-9CD7-2B0094D0811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16028" y="2641984"/>
              <a:ext cx="1335186" cy="683844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D76F108D-E7E6-E44D-906E-183AC7875CF7}"/>
              </a:ext>
            </a:extLst>
          </p:cNvPr>
          <p:cNvSpPr txBox="1"/>
          <p:nvPr/>
        </p:nvSpPr>
        <p:spPr>
          <a:xfrm>
            <a:off x="2974089" y="2349191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070C0"/>
                </a:solidFill>
              </a:rPr>
              <a:t>N</a:t>
            </a:r>
            <a:r>
              <a:rPr lang="en-US" baseline="-25000" dirty="0" err="1">
                <a:solidFill>
                  <a:srgbClr val="0070C0"/>
                </a:solidFill>
              </a:rPr>
              <a:t>ch</a:t>
            </a:r>
            <a:endParaRPr lang="en-US" baseline="-25000" dirty="0">
              <a:solidFill>
                <a:srgbClr val="0070C0"/>
              </a:solidFill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6FF35A25-B6AA-BA43-AAC4-A422FFEFB775}"/>
              </a:ext>
            </a:extLst>
          </p:cNvPr>
          <p:cNvGrpSpPr/>
          <p:nvPr/>
        </p:nvGrpSpPr>
        <p:grpSpPr>
          <a:xfrm>
            <a:off x="573996" y="4405311"/>
            <a:ext cx="5155526" cy="1765998"/>
            <a:chOff x="573996" y="4405311"/>
            <a:chExt cx="5155526" cy="1765998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B158F52E-84E7-D04A-BF93-A97E8025A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3996" y="4405311"/>
              <a:ext cx="5155526" cy="1574032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A8701E15-292D-E14D-8337-9C4CA494FA39}"/>
                </a:ext>
              </a:extLst>
            </p:cNvPr>
            <p:cNvGrpSpPr/>
            <p:nvPr/>
          </p:nvGrpSpPr>
          <p:grpSpPr>
            <a:xfrm rot="14612223">
              <a:off x="1217128" y="5086975"/>
              <a:ext cx="1335186" cy="833481"/>
              <a:chOff x="2816028" y="2492347"/>
              <a:chExt cx="1335186" cy="833481"/>
            </a:xfrm>
          </p:grpSpPr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3B26A7E4-DFAF-3E49-9CDE-104EB2CFB08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816028" y="2492347"/>
                <a:ext cx="1003413" cy="833481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48C5A87B-365C-B248-8F49-2AE4BA79E68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816028" y="2909087"/>
                <a:ext cx="1222572" cy="416741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A8FDCA69-B5DF-8547-89F3-D293D5E4922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816028" y="2641984"/>
                <a:ext cx="1335186" cy="683844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DD4A02D3-57C7-6649-9A7B-4C6062680DD2}"/>
              </a:ext>
            </a:extLst>
          </p:cNvPr>
          <p:cNvSpPr txBox="1"/>
          <p:nvPr/>
        </p:nvSpPr>
        <p:spPr>
          <a:xfrm>
            <a:off x="1000456" y="4622441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070C0"/>
                </a:solidFill>
              </a:rPr>
              <a:t>N</a:t>
            </a:r>
            <a:r>
              <a:rPr lang="en-US" baseline="-25000" dirty="0" err="1">
                <a:solidFill>
                  <a:srgbClr val="0070C0"/>
                </a:solidFill>
              </a:rPr>
              <a:t>ch</a:t>
            </a:r>
            <a:endParaRPr lang="en-US" baseline="-25000" dirty="0">
              <a:solidFill>
                <a:srgbClr val="0070C0"/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9C87CC0-FEEF-B34B-995F-17E836ADD924}"/>
              </a:ext>
            </a:extLst>
          </p:cNvPr>
          <p:cNvSpPr txBox="1"/>
          <p:nvPr/>
        </p:nvSpPr>
        <p:spPr>
          <a:xfrm>
            <a:off x="545861" y="1094552"/>
            <a:ext cx="34366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    Multi-Parton Interactions (MPI)</a:t>
            </a:r>
          </a:p>
          <a:p>
            <a:pPr marL="285750" indent="-285750">
              <a:buFontTx/>
              <a:buChar char="-"/>
            </a:pPr>
            <a:r>
              <a:rPr lang="en-US" dirty="0"/>
              <a:t>Final State Interactions (FSI)</a:t>
            </a:r>
          </a:p>
          <a:p>
            <a:pPr marL="285750" indent="-285750">
              <a:buFontTx/>
              <a:buChar char="-"/>
            </a:pPr>
            <a:r>
              <a:rPr lang="en-US" dirty="0"/>
              <a:t>Local event multiplicity: </a:t>
            </a:r>
            <a:r>
              <a:rPr lang="en-US" dirty="0" err="1"/>
              <a:t>N</a:t>
            </a:r>
            <a:r>
              <a:rPr lang="en-US" baseline="-25000" dirty="0" err="1"/>
              <a:t>ch</a:t>
            </a:r>
            <a:endParaRPr lang="en-US" baseline="-25000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E2648EE-8A23-0944-AECB-17EBEF8EE434}"/>
              </a:ext>
            </a:extLst>
          </p:cNvPr>
          <p:cNvSpPr txBox="1"/>
          <p:nvPr/>
        </p:nvSpPr>
        <p:spPr>
          <a:xfrm>
            <a:off x="7104257" y="1243604"/>
            <a:ext cx="2694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MPI, local energy density? </a:t>
            </a: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64020AC7-20A4-A549-8C4D-1B3F193B26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0522" y="4335363"/>
            <a:ext cx="5155526" cy="1574032"/>
          </a:xfrm>
          <a:prstGeom prst="rect">
            <a:avLst/>
          </a:prstGeom>
        </p:spPr>
      </p:pic>
      <p:grpSp>
        <p:nvGrpSpPr>
          <p:cNvPr id="68" name="Group 67">
            <a:extLst>
              <a:ext uri="{FF2B5EF4-FFF2-40B4-BE49-F238E27FC236}">
                <a16:creationId xmlns:a16="http://schemas.microsoft.com/office/drawing/2014/main" id="{E8F4C116-C7F7-CD47-A18A-37F52FC6E282}"/>
              </a:ext>
            </a:extLst>
          </p:cNvPr>
          <p:cNvGrpSpPr/>
          <p:nvPr/>
        </p:nvGrpSpPr>
        <p:grpSpPr>
          <a:xfrm rot="14612223">
            <a:off x="6943654" y="5017027"/>
            <a:ext cx="1335186" cy="833481"/>
            <a:chOff x="2816028" y="2492347"/>
            <a:chExt cx="1335186" cy="833481"/>
          </a:xfrm>
        </p:grpSpPr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85B3FC03-9540-E345-8616-6FBD48AA108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16028" y="2492347"/>
              <a:ext cx="1003413" cy="83348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EE5F5F74-AAD4-1442-A066-51E76AE9469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16028" y="2909087"/>
              <a:ext cx="1222572" cy="41674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64D7749A-65E0-C447-8B0B-176CA0B5DD3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16028" y="2641984"/>
              <a:ext cx="1335186" cy="683844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5AA67710-373C-F64F-9E3E-311D509E5C20}"/>
              </a:ext>
            </a:extLst>
          </p:cNvPr>
          <p:cNvGrpSpPr/>
          <p:nvPr/>
        </p:nvGrpSpPr>
        <p:grpSpPr>
          <a:xfrm rot="156818">
            <a:off x="8267120" y="5041091"/>
            <a:ext cx="1335186" cy="833481"/>
            <a:chOff x="2816028" y="2492347"/>
            <a:chExt cx="1335186" cy="833481"/>
          </a:xfrm>
        </p:grpSpPr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621A30DA-9027-E741-8DE6-B7F911BBF41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16028" y="2492347"/>
              <a:ext cx="1003413" cy="83348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8D9A22A1-AD7C-444D-85EE-E6588F8652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16028" y="2909087"/>
              <a:ext cx="1222572" cy="41674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F305785E-DB96-B644-A069-C98ECAA8844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16028" y="2641984"/>
              <a:ext cx="1335186" cy="683844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6" name="Picture 2" descr="PHENIX Experiment">
            <a:extLst>
              <a:ext uri="{FF2B5EF4-FFF2-40B4-BE49-F238E27FC236}">
                <a16:creationId xmlns:a16="http://schemas.microsoft.com/office/drawing/2014/main" id="{240471D8-6DD4-AA4C-A7D4-0C1B6CCDC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67225" y="0"/>
            <a:ext cx="1724775" cy="805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05800E4E-2405-7C99-18F0-97E3A911A78C}"/>
              </a:ext>
            </a:extLst>
          </p:cNvPr>
          <p:cNvSpPr txBox="1"/>
          <p:nvPr/>
        </p:nvSpPr>
        <p:spPr>
          <a:xfrm>
            <a:off x="916828" y="4164267"/>
            <a:ext cx="2694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MPI, local energy density?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96B85C6-FC5B-B2CA-C07D-212E32617512}"/>
              </a:ext>
            </a:extLst>
          </p:cNvPr>
          <p:cNvSpPr txBox="1"/>
          <p:nvPr/>
        </p:nvSpPr>
        <p:spPr>
          <a:xfrm>
            <a:off x="6799141" y="4201565"/>
            <a:ext cx="1261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MPI, FSI, all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B8BD682-591B-A2A3-8EAF-E47C768365D0}"/>
              </a:ext>
            </a:extLst>
          </p:cNvPr>
          <p:cNvSpPr txBox="1"/>
          <p:nvPr/>
        </p:nvSpPr>
        <p:spPr>
          <a:xfrm>
            <a:off x="7491936" y="2385854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070C0"/>
                </a:solidFill>
              </a:rPr>
              <a:t>N</a:t>
            </a:r>
            <a:r>
              <a:rPr lang="en-US" baseline="-25000" dirty="0" err="1">
                <a:solidFill>
                  <a:srgbClr val="0070C0"/>
                </a:solidFill>
              </a:rPr>
              <a:t>ch</a:t>
            </a:r>
            <a:endParaRPr lang="en-US" baseline="-25000" dirty="0">
              <a:solidFill>
                <a:srgbClr val="0070C0"/>
              </a:solidFill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41F8E2F-DF04-602B-69E4-DE4C634886E2}"/>
              </a:ext>
            </a:extLst>
          </p:cNvPr>
          <p:cNvSpPr txBox="1"/>
          <p:nvPr/>
        </p:nvSpPr>
        <p:spPr>
          <a:xfrm>
            <a:off x="7678226" y="4720363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070C0"/>
                </a:solidFill>
              </a:rPr>
              <a:t>N</a:t>
            </a:r>
            <a:r>
              <a:rPr lang="en-US" baseline="-25000" dirty="0" err="1">
                <a:solidFill>
                  <a:srgbClr val="0070C0"/>
                </a:solidFill>
              </a:rPr>
              <a:t>ch</a:t>
            </a:r>
            <a:endParaRPr lang="en-US" baseline="-25000" dirty="0">
              <a:solidFill>
                <a:srgbClr val="0070C0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1987CAC-5928-46A8-DD2C-55148880090E}"/>
              </a:ext>
            </a:extLst>
          </p:cNvPr>
          <p:cNvSpPr txBox="1"/>
          <p:nvPr/>
        </p:nvSpPr>
        <p:spPr>
          <a:xfrm>
            <a:off x="5217057" y="2130650"/>
            <a:ext cx="7559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(J/</a:t>
            </a:r>
            <a:r>
              <a:rPr lang="el-GR" dirty="0">
                <a:solidFill>
                  <a:srgbClr val="FF0000"/>
                </a:solidFill>
              </a:rPr>
              <a:t>ψ</a:t>
            </a:r>
            <a:r>
              <a:rPr lang="en-US" dirty="0">
                <a:solidFill>
                  <a:srgbClr val="FF0000"/>
                </a:solidFill>
              </a:rPr>
              <a:t>) 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8391F8F-53EE-4F85-92D2-DC6935597C9E}"/>
              </a:ext>
            </a:extLst>
          </p:cNvPr>
          <p:cNvSpPr txBox="1"/>
          <p:nvPr/>
        </p:nvSpPr>
        <p:spPr>
          <a:xfrm>
            <a:off x="5063694" y="4699559"/>
            <a:ext cx="755936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(J/</a:t>
            </a:r>
            <a:r>
              <a:rPr lang="el-GR" dirty="0">
                <a:solidFill>
                  <a:srgbClr val="FF0000"/>
                </a:solidFill>
              </a:rPr>
              <a:t>ψ</a:t>
            </a:r>
            <a:r>
              <a:rPr lang="en-US" dirty="0">
                <a:solidFill>
                  <a:srgbClr val="FF0000"/>
                </a:solidFill>
              </a:rPr>
              <a:t>) 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E38AA58-C732-E13A-00EA-52047C6F9C9C}"/>
              </a:ext>
            </a:extLst>
          </p:cNvPr>
          <p:cNvSpPr txBox="1"/>
          <p:nvPr/>
        </p:nvSpPr>
        <p:spPr>
          <a:xfrm>
            <a:off x="10697907" y="4636512"/>
            <a:ext cx="7559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(J/</a:t>
            </a:r>
            <a:r>
              <a:rPr lang="el-GR" dirty="0">
                <a:solidFill>
                  <a:srgbClr val="FF0000"/>
                </a:solidFill>
              </a:rPr>
              <a:t>ψ</a:t>
            </a:r>
            <a:r>
              <a:rPr lang="en-US" dirty="0">
                <a:solidFill>
                  <a:srgbClr val="FF0000"/>
                </a:solidFill>
              </a:rPr>
              <a:t>) 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DC55D7A-F37B-0DE1-9223-26275B22C4FA}"/>
              </a:ext>
            </a:extLst>
          </p:cNvPr>
          <p:cNvSpPr txBox="1"/>
          <p:nvPr/>
        </p:nvSpPr>
        <p:spPr>
          <a:xfrm>
            <a:off x="10697907" y="2201188"/>
            <a:ext cx="7559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(J/</a:t>
            </a:r>
            <a:r>
              <a:rPr lang="el-GR" dirty="0">
                <a:solidFill>
                  <a:srgbClr val="FF0000"/>
                </a:solidFill>
              </a:rPr>
              <a:t>ψ</a:t>
            </a:r>
            <a:r>
              <a:rPr lang="en-US" dirty="0">
                <a:solidFill>
                  <a:srgbClr val="FF0000"/>
                </a:solidFill>
              </a:rPr>
              <a:t>)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F6F8F255-5BD4-8CFE-4FC2-FF761A3993A9}"/>
                  </a:ext>
                </a:extLst>
              </p:cNvPr>
              <p:cNvSpPr txBox="1"/>
              <p:nvPr/>
            </p:nvSpPr>
            <p:spPr>
              <a:xfrm>
                <a:off x="4677527" y="1095604"/>
                <a:ext cx="2121614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b="1" dirty="0">
                    <a:solidFill>
                      <a:srgbClr val="FF0000"/>
                    </a:solidFill>
                  </a:rPr>
                  <a:t>J/</a:t>
                </a:r>
                <a:r>
                  <a:rPr lang="el-GR" sz="2000" b="1" dirty="0">
                    <a:solidFill>
                      <a:srgbClr val="FF0000"/>
                    </a:solidFill>
                  </a:rPr>
                  <a:t>ψ</a:t>
                </a:r>
                <a:r>
                  <a:rPr lang="en-US" sz="2000" b="1" dirty="0">
                    <a:solidFill>
                      <a:srgbClr val="FF0000"/>
                    </a:solidFill>
                  </a:rPr>
                  <a:t> -&gt;</a:t>
                </a:r>
                <a:r>
                  <a:rPr lang="en-US" sz="2000" b="1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</m:e>
                      <m:sup>
                        <m: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20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</m:e>
                      <m:sup>
                        <m: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000" b="1" dirty="0">
                    <a:solidFill>
                      <a:srgbClr val="FF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F6F8F255-5BD4-8CFE-4FC2-FF761A3993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7527" y="1095604"/>
                <a:ext cx="2121614" cy="400110"/>
              </a:xfrm>
              <a:prstGeom prst="rect">
                <a:avLst/>
              </a:prstGeom>
              <a:blipFill>
                <a:blip r:embed="rId7"/>
                <a:stretch>
                  <a:fillRect l="-2976" t="-9375" b="-28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" name="TextBox 65">
            <a:extLst>
              <a:ext uri="{FF2B5EF4-FFF2-40B4-BE49-F238E27FC236}">
                <a16:creationId xmlns:a16="http://schemas.microsoft.com/office/drawing/2014/main" id="{385FBF98-5D2A-8EB5-1D4F-F0A233BDED6B}"/>
              </a:ext>
            </a:extLst>
          </p:cNvPr>
          <p:cNvSpPr txBox="1"/>
          <p:nvPr/>
        </p:nvSpPr>
        <p:spPr>
          <a:xfrm>
            <a:off x="2341447" y="5374890"/>
            <a:ext cx="503142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J/</a:t>
            </a:r>
            <a:r>
              <a:rPr lang="el-GR" sz="1400" dirty="0">
                <a:solidFill>
                  <a:srgbClr val="FF0000"/>
                </a:solidFill>
              </a:rPr>
              <a:t>ψ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8DA921AC-4960-F3C5-395E-4709AE45F33A}"/>
              </a:ext>
            </a:extLst>
          </p:cNvPr>
          <p:cNvSpPr txBox="1"/>
          <p:nvPr/>
        </p:nvSpPr>
        <p:spPr>
          <a:xfrm>
            <a:off x="2555289" y="2805678"/>
            <a:ext cx="503142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J/</a:t>
            </a:r>
            <a:r>
              <a:rPr lang="el-GR" sz="1400" dirty="0">
                <a:solidFill>
                  <a:srgbClr val="FF0000"/>
                </a:solidFill>
              </a:rPr>
              <a:t>ψ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6BC9A20-1BC9-E7F6-FB74-878429FDFC8B}"/>
              </a:ext>
            </a:extLst>
          </p:cNvPr>
          <p:cNvSpPr txBox="1"/>
          <p:nvPr/>
        </p:nvSpPr>
        <p:spPr>
          <a:xfrm>
            <a:off x="8077121" y="5307600"/>
            <a:ext cx="503142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J/</a:t>
            </a:r>
            <a:r>
              <a:rPr lang="el-GR" sz="1400" dirty="0">
                <a:solidFill>
                  <a:srgbClr val="FF0000"/>
                </a:solidFill>
              </a:rPr>
              <a:t>ψ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9577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3D5AE-0E2F-1945-A347-4A3CFC2B0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964" y="18255"/>
            <a:ext cx="11371035" cy="1325563"/>
          </a:xfrm>
        </p:spPr>
        <p:txBody>
          <a:bodyPr>
            <a:normAutofit/>
          </a:bodyPr>
          <a:lstStyle/>
          <a:p>
            <a:r>
              <a:rPr lang="en-US" sz="3200" dirty="0"/>
              <a:t>PHENIX Experiment in 2015 Run, 200GeV pp and </a:t>
            </a:r>
            <a:r>
              <a:rPr lang="en-US" sz="3200" dirty="0" err="1"/>
              <a:t>pA</a:t>
            </a:r>
            <a:endParaRPr lang="en-US" sz="32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C23731-701A-F349-881B-81F444275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3842ED-BE91-6B48-A98A-54F766EF6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 CIPANP2022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BC0867-9C77-6D4F-94D1-6F2CB86EF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AEB0-9789-3B42-BA0E-90F25E6275F0}" type="slidenum">
              <a:rPr lang="en-US" smtClean="0"/>
              <a:t>5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7226C1C-4824-0245-8C39-145CE5140CB9}"/>
              </a:ext>
            </a:extLst>
          </p:cNvPr>
          <p:cNvGrpSpPr/>
          <p:nvPr/>
        </p:nvGrpSpPr>
        <p:grpSpPr>
          <a:xfrm>
            <a:off x="980176" y="3360320"/>
            <a:ext cx="3580816" cy="2178509"/>
            <a:chOff x="1155255" y="1753810"/>
            <a:chExt cx="6838324" cy="4213571"/>
          </a:xfrm>
        </p:grpSpPr>
        <p:pic>
          <p:nvPicPr>
            <p:cNvPr id="9" name="Picture 3" descr="spin-physics-w">
              <a:extLst>
                <a:ext uri="{FF2B5EF4-FFF2-40B4-BE49-F238E27FC236}">
                  <a16:creationId xmlns:a16="http://schemas.microsoft.com/office/drawing/2014/main" id="{9A02DEF8-FFB7-1B49-BBD6-2E01812ACEE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124200" y="1753810"/>
              <a:ext cx="3047500" cy="42135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7">
              <a:extLst>
                <a:ext uri="{FF2B5EF4-FFF2-40B4-BE49-F238E27FC236}">
                  <a16:creationId xmlns:a16="http://schemas.microsoft.com/office/drawing/2014/main" id="{FCA7E2E4-6689-D448-9726-C70BBED68B43}"/>
                </a:ext>
              </a:extLst>
            </p:cNvPr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7313837">
              <a:off x="6090429" y="2974029"/>
              <a:ext cx="2074585" cy="173171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1" name="Picture 27">
              <a:extLst>
                <a:ext uri="{FF2B5EF4-FFF2-40B4-BE49-F238E27FC236}">
                  <a16:creationId xmlns:a16="http://schemas.microsoft.com/office/drawing/2014/main" id="{7ABEAC65-D6F3-AF4B-834C-CB6BF4BC41D2}"/>
                </a:ext>
              </a:extLst>
            </p:cNvPr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6313848">
              <a:off x="983820" y="2954150"/>
              <a:ext cx="2074585" cy="1731715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E74BDA9-8699-4A43-A478-CB5B69E33827}"/>
              </a:ext>
            </a:extLst>
          </p:cNvPr>
          <p:cNvGrpSpPr/>
          <p:nvPr/>
        </p:nvGrpSpPr>
        <p:grpSpPr>
          <a:xfrm>
            <a:off x="6211277" y="3026979"/>
            <a:ext cx="4556627" cy="2695866"/>
            <a:chOff x="464176" y="1336805"/>
            <a:chExt cx="8187214" cy="4606795"/>
          </a:xfrm>
        </p:grpSpPr>
        <p:pic>
          <p:nvPicPr>
            <p:cNvPr id="13" name="図 3">
              <a:extLst>
                <a:ext uri="{FF2B5EF4-FFF2-40B4-BE49-F238E27FC236}">
                  <a16:creationId xmlns:a16="http://schemas.microsoft.com/office/drawing/2014/main" id="{CB578A05-B52C-4549-909A-D50DE7D44E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9072" y="1386414"/>
              <a:ext cx="7782318" cy="4557186"/>
            </a:xfrm>
            <a:prstGeom prst="rect">
              <a:avLst/>
            </a:prstGeom>
          </p:spPr>
        </p:pic>
        <p:sp>
          <p:nvSpPr>
            <p:cNvPr id="14" name="テキスト ボックス 6">
              <a:extLst>
                <a:ext uri="{FF2B5EF4-FFF2-40B4-BE49-F238E27FC236}">
                  <a16:creationId xmlns:a16="http://schemas.microsoft.com/office/drawing/2014/main" id="{92965A4F-9974-E646-B1BE-3AAF6C5E7BB8}"/>
                </a:ext>
              </a:extLst>
            </p:cNvPr>
            <p:cNvSpPr txBox="1"/>
            <p:nvPr/>
          </p:nvSpPr>
          <p:spPr>
            <a:xfrm>
              <a:off x="474067" y="4121397"/>
              <a:ext cx="1096641" cy="4557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latin typeface="Times New Roman" charset="0"/>
                  <a:ea typeface="Times New Roman" charset="0"/>
                  <a:cs typeface="Times New Roman" charset="0"/>
                </a:rPr>
                <a:t>100GeV</a:t>
              </a:r>
              <a:endParaRPr kumimoji="1" lang="ja-JP" altLang="en-US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5" name="テキスト ボックス 7">
              <a:extLst>
                <a:ext uri="{FF2B5EF4-FFF2-40B4-BE49-F238E27FC236}">
                  <a16:creationId xmlns:a16="http://schemas.microsoft.com/office/drawing/2014/main" id="{C1C75DCF-E7BB-3642-B442-8C6B874A0E97}"/>
                </a:ext>
              </a:extLst>
            </p:cNvPr>
            <p:cNvSpPr txBox="1"/>
            <p:nvPr/>
          </p:nvSpPr>
          <p:spPr>
            <a:xfrm>
              <a:off x="6220096" y="4095840"/>
              <a:ext cx="1141076" cy="5696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dirty="0">
                  <a:latin typeface="Times New Roman" charset="0"/>
                  <a:ea typeface="Times New Roman" charset="0"/>
                  <a:cs typeface="Times New Roman" charset="0"/>
                </a:rPr>
                <a:t>Au, Al</a:t>
              </a:r>
              <a:endParaRPr kumimoji="1" lang="ja-JP" altLang="en-US" sz="24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6" name="テキスト ボックス 8">
              <a:extLst>
                <a:ext uri="{FF2B5EF4-FFF2-40B4-BE49-F238E27FC236}">
                  <a16:creationId xmlns:a16="http://schemas.microsoft.com/office/drawing/2014/main" id="{315D8601-D4C5-014D-8947-77BED0315743}"/>
                </a:ext>
              </a:extLst>
            </p:cNvPr>
            <p:cNvSpPr txBox="1"/>
            <p:nvPr/>
          </p:nvSpPr>
          <p:spPr>
            <a:xfrm>
              <a:off x="464176" y="1336805"/>
              <a:ext cx="3906968" cy="78891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ja-JP" sz="2400" dirty="0">
                  <a:latin typeface="Times New Roman" charset="0"/>
                  <a:ea typeface="Times New Roman" charset="0"/>
                  <a:cs typeface="Times New Roman" charset="0"/>
                </a:rPr>
                <a:t>Run15 (2015)</a:t>
              </a:r>
              <a:endParaRPr kumimoji="1" lang="ja-JP" altLang="en-US" sz="24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7" name="テキスト ボックス 9">
              <a:extLst>
                <a:ext uri="{FF2B5EF4-FFF2-40B4-BE49-F238E27FC236}">
                  <a16:creationId xmlns:a16="http://schemas.microsoft.com/office/drawing/2014/main" id="{11462355-E6F8-6E4D-9610-00E92897A192}"/>
                </a:ext>
              </a:extLst>
            </p:cNvPr>
            <p:cNvSpPr txBox="1"/>
            <p:nvPr/>
          </p:nvSpPr>
          <p:spPr>
            <a:xfrm>
              <a:off x="1701933" y="5477005"/>
              <a:ext cx="1962031" cy="4557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latin typeface="Times New Roman" charset="0"/>
                  <a:ea typeface="Times New Roman" charset="0"/>
                  <a:cs typeface="Times New Roman" charset="0"/>
                </a:rPr>
                <a:t>Polarized Proton</a:t>
              </a:r>
              <a:endParaRPr kumimoji="1" lang="ja-JP" altLang="en-US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8" name="テキスト ボックス 10">
              <a:extLst>
                <a:ext uri="{FF2B5EF4-FFF2-40B4-BE49-F238E27FC236}">
                  <a16:creationId xmlns:a16="http://schemas.microsoft.com/office/drawing/2014/main" id="{9EF1D4C7-6C4B-C741-B920-2B83CBF9E2F8}"/>
                </a:ext>
              </a:extLst>
            </p:cNvPr>
            <p:cNvSpPr txBox="1"/>
            <p:nvPr/>
          </p:nvSpPr>
          <p:spPr>
            <a:xfrm>
              <a:off x="5816217" y="1343176"/>
              <a:ext cx="1998392" cy="4557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latin typeface="Times New Roman" charset="0"/>
                  <a:ea typeface="Times New Roman" charset="0"/>
                  <a:cs typeface="Times New Roman" charset="0"/>
                </a:rPr>
                <a:t>100GeV/nucleon</a:t>
              </a:r>
              <a:endParaRPr kumimoji="1" lang="ja-JP" altLang="en-US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700BF2AE-E780-C441-B851-17F8CBC434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0965" y="1433119"/>
            <a:ext cx="10515600" cy="4351338"/>
          </a:xfrm>
        </p:spPr>
        <p:txBody>
          <a:bodyPr/>
          <a:lstStyle/>
          <a:p>
            <a:r>
              <a:rPr lang="en-US" dirty="0"/>
              <a:t>Transversely polarized </a:t>
            </a:r>
            <a:r>
              <a:rPr lang="en-US" dirty="0" err="1"/>
              <a:t>p+p</a:t>
            </a:r>
            <a:r>
              <a:rPr lang="en-US" dirty="0"/>
              <a:t>, </a:t>
            </a:r>
            <a:r>
              <a:rPr lang="en-US" dirty="0" err="1"/>
              <a:t>p+Au</a:t>
            </a:r>
            <a:r>
              <a:rPr lang="en-US" dirty="0"/>
              <a:t> and </a:t>
            </a:r>
            <a:r>
              <a:rPr lang="en-US" dirty="0" err="1"/>
              <a:t>p+Al</a:t>
            </a:r>
            <a:r>
              <a:rPr lang="en-US" dirty="0"/>
              <a:t> collisions at RHIC</a:t>
            </a:r>
          </a:p>
          <a:p>
            <a:pPr lvl="1"/>
            <a:r>
              <a:rPr lang="en-US" dirty="0" err="1"/>
              <a:t>p+p</a:t>
            </a:r>
            <a:r>
              <a:rPr lang="en-US" dirty="0"/>
              <a:t>:    L</a:t>
            </a:r>
            <a:r>
              <a:rPr lang="en-US" baseline="-25000" dirty="0"/>
              <a:t>NN</a:t>
            </a:r>
            <a:r>
              <a:rPr lang="en-US" dirty="0"/>
              <a:t> ~ 200 pb</a:t>
            </a:r>
            <a:r>
              <a:rPr lang="en-US" baseline="30000" dirty="0"/>
              <a:t>-1</a:t>
            </a:r>
          </a:p>
          <a:p>
            <a:pPr lvl="1"/>
            <a:r>
              <a:rPr lang="en-US" dirty="0" err="1"/>
              <a:t>p+Au</a:t>
            </a:r>
            <a:r>
              <a:rPr lang="en-US" dirty="0"/>
              <a:t>: L</a:t>
            </a:r>
            <a:r>
              <a:rPr lang="en-US" baseline="-25000" dirty="0"/>
              <a:t>NN</a:t>
            </a:r>
            <a:r>
              <a:rPr lang="en-US" dirty="0"/>
              <a:t> ~ 130 pb</a:t>
            </a:r>
            <a:r>
              <a:rPr lang="en-US" baseline="30000" dirty="0"/>
              <a:t>-1</a:t>
            </a:r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6130248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3A5FF-174D-F74C-9B78-83228954F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010" y="0"/>
            <a:ext cx="9793619" cy="1325563"/>
          </a:xfrm>
        </p:spPr>
        <p:txBody>
          <a:bodyPr>
            <a:normAutofit/>
          </a:bodyPr>
          <a:lstStyle/>
          <a:p>
            <a:r>
              <a:rPr lang="en-US" sz="3600" dirty="0"/>
              <a:t>J/</a:t>
            </a:r>
            <a:r>
              <a:rPr lang="el-GR" sz="3600" dirty="0">
                <a:solidFill>
                  <a:schemeClr val="tx2">
                    <a:lumMod val="50000"/>
                  </a:schemeClr>
                </a:solidFill>
              </a:rPr>
              <a:t>ψ</a:t>
            </a:r>
            <a:r>
              <a:rPr lang="en-US" sz="3600" dirty="0"/>
              <a:t> Production in pp and </a:t>
            </a:r>
            <a:r>
              <a:rPr lang="en-US" sz="3600" dirty="0" err="1"/>
              <a:t>pAu</a:t>
            </a:r>
            <a:r>
              <a:rPr lang="en-US" sz="3600" dirty="0"/>
              <a:t> Collisions at PHENIX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BBEE56-E603-F94C-8464-4F3E5518F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9A1AB7-5DDD-4C4F-98DF-B17517E52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 CIPANP2022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B47FC8-E1C8-EB47-8341-D34353785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AEB0-9789-3B42-BA0E-90F25E6275F0}" type="slidenum">
              <a:rPr lang="en-US" smtClean="0"/>
              <a:t>6</a:t>
            </a:fld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CA3C0A30-D56B-1340-A27E-C3CF8C05B6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515" y="2453268"/>
            <a:ext cx="5282445" cy="35887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2FF7A5-B6A5-D445-B21F-F5D2EECB126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2453268"/>
            <a:ext cx="5926504" cy="38917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5F3ED80-EC09-3749-A15B-9E9CD84D0E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6315" y="1311856"/>
            <a:ext cx="2057400" cy="889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5966440-9C8A-1944-8727-29AC03E7C5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6229" y="1216606"/>
            <a:ext cx="2565400" cy="10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1695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17F9524-1E1E-BA23-8F77-0286CCEAC5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9273" y="3428575"/>
            <a:ext cx="4502727" cy="343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8FE37E-7AE4-A739-EB8C-07FCC0FF0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300" y="0"/>
            <a:ext cx="9690100" cy="1630362"/>
          </a:xfrm>
        </p:spPr>
        <p:txBody>
          <a:bodyPr>
            <a:normAutofit/>
          </a:bodyPr>
          <a:lstStyle/>
          <a:p>
            <a:r>
              <a:rPr lang="en-US" dirty="0"/>
              <a:t>Our Measurements at PHENIX</a:t>
            </a:r>
            <a:br>
              <a:rPr lang="en-US" dirty="0"/>
            </a:br>
            <a:r>
              <a:rPr lang="en-US" sz="2400" u="sng" dirty="0"/>
              <a:t>J/</a:t>
            </a:r>
            <a:r>
              <a:rPr lang="el-GR" sz="2400" u="sng" dirty="0">
                <a:solidFill>
                  <a:schemeClr val="tx2">
                    <a:lumMod val="50000"/>
                  </a:schemeClr>
                </a:solidFill>
              </a:rPr>
              <a:t>ψ</a:t>
            </a:r>
            <a:r>
              <a:rPr lang="en-US" sz="2400" u="sng" dirty="0"/>
              <a:t> Relative Yields vs Normalized Event Multiplicity from FVTX and SVX</a:t>
            </a:r>
            <a:endParaRPr lang="en-US" u="sng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0B33A7-62AC-6746-4DDF-674EDF80B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9/2/22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A47A0C-9BAD-ECD4-90EB-F536FAA92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AC03A-3D85-4F03-A54E-5815B089E744}" type="slidenum">
              <a:rPr lang="en-US" smtClean="0"/>
              <a:t>7</a:t>
            </a:fld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4314CD4-7252-2390-DA11-92449DDC67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002" y="3701641"/>
            <a:ext cx="6776831" cy="24047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E724D0-8267-852F-3F92-DC5964A326A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3971" y="1558395"/>
            <a:ext cx="2835667" cy="914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943F860-61C1-66A2-B4B5-3369B8A4162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9790" y="2514175"/>
            <a:ext cx="8110025" cy="9144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CE6D39-8069-7D73-DD8B-FBCCD3327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 CIPANP2022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3E31E9-BBE4-B040-F777-F309BF3EB4B2}"/>
              </a:ext>
            </a:extLst>
          </p:cNvPr>
          <p:cNvSpPr txBox="1"/>
          <p:nvPr/>
        </p:nvSpPr>
        <p:spPr>
          <a:xfrm>
            <a:off x="1028700" y="605955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Event Multiplicity Measurements:  FVTXs, SVX, </a:t>
            </a:r>
            <a:r>
              <a:rPr lang="en-US" b="1" dirty="0" err="1"/>
              <a:t>FVTXn</a:t>
            </a:r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73F2F4D-AEB6-0D0E-7171-EBFE4A4063AB}"/>
                  </a:ext>
                </a:extLst>
              </p:cNvPr>
              <p:cNvSpPr txBox="1"/>
              <p:nvPr/>
            </p:nvSpPr>
            <p:spPr>
              <a:xfrm>
                <a:off x="5370939" y="3922919"/>
                <a:ext cx="2121614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2000" b="1" dirty="0">
                    <a:solidFill>
                      <a:srgbClr val="FF0000"/>
                    </a:solidFill>
                  </a:rPr>
                  <a:t>J/</a:t>
                </a:r>
                <a:r>
                  <a:rPr lang="el-GR" sz="2000" b="1" dirty="0">
                    <a:solidFill>
                      <a:srgbClr val="FF0000"/>
                    </a:solidFill>
                  </a:rPr>
                  <a:t>ψ</a:t>
                </a:r>
                <a:r>
                  <a:rPr lang="en-US" sz="2000" b="1" dirty="0">
                    <a:solidFill>
                      <a:srgbClr val="FF0000"/>
                    </a:solidFill>
                  </a:rPr>
                  <a:t> -&gt;</a:t>
                </a:r>
                <a:r>
                  <a:rPr lang="en-US" sz="2000" b="1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</m:e>
                      <m:sup>
                        <m: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</m:e>
                      <m:sup>
                        <m: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000" b="1" dirty="0">
                    <a:solidFill>
                      <a:srgbClr val="FF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73F2F4D-AEB6-0D0E-7171-EBFE4A4063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0939" y="3922919"/>
                <a:ext cx="2121614" cy="400110"/>
              </a:xfrm>
              <a:prstGeom prst="rect">
                <a:avLst/>
              </a:prstGeom>
              <a:blipFill>
                <a:blip r:embed="rId6"/>
                <a:stretch>
                  <a:fillRect l="-2381" t="-9375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664198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07EE1-C32E-A03D-A95B-20933E362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US" dirty="0"/>
              <a:t>J/</a:t>
            </a:r>
            <a:r>
              <a:rPr lang="el-GR" dirty="0">
                <a:solidFill>
                  <a:schemeClr val="tx2">
                    <a:lumMod val="50000"/>
                  </a:schemeClr>
                </a:solidFill>
              </a:rPr>
              <a:t>ψ</a:t>
            </a:r>
            <a:r>
              <a:rPr lang="en-US" dirty="0"/>
              <a:t> Production: same kinematic region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2465C5-5DD9-971D-B7BC-C73A9B994A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535" y="3115347"/>
            <a:ext cx="3467100" cy="16383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A23F5EB-48E6-137B-459E-D4F51364A69E}"/>
                  </a:ext>
                </a:extLst>
              </p:cNvPr>
              <p:cNvSpPr txBox="1"/>
              <p:nvPr/>
            </p:nvSpPr>
            <p:spPr>
              <a:xfrm>
                <a:off x="838199" y="1655926"/>
                <a:ext cx="5994115" cy="938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500" b="1" dirty="0">
                    <a:solidFill>
                      <a:srgbClr val="FF0000"/>
                    </a:solidFill>
                  </a:rPr>
                  <a:t>RED     = </a:t>
                </a:r>
                <a:r>
                  <a:rPr lang="en-US" sz="2500" b="1" dirty="0" err="1">
                    <a:solidFill>
                      <a:srgbClr val="FF0000"/>
                    </a:solidFill>
                  </a:rPr>
                  <a:t>Tracklets</a:t>
                </a:r>
                <a:r>
                  <a:rPr lang="en-US" sz="25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5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5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  <m:sub>
                        <m:r>
                          <a:rPr lang="en-US" sz="25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𝒄𝒉</m:t>
                        </m:r>
                      </m:sub>
                      <m:sup>
                        <m:r>
                          <a:rPr lang="en-US" sz="25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𝑵</m:t>
                        </m:r>
                      </m:sup>
                    </m:sSubSup>
                  </m:oMath>
                </a14:m>
                <a:r>
                  <a:rPr lang="en-US" sz="2500" b="1" dirty="0">
                    <a:solidFill>
                      <a:srgbClr val="FF0000"/>
                    </a:solidFill>
                  </a:rPr>
                  <a:t> (1.2 &lt; </a:t>
                </a:r>
                <a14:m>
                  <m:oMath xmlns:m="http://schemas.openxmlformats.org/officeDocument/2006/math">
                    <m:r>
                      <a:rPr lang="en-US" sz="25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𝜼</m:t>
                    </m:r>
                  </m:oMath>
                </a14:m>
                <a:r>
                  <a:rPr lang="en-US" sz="2500" b="1" dirty="0">
                    <a:solidFill>
                      <a:srgbClr val="FF0000"/>
                    </a:solidFill>
                  </a:rPr>
                  <a:t> &lt; 2.4)</a:t>
                </a:r>
              </a:p>
              <a:p>
                <a:r>
                  <a:rPr lang="en-US" sz="2500" b="1" dirty="0">
                    <a:solidFill>
                      <a:srgbClr val="00B050"/>
                    </a:solidFill>
                  </a:rPr>
                  <a:t>Green = </a:t>
                </a:r>
                <a:r>
                  <a:rPr lang="en-US" sz="2800" b="1" dirty="0">
                    <a:solidFill>
                      <a:srgbClr val="179827"/>
                    </a:solidFill>
                  </a:rPr>
                  <a:t>J/</a:t>
                </a:r>
                <a:r>
                  <a:rPr lang="el-GR" sz="2800" b="1" dirty="0">
                    <a:solidFill>
                      <a:srgbClr val="179827"/>
                    </a:solidFill>
                  </a:rPr>
                  <a:t>ψ</a:t>
                </a:r>
                <a:r>
                  <a:rPr lang="en-US" sz="2500" b="1" dirty="0">
                    <a:solidFill>
                      <a:srgbClr val="00B050"/>
                    </a:solidFill>
                  </a:rPr>
                  <a:t> (1.2 &lt; y &lt; 2.2)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A23F5EB-48E6-137B-459E-D4F51364A6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1655926"/>
                <a:ext cx="5994115" cy="938590"/>
              </a:xfrm>
              <a:prstGeom prst="rect">
                <a:avLst/>
              </a:prstGeom>
              <a:blipFill>
                <a:blip r:embed="rId3"/>
                <a:stretch>
                  <a:fillRect l="-1477" t="-1333" b="-17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D9CC10E9-555E-8897-EDEE-1D6662E0FB95}"/>
              </a:ext>
            </a:extLst>
          </p:cNvPr>
          <p:cNvSpPr txBox="1"/>
          <p:nvPr/>
        </p:nvSpPr>
        <p:spPr>
          <a:xfrm>
            <a:off x="461984" y="5370332"/>
            <a:ext cx="6529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Multiplicity: MPI, FSI contributions to the forward </a:t>
            </a:r>
            <a:r>
              <a:rPr lang="en-US" b="1" dirty="0"/>
              <a:t>J/</a:t>
            </a:r>
            <a:r>
              <a:rPr lang="el-GR" b="1" dirty="0"/>
              <a:t>ψ</a:t>
            </a:r>
            <a:r>
              <a:rPr lang="en-US" dirty="0"/>
              <a:t> production?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A94317F3-D24C-0665-A702-DA1AC2D16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9/2/22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90E7D02-57D5-2E73-17EA-78EBD9776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 CIPANP2022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23E20FA-FA00-1627-ED62-F9F0A1674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0A2A6-8762-1B46-BAE3-A25AFF811674}" type="slidenum">
              <a:rPr lang="en-US" smtClean="0"/>
              <a:t>8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945BD8F-0266-8FFC-D108-23F598331A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249627" y="1393389"/>
            <a:ext cx="4714082" cy="49133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AEA0584-FB69-36FD-3896-B722A523CEFE}"/>
                  </a:ext>
                </a:extLst>
              </p:cNvPr>
              <p:cNvSpPr txBox="1"/>
              <p:nvPr/>
            </p:nvSpPr>
            <p:spPr>
              <a:xfrm>
                <a:off x="3974386" y="3304484"/>
                <a:ext cx="2121614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b="1" dirty="0">
                    <a:solidFill>
                      <a:srgbClr val="179827"/>
                    </a:solidFill>
                  </a:rPr>
                  <a:t>J/</a:t>
                </a:r>
                <a:r>
                  <a:rPr lang="el-GR" sz="2000" b="1" dirty="0">
                    <a:solidFill>
                      <a:srgbClr val="179827"/>
                    </a:solidFill>
                  </a:rPr>
                  <a:t>ψ</a:t>
                </a:r>
                <a:r>
                  <a:rPr lang="en-US" sz="2000" b="1" dirty="0">
                    <a:solidFill>
                      <a:srgbClr val="179827"/>
                    </a:solidFill>
                  </a:rPr>
                  <a:t> -&gt;</a:t>
                </a:r>
                <a:r>
                  <a:rPr lang="en-US" sz="2000" b="1" dirty="0">
                    <a:solidFill>
                      <a:srgbClr val="179827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1" i="1">
                            <a:solidFill>
                              <a:srgbClr val="17982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>
                            <a:solidFill>
                              <a:srgbClr val="17982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</m:e>
                      <m:sup>
                        <m:r>
                          <a:rPr lang="en-US" sz="2000" b="1" i="1" smtClean="0">
                            <a:solidFill>
                              <a:srgbClr val="17982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2000" b="1" dirty="0">
                    <a:solidFill>
                      <a:srgbClr val="179827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1" i="1" smtClean="0">
                        <a:solidFill>
                          <a:srgbClr val="179827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 </m:t>
                    </m:r>
                    <m:sSup>
                      <m:sSupPr>
                        <m:ctrlPr>
                          <a:rPr lang="en-US" sz="2000" b="1" i="1" smtClean="0">
                            <a:solidFill>
                              <a:srgbClr val="17982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1" i="1">
                            <a:solidFill>
                              <a:srgbClr val="17982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</m:e>
                      <m:sup>
                        <m:r>
                          <a:rPr lang="en-US" sz="2000" b="1" i="1" smtClean="0">
                            <a:solidFill>
                              <a:srgbClr val="17982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sz="2000" b="1" dirty="0">
                    <a:solidFill>
                      <a:srgbClr val="179827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AEA0584-FB69-36FD-3896-B722A523CE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4386" y="3304484"/>
                <a:ext cx="2121614" cy="400110"/>
              </a:xfrm>
              <a:prstGeom prst="rect">
                <a:avLst/>
              </a:prstGeom>
              <a:blipFill>
                <a:blip r:embed="rId5"/>
                <a:stretch>
                  <a:fillRect l="-2959" t="-9375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B4EA161-154F-4138-E390-EE8A7418BED2}"/>
                  </a:ext>
                </a:extLst>
              </p:cNvPr>
              <p:cNvSpPr txBox="1"/>
              <p:nvPr/>
            </p:nvSpPr>
            <p:spPr>
              <a:xfrm>
                <a:off x="2655014" y="3145634"/>
                <a:ext cx="926386" cy="3914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1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  <m:sub>
                        <m:r>
                          <a:rPr lang="en-US" sz="1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𝒄𝒉</m:t>
                        </m:r>
                      </m:sub>
                      <m:sup>
                        <m:r>
                          <a:rPr lang="en-US" sz="1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𝑵</m:t>
                        </m:r>
                      </m:sup>
                    </m:sSubSup>
                  </m:oMath>
                </a14:m>
                <a:r>
                  <a:rPr lang="en-US" sz="1800" b="1" dirty="0">
                    <a:solidFill>
                      <a:srgbClr val="FF0000"/>
                    </a:solidFill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B4EA161-154F-4138-E390-EE8A7418BE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5014" y="3145634"/>
                <a:ext cx="926386" cy="391454"/>
              </a:xfrm>
              <a:prstGeom prst="rect">
                <a:avLst/>
              </a:prstGeom>
              <a:blipFill>
                <a:blip r:embed="rId6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290074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06C90-58A0-9B6A-C8FF-E267395D3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322" y="106659"/>
            <a:ext cx="10515600" cy="1325563"/>
          </a:xfrm>
        </p:spPr>
        <p:txBody>
          <a:bodyPr/>
          <a:lstStyle/>
          <a:p>
            <a:r>
              <a:rPr lang="en-US" dirty="0"/>
              <a:t>J/</a:t>
            </a:r>
            <a:r>
              <a:rPr lang="el-GR" dirty="0">
                <a:solidFill>
                  <a:schemeClr val="tx2">
                    <a:lumMod val="50000"/>
                  </a:schemeClr>
                </a:solidFill>
              </a:rPr>
              <a:t>ψ</a:t>
            </a:r>
            <a:r>
              <a:rPr lang="en-US" dirty="0"/>
              <a:t> Production vs Multiplicity at Midrapidity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A95507-E265-4159-1CB0-B8BF5A551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9/2/22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9A1341-E894-0DE1-70E1-36CB0F9EF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Ming Liu @ CIPANP2022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5319CE-432B-A9ED-0475-31D478854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0A2A6-8762-1B46-BAE3-A25AFF811674}" type="slidenum">
              <a:rPr lang="en-US" smtClean="0"/>
              <a:t>9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062BCB3-460A-9C7A-3243-EB67189434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196201" y="1132307"/>
            <a:ext cx="4892376" cy="509922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4C342D0-40F0-F8FD-64B5-A73BD3D39479}"/>
              </a:ext>
            </a:extLst>
          </p:cNvPr>
          <p:cNvSpPr txBox="1"/>
          <p:nvPr/>
        </p:nvSpPr>
        <p:spPr>
          <a:xfrm>
            <a:off x="1184557" y="5464819"/>
            <a:ext cx="4793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expect less co-mover type FSI at high multiplicity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934E395-1A52-E12C-D57A-C96A681DA804}"/>
                  </a:ext>
                </a:extLst>
              </p:cNvPr>
              <p:cNvSpPr txBox="1"/>
              <p:nvPr/>
            </p:nvSpPr>
            <p:spPr>
              <a:xfrm>
                <a:off x="838199" y="1655926"/>
                <a:ext cx="5994115" cy="9646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500" b="1" dirty="0">
                    <a:solidFill>
                      <a:srgbClr val="FF0000"/>
                    </a:solidFill>
                  </a:rPr>
                  <a:t>RED     = </a:t>
                </a:r>
                <a:r>
                  <a:rPr lang="en-US" sz="2500" b="1" dirty="0" err="1">
                    <a:solidFill>
                      <a:srgbClr val="FF0000"/>
                    </a:solidFill>
                  </a:rPr>
                  <a:t>Tracklets</a:t>
                </a:r>
                <a:r>
                  <a:rPr lang="en-US" sz="25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  <m:sub>
                        <m:r>
                          <a:rPr lang="en-US" sz="25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𝒄𝒉</m:t>
                        </m:r>
                      </m:sub>
                      <m:sup>
                        <m:r>
                          <a:rPr lang="en-US" sz="25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𝑴</m:t>
                        </m:r>
                      </m:sup>
                    </m:sSubSup>
                    <m:r>
                      <a:rPr lang="en-US" sz="25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500" b="1" dirty="0">
                    <a:solidFill>
                      <a:srgbClr val="FF0000"/>
                    </a:solidFill>
                  </a:rPr>
                  <a:t>(|</a:t>
                </a:r>
                <a14:m>
                  <m:oMath xmlns:m="http://schemas.openxmlformats.org/officeDocument/2006/math">
                    <m:r>
                      <a:rPr lang="en-US" sz="25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𝜼</m:t>
                    </m:r>
                  </m:oMath>
                </a14:m>
                <a:r>
                  <a:rPr lang="en-US" sz="2500" b="1" dirty="0">
                    <a:solidFill>
                      <a:srgbClr val="FF0000"/>
                    </a:solidFill>
                  </a:rPr>
                  <a:t>| &lt; 1)</a:t>
                </a:r>
              </a:p>
              <a:p>
                <a:r>
                  <a:rPr lang="en-US" sz="2500" b="1" dirty="0">
                    <a:solidFill>
                      <a:srgbClr val="00B050"/>
                    </a:solidFill>
                  </a:rPr>
                  <a:t>Green = </a:t>
                </a:r>
                <a:r>
                  <a:rPr lang="en-US" sz="2800" b="1" dirty="0">
                    <a:solidFill>
                      <a:srgbClr val="179827"/>
                    </a:solidFill>
                  </a:rPr>
                  <a:t>J/</a:t>
                </a:r>
                <a:r>
                  <a:rPr lang="el-GR" sz="2800" b="1" dirty="0">
                    <a:solidFill>
                      <a:srgbClr val="179827"/>
                    </a:solidFill>
                  </a:rPr>
                  <a:t>ψ</a:t>
                </a:r>
                <a:r>
                  <a:rPr lang="en-US" sz="2500" b="1" dirty="0">
                    <a:solidFill>
                      <a:srgbClr val="00B050"/>
                    </a:solidFill>
                  </a:rPr>
                  <a:t> (1.2 &lt; y &lt; 2.2)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934E395-1A52-E12C-D57A-C96A681DA8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1655926"/>
                <a:ext cx="5994115" cy="964623"/>
              </a:xfrm>
              <a:prstGeom prst="rect">
                <a:avLst/>
              </a:prstGeom>
              <a:blipFill>
                <a:blip r:embed="rId4"/>
                <a:stretch>
                  <a:fillRect l="-1477" t="-1299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663F755B-E0E2-552E-8689-C241BA3A2416}"/>
              </a:ext>
            </a:extLst>
          </p:cNvPr>
          <p:cNvGrpSpPr/>
          <p:nvPr/>
        </p:nvGrpSpPr>
        <p:grpSpPr>
          <a:xfrm>
            <a:off x="1351449" y="3429000"/>
            <a:ext cx="4877756" cy="1881822"/>
            <a:chOff x="1351449" y="3429000"/>
            <a:chExt cx="4877756" cy="188182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E5A3073-E62C-226B-B7D4-E6CB34A24F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51449" y="3494722"/>
              <a:ext cx="3467100" cy="1816100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8FFCF458-0A1A-9773-2CF8-B29BF241C422}"/>
                    </a:ext>
                  </a:extLst>
                </p:cNvPr>
                <p:cNvSpPr txBox="1"/>
                <p:nvPr/>
              </p:nvSpPr>
              <p:spPr>
                <a:xfrm>
                  <a:off x="4107591" y="3494722"/>
                  <a:ext cx="2121614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en-US" sz="2000" b="1" dirty="0">
                      <a:solidFill>
                        <a:srgbClr val="179827"/>
                      </a:solidFill>
                    </a:rPr>
                    <a:t>J/</a:t>
                  </a:r>
                  <a:r>
                    <a:rPr lang="el-GR" sz="2000" b="1" dirty="0">
                      <a:solidFill>
                        <a:srgbClr val="179827"/>
                      </a:solidFill>
                    </a:rPr>
                    <a:t>ψ</a:t>
                  </a:r>
                  <a:r>
                    <a:rPr lang="en-US" sz="2000" b="1" dirty="0">
                      <a:solidFill>
                        <a:srgbClr val="179827"/>
                      </a:solidFill>
                    </a:rPr>
                    <a:t> -&gt;</a:t>
                  </a:r>
                  <a:r>
                    <a:rPr lang="en-US" sz="2000" b="1" dirty="0">
                      <a:solidFill>
                        <a:srgbClr val="179827"/>
                      </a:solidFill>
                      <a:ea typeface="Cambria Math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000" b="1" i="1">
                              <a:solidFill>
                                <a:srgbClr val="17982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1" i="1">
                              <a:solidFill>
                                <a:srgbClr val="17982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𝝁</m:t>
                          </m:r>
                        </m:e>
                        <m:sup>
                          <m:r>
                            <a:rPr lang="en-US" sz="2000" b="1" i="1" smtClean="0">
                              <a:solidFill>
                                <a:srgbClr val="17982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a14:m>
                  <a:r>
                    <a:rPr lang="en-US" sz="2000" b="1" dirty="0">
                      <a:solidFill>
                        <a:srgbClr val="179827"/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rgbClr val="179827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 </m:t>
                      </m:r>
                      <m:sSup>
                        <m:sSupPr>
                          <m:ctrlPr>
                            <a:rPr lang="en-US" sz="2000" b="1" i="1" smtClean="0">
                              <a:solidFill>
                                <a:srgbClr val="17982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1" i="1">
                              <a:solidFill>
                                <a:srgbClr val="17982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𝝁</m:t>
                          </m:r>
                        </m:e>
                        <m:sup>
                          <m:r>
                            <a:rPr lang="en-US" sz="2000" b="1" i="1" smtClean="0">
                              <a:solidFill>
                                <a:srgbClr val="17982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a14:m>
                  <a:r>
                    <a:rPr lang="en-US" sz="2000" b="1" dirty="0">
                      <a:solidFill>
                        <a:srgbClr val="179827"/>
                      </a:solidFill>
                    </a:rPr>
                    <a:t> </a:t>
                  </a:r>
                </a:p>
              </p:txBody>
            </p:sp>
          </mc:Choice>
          <mc:Fallback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8FFCF458-0A1A-9773-2CF8-B29BF241C42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07591" y="3494722"/>
                  <a:ext cx="2121614" cy="400110"/>
                </a:xfrm>
                <a:prstGeom prst="rect">
                  <a:avLst/>
                </a:prstGeom>
                <a:blipFill>
                  <a:blip r:embed="rId6"/>
                  <a:stretch>
                    <a:fillRect l="-2976" t="-9375" b="-2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012A3574-4708-4E6C-8F74-BC5FA953C912}"/>
                    </a:ext>
                  </a:extLst>
                </p:cNvPr>
                <p:cNvSpPr txBox="1"/>
                <p:nvPr/>
              </p:nvSpPr>
              <p:spPr>
                <a:xfrm>
                  <a:off x="2368971" y="3429000"/>
                  <a:ext cx="926386" cy="3914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>
                  <a:spAutoFit/>
                </a:bodyPr>
                <a:lstStyle/>
                <a:p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𝑵</m:t>
                          </m:r>
                        </m:e>
                        <m:sub>
                          <m: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𝒄𝒉</m:t>
                          </m:r>
                        </m:sub>
                        <m:sup>
                          <m:r>
                            <a:rPr lang="en-US" sz="1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𝑴</m:t>
                          </m:r>
                        </m:sup>
                      </m:sSubSup>
                    </m:oMath>
                  </a14:m>
                  <a:r>
                    <a:rPr lang="en-US" sz="1800" b="1" dirty="0">
                      <a:solidFill>
                        <a:srgbClr val="FF0000"/>
                      </a:solidFill>
                    </a:rPr>
                    <a:t> </a:t>
                  </a:r>
                  <a:endParaRPr lang="en-US" dirty="0"/>
                </a:p>
              </p:txBody>
            </p:sp>
          </mc:Choice>
          <mc:Fallback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012A3574-4708-4E6C-8F74-BC5FA953C9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68971" y="3429000"/>
                  <a:ext cx="926386" cy="391454"/>
                </a:xfrm>
                <a:prstGeom prst="rect">
                  <a:avLst/>
                </a:prstGeom>
                <a:blipFill>
                  <a:blip r:embed="rId7"/>
                  <a:stretch>
                    <a:fillRect b="-645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7967523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11466</TotalTime>
  <Words>1772</Words>
  <Application>Microsoft Macintosh PowerPoint</Application>
  <PresentationFormat>Widescreen</PresentationFormat>
  <Paragraphs>389</Paragraphs>
  <Slides>39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7" baseType="lpstr">
      <vt:lpstr>Arial</vt:lpstr>
      <vt:lpstr>Calibri</vt:lpstr>
      <vt:lpstr>Calibri Light</vt:lpstr>
      <vt:lpstr>Cambria Math</vt:lpstr>
      <vt:lpstr>Symbol</vt:lpstr>
      <vt:lpstr>Times New Roman</vt:lpstr>
      <vt:lpstr>Wingdings</vt:lpstr>
      <vt:lpstr>Office Theme</vt:lpstr>
      <vt:lpstr>Study of Forward J/ψ Production vs Event Multiplicity in p+p/A Collisions at PHENIX </vt:lpstr>
      <vt:lpstr>J/ψ Production in High Energy p+p/A Collisions</vt:lpstr>
      <vt:lpstr>PHENIX Detector at RHIC</vt:lpstr>
      <vt:lpstr>J/ψ Yields vs Event Multiplicity -  Topology</vt:lpstr>
      <vt:lpstr>PHENIX Experiment in 2015 Run, 200GeV pp and pA</vt:lpstr>
      <vt:lpstr>J/ψ Production in pp and pAu Collisions at PHENIX</vt:lpstr>
      <vt:lpstr>Our Measurements at PHENIX J/ψ Relative Yields vs Normalized Event Multiplicity from FVTX and SVX</vt:lpstr>
      <vt:lpstr>J/ψ Production: same kinematic region </vt:lpstr>
      <vt:lpstr>J/ψ Production vs Multiplicity at Midrapidity</vt:lpstr>
      <vt:lpstr>J/ψ Production: far-off kinematic region </vt:lpstr>
      <vt:lpstr>J/ψ Yields vs Event Multiplicity </vt:lpstr>
      <vt:lpstr>J/ψ Yields vs Event Multiplicity: All Together </vt:lpstr>
      <vt:lpstr>PYTHIA 8 p+p Simulations </vt:lpstr>
      <vt:lpstr>PYTHIA vs Data (RHIC and LHC) </vt:lpstr>
      <vt:lpstr>Probe CGC in pAu?</vt:lpstr>
      <vt:lpstr>Summary and Outlook </vt:lpstr>
      <vt:lpstr>PowerPoint Presentation</vt:lpstr>
      <vt:lpstr>Backup slides</vt:lpstr>
      <vt:lpstr>J/ψ Yields vs Event Multiplicity: All Together  </vt:lpstr>
      <vt:lpstr>Comparation with other Results (I) </vt:lpstr>
      <vt:lpstr>Comparation with other Results (II) </vt:lpstr>
      <vt:lpstr>Comparation with other Results (III) </vt:lpstr>
      <vt:lpstr>J/ψ Yields vs Event Multiplicity - subtract J/ψ dimuon contributions</vt:lpstr>
      <vt:lpstr>J/ψ Yields vs Event Multiplicity - subtract J/ψ dimuon contributions</vt:lpstr>
      <vt:lpstr>Consistency Check: North vs South Arms (I) </vt:lpstr>
      <vt:lpstr>Consistency Check: North vs South Arms (II) </vt:lpstr>
      <vt:lpstr>Consistency Check: North vs South Arms </vt:lpstr>
      <vt:lpstr>PYTHIA Simulations </vt:lpstr>
      <vt:lpstr>PYTHIA and Data – Same Arms</vt:lpstr>
      <vt:lpstr>PYTHIA and Data – Dimuon subtracted </vt:lpstr>
      <vt:lpstr>PYTHIA sim with CS and CO, MPI ON</vt:lpstr>
      <vt:lpstr>J/Psi Production and QCD Underlying Events</vt:lpstr>
      <vt:lpstr>J/ψ Dimuon Mass Fits</vt:lpstr>
      <vt:lpstr>MB Events’ FVTX and SVX Tracklet Raw Distributions</vt:lpstr>
      <vt:lpstr>Raw J/ψ Counts vs FVTX and SVX </vt:lpstr>
      <vt:lpstr>Multiple Collision Probability Table </vt:lpstr>
      <vt:lpstr>FVTX Track Multiplicity Correlations</vt:lpstr>
      <vt:lpstr>FVTX Track Multiplicity Correlations: MB</vt:lpstr>
      <vt:lpstr>FVTX Track Multiplicity Correlations: MB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DIS2022</dc:title>
  <dc:creator>Microsoft Office User</dc:creator>
  <cp:lastModifiedBy>Liu, Ming Xiong</cp:lastModifiedBy>
  <cp:revision>261</cp:revision>
  <dcterms:created xsi:type="dcterms:W3CDTF">2022-04-26T20:59:17Z</dcterms:created>
  <dcterms:modified xsi:type="dcterms:W3CDTF">2022-08-31T20:41:55Z</dcterms:modified>
</cp:coreProperties>
</file>