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333" r:id="rId3"/>
    <p:sldId id="330" r:id="rId4"/>
    <p:sldId id="357" r:id="rId5"/>
    <p:sldId id="332" r:id="rId6"/>
    <p:sldId id="336" r:id="rId7"/>
    <p:sldId id="358" r:id="rId8"/>
    <p:sldId id="378" r:id="rId9"/>
    <p:sldId id="399" r:id="rId10"/>
    <p:sldId id="339" r:id="rId11"/>
    <p:sldId id="393" r:id="rId12"/>
    <p:sldId id="390" r:id="rId13"/>
    <p:sldId id="392" r:id="rId14"/>
    <p:sldId id="340" r:id="rId15"/>
    <p:sldId id="391" r:id="rId16"/>
    <p:sldId id="386" r:id="rId17"/>
    <p:sldId id="371" r:id="rId18"/>
    <p:sldId id="369" r:id="rId19"/>
    <p:sldId id="395" r:id="rId20"/>
    <p:sldId id="398" r:id="rId21"/>
    <p:sldId id="375" r:id="rId22"/>
    <p:sldId id="387" r:id="rId23"/>
    <p:sldId id="400" r:id="rId24"/>
    <p:sldId id="383" r:id="rId25"/>
    <p:sldId id="397" r:id="rId26"/>
    <p:sldId id="372" r:id="rId27"/>
    <p:sldId id="346" r:id="rId28"/>
    <p:sldId id="355" r:id="rId29"/>
    <p:sldId id="388" r:id="rId30"/>
    <p:sldId id="385" r:id="rId31"/>
    <p:sldId id="370" r:id="rId32"/>
    <p:sldId id="373" r:id="rId33"/>
    <p:sldId id="384" r:id="rId34"/>
    <p:sldId id="374" r:id="rId35"/>
    <p:sldId id="381" r:id="rId36"/>
    <p:sldId id="394" r:id="rId37"/>
    <p:sldId id="343" r:id="rId38"/>
    <p:sldId id="379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3EBD"/>
    <a:srgbClr val="E45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40"/>
    <p:restoredTop sz="94822"/>
  </p:normalViewPr>
  <p:slideViewPr>
    <p:cSldViewPr snapToGrid="0" snapToObjects="1">
      <p:cViewPr varScale="1">
        <p:scale>
          <a:sx n="101" d="100"/>
          <a:sy n="101" d="100"/>
        </p:scale>
        <p:origin x="200" y="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32DEC-842F-8845-8033-02C1C5790CD4}" type="datetimeFigureOut">
              <a:rPr lang="en-US" smtClean="0"/>
              <a:t>5/25/18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14F94-F502-6841-93DE-5F565F804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993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13684-56B1-E24D-A33B-F9FEBD72A2FA}" type="datetimeFigureOut">
              <a:rPr lang="en-US" smtClean="0"/>
              <a:t>5/25/18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804CF-54D4-9448-85A0-B03AE2F35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42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5B33F-94E4-D34C-A556-35C616E015DA}" type="slidenum">
              <a:rPr lang="en-US"/>
              <a:pPr/>
              <a:t>4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81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Our physics analysis efforts are closely tied to the RHIC beams operations</a:t>
            </a:r>
            <a:endParaRPr/>
          </a:p>
          <a:p>
            <a:endParaRPr/>
          </a:p>
          <a:p>
            <a:r>
              <a:rPr lang="en-US" sz="2000">
                <a:latin typeface="Arial"/>
              </a:rPr>
              <a:t>Took “BNL” 10 years to reach the mechine performanvec goals ..</a:t>
            </a:r>
            <a:endParaRPr/>
          </a:p>
        </p:txBody>
      </p:sp>
      <p:sp>
        <p:nvSpPr>
          <p:cNvPr id="1109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7CB996A-6BA0-46BD-8D51-9A8EF12ACD39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809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fld id="{FCACC1FC-EF96-1842-88BF-A2A45C9A312B}" type="slidenum">
              <a:rPr lang="zh-CN" altLang="en-US" sz="1200">
                <a:ea typeface="宋体" charset="-122"/>
                <a:cs typeface="宋体" charset="-122"/>
              </a:rPr>
              <a:pPr algn="r" defTabSz="914400"/>
              <a:t>7</a:t>
            </a:fld>
            <a:endParaRPr lang="en-US" altLang="zh-CN" sz="1200">
              <a:ea typeface="宋体" charset="-122"/>
              <a:cs typeface="宋体" charset="-122"/>
            </a:endParaRPr>
          </a:p>
        </p:txBody>
      </p:sp>
      <p:sp>
        <p:nvSpPr>
          <p:cNvPr id="14541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45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endParaRPr lang="en-US" altLang="zh-CN" sz="1200">
              <a:latin typeface="Calibri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039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0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4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07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0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3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62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1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39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23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0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3.tiff"/><Relationship Id="rId7" Type="http://schemas.openxmlformats.org/officeDocument/2006/relationships/image" Target="../media/image14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tiff"/><Relationship Id="rId7" Type="http://schemas.openxmlformats.org/officeDocument/2006/relationships/image" Target="../media/image60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3" Type="http://schemas.openxmlformats.org/officeDocument/2006/relationships/image" Target="../media/image58.png"/><Relationship Id="rId7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449"/>
            <a:ext cx="7772400" cy="2476460"/>
          </a:xfrm>
        </p:spPr>
        <p:txBody>
          <a:bodyPr>
            <a:normAutofit/>
          </a:bodyPr>
          <a:lstStyle/>
          <a:p>
            <a:r>
              <a:rPr lang="en-US" dirty="0"/>
              <a:t>Overview of RHIC Longitudinal Spin Physics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9654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Ming Liu</a:t>
            </a:r>
          </a:p>
          <a:p>
            <a:r>
              <a:rPr lang="en-US" dirty="0">
                <a:solidFill>
                  <a:srgbClr val="0000FF"/>
                </a:solidFill>
              </a:rPr>
              <a:t>Los Alamos National Laboratory</a:t>
            </a:r>
          </a:p>
          <a:p>
            <a:r>
              <a:rPr lang="en-US" dirty="0">
                <a:solidFill>
                  <a:srgbClr val="0000FF"/>
                </a:solidFill>
              </a:rPr>
              <a:t>CIPANP 2018, 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457E47-4D56-584F-B749-336626318D53}"/>
              </a:ext>
            </a:extLst>
          </p:cNvPr>
          <p:cNvSpPr txBox="1"/>
          <p:nvPr/>
        </p:nvSpPr>
        <p:spPr>
          <a:xfrm>
            <a:off x="857756" y="5599688"/>
            <a:ext cx="7923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thanks to the PHENIX and STAR collaborations for providing the latest results</a:t>
            </a:r>
          </a:p>
        </p:txBody>
      </p:sp>
    </p:spTree>
    <p:extLst>
      <p:ext uri="{BB962C8B-B14F-4D97-AF65-F5344CB8AC3E}">
        <p14:creationId xmlns:p14="http://schemas.microsoft.com/office/powerpoint/2010/main" val="3669332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0947" y="163141"/>
            <a:ext cx="6929664" cy="874410"/>
          </a:xfrm>
        </p:spPr>
        <p:txBody>
          <a:bodyPr>
            <a:noAutofit/>
          </a:bodyPr>
          <a:lstStyle/>
          <a:p>
            <a:r>
              <a:rPr lang="en-US" sz="3600" dirty="0">
                <a:ea typeface="ＭＳ Ｐゴシック" charset="-128"/>
                <a:cs typeface="Times New Roman" charset="0"/>
              </a:rPr>
              <a:t>Gluon Polarization and 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3600" baseline="30000" dirty="0">
                <a:ea typeface="ＭＳ Ｐゴシック" charset="-128"/>
                <a:cs typeface="Times New Roman" charset="0"/>
              </a:rPr>
              <a:t>0 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 (or jet)A</a:t>
            </a:r>
            <a:r>
              <a:rPr lang="en-US" altLang="en-US" sz="3600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 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10</a:t>
            </a:fld>
            <a:endParaRPr lang="en-US"/>
          </a:p>
        </p:txBody>
      </p:sp>
      <p:pic>
        <p:nvPicPr>
          <p:cNvPr id="7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05" y="3977686"/>
            <a:ext cx="3329138" cy="2269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755" y="4217257"/>
            <a:ext cx="3071917" cy="225691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606763" y="1322628"/>
            <a:ext cx="2610569" cy="1350136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8" y="2865469"/>
            <a:ext cx="8736325" cy="652329"/>
          </a:xfrm>
          <a:prstGeom prst="rect">
            <a:avLst/>
          </a:prstGeom>
        </p:spPr>
      </p:pic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2714655" y="1813777"/>
            <a:ext cx="48228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2" defTabSz="914400" eaLnBrk="1" hangingPunct="1"/>
            <a:r>
              <a:rPr lang="en-US" altLang="zh-CN" sz="2000" dirty="0">
                <a:solidFill>
                  <a:srgbClr val="FF00FF"/>
                </a:solidFill>
                <a:ea typeface="SimSun" charset="0"/>
              </a:rPr>
              <a:t>-- Parton distribution functions </a:t>
            </a:r>
          </a:p>
          <a:p>
            <a:pPr lvl="2" defTabSz="914400" eaLnBrk="1" hangingPunct="1"/>
            <a:r>
              <a:rPr lang="en-US" altLang="zh-CN" sz="2000" dirty="0">
                <a:solidFill>
                  <a:srgbClr val="00FF00"/>
                </a:solidFill>
                <a:ea typeface="SimSun" charset="0"/>
              </a:rPr>
              <a:t>-- Partonic hard scattering rates </a:t>
            </a:r>
          </a:p>
          <a:p>
            <a:pPr lvl="2" defTabSz="914400" eaLnBrk="1" hangingPunct="1"/>
            <a:r>
              <a:rPr lang="en-US" altLang="zh-CN" sz="2000" dirty="0">
                <a:solidFill>
                  <a:srgbClr val="0099CC"/>
                </a:solidFill>
                <a:ea typeface="SimSun" charset="0"/>
              </a:rPr>
              <a:t>-- Fragmentation functions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2998787" y="3650846"/>
            <a:ext cx="1066800" cy="457200"/>
            <a:chOff x="1872" y="1918"/>
            <a:chExt cx="672" cy="288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968" y="1918"/>
              <a:ext cx="4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/>
              <a:r>
                <a:rPr lang="en-US" altLang="zh-CN" dirty="0">
                  <a:solidFill>
                    <a:srgbClr val="FF00FF"/>
                  </a:solidFill>
                  <a:latin typeface="Times New Roman" charset="0"/>
                  <a:ea typeface="SimSun" charset="0"/>
                </a:rPr>
                <a:t>DIS</a:t>
              </a: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1872" y="1920"/>
              <a:ext cx="672" cy="0"/>
            </a:xfrm>
            <a:prstGeom prst="line">
              <a:avLst/>
            </a:prstGeom>
            <a:noFill/>
            <a:ln w="38100">
              <a:solidFill>
                <a:srgbClr val="FF85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4295850" y="3667063"/>
            <a:ext cx="1066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618113" y="3605151"/>
            <a:ext cx="341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/>
            <a:r>
              <a:rPr lang="en-US" altLang="zh-CN" sz="2800" dirty="0">
                <a:solidFill>
                  <a:srgbClr val="0000FF"/>
                </a:solidFill>
                <a:latin typeface="Times New Roman" charset="0"/>
                <a:ea typeface="SimSun" charset="0"/>
              </a:rPr>
              <a:t>?</a:t>
            </a:r>
          </a:p>
        </p:txBody>
      </p:sp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5791200" y="3605151"/>
            <a:ext cx="1524000" cy="457200"/>
            <a:chOff x="3696" y="1906"/>
            <a:chExt cx="960" cy="288"/>
          </a:xfrm>
        </p:grpSpPr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3846" y="1906"/>
              <a:ext cx="61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/>
              <a:r>
                <a:rPr lang="en-US" altLang="zh-CN" dirty="0" err="1">
                  <a:solidFill>
                    <a:srgbClr val="33CC33"/>
                  </a:solidFill>
                  <a:latin typeface="Times New Roman" charset="0"/>
                  <a:ea typeface="SimSun" charset="0"/>
                </a:rPr>
                <a:t>pQCD</a:t>
              </a:r>
              <a:endParaRPr lang="en-US" altLang="zh-CN" dirty="0">
                <a:solidFill>
                  <a:srgbClr val="33CC33"/>
                </a:solidFill>
                <a:latin typeface="Times New Roman" charset="0"/>
                <a:ea typeface="SimSun" charset="0"/>
              </a:endParaRPr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3696" y="1920"/>
              <a:ext cx="96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13"/>
          <p:cNvGrpSpPr>
            <a:grpSpLocks/>
          </p:cNvGrpSpPr>
          <p:nvPr/>
        </p:nvGrpSpPr>
        <p:grpSpPr bwMode="auto">
          <a:xfrm>
            <a:off x="7714872" y="3520486"/>
            <a:ext cx="1066800" cy="457200"/>
            <a:chOff x="4896" y="1872"/>
            <a:chExt cx="672" cy="288"/>
          </a:xfrm>
        </p:grpSpPr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5040" y="1872"/>
              <a:ext cx="4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/>
              <a:r>
                <a:rPr lang="en-US" altLang="zh-CN">
                  <a:solidFill>
                    <a:srgbClr val="00FFFF"/>
                  </a:solidFill>
                  <a:latin typeface="Times New Roman" charset="0"/>
                  <a:ea typeface="SimSun" charset="0"/>
                </a:rPr>
                <a:t>e+e-</a:t>
              </a: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V="1">
              <a:off x="4896" y="1920"/>
              <a:ext cx="672" cy="0"/>
            </a:xfrm>
            <a:prstGeom prst="line">
              <a:avLst/>
            </a:prstGeom>
            <a:noFill/>
            <a:ln w="38100">
              <a:solidFill>
                <a:srgbClr val="33CC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489324" y="1235768"/>
            <a:ext cx="343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1C3EBD"/>
                </a:solidFill>
              </a:rPr>
              <a:t>A</a:t>
            </a:r>
            <a:r>
              <a:rPr lang="en-US" sz="2800" baseline="-25000" dirty="0">
                <a:solidFill>
                  <a:srgbClr val="1C3EBD"/>
                </a:solidFill>
              </a:rPr>
              <a:t>LL</a:t>
            </a:r>
            <a:r>
              <a:rPr lang="en-US" sz="2800" dirty="0">
                <a:solidFill>
                  <a:srgbClr val="1C3EBD"/>
                </a:solidFill>
              </a:rPr>
              <a:t>=(N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-N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)/(N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+N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</a:t>
            </a:r>
            <a:endParaRPr lang="en-US" sz="2800" baseline="-25000" dirty="0">
              <a:solidFill>
                <a:srgbClr val="1C3EB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4549" y="6169580"/>
            <a:ext cx="265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Di-photon </a:t>
            </a:r>
            <a:r>
              <a:rPr lang="en-US"/>
              <a:t>mass: </a:t>
            </a:r>
            <a:r>
              <a:rPr lang="en-US" altLang="en-US">
                <a:latin typeface="Arial" charset="0"/>
                <a:ea typeface="ＭＳ Ｐゴシック" charset="-128"/>
                <a:cs typeface="Times New Roman" charset="0"/>
              </a:rPr>
              <a:t>𝜋</a:t>
            </a:r>
            <a:r>
              <a:rPr lang="en-US" altLang="en-US" baseline="30000">
                <a:latin typeface="Arial" charset="0"/>
                <a:ea typeface="ＭＳ Ｐゴシック" charset="-128"/>
                <a:cs typeface="Times New Roman" charset="0"/>
              </a:rPr>
              <a:t>0</a:t>
            </a:r>
            <a:r>
              <a:rPr lang="en-US" altLang="en-US">
                <a:latin typeface="Arial" charset="0"/>
                <a:ea typeface="ＭＳ Ｐゴシック" charset="-128"/>
                <a:cs typeface="Times New Roman" charset="0"/>
              </a:rPr>
              <a:t> peak</a:t>
            </a:r>
            <a:r>
              <a:rPr lang="en-US" altLang="en-US" baseline="30000">
                <a:latin typeface="Arial" charset="0"/>
                <a:ea typeface="ＭＳ Ｐゴシック" charset="-128"/>
                <a:cs typeface="Times New Roman" charset="0"/>
              </a:rPr>
              <a:t> 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771886" y="4971487"/>
            <a:ext cx="1800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Relative fractions</a:t>
            </a:r>
          </a:p>
        </p:txBody>
      </p:sp>
      <p:pic>
        <p:nvPicPr>
          <p:cNvPr id="26" name="Picture 6" descr="Kenichi_pi0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87520" y="4876848"/>
            <a:ext cx="3127487" cy="63333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BFC8A6-49A7-324E-96F5-E5A9517B8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611" y="380226"/>
            <a:ext cx="1694132" cy="24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31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FD10D-A261-0747-893B-2516E40B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92075"/>
            <a:ext cx="8229600" cy="1339850"/>
          </a:xfrm>
        </p:spPr>
        <p:txBody>
          <a:bodyPr>
            <a:noAutofit/>
          </a:bodyPr>
          <a:lstStyle/>
          <a:p>
            <a:r>
              <a:rPr lang="en-US" sz="3200" dirty="0"/>
              <a:t>First Precision Measurements of Longitudinal Double-Spin Asymmetry A</a:t>
            </a:r>
            <a:r>
              <a:rPr lang="en-US" sz="3200" baseline="-25000" dirty="0"/>
              <a:t>LL</a:t>
            </a:r>
            <a:r>
              <a:rPr lang="en-US" sz="3200" dirty="0"/>
              <a:t> from RHIC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A63E7B-E563-1748-91BA-34D57937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A3A22-DBD6-EF4E-ABB8-8F40FFD4B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32040-277B-BE41-A34B-393D3734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11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D278D9-3A05-BF47-B356-FE8AEE4CFC45}"/>
              </a:ext>
            </a:extLst>
          </p:cNvPr>
          <p:cNvGrpSpPr/>
          <p:nvPr/>
        </p:nvGrpSpPr>
        <p:grpSpPr>
          <a:xfrm>
            <a:off x="342900" y="1414191"/>
            <a:ext cx="3893343" cy="4880034"/>
            <a:chOff x="457200" y="2020211"/>
            <a:chExt cx="3277394" cy="43361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CFE58D-3662-734D-BC84-2BAB982DA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2259607"/>
              <a:ext cx="3277394" cy="409674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B8E87F-4398-2F40-84D2-2B41BE1E9C65}"/>
                </a:ext>
              </a:extLst>
            </p:cNvPr>
            <p:cNvSpPr txBox="1"/>
            <p:nvPr/>
          </p:nvSpPr>
          <p:spPr>
            <a:xfrm>
              <a:off x="1612828" y="2020211"/>
              <a:ext cx="1984534" cy="273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STAR: PRL 115, 092002 (2015)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1112BD-A35F-1745-B116-18E960E2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240" y="4189369"/>
            <a:ext cx="3005301" cy="216698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CF05FE-8868-1F4E-88DE-27DEE2BEF4BA}"/>
              </a:ext>
            </a:extLst>
          </p:cNvPr>
          <p:cNvGrpSpPr/>
          <p:nvPr/>
        </p:nvGrpSpPr>
        <p:grpSpPr>
          <a:xfrm>
            <a:off x="5157787" y="1472520"/>
            <a:ext cx="3201753" cy="2712961"/>
            <a:chOff x="5197475" y="1551861"/>
            <a:chExt cx="3162066" cy="26986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B37A36-17D9-324C-B140-C355DECF5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7475" y="1859944"/>
              <a:ext cx="3162066" cy="23905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F2B444-B492-FE47-9B29-C3F42894E4BD}"/>
                </a:ext>
              </a:extLst>
            </p:cNvPr>
            <p:cNvSpPr txBox="1"/>
            <p:nvPr/>
          </p:nvSpPr>
          <p:spPr>
            <a:xfrm>
              <a:off x="5899035" y="1551861"/>
              <a:ext cx="2460506" cy="306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PHENIX: PRD 90, 012007 (2014)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A2CC14D-4C3D-6143-9B04-5CD03BD39D94}"/>
              </a:ext>
            </a:extLst>
          </p:cNvPr>
          <p:cNvSpPr txBox="1"/>
          <p:nvPr/>
        </p:nvSpPr>
        <p:spPr>
          <a:xfrm>
            <a:off x="6383581" y="4228019"/>
            <a:ext cx="1912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PRL 115, 092002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117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BE18-C680-9F48-847C-7F41F835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8" y="108481"/>
            <a:ext cx="8836819" cy="1143000"/>
          </a:xfrm>
        </p:spPr>
        <p:txBody>
          <a:bodyPr>
            <a:noAutofit/>
          </a:bodyPr>
          <a:lstStyle/>
          <a:p>
            <a:r>
              <a:rPr lang="en-US" sz="3200" dirty="0"/>
              <a:t>First Hint of Non-zero Gluon Polarization from RHIC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F70C6-8561-C748-BC91-10C4531B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97" y="1290000"/>
            <a:ext cx="8229600" cy="31741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PHENIX and STAR A</a:t>
            </a:r>
            <a:r>
              <a:rPr lang="en-US" baseline="-25000" dirty="0"/>
              <a:t>LL </a:t>
            </a:r>
            <a:r>
              <a:rPr lang="en-US" dirty="0"/>
              <a:t>data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98C10-2ECB-0F42-828B-F2EB81181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BE9B5-5D67-F847-853E-6068883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3A36D-36D3-8747-87CE-B78C767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67E7D6-333D-5742-AE42-71B3A1679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794" y="1211001"/>
            <a:ext cx="3448766" cy="7928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C1F4EB7-DF2A-124C-9265-B3F9F68D942A}"/>
              </a:ext>
            </a:extLst>
          </p:cNvPr>
          <p:cNvGrpSpPr/>
          <p:nvPr/>
        </p:nvGrpSpPr>
        <p:grpSpPr>
          <a:xfrm>
            <a:off x="5278328" y="2336621"/>
            <a:ext cx="3850481" cy="3959033"/>
            <a:chOff x="5214937" y="2456610"/>
            <a:chExt cx="3850481" cy="3959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D2E1F5-F7A6-094E-AD84-01BB968F4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4937" y="2660945"/>
              <a:ext cx="3850481" cy="37546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E4978E-53D5-254D-B933-4A424F63CC3B}"/>
                </a:ext>
              </a:extLst>
            </p:cNvPr>
            <p:cNvSpPr/>
            <p:nvPr/>
          </p:nvSpPr>
          <p:spPr>
            <a:xfrm>
              <a:off x="6313650" y="2456610"/>
              <a:ext cx="23731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PRL 113, 012001 (2014), DSSV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6F5FADF-221C-1A4E-BA85-E8153F658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96" y="1763660"/>
            <a:ext cx="3186349" cy="2483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F0F8F2-9F91-0143-92D3-229E57560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43" y="4195602"/>
            <a:ext cx="3186349" cy="25057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0F8B3B-E6AB-2245-9F75-3AC5A68723A5}"/>
              </a:ext>
            </a:extLst>
          </p:cNvPr>
          <p:cNvSpPr txBox="1"/>
          <p:nvPr/>
        </p:nvSpPr>
        <p:spPr>
          <a:xfrm>
            <a:off x="7260681" y="1857870"/>
            <a:ext cx="1489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45421"/>
                </a:solidFill>
              </a:rPr>
              <a:t>@ Q</a:t>
            </a:r>
            <a:r>
              <a:rPr lang="en-US" sz="1600" b="1" baseline="30000" dirty="0">
                <a:solidFill>
                  <a:srgbClr val="E45421"/>
                </a:solidFill>
              </a:rPr>
              <a:t>2</a:t>
            </a:r>
            <a:r>
              <a:rPr lang="en-US" sz="1600" b="1" dirty="0">
                <a:solidFill>
                  <a:srgbClr val="E45421"/>
                </a:solidFill>
              </a:rPr>
              <a:t> = 10 GeV</a:t>
            </a:r>
            <a:r>
              <a:rPr lang="en-US" sz="1600" b="1" baseline="30000" dirty="0">
                <a:solidFill>
                  <a:srgbClr val="E45421"/>
                </a:solidFill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22E227-5EBA-674B-93C3-493A1CA1B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269" y="1860397"/>
            <a:ext cx="990028" cy="2039301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7E098888-67E3-5A41-AF55-6CCCFBC3B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853" y="5064801"/>
            <a:ext cx="1981558" cy="13508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F8D5FE-ED58-3648-8067-B956F60E37C9}"/>
              </a:ext>
            </a:extLst>
          </p:cNvPr>
          <p:cNvSpPr txBox="1"/>
          <p:nvPr/>
        </p:nvSpPr>
        <p:spPr>
          <a:xfrm>
            <a:off x="3692072" y="4202308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Run 2009 </a:t>
            </a:r>
          </a:p>
          <a:p>
            <a:r>
              <a:rPr lang="en-US" sz="1600" dirty="0"/>
              <a:t>p+p@200GeV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A52A1A-2474-6943-98E6-3E059BF0C8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5507044"/>
            <a:ext cx="706328" cy="1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3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C60F7-5F15-D849-92DA-50B6833A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Results Coming from RHIC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DD8BB-1C37-CB48-9A3B-BA07BA994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C2A06-4668-064E-BA33-FD73094D4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A2A0B-8CAA-8E44-A21B-4C76B074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08A029-8F07-E045-A30B-9435EFC7E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89" y="1566862"/>
            <a:ext cx="7890443" cy="45831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B87E49-A33A-434B-8FA1-4671B369A452}"/>
              </a:ext>
            </a:extLst>
          </p:cNvPr>
          <p:cNvSpPr/>
          <p:nvPr/>
        </p:nvSpPr>
        <p:spPr>
          <a:xfrm>
            <a:off x="700088" y="4279106"/>
            <a:ext cx="7600950" cy="1771650"/>
          </a:xfrm>
          <a:prstGeom prst="rect">
            <a:avLst/>
          </a:prstGeom>
          <a:solidFill>
            <a:srgbClr val="92D05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DD75E-ACC8-2545-8A5D-3E144C9139F1}"/>
              </a:ext>
            </a:extLst>
          </p:cNvPr>
          <p:cNvSpPr txBox="1"/>
          <p:nvPr/>
        </p:nvSpPr>
        <p:spPr>
          <a:xfrm>
            <a:off x="4939061" y="1325205"/>
            <a:ext cx="3627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“RHIC Cold QCD Plan for 2017-2023”, arXiv:1602.03922</a:t>
            </a:r>
          </a:p>
        </p:txBody>
      </p:sp>
    </p:spTree>
    <p:extLst>
      <p:ext uri="{BB962C8B-B14F-4D97-AF65-F5344CB8AC3E}">
        <p14:creationId xmlns:p14="http://schemas.microsoft.com/office/powerpoint/2010/main" val="3647094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8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dirty="0">
                <a:ea typeface="ＭＳ Ｐゴシック" charset="-128"/>
                <a:cs typeface="Times New Roman" charset="0"/>
              </a:rPr>
              <a:t>PHENIX: 𝜋</a:t>
            </a:r>
            <a:r>
              <a:rPr lang="en-US" altLang="en-US" sz="3600" baseline="30000" dirty="0">
                <a:ea typeface="Arial" charset="0"/>
                <a:cs typeface="Arial" charset="0"/>
              </a:rPr>
              <a:t>0</a:t>
            </a:r>
            <a:r>
              <a:rPr lang="en-US" sz="3600" dirty="0"/>
              <a:t> </a:t>
            </a:r>
            <a:r>
              <a:rPr lang="en-US" altLang="en-US" sz="3600" i="1" dirty="0">
                <a:ea typeface="ＭＳ Ｐゴシック" charset="-128"/>
              </a:rPr>
              <a:t>A</a:t>
            </a:r>
            <a:r>
              <a:rPr lang="en-US" altLang="en-US" sz="3600" i="1" baseline="-25000" dirty="0">
                <a:ea typeface="ＭＳ Ｐゴシック" charset="-128"/>
              </a:rPr>
              <a:t>LL</a:t>
            </a:r>
            <a:r>
              <a:rPr lang="en-US" sz="3600" i="1" dirty="0">
                <a:ea typeface="Arial" charset="0"/>
                <a:cs typeface="Arial" charset="0"/>
              </a:rPr>
              <a:t> </a:t>
            </a:r>
            <a:r>
              <a:rPr lang="en-US" sz="3600" dirty="0">
                <a:ea typeface="Arial" charset="0"/>
                <a:cs typeface="Arial" charset="0"/>
              </a:rPr>
              <a:t>at central rapidity (|𝜂|&lt;0.35)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086022"/>
            <a:ext cx="8229600" cy="597554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Positive gluon polarization at moderate x ~ 0.05 - 0.2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170"/>
          <a:stretch/>
        </p:blipFill>
        <p:spPr>
          <a:xfrm>
            <a:off x="39754" y="2288606"/>
            <a:ext cx="4390645" cy="3343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29022"/>
            <a:ext cx="4378918" cy="33708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9C6FCB-AA93-3B4D-8CA6-0B7B542417B9}"/>
              </a:ext>
            </a:extLst>
          </p:cNvPr>
          <p:cNvSpPr txBox="1"/>
          <p:nvPr/>
        </p:nvSpPr>
        <p:spPr>
          <a:xfrm>
            <a:off x="5558432" y="1905918"/>
            <a:ext cx="2911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ALL vs </a:t>
            </a:r>
            <a:r>
              <a:rPr lang="en-US" sz="1400" dirty="0" err="1"/>
              <a:t>xT</a:t>
            </a:r>
            <a:r>
              <a:rPr lang="en-US" sz="1400" dirty="0"/>
              <a:t>  for pp 200GeV and 510GeV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E29225-7397-A545-A9A9-17A1FE5F83B9}"/>
              </a:ext>
            </a:extLst>
          </p:cNvPr>
          <p:cNvSpPr txBox="1"/>
          <p:nvPr/>
        </p:nvSpPr>
        <p:spPr>
          <a:xfrm>
            <a:off x="1957855" y="1919274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PRD 93, 011501 (2016)</a:t>
            </a:r>
          </a:p>
        </p:txBody>
      </p:sp>
    </p:spTree>
    <p:extLst>
      <p:ext uri="{BB962C8B-B14F-4D97-AF65-F5344CB8AC3E}">
        <p14:creationId xmlns:p14="http://schemas.microsoft.com/office/powerpoint/2010/main" val="1576508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34C70-7A00-9D41-9B91-B247E81C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43"/>
            <a:ext cx="8229600" cy="1143000"/>
          </a:xfrm>
        </p:spPr>
        <p:txBody>
          <a:bodyPr/>
          <a:lstStyle/>
          <a:p>
            <a:r>
              <a:rPr lang="en-US" dirty="0"/>
              <a:t>PHENIX h</a:t>
            </a:r>
            <a:r>
              <a:rPr lang="en-US" baseline="30000" dirty="0"/>
              <a:t>+/-</a:t>
            </a:r>
            <a:r>
              <a:rPr lang="en-US" dirty="0"/>
              <a:t> and HF e</a:t>
            </a:r>
            <a:r>
              <a:rPr lang="en-US" baseline="30000" dirty="0"/>
              <a:t>+/-</a:t>
            </a:r>
            <a:r>
              <a:rPr lang="en-US" dirty="0"/>
              <a:t> A</a:t>
            </a:r>
            <a:r>
              <a:rPr lang="en-US" baseline="-25000" dirty="0"/>
              <a:t>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D3613-A429-1243-8955-00F785C8A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76" y="1353918"/>
            <a:ext cx="4567518" cy="419141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Sensitive to polarized u and d quark as well as gluon distributions through charge sign</a:t>
            </a:r>
          </a:p>
          <a:p>
            <a:pPr lvl="1"/>
            <a:r>
              <a:rPr lang="en-US" dirty="0"/>
              <a:t>Statistically limited due to lack of effective triggers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Use HF decay electrons to probe gluon polarization</a:t>
            </a:r>
          </a:p>
          <a:p>
            <a:pPr lvl="1"/>
            <a:r>
              <a:rPr lang="en-US" dirty="0"/>
              <a:t>Statistically limited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9D442-4BE7-CF4F-9E90-49D312A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40987-C1B3-A349-9BBF-954314ECC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F6656-EC80-D24A-9EB8-00A0DCC1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15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B0F89E-0FE7-004E-8E41-CC96F06D84F4}"/>
              </a:ext>
            </a:extLst>
          </p:cNvPr>
          <p:cNvGrpSpPr/>
          <p:nvPr/>
        </p:nvGrpSpPr>
        <p:grpSpPr>
          <a:xfrm>
            <a:off x="5014914" y="3937225"/>
            <a:ext cx="3923505" cy="2577875"/>
            <a:chOff x="5571985" y="4096182"/>
            <a:chExt cx="3233084" cy="22601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66E23E-0369-774B-A479-8FC6198EA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71985" y="4277123"/>
              <a:ext cx="3233084" cy="207922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45B80A-D8A9-BC4B-88A4-E3B54C1B392A}"/>
                </a:ext>
              </a:extLst>
            </p:cNvPr>
            <p:cNvSpPr txBox="1"/>
            <p:nvPr/>
          </p:nvSpPr>
          <p:spPr>
            <a:xfrm>
              <a:off x="7157459" y="4096182"/>
              <a:ext cx="1581886" cy="269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PRD 87, 012011 (2013)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D7D82D-B7C2-504F-B085-838810E31305}"/>
              </a:ext>
            </a:extLst>
          </p:cNvPr>
          <p:cNvGrpSpPr/>
          <p:nvPr/>
        </p:nvGrpSpPr>
        <p:grpSpPr>
          <a:xfrm>
            <a:off x="5014915" y="1418487"/>
            <a:ext cx="3931721" cy="2479231"/>
            <a:chOff x="5236370" y="1627478"/>
            <a:chExt cx="3705451" cy="22702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99FEEF-CA5F-0C4F-A0E7-7C41175B391C}"/>
                </a:ext>
              </a:extLst>
            </p:cNvPr>
            <p:cNvSpPr txBox="1"/>
            <p:nvPr/>
          </p:nvSpPr>
          <p:spPr>
            <a:xfrm>
              <a:off x="7085223" y="1627478"/>
              <a:ext cx="18565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PRD 91, 032001 (2015)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FE7F90-2AEC-AC41-A040-CE8DF09B6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6370" y="1838634"/>
              <a:ext cx="3626643" cy="2059083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3410FD7-EAAA-0246-B73F-4D58D84A7214}"/>
                  </a:ext>
                </a:extLst>
              </p:cNvPr>
              <p:cNvSpPr/>
              <p:nvPr/>
            </p:nvSpPr>
            <p:spPr>
              <a:xfrm>
                <a:off x="994089" y="5420697"/>
                <a:ext cx="3876639" cy="669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dirty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en-US" altLang="zh-CN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altLang="zh-CN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𝑔𝑔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f>
                        <m:f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dirty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1)</m:t>
                          </m:r>
                        </m:num>
                        <m:den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1)</m:t>
                          </m:r>
                        </m:den>
                      </m:f>
                      <m:f>
                        <m:f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dirty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2)</m:t>
                          </m:r>
                        </m:num>
                        <m:den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2)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3410FD7-EAAA-0246-B73F-4D58D84A72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89" y="5420697"/>
                <a:ext cx="3876639" cy="669094"/>
              </a:xfrm>
              <a:prstGeom prst="rect">
                <a:avLst/>
              </a:prstGeom>
              <a:blipFill>
                <a:blip r:embed="rId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95FF694-D2C9-804C-995A-8A3C1445D0C0}"/>
              </a:ext>
            </a:extLst>
          </p:cNvPr>
          <p:cNvGrpSpPr/>
          <p:nvPr/>
        </p:nvGrpSpPr>
        <p:grpSpPr>
          <a:xfrm>
            <a:off x="1148556" y="3558725"/>
            <a:ext cx="1625600" cy="532388"/>
            <a:chOff x="350045" y="174050"/>
            <a:chExt cx="1625600" cy="53238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A4D586E-7081-F641-AA6C-64293706C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045" y="174050"/>
              <a:ext cx="1625600" cy="2286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88AC20-533E-B448-A3C8-B5154EDB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584" y="503238"/>
              <a:ext cx="16129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1559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687"/>
            <a:ext cx="8229600" cy="772801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a typeface="ＭＳ Ｐゴシック" charset="-128"/>
                <a:cs typeface="Times New Roman" charset="0"/>
              </a:rPr>
              <a:t>PHENIX: </a:t>
            </a:r>
            <a:r>
              <a:rPr lang="bg-BG" altLang="en-US" sz="3600" dirty="0">
                <a:ea typeface="ＭＳ Ｐゴシック" charset="-128"/>
                <a:cs typeface="Times New Roman" charset="0"/>
              </a:rPr>
              <a:t>𝐽/𝜓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3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3600" i="1" baseline="-25000" dirty="0">
                <a:ea typeface="ＭＳ Ｐゴシック" charset="-128"/>
                <a:cs typeface="Times New Roman" charset="0"/>
              </a:rPr>
              <a:t>LL </a:t>
            </a:r>
            <a:r>
              <a:rPr lang="en-US" altLang="en-US" sz="3600" dirty="0">
                <a:ea typeface="ＭＳ Ｐゴシック" charset="-128"/>
                <a:cs typeface="Arial" panose="020B0604020202020204" pitchFamily="34" charset="0"/>
              </a:rPr>
              <a:t>at Forward Rapidity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3002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935" y="4095182"/>
            <a:ext cx="4889730" cy="24847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内容占位符 2"/>
              <p:cNvSpPr txBox="1">
                <a:spLocks/>
              </p:cNvSpPr>
              <p:nvPr/>
            </p:nvSpPr>
            <p:spPr>
              <a:xfrm>
                <a:off x="198783" y="1176261"/>
                <a:ext cx="5075582" cy="28274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solidFill>
                      <a:srgbClr val="1C3EBD"/>
                    </a:solidFill>
                  </a:rPr>
                  <a:t>Access gluons in small-x region, x</a:t>
                </a:r>
                <a:r>
                  <a:rPr lang="en-US" sz="2400" baseline="-25000" dirty="0">
                    <a:solidFill>
                      <a:srgbClr val="1C3EBD"/>
                    </a:solidFill>
                  </a:rPr>
                  <a:t>2</a:t>
                </a:r>
                <a:r>
                  <a:rPr lang="en-US" sz="2400" dirty="0">
                    <a:solidFill>
                      <a:srgbClr val="1C3EBD"/>
                    </a:solidFill>
                  </a:rPr>
                  <a:t>&lt;0.01 </a:t>
                </a:r>
              </a:p>
              <a:p>
                <a:r>
                  <a:rPr lang="en-US" sz="2400" dirty="0">
                    <a:solidFill>
                      <a:srgbClr val="1C3EBD"/>
                    </a:solidFill>
                  </a:rPr>
                  <a:t>At RHIC energies </a:t>
                </a:r>
                <a:r>
                  <a:rPr lang="bg-BG" sz="2400" dirty="0">
                    <a:solidFill>
                      <a:srgbClr val="1C3EBD"/>
                    </a:solidFill>
                  </a:rPr>
                  <a:t>𝐽/𝜓 </a:t>
                </a:r>
                <a:r>
                  <a:rPr lang="en-US" sz="2400" dirty="0">
                    <a:solidFill>
                      <a:srgbClr val="1C3EBD"/>
                    </a:solidFill>
                  </a:rPr>
                  <a:t>production is dominated by gluon-gluon fusion.</a:t>
                </a:r>
              </a:p>
              <a:p>
                <a:pPr lvl="1"/>
                <a:r>
                  <a:rPr lang="en-US" sz="2000" dirty="0"/>
                  <a:t>Statistically limited</a:t>
                </a:r>
              </a:p>
              <a:p>
                <a:pPr marL="0" indent="0">
                  <a:buNone/>
                </a:pPr>
                <a:endParaRPr lang="en-US" sz="1800" dirty="0">
                  <a:solidFill>
                    <a:srgbClr val="1C3EBD"/>
                  </a:solidFill>
                </a:endParaRPr>
              </a:p>
              <a:p>
                <a:pPr marL="0" indent="0">
                  <a:buNone/>
                </a:pPr>
                <a:r>
                  <a:rPr lang="en-US" sz="2200" dirty="0">
                    <a:solidFill>
                      <a:srgbClr val="1C3EBD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 smtClean="0">
                            <a:solidFill>
                              <a:srgbClr val="1C3EB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 smtClean="0">
                            <a:solidFill>
                              <a:srgbClr val="1C3EBD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200" i="1" dirty="0" smtClean="0">
                            <a:solidFill>
                              <a:srgbClr val="1C3EBD"/>
                            </a:solidFill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rgbClr val="1C3EBD"/>
                    </a:solidFill>
                  </a:rPr>
                  <a:t> for </a:t>
                </a:r>
                <a:r>
                  <a:rPr lang="bg-BG" sz="2200" dirty="0">
                    <a:solidFill>
                      <a:srgbClr val="1C3EBD"/>
                    </a:solidFill>
                  </a:rPr>
                  <a:t>𝐽/𝜓 </a:t>
                </a:r>
                <a:r>
                  <a:rPr lang="en-US" sz="2200" dirty="0">
                    <a:solidFill>
                      <a:srgbClr val="1C3EBD"/>
                    </a:solidFill>
                  </a:rPr>
                  <a:t> at LO:</a:t>
                </a:r>
              </a:p>
              <a:p>
                <a:pPr marL="0" indent="0">
                  <a:buNone/>
                </a:pPr>
                <a:endParaRPr lang="en-US" sz="1800" dirty="0">
                  <a:solidFill>
                    <a:srgbClr val="4344BD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8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CN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𝑔𝑔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sup>
                      </m:sSup>
                      <m:f>
                        <m:fPr>
                          <m:ctrlP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800" dirty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1)</m:t>
                          </m:r>
                        </m:num>
                        <m:den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1)</m:t>
                          </m:r>
                        </m:den>
                      </m:f>
                      <m:f>
                        <m:fPr>
                          <m:ctrlP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800" dirty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2)</m:t>
                          </m:r>
                        </m:num>
                        <m:den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2)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4344BD"/>
                  </a:solidFill>
                </a:endParaRPr>
              </a:p>
            </p:txBody>
          </p:sp>
        </mc:Choice>
        <mc:Fallback>
          <p:sp>
            <p:nvSpPr>
              <p:cNvPr id="9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3" y="1176261"/>
                <a:ext cx="5075582" cy="2827422"/>
              </a:xfrm>
              <a:prstGeom prst="rect">
                <a:avLst/>
              </a:prstGeom>
              <a:blipFill>
                <a:blip r:embed="rId3"/>
                <a:stretch>
                  <a:fillRect l="-1250" t="-4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736035" y="5711687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x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1880" y="5690728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x</a:t>
            </a:r>
            <a:r>
              <a:rPr lang="en-US" sz="2400" baseline="-25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6DAEC5-EFDF-4347-A47C-9B1427E58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745" y="4240293"/>
            <a:ext cx="2991467" cy="23931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7B3B16-F109-2C4C-A7A6-B34688196C5F}"/>
              </a:ext>
            </a:extLst>
          </p:cNvPr>
          <p:cNvGrpSpPr/>
          <p:nvPr/>
        </p:nvGrpSpPr>
        <p:grpSpPr>
          <a:xfrm>
            <a:off x="5088513" y="1182531"/>
            <a:ext cx="3598287" cy="3003707"/>
            <a:chOff x="5088513" y="1182531"/>
            <a:chExt cx="3598287" cy="30037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42550"/>
            <a:stretch/>
          </p:blipFill>
          <p:spPr>
            <a:xfrm>
              <a:off x="5088513" y="1417638"/>
              <a:ext cx="3598287" cy="27686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216C66-32BD-1845-9A81-65EDD6ECC647}"/>
                </a:ext>
              </a:extLst>
            </p:cNvPr>
            <p:cNvSpPr txBox="1"/>
            <p:nvPr/>
          </p:nvSpPr>
          <p:spPr>
            <a:xfrm>
              <a:off x="6759068" y="1182531"/>
              <a:ext cx="18565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PRD 94, 112008 (2016)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5665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9CEB5-596C-734D-B06F-64A3E7787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28" y="0"/>
            <a:ext cx="8229600" cy="1143000"/>
          </a:xfrm>
        </p:spPr>
        <p:txBody>
          <a:bodyPr/>
          <a:lstStyle/>
          <a:p>
            <a:r>
              <a:rPr lang="en-US" dirty="0"/>
              <a:t>STAR: Di-Jet A</a:t>
            </a:r>
            <a:r>
              <a:rPr lang="en-US" baseline="-25000" dirty="0"/>
              <a:t>LL</a:t>
            </a:r>
            <a:r>
              <a:rPr lang="en-US" dirty="0"/>
              <a:t>, pp 200GeV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6FBB2C-97DF-6D43-BA8C-87FD6CFB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A26DE-A179-DD46-AE94-5A6E58A5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CF366-0BE1-A74A-B579-ED120574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D76E5-E8EE-1E4F-8A6D-B6B6D756C134}"/>
              </a:ext>
            </a:extLst>
          </p:cNvPr>
          <p:cNvSpPr txBox="1"/>
          <p:nvPr/>
        </p:nvSpPr>
        <p:spPr>
          <a:xfrm>
            <a:off x="6706929" y="85748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arXiv:1805.09742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6F366C-BE3A-8C41-A0AC-160D6683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89" y="1293967"/>
            <a:ext cx="2875652" cy="4657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40D901-DDC2-F044-82BC-AFE71F03B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965" y="1178898"/>
            <a:ext cx="3135663" cy="50782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942E8F-DD9B-434B-8C1C-F519EF75300E}"/>
              </a:ext>
            </a:extLst>
          </p:cNvPr>
          <p:cNvSpPr txBox="1"/>
          <p:nvPr/>
        </p:nvSpPr>
        <p:spPr>
          <a:xfrm>
            <a:off x="457200" y="5906165"/>
            <a:ext cx="371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Probed </a:t>
            </a:r>
            <a:r>
              <a:rPr lang="en-US" dirty="0" err="1"/>
              <a:t>parton</a:t>
            </a:r>
            <a:r>
              <a:rPr lang="en-US" dirty="0"/>
              <a:t> x1 and x2 distributions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FA425B-B16B-F24F-80D6-0753791858BE}"/>
              </a:ext>
            </a:extLst>
          </p:cNvPr>
          <p:cNvSpPr txBox="1"/>
          <p:nvPr/>
        </p:nvSpPr>
        <p:spPr>
          <a:xfrm>
            <a:off x="6706929" y="6108375"/>
            <a:ext cx="120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di-jet mass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59C4B2-60BB-B447-84EB-A42CCBCFF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813" y="1467377"/>
            <a:ext cx="2617191" cy="422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45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3588-1960-7D48-B628-9693F29AC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Progress: 200 GeV Inclusive Jet A</a:t>
            </a:r>
            <a:r>
              <a:rPr lang="en-US" baseline="-25000" dirty="0"/>
              <a:t>LL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EB7983-241C-2249-957E-11BAFB673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92D9E-A180-884C-9B67-4D0D7766C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2D004-EF70-5C4F-BC55-788ED7A1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AD28B-1A12-404D-9553-903CD51D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81" y="2063969"/>
            <a:ext cx="5812152" cy="46575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1DE451-DA7D-A349-9A64-A2045492851E}"/>
              </a:ext>
            </a:extLst>
          </p:cNvPr>
          <p:cNvSpPr txBox="1"/>
          <p:nvPr/>
        </p:nvSpPr>
        <p:spPr>
          <a:xfrm>
            <a:off x="1072116" y="1417638"/>
            <a:ext cx="5496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C3EBD"/>
                </a:solidFill>
              </a:rPr>
              <a:t>Projected combined Jet A_LL from STAR: run2009 + 2015</a:t>
            </a:r>
          </a:p>
          <a:p>
            <a:pPr marL="285750" indent="-285750">
              <a:buFontTx/>
              <a:buChar char="-"/>
            </a:pPr>
            <a:r>
              <a:rPr lang="en-US" dirty="0"/>
              <a:t>2x improvement over 2009 results </a:t>
            </a:r>
          </a:p>
        </p:txBody>
      </p:sp>
    </p:spTree>
    <p:extLst>
      <p:ext uri="{BB962C8B-B14F-4D97-AF65-F5344CB8AC3E}">
        <p14:creationId xmlns:p14="http://schemas.microsoft.com/office/powerpoint/2010/main" val="2667205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FB91-8FF0-AF42-8BC4-2026AEE9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9" y="223886"/>
            <a:ext cx="6229350" cy="1143000"/>
          </a:xfrm>
        </p:spPr>
        <p:txBody>
          <a:bodyPr/>
          <a:lstStyle/>
          <a:p>
            <a:r>
              <a:rPr lang="en-US" dirty="0"/>
              <a:t>STAR: 510 GeV pp Jet A</a:t>
            </a:r>
            <a:r>
              <a:rPr lang="en-US" baseline="-25000" dirty="0"/>
              <a:t>LL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53A419-8E96-244C-9318-D4DBA688E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1119"/>
            <a:ext cx="5743575" cy="1350169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Preliminary 2012/2013 pp510 A</a:t>
            </a:r>
            <a:r>
              <a:rPr lang="en-US" baseline="-25000" dirty="0">
                <a:solidFill>
                  <a:schemeClr val="tx1"/>
                </a:solidFill>
              </a:rPr>
              <a:t>LL</a:t>
            </a:r>
            <a:r>
              <a:rPr lang="en-US" dirty="0">
                <a:solidFill>
                  <a:schemeClr val="tx1"/>
                </a:solidFill>
              </a:rPr>
              <a:t> results </a:t>
            </a:r>
          </a:p>
          <a:p>
            <a:pPr lvl="1"/>
            <a:r>
              <a:rPr lang="en-US" dirty="0"/>
              <a:t>Access smaller </a:t>
            </a:r>
            <a:r>
              <a:rPr lang="en-US" dirty="0" err="1"/>
              <a:t>x</a:t>
            </a:r>
            <a:r>
              <a:rPr lang="en-US" baseline="-25000" dirty="0" err="1"/>
              <a:t>g</a:t>
            </a:r>
            <a:r>
              <a:rPr lang="en-US" baseline="-25000" dirty="0"/>
              <a:t> </a:t>
            </a:r>
            <a:r>
              <a:rPr lang="en-US" dirty="0"/>
              <a:t>than pp200</a:t>
            </a:r>
            <a:endParaRPr lang="en-US" baseline="-25000" dirty="0"/>
          </a:p>
          <a:p>
            <a:pPr lvl="1"/>
            <a:r>
              <a:rPr lang="en-US" dirty="0"/>
              <a:t>Agree with recent pol PDF predictions</a:t>
            </a:r>
          </a:p>
          <a:p>
            <a:pPr lvl="1"/>
            <a:r>
              <a:rPr lang="en-US" dirty="0"/>
              <a:t>Consistent with published pp200 data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CCFBE-169F-F54C-95B1-F688617B0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7D164-C736-D241-ACF2-77DA5B5C3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B0337-E43B-6B49-99B7-4848A159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E3220-5291-ED43-8236-856FCA95A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325" y="-1"/>
            <a:ext cx="2971676" cy="2821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F3FF14-2D82-3C4D-BB95-1D87539CC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1" y="2829718"/>
            <a:ext cx="4189413" cy="3228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36F75F-589C-3D4B-B95A-789A57C37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589" y="2697893"/>
            <a:ext cx="4819706" cy="32599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6EAFD4-F71E-6144-953F-EEDDEFAD043C}"/>
              </a:ext>
            </a:extLst>
          </p:cNvPr>
          <p:cNvSpPr txBox="1"/>
          <p:nvPr/>
        </p:nvSpPr>
        <p:spPr>
          <a:xfrm>
            <a:off x="6886575" y="821531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pp510</a:t>
            </a:r>
          </a:p>
        </p:txBody>
      </p:sp>
    </p:spTree>
    <p:extLst>
      <p:ext uri="{BB962C8B-B14F-4D97-AF65-F5344CB8AC3E}">
        <p14:creationId xmlns:p14="http://schemas.microsoft.com/office/powerpoint/2010/main" val="4005861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489240" y="19440"/>
            <a:ext cx="8306819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Three Decades of the Proton Spin Puzzle </a:t>
            </a:r>
            <a:endParaRPr sz="3600" dirty="0"/>
          </a:p>
        </p:txBody>
      </p:sp>
      <p:sp>
        <p:nvSpPr>
          <p:cNvPr id="476" name="CustomShape 2"/>
          <p:cNvSpPr/>
          <p:nvPr/>
        </p:nvSpPr>
        <p:spPr>
          <a:xfrm>
            <a:off x="489240" y="943560"/>
            <a:ext cx="8228160" cy="4524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FF"/>
                </a:solidFill>
                <a:latin typeface="Calibri"/>
              </a:rPr>
              <a:t>Early expectation: large gluon polarization </a:t>
            </a:r>
            <a:endParaRPr/>
          </a:p>
        </p:txBody>
      </p:sp>
      <p:sp>
        <p:nvSpPr>
          <p:cNvPr id="477" name="CustomShape 3"/>
          <p:cNvSpPr/>
          <p:nvPr/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617760" y="1647000"/>
            <a:ext cx="2046240" cy="1917000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6"/>
          <p:cNvSpPr/>
          <p:nvPr/>
        </p:nvSpPr>
        <p:spPr>
          <a:xfrm flipH="1">
            <a:off x="2215080" y="215892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1778040" y="302364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8" name="CustomShape 10"/>
          <p:cNvSpPr/>
          <p:nvPr/>
        </p:nvSpPr>
        <p:spPr>
          <a:xfrm>
            <a:off x="2993040" y="3023640"/>
            <a:ext cx="1990440" cy="5155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Axial anomaly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Cheng &amp; Li, PRL (1989)</a:t>
            </a:r>
            <a:endParaRPr dirty="0"/>
          </a:p>
        </p:txBody>
      </p:sp>
      <p:pic>
        <p:nvPicPr>
          <p:cNvPr id="489" name="Picture 488"/>
          <p:cNvPicPr/>
          <p:nvPr/>
        </p:nvPicPr>
        <p:blipFill>
          <a:blip r:embed="rId3"/>
          <a:stretch>
            <a:fillRect/>
          </a:stretch>
        </p:blipFill>
        <p:spPr>
          <a:xfrm>
            <a:off x="410580" y="4050000"/>
            <a:ext cx="3869872" cy="2306520"/>
          </a:xfrm>
          <a:prstGeom prst="rect">
            <a:avLst/>
          </a:prstGeom>
          <a:ln>
            <a:noFill/>
          </a:ln>
        </p:spPr>
      </p:pic>
      <p:pic>
        <p:nvPicPr>
          <p:cNvPr id="491" name="Picture 490"/>
          <p:cNvPicPr/>
          <p:nvPr/>
        </p:nvPicPr>
        <p:blipFill>
          <a:blip r:embed="rId4"/>
          <a:stretch>
            <a:fillRect/>
          </a:stretch>
        </p:blipFill>
        <p:spPr>
          <a:xfrm>
            <a:off x="3103560" y="1875420"/>
            <a:ext cx="1446840" cy="951480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381066"/>
              </p:ext>
            </p:extLst>
          </p:nvPr>
        </p:nvGraphicFramePr>
        <p:xfrm>
          <a:off x="4862880" y="1803240"/>
          <a:ext cx="4135899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65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Quark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Gluon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SLAC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-&gt; 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E80 – E155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EMC, </a:t>
                      </a:r>
                      <a:r>
                        <a:rPr lang="en-US" dirty="0"/>
                        <a:t>SMC, COMPASS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DESY</a:t>
                      </a:r>
                    </a:p>
                    <a:p>
                      <a:pPr algn="ctr"/>
                      <a:r>
                        <a:rPr lang="en-US" dirty="0"/>
                        <a:t>-&gt;2007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HERMES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JLab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Hall</a:t>
                      </a:r>
                      <a:r>
                        <a:rPr lang="en-US" baseline="0" dirty="0"/>
                        <a:t> A,B,C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(BRAHMS), (PHENIX), STAR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549817"/>
              </p:ext>
            </p:extLst>
          </p:nvPr>
        </p:nvGraphicFramePr>
        <p:xfrm>
          <a:off x="6191974" y="5528724"/>
          <a:ext cx="2742531" cy="961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SIDIS/DIS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Polarized </a:t>
                      </a:r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74005" y="3735900"/>
            <a:ext cx="129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EMC, 1980s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841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18382-6C03-EC44-AF8C-FB11F2B2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979"/>
            <a:ext cx="8229600" cy="959253"/>
          </a:xfrm>
        </p:spPr>
        <p:txBody>
          <a:bodyPr/>
          <a:lstStyle/>
          <a:p>
            <a:r>
              <a:rPr lang="en-US" dirty="0"/>
              <a:t>STAR: pp510 Di-jet A</a:t>
            </a:r>
            <a:r>
              <a:rPr lang="en-US" baseline="-25000" dirty="0"/>
              <a:t>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38C99-871F-B044-B818-13B32B5E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FF7B7-9B1E-7C4E-AB7E-1A212BB1F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AAF29-CD0A-BC4B-BCD5-03DB629C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D6D525-3CD7-BA4C-96CD-329662DBC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8" y="2057608"/>
            <a:ext cx="5156063" cy="3694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B324AB-7FDA-0D42-836D-1AB99864D060}"/>
              </a:ext>
            </a:extLst>
          </p:cNvPr>
          <p:cNvSpPr txBox="1"/>
          <p:nvPr/>
        </p:nvSpPr>
        <p:spPr>
          <a:xfrm>
            <a:off x="372467" y="1349722"/>
            <a:ext cx="4769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Run12 pp510 di-jet A</a:t>
            </a:r>
            <a:r>
              <a:rPr lang="en-US" sz="2000" baseline="-25000" dirty="0"/>
              <a:t>LL</a:t>
            </a:r>
            <a:r>
              <a:rPr lang="en-US" sz="2000" dirty="0"/>
              <a:t> measured |eta|&lt;0.9</a:t>
            </a:r>
          </a:p>
          <a:p>
            <a:r>
              <a:rPr lang="en-US" sz="2000" dirty="0"/>
              <a:t>- consistent with STAR pp200GeV results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76770C-9F33-3E41-B01F-A45A5B2F6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32" y="1472964"/>
            <a:ext cx="3505200" cy="229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223FF3-4A45-1D42-A5FA-97163C757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32" y="4070350"/>
            <a:ext cx="3263900" cy="228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17D96A-6CF5-4C4D-A31F-B03D323542F7}"/>
              </a:ext>
            </a:extLst>
          </p:cNvPr>
          <p:cNvSpPr txBox="1"/>
          <p:nvPr/>
        </p:nvSpPr>
        <p:spPr>
          <a:xfrm>
            <a:off x="6393800" y="1053432"/>
            <a:ext cx="229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Run13 pp510 di-jet A</a:t>
            </a:r>
            <a:r>
              <a:rPr lang="en-US" baseline="-25000" dirty="0"/>
              <a:t>LL</a:t>
            </a:r>
          </a:p>
        </p:txBody>
      </p:sp>
    </p:spTree>
    <p:extLst>
      <p:ext uri="{BB962C8B-B14F-4D97-AF65-F5344CB8AC3E}">
        <p14:creationId xmlns:p14="http://schemas.microsoft.com/office/powerpoint/2010/main" val="3745858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19A7C-A7FD-B74D-9698-6E181931D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STAR: Forward pi0 ALL in pp 510GeV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access small-x gluons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C476B3-62ED-5641-86CB-D2B00D5EF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59C6D-578B-644D-BB1C-5EA1DF9FA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AA0A6-FF49-B04C-BA09-6978588CB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5A7B22-6CA9-6642-9B74-6B5A4779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51" y="1748883"/>
            <a:ext cx="3623062" cy="4505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3A15B6-7EBE-1F4B-8EEF-C3963AF0B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327" y="1748883"/>
            <a:ext cx="3643507" cy="4549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03DD1-57DB-F54A-99C7-4BAA2EB4E502}"/>
              </a:ext>
            </a:extLst>
          </p:cNvPr>
          <p:cNvSpPr txBox="1"/>
          <p:nvPr/>
        </p:nvSpPr>
        <p:spPr>
          <a:xfrm>
            <a:off x="6553200" y="1398595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arXiv:1805.09745</a:t>
            </a:r>
          </a:p>
        </p:txBody>
      </p:sp>
    </p:spTree>
    <p:extLst>
      <p:ext uri="{BB962C8B-B14F-4D97-AF65-F5344CB8AC3E}">
        <p14:creationId xmlns:p14="http://schemas.microsoft.com/office/powerpoint/2010/main" val="3666990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882" y="91918"/>
            <a:ext cx="8229600" cy="943926"/>
          </a:xfrm>
        </p:spPr>
        <p:txBody>
          <a:bodyPr>
            <a:normAutofit/>
          </a:bodyPr>
          <a:lstStyle/>
          <a:p>
            <a:r>
              <a:rPr lang="en-US" sz="3600" dirty="0"/>
              <a:t>Impact of RHIC data on Gluon Polarization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318" y="1238032"/>
            <a:ext cx="4050748" cy="4692395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Favors positive gluon polarization </a:t>
            </a:r>
          </a:p>
          <a:p>
            <a:pPr marL="571500" lvl="1" indent="-171450"/>
            <a:r>
              <a:rPr lang="en-US" sz="1800" dirty="0"/>
              <a:t>PHENIX/STAR data: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62GeV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200GeV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510GeV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200/510GeV (di)jets </a:t>
            </a:r>
            <a:r>
              <a:rPr lang="en-US" sz="1600" i="1" dirty="0"/>
              <a:t>A</a:t>
            </a:r>
            <a:r>
              <a:rPr lang="en-US" sz="1600" i="1" baseline="-25000" dirty="0"/>
              <a:t>LL</a:t>
            </a:r>
          </a:p>
          <a:p>
            <a:pPr marL="457200" lvl="1" indent="0">
              <a:buNone/>
            </a:pPr>
            <a:endParaRPr lang="en-US" sz="1600" dirty="0">
              <a:solidFill>
                <a:srgbClr val="92D050"/>
              </a:solidFill>
            </a:endParaRPr>
          </a:p>
          <a:p>
            <a:pPr marL="457200" lvl="1" indent="0">
              <a:buNone/>
            </a:pPr>
            <a:r>
              <a:rPr lang="en-US" sz="1600" dirty="0">
                <a:solidFill>
                  <a:srgbClr val="92D050"/>
                </a:solidFill>
              </a:rPr>
              <a:t>Statistically limited but could be improved in the future high luminosity program: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200/510GeV charged hadron </a:t>
            </a:r>
            <a:r>
              <a:rPr lang="en-US" sz="1600" i="1" dirty="0">
                <a:solidFill>
                  <a:srgbClr val="92D050"/>
                </a:solidFill>
              </a:rPr>
              <a:t>A</a:t>
            </a:r>
            <a:r>
              <a:rPr lang="en-US" sz="1600" i="1" baseline="-25000" dirty="0">
                <a:solidFill>
                  <a:srgbClr val="92D050"/>
                </a:solidFill>
              </a:rPr>
              <a:t>LL</a:t>
            </a:r>
            <a:r>
              <a:rPr lang="en-US" sz="1600" dirty="0">
                <a:solidFill>
                  <a:srgbClr val="92D050"/>
                </a:solidFill>
              </a:rPr>
              <a:t> 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200/510GeV HF </a:t>
            </a:r>
            <a:r>
              <a:rPr lang="en-US" sz="1600" i="1" dirty="0">
                <a:solidFill>
                  <a:srgbClr val="92D050"/>
                </a:solidFill>
              </a:rPr>
              <a:t>A</a:t>
            </a:r>
            <a:r>
              <a:rPr lang="en-US" sz="1600" i="1" baseline="-25000" dirty="0">
                <a:solidFill>
                  <a:srgbClr val="92D050"/>
                </a:solidFill>
              </a:rPr>
              <a:t>LL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200/510GeV  𝐽/𝜓 </a:t>
            </a:r>
            <a:r>
              <a:rPr lang="en-US" sz="1600" i="1" dirty="0">
                <a:solidFill>
                  <a:srgbClr val="92D050"/>
                </a:solidFill>
              </a:rPr>
              <a:t>A</a:t>
            </a:r>
            <a:r>
              <a:rPr lang="en-US" sz="1600" i="1" baseline="-25000" dirty="0">
                <a:solidFill>
                  <a:srgbClr val="92D050"/>
                </a:solidFill>
              </a:rPr>
              <a:t>LL</a:t>
            </a:r>
          </a:p>
          <a:p>
            <a:pPr lvl="1">
              <a:buFont typeface="Arial" charset="0"/>
              <a:buChar char="•"/>
            </a:pPr>
            <a:endParaRPr lang="cs-CZ" sz="2400" dirty="0"/>
          </a:p>
          <a:p>
            <a:pPr>
              <a:buFont typeface="Arial" charset="0"/>
              <a:buChar char="•"/>
            </a:pPr>
            <a:r>
              <a:rPr lang="cs-CZ" sz="2400" dirty="0"/>
              <a:t>EIC </a:t>
            </a:r>
            <a:r>
              <a:rPr lang="cs-CZ" sz="2400" dirty="0" err="1"/>
              <a:t>future</a:t>
            </a:r>
            <a:r>
              <a:rPr lang="cs-CZ" sz="2400" dirty="0"/>
              <a:t>, 2025+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060" y="1376154"/>
            <a:ext cx="4925989" cy="4980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7567D9-720A-A04A-9F10-46BB995FE3C6}"/>
              </a:ext>
            </a:extLst>
          </p:cNvPr>
          <p:cNvSpPr txBox="1"/>
          <p:nvPr/>
        </p:nvSpPr>
        <p:spPr>
          <a:xfrm>
            <a:off x="4731892" y="1129329"/>
            <a:ext cx="4170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“RHIC Cold QCD Plan for 2017-2023”, arXiv:1602.03922</a:t>
            </a:r>
          </a:p>
        </p:txBody>
      </p:sp>
    </p:spTree>
    <p:extLst>
      <p:ext uri="{BB962C8B-B14F-4D97-AF65-F5344CB8AC3E}">
        <p14:creationId xmlns:p14="http://schemas.microsoft.com/office/powerpoint/2010/main" val="620819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0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Electroweak Probe for Sea Quarks at High Energy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9407B-7A06-1C47-BE18-AFD1B39A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613" y="2424125"/>
            <a:ext cx="5272257" cy="3932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EC7D9-5EB4-E242-A75D-9D64C5A4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650" y="1616881"/>
            <a:ext cx="6870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37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4A174-4FD8-8F4B-B460-DCFFF41E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599"/>
            <a:ext cx="8229600" cy="1143000"/>
          </a:xfrm>
        </p:spPr>
        <p:txBody>
          <a:bodyPr/>
          <a:lstStyle/>
          <a:p>
            <a:r>
              <a:rPr lang="en-US" dirty="0"/>
              <a:t>Access sea-quark with W+/-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598C6-B1B4-1547-9E9E-5F3442373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DB4862-0B00-B840-9167-9E1FAB628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C8721-EB2E-5C4C-BFEF-B5BCCBBFD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B05572-7E93-6849-86DF-C2E4A14DE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7" y="1602304"/>
            <a:ext cx="3372121" cy="2920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029F67-0DBB-854D-A9C6-0F0C0854EF49}"/>
              </a:ext>
            </a:extLst>
          </p:cNvPr>
          <p:cNvSpPr txBox="1"/>
          <p:nvPr/>
        </p:nvSpPr>
        <p:spPr>
          <a:xfrm>
            <a:off x="742674" y="1251563"/>
            <a:ext cx="3328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Bourrely</a:t>
            </a:r>
            <a:r>
              <a:rPr lang="en-US" sz="1400" dirty="0"/>
              <a:t> &amp; </a:t>
            </a:r>
            <a:r>
              <a:rPr lang="en-US" sz="1400" dirty="0" err="1"/>
              <a:t>Soffer</a:t>
            </a:r>
            <a:r>
              <a:rPr lang="en-US" sz="1400" dirty="0"/>
              <a:t>, NP B423 (1994) 329-348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A20A21-5E9E-C847-AB13-30FE5DCD7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22" y="4808247"/>
            <a:ext cx="8014061" cy="153719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A69EA9-0085-A947-97FC-3D63A3ABC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716" y="1208599"/>
            <a:ext cx="2528685" cy="8990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B91DEB-AE9B-DA4F-8A7D-0F09D88B02BC}"/>
              </a:ext>
            </a:extLst>
          </p:cNvPr>
          <p:cNvGrpSpPr/>
          <p:nvPr/>
        </p:nvGrpSpPr>
        <p:grpSpPr>
          <a:xfrm>
            <a:off x="5544943" y="3558023"/>
            <a:ext cx="3141857" cy="964468"/>
            <a:chOff x="5600091" y="3403081"/>
            <a:chExt cx="2824013" cy="70227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D0DB82-5359-3841-AD16-36407045C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0091" y="3403081"/>
              <a:ext cx="2824013" cy="339907"/>
            </a:xfrm>
            <a:prstGeom prst="rect">
              <a:avLst/>
            </a:prstGeom>
            <a:solidFill>
              <a:srgbClr val="FFC000"/>
            </a:solidFill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99ACFD-215A-734B-8F7C-FDB8E6A68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0091" y="3753892"/>
              <a:ext cx="2824013" cy="351461"/>
            </a:xfrm>
            <a:prstGeom prst="rect">
              <a:avLst/>
            </a:prstGeom>
            <a:solidFill>
              <a:srgbClr val="FFC000"/>
            </a:solidFill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FBA5D9-4ABF-2240-9991-A63AA09BDA0C}"/>
              </a:ext>
            </a:extLst>
          </p:cNvPr>
          <p:cNvGrpSpPr/>
          <p:nvPr/>
        </p:nvGrpSpPr>
        <p:grpSpPr>
          <a:xfrm>
            <a:off x="5544942" y="2205952"/>
            <a:ext cx="3141857" cy="1090914"/>
            <a:chOff x="5544943" y="2408751"/>
            <a:chExt cx="3009874" cy="789850"/>
          </a:xfrm>
          <a:solidFill>
            <a:srgbClr val="92D050"/>
          </a:solidFill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9A5342-8281-354E-8BDB-958C6EF0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7228" y="2408751"/>
              <a:ext cx="2997589" cy="392886"/>
            </a:xfrm>
            <a:prstGeom prst="rect">
              <a:avLst/>
            </a:prstGeom>
            <a:grpFill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5A2D7DD-B413-814F-AECD-EC89E610C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44943" y="2821009"/>
              <a:ext cx="3009874" cy="37759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84679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017" y="105304"/>
            <a:ext cx="9037983" cy="953687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First Direct Measurements of Flavor Identified Sea Quark 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Polarization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35765"/>
            <a:ext cx="8229600" cy="4654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RHIC has unique access to flavor identified sea-quarks via real W</a:t>
            </a:r>
            <a:r>
              <a:rPr lang="en-US" baseline="30000" dirty="0"/>
              <a:t>+/-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25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594E54-1B3B-F548-B08A-C5032AA64930}"/>
              </a:ext>
            </a:extLst>
          </p:cNvPr>
          <p:cNvSpPr txBox="1"/>
          <p:nvPr/>
        </p:nvSpPr>
        <p:spPr>
          <a:xfrm>
            <a:off x="2267503" y="1877947"/>
            <a:ext cx="2357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STAR: PRL 113, 072301 (2014)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644114-E3A3-7D48-90C1-7DC33CF10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17" y="2198246"/>
            <a:ext cx="3761835" cy="4313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BCAE84-6260-8340-86DD-DBB015722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630"/>
          <a:stretch/>
        </p:blipFill>
        <p:spPr>
          <a:xfrm>
            <a:off x="4704516" y="2786064"/>
            <a:ext cx="1246956" cy="27542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6AB71E-2302-2F44-A571-C134B06D90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602" b="-1403"/>
          <a:stretch/>
        </p:blipFill>
        <p:spPr>
          <a:xfrm>
            <a:off x="4704516" y="4996711"/>
            <a:ext cx="1246956" cy="30165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FA9D50-CFC7-4A4A-9140-1CF05487B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36"/>
          <a:stretch/>
        </p:blipFill>
        <p:spPr>
          <a:xfrm>
            <a:off x="237219" y="4199061"/>
            <a:ext cx="1101041" cy="311677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00D687-9F1D-E842-9A46-17C000C6EC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" t="-5208" r="49442" b="-1656"/>
          <a:stretch/>
        </p:blipFill>
        <p:spPr>
          <a:xfrm>
            <a:off x="237219" y="3371850"/>
            <a:ext cx="1162747" cy="317133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428FAE-5A1E-2E4F-99B3-849C42B39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0097" y="4297908"/>
            <a:ext cx="2942350" cy="254248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E0359B9-6A3D-BF43-9F43-71CD7AEF18D3}"/>
              </a:ext>
            </a:extLst>
          </p:cNvPr>
          <p:cNvGrpSpPr/>
          <p:nvPr/>
        </p:nvGrpSpPr>
        <p:grpSpPr>
          <a:xfrm>
            <a:off x="6070097" y="1700909"/>
            <a:ext cx="3049653" cy="2593077"/>
            <a:chOff x="5951472" y="4128398"/>
            <a:chExt cx="3049653" cy="25930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561F84-B76C-224C-8525-E3FEB29B4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51472" y="4128398"/>
              <a:ext cx="3049653" cy="259307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9CB55FD-84C5-D74F-9D39-8863FD890919}"/>
                </a:ext>
              </a:extLst>
            </p:cNvPr>
            <p:cNvSpPr txBox="1"/>
            <p:nvPr/>
          </p:nvSpPr>
          <p:spPr>
            <a:xfrm>
              <a:off x="6245906" y="5411676"/>
              <a:ext cx="13740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arXiv:1406.7122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789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2C55-69A3-5941-BAD9-F1BCDA1A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9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Latest W</a:t>
            </a:r>
            <a:r>
              <a:rPr lang="en-US" baseline="30000" dirty="0"/>
              <a:t>+/-</a:t>
            </a:r>
            <a:r>
              <a:rPr lang="en-US" dirty="0"/>
              <a:t> A</a:t>
            </a:r>
            <a:r>
              <a:rPr lang="en-US" baseline="-25000" dirty="0"/>
              <a:t>L </a:t>
            </a:r>
            <a:r>
              <a:rPr lang="en-US" dirty="0"/>
              <a:t>from STAR and PHENIX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FF240-3972-5247-BAC3-AA29D997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E044C-3966-2045-8FD9-A1EABF41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04EEC5-0387-2143-90C6-181DA794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26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EEEEB5-C208-DE43-A478-3F2EF93FA603}"/>
              </a:ext>
            </a:extLst>
          </p:cNvPr>
          <p:cNvGrpSpPr/>
          <p:nvPr/>
        </p:nvGrpSpPr>
        <p:grpSpPr>
          <a:xfrm>
            <a:off x="100362" y="1253356"/>
            <a:ext cx="4449336" cy="4775610"/>
            <a:chOff x="122664" y="1632497"/>
            <a:chExt cx="4449336" cy="47756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E737E9-5153-C241-B182-DB836E2AD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664" y="1632497"/>
              <a:ext cx="4449336" cy="47756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758456-B385-E941-957C-AE8161F4F961}"/>
                </a:ext>
              </a:extLst>
            </p:cNvPr>
            <p:cNvSpPr txBox="1"/>
            <p:nvPr/>
          </p:nvSpPr>
          <p:spPr>
            <a:xfrm>
              <a:off x="2869581" y="1874193"/>
              <a:ext cx="1465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arXiv:1702.05077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D4F13C-AA59-3644-A11D-C1F6C88C1BEE}"/>
              </a:ext>
            </a:extLst>
          </p:cNvPr>
          <p:cNvGrpSpPr/>
          <p:nvPr/>
        </p:nvGrpSpPr>
        <p:grpSpPr>
          <a:xfrm>
            <a:off x="4335048" y="1297960"/>
            <a:ext cx="4709538" cy="4731006"/>
            <a:chOff x="4661210" y="1512238"/>
            <a:chExt cx="4372224" cy="44315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B828CD-E232-094C-9B51-567C2A5F6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1210" y="1512238"/>
              <a:ext cx="4372224" cy="44315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687930-CB2E-7748-8484-2606B7895984}"/>
                </a:ext>
              </a:extLst>
            </p:cNvPr>
            <p:cNvSpPr txBox="1"/>
            <p:nvPr/>
          </p:nvSpPr>
          <p:spPr>
            <a:xfrm>
              <a:off x="7318917" y="1720304"/>
              <a:ext cx="1465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arXiv:1804.04181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0616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3082"/>
            <a:ext cx="8229600" cy="102943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RHIC </a:t>
            </a:r>
            <a:r>
              <a:rPr lang="en-US" sz="3600" dirty="0">
                <a:ea typeface="Arial" charset="0"/>
                <a:cs typeface="Arial" charset="0"/>
              </a:rPr>
              <a:t>𝑊</a:t>
            </a:r>
            <a:r>
              <a:rPr lang="en-US" sz="3600" baseline="30000" dirty="0">
                <a:ea typeface="Arial" charset="0"/>
                <a:cs typeface="Arial" charset="0"/>
              </a:rPr>
              <a:t>±</a:t>
            </a:r>
            <a:r>
              <a:rPr lang="en-US" sz="3600" dirty="0">
                <a:ea typeface="Arial" charset="0"/>
                <a:cs typeface="Arial" charset="0"/>
              </a:rPr>
              <a:t> → 𝑙</a:t>
            </a:r>
            <a:r>
              <a:rPr lang="en-US" sz="3600" baseline="30000" dirty="0">
                <a:ea typeface="Arial" charset="0"/>
                <a:cs typeface="Arial" charset="0"/>
              </a:rPr>
              <a:t>±</a:t>
            </a:r>
            <a:r>
              <a:rPr lang="en-US" sz="3600" dirty="0">
                <a:cs typeface="Arial" panose="020B0604020202020204" pitchFamily="34" charset="0"/>
              </a:rPr>
              <a:t> data Impact on </a:t>
            </a:r>
            <a:br>
              <a:rPr lang="en-US" sz="3600" dirty="0">
                <a:cs typeface="Arial" panose="020B0604020202020204" pitchFamily="34" charset="0"/>
              </a:rPr>
            </a:br>
            <a:r>
              <a:rPr lang="en-US" sz="3600" dirty="0">
                <a:cs typeface="Arial" panose="020B0604020202020204" pitchFamily="34" charset="0"/>
              </a:rPr>
              <a:t>Sea Quark Polarization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635" y="1343884"/>
            <a:ext cx="8229600" cy="45035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Expect significant improvement of flavor identified sea quark polarization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27</a:t>
            </a:fld>
            <a:endParaRPr lang="en-US"/>
          </a:p>
        </p:txBody>
      </p:sp>
      <p:pic>
        <p:nvPicPr>
          <p:cNvPr id="7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7642"/>
            <a:ext cx="3936008" cy="4086963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902" y="2137643"/>
            <a:ext cx="4223395" cy="2017583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903" y="4201830"/>
            <a:ext cx="4223394" cy="2033156"/>
          </a:xfrm>
          <a:prstGeom prst="rect">
            <a:avLst/>
          </a:prstGeom>
        </p:spPr>
      </p:pic>
      <p:sp>
        <p:nvSpPr>
          <p:cNvPr id="10" name="矩形 12"/>
          <p:cNvSpPr/>
          <p:nvPr/>
        </p:nvSpPr>
        <p:spPr>
          <a:xfrm>
            <a:off x="4591096" y="1702439"/>
            <a:ext cx="4151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RHIC Spin Program, </a:t>
            </a:r>
            <a:r>
              <a:rPr lang="en-US" dirty="0" err="1"/>
              <a:t>arXiv</a:t>
            </a:r>
            <a:r>
              <a:rPr lang="en-US" dirty="0"/>
              <a:t>: 1501.01220</a:t>
            </a:r>
          </a:p>
        </p:txBody>
      </p:sp>
    </p:spTree>
    <p:extLst>
      <p:ext uri="{BB962C8B-B14F-4D97-AF65-F5344CB8AC3E}">
        <p14:creationId xmlns:p14="http://schemas.microsoft.com/office/powerpoint/2010/main" val="1709797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484" y="33528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X. Liu,  CIPANP2018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2440" y="0"/>
            <a:ext cx="8616759" cy="1143000"/>
          </a:xfrm>
        </p:spPr>
        <p:txBody>
          <a:bodyPr>
            <a:normAutofit/>
          </a:bodyPr>
          <a:lstStyle/>
          <a:p>
            <a:r>
              <a:rPr lang="en-US" sz="3600" dirty="0"/>
              <a:t>Future: PHENIX -&gt; sPHENIX -&gt; EIC@RHIC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500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30480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8061" r="10507"/>
          <a:stretch>
            <a:fillRect/>
          </a:stretch>
        </p:blipFill>
        <p:spPr bwMode="auto">
          <a:xfrm>
            <a:off x="5932692" y="3426378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22441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52190" y="5586100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62600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~2025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89663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80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Current PHENIX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95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1C3EBD"/>
                </a:solidFill>
              </a:rPr>
              <a:t>f</a:t>
            </a:r>
            <a:r>
              <a:rPr lang="en-US" i="1" dirty="0"/>
              <a:t>/s</a:t>
            </a:r>
            <a:r>
              <a:rPr lang="en-US" dirty="0"/>
              <a:t>PHENIX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867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236500" y="1944189"/>
            <a:ext cx="2819400" cy="1200028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PHENIX completed 2016</a:t>
            </a:r>
          </a:p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16y+ work</a:t>
            </a:r>
            <a:b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100+M$ investment</a:t>
            </a:r>
          </a:p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130+ published papers to date</a:t>
            </a:r>
          </a:p>
          <a:p>
            <a:endParaRPr lang="en-US" dirty="0"/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2819400" y="1905000"/>
            <a:ext cx="3048000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Comprehensive central upgrade based</a:t>
            </a:r>
            <a:r>
              <a:rPr kumimoji="0" lang="en-US" sz="2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BaBar magnet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fsPHENIX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forward tracking</a:t>
            </a:r>
            <a:r>
              <a:rPr kumimoji="0" lang="en-US" sz="2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HCal</a:t>
            </a:r>
            <a:r>
              <a:rPr kumimoji="0" lang="en-US" sz="2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muon 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Key study of transverse spin</a:t>
            </a: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New collaboration/new ideas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5867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5867400" y="1905000"/>
            <a:ext cx="2971800" cy="14478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Path of sPHENIX</a:t>
            </a:r>
            <a:r>
              <a:rPr kumimoji="0" lang="en-US" sz="2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upgrade leads to a capable EIC detector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noProof="0" dirty="0"/>
              <a:t>Large coverage of tracking, calorimetry and PID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dirty="0"/>
              <a:t>New collaboration/new ideas</a:t>
            </a:r>
            <a:endParaRPr lang="en-US" sz="2700" noProof="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3429000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228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RHIC:</a:t>
            </a:r>
            <a:r>
              <a:rPr lang="en-US" dirty="0">
                <a:solidFill>
                  <a:schemeClr val="tx1"/>
                </a:solidFill>
              </a:rPr>
              <a:t> A+A, 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5943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eRHIC: </a:t>
            </a:r>
            <a:r>
              <a:rPr lang="en-US" dirty="0" err="1">
                <a:solidFill>
                  <a:schemeClr val="tx1"/>
                </a:solidFill>
              </a:rPr>
              <a:t>e+p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867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867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91BAD-83E4-AC4B-A5B6-2B9A872B9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2"/>
            <a:ext cx="8229600" cy="1143000"/>
          </a:xfrm>
        </p:spPr>
        <p:txBody>
          <a:bodyPr/>
          <a:lstStyle/>
          <a:p>
            <a:r>
              <a:rPr lang="en-US" dirty="0"/>
              <a:t>sPHENIX at RHIC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FF1F-8FAC-C944-953E-28D9C2C0F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84" y="1144013"/>
            <a:ext cx="4642247" cy="5356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Large acceptance, high rate next generation experiment at RHIC</a:t>
            </a:r>
          </a:p>
          <a:p>
            <a:pPr lvl="1"/>
            <a:r>
              <a:rPr lang="en-US" dirty="0"/>
              <a:t>QGP and Cold QCD physics with,  </a:t>
            </a:r>
          </a:p>
          <a:p>
            <a:pPr lvl="2"/>
            <a:r>
              <a:rPr lang="en-US" dirty="0"/>
              <a:t>Jets</a:t>
            </a:r>
          </a:p>
          <a:p>
            <a:pPr lvl="2"/>
            <a:r>
              <a:rPr lang="en-US" dirty="0"/>
              <a:t>Heavy </a:t>
            </a:r>
            <a:r>
              <a:rPr lang="en-US" dirty="0" err="1"/>
              <a:t>quarkonia</a:t>
            </a:r>
            <a:endParaRPr lang="en-US" dirty="0"/>
          </a:p>
          <a:p>
            <a:pPr lvl="2"/>
            <a:r>
              <a:rPr lang="en-US" dirty="0"/>
              <a:t>Open heavy flavor </a:t>
            </a:r>
          </a:p>
          <a:p>
            <a:pPr lvl="1"/>
            <a:r>
              <a:rPr lang="en-US" dirty="0"/>
              <a:t>Study </a:t>
            </a:r>
            <a:r>
              <a:rPr lang="en-US" dirty="0" err="1"/>
              <a:t>p+p</a:t>
            </a:r>
            <a:r>
              <a:rPr lang="en-US" dirty="0"/>
              <a:t>, </a:t>
            </a:r>
            <a:r>
              <a:rPr lang="en-US" dirty="0" err="1"/>
              <a:t>p+A</a:t>
            </a:r>
            <a:r>
              <a:rPr lang="en-US" dirty="0"/>
              <a:t> and </a:t>
            </a:r>
            <a:r>
              <a:rPr lang="en-US" dirty="0" err="1"/>
              <a:t>Au+Au</a:t>
            </a:r>
            <a:r>
              <a:rPr lang="en-US" dirty="0"/>
              <a:t> collisions at top energy 200GeV </a:t>
            </a:r>
          </a:p>
          <a:p>
            <a:pPr lvl="2"/>
            <a:r>
              <a:rPr lang="en-US" dirty="0"/>
              <a:t>Central barrel: |eta|&lt;1, 2pi coverage</a:t>
            </a:r>
          </a:p>
          <a:p>
            <a:pPr lvl="3"/>
            <a:r>
              <a:rPr lang="en-US" dirty="0" err="1"/>
              <a:t>EMCal</a:t>
            </a:r>
            <a:r>
              <a:rPr lang="en-US" dirty="0"/>
              <a:t> &amp; </a:t>
            </a:r>
            <a:r>
              <a:rPr lang="en-US" dirty="0" err="1"/>
              <a:t>HCal</a:t>
            </a:r>
            <a:endParaRPr lang="en-US" dirty="0"/>
          </a:p>
          <a:p>
            <a:pPr lvl="3"/>
            <a:r>
              <a:rPr lang="en-US" dirty="0"/>
              <a:t>MVTX/INTT/TPC</a:t>
            </a:r>
          </a:p>
          <a:p>
            <a:pPr lvl="2"/>
            <a:r>
              <a:rPr lang="en-US" dirty="0"/>
              <a:t>Forward upgrade being developed</a:t>
            </a:r>
          </a:p>
          <a:p>
            <a:pPr lvl="2"/>
            <a:r>
              <a:rPr lang="en-US" dirty="0"/>
              <a:t>DAQ rate: 15kHz</a:t>
            </a:r>
          </a:p>
          <a:p>
            <a:pPr lvl="2"/>
            <a:endParaRPr lang="en-US" dirty="0"/>
          </a:p>
          <a:p>
            <a:r>
              <a:rPr lang="en-US" dirty="0"/>
              <a:t>Project Status </a:t>
            </a:r>
          </a:p>
          <a:p>
            <a:pPr lvl="1"/>
            <a:r>
              <a:rPr lang="en-US" dirty="0"/>
              <a:t>Granted DOE CD-0, 10/2016	</a:t>
            </a:r>
          </a:p>
          <a:p>
            <a:pPr lvl="1"/>
            <a:r>
              <a:rPr lang="en-US" dirty="0"/>
              <a:t>CD-1 reviewed, 5/2018 </a:t>
            </a:r>
          </a:p>
          <a:p>
            <a:pPr lvl="1"/>
            <a:r>
              <a:rPr lang="en-US" dirty="0"/>
              <a:t>Construction: 2018-2022</a:t>
            </a:r>
          </a:p>
          <a:p>
            <a:pPr lvl="1"/>
            <a:r>
              <a:rPr lang="en-US" dirty="0"/>
              <a:t>Day-1 physics,  1/2023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FFDF4-D9F3-8649-94CE-3A9CF299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EF4D6-BB82-3E40-A3A4-69EEDCC2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326A9-8949-194C-9AD1-7105D540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58B836-A011-F04E-A5B3-46BB2D44C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163" y="1012"/>
            <a:ext cx="2128837" cy="2283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8D8481-BB23-004C-8D26-3DD2B4170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31" y="2268594"/>
            <a:ext cx="4321969" cy="412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45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125"/>
            <a:ext cx="82296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794" y="1600200"/>
            <a:ext cx="8051006" cy="47561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Longitudinal spin physics program at RHIC</a:t>
            </a:r>
          </a:p>
          <a:p>
            <a:r>
              <a:rPr lang="en-US" dirty="0"/>
              <a:t>Gluon polarization </a:t>
            </a:r>
          </a:p>
          <a:p>
            <a:r>
              <a:rPr lang="en-US" dirty="0"/>
              <a:t>Flavor identified sea-quark polarization </a:t>
            </a:r>
          </a:p>
          <a:p>
            <a:r>
              <a:rPr lang="en-US" dirty="0"/>
              <a:t>Outlook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43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A38F-8021-2141-A0A4-4AE6B67A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3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RHIC Multi-Year Plan: sPHENIX 2023-2027+</a:t>
            </a:r>
            <a:br>
              <a:rPr lang="en-US" sz="4000" dirty="0"/>
            </a:br>
            <a:r>
              <a:rPr lang="en-US" sz="3100" dirty="0">
                <a:solidFill>
                  <a:srgbClr val="00B050"/>
                </a:solidFill>
              </a:rPr>
              <a:t>(Cold QCD plan under development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0BA36-5BC6-9B45-BE71-0EF523A04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5755"/>
            <a:ext cx="8229600" cy="4239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Jets, hadrons and heavy flavor and more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F0718-8D91-A649-9E57-AC369CCF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4794C-91F2-E840-8460-86E8B46C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8EE1-4D3D-2848-842D-D5008BE3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6F8AC-6296-054E-9BA7-294D13147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68" y="1768692"/>
            <a:ext cx="2758282" cy="2964417"/>
          </a:xfrm>
          <a:prstGeom prst="rect">
            <a:avLst/>
          </a:prstGeom>
        </p:spPr>
      </p:pic>
      <p:pic>
        <p:nvPicPr>
          <p:cNvPr id="9" name="Picture 11" descr="Picture 11">
            <a:extLst>
              <a:ext uri="{FF2B5EF4-FFF2-40B4-BE49-F238E27FC236}">
                <a16:creationId xmlns:a16="http://schemas.microsoft.com/office/drawing/2014/main" id="{FED0FC85-DDC4-324F-B48C-6E49D8606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9609" y="1609726"/>
            <a:ext cx="2828120" cy="2842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A58B86-0E8D-2C47-831F-5B7004ED9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73275"/>
            <a:ext cx="9144000" cy="22036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32109C-6A5D-1E45-A85F-30B1657476A6}"/>
              </a:ext>
            </a:extLst>
          </p:cNvPr>
          <p:cNvSpPr/>
          <p:nvPr/>
        </p:nvSpPr>
        <p:spPr>
          <a:xfrm>
            <a:off x="104503" y="5329646"/>
            <a:ext cx="8921931" cy="261257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87595-0F67-794E-8EFB-1446A331552A}"/>
              </a:ext>
            </a:extLst>
          </p:cNvPr>
          <p:cNvSpPr/>
          <p:nvPr/>
        </p:nvSpPr>
        <p:spPr>
          <a:xfrm>
            <a:off x="100147" y="6187440"/>
            <a:ext cx="8921931" cy="261257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7B243-018F-4741-9F7B-D7EB9575F92D}"/>
              </a:ext>
            </a:extLst>
          </p:cNvPr>
          <p:cNvSpPr txBox="1"/>
          <p:nvPr/>
        </p:nvSpPr>
        <p:spPr>
          <a:xfrm>
            <a:off x="3578018" y="2950954"/>
            <a:ext cx="2310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RHIC 2015 pp200</a:t>
            </a:r>
          </a:p>
          <a:p>
            <a:r>
              <a:rPr lang="en-US" dirty="0"/>
              <a:t>Recorded </a:t>
            </a:r>
            <a:r>
              <a:rPr lang="en-US" dirty="0" err="1"/>
              <a:t>lumi</a:t>
            </a:r>
            <a:r>
              <a:rPr lang="en-US" dirty="0"/>
              <a:t> ~50pb</a:t>
            </a:r>
            <a:r>
              <a:rPr lang="en-US" baseline="30000" dirty="0"/>
              <a:t>-1</a:t>
            </a:r>
            <a:endParaRPr lang="en-US" dirty="0"/>
          </a:p>
          <a:p>
            <a:endParaRPr lang="en-US" baseline="30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0BB76F-2343-034F-B4C8-81413D401583}"/>
              </a:ext>
            </a:extLst>
          </p:cNvPr>
          <p:cNvSpPr/>
          <p:nvPr/>
        </p:nvSpPr>
        <p:spPr>
          <a:xfrm>
            <a:off x="114024" y="5624926"/>
            <a:ext cx="8921931" cy="261257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22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36CF-9B8D-9046-A7FA-C2DCF681D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Proposed STAR Forward Upgrade</a:t>
            </a:r>
            <a:br>
              <a:rPr lang="en-US" dirty="0"/>
            </a:br>
            <a:r>
              <a:rPr lang="en-US" dirty="0"/>
              <a:t>Access small-x Gluons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C52F8-4708-1F4B-B9B1-4B42F7E9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8B97E-6784-4444-A7DA-6D9C4595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2C48C-4600-184F-905C-77E495E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A98E0-300E-8042-9526-308D94D60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227" y="1928265"/>
            <a:ext cx="4446573" cy="4202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0A358F-932D-7843-B180-1E644C07E106}"/>
              </a:ext>
            </a:extLst>
          </p:cNvPr>
          <p:cNvSpPr txBox="1"/>
          <p:nvPr/>
        </p:nvSpPr>
        <p:spPr>
          <a:xfrm>
            <a:off x="242761" y="1507998"/>
            <a:ext cx="446026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install a Forward Calorimeter System (FCS) </a:t>
            </a:r>
          </a:p>
          <a:p>
            <a:r>
              <a:rPr lang="en-US" dirty="0"/>
              <a:t>in early 2020s: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Hcal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Tracking, charge separation 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Di-jet in the forward region (2.8&lt;eta&lt;3.7)</a:t>
            </a:r>
          </a:p>
          <a:p>
            <a:r>
              <a:rPr lang="en-US" dirty="0"/>
              <a:t>Access gluon polarization at low x:</a:t>
            </a:r>
          </a:p>
          <a:p>
            <a:pPr marL="285750" indent="-285750">
              <a:buFontTx/>
              <a:buChar char="-"/>
            </a:pPr>
            <a:r>
              <a:rPr lang="en-US" dirty="0"/>
              <a:t>X ~ 5x10^-3 (central + forward)</a:t>
            </a:r>
          </a:p>
          <a:p>
            <a:pPr marL="285750" indent="-285750">
              <a:buFontTx/>
              <a:buChar char="-"/>
            </a:pPr>
            <a:r>
              <a:rPr lang="en-US" dirty="0"/>
              <a:t>X~ &lt;1x 10^-3 (forward - forward)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DE958-AEF6-1C4F-A1AA-94DD396DF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4544188"/>
            <a:ext cx="5346700" cy="200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6FA7C-3412-B14D-840E-715F8E725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571"/>
          <a:stretch/>
        </p:blipFill>
        <p:spPr>
          <a:xfrm>
            <a:off x="2590800" y="1928265"/>
            <a:ext cx="1739731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51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C9F2-ED41-0F42-B6E9-9DAC7F95C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EIC Future @RHIC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25A3D5-B68D-2F40-A956-41057BE13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78B12-25A1-6A48-B01A-F15A8CF0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9AE4C-23E0-3542-96C3-34EF016DC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C067B3-EA53-4E4E-A551-B9533E3DB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594" y="1104732"/>
            <a:ext cx="6202612" cy="565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45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B83A-4D67-C249-A67B-5CF92C16C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FFE9C-9753-864A-845D-7A6B61CCE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880"/>
            <a:ext cx="5917474" cy="503047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First evidence of non-zero gluon polarization</a:t>
            </a:r>
          </a:p>
          <a:p>
            <a:pPr lvl="1"/>
            <a:r>
              <a:rPr lang="en-US" dirty="0"/>
              <a:t>PHENIX: pi0 A</a:t>
            </a:r>
            <a:r>
              <a:rPr lang="en-US" baseline="-25000" dirty="0"/>
              <a:t>LL</a:t>
            </a:r>
          </a:p>
          <a:p>
            <a:pPr lvl="1"/>
            <a:r>
              <a:rPr lang="en-US" dirty="0"/>
              <a:t>STAR: 200/510GeV inclusive jets and di-jet A</a:t>
            </a:r>
            <a:r>
              <a:rPr lang="en-US" baseline="-25000" dirty="0"/>
              <a:t>LL</a:t>
            </a:r>
            <a:r>
              <a:rPr lang="en-US" dirty="0"/>
              <a:t> </a:t>
            </a:r>
          </a:p>
          <a:p>
            <a:r>
              <a:rPr lang="en-US" dirty="0"/>
              <a:t>First direct measurements of sea-quark polarization with W</a:t>
            </a:r>
            <a:r>
              <a:rPr lang="en-US" baseline="30000" dirty="0"/>
              <a:t>+/-</a:t>
            </a:r>
          </a:p>
          <a:p>
            <a:pPr lvl="1"/>
            <a:r>
              <a:rPr lang="en-US" dirty="0"/>
              <a:t>PHENIX: W-&gt;e, mu </a:t>
            </a:r>
          </a:p>
          <a:p>
            <a:pPr lvl="1"/>
            <a:r>
              <a:rPr lang="en-US" dirty="0"/>
              <a:t>START: W-&gt;e</a:t>
            </a:r>
          </a:p>
          <a:p>
            <a:r>
              <a:rPr lang="en-US" dirty="0"/>
              <a:t>Cold QCD plan being developed</a:t>
            </a:r>
          </a:p>
          <a:p>
            <a:pPr lvl="1"/>
            <a:r>
              <a:rPr lang="en-US" dirty="0"/>
              <a:t>Exciting long-term polarized pp/</a:t>
            </a:r>
            <a:r>
              <a:rPr lang="en-US" dirty="0" err="1"/>
              <a:t>pA</a:t>
            </a:r>
            <a:r>
              <a:rPr lang="en-US" dirty="0"/>
              <a:t> 2020+</a:t>
            </a:r>
          </a:p>
          <a:p>
            <a:pPr lvl="2"/>
            <a:r>
              <a:rPr lang="en-US" dirty="0"/>
              <a:t>sPHENIX 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STAR/Forward upgrade proposal </a:t>
            </a:r>
          </a:p>
          <a:p>
            <a:r>
              <a:rPr lang="en-US" dirty="0"/>
              <a:t>EIC future 2025+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C1BA1-CBE3-B846-830D-27F8811B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D84C0-BD58-E044-B8F3-9C1295BAB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F4D66-DE9B-1F4E-AAF5-FC2539B5E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07617-131A-E44F-BA05-1A743D05F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624" y="1234440"/>
            <a:ext cx="2726752" cy="2756758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83B88D91-69D4-494B-AD85-9C9398A493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3057870">
            <a:off x="6601070" y="4354528"/>
            <a:ext cx="2110363" cy="16747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473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0D04A-C097-8444-AA88-0E138C5B6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DBD308-1FE2-7740-BE8E-406AB0E4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9FD579-D331-C64A-9699-56028BF92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13383-FA4B-BD4F-9487-E3D9A84A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57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61D8E-A181-1640-B5FE-D972EFF9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Latest Pol </a:t>
            </a:r>
            <a:r>
              <a:rPr lang="en-US" dirty="0" err="1"/>
              <a:t>NNPDFPol</a:t>
            </a:r>
            <a:r>
              <a:rPr lang="en-US" dirty="0"/>
              <a:t> Global Fit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04B40-E8BC-5C47-8EA0-17E0210A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10923-759A-594D-9FD9-D7F9FE6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AB6AE-954B-8947-9389-7317C000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857AF-FEB5-5043-84F9-695086DA7C0B}"/>
              </a:ext>
            </a:extLst>
          </p:cNvPr>
          <p:cNvSpPr txBox="1"/>
          <p:nvPr/>
        </p:nvSpPr>
        <p:spPr>
          <a:xfrm>
            <a:off x="6614801" y="111635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arXiv:1702.05077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DE2B2E-F1F8-364E-8803-F7ADCDD53462}"/>
              </a:ext>
            </a:extLst>
          </p:cNvPr>
          <p:cNvGrpSpPr/>
          <p:nvPr/>
        </p:nvGrpSpPr>
        <p:grpSpPr>
          <a:xfrm>
            <a:off x="965306" y="1110838"/>
            <a:ext cx="5587894" cy="5245512"/>
            <a:chOff x="1362975" y="1110838"/>
            <a:chExt cx="5302370" cy="49709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7E9170-CF7D-8347-A304-CC38BB105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2975" y="1110838"/>
              <a:ext cx="5302370" cy="497097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2062C8-D10A-DB4A-830B-7A8BC1D10F81}"/>
                </a:ext>
              </a:extLst>
            </p:cNvPr>
            <p:cNvCxnSpPr>
              <a:cxnSpLocks/>
            </p:cNvCxnSpPr>
            <p:nvPr/>
          </p:nvCxnSpPr>
          <p:spPr>
            <a:xfrm>
              <a:off x="1708030" y="22601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59DBF1-2B9E-4E46-BC38-13927C56B6F9}"/>
                </a:ext>
              </a:extLst>
            </p:cNvPr>
            <p:cNvCxnSpPr>
              <a:cxnSpLocks/>
            </p:cNvCxnSpPr>
            <p:nvPr/>
          </p:nvCxnSpPr>
          <p:spPr>
            <a:xfrm>
              <a:off x="4014160" y="19553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9A8C0FD-C80A-DA4E-83C0-46966BBDF9AB}"/>
                </a:ext>
              </a:extLst>
            </p:cNvPr>
            <p:cNvCxnSpPr>
              <a:cxnSpLocks/>
            </p:cNvCxnSpPr>
            <p:nvPr/>
          </p:nvCxnSpPr>
          <p:spPr>
            <a:xfrm>
              <a:off x="1713788" y="4534615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BD315E-0DFD-8F45-8649-F9A1369C801E}"/>
                </a:ext>
              </a:extLst>
            </p:cNvPr>
            <p:cNvCxnSpPr>
              <a:cxnSpLocks/>
            </p:cNvCxnSpPr>
            <p:nvPr/>
          </p:nvCxnSpPr>
          <p:spPr>
            <a:xfrm>
              <a:off x="3996904" y="3936520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1FD677-8CFE-F343-B0AC-FD478FD41A2A}"/>
              </a:ext>
            </a:extLst>
          </p:cNvPr>
          <p:cNvSpPr txBox="1"/>
          <p:nvPr/>
        </p:nvSpPr>
        <p:spPr>
          <a:xfrm>
            <a:off x="6886575" y="1800225"/>
            <a:ext cx="128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-SI/DIS data</a:t>
            </a:r>
          </a:p>
          <a:p>
            <a:r>
              <a:rPr lang="en-US" dirty="0"/>
              <a:t>-RHIC data</a:t>
            </a:r>
          </a:p>
        </p:txBody>
      </p:sp>
    </p:spTree>
    <p:extLst>
      <p:ext uri="{BB962C8B-B14F-4D97-AF65-F5344CB8AC3E}">
        <p14:creationId xmlns:p14="http://schemas.microsoft.com/office/powerpoint/2010/main" val="1390640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1369E-5ABC-4941-B4AA-02E54467C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96" y="0"/>
            <a:ext cx="8229600" cy="1143000"/>
          </a:xfrm>
        </p:spPr>
        <p:txBody>
          <a:bodyPr/>
          <a:lstStyle/>
          <a:p>
            <a:r>
              <a:rPr lang="en-US" dirty="0"/>
              <a:t>Relative contributions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5ED2D7-B246-5947-90C7-0EBD0CDE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CE542-C173-494B-8386-7CAF6A331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48A6A-E9A1-AF47-8CB1-A8EDDDD1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B6350-7DE2-0649-931D-B6D7FEB34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66" y="1318816"/>
            <a:ext cx="7918430" cy="2522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902852-2F47-4647-9A82-827FBEBB1921}"/>
              </a:ext>
            </a:extLst>
          </p:cNvPr>
          <p:cNvSpPr txBox="1"/>
          <p:nvPr/>
        </p:nvSpPr>
        <p:spPr>
          <a:xfrm>
            <a:off x="5169695" y="949484"/>
            <a:ext cx="369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RHIC Spin Program, arXiv:1501.01220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37B44-1D45-664B-AED2-6EC9C118F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289" y="4049911"/>
            <a:ext cx="52832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09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04834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  <a:cs typeface="Arial" panose="020B0604020202020204" pitchFamily="34" charset="0"/>
              </a:rPr>
              <a:t>PHENIX: pp510GeV  </a:t>
            </a:r>
            <a:r>
              <a:rPr lang="en-US" sz="3600" dirty="0">
                <a:latin typeface="+mn-lt"/>
                <a:ea typeface="Arial" charset="0"/>
                <a:cs typeface="Arial" charset="0"/>
              </a:rPr>
              <a:t>𝑊</a:t>
            </a:r>
            <a:r>
              <a:rPr lang="en-US" sz="3600" baseline="30000" dirty="0">
                <a:latin typeface="+mn-lt"/>
                <a:ea typeface="Arial" charset="0"/>
                <a:cs typeface="Arial" charset="0"/>
              </a:rPr>
              <a:t>±</a:t>
            </a:r>
            <a:r>
              <a:rPr lang="en-US" sz="3600" dirty="0">
                <a:latin typeface="+mn-lt"/>
                <a:ea typeface="Arial" charset="0"/>
                <a:cs typeface="Arial" charset="0"/>
              </a:rPr>
              <a:t> → 𝑒</a:t>
            </a:r>
            <a:r>
              <a:rPr lang="en-US" sz="3600" baseline="30000" dirty="0">
                <a:latin typeface="+mn-lt"/>
                <a:ea typeface="Arial" charset="0"/>
                <a:cs typeface="Arial" charset="0"/>
              </a:rPr>
              <a:t>±</a:t>
            </a:r>
            <a:r>
              <a:rPr lang="en-US" sz="3600" dirty="0">
                <a:latin typeface="+mn-lt"/>
                <a:ea typeface="Arial" charset="0"/>
                <a:cs typeface="Arial" charset="0"/>
              </a:rPr>
              <a:t> A</a:t>
            </a:r>
            <a:r>
              <a:rPr lang="en-US" sz="3600" baseline="-25000" dirty="0">
                <a:latin typeface="+mn-lt"/>
                <a:ea typeface="Arial" charset="0"/>
                <a:cs typeface="Arial" charset="0"/>
              </a:rPr>
              <a:t>L</a:t>
            </a:r>
            <a:endParaRPr lang="en-US" sz="3600" baseline="-250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37</a:t>
            </a:fld>
            <a:endParaRPr lang="en-US"/>
          </a:p>
        </p:txBody>
      </p:sp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72" t="21465" r="46953" b="272"/>
          <a:stretch/>
        </p:blipFill>
        <p:spPr>
          <a:xfrm>
            <a:off x="128314" y="2431058"/>
            <a:ext cx="2914923" cy="31916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1438B4-1AB0-DF4D-A483-0C600AFB7BC9}"/>
              </a:ext>
            </a:extLst>
          </p:cNvPr>
          <p:cNvGrpSpPr/>
          <p:nvPr/>
        </p:nvGrpSpPr>
        <p:grpSpPr>
          <a:xfrm>
            <a:off x="3139922" y="1393014"/>
            <a:ext cx="5546878" cy="4703902"/>
            <a:chOff x="3139922" y="1393014"/>
            <a:chExt cx="5546878" cy="4703902"/>
          </a:xfrm>
        </p:grpSpPr>
        <p:sp>
          <p:nvSpPr>
            <p:cNvPr id="8" name="矩形 7"/>
            <p:cNvSpPr/>
            <p:nvPr/>
          </p:nvSpPr>
          <p:spPr>
            <a:xfrm>
              <a:off x="6140910" y="1393014"/>
              <a:ext cx="25458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PRD 93, 051103(R)(2016)</a:t>
              </a:r>
            </a:p>
          </p:txBody>
        </p:sp>
        <p:pic>
          <p:nvPicPr>
            <p:cNvPr id="9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9922" y="1671996"/>
              <a:ext cx="5546878" cy="442492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11046" y="1671996"/>
            <a:ext cx="2379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</a:t>
            </a:r>
            <a:r>
              <a:rPr lang="en-US" dirty="0" err="1"/>
              <a:t>pT</a:t>
            </a:r>
            <a:r>
              <a:rPr lang="en-US" dirty="0"/>
              <a:t> electrons from </a:t>
            </a:r>
          </a:p>
          <a:p>
            <a:r>
              <a:rPr lang="en-US" dirty="0"/>
              <a:t>W</a:t>
            </a:r>
            <a:r>
              <a:rPr lang="en-US" baseline="30000" dirty="0"/>
              <a:t>+/-</a:t>
            </a:r>
            <a:r>
              <a:rPr lang="en-US" dirty="0"/>
              <a:t> decays</a:t>
            </a:r>
          </a:p>
        </p:txBody>
      </p:sp>
    </p:spTree>
    <p:extLst>
      <p:ext uri="{BB962C8B-B14F-4D97-AF65-F5344CB8AC3E}">
        <p14:creationId xmlns:p14="http://schemas.microsoft.com/office/powerpoint/2010/main" val="3998171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3C0ED-41AB-A141-B2EF-01D779F5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6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STAR Forward Proposal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695C82-DAE2-EE49-9A72-64BC221FB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39C89-2A65-3F4E-B878-E61B9C08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32338F-50C9-1140-ABD8-CB044A196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D3F83-EA70-C640-B312-E9BD4A0DC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5" t="15246" r="5157" b="4512"/>
          <a:stretch/>
        </p:blipFill>
        <p:spPr>
          <a:xfrm>
            <a:off x="923028" y="1195643"/>
            <a:ext cx="7582618" cy="516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14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Ming X. Liu,  CIPANP2018</a:t>
            </a:r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E7DBB7-7C39-7244-974B-43FF92D755AC}" type="slidenum">
              <a:rPr lang="en-US"/>
              <a:pPr/>
              <a:t>4</a:t>
            </a:fld>
            <a:endParaRPr lang="en-US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46" y="38292"/>
            <a:ext cx="6741414" cy="1143000"/>
          </a:xfrm>
        </p:spPr>
        <p:txBody>
          <a:bodyPr/>
          <a:lstStyle/>
          <a:p>
            <a:pPr eaLnBrk="1" hangingPunct="1"/>
            <a:r>
              <a:rPr lang="en-US" sz="3600" dirty="0"/>
              <a:t>Polarized Proton Collider at RHIC</a:t>
            </a:r>
          </a:p>
        </p:txBody>
      </p:sp>
      <p:grpSp>
        <p:nvGrpSpPr>
          <p:cNvPr id="2" name="Group 146"/>
          <p:cNvGrpSpPr>
            <a:grpSpLocks/>
          </p:cNvGrpSpPr>
          <p:nvPr/>
        </p:nvGrpSpPr>
        <p:grpSpPr bwMode="auto">
          <a:xfrm>
            <a:off x="67730" y="1145422"/>
            <a:ext cx="8069105" cy="5201006"/>
            <a:chOff x="96" y="432"/>
            <a:chExt cx="5760" cy="3145"/>
          </a:xfrm>
        </p:grpSpPr>
        <p:sp>
          <p:nvSpPr>
            <p:cNvPr id="20489" name="Line 4"/>
            <p:cNvSpPr>
              <a:spLocks noChangeAspect="1" noChangeShapeType="1"/>
            </p:cNvSpPr>
            <p:nvPr/>
          </p:nvSpPr>
          <p:spPr bwMode="auto">
            <a:xfrm>
              <a:off x="1942" y="2897"/>
              <a:ext cx="85" cy="3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0" name="Freeform 5"/>
            <p:cNvSpPr>
              <a:spLocks noChangeAspect="1"/>
            </p:cNvSpPr>
            <p:nvPr/>
          </p:nvSpPr>
          <p:spPr bwMode="auto">
            <a:xfrm>
              <a:off x="4661" y="1567"/>
              <a:ext cx="359" cy="303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1" name="Rectangle 6"/>
            <p:cNvSpPr>
              <a:spLocks noChangeAspect="1" noChangeArrowheads="1"/>
            </p:cNvSpPr>
            <p:nvPr/>
          </p:nvSpPr>
          <p:spPr bwMode="auto">
            <a:xfrm>
              <a:off x="2797" y="432"/>
              <a:ext cx="85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2" name="Rectangle 7"/>
            <p:cNvSpPr>
              <a:spLocks noChangeAspect="1" noChangeArrowheads="1"/>
            </p:cNvSpPr>
            <p:nvPr/>
          </p:nvSpPr>
          <p:spPr bwMode="auto">
            <a:xfrm>
              <a:off x="4437" y="516"/>
              <a:ext cx="1419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3" name="Rectangle 8"/>
            <p:cNvSpPr>
              <a:spLocks noChangeAspect="1" noChangeArrowheads="1"/>
            </p:cNvSpPr>
            <p:nvPr/>
          </p:nvSpPr>
          <p:spPr bwMode="auto">
            <a:xfrm>
              <a:off x="4869" y="1736"/>
              <a:ext cx="79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4" name="Rectangle 9"/>
            <p:cNvSpPr>
              <a:spLocks noChangeAspect="1" noChangeArrowheads="1"/>
            </p:cNvSpPr>
            <p:nvPr/>
          </p:nvSpPr>
          <p:spPr bwMode="auto">
            <a:xfrm>
              <a:off x="3130" y="2057"/>
              <a:ext cx="79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5" name="Rectangle 10"/>
            <p:cNvSpPr>
              <a:spLocks noChangeAspect="1" noChangeArrowheads="1"/>
            </p:cNvSpPr>
            <p:nvPr/>
          </p:nvSpPr>
          <p:spPr bwMode="auto">
            <a:xfrm>
              <a:off x="801" y="1915"/>
              <a:ext cx="806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6" name="Rectangle 11"/>
            <p:cNvSpPr>
              <a:spLocks noChangeAspect="1" noChangeArrowheads="1"/>
            </p:cNvSpPr>
            <p:nvPr/>
          </p:nvSpPr>
          <p:spPr bwMode="auto">
            <a:xfrm>
              <a:off x="4813" y="1060"/>
              <a:ext cx="47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BRAHMS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7" name="Rectangle 12"/>
            <p:cNvSpPr>
              <a:spLocks noChangeAspect="1" noChangeArrowheads="1"/>
            </p:cNvSpPr>
            <p:nvPr/>
          </p:nvSpPr>
          <p:spPr bwMode="auto">
            <a:xfrm>
              <a:off x="2946" y="1709"/>
              <a:ext cx="313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00B05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STAR</a:t>
              </a:r>
              <a:endParaRPr lang="en-US" altLang="ja-JP" sz="2400" dirty="0">
                <a:solidFill>
                  <a:srgbClr val="00B05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8" name="Rectangle 13"/>
            <p:cNvSpPr>
              <a:spLocks noChangeAspect="1" noChangeArrowheads="1"/>
            </p:cNvSpPr>
            <p:nvPr/>
          </p:nvSpPr>
          <p:spPr bwMode="auto">
            <a:xfrm>
              <a:off x="1318" y="1469"/>
              <a:ext cx="49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00B05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PHENIX</a:t>
              </a:r>
              <a:endParaRPr lang="en-US" altLang="ja-JP" sz="2400" dirty="0">
                <a:solidFill>
                  <a:srgbClr val="00B05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9" name="Rectangle 14"/>
            <p:cNvSpPr>
              <a:spLocks noChangeAspect="1" noChangeArrowheads="1"/>
            </p:cNvSpPr>
            <p:nvPr/>
          </p:nvSpPr>
          <p:spPr bwMode="auto">
            <a:xfrm>
              <a:off x="2697" y="1160"/>
              <a:ext cx="700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0" name="Rectangle 15"/>
            <p:cNvSpPr>
              <a:spLocks noChangeAspect="1" noChangeArrowheads="1"/>
            </p:cNvSpPr>
            <p:nvPr/>
          </p:nvSpPr>
          <p:spPr bwMode="auto">
            <a:xfrm>
              <a:off x="2542" y="2820"/>
              <a:ext cx="412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1" name="Rectangle 16"/>
            <p:cNvSpPr>
              <a:spLocks noChangeAspect="1" noChangeArrowheads="1"/>
            </p:cNvSpPr>
            <p:nvPr/>
          </p:nvSpPr>
          <p:spPr bwMode="auto">
            <a:xfrm>
              <a:off x="2670" y="2898"/>
              <a:ext cx="24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500" b="1">
                  <a:latin typeface="Times New Roman" charset="0"/>
                  <a:ea typeface="ＭＳ Ｐゴシック" charset="-128"/>
                  <a:cs typeface="ＭＳ Ｐゴシック" charset="-128"/>
                </a:rPr>
                <a:t>AGS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2" name="Rectangle 17"/>
            <p:cNvSpPr>
              <a:spLocks noChangeAspect="1" noChangeArrowheads="1"/>
            </p:cNvSpPr>
            <p:nvPr/>
          </p:nvSpPr>
          <p:spPr bwMode="auto">
            <a:xfrm>
              <a:off x="1029" y="2739"/>
              <a:ext cx="487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3" name="Rectangle 18"/>
            <p:cNvSpPr>
              <a:spLocks noChangeAspect="1" noChangeArrowheads="1"/>
            </p:cNvSpPr>
            <p:nvPr/>
          </p:nvSpPr>
          <p:spPr bwMode="auto">
            <a:xfrm>
              <a:off x="1514" y="2556"/>
              <a:ext cx="2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LINAC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4" name="Rectangle 19"/>
            <p:cNvSpPr>
              <a:spLocks noChangeAspect="1" noChangeArrowheads="1"/>
            </p:cNvSpPr>
            <p:nvPr/>
          </p:nvSpPr>
          <p:spPr bwMode="auto">
            <a:xfrm>
              <a:off x="1955" y="2626"/>
              <a:ext cx="312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800" b="1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BOOSTER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5" name="Rectangle 20"/>
            <p:cNvSpPr>
              <a:spLocks noChangeAspect="1" noChangeArrowheads="1"/>
            </p:cNvSpPr>
            <p:nvPr/>
          </p:nvSpPr>
          <p:spPr bwMode="auto">
            <a:xfrm>
              <a:off x="1516" y="2310"/>
              <a:ext cx="772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6" name="Oval 21"/>
            <p:cNvSpPr>
              <a:spLocks noChangeAspect="1" noChangeArrowheads="1"/>
            </p:cNvSpPr>
            <p:nvPr/>
          </p:nvSpPr>
          <p:spPr bwMode="auto">
            <a:xfrm>
              <a:off x="2174" y="2713"/>
              <a:ext cx="1286" cy="57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7" name="Arc 22"/>
            <p:cNvSpPr>
              <a:spLocks noChangeAspect="1"/>
            </p:cNvSpPr>
            <p:nvPr/>
          </p:nvSpPr>
          <p:spPr bwMode="auto">
            <a:xfrm flipH="1">
              <a:off x="1669" y="829"/>
              <a:ext cx="1470" cy="551"/>
            </a:xfrm>
            <a:custGeom>
              <a:avLst/>
              <a:gdLst>
                <a:gd name="T0" fmla="*/ 430 w 15493"/>
                <a:gd name="T1" fmla="*/ 0 h 21120"/>
                <a:gd name="T2" fmla="*/ 1470 w 15493"/>
                <a:gd name="T3" fmla="*/ 158 h 21120"/>
                <a:gd name="T4" fmla="*/ 0 w 15493"/>
                <a:gd name="T5" fmla="*/ 551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8" name="Arc 23"/>
            <p:cNvSpPr>
              <a:spLocks noChangeAspect="1"/>
            </p:cNvSpPr>
            <p:nvPr/>
          </p:nvSpPr>
          <p:spPr bwMode="auto">
            <a:xfrm flipH="1">
              <a:off x="1041" y="1155"/>
              <a:ext cx="2051" cy="422"/>
            </a:xfrm>
            <a:custGeom>
              <a:avLst/>
              <a:gdLst>
                <a:gd name="T0" fmla="*/ 1885 w 21600"/>
                <a:gd name="T1" fmla="*/ 0 h 16156"/>
                <a:gd name="T2" fmla="*/ 1919 w 21600"/>
                <a:gd name="T3" fmla="*/ 422 h 16156"/>
                <a:gd name="T4" fmla="*/ 0 w 21600"/>
                <a:gd name="T5" fmla="*/ 223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9" name="Arc 24"/>
            <p:cNvSpPr>
              <a:spLocks noChangeAspect="1"/>
            </p:cNvSpPr>
            <p:nvPr/>
          </p:nvSpPr>
          <p:spPr bwMode="auto">
            <a:xfrm flipH="1">
              <a:off x="3090" y="1150"/>
              <a:ext cx="2051" cy="417"/>
            </a:xfrm>
            <a:custGeom>
              <a:avLst/>
              <a:gdLst>
                <a:gd name="T0" fmla="*/ 124 w 21600"/>
                <a:gd name="T1" fmla="*/ 417 h 15969"/>
                <a:gd name="T2" fmla="*/ 168 w 21600"/>
                <a:gd name="T3" fmla="*/ 0 h 15969"/>
                <a:gd name="T4" fmla="*/ 2051 w 21600"/>
                <a:gd name="T5" fmla="*/ 224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0" name="Arc 25"/>
            <p:cNvSpPr>
              <a:spLocks noChangeAspect="1"/>
            </p:cNvSpPr>
            <p:nvPr/>
          </p:nvSpPr>
          <p:spPr bwMode="auto">
            <a:xfrm flipH="1">
              <a:off x="3197" y="1293"/>
              <a:ext cx="1379" cy="642"/>
            </a:xfrm>
            <a:custGeom>
              <a:avLst/>
              <a:gdLst>
                <a:gd name="T0" fmla="*/ 1099 w 14614"/>
                <a:gd name="T1" fmla="*/ 642 h 21395"/>
                <a:gd name="T2" fmla="*/ 0 w 14614"/>
                <a:gd name="T3" fmla="*/ 477 h 21395"/>
                <a:gd name="T4" fmla="*/ 1379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1" name="Arc 26"/>
            <p:cNvSpPr>
              <a:spLocks noChangeAspect="1"/>
            </p:cNvSpPr>
            <p:nvPr/>
          </p:nvSpPr>
          <p:spPr bwMode="auto">
            <a:xfrm flipH="1">
              <a:off x="1651" y="1441"/>
              <a:ext cx="1527" cy="489"/>
            </a:xfrm>
            <a:custGeom>
              <a:avLst/>
              <a:gdLst>
                <a:gd name="T0" fmla="*/ 1527 w 16143"/>
                <a:gd name="T1" fmla="*/ 334 h 21035"/>
                <a:gd name="T2" fmla="*/ 464 w 16143"/>
                <a:gd name="T3" fmla="*/ 489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2" name="Arc 27"/>
            <p:cNvSpPr>
              <a:spLocks noChangeAspect="1"/>
            </p:cNvSpPr>
            <p:nvPr/>
          </p:nvSpPr>
          <p:spPr bwMode="auto">
            <a:xfrm flipH="1">
              <a:off x="3085" y="834"/>
              <a:ext cx="1436" cy="543"/>
            </a:xfrm>
            <a:custGeom>
              <a:avLst/>
              <a:gdLst>
                <a:gd name="T0" fmla="*/ 0 w 15115"/>
                <a:gd name="T1" fmla="*/ 148 h 21197"/>
                <a:gd name="T2" fmla="*/ 1042 w 15115"/>
                <a:gd name="T3" fmla="*/ 0 h 21197"/>
                <a:gd name="T4" fmla="*/ 1436 w 15115"/>
                <a:gd name="T5" fmla="*/ 543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3" name="Arc 28"/>
            <p:cNvSpPr>
              <a:spLocks noChangeAspect="1"/>
            </p:cNvSpPr>
            <p:nvPr/>
          </p:nvSpPr>
          <p:spPr bwMode="auto">
            <a:xfrm>
              <a:off x="3095" y="1397"/>
              <a:ext cx="1565" cy="657"/>
            </a:xfrm>
            <a:custGeom>
              <a:avLst/>
              <a:gdLst>
                <a:gd name="T0" fmla="*/ 1565 w 15361"/>
                <a:gd name="T1" fmla="*/ 470 h 21244"/>
                <a:gd name="T2" fmla="*/ 398 w 15361"/>
                <a:gd name="T3" fmla="*/ 657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4" name="Arc 29"/>
            <p:cNvSpPr>
              <a:spLocks noChangeAspect="1"/>
            </p:cNvSpPr>
            <p:nvPr/>
          </p:nvSpPr>
          <p:spPr bwMode="auto">
            <a:xfrm>
              <a:off x="1571" y="1397"/>
              <a:ext cx="1530" cy="657"/>
            </a:xfrm>
            <a:custGeom>
              <a:avLst/>
              <a:gdLst>
                <a:gd name="T0" fmla="*/ 1133 w 15013"/>
                <a:gd name="T1" fmla="*/ 657 h 21246"/>
                <a:gd name="T2" fmla="*/ 0 w 15013"/>
                <a:gd name="T3" fmla="*/ 480 h 21246"/>
                <a:gd name="T4" fmla="*/ 153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5" name="Arc 30"/>
            <p:cNvSpPr>
              <a:spLocks noChangeAspect="1"/>
            </p:cNvSpPr>
            <p:nvPr/>
          </p:nvSpPr>
          <p:spPr bwMode="auto">
            <a:xfrm>
              <a:off x="902" y="1112"/>
              <a:ext cx="2200" cy="546"/>
            </a:xfrm>
            <a:custGeom>
              <a:avLst/>
              <a:gdLst>
                <a:gd name="T0" fmla="*/ 172 w 21600"/>
                <a:gd name="T1" fmla="*/ 546 h 17626"/>
                <a:gd name="T2" fmla="*/ 212 w 21600"/>
                <a:gd name="T3" fmla="*/ 0 h 17626"/>
                <a:gd name="T4" fmla="*/ 2200 w 21600"/>
                <a:gd name="T5" fmla="*/ 287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6" name="Arc 31"/>
            <p:cNvSpPr>
              <a:spLocks noChangeAspect="1"/>
            </p:cNvSpPr>
            <p:nvPr/>
          </p:nvSpPr>
          <p:spPr bwMode="auto">
            <a:xfrm>
              <a:off x="1598" y="737"/>
              <a:ext cx="1504" cy="667"/>
            </a:xfrm>
            <a:custGeom>
              <a:avLst/>
              <a:gdLst>
                <a:gd name="T0" fmla="*/ 0 w 14768"/>
                <a:gd name="T1" fmla="*/ 172 h 21256"/>
                <a:gd name="T2" fmla="*/ 1113 w 14768"/>
                <a:gd name="T3" fmla="*/ 0 h 21256"/>
                <a:gd name="T4" fmla="*/ 1504 w 14768"/>
                <a:gd name="T5" fmla="*/ 667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7" name="Arc 32"/>
            <p:cNvSpPr>
              <a:spLocks noChangeAspect="1"/>
            </p:cNvSpPr>
            <p:nvPr/>
          </p:nvSpPr>
          <p:spPr bwMode="auto">
            <a:xfrm>
              <a:off x="3095" y="741"/>
              <a:ext cx="1491" cy="661"/>
            </a:xfrm>
            <a:custGeom>
              <a:avLst/>
              <a:gdLst>
                <a:gd name="T0" fmla="*/ 387 w 14647"/>
                <a:gd name="T1" fmla="*/ 0 h 21263"/>
                <a:gd name="T2" fmla="*/ 1491 w 14647"/>
                <a:gd name="T3" fmla="*/ 167 h 21263"/>
                <a:gd name="T4" fmla="*/ 0 w 14647"/>
                <a:gd name="T5" fmla="*/ 661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8" name="Arc 33"/>
            <p:cNvSpPr>
              <a:spLocks noChangeAspect="1"/>
            </p:cNvSpPr>
            <p:nvPr/>
          </p:nvSpPr>
          <p:spPr bwMode="auto">
            <a:xfrm>
              <a:off x="3095" y="1101"/>
              <a:ext cx="2200" cy="555"/>
            </a:xfrm>
            <a:custGeom>
              <a:avLst/>
              <a:gdLst>
                <a:gd name="T0" fmla="*/ 1972 w 21600"/>
                <a:gd name="T1" fmla="*/ 0 h 17979"/>
                <a:gd name="T2" fmla="*/ 2027 w 21600"/>
                <a:gd name="T3" fmla="*/ 555 h 17979"/>
                <a:gd name="T4" fmla="*/ 0 w 21600"/>
                <a:gd name="T5" fmla="*/ 296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9" name="Freeform 34"/>
            <p:cNvSpPr>
              <a:spLocks noChangeAspect="1"/>
            </p:cNvSpPr>
            <p:nvPr/>
          </p:nvSpPr>
          <p:spPr bwMode="auto">
            <a:xfrm>
              <a:off x="2708" y="1930"/>
              <a:ext cx="787" cy="122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0" name="Freeform 35"/>
            <p:cNvSpPr>
              <a:spLocks noChangeAspect="1"/>
            </p:cNvSpPr>
            <p:nvPr/>
          </p:nvSpPr>
          <p:spPr bwMode="auto">
            <a:xfrm>
              <a:off x="2702" y="1934"/>
              <a:ext cx="775" cy="119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1" name="Rectangle 36"/>
            <p:cNvSpPr>
              <a:spLocks noChangeAspect="1" noChangeArrowheads="1"/>
            </p:cNvSpPr>
            <p:nvPr/>
          </p:nvSpPr>
          <p:spPr bwMode="auto">
            <a:xfrm>
              <a:off x="3037" y="1966"/>
              <a:ext cx="117" cy="71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2" name="Arc 37"/>
            <p:cNvSpPr>
              <a:spLocks noChangeAspect="1"/>
            </p:cNvSpPr>
            <p:nvPr/>
          </p:nvSpPr>
          <p:spPr bwMode="auto">
            <a:xfrm>
              <a:off x="2307" y="2035"/>
              <a:ext cx="789" cy="381"/>
            </a:xfrm>
            <a:custGeom>
              <a:avLst/>
              <a:gdLst>
                <a:gd name="T0" fmla="*/ 153 w 21600"/>
                <a:gd name="T1" fmla="*/ 0 h 21188"/>
                <a:gd name="T2" fmla="*/ 789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3" name="Arc 38"/>
            <p:cNvSpPr>
              <a:spLocks noChangeAspect="1"/>
            </p:cNvSpPr>
            <p:nvPr/>
          </p:nvSpPr>
          <p:spPr bwMode="auto">
            <a:xfrm flipH="1">
              <a:off x="3100" y="2035"/>
              <a:ext cx="788" cy="381"/>
            </a:xfrm>
            <a:custGeom>
              <a:avLst/>
              <a:gdLst>
                <a:gd name="T0" fmla="*/ 153 w 21600"/>
                <a:gd name="T1" fmla="*/ 0 h 21188"/>
                <a:gd name="T2" fmla="*/ 788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4" name="Freeform 39"/>
            <p:cNvSpPr>
              <a:spLocks noChangeAspect="1"/>
            </p:cNvSpPr>
            <p:nvPr/>
          </p:nvSpPr>
          <p:spPr bwMode="auto">
            <a:xfrm>
              <a:off x="2705" y="737"/>
              <a:ext cx="782" cy="98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5" name="Freeform 40"/>
            <p:cNvSpPr>
              <a:spLocks noChangeAspect="1"/>
            </p:cNvSpPr>
            <p:nvPr/>
          </p:nvSpPr>
          <p:spPr bwMode="auto">
            <a:xfrm>
              <a:off x="2702" y="735"/>
              <a:ext cx="785" cy="98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6" name="Freeform 41"/>
            <p:cNvSpPr>
              <a:spLocks noChangeAspect="1"/>
            </p:cNvSpPr>
            <p:nvPr/>
          </p:nvSpPr>
          <p:spPr bwMode="auto">
            <a:xfrm>
              <a:off x="1075" y="1659"/>
              <a:ext cx="579" cy="119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7" name="Freeform 42"/>
            <p:cNvSpPr>
              <a:spLocks noChangeAspect="1"/>
            </p:cNvSpPr>
            <p:nvPr/>
          </p:nvSpPr>
          <p:spPr bwMode="auto">
            <a:xfrm>
              <a:off x="1171" y="1576"/>
              <a:ext cx="407" cy="305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8" name="Rectangle 43"/>
            <p:cNvSpPr>
              <a:spLocks noChangeAspect="1" noChangeArrowheads="1"/>
            </p:cNvSpPr>
            <p:nvPr/>
          </p:nvSpPr>
          <p:spPr bwMode="auto">
            <a:xfrm rot="1511052">
              <a:off x="1282" y="1696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9" name="Freeform 44"/>
            <p:cNvSpPr>
              <a:spLocks noChangeAspect="1"/>
            </p:cNvSpPr>
            <p:nvPr/>
          </p:nvSpPr>
          <p:spPr bwMode="auto">
            <a:xfrm>
              <a:off x="1112" y="983"/>
              <a:ext cx="562" cy="135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0" name="Freeform 45"/>
            <p:cNvSpPr>
              <a:spLocks noChangeAspect="1"/>
            </p:cNvSpPr>
            <p:nvPr/>
          </p:nvSpPr>
          <p:spPr bwMode="auto">
            <a:xfrm>
              <a:off x="1206" y="907"/>
              <a:ext cx="396" cy="251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1" name="Rectangle 46"/>
            <p:cNvSpPr>
              <a:spLocks noChangeAspect="1" noChangeArrowheads="1"/>
            </p:cNvSpPr>
            <p:nvPr/>
          </p:nvSpPr>
          <p:spPr bwMode="auto">
            <a:xfrm rot="-1277282">
              <a:off x="1329" y="985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2" name="Freeform 47"/>
            <p:cNvSpPr>
              <a:spLocks noChangeAspect="1"/>
            </p:cNvSpPr>
            <p:nvPr/>
          </p:nvSpPr>
          <p:spPr bwMode="auto">
            <a:xfrm>
              <a:off x="4587" y="908"/>
              <a:ext cx="389" cy="242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3" name="Freeform 48"/>
            <p:cNvSpPr>
              <a:spLocks noChangeAspect="1"/>
            </p:cNvSpPr>
            <p:nvPr/>
          </p:nvSpPr>
          <p:spPr bwMode="auto">
            <a:xfrm>
              <a:off x="4573" y="1656"/>
              <a:ext cx="551" cy="123"/>
            </a:xfrm>
            <a:custGeom>
              <a:avLst/>
              <a:gdLst>
                <a:gd name="T0" fmla="*/ 0 w 448"/>
                <a:gd name="T1" fmla="*/ 91 h 99"/>
                <a:gd name="T2" fmla="*/ 93 w 448"/>
                <a:gd name="T3" fmla="*/ 72 h 99"/>
                <a:gd name="T4" fmla="*/ 141 w 448"/>
                <a:gd name="T5" fmla="*/ 99 h 99"/>
                <a:gd name="T6" fmla="*/ 304 w 448"/>
                <a:gd name="T7" fmla="*/ 33 h 99"/>
                <a:gd name="T8" fmla="*/ 354 w 448"/>
                <a:gd name="T9" fmla="*/ 51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4" name="Freeform 49"/>
            <p:cNvSpPr>
              <a:spLocks noChangeAspect="1"/>
            </p:cNvSpPr>
            <p:nvPr/>
          </p:nvSpPr>
          <p:spPr bwMode="auto">
            <a:xfrm>
              <a:off x="4517" y="981"/>
              <a:ext cx="553" cy="124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19 h 96"/>
                <a:gd name="T4" fmla="*/ 147 w 450"/>
                <a:gd name="T5" fmla="*/ 0 h 96"/>
                <a:gd name="T6" fmla="*/ 319 w 450"/>
                <a:gd name="T7" fmla="*/ 66 h 96"/>
                <a:gd name="T8" fmla="*/ 379 w 450"/>
                <a:gd name="T9" fmla="*/ 57 h 96"/>
                <a:gd name="T10" fmla="*/ 450 w 45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5" name="Rectangle 50"/>
            <p:cNvSpPr>
              <a:spLocks noChangeAspect="1" noChangeArrowheads="1"/>
            </p:cNvSpPr>
            <p:nvPr/>
          </p:nvSpPr>
          <p:spPr bwMode="auto">
            <a:xfrm rot="1511052">
              <a:off x="4749" y="984"/>
              <a:ext cx="116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6" name="Oval 51"/>
            <p:cNvSpPr>
              <a:spLocks noChangeAspect="1" noChangeArrowheads="1"/>
            </p:cNvSpPr>
            <p:nvPr/>
          </p:nvSpPr>
          <p:spPr bwMode="auto">
            <a:xfrm rot="93880">
              <a:off x="3257" y="1999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7" name="AutoShape 52"/>
            <p:cNvSpPr>
              <a:spLocks noChangeAspect="1" noChangeArrowheads="1"/>
            </p:cNvSpPr>
            <p:nvPr/>
          </p:nvSpPr>
          <p:spPr bwMode="auto">
            <a:xfrm rot="245893">
              <a:off x="3301" y="2012"/>
              <a:ext cx="103" cy="72"/>
            </a:xfrm>
            <a:prstGeom prst="curvedDownArrow">
              <a:avLst>
                <a:gd name="adj1" fmla="val 28611"/>
                <a:gd name="adj2" fmla="val 5722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8" name="Oval 53"/>
            <p:cNvSpPr>
              <a:spLocks noChangeAspect="1" noChangeArrowheads="1"/>
            </p:cNvSpPr>
            <p:nvPr/>
          </p:nvSpPr>
          <p:spPr bwMode="auto">
            <a:xfrm rot="-205518">
              <a:off x="3251" y="1889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9" name="AutoShape 54"/>
            <p:cNvSpPr>
              <a:spLocks noChangeAspect="1" noChangeArrowheads="1"/>
            </p:cNvSpPr>
            <p:nvPr/>
          </p:nvSpPr>
          <p:spPr bwMode="auto">
            <a:xfrm rot="-53504">
              <a:off x="3295" y="1898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0" name="Oval 55"/>
            <p:cNvSpPr>
              <a:spLocks noChangeAspect="1" noChangeArrowheads="1"/>
            </p:cNvSpPr>
            <p:nvPr/>
          </p:nvSpPr>
          <p:spPr bwMode="auto">
            <a:xfrm rot="-205518">
              <a:off x="2748" y="1996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1" name="AutoShape 56"/>
            <p:cNvSpPr>
              <a:spLocks noChangeAspect="1" noChangeArrowheads="1"/>
            </p:cNvSpPr>
            <p:nvPr/>
          </p:nvSpPr>
          <p:spPr bwMode="auto">
            <a:xfrm rot="-53504">
              <a:off x="2792" y="2005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2" name="Oval 57"/>
            <p:cNvSpPr>
              <a:spLocks noChangeAspect="1" noChangeArrowheads="1"/>
            </p:cNvSpPr>
            <p:nvPr/>
          </p:nvSpPr>
          <p:spPr bwMode="auto">
            <a:xfrm rot="93880">
              <a:off x="2743" y="1887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3" name="AutoShape 58"/>
            <p:cNvSpPr>
              <a:spLocks noChangeAspect="1" noChangeArrowheads="1"/>
            </p:cNvSpPr>
            <p:nvPr/>
          </p:nvSpPr>
          <p:spPr bwMode="auto">
            <a:xfrm rot="245893">
              <a:off x="2787" y="1900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4" name="Oval 59"/>
            <p:cNvSpPr>
              <a:spLocks noChangeAspect="1" noChangeArrowheads="1"/>
            </p:cNvSpPr>
            <p:nvPr/>
          </p:nvSpPr>
          <p:spPr bwMode="auto">
            <a:xfrm rot="814006">
              <a:off x="1521" y="1721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5" name="AutoShape 60"/>
            <p:cNvSpPr>
              <a:spLocks noChangeAspect="1" noChangeArrowheads="1"/>
            </p:cNvSpPr>
            <p:nvPr/>
          </p:nvSpPr>
          <p:spPr bwMode="auto">
            <a:xfrm rot="966021">
              <a:off x="1564" y="173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6" name="Oval 61"/>
            <p:cNvSpPr>
              <a:spLocks noChangeAspect="1" noChangeArrowheads="1"/>
            </p:cNvSpPr>
            <p:nvPr/>
          </p:nvSpPr>
          <p:spPr bwMode="auto">
            <a:xfrm rot="1050912">
              <a:off x="1432" y="1812"/>
              <a:ext cx="178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7" name="AutoShape 62"/>
            <p:cNvSpPr>
              <a:spLocks noChangeAspect="1" noChangeArrowheads="1"/>
            </p:cNvSpPr>
            <p:nvPr/>
          </p:nvSpPr>
          <p:spPr bwMode="auto">
            <a:xfrm rot="1202926">
              <a:off x="1478" y="1823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8" name="Oval 63"/>
            <p:cNvSpPr>
              <a:spLocks noChangeAspect="1" noChangeArrowheads="1"/>
            </p:cNvSpPr>
            <p:nvPr/>
          </p:nvSpPr>
          <p:spPr bwMode="auto">
            <a:xfrm rot="1911330">
              <a:off x="1084" y="1522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9" name="AutoShape 64"/>
            <p:cNvSpPr>
              <a:spLocks noChangeAspect="1" noChangeArrowheads="1"/>
            </p:cNvSpPr>
            <p:nvPr/>
          </p:nvSpPr>
          <p:spPr bwMode="auto">
            <a:xfrm rot="2063342">
              <a:off x="1130" y="1535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0" name="Oval 65"/>
            <p:cNvSpPr>
              <a:spLocks noChangeAspect="1" noChangeArrowheads="1"/>
            </p:cNvSpPr>
            <p:nvPr/>
          </p:nvSpPr>
          <p:spPr bwMode="auto">
            <a:xfrm rot="1594986">
              <a:off x="1007" y="1608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1" name="AutoShape 66"/>
            <p:cNvSpPr>
              <a:spLocks noChangeAspect="1" noChangeArrowheads="1"/>
            </p:cNvSpPr>
            <p:nvPr/>
          </p:nvSpPr>
          <p:spPr bwMode="auto">
            <a:xfrm rot="1746998">
              <a:off x="1050" y="1624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2" name="Oval 67"/>
            <p:cNvSpPr>
              <a:spLocks noChangeAspect="1" noChangeArrowheads="1"/>
            </p:cNvSpPr>
            <p:nvPr/>
          </p:nvSpPr>
          <p:spPr bwMode="auto">
            <a:xfrm rot="-2650724">
              <a:off x="918" y="1144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3" name="AutoShape 68"/>
            <p:cNvSpPr>
              <a:spLocks noChangeAspect="1" noChangeArrowheads="1"/>
            </p:cNvSpPr>
            <p:nvPr/>
          </p:nvSpPr>
          <p:spPr bwMode="auto">
            <a:xfrm rot="-2498712">
              <a:off x="960" y="1151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4" name="Oval 69"/>
            <p:cNvSpPr>
              <a:spLocks noChangeAspect="1" noChangeArrowheads="1"/>
            </p:cNvSpPr>
            <p:nvPr/>
          </p:nvSpPr>
          <p:spPr bwMode="auto">
            <a:xfrm rot="-2719334">
              <a:off x="1036" y="1181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5" name="AutoShape 70"/>
            <p:cNvSpPr>
              <a:spLocks noChangeAspect="1" noChangeArrowheads="1"/>
            </p:cNvSpPr>
            <p:nvPr/>
          </p:nvSpPr>
          <p:spPr bwMode="auto">
            <a:xfrm rot="-2567322">
              <a:off x="1074" y="118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6" name="Oval 71"/>
            <p:cNvSpPr>
              <a:spLocks noChangeAspect="1" noChangeArrowheads="1"/>
            </p:cNvSpPr>
            <p:nvPr/>
          </p:nvSpPr>
          <p:spPr bwMode="auto">
            <a:xfrm rot="-2875454">
              <a:off x="5122" y="1519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7" name="AutoShape 72"/>
            <p:cNvSpPr>
              <a:spLocks noChangeAspect="1" noChangeArrowheads="1"/>
            </p:cNvSpPr>
            <p:nvPr/>
          </p:nvSpPr>
          <p:spPr bwMode="auto">
            <a:xfrm rot="-2723441">
              <a:off x="5162" y="1521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8" name="Oval 73"/>
            <p:cNvSpPr>
              <a:spLocks noChangeAspect="1" noChangeArrowheads="1"/>
            </p:cNvSpPr>
            <p:nvPr/>
          </p:nvSpPr>
          <p:spPr bwMode="auto">
            <a:xfrm rot="-2682010">
              <a:off x="4971" y="1472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9" name="AutoShape 74"/>
            <p:cNvSpPr>
              <a:spLocks noChangeAspect="1" noChangeArrowheads="1"/>
            </p:cNvSpPr>
            <p:nvPr/>
          </p:nvSpPr>
          <p:spPr bwMode="auto">
            <a:xfrm rot="-2529997">
              <a:off x="5013" y="1480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0" name="Freeform 75"/>
            <p:cNvSpPr>
              <a:spLocks noChangeAspect="1"/>
            </p:cNvSpPr>
            <p:nvPr/>
          </p:nvSpPr>
          <p:spPr bwMode="auto">
            <a:xfrm>
              <a:off x="1750" y="2790"/>
              <a:ext cx="218" cy="10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1" name="Line 76"/>
            <p:cNvSpPr>
              <a:spLocks noChangeAspect="1" noChangeShapeType="1"/>
            </p:cNvSpPr>
            <p:nvPr/>
          </p:nvSpPr>
          <p:spPr bwMode="auto">
            <a:xfrm>
              <a:off x="1120" y="2616"/>
              <a:ext cx="155" cy="4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2" name="Freeform 77"/>
            <p:cNvSpPr>
              <a:spLocks noChangeAspect="1"/>
            </p:cNvSpPr>
            <p:nvPr/>
          </p:nvSpPr>
          <p:spPr bwMode="auto">
            <a:xfrm>
              <a:off x="1077" y="2648"/>
              <a:ext cx="126" cy="112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3" name="Freeform 78"/>
            <p:cNvSpPr>
              <a:spLocks noChangeAspect="1"/>
            </p:cNvSpPr>
            <p:nvPr/>
          </p:nvSpPr>
          <p:spPr bwMode="auto">
            <a:xfrm>
              <a:off x="2178" y="2757"/>
              <a:ext cx="63" cy="206"/>
            </a:xfrm>
            <a:custGeom>
              <a:avLst/>
              <a:gdLst>
                <a:gd name="T0" fmla="*/ 9 w 54"/>
                <a:gd name="T1" fmla="*/ 0 h 168"/>
                <a:gd name="T2" fmla="*/ 54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4" name="Oval 79"/>
            <p:cNvSpPr>
              <a:spLocks noChangeAspect="1" noChangeArrowheads="1"/>
            </p:cNvSpPr>
            <p:nvPr/>
          </p:nvSpPr>
          <p:spPr bwMode="auto">
            <a:xfrm>
              <a:off x="1968" y="2738"/>
              <a:ext cx="249" cy="1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5" name="Freeform 80"/>
            <p:cNvSpPr>
              <a:spLocks noChangeAspect="1"/>
            </p:cNvSpPr>
            <p:nvPr/>
          </p:nvSpPr>
          <p:spPr bwMode="auto">
            <a:xfrm>
              <a:off x="3097" y="2406"/>
              <a:ext cx="299" cy="465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6" name="Rectangle 81"/>
            <p:cNvSpPr>
              <a:spLocks noChangeAspect="1" noChangeArrowheads="1"/>
            </p:cNvSpPr>
            <p:nvPr/>
          </p:nvSpPr>
          <p:spPr bwMode="auto">
            <a:xfrm rot="1147844">
              <a:off x="940" y="2667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7" name="Rectangle 82"/>
            <p:cNvSpPr>
              <a:spLocks noChangeAspect="1" noChangeArrowheads="1"/>
            </p:cNvSpPr>
            <p:nvPr/>
          </p:nvSpPr>
          <p:spPr bwMode="auto">
            <a:xfrm rot="1147844">
              <a:off x="982" y="2551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8" name="Rectangle 83"/>
            <p:cNvSpPr>
              <a:spLocks noChangeAspect="1" noChangeArrowheads="1"/>
            </p:cNvSpPr>
            <p:nvPr/>
          </p:nvSpPr>
          <p:spPr bwMode="auto">
            <a:xfrm rot="1147844">
              <a:off x="1259" y="2712"/>
              <a:ext cx="526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9" name="Rectangle 84"/>
            <p:cNvSpPr>
              <a:spLocks noChangeAspect="1" noChangeArrowheads="1"/>
            </p:cNvSpPr>
            <p:nvPr/>
          </p:nvSpPr>
          <p:spPr bwMode="auto">
            <a:xfrm>
              <a:off x="96" y="2394"/>
              <a:ext cx="668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Pol. H</a:t>
              </a:r>
              <a:r>
                <a:rPr lang="en-US" altLang="ja-JP" sz="2400" baseline="30000">
                  <a:latin typeface="Times New Roman" charset="0"/>
                  <a:ea typeface="ＭＳ Ｐゴシック" charset="-128"/>
                  <a:cs typeface="ＭＳ Ｐゴシック" charset="-128"/>
                </a:rPr>
                <a:t>-</a:t>
              </a:r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 Source</a:t>
              </a:r>
            </a:p>
          </p:txBody>
        </p:sp>
        <p:sp>
          <p:nvSpPr>
            <p:cNvPr id="20570" name="Text Box 85"/>
            <p:cNvSpPr txBox="1">
              <a:spLocks noChangeAspect="1" noChangeArrowheads="1"/>
            </p:cNvSpPr>
            <p:nvPr/>
          </p:nvSpPr>
          <p:spPr bwMode="auto">
            <a:xfrm>
              <a:off x="676" y="1939"/>
              <a:ext cx="129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571" name="Text Box 86"/>
            <p:cNvSpPr txBox="1">
              <a:spLocks noChangeAspect="1" noChangeArrowheads="1"/>
            </p:cNvSpPr>
            <p:nvPr/>
          </p:nvSpPr>
          <p:spPr bwMode="auto">
            <a:xfrm>
              <a:off x="4157" y="1244"/>
              <a:ext cx="8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572" name="Line 87"/>
            <p:cNvSpPr>
              <a:spLocks noChangeAspect="1" noChangeShapeType="1"/>
            </p:cNvSpPr>
            <p:nvPr/>
          </p:nvSpPr>
          <p:spPr bwMode="auto">
            <a:xfrm flipH="1" flipV="1">
              <a:off x="1152" y="1760"/>
              <a:ext cx="66" cy="2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3" name="Line 88"/>
            <p:cNvSpPr>
              <a:spLocks noChangeAspect="1" noChangeShapeType="1"/>
            </p:cNvSpPr>
            <p:nvPr/>
          </p:nvSpPr>
          <p:spPr bwMode="auto">
            <a:xfrm flipV="1">
              <a:off x="1336" y="1908"/>
              <a:ext cx="89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4" name="Oval 89"/>
            <p:cNvSpPr>
              <a:spLocks noChangeAspect="1" noChangeArrowheads="1"/>
            </p:cNvSpPr>
            <p:nvPr/>
          </p:nvSpPr>
          <p:spPr bwMode="auto">
            <a:xfrm rot="6499683">
              <a:off x="2017" y="29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5" name="Line 90"/>
            <p:cNvSpPr>
              <a:spLocks noChangeAspect="1" noChangeShapeType="1"/>
            </p:cNvSpPr>
            <p:nvPr/>
          </p:nvSpPr>
          <p:spPr bwMode="auto">
            <a:xfrm rot="6499683">
              <a:off x="2059" y="2976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6" name="Line 91"/>
            <p:cNvSpPr>
              <a:spLocks noChangeAspect="1" noChangeShapeType="1"/>
            </p:cNvSpPr>
            <p:nvPr/>
          </p:nvSpPr>
          <p:spPr bwMode="auto">
            <a:xfrm rot="6499683">
              <a:off x="2075" y="300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7" name="Line 92"/>
            <p:cNvSpPr>
              <a:spLocks noChangeAspect="1" noChangeShapeType="1"/>
            </p:cNvSpPr>
            <p:nvPr/>
          </p:nvSpPr>
          <p:spPr bwMode="auto">
            <a:xfrm rot="1099684">
              <a:off x="2087" y="2907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8" name="Line 93"/>
            <p:cNvSpPr>
              <a:spLocks noChangeAspect="1" noChangeShapeType="1"/>
            </p:cNvSpPr>
            <p:nvPr/>
          </p:nvSpPr>
          <p:spPr bwMode="auto">
            <a:xfrm rot="1099684">
              <a:off x="2115" y="289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9" name="Oval 94"/>
            <p:cNvSpPr>
              <a:spLocks noChangeAspect="1" noChangeArrowheads="1"/>
            </p:cNvSpPr>
            <p:nvPr/>
          </p:nvSpPr>
          <p:spPr bwMode="auto">
            <a:xfrm rot="5400000">
              <a:off x="3324" y="795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0" name="Line 95"/>
            <p:cNvSpPr>
              <a:spLocks noChangeAspect="1" noChangeShapeType="1"/>
            </p:cNvSpPr>
            <p:nvPr/>
          </p:nvSpPr>
          <p:spPr bwMode="auto">
            <a:xfrm rot="5400000">
              <a:off x="3383" y="85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1" name="Line 96"/>
            <p:cNvSpPr>
              <a:spLocks noChangeAspect="1" noChangeShapeType="1"/>
            </p:cNvSpPr>
            <p:nvPr/>
          </p:nvSpPr>
          <p:spPr bwMode="auto">
            <a:xfrm rot="5400000">
              <a:off x="3404" y="87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2" name="Line 97"/>
            <p:cNvSpPr>
              <a:spLocks noChangeAspect="1" noChangeShapeType="1"/>
            </p:cNvSpPr>
            <p:nvPr/>
          </p:nvSpPr>
          <p:spPr bwMode="auto">
            <a:xfrm>
              <a:off x="3386" y="776"/>
              <a:ext cx="29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3" name="Line 98"/>
            <p:cNvSpPr>
              <a:spLocks noChangeAspect="1" noChangeShapeType="1"/>
            </p:cNvSpPr>
            <p:nvPr/>
          </p:nvSpPr>
          <p:spPr bwMode="auto">
            <a:xfrm>
              <a:off x="3409" y="754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4" name="Oval 99"/>
            <p:cNvSpPr>
              <a:spLocks noChangeAspect="1" noChangeArrowheads="1"/>
            </p:cNvSpPr>
            <p:nvPr/>
          </p:nvSpPr>
          <p:spPr bwMode="auto">
            <a:xfrm rot="-5400000">
              <a:off x="3306" y="707"/>
              <a:ext cx="60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5" name="Line 100"/>
            <p:cNvSpPr>
              <a:spLocks noChangeAspect="1" noChangeShapeType="1"/>
            </p:cNvSpPr>
            <p:nvPr/>
          </p:nvSpPr>
          <p:spPr bwMode="auto">
            <a:xfrm rot="-5400000">
              <a:off x="3277" y="68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6" name="Line 101"/>
            <p:cNvSpPr>
              <a:spLocks noChangeAspect="1" noChangeShapeType="1"/>
            </p:cNvSpPr>
            <p:nvPr/>
          </p:nvSpPr>
          <p:spPr bwMode="auto">
            <a:xfrm rot="-5400000">
              <a:off x="3255" y="66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7" name="Line 102"/>
            <p:cNvSpPr>
              <a:spLocks noChangeAspect="1" noChangeShapeType="1"/>
            </p:cNvSpPr>
            <p:nvPr/>
          </p:nvSpPr>
          <p:spPr bwMode="auto">
            <a:xfrm rot="10800000">
              <a:off x="3273" y="755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8" name="Line 103"/>
            <p:cNvSpPr>
              <a:spLocks noChangeAspect="1" noChangeShapeType="1"/>
            </p:cNvSpPr>
            <p:nvPr/>
          </p:nvSpPr>
          <p:spPr bwMode="auto">
            <a:xfrm rot="10800000">
              <a:off x="3251" y="778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9" name="Rectangle 104"/>
            <p:cNvSpPr>
              <a:spLocks noChangeAspect="1" noChangeArrowheads="1"/>
            </p:cNvSpPr>
            <p:nvPr/>
          </p:nvSpPr>
          <p:spPr bwMode="auto">
            <a:xfrm>
              <a:off x="569" y="2971"/>
              <a:ext cx="97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200 MeV Polarimeter</a:t>
              </a:r>
            </a:p>
          </p:txBody>
        </p:sp>
        <p:sp>
          <p:nvSpPr>
            <p:cNvPr id="20590" name="Line 105"/>
            <p:cNvSpPr>
              <a:spLocks noChangeAspect="1" noChangeShapeType="1"/>
            </p:cNvSpPr>
            <p:nvPr/>
          </p:nvSpPr>
          <p:spPr bwMode="auto">
            <a:xfrm flipV="1">
              <a:off x="1820" y="2971"/>
              <a:ext cx="17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1" name="Rectangle 106"/>
            <p:cNvSpPr>
              <a:spLocks noChangeAspect="1" noChangeArrowheads="1"/>
            </p:cNvSpPr>
            <p:nvPr/>
          </p:nvSpPr>
          <p:spPr bwMode="auto">
            <a:xfrm>
              <a:off x="3647" y="436"/>
              <a:ext cx="102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RHIC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Polarimeters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92" name="Line 107"/>
            <p:cNvSpPr>
              <a:spLocks noChangeAspect="1" noChangeShapeType="1"/>
            </p:cNvSpPr>
            <p:nvPr/>
          </p:nvSpPr>
          <p:spPr bwMode="auto">
            <a:xfrm flipH="1">
              <a:off x="3401" y="604"/>
              <a:ext cx="203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3" name="Oval 108"/>
            <p:cNvSpPr>
              <a:spLocks noChangeAspect="1" noChangeArrowheads="1"/>
            </p:cNvSpPr>
            <p:nvPr/>
          </p:nvSpPr>
          <p:spPr bwMode="auto">
            <a:xfrm rot="8100306">
              <a:off x="3054" y="743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09"/>
            <p:cNvGrpSpPr>
              <a:grpSpLocks noChangeAspect="1"/>
            </p:cNvGrpSpPr>
            <p:nvPr/>
          </p:nvGrpSpPr>
          <p:grpSpPr bwMode="auto">
            <a:xfrm rot="2700306">
              <a:off x="3061" y="821"/>
              <a:ext cx="50" cy="51"/>
              <a:chOff x="3936" y="1517"/>
              <a:chExt cx="41" cy="41"/>
            </a:xfrm>
          </p:grpSpPr>
          <p:sp>
            <p:nvSpPr>
              <p:cNvPr id="20625" name="Line 110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6" name="Line 111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12"/>
            <p:cNvGrpSpPr>
              <a:grpSpLocks noChangeAspect="1"/>
            </p:cNvGrpSpPr>
            <p:nvPr/>
          </p:nvGrpSpPr>
          <p:grpSpPr bwMode="auto">
            <a:xfrm rot="2700306">
              <a:off x="3061" y="681"/>
              <a:ext cx="51" cy="50"/>
              <a:chOff x="3936" y="1517"/>
              <a:chExt cx="41" cy="41"/>
            </a:xfrm>
          </p:grpSpPr>
          <p:sp>
            <p:nvSpPr>
              <p:cNvPr id="20623" name="Line 113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4" name="Line 114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596" name="Rectangle 115"/>
            <p:cNvSpPr>
              <a:spLocks noChangeAspect="1" noChangeArrowheads="1"/>
            </p:cNvSpPr>
            <p:nvPr/>
          </p:nvSpPr>
          <p:spPr bwMode="auto">
            <a:xfrm>
              <a:off x="1115" y="441"/>
              <a:ext cx="154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Absolute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(H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  <a:sym typeface="Symbol" charset="2"/>
                </a:rPr>
                <a:t>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jet)</a:t>
              </a:r>
            </a:p>
          </p:txBody>
        </p:sp>
        <p:sp>
          <p:nvSpPr>
            <p:cNvPr id="20597" name="Line 116"/>
            <p:cNvSpPr>
              <a:spLocks noChangeAspect="1" noChangeShapeType="1"/>
            </p:cNvSpPr>
            <p:nvPr/>
          </p:nvSpPr>
          <p:spPr bwMode="auto">
            <a:xfrm>
              <a:off x="2727" y="585"/>
              <a:ext cx="28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8" name="Line 117"/>
            <p:cNvSpPr>
              <a:spLocks noChangeAspect="1" noChangeShapeType="1"/>
            </p:cNvSpPr>
            <p:nvPr/>
          </p:nvSpPr>
          <p:spPr bwMode="auto">
            <a:xfrm>
              <a:off x="747" y="2582"/>
              <a:ext cx="171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9" name="Oval 118"/>
            <p:cNvSpPr>
              <a:spLocks noChangeAspect="1" noChangeArrowheads="1"/>
            </p:cNvSpPr>
            <p:nvPr/>
          </p:nvSpPr>
          <p:spPr bwMode="auto">
            <a:xfrm rot="3845359">
              <a:off x="3159" y="32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0" name="Line 119"/>
            <p:cNvSpPr>
              <a:spLocks noChangeAspect="1" noChangeShapeType="1"/>
            </p:cNvSpPr>
            <p:nvPr/>
          </p:nvSpPr>
          <p:spPr bwMode="auto">
            <a:xfrm rot="3845359">
              <a:off x="3232" y="3240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1" name="Line 120"/>
            <p:cNvSpPr>
              <a:spLocks noChangeAspect="1" noChangeShapeType="1"/>
            </p:cNvSpPr>
            <p:nvPr/>
          </p:nvSpPr>
          <p:spPr bwMode="auto">
            <a:xfrm rot="3845359">
              <a:off x="3261" y="325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2" name="Line 121"/>
            <p:cNvSpPr>
              <a:spLocks noChangeAspect="1" noChangeShapeType="1"/>
            </p:cNvSpPr>
            <p:nvPr/>
          </p:nvSpPr>
          <p:spPr bwMode="auto">
            <a:xfrm rot="-1554641">
              <a:off x="3203" y="3173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3" name="Line 122"/>
            <p:cNvSpPr>
              <a:spLocks noChangeAspect="1" noChangeShapeType="1"/>
            </p:cNvSpPr>
            <p:nvPr/>
          </p:nvSpPr>
          <p:spPr bwMode="auto">
            <a:xfrm rot="-1554641">
              <a:off x="3213" y="314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4" name="Rectangle 123"/>
            <p:cNvSpPr>
              <a:spLocks noChangeAspect="1" noChangeArrowheads="1"/>
            </p:cNvSpPr>
            <p:nvPr/>
          </p:nvSpPr>
          <p:spPr bwMode="auto">
            <a:xfrm>
              <a:off x="3522" y="3266"/>
              <a:ext cx="10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AGS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05" name="Line 124"/>
            <p:cNvSpPr>
              <a:spLocks noChangeAspect="1" noChangeShapeType="1"/>
            </p:cNvSpPr>
            <p:nvPr/>
          </p:nvSpPr>
          <p:spPr bwMode="auto">
            <a:xfrm flipH="1" flipV="1">
              <a:off x="3299" y="3293"/>
              <a:ext cx="191" cy="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6" name="Text Box 125"/>
            <p:cNvSpPr txBox="1">
              <a:spLocks noChangeAspect="1" noChangeArrowheads="1"/>
            </p:cNvSpPr>
            <p:nvPr/>
          </p:nvSpPr>
          <p:spPr bwMode="auto">
            <a:xfrm>
              <a:off x="2217" y="3391"/>
              <a:ext cx="1100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Strong AGS Snake</a:t>
              </a:r>
            </a:p>
          </p:txBody>
        </p:sp>
        <p:sp>
          <p:nvSpPr>
            <p:cNvPr id="20607" name="Line 126"/>
            <p:cNvSpPr>
              <a:spLocks noChangeAspect="1" noChangeShapeType="1"/>
            </p:cNvSpPr>
            <p:nvPr/>
          </p:nvSpPr>
          <p:spPr bwMode="auto">
            <a:xfrm flipH="1" flipV="1">
              <a:off x="2478" y="3327"/>
              <a:ext cx="78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127"/>
            <p:cNvGrpSpPr>
              <a:grpSpLocks noChangeAspect="1"/>
            </p:cNvGrpSpPr>
            <p:nvPr/>
          </p:nvGrpSpPr>
          <p:grpSpPr bwMode="auto">
            <a:xfrm>
              <a:off x="3364" y="2828"/>
              <a:ext cx="99" cy="177"/>
              <a:chOff x="5420" y="4309"/>
              <a:chExt cx="136" cy="211"/>
            </a:xfrm>
          </p:grpSpPr>
          <p:sp>
            <p:nvSpPr>
              <p:cNvPr id="20621" name="Oval 128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2" name="AutoShape 129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609" name="Text Box 130"/>
            <p:cNvSpPr txBox="1">
              <a:spLocks noChangeAspect="1" noChangeArrowheads="1"/>
            </p:cNvSpPr>
            <p:nvPr/>
          </p:nvSpPr>
          <p:spPr bwMode="auto">
            <a:xfrm>
              <a:off x="3635" y="2697"/>
              <a:ext cx="1673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Helical Partial Siberian Snake</a:t>
              </a:r>
            </a:p>
          </p:txBody>
        </p:sp>
        <p:sp>
          <p:nvSpPr>
            <p:cNvPr id="20610" name="Line 131"/>
            <p:cNvSpPr>
              <a:spLocks noChangeAspect="1" noChangeShapeType="1"/>
            </p:cNvSpPr>
            <p:nvPr/>
          </p:nvSpPr>
          <p:spPr bwMode="auto">
            <a:xfrm flipH="1">
              <a:off x="3498" y="2841"/>
              <a:ext cx="171" cy="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1" name="Rectangle 132"/>
            <p:cNvSpPr>
              <a:spLocks noChangeAspect="1" noChangeArrowheads="1"/>
            </p:cNvSpPr>
            <p:nvPr/>
          </p:nvSpPr>
          <p:spPr bwMode="auto">
            <a:xfrm>
              <a:off x="850" y="818"/>
              <a:ext cx="45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PHOBOS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12" name="Text Box 133"/>
            <p:cNvSpPr txBox="1">
              <a:spLocks noChangeAspect="1" noChangeArrowheads="1"/>
            </p:cNvSpPr>
            <p:nvPr/>
          </p:nvSpPr>
          <p:spPr bwMode="auto">
            <a:xfrm>
              <a:off x="3306" y="2199"/>
              <a:ext cx="129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613" name="Line 134"/>
            <p:cNvSpPr>
              <a:spLocks noChangeAspect="1" noChangeShapeType="1"/>
            </p:cNvSpPr>
            <p:nvPr/>
          </p:nvSpPr>
          <p:spPr bwMode="auto">
            <a:xfrm flipH="1" flipV="1">
              <a:off x="3407" y="2137"/>
              <a:ext cx="111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4" name="Line 135"/>
            <p:cNvSpPr>
              <a:spLocks noChangeAspect="1" noChangeShapeType="1"/>
            </p:cNvSpPr>
            <p:nvPr/>
          </p:nvSpPr>
          <p:spPr bwMode="auto">
            <a:xfrm flipH="1" flipV="1">
              <a:off x="2926" y="2107"/>
              <a:ext cx="580" cy="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5" name="Line 136"/>
            <p:cNvSpPr>
              <a:spLocks noChangeAspect="1" noChangeShapeType="1"/>
            </p:cNvSpPr>
            <p:nvPr/>
          </p:nvSpPr>
          <p:spPr bwMode="auto">
            <a:xfrm>
              <a:off x="4624" y="1413"/>
              <a:ext cx="310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6" name="Text Box 137"/>
            <p:cNvSpPr txBox="1">
              <a:spLocks noChangeAspect="1" noChangeArrowheads="1"/>
            </p:cNvSpPr>
            <p:nvPr/>
          </p:nvSpPr>
          <p:spPr bwMode="auto">
            <a:xfrm>
              <a:off x="1568" y="1096"/>
              <a:ext cx="8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617" name="Line 138"/>
            <p:cNvSpPr>
              <a:spLocks noChangeAspect="1" noChangeShapeType="1"/>
            </p:cNvSpPr>
            <p:nvPr/>
          </p:nvSpPr>
          <p:spPr bwMode="auto">
            <a:xfrm flipH="1">
              <a:off x="1263" y="1229"/>
              <a:ext cx="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139"/>
            <p:cNvGrpSpPr>
              <a:grpSpLocks noChangeAspect="1"/>
            </p:cNvGrpSpPr>
            <p:nvPr/>
          </p:nvGrpSpPr>
          <p:grpSpPr bwMode="auto">
            <a:xfrm rot="-2695348">
              <a:off x="2371" y="3140"/>
              <a:ext cx="99" cy="176"/>
              <a:chOff x="5420" y="4309"/>
              <a:chExt cx="136" cy="211"/>
            </a:xfrm>
          </p:grpSpPr>
          <p:sp>
            <p:nvSpPr>
              <p:cNvPr id="20619" name="Oval 140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0" name="AutoShape 141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488" name="Text Box 145"/>
          <p:cNvSpPr txBox="1">
            <a:spLocks noChangeArrowheads="1"/>
          </p:cNvSpPr>
          <p:nvPr/>
        </p:nvSpPr>
        <p:spPr bwMode="auto">
          <a:xfrm>
            <a:off x="3657600" y="1905000"/>
            <a:ext cx="2667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polarized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pPr algn="ctr">
              <a:spcBef>
                <a:spcPct val="50000"/>
              </a:spcBef>
            </a:pPr>
            <a:r>
              <a:rPr lang="en-US" dirty="0"/>
              <a:t>62 </a:t>
            </a:r>
            <a:r>
              <a:rPr lang="en-US" dirty="0">
                <a:latin typeface="Symbol" charset="2"/>
                <a:sym typeface="Symbol" charset="2"/>
              </a:rPr>
              <a:t> </a:t>
            </a:r>
            <a:r>
              <a:rPr lang="en-US" dirty="0">
                <a:sym typeface="Symbol" charset="2"/>
              </a:rPr>
              <a:t>s  500 GeV</a:t>
            </a:r>
          </a:p>
        </p:txBody>
      </p:sp>
      <p:sp>
        <p:nvSpPr>
          <p:cNvPr id="147" name="Date Placeholder 1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pic>
        <p:nvPicPr>
          <p:cNvPr id="148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781585" y="-24834"/>
            <a:ext cx="2343540" cy="20186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295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ustomShape 1"/>
          <p:cNvSpPr/>
          <p:nvPr/>
        </p:nvSpPr>
        <p:spPr>
          <a:xfrm>
            <a:off x="77330" y="89100"/>
            <a:ext cx="8863200" cy="123936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History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  <a:latin typeface="Calibri"/>
              </a:rPr>
              <a:t>of RHIC Spin Runs </a:t>
            </a:r>
          </a:p>
          <a:p>
            <a:pPr algn="ctr">
              <a:lnSpc>
                <a:spcPct val="100000"/>
              </a:lnSpc>
            </a:pP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RHIC is capable of delivering the polarized </a:t>
            </a:r>
            <a:r>
              <a:rPr lang="en-US" sz="2000" b="1" i="1" dirty="0" err="1">
                <a:solidFill>
                  <a:srgbClr val="0000FF"/>
                </a:solidFill>
                <a:latin typeface="Calibri"/>
              </a:rPr>
              <a:t>p+p</a:t>
            </a: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/A for precision spin physics</a:t>
            </a:r>
            <a:endParaRPr sz="2000"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464" name="CustomShape 2"/>
          <p:cNvSpPr/>
          <p:nvPr/>
        </p:nvSpPr>
        <p:spPr>
          <a:xfrm>
            <a:off x="330120" y="5162400"/>
            <a:ext cx="8719200" cy="1312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A very challenging task to deliver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p+p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excellent performance from 2012+ </a:t>
            </a:r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Longitudinally and transversely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p+p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</a:t>
            </a:r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Transversely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p+Au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and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p+Al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in 2015</a:t>
            </a:r>
            <a:endParaRPr dirty="0"/>
          </a:p>
        </p:txBody>
      </p:sp>
      <p:sp>
        <p:nvSpPr>
          <p:cNvPr id="467" name="CustomShape 4"/>
          <p:cNvSpPr/>
          <p:nvPr/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33259"/>
            <a:ext cx="4392720" cy="381897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5</a:t>
            </a:fld>
            <a:endParaRPr lang="en-US"/>
          </a:p>
        </p:txBody>
      </p:sp>
      <p:pic>
        <p:nvPicPr>
          <p:cNvPr id="37890" name="Picture 2" descr="RHIC&#10;      luminosity PP">
            <a:extLst>
              <a:ext uri="{FF2B5EF4-FFF2-40B4-BE49-F238E27FC236}">
                <a16:creationId xmlns:a16="http://schemas.microsoft.com/office/drawing/2014/main" id="{C2C8A305-E865-B040-9EF0-0D9F55846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30661"/>
            <a:ext cx="3821575" cy="382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7177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20705" cy="1479172"/>
          </a:xfrm>
        </p:spPr>
        <p:txBody>
          <a:bodyPr>
            <a:normAutofit/>
          </a:bodyPr>
          <a:lstStyle/>
          <a:p>
            <a:r>
              <a:rPr lang="en-US" sz="3600" dirty="0"/>
              <a:t>Physics with Longitudinally </a:t>
            </a:r>
            <a:br>
              <a:rPr lang="en-US" sz="3600" dirty="0"/>
            </a:br>
            <a:r>
              <a:rPr lang="en-US" sz="3600" dirty="0"/>
              <a:t>Polarized </a:t>
            </a:r>
            <a:r>
              <a:rPr lang="en-US" sz="3600" dirty="0" err="1"/>
              <a:t>p+p</a:t>
            </a:r>
            <a:r>
              <a:rPr lang="en-US" sz="3600" dirty="0"/>
              <a:t> Collisions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3913" y="2623930"/>
            <a:ext cx="2130287" cy="27166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258589" y="2261829"/>
            <a:ext cx="5835422" cy="3224572"/>
            <a:chOff x="983820" y="1753810"/>
            <a:chExt cx="724115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296462" y="2261671"/>
            <a:ext cx="2460524" cy="1322557"/>
          </a:xfrm>
          <a:prstGeom prst="rect">
            <a:avLst/>
          </a:prstGeom>
          <a:ln>
            <a:noFill/>
          </a:ln>
        </p:spPr>
      </p:pic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2975285"/>
              </p:ext>
            </p:extLst>
          </p:nvPr>
        </p:nvGraphicFramePr>
        <p:xfrm>
          <a:off x="361720" y="4668643"/>
          <a:ext cx="2395265" cy="1179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0" name="ﾋﾞｯﾄﾏｯﾌﾟ ｲﾒｰｼﾞ" r:id="rId6" imgW="4886266" imgH="2152922" progId="Paint.Picture">
                  <p:embed/>
                </p:oleObj>
              </mc:Choice>
              <mc:Fallback>
                <p:oleObj name="ﾋﾞｯﾄﾏｯﾌﾟ ｲﾒｰｼﾞ" r:id="rId6" imgW="4886266" imgH="2152922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20" y="4668643"/>
                        <a:ext cx="2395265" cy="1179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856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0633E-1409-5240-A060-4BA30B289318}" type="slidenum">
              <a:rPr lang="zh-CN" altLang="en-US"/>
              <a:pPr/>
              <a:t>7</a:t>
            </a:fld>
            <a:endParaRPr lang="en-US" altLang="zh-CN"/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0"/>
            <a:ext cx="8686800" cy="762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3600" dirty="0">
                <a:effectLst/>
                <a:latin typeface="Times New Roman" charset="0"/>
                <a:ea typeface="ＭＳ Ｐゴシック" charset="-128"/>
              </a:rPr>
              <a:t>PHENIX Detector at RHIC</a:t>
            </a:r>
          </a:p>
        </p:txBody>
      </p:sp>
      <p:sp>
        <p:nvSpPr>
          <p:cNvPr id="40076" name="Rectangle 140"/>
          <p:cNvSpPr>
            <a:spLocks noChangeArrowheads="1"/>
          </p:cNvSpPr>
          <p:nvPr/>
        </p:nvSpPr>
        <p:spPr bwMode="auto">
          <a:xfrm>
            <a:off x="5103813" y="2590800"/>
            <a:ext cx="3581400" cy="1676400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/>
            <a:r>
              <a:rPr lang="en-US" altLang="zh-CN" b="1" dirty="0">
                <a:ea typeface="宋体" charset="-122"/>
                <a:cs typeface="宋体" charset="-122"/>
              </a:rPr>
              <a:t>Muon Arms</a:t>
            </a:r>
            <a:r>
              <a:rPr lang="en-US" altLang="zh-CN" dirty="0">
                <a:ea typeface="宋体" charset="-122"/>
                <a:cs typeface="宋体" charset="-122"/>
              </a:rPr>
              <a:t>       1.2 &lt;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2.4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J/Psi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Heavy Flavor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Charged hadrons</a:t>
            </a:r>
          </a:p>
        </p:txBody>
      </p:sp>
      <p:sp>
        <p:nvSpPr>
          <p:cNvPr id="40086" name="Rectangle 150"/>
          <p:cNvSpPr>
            <a:spLocks noChangeArrowheads="1"/>
          </p:cNvSpPr>
          <p:nvPr/>
        </p:nvSpPr>
        <p:spPr bwMode="auto">
          <a:xfrm>
            <a:off x="5103813" y="762000"/>
            <a:ext cx="3582987" cy="1752600"/>
          </a:xfrm>
          <a:prstGeom prst="rect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/>
            <a:r>
              <a:rPr lang="en-US" altLang="zh-CN" b="1" dirty="0">
                <a:ea typeface="宋体" charset="-122"/>
                <a:cs typeface="宋体" charset="-122"/>
              </a:rPr>
              <a:t>Central Arms</a:t>
            </a:r>
            <a:r>
              <a:rPr lang="en-US" altLang="zh-CN" dirty="0">
                <a:ea typeface="宋体" charset="-122"/>
                <a:cs typeface="宋体" charset="-122"/>
              </a:rPr>
              <a:t>           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0.35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Identified charged hadrons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宋体" charset="-122"/>
                <a:cs typeface="宋体" charset="-122"/>
              </a:rPr>
              <a:t>Neutral </a:t>
            </a:r>
            <a:r>
              <a:rPr lang="en-US" altLang="zh-CN" dirty="0" err="1">
                <a:solidFill>
                  <a:srgbClr val="FF0000"/>
                </a:solidFill>
                <a:ea typeface="宋体" charset="-122"/>
                <a:cs typeface="宋体" charset="-122"/>
              </a:rPr>
              <a:t>Pions</a:t>
            </a:r>
            <a:endParaRPr lang="en-US" altLang="zh-CN" dirty="0">
              <a:solidFill>
                <a:srgbClr val="FF0000"/>
              </a:solidFill>
              <a:ea typeface="宋体" charset="-122"/>
              <a:cs typeface="宋体" charset="-122"/>
            </a:endParaRP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Direct Photon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Heavy Flavor</a:t>
            </a:r>
          </a:p>
        </p:txBody>
      </p:sp>
      <p:sp>
        <p:nvSpPr>
          <p:cNvPr id="40087" name="Rectangle 151"/>
          <p:cNvSpPr>
            <a:spLocks noChangeArrowheads="1"/>
          </p:cNvSpPr>
          <p:nvPr/>
        </p:nvSpPr>
        <p:spPr bwMode="auto">
          <a:xfrm>
            <a:off x="5103813" y="4343400"/>
            <a:ext cx="3582987" cy="914400"/>
          </a:xfrm>
          <a:prstGeom prst="rect">
            <a:avLst/>
          </a:prstGeom>
          <a:solidFill>
            <a:srgbClr val="FF66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/>
            <a:r>
              <a:rPr lang="en-US" altLang="zh-CN" b="1" dirty="0">
                <a:ea typeface="宋体" charset="-122"/>
                <a:cs typeface="宋体" charset="-122"/>
              </a:rPr>
              <a:t>MPC  </a:t>
            </a:r>
            <a:r>
              <a:rPr lang="en-US" altLang="zh-CN" dirty="0">
                <a:ea typeface="宋体" charset="-122"/>
                <a:cs typeface="宋体" charset="-122"/>
              </a:rPr>
              <a:t>                 3.1 &lt;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3.9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Neutral Pion’s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Eta’s</a:t>
            </a:r>
          </a:p>
        </p:txBody>
      </p:sp>
      <p:sp>
        <p:nvSpPr>
          <p:cNvPr id="24" name="Rectangle 151"/>
          <p:cNvSpPr>
            <a:spLocks noChangeArrowheads="1"/>
          </p:cNvSpPr>
          <p:nvPr/>
        </p:nvSpPr>
        <p:spPr bwMode="auto">
          <a:xfrm>
            <a:off x="5105400" y="5334000"/>
            <a:ext cx="3581400" cy="990600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/>
            <a:r>
              <a:rPr lang="en-US" altLang="zh-CN" b="1" dirty="0">
                <a:ea typeface="宋体" charset="-122"/>
                <a:cs typeface="宋体" charset="-122"/>
              </a:rPr>
              <a:t>BBC	 (Relative) luminosity </a:t>
            </a:r>
          </a:p>
          <a:p>
            <a:pPr defTabSz="914400"/>
            <a:r>
              <a:rPr lang="en-US" altLang="zh-CN" b="1" dirty="0">
                <a:ea typeface="宋体" charset="-122"/>
                <a:cs typeface="宋体" charset="-122"/>
              </a:rPr>
              <a:t>ZDC</a:t>
            </a:r>
            <a:endParaRPr lang="en-US" altLang="zh-CN" dirty="0">
              <a:ea typeface="宋体" charset="-122"/>
              <a:cs typeface="宋体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4" y="822475"/>
            <a:ext cx="4363738" cy="553387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186609" y="1457738"/>
            <a:ext cx="1086678" cy="8746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186609" y="1842052"/>
            <a:ext cx="1391478" cy="48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186609" y="4097655"/>
            <a:ext cx="2385391" cy="889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19741" y="5007117"/>
            <a:ext cx="2352259" cy="4498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</p:spTree>
    <p:extLst>
      <p:ext uri="{BB962C8B-B14F-4D97-AF65-F5344CB8AC3E}">
        <p14:creationId xmlns:p14="http://schemas.microsoft.com/office/powerpoint/2010/main" val="348132758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68301-1D06-1744-AB2F-BB7587F5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029200" cy="1143000"/>
          </a:xfrm>
        </p:spPr>
        <p:txBody>
          <a:bodyPr/>
          <a:lstStyle/>
          <a:p>
            <a:r>
              <a:rPr lang="en-US" dirty="0"/>
              <a:t>The STAR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3B64C-864A-1249-9D23-07386A93B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E2B7C-BD01-674A-B746-34D1117B5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B0431-747F-2C4C-86D7-4BF050F7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17F921-816C-5941-AB27-B797AA7E0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7213"/>
            <a:ext cx="9054637" cy="3398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D7ECA1-3D09-B940-B1BB-24D873B72ECE}"/>
              </a:ext>
            </a:extLst>
          </p:cNvPr>
          <p:cNvSpPr txBox="1"/>
          <p:nvPr/>
        </p:nvSpPr>
        <p:spPr>
          <a:xfrm>
            <a:off x="609248" y="5156021"/>
            <a:ext cx="3554435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Large acceptance:</a:t>
            </a:r>
          </a:p>
          <a:p>
            <a:r>
              <a:rPr lang="en-US" dirty="0"/>
              <a:t>Tracking: TPC+TOF, :  -1.3 &lt; eta &lt; 1.3</a:t>
            </a:r>
          </a:p>
          <a:p>
            <a:r>
              <a:rPr lang="en-US" dirty="0"/>
              <a:t>Central </a:t>
            </a:r>
            <a:r>
              <a:rPr lang="en-US" dirty="0" err="1"/>
              <a:t>EMCal</a:t>
            </a:r>
            <a:r>
              <a:rPr lang="en-US" dirty="0"/>
              <a:t>: -1 &lt; eta &lt; 2</a:t>
            </a:r>
          </a:p>
          <a:p>
            <a:r>
              <a:rPr lang="en-US" dirty="0"/>
              <a:t>Forward </a:t>
            </a:r>
            <a:r>
              <a:rPr lang="en-US" dirty="0" err="1"/>
              <a:t>EMCal</a:t>
            </a:r>
            <a:r>
              <a:rPr lang="en-US" dirty="0"/>
              <a:t>: 2.5 &lt; eta &lt; 4.2</a:t>
            </a:r>
          </a:p>
          <a:p>
            <a:r>
              <a:rPr lang="en-US" dirty="0"/>
              <a:t>BBC, ZDC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85FFD2-E84D-8042-A2CD-7D329E38A815}"/>
              </a:ext>
            </a:extLst>
          </p:cNvPr>
          <p:cNvSpPr txBox="1"/>
          <p:nvPr/>
        </p:nvSpPr>
        <p:spPr>
          <a:xfrm>
            <a:off x="5100771" y="5309809"/>
            <a:ext cx="3831818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Jets</a:t>
            </a:r>
          </a:p>
          <a:p>
            <a:pPr marL="285750" indent="-285750">
              <a:buFontTx/>
              <a:buChar char="-"/>
            </a:pPr>
            <a:r>
              <a:rPr lang="en-US" dirty="0"/>
              <a:t>Pi0 and (identified)charged hadrons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Electrons &amp; Muons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4591E7-913B-EC42-B780-FC148A56D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32" y="57944"/>
            <a:ext cx="3015511" cy="209946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8B4BC5-0790-7445-BD71-B6641D3C43E1}"/>
              </a:ext>
            </a:extLst>
          </p:cNvPr>
          <p:cNvCxnSpPr>
            <a:cxnSpLocks/>
          </p:cNvCxnSpPr>
          <p:nvPr/>
        </p:nvCxnSpPr>
        <p:spPr>
          <a:xfrm flipV="1">
            <a:off x="4527318" y="2497967"/>
            <a:ext cx="1051951" cy="10701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5720DC2-5C43-A943-98D3-8968C59E7016}"/>
              </a:ext>
            </a:extLst>
          </p:cNvPr>
          <p:cNvCxnSpPr>
            <a:cxnSpLocks/>
          </p:cNvCxnSpPr>
          <p:nvPr/>
        </p:nvCxnSpPr>
        <p:spPr>
          <a:xfrm flipV="1">
            <a:off x="4491599" y="2520989"/>
            <a:ext cx="366151" cy="10356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9613B6-0094-A749-8717-4D4EFEC16F12}"/>
              </a:ext>
            </a:extLst>
          </p:cNvPr>
          <p:cNvCxnSpPr>
            <a:cxnSpLocks/>
          </p:cNvCxnSpPr>
          <p:nvPr/>
        </p:nvCxnSpPr>
        <p:spPr>
          <a:xfrm flipV="1">
            <a:off x="4491599" y="2509478"/>
            <a:ext cx="704227" cy="10586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33F136-CCA7-2146-8B7A-F62AAA0A91A4}"/>
              </a:ext>
            </a:extLst>
          </p:cNvPr>
          <p:cNvCxnSpPr/>
          <p:nvPr/>
        </p:nvCxnSpPr>
        <p:spPr>
          <a:xfrm>
            <a:off x="3724507" y="3601567"/>
            <a:ext cx="14936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825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Gluon Polarization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2EEF31-2509-DC43-B6D0-EEEB9FE46408}"/>
              </a:ext>
            </a:extLst>
          </p:cNvPr>
          <p:cNvGrpSpPr/>
          <p:nvPr/>
        </p:nvGrpSpPr>
        <p:grpSpPr>
          <a:xfrm>
            <a:off x="1524000" y="2092012"/>
            <a:ext cx="5835422" cy="3224572"/>
            <a:chOff x="983820" y="1753810"/>
            <a:chExt cx="7241154" cy="4213571"/>
          </a:xfrm>
        </p:grpSpPr>
        <p:pic>
          <p:nvPicPr>
            <p:cNvPr id="7" name="Picture 3" descr="spin-physics-w">
              <a:extLst>
                <a:ext uri="{FF2B5EF4-FFF2-40B4-BE49-F238E27FC236}">
                  <a16:creationId xmlns:a16="http://schemas.microsoft.com/office/drawing/2014/main" id="{0FC405AD-B449-554E-B315-202C44B751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>
              <a:extLst>
                <a:ext uri="{FF2B5EF4-FFF2-40B4-BE49-F238E27FC236}">
                  <a16:creationId xmlns:a16="http://schemas.microsoft.com/office/drawing/2014/main" id="{5F194E1F-B212-3E4A-8DC4-A7B1253BF4C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>
              <a:extLst>
                <a:ext uri="{FF2B5EF4-FFF2-40B4-BE49-F238E27FC236}">
                  <a16:creationId xmlns:a16="http://schemas.microsoft.com/office/drawing/2014/main" id="{1168BA42-FB84-8F45-BAD8-89B92331D82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68752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17130</TotalTime>
  <Words>1637</Words>
  <Application>Microsoft Macintosh PowerPoint</Application>
  <PresentationFormat>On-screen Show (4:3)</PresentationFormat>
  <Paragraphs>381</Paragraphs>
  <Slides>38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ＭＳ Ｐゴシック</vt:lpstr>
      <vt:lpstr>SimSun</vt:lpstr>
      <vt:lpstr>SimSun</vt:lpstr>
      <vt:lpstr>StarSymbol</vt:lpstr>
      <vt:lpstr>Arial</vt:lpstr>
      <vt:lpstr>Calibri</vt:lpstr>
      <vt:lpstr>Cambria Math</vt:lpstr>
      <vt:lpstr>Symbol</vt:lpstr>
      <vt:lpstr>Times New Roman</vt:lpstr>
      <vt:lpstr>Wingdings 3</vt:lpstr>
      <vt:lpstr>Office Theme</vt:lpstr>
      <vt:lpstr>ﾋﾞｯﾄﾏｯﾌﾟ ｲﾒｰｼﾞ</vt:lpstr>
      <vt:lpstr>Overview of RHIC Longitudinal Spin Physics Program</vt:lpstr>
      <vt:lpstr>PowerPoint Presentation</vt:lpstr>
      <vt:lpstr>Outline</vt:lpstr>
      <vt:lpstr>Polarized Proton Collider at RHIC</vt:lpstr>
      <vt:lpstr>PowerPoint Presentation</vt:lpstr>
      <vt:lpstr>Physics with Longitudinally  Polarized p+p Collisions</vt:lpstr>
      <vt:lpstr>PHENIX Detector at RHIC</vt:lpstr>
      <vt:lpstr>The STAR Experiment</vt:lpstr>
      <vt:lpstr>Gluon Polarization</vt:lpstr>
      <vt:lpstr>Gluon Polarization and 𝜋0  (or jet)ALL </vt:lpstr>
      <vt:lpstr>First Precision Measurements of Longitudinal Double-Spin Asymmetry ALL from RHIC </vt:lpstr>
      <vt:lpstr>First Hint of Non-zero Gluon Polarization from RHIC</vt:lpstr>
      <vt:lpstr>More Results Coming from RHIC</vt:lpstr>
      <vt:lpstr>PHENIX: 𝜋0 ALL at central rapidity (|𝜂|&lt;0.35)</vt:lpstr>
      <vt:lpstr>PHENIX h+/- and HF e+/- ALL</vt:lpstr>
      <vt:lpstr>PHENIX: 𝐽/𝜓 ALL at Forward Rapidity</vt:lpstr>
      <vt:lpstr>STAR: Di-Jet ALL, pp 200GeV</vt:lpstr>
      <vt:lpstr>In Progress: 200 GeV Inclusive Jet ALL</vt:lpstr>
      <vt:lpstr>STAR: 510 GeV pp Jet ALL</vt:lpstr>
      <vt:lpstr>STAR: pp510 Di-jet ALL</vt:lpstr>
      <vt:lpstr>STAR: Forward pi0 ALL in pp 510GeV access small-x gluons</vt:lpstr>
      <vt:lpstr>Impact of RHIC data on Gluon Polarization </vt:lpstr>
      <vt:lpstr>Electroweak Probe for Sea Quarks at High Energy at RHIC</vt:lpstr>
      <vt:lpstr>Access sea-quark with W+/-</vt:lpstr>
      <vt:lpstr>First Direct Measurements of Flavor Identified Sea Quark Polarization</vt:lpstr>
      <vt:lpstr>Latest W+/- AL from STAR and PHENIX</vt:lpstr>
      <vt:lpstr>RHIC 𝑊± → 𝑙± data Impact on  Sea Quark Polarization </vt:lpstr>
      <vt:lpstr>Future: PHENIX -&gt; sPHENIX -&gt; EIC@RHIC</vt:lpstr>
      <vt:lpstr>sPHENIX at RHIC </vt:lpstr>
      <vt:lpstr>RHIC Multi-Year Plan: sPHENIX 2023-2027+ (Cold QCD plan under development now)</vt:lpstr>
      <vt:lpstr>Proposed STAR Forward Upgrade Access small-x Gluons</vt:lpstr>
      <vt:lpstr>EIC Future @RHIC </vt:lpstr>
      <vt:lpstr>Summary and Outlook</vt:lpstr>
      <vt:lpstr>Backup slides </vt:lpstr>
      <vt:lpstr>Latest Pol NNPDFPol Global Fit</vt:lpstr>
      <vt:lpstr>Relative contributions</vt:lpstr>
      <vt:lpstr>PHENIX: pp510GeV  𝑊± → 𝑒± AL</vt:lpstr>
      <vt:lpstr>STAR Forward Proposal</vt:lpstr>
    </vt:vector>
  </TitlesOfParts>
  <Company>Los Alamos National Laboratory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Measurements of Heavy Quark Transverse Single Spin Asymmetry in the Forward and Backward Rapidities in p+p Collisions in PHENIX</dc:title>
  <dc:creator>Ming Liu</dc:creator>
  <cp:lastModifiedBy>Ming Liu</cp:lastModifiedBy>
  <cp:revision>631</cp:revision>
  <cp:lastPrinted>2016-07-08T02:09:00Z</cp:lastPrinted>
  <dcterms:created xsi:type="dcterms:W3CDTF">2015-06-04T23:30:13Z</dcterms:created>
  <dcterms:modified xsi:type="dcterms:W3CDTF">2018-05-29T06:50:44Z</dcterms:modified>
</cp:coreProperties>
</file>