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Microsoft_Equation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Microsoft_Equation8.bin" ContentType="application/vnd.openxmlformats-officedocument.oleObject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embeddings/Microsoft_Equation7.bin" ContentType="application/vnd.openxmlformats-officedocument.oleObject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2.bin" ContentType="application/vnd.openxmlformats-officedocument.oleObject"/>
  <Override PartName="/ppt/embeddings/Microsoft_Equation6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embeddings/Microsoft_Equation10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368" r:id="rId3"/>
    <p:sldId id="297" r:id="rId4"/>
    <p:sldId id="326" r:id="rId5"/>
    <p:sldId id="340" r:id="rId6"/>
    <p:sldId id="300" r:id="rId7"/>
    <p:sldId id="348" r:id="rId8"/>
    <p:sldId id="301" r:id="rId9"/>
    <p:sldId id="308" r:id="rId10"/>
    <p:sldId id="327" r:id="rId11"/>
    <p:sldId id="309" r:id="rId12"/>
    <p:sldId id="356" r:id="rId13"/>
    <p:sldId id="342" r:id="rId14"/>
    <p:sldId id="277" r:id="rId15"/>
    <p:sldId id="288" r:id="rId16"/>
    <p:sldId id="271" r:id="rId17"/>
    <p:sldId id="280" r:id="rId18"/>
    <p:sldId id="291" r:id="rId19"/>
    <p:sldId id="358" r:id="rId20"/>
    <p:sldId id="334" r:id="rId21"/>
    <p:sldId id="359" r:id="rId22"/>
    <p:sldId id="304" r:id="rId23"/>
    <p:sldId id="328" r:id="rId24"/>
    <p:sldId id="339" r:id="rId25"/>
    <p:sldId id="335" r:id="rId26"/>
    <p:sldId id="363" r:id="rId27"/>
    <p:sldId id="338" r:id="rId28"/>
    <p:sldId id="364" r:id="rId29"/>
    <p:sldId id="365" r:id="rId30"/>
    <p:sldId id="366" r:id="rId31"/>
    <p:sldId id="367" r:id="rId32"/>
    <p:sldId id="336" r:id="rId33"/>
    <p:sldId id="330" r:id="rId34"/>
    <p:sldId id="349" r:id="rId35"/>
    <p:sldId id="332" r:id="rId36"/>
    <p:sldId id="307" r:id="rId37"/>
    <p:sldId id="333" r:id="rId38"/>
    <p:sldId id="351" r:id="rId39"/>
    <p:sldId id="360" r:id="rId40"/>
    <p:sldId id="279" r:id="rId41"/>
    <p:sldId id="313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6E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Relationship Id="rId2" Type="http://schemas.openxmlformats.org/officeDocument/2006/relationships/image" Target="../media/image34.pict"/><Relationship Id="rId3" Type="http://schemas.openxmlformats.org/officeDocument/2006/relationships/image" Target="../media/image35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26F071-145C-5E4C-AC6D-EBDEB2EF18FD}" type="datetime1">
              <a:rPr lang="en-US"/>
              <a:pPr>
                <a:defRPr/>
              </a:pPr>
              <a:t>5/11/11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67F9DD-3418-5A41-9A88-CC23E5207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412B61-5305-4D4A-8458-2180C9E8E176}" type="datetime1">
              <a:rPr lang="en-US"/>
              <a:pPr>
                <a:defRPr/>
              </a:pPr>
              <a:t>5/11/11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C232C5-D4CA-2543-AD06-7CDBE1C4E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63600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63600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F4D66C-3506-0B40-A419-03EF26139F9E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339663-639A-B248-AD9E-3752A160E916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4802-0756-9A4F-AEA5-E68E31DAD6C3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3286-C9CF-C44A-ADA7-1AB79B806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F280-B0C3-7C4E-B3D6-555FB34844AD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4391-8328-C049-80C4-6A6F6384C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5969-69D6-DB4D-90FD-E228703E8768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2B69-4A86-4949-A1BC-70281A3AE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C825-4BBE-BA49-8061-1E65641A96BF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EE8B-2450-C744-A503-4DED050C7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1A10-1E20-2444-8221-D3B7361E7336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419B-9E3B-F943-A7A9-90E2D24D7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EB64-19B8-0B4F-9821-DB5B6E24DB02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DCD2-8FB8-EB4B-91DE-07ADDCAA7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032A-2ACB-684C-8920-2D583B5939E7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9D69-E769-274A-96C4-076C8A485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CB69C-381F-CF4C-8B40-52474D41175A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8B296-28A7-3347-8ECC-7C1123685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DC22B-905E-B74A-946D-8C0044220CB9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45AE-330D-EE41-A353-C63EF94CB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C2EF-4010-7643-8DD1-3E970B522919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E59C-1514-224C-ADA1-36969CE33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29B6-B54D-BE46-9155-DAFC36DF9316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2F5B-2D99-7841-8222-5A4914769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2456A1-D575-7346-A2C0-4C0B12F483F9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Ming X. Liu,  BNL DY Workshop May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CF36D4-DF76-8B4B-A602-F11D775D7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127875" cy="397554"/>
          </a:xfrm>
          <a:prstGeom prst="rect">
            <a:avLst/>
          </a:prstGeom>
        </p:spPr>
      </p:pic>
      <p:pic>
        <p:nvPicPr>
          <p:cNvPr id="8" name="Picture 159" descr="lanl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152668" y="0"/>
            <a:ext cx="991331" cy="3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4" Type="http://schemas.openxmlformats.org/officeDocument/2006/relationships/image" Target="../media/image37.gif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Microsoft_Equation7.bin"/><Relationship Id="rId7" Type="http://schemas.openxmlformats.org/officeDocument/2006/relationships/oleObject" Target="../embeddings/Microsoft_Equation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oleObject" Target="../embeddings/Microsoft_Equation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oleObject" Target="../embeddings/Microsoft_Equation1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6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0.wmf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5.png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0" y="523875"/>
            <a:ext cx="9144000" cy="1470025"/>
          </a:xfrm>
        </p:spPr>
        <p:txBody>
          <a:bodyPr/>
          <a:lstStyle/>
          <a:p>
            <a:r>
              <a:rPr lang="en-US" smtClean="0"/>
              <a:t>Drell-Yan Production at PHENIX </a:t>
            </a:r>
            <a:br>
              <a:rPr lang="en-US" smtClean="0"/>
            </a:br>
            <a:r>
              <a:rPr lang="en-US" smtClean="0"/>
              <a:t>Status and Plan</a:t>
            </a:r>
            <a:endParaRPr lang="en-US" smtClean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91368"/>
            <a:ext cx="6400800" cy="14573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Ming X. Liu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Los Alamos National Lab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(for the PHENIX Collaboration)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300" y="4106863"/>
            <a:ext cx="2844800" cy="172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760063" y="4184350"/>
            <a:ext cx="59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err="1">
                <a:latin typeface="Calibri" charset="0"/>
              </a:rPr>
              <a:t>μ</a:t>
            </a:r>
            <a:r>
              <a:rPr lang="en-US" sz="3600" baseline="30000" dirty="0">
                <a:latin typeface="Calibri" charset="0"/>
              </a:rPr>
              <a:t>+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5771970" y="5053073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err="1">
                <a:latin typeface="Calibri" charset="0"/>
              </a:rPr>
              <a:t>μ</a:t>
            </a:r>
            <a:r>
              <a:rPr lang="en-US" sz="3600" baseline="30000" dirty="0">
                <a:latin typeface="Calibri" charset="0"/>
              </a:rPr>
              <a:t>-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2256148" y="4455036"/>
            <a:ext cx="430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charset="0"/>
              </a:rPr>
              <a:t>p</a:t>
            </a:r>
            <a:r>
              <a:rPr lang="en-US" baseline="30000" dirty="0" err="1">
                <a:latin typeface="Wingdings" charset="2"/>
                <a:ea typeface="Wingdings" charset="2"/>
                <a:cs typeface="Wingdings" charset="2"/>
              </a:rPr>
              <a:t></a:t>
            </a:r>
            <a:endParaRPr lang="en-US" baseline="30000" dirty="0">
              <a:latin typeface="Calibri" charset="0"/>
            </a:endParaRP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2232844" y="5196230"/>
            <a:ext cx="333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Calibri" charset="0"/>
              </a:rPr>
              <a:t>N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425123" cy="1458084"/>
          </a:xfrm>
        </p:spPr>
        <p:txBody>
          <a:bodyPr/>
          <a:lstStyle/>
          <a:p>
            <a:r>
              <a:rPr lang="en-US" dirty="0" smtClean="0"/>
              <a:t>PHENIX: 2011-2018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61" y="2009913"/>
            <a:ext cx="3967923" cy="42075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Multiple upgrades on going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MuTrig</a:t>
            </a:r>
            <a:r>
              <a:rPr lang="en-US" dirty="0" smtClean="0">
                <a:solidFill>
                  <a:srgbClr val="008000"/>
                </a:solidFill>
              </a:rPr>
              <a:t>/RPC (2011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VTX &amp; FVTX (2011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FOCAL </a:t>
            </a:r>
          </a:p>
          <a:p>
            <a:pPr lvl="2"/>
            <a:r>
              <a:rPr lang="en-US" dirty="0" smtClean="0"/>
              <a:t>proposal, (2014)</a:t>
            </a:r>
          </a:p>
          <a:p>
            <a:r>
              <a:rPr lang="en-US" dirty="0" smtClean="0"/>
              <a:t>Central Arms</a:t>
            </a:r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&lt; 0.35</a:t>
            </a:r>
          </a:p>
          <a:p>
            <a:pPr lvl="1"/>
            <a:r>
              <a:rPr lang="en-US" dirty="0" smtClean="0"/>
              <a:t>PID</a:t>
            </a:r>
          </a:p>
          <a:p>
            <a:r>
              <a:rPr lang="en-US" dirty="0" smtClean="0"/>
              <a:t>Forward </a:t>
            </a:r>
            <a:r>
              <a:rPr lang="en-US" dirty="0" err="1" smtClean="0"/>
              <a:t>Muon</a:t>
            </a:r>
            <a:r>
              <a:rPr lang="en-US" dirty="0" smtClean="0"/>
              <a:t> Arms</a:t>
            </a:r>
          </a:p>
          <a:p>
            <a:pPr lvl="1"/>
            <a:r>
              <a:rPr lang="en-US" dirty="0" smtClean="0"/>
              <a:t>1.2 &lt; |</a:t>
            </a:r>
            <a:r>
              <a:rPr lang="en-US" dirty="0" err="1" smtClean="0"/>
              <a:t>η</a:t>
            </a:r>
            <a:r>
              <a:rPr lang="en-US" dirty="0" smtClean="0"/>
              <a:t>| &lt; 2.4</a:t>
            </a:r>
          </a:p>
          <a:p>
            <a:pPr lvl="1"/>
            <a:r>
              <a:rPr lang="en-US" dirty="0" smtClean="0"/>
              <a:t>P &gt; 2.5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EE8B-2450-C744-A503-4DED050C72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123" y="418043"/>
            <a:ext cx="4570362" cy="593830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E0D750-A43B-6F4B-9F4C-9DAB3EDE4C50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630501" y="3887303"/>
            <a:ext cx="2442285" cy="10049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50385" y="4890059"/>
            <a:ext cx="2289885" cy="521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630501" y="784438"/>
            <a:ext cx="1586726" cy="1225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30501" y="2009914"/>
            <a:ext cx="1903899" cy="27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DDC6-B4FE-AC4E-87DD-1AC35573470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11495" y="3692077"/>
            <a:ext cx="489857" cy="2177142"/>
          </a:xfrm>
          <a:prstGeom prst="rect">
            <a:avLst/>
          </a:prstGeom>
          <a:solidFill>
            <a:srgbClr val="CCFFCC">
              <a:alpha val="45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95067" y="3692077"/>
            <a:ext cx="489857" cy="2177142"/>
          </a:xfrm>
          <a:prstGeom prst="rect">
            <a:avLst/>
          </a:prstGeom>
          <a:solidFill>
            <a:srgbClr val="CCFFCC">
              <a:alpha val="45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120F3-3738-A946-A63A-40D872A041DF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356145" y="2197652"/>
            <a:ext cx="2058985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Calibri" charset="0"/>
              </a:rPr>
              <a:t>A</a:t>
            </a:r>
            <a:r>
              <a:rPr lang="en-US" baseline="-25000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  @large XF</a:t>
            </a:r>
          </a:p>
          <a:p>
            <a:pPr>
              <a:buFontTx/>
              <a:buChar char="-"/>
            </a:pPr>
            <a:r>
              <a:rPr lang="en-US" dirty="0">
                <a:latin typeface="Calibri" charset="0"/>
              </a:rPr>
              <a:t> PHENIX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dimuons</a:t>
            </a:r>
            <a:endParaRPr lang="en-US" dirty="0" smtClean="0">
              <a:latin typeface="Calibri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alibri" charset="0"/>
              </a:rPr>
              <a:t> 1.2 &lt; |</a:t>
            </a:r>
            <a:r>
              <a:rPr lang="en-US" dirty="0" err="1">
                <a:latin typeface="Calibri" charset="0"/>
              </a:rPr>
              <a:t>y</a:t>
            </a:r>
            <a:r>
              <a:rPr lang="en-US" dirty="0">
                <a:latin typeface="Calibri" charset="0"/>
              </a:rPr>
              <a:t>| &lt;2.4</a:t>
            </a:r>
          </a:p>
          <a:p>
            <a:pPr>
              <a:buFontTx/>
              <a:buChar char="-"/>
            </a:pP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muon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</a:t>
            </a:r>
            <a:r>
              <a:rPr lang="en-US" dirty="0">
                <a:latin typeface="Calibri" charset="0"/>
              </a:rPr>
              <a:t> &gt; </a:t>
            </a:r>
            <a:r>
              <a:rPr lang="en-US" dirty="0" smtClean="0">
                <a:latin typeface="Calibri" charset="0"/>
              </a:rPr>
              <a:t>2.5GeV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More Predictions of DY </a:t>
            </a:r>
            <a:r>
              <a:rPr lang="en-US" sz="3600" dirty="0" err="1" smtClean="0"/>
              <a:t>Sivers</a:t>
            </a:r>
            <a:r>
              <a:rPr lang="en-US" sz="3600" dirty="0" smtClean="0"/>
              <a:t> TSSA </a:t>
            </a:r>
            <a:br>
              <a:rPr lang="en-US" sz="3600" dirty="0" smtClean="0"/>
            </a:br>
            <a:r>
              <a:rPr lang="en-US" sz="3600" dirty="0" smtClean="0"/>
              <a:t>for RHIC …</a:t>
            </a:r>
          </a:p>
        </p:txBody>
      </p:sp>
      <p:sp>
        <p:nvSpPr>
          <p:cNvPr id="78851" name="TextBox 4"/>
          <p:cNvSpPr txBox="1">
            <a:spLocks noChangeArrowheads="1"/>
          </p:cNvSpPr>
          <p:nvPr/>
        </p:nvSpPr>
        <p:spPr bwMode="auto">
          <a:xfrm>
            <a:off x="312738" y="1417638"/>
            <a:ext cx="394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Anselmino et. al. PRD 79, 054010 (2009)</a:t>
            </a:r>
          </a:p>
        </p:txBody>
      </p:sp>
      <p:pic>
        <p:nvPicPr>
          <p:cNvPr id="7885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2438" y="1925638"/>
            <a:ext cx="48958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Box 6"/>
          <p:cNvSpPr txBox="1">
            <a:spLocks noChangeArrowheads="1"/>
          </p:cNvSpPr>
          <p:nvPr/>
        </p:nvSpPr>
        <p:spPr bwMode="auto">
          <a:xfrm>
            <a:off x="5349875" y="1417638"/>
            <a:ext cx="3519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Kang and Qiu, PRD81 054020(2010)</a:t>
            </a:r>
          </a:p>
        </p:txBody>
      </p:sp>
      <p:pic>
        <p:nvPicPr>
          <p:cNvPr id="7885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075" y="4576763"/>
            <a:ext cx="4733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4624388"/>
            <a:ext cx="413226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TextBox 10"/>
          <p:cNvSpPr txBox="1">
            <a:spLocks noChangeArrowheads="1"/>
          </p:cNvSpPr>
          <p:nvPr/>
        </p:nvSpPr>
        <p:spPr bwMode="auto">
          <a:xfrm>
            <a:off x="174625" y="4254500"/>
            <a:ext cx="4132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Vogelsang and Yuan PRD72 054028 (2005)</a:t>
            </a:r>
          </a:p>
        </p:txBody>
      </p:sp>
      <p:pic>
        <p:nvPicPr>
          <p:cNvPr id="78857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89125"/>
            <a:ext cx="39751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TextBox 12"/>
          <p:cNvSpPr txBox="1">
            <a:spLocks noChangeArrowheads="1"/>
          </p:cNvSpPr>
          <p:nvPr/>
        </p:nvSpPr>
        <p:spPr bwMode="auto">
          <a:xfrm>
            <a:off x="5099050" y="4440238"/>
            <a:ext cx="1409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Z</a:t>
            </a:r>
            <a:r>
              <a:rPr lang="en-US" baseline="30000">
                <a:latin typeface="Calibri" charset="0"/>
              </a:rPr>
              <a:t>0</a:t>
            </a:r>
            <a:r>
              <a:rPr lang="en-US">
                <a:latin typeface="Calibri" charset="0"/>
              </a:rPr>
              <a:t> @500GeV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D580A-89CA-BB48-A673-D985D90E7A2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93F7-F856-D541-88E7-05074CDDDCB4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66687"/>
            <a:ext cx="7814365" cy="146774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56" dirty="0" smtClean="0">
                <a:ea typeface="+mj-ea"/>
                <a:cs typeface="+mj-cs"/>
              </a:rPr>
              <a:t>Case Study (I): </a:t>
            </a:r>
            <a:r>
              <a:rPr lang="en-US" sz="3556" dirty="0" err="1" smtClean="0">
                <a:ea typeface="+mj-ea"/>
                <a:cs typeface="+mj-cs"/>
              </a:rPr>
              <a:t>Drell</a:t>
            </a:r>
            <a:r>
              <a:rPr lang="en-US" sz="3556" dirty="0" smtClean="0">
                <a:ea typeface="+mj-ea"/>
                <a:cs typeface="+mj-cs"/>
              </a:rPr>
              <a:t>-Yan pp@200GeV</a:t>
            </a:r>
            <a:r>
              <a:rPr lang="en-US" sz="2800" dirty="0" smtClean="0">
                <a:ea typeface="+mj-ea"/>
                <a:cs typeface="+mj-cs"/>
              </a:rPr>
              <a:t/>
            </a:r>
            <a:br>
              <a:rPr lang="en-US" sz="2800" dirty="0" smtClean="0">
                <a:ea typeface="+mj-ea"/>
                <a:cs typeface="+mj-cs"/>
              </a:rPr>
            </a:br>
            <a:r>
              <a:rPr lang="en-US" sz="2400" dirty="0" smtClean="0">
                <a:ea typeface="+mj-ea"/>
                <a:cs typeface="+mj-cs"/>
              </a:rPr>
              <a:t/>
            </a:r>
            <a:br>
              <a:rPr lang="en-US" sz="2400" dirty="0" smtClean="0">
                <a:ea typeface="+mj-ea"/>
                <a:cs typeface="+mj-cs"/>
              </a:rPr>
            </a:br>
            <a:r>
              <a:rPr lang="en-US" sz="2400" dirty="0" smtClean="0">
                <a:solidFill>
                  <a:srgbClr val="008000"/>
                </a:solidFill>
                <a:ea typeface="+mj-ea"/>
                <a:cs typeface="+mj-cs"/>
              </a:rPr>
              <a:t>Accepted </a:t>
            </a:r>
            <a:r>
              <a:rPr lang="en-US" sz="2400" dirty="0" err="1" smtClean="0">
                <a:solidFill>
                  <a:srgbClr val="008000"/>
                </a:solidFill>
                <a:ea typeface="+mj-ea"/>
                <a:cs typeface="+mj-cs"/>
              </a:rPr>
              <a:t>Drell</a:t>
            </a:r>
            <a:r>
              <a:rPr lang="en-US" sz="2400" dirty="0" smtClean="0">
                <a:solidFill>
                  <a:srgbClr val="008000"/>
                </a:solidFill>
                <a:ea typeface="+mj-ea"/>
                <a:cs typeface="+mj-cs"/>
              </a:rPr>
              <a:t>-Yan Kinematics in the PHENIX </a:t>
            </a:r>
            <a:r>
              <a:rPr lang="en-US" sz="2400" dirty="0" err="1" smtClean="0">
                <a:solidFill>
                  <a:srgbClr val="008000"/>
                </a:solidFill>
                <a:ea typeface="+mj-ea"/>
                <a:cs typeface="+mj-cs"/>
              </a:rPr>
              <a:t>Muon</a:t>
            </a:r>
            <a:r>
              <a:rPr lang="en-US" sz="2400" dirty="0" smtClean="0">
                <a:solidFill>
                  <a:srgbClr val="008000"/>
                </a:solidFill>
                <a:ea typeface="+mj-ea"/>
                <a:cs typeface="+mj-cs"/>
              </a:rPr>
              <a:t> Arms</a:t>
            </a:r>
            <a:endParaRPr lang="en-US" sz="2400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2250"/>
            <a:ext cx="4038600" cy="4525963"/>
          </a:xfrm>
        </p:spPr>
        <p:txBody>
          <a:bodyPr/>
          <a:lstStyle/>
          <a:p>
            <a:r>
              <a:rPr lang="en-US" dirty="0" err="1" smtClean="0"/>
              <a:t>pT</a:t>
            </a:r>
            <a:r>
              <a:rPr lang="en-US" dirty="0" smtClean="0"/>
              <a:t>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</p:txBody>
      </p:sp>
      <p:sp>
        <p:nvSpPr>
          <p:cNvPr id="43012" name="Content Placeholder 7"/>
          <p:cNvSpPr>
            <a:spLocks noGrp="1"/>
          </p:cNvSpPr>
          <p:nvPr>
            <p:ph sz="half" idx="2"/>
          </p:nvPr>
        </p:nvSpPr>
        <p:spPr>
          <a:xfrm>
            <a:off x="4948238" y="1492250"/>
            <a:ext cx="4038600" cy="4525963"/>
          </a:xfrm>
        </p:spPr>
        <p:txBody>
          <a:bodyPr/>
          <a:lstStyle/>
          <a:p>
            <a:r>
              <a:rPr lang="en-US" dirty="0" smtClean="0"/>
              <a:t>Rapidity </a:t>
            </a:r>
            <a:endParaRPr lang="en-US" baseline="-25000" dirty="0" smtClean="0"/>
          </a:p>
        </p:txBody>
      </p:sp>
      <p:pic>
        <p:nvPicPr>
          <p:cNvPr id="43013" name="Picture 3" descr="DY_pT_dimuon_M4-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00539"/>
            <a:ext cx="40417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D4EEF-E3E0-444A-89FD-49A6AD18315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pic>
        <p:nvPicPr>
          <p:cNvPr id="43017" name="Picture 11" descr="absRapidity_DY_dimuon_M4-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156" y="2100539"/>
            <a:ext cx="404336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TextBox 13"/>
          <p:cNvSpPr txBox="1">
            <a:spLocks noChangeArrowheads="1"/>
          </p:cNvSpPr>
          <p:nvPr/>
        </p:nvSpPr>
        <p:spPr bwMode="auto">
          <a:xfrm>
            <a:off x="3124200" y="5648325"/>
            <a:ext cx="308979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 charset="0"/>
              </a:rPr>
              <a:t>4 &lt; Mass &lt; 8 </a:t>
            </a:r>
            <a:r>
              <a:rPr lang="en-US" sz="3200" dirty="0" err="1">
                <a:solidFill>
                  <a:srgbClr val="FF0000"/>
                </a:solidFill>
                <a:latin typeface="Calibri" charset="0"/>
              </a:rPr>
              <a:t>GeV</a:t>
            </a:r>
            <a:endParaRPr lang="en-US" sz="3200" baseline="30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A36CB-63A3-6944-B556-98CF24209627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610F-270A-D444-A0A1-699C7FF752E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" y="138113"/>
            <a:ext cx="9034463" cy="1143000"/>
          </a:xfrm>
        </p:spPr>
        <p:txBody>
          <a:bodyPr/>
          <a:lstStyle/>
          <a:p>
            <a:r>
              <a:rPr lang="en-US" dirty="0" smtClean="0"/>
              <a:t>PHENIX </a:t>
            </a:r>
            <a:r>
              <a:rPr lang="en-US" dirty="0" err="1" smtClean="0"/>
              <a:t>Dimuon</a:t>
            </a:r>
            <a:r>
              <a:rPr lang="en-US" dirty="0" smtClean="0"/>
              <a:t> Cocktails pp@200GeV</a:t>
            </a:r>
            <a:br>
              <a:rPr lang="en-US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(PYTHIA Simulations, </a:t>
            </a:r>
            <a:r>
              <a:rPr lang="en-US" sz="2400" dirty="0" smtClean="0">
                <a:solidFill>
                  <a:srgbClr val="0000FF"/>
                </a:solidFill>
              </a:rPr>
              <a:t>DY scaled to NLO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44036" name="Group 6"/>
          <p:cNvGrpSpPr>
            <a:grpSpLocks/>
          </p:cNvGrpSpPr>
          <p:nvPr/>
        </p:nvGrpSpPr>
        <p:grpSpPr bwMode="auto">
          <a:xfrm>
            <a:off x="1266825" y="1366838"/>
            <a:ext cx="7123113" cy="5038725"/>
            <a:chOff x="18" y="1337"/>
            <a:chExt cx="3006" cy="2083"/>
          </a:xfrm>
        </p:grpSpPr>
        <p:pic>
          <p:nvPicPr>
            <p:cNvPr id="4403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" y="1337"/>
              <a:ext cx="3006" cy="208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1959" y="2329"/>
              <a:ext cx="495" cy="1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 sz="2000">
                  <a:solidFill>
                    <a:srgbClr val="996600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ϒ</a:t>
              </a:r>
              <a:r>
                <a:rPr lang="en-US" sz="2000">
                  <a:solidFill>
                    <a:srgbClr val="996600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-states</a:t>
              </a:r>
              <a:endParaRPr lang="el-GR" sz="2000">
                <a:solidFill>
                  <a:srgbClr val="996600"/>
                </a:solidFill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44040" name="Line 9"/>
            <p:cNvSpPr>
              <a:spLocks noChangeShapeType="1"/>
            </p:cNvSpPr>
            <p:nvPr/>
          </p:nvSpPr>
          <p:spPr bwMode="auto">
            <a:xfrm flipH="1">
              <a:off x="2195" y="2595"/>
              <a:ext cx="73" cy="339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041" name="Text Box 10"/>
            <p:cNvSpPr txBox="1">
              <a:spLocks noChangeArrowheads="1"/>
            </p:cNvSpPr>
            <p:nvPr/>
          </p:nvSpPr>
          <p:spPr bwMode="auto">
            <a:xfrm>
              <a:off x="544" y="2620"/>
              <a:ext cx="263" cy="1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3333FF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J/</a:t>
              </a:r>
              <a:r>
                <a:rPr lang="el-GR" sz="2000">
                  <a:solidFill>
                    <a:srgbClr val="3333FF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Ψ</a:t>
              </a:r>
            </a:p>
          </p:txBody>
        </p:sp>
        <p:sp>
          <p:nvSpPr>
            <p:cNvPr id="44042" name="Text Box 11"/>
            <p:cNvSpPr txBox="1">
              <a:spLocks noChangeArrowheads="1"/>
            </p:cNvSpPr>
            <p:nvPr/>
          </p:nvSpPr>
          <p:spPr bwMode="auto">
            <a:xfrm>
              <a:off x="1344" y="1968"/>
              <a:ext cx="551" cy="1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hlink"/>
                  </a:solidFill>
                  <a:latin typeface="Arial Unicode MS" charset="0"/>
                </a:rPr>
                <a:t>Drell Yan</a:t>
              </a:r>
            </a:p>
          </p:txBody>
        </p:sp>
        <p:sp>
          <p:nvSpPr>
            <p:cNvPr id="44043" name="Line 12"/>
            <p:cNvSpPr>
              <a:spLocks noChangeShapeType="1"/>
            </p:cNvSpPr>
            <p:nvPr/>
          </p:nvSpPr>
          <p:spPr bwMode="auto">
            <a:xfrm>
              <a:off x="1760" y="2184"/>
              <a:ext cx="48" cy="67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044" name="Text Box 13"/>
            <p:cNvSpPr txBox="1">
              <a:spLocks noChangeArrowheads="1"/>
            </p:cNvSpPr>
            <p:nvPr/>
          </p:nvSpPr>
          <p:spPr bwMode="auto">
            <a:xfrm>
              <a:off x="744" y="2949"/>
              <a:ext cx="200" cy="29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 sz="2000">
                  <a:latin typeface="Arial Unicode MS" charset="0"/>
                  <a:ea typeface="Arial Unicode MS" charset="0"/>
                  <a:cs typeface="Arial Unicode MS" charset="0"/>
                </a:rPr>
                <a:t>Ψ</a:t>
              </a:r>
              <a:r>
                <a:rPr lang="en-US" sz="2000">
                  <a:latin typeface="Arial Unicode MS" charset="0"/>
                  <a:ea typeface="Arial Unicode MS" charset="0"/>
                  <a:cs typeface="Arial Unicode MS" charset="0"/>
                </a:rPr>
                <a:t>’</a:t>
              </a:r>
              <a:r>
                <a:rPr lang="en-US" sz="2000">
                  <a:solidFill>
                    <a:schemeClr val="bg2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’</a:t>
              </a:r>
              <a:endParaRPr lang="el-GR" sz="2000">
                <a:solidFill>
                  <a:schemeClr val="bg2"/>
                </a:solidFill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44045" name="Text Box 14"/>
            <p:cNvSpPr txBox="1">
              <a:spLocks noChangeArrowheads="1"/>
            </p:cNvSpPr>
            <p:nvPr/>
          </p:nvSpPr>
          <p:spPr bwMode="auto">
            <a:xfrm rot="3110566">
              <a:off x="1137" y="2783"/>
              <a:ext cx="419" cy="16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CC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charm</a:t>
              </a:r>
              <a:endParaRPr lang="el-GR" sz="200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44046" name="Text Box 15"/>
            <p:cNvSpPr txBox="1">
              <a:spLocks noChangeArrowheads="1"/>
            </p:cNvSpPr>
            <p:nvPr/>
          </p:nvSpPr>
          <p:spPr bwMode="auto">
            <a:xfrm rot="2013217">
              <a:off x="1355" y="2821"/>
              <a:ext cx="430" cy="1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3399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bottom</a:t>
              </a:r>
              <a:endParaRPr lang="el-GR" sz="2000">
                <a:solidFill>
                  <a:srgbClr val="FF3399"/>
                </a:solidFill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7AC85-0F39-8748-833B-814F5459BEF7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66280" y="2167595"/>
            <a:ext cx="146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&lt; </a:t>
            </a:r>
            <a:r>
              <a:rPr lang="en-US" dirty="0" err="1" smtClean="0"/>
              <a:t>y</a:t>
            </a:r>
            <a:r>
              <a:rPr lang="en-US" dirty="0" smtClean="0"/>
              <a:t> &lt; 2.4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Experimental Challenge of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err="1" smtClean="0">
                <a:ea typeface="+mj-ea"/>
                <a:cs typeface="+mj-cs"/>
              </a:rPr>
              <a:t>Drell</a:t>
            </a:r>
            <a:r>
              <a:rPr lang="en-US" dirty="0" smtClean="0">
                <a:ea typeface="+mj-ea"/>
                <a:cs typeface="+mj-cs"/>
              </a:rPr>
              <a:t>-Yan A</a:t>
            </a:r>
            <a:r>
              <a:rPr lang="en-US" baseline="-25000" dirty="0" smtClean="0">
                <a:ea typeface="+mj-ea"/>
                <a:cs typeface="+mj-cs"/>
              </a:rPr>
              <a:t>N</a:t>
            </a:r>
            <a:r>
              <a:rPr lang="en-US" dirty="0" smtClean="0">
                <a:ea typeface="+mj-ea"/>
                <a:cs typeface="+mj-cs"/>
              </a:rPr>
              <a:t> Measurement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measure both open heavy and DY </a:t>
            </a:r>
          </a:p>
          <a:p>
            <a:pPr lvl="1"/>
            <a:r>
              <a:rPr lang="en-US" dirty="0" smtClean="0"/>
              <a:t>Background fraction</a:t>
            </a:r>
          </a:p>
          <a:p>
            <a:pPr lvl="1"/>
            <a:r>
              <a:rPr lang="en-US" dirty="0" smtClean="0"/>
              <a:t>Background asymmetry</a:t>
            </a:r>
          </a:p>
          <a:p>
            <a:r>
              <a:rPr lang="en-US" dirty="0" smtClean="0"/>
              <a:t>Silicon VTX - </a:t>
            </a:r>
            <a:r>
              <a:rPr lang="en-US" dirty="0" smtClean="0"/>
              <a:t> a </a:t>
            </a:r>
            <a:r>
              <a:rPr lang="en-US" dirty="0" smtClean="0"/>
              <a:t>critical tool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257CD-D6D8-AB48-A92E-1EE4EFB1512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297113" y="4048125"/>
          <a:ext cx="4256087" cy="1898650"/>
        </p:xfrm>
        <a:graphic>
          <a:graphicData uri="http://schemas.openxmlformats.org/presentationml/2006/ole">
            <p:oleObj spid="_x0000_s45058" name="Equation" r:id="rId3" imgW="1905000" imgH="85090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4E9974-24F4-8F40-81E3-220BB52FE843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508750" cy="1381125"/>
          </a:xfrm>
        </p:spPr>
        <p:txBody>
          <a:bodyPr/>
          <a:lstStyle/>
          <a:p>
            <a:pPr algn="l"/>
            <a:r>
              <a:rPr lang="en-US" sz="3600" dirty="0" smtClean="0"/>
              <a:t>PHENIX Silicon VTX Upgrades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– on going, will be completed in 2011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B14BD-9465-9840-AEB8-D1924A49320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531813" y="1809750"/>
            <a:ext cx="51054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450" indent="-171450">
              <a:buFontTx/>
              <a:buChar char="•"/>
            </a:pPr>
            <a:r>
              <a:rPr lang="en-US" sz="2000">
                <a:solidFill>
                  <a:schemeClr val="tx2"/>
                </a:solidFill>
                <a:ea typeface="Arial Unicode MS" charset="0"/>
                <a:cs typeface="Arial Unicode MS" charset="0"/>
              </a:rPr>
              <a:t>Precision Charm/Beauty Measurements</a:t>
            </a:r>
            <a:endParaRPr lang="en-US">
              <a:ea typeface="Arial Unicode MS" charset="0"/>
              <a:cs typeface="Arial Unicode MS" charset="0"/>
            </a:endParaRPr>
          </a:p>
          <a:p>
            <a:pPr marL="171450" indent="-171450">
              <a:buFontTx/>
              <a:buChar char="•"/>
            </a:pPr>
            <a:r>
              <a:rPr lang="en-US" sz="2000">
                <a:solidFill>
                  <a:schemeClr val="tx2"/>
                </a:solidFill>
                <a:ea typeface="Arial Unicode MS" charset="0"/>
                <a:cs typeface="Arial Unicode MS" charset="0"/>
              </a:rPr>
              <a:t>B</a:t>
            </a:r>
            <a:r>
              <a:rPr lang="en-US" sz="2000">
                <a:solidFill>
                  <a:schemeClr val="tx2"/>
                </a:solidFill>
                <a:ea typeface="Arial Unicode MS" charset="0"/>
                <a:cs typeface="Arial Unicode MS" charset="0"/>
                <a:sym typeface="Symbol" charset="2"/>
              </a:rPr>
              <a:t></a:t>
            </a:r>
            <a:r>
              <a:rPr lang="en-US" sz="2000">
                <a:solidFill>
                  <a:schemeClr val="tx2"/>
                </a:solidFill>
                <a:ea typeface="Arial Unicode MS" charset="0"/>
                <a:cs typeface="Arial Unicode MS" charset="0"/>
              </a:rPr>
              <a:t>J/</a:t>
            </a:r>
            <a:r>
              <a:rPr lang="en-US" sz="2000">
                <a:solidFill>
                  <a:schemeClr val="tx2"/>
                </a:solidFill>
                <a:latin typeface="Symbol" charset="2"/>
                <a:ea typeface="Arial Unicode MS" charset="0"/>
                <a:cs typeface="Arial Unicode MS" charset="0"/>
                <a:sym typeface="Symbol" charset="2"/>
              </a:rPr>
              <a:t></a:t>
            </a:r>
            <a:r>
              <a:rPr lang="en-US" sz="2000">
                <a:solidFill>
                  <a:schemeClr val="tx2"/>
                </a:solidFill>
                <a:ea typeface="Arial Unicode MS" charset="0"/>
                <a:cs typeface="Arial Unicode MS" charset="0"/>
              </a:rPr>
              <a:t>, Drell-Yan, </a:t>
            </a:r>
            <a:r>
              <a:rPr lang="en-US" sz="2000">
                <a:solidFill>
                  <a:schemeClr val="tx2"/>
                </a:solidFill>
                <a:latin typeface="Symbol" charset="2"/>
                <a:ea typeface="Arial Unicode MS" charset="0"/>
                <a:cs typeface="Arial Unicode MS" charset="0"/>
                <a:sym typeface="Symbol" charset="2"/>
              </a:rPr>
              <a:t></a:t>
            </a:r>
            <a:r>
              <a:rPr lang="en-US" sz="2000">
                <a:solidFill>
                  <a:schemeClr val="tx2"/>
                </a:solidFill>
                <a:ea typeface="Arial Unicode MS" charset="0"/>
                <a:cs typeface="Arial Unicode MS" charset="0"/>
              </a:rPr>
              <a:t>’ </a:t>
            </a:r>
            <a:endParaRPr lang="en-US">
              <a:ea typeface="Arial Unicode MS" charset="0"/>
              <a:cs typeface="Arial Unicode MS" charset="0"/>
            </a:endParaRPr>
          </a:p>
          <a:p>
            <a:pPr marL="171450" indent="-171450"/>
            <a:endParaRPr lang="en-US">
              <a:ea typeface="Arial Unicode MS" charset="0"/>
              <a:cs typeface="Arial Unicode MS" charset="0"/>
            </a:endParaRPr>
          </a:p>
          <a:p>
            <a:pPr marL="682625" lvl="1" indent="-168275">
              <a:buFontTx/>
              <a:buChar char="•"/>
            </a:pPr>
            <a:endParaRPr lang="en-US">
              <a:ea typeface="Arial Unicode MS" charset="0"/>
              <a:cs typeface="Arial Unicode MS" charset="0"/>
            </a:endParaRPr>
          </a:p>
          <a:p>
            <a:pPr marL="171450" indent="-171450">
              <a:buFontTx/>
              <a:buChar char="•"/>
            </a:pPr>
            <a:endParaRPr lang="en-US">
              <a:ea typeface="Arial Unicode MS" charset="0"/>
              <a:cs typeface="Arial Unicode MS" charset="0"/>
            </a:endParaRPr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304800" y="2514600"/>
            <a:ext cx="6038850" cy="3886200"/>
            <a:chOff x="3354" y="991"/>
            <a:chExt cx="2248" cy="1439"/>
          </a:xfrm>
        </p:grpSpPr>
        <p:grpSp>
          <p:nvGrpSpPr>
            <p:cNvPr id="36882" name="Group 7"/>
            <p:cNvGrpSpPr>
              <a:grpSpLocks/>
            </p:cNvGrpSpPr>
            <p:nvPr/>
          </p:nvGrpSpPr>
          <p:grpSpPr bwMode="auto">
            <a:xfrm>
              <a:off x="3354" y="991"/>
              <a:ext cx="2248" cy="1439"/>
              <a:chOff x="3354" y="991"/>
              <a:chExt cx="2248" cy="1439"/>
            </a:xfrm>
          </p:grpSpPr>
          <p:grpSp>
            <p:nvGrpSpPr>
              <p:cNvPr id="36884" name="Group 8"/>
              <p:cNvGrpSpPr>
                <a:grpSpLocks/>
              </p:cNvGrpSpPr>
              <p:nvPr/>
            </p:nvGrpSpPr>
            <p:grpSpPr bwMode="auto">
              <a:xfrm>
                <a:off x="3354" y="991"/>
                <a:ext cx="2248" cy="1439"/>
                <a:chOff x="3354" y="991"/>
                <a:chExt cx="2248" cy="1439"/>
              </a:xfrm>
            </p:grpSpPr>
            <p:pic>
              <p:nvPicPr>
                <p:cNvPr id="36888" name="Picture 9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354" y="1107"/>
                  <a:ext cx="2096" cy="13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88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375" y="1295"/>
                  <a:ext cx="227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latin typeface="Symbol" charset="2"/>
                      <a:ea typeface="Arial Unicode MS" charset="0"/>
                      <a:cs typeface="Arial Unicode MS" charset="0"/>
                    </a:rPr>
                    <a:t>p</a:t>
                  </a:r>
                  <a:r>
                    <a:rPr lang="en-US" sz="1600">
                      <a:latin typeface="Times" charset="0"/>
                      <a:ea typeface="Arial Unicode MS" charset="0"/>
                      <a:cs typeface="Arial Unicode MS" charset="0"/>
                      <a:sym typeface="Wingdings" charset="2"/>
                    </a:rPr>
                    <a:t></a:t>
                  </a:r>
                  <a:r>
                    <a:rPr lang="en-US" sz="1600">
                      <a:latin typeface="Symbol" charset="2"/>
                      <a:ea typeface="Arial Unicode MS" charset="0"/>
                      <a:cs typeface="Arial Unicode MS" charset="0"/>
                      <a:sym typeface="Wingdings" charset="2"/>
                    </a:rPr>
                    <a:t>m</a:t>
                  </a:r>
                  <a:endParaRPr lang="en-US" sz="1600">
                    <a:latin typeface="Symbol" charset="2"/>
                    <a:ea typeface="Arial Unicode MS" charset="0"/>
                    <a:cs typeface="Arial Unicode MS" charset="0"/>
                  </a:endParaRPr>
                </a:p>
              </p:txBody>
            </p:sp>
            <p:sp>
              <p:nvSpPr>
                <p:cNvPr id="3689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156" y="991"/>
                  <a:ext cx="404" cy="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CC3300"/>
                      </a:solidFill>
                      <a:ea typeface="Arial Unicode MS" charset="0"/>
                      <a:cs typeface="Arial Unicode MS" charset="0"/>
                    </a:rPr>
                    <a:t>Drell-Yan </a:t>
                  </a:r>
                </a:p>
                <a:p>
                  <a:r>
                    <a:rPr lang="en-US" sz="1600">
                      <a:solidFill>
                        <a:srgbClr val="CC3300"/>
                      </a:solidFill>
                      <a:ea typeface="Arial Unicode MS" charset="0"/>
                      <a:cs typeface="Arial Unicode MS" charset="0"/>
                    </a:rPr>
                    <a:t>prompt</a:t>
                  </a:r>
                </a:p>
              </p:txBody>
            </p:sp>
          </p:grpSp>
          <p:sp>
            <p:nvSpPr>
              <p:cNvPr id="36885" name="Line 12"/>
              <p:cNvSpPr>
                <a:spLocks noChangeShapeType="1"/>
              </p:cNvSpPr>
              <p:nvPr/>
            </p:nvSpPr>
            <p:spPr bwMode="auto">
              <a:xfrm flipV="1">
                <a:off x="3729" y="2082"/>
                <a:ext cx="69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86" name="Line 13"/>
              <p:cNvSpPr>
                <a:spLocks noChangeShapeType="1"/>
              </p:cNvSpPr>
              <p:nvPr/>
            </p:nvSpPr>
            <p:spPr bwMode="auto">
              <a:xfrm flipV="1">
                <a:off x="4389" y="1446"/>
                <a:ext cx="984" cy="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87" name="Line 14"/>
              <p:cNvSpPr>
                <a:spLocks noChangeShapeType="1"/>
              </p:cNvSpPr>
              <p:nvPr/>
            </p:nvSpPr>
            <p:spPr bwMode="auto">
              <a:xfrm flipH="1">
                <a:off x="3867" y="2082"/>
                <a:ext cx="522" cy="3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883" name="Line 15"/>
            <p:cNvSpPr>
              <a:spLocks noChangeShapeType="1"/>
            </p:cNvSpPr>
            <p:nvPr/>
          </p:nvSpPr>
          <p:spPr bwMode="auto">
            <a:xfrm flipV="1">
              <a:off x="3816" y="1194"/>
              <a:ext cx="1320" cy="966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6871" name="Picture 16" descr="PhenixCentralUpgradeAssy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838200"/>
            <a:ext cx="2286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2" name="Group 17"/>
          <p:cNvGrpSpPr>
            <a:grpSpLocks/>
          </p:cNvGrpSpPr>
          <p:nvPr/>
        </p:nvGrpSpPr>
        <p:grpSpPr bwMode="auto">
          <a:xfrm>
            <a:off x="6096000" y="3581400"/>
            <a:ext cx="3048000" cy="2133600"/>
            <a:chOff x="2016" y="1200"/>
            <a:chExt cx="3600" cy="1874"/>
          </a:xfrm>
        </p:grpSpPr>
        <p:grpSp>
          <p:nvGrpSpPr>
            <p:cNvPr id="36875" name="Group 18"/>
            <p:cNvGrpSpPr>
              <a:grpSpLocks/>
            </p:cNvGrpSpPr>
            <p:nvPr/>
          </p:nvGrpSpPr>
          <p:grpSpPr bwMode="auto">
            <a:xfrm>
              <a:off x="2016" y="1200"/>
              <a:ext cx="3600" cy="1874"/>
              <a:chOff x="2016" y="1488"/>
              <a:chExt cx="3600" cy="1874"/>
            </a:xfrm>
          </p:grpSpPr>
          <p:pic>
            <p:nvPicPr>
              <p:cNvPr id="36879" name="Picture 19" descr="Phenix_2002"/>
              <p:cNvPicPr>
                <a:picLocks noChangeAspect="1" noChangeArrowheads="1"/>
              </p:cNvPicPr>
              <p:nvPr/>
            </p:nvPicPr>
            <p:blipFill>
              <a:blip r:embed="rId5"/>
              <a:srcRect l="-4640" t="55556" r="-2357"/>
              <a:stretch>
                <a:fillRect/>
              </a:stretch>
            </p:blipFill>
            <p:spPr bwMode="auto">
              <a:xfrm>
                <a:off x="2016" y="1488"/>
                <a:ext cx="3600" cy="1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81" name="Line 21"/>
              <p:cNvSpPr>
                <a:spLocks noChangeShapeType="1"/>
              </p:cNvSpPr>
              <p:nvPr/>
            </p:nvSpPr>
            <p:spPr bwMode="auto">
              <a:xfrm flipV="1">
                <a:off x="3792" y="1728"/>
                <a:ext cx="1824" cy="7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877" name="Line 23"/>
            <p:cNvSpPr>
              <a:spLocks noChangeShapeType="1"/>
            </p:cNvSpPr>
            <p:nvPr/>
          </p:nvSpPr>
          <p:spPr bwMode="auto">
            <a:xfrm flipV="1">
              <a:off x="5136" y="244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8" name="Line 24"/>
            <p:cNvSpPr>
              <a:spLocks noChangeShapeType="1"/>
            </p:cNvSpPr>
            <p:nvPr/>
          </p:nvSpPr>
          <p:spPr bwMode="auto">
            <a:xfrm>
              <a:off x="5136" y="2640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73" name="Line 25"/>
          <p:cNvSpPr>
            <a:spLocks noChangeShapeType="1"/>
          </p:cNvSpPr>
          <p:nvPr/>
        </p:nvSpPr>
        <p:spPr bwMode="auto">
          <a:xfrm flipH="1" flipV="1">
            <a:off x="7010400" y="2971800"/>
            <a:ext cx="544513" cy="164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26"/>
          <p:cNvSpPr>
            <a:spLocks noChangeShapeType="1"/>
          </p:cNvSpPr>
          <p:nvPr/>
        </p:nvSpPr>
        <p:spPr bwMode="auto">
          <a:xfrm flipV="1">
            <a:off x="7653338" y="2917825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37EEA9-BFE7-514A-B98F-F72FC482A84C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D6CE-A46C-F745-9D25-C77B7444500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pSp>
        <p:nvGrpSpPr>
          <p:cNvPr id="48132" name="Group 13"/>
          <p:cNvGrpSpPr>
            <a:grpSpLocks/>
          </p:cNvGrpSpPr>
          <p:nvPr/>
        </p:nvGrpSpPr>
        <p:grpSpPr bwMode="auto">
          <a:xfrm>
            <a:off x="0" y="2819400"/>
            <a:ext cx="4570413" cy="3063875"/>
            <a:chOff x="2881" y="432"/>
            <a:chExt cx="2879" cy="1930"/>
          </a:xfrm>
        </p:grpSpPr>
        <p:pic>
          <p:nvPicPr>
            <p:cNvPr id="48142" name="Picture 14"/>
            <p:cNvPicPr>
              <a:picLocks noChangeAspect="1" noChangeArrowheads="1"/>
            </p:cNvPicPr>
            <p:nvPr/>
          </p:nvPicPr>
          <p:blipFill>
            <a:blip r:embed="rId2"/>
            <a:srcRect l="795" t="6668" r="795" b="1111"/>
            <a:stretch>
              <a:fillRect/>
            </a:stretch>
          </p:blipFill>
          <p:spPr bwMode="auto">
            <a:xfrm>
              <a:off x="2881" y="432"/>
              <a:ext cx="2879" cy="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3881" y="1248"/>
              <a:ext cx="775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hlink"/>
                  </a:solidFill>
                  <a:latin typeface="Arial Unicode MS" charset="0"/>
                </a:rPr>
                <a:t>Drell Yan</a:t>
              </a:r>
            </a:p>
          </p:txBody>
        </p:sp>
        <p:sp>
          <p:nvSpPr>
            <p:cNvPr id="48144" name="Rectangle 16"/>
            <p:cNvSpPr>
              <a:spLocks noChangeArrowheads="1"/>
            </p:cNvSpPr>
            <p:nvPr/>
          </p:nvSpPr>
          <p:spPr bwMode="auto">
            <a:xfrm>
              <a:off x="3441" y="1859"/>
              <a:ext cx="5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FF3399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bottom</a:t>
              </a:r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4384" y="1728"/>
              <a:ext cx="426" cy="1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CC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charm</a:t>
              </a:r>
              <a:endParaRPr lang="el-GR" sz="140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48146" name="Text Box 18"/>
            <p:cNvSpPr txBox="1">
              <a:spLocks noChangeArrowheads="1"/>
            </p:cNvSpPr>
            <p:nvPr/>
          </p:nvSpPr>
          <p:spPr bwMode="auto">
            <a:xfrm>
              <a:off x="3666" y="2029"/>
              <a:ext cx="1394" cy="1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 Unicode MS" charset="0"/>
                  <a:ea typeface="Arial Unicode MS" charset="0"/>
                  <a:cs typeface="Arial Unicode MS" charset="0"/>
                </a:rPr>
                <a:t>combinatorial background</a:t>
              </a:r>
              <a:endParaRPr lang="el-GR" sz="14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</p:grpSp>
      <p:grpSp>
        <p:nvGrpSpPr>
          <p:cNvPr id="48133" name="Group 19"/>
          <p:cNvGrpSpPr>
            <a:grpSpLocks/>
          </p:cNvGrpSpPr>
          <p:nvPr/>
        </p:nvGrpSpPr>
        <p:grpSpPr bwMode="auto">
          <a:xfrm>
            <a:off x="4573588" y="2819400"/>
            <a:ext cx="4570412" cy="3063875"/>
            <a:chOff x="2881" y="2390"/>
            <a:chExt cx="2879" cy="1930"/>
          </a:xfrm>
        </p:grpSpPr>
        <p:pic>
          <p:nvPicPr>
            <p:cNvPr id="48137" name="Picture 20"/>
            <p:cNvPicPr>
              <a:picLocks noChangeAspect="1" noChangeArrowheads="1"/>
            </p:cNvPicPr>
            <p:nvPr/>
          </p:nvPicPr>
          <p:blipFill>
            <a:blip r:embed="rId3"/>
            <a:srcRect l="795" t="6668" r="795" b="1111"/>
            <a:stretch>
              <a:fillRect/>
            </a:stretch>
          </p:blipFill>
          <p:spPr bwMode="auto">
            <a:xfrm>
              <a:off x="2881" y="2390"/>
              <a:ext cx="2879" cy="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8" name="Text Box 21"/>
            <p:cNvSpPr txBox="1">
              <a:spLocks noChangeArrowheads="1"/>
            </p:cNvSpPr>
            <p:nvPr/>
          </p:nvSpPr>
          <p:spPr bwMode="auto">
            <a:xfrm>
              <a:off x="3881" y="2640"/>
              <a:ext cx="775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hlink"/>
                  </a:solidFill>
                  <a:latin typeface="Arial Unicode MS" charset="0"/>
                </a:rPr>
                <a:t>Drell Yan</a:t>
              </a:r>
            </a:p>
          </p:txBody>
        </p:sp>
        <p:sp>
          <p:nvSpPr>
            <p:cNvPr id="48139" name="Rectangle 22"/>
            <p:cNvSpPr>
              <a:spLocks noChangeArrowheads="1"/>
            </p:cNvSpPr>
            <p:nvPr/>
          </p:nvSpPr>
          <p:spPr bwMode="auto">
            <a:xfrm>
              <a:off x="3441" y="3436"/>
              <a:ext cx="5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FF3399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bottom</a:t>
              </a:r>
            </a:p>
          </p:txBody>
        </p:sp>
        <p:sp>
          <p:nvSpPr>
            <p:cNvPr id="48140" name="Text Box 23"/>
            <p:cNvSpPr txBox="1">
              <a:spLocks noChangeArrowheads="1"/>
            </p:cNvSpPr>
            <p:nvPr/>
          </p:nvSpPr>
          <p:spPr bwMode="auto">
            <a:xfrm>
              <a:off x="4384" y="3216"/>
              <a:ext cx="426" cy="1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CC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charm</a:t>
              </a:r>
              <a:endParaRPr lang="el-GR" sz="140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48141" name="Text Box 24"/>
            <p:cNvSpPr txBox="1">
              <a:spLocks noChangeArrowheads="1"/>
            </p:cNvSpPr>
            <p:nvPr/>
          </p:nvSpPr>
          <p:spPr bwMode="auto">
            <a:xfrm>
              <a:off x="3666" y="3840"/>
              <a:ext cx="1394" cy="1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 Unicode MS" charset="0"/>
                  <a:ea typeface="Arial Unicode MS" charset="0"/>
                  <a:cs typeface="Arial Unicode MS" charset="0"/>
                </a:rPr>
                <a:t>combinatorial background</a:t>
              </a:r>
              <a:endParaRPr lang="el-GR" sz="14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</p:grpSp>
      <p:sp>
        <p:nvSpPr>
          <p:cNvPr id="48134" name="Rectangle 25"/>
          <p:cNvSpPr>
            <a:spLocks noChangeArrowheads="1"/>
          </p:cNvSpPr>
          <p:nvPr/>
        </p:nvSpPr>
        <p:spPr bwMode="auto">
          <a:xfrm>
            <a:off x="609600" y="2057400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2000">
                <a:ea typeface="宋体" charset="-122"/>
                <a:cs typeface="宋体" charset="-122"/>
              </a:rPr>
              <a:t>DCA &lt; 1 </a:t>
            </a:r>
            <a:r>
              <a:rPr lang="el-GR" altLang="zh-CN" sz="2000">
                <a:ea typeface="宋体" charset="-122"/>
                <a:cs typeface="宋体" charset="-122"/>
              </a:rPr>
              <a:t>σ</a:t>
            </a:r>
            <a:r>
              <a:rPr lang="en-US" altLang="zh-CN" sz="2000">
                <a:ea typeface="宋体" charset="-122"/>
                <a:cs typeface="宋体" charset="-122"/>
              </a:rPr>
              <a:t> cut: </a:t>
            </a:r>
          </a:p>
          <a:p>
            <a:r>
              <a:rPr lang="en-US" altLang="zh-CN" sz="2000">
                <a:ea typeface="宋体" charset="-122"/>
                <a:cs typeface="宋体" charset="-122"/>
              </a:rPr>
              <a:t>Increase </a:t>
            </a:r>
            <a:r>
              <a:rPr lang="en-US" altLang="zh-CN" sz="2000">
                <a:solidFill>
                  <a:srgbClr val="009999"/>
                </a:solidFill>
                <a:ea typeface="宋体" charset="-122"/>
                <a:cs typeface="宋体" charset="-122"/>
              </a:rPr>
              <a:t>DY</a:t>
            </a:r>
            <a:r>
              <a:rPr lang="en-US" altLang="zh-CN" sz="2000">
                <a:ea typeface="宋体" charset="-122"/>
                <a:cs typeface="宋体" charset="-122"/>
              </a:rPr>
              <a:t>/</a:t>
            </a:r>
            <a:r>
              <a:rPr lang="en-US" altLang="zh-CN" sz="2000">
                <a:solidFill>
                  <a:srgbClr val="FF33CC"/>
                </a:solidFill>
                <a:ea typeface="宋体" charset="-122"/>
                <a:cs typeface="宋体" charset="-122"/>
              </a:rPr>
              <a:t>bb</a:t>
            </a:r>
            <a:r>
              <a:rPr lang="en-US" altLang="zh-CN" sz="2000">
                <a:ea typeface="宋体" charset="-122"/>
                <a:cs typeface="宋体" charset="-122"/>
              </a:rPr>
              <a:t> ~ 5</a:t>
            </a:r>
            <a:endParaRPr lang="en-US" sz="2000"/>
          </a:p>
        </p:txBody>
      </p:sp>
      <p:sp>
        <p:nvSpPr>
          <p:cNvPr id="48135" name="Rectangle 26"/>
          <p:cNvSpPr>
            <a:spLocks noChangeArrowheads="1"/>
          </p:cNvSpPr>
          <p:nvPr/>
        </p:nvSpPr>
        <p:spPr bwMode="auto">
          <a:xfrm>
            <a:off x="5181600" y="20574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2000">
                <a:ea typeface="宋体" charset="-122"/>
                <a:cs typeface="宋体" charset="-122"/>
              </a:rPr>
              <a:t>DCA &lt; 2 </a:t>
            </a:r>
            <a:r>
              <a:rPr lang="el-GR" altLang="zh-CN" sz="2000">
                <a:ea typeface="宋体" charset="-122"/>
                <a:cs typeface="宋体" charset="-122"/>
              </a:rPr>
              <a:t>σ</a:t>
            </a:r>
            <a:endParaRPr lang="en-US" altLang="zh-CN" sz="2000">
              <a:ea typeface="宋体" charset="-122"/>
              <a:cs typeface="宋体" charset="-122"/>
            </a:endParaRPr>
          </a:p>
          <a:p>
            <a:r>
              <a:rPr lang="en-US" altLang="zh-CN" sz="2000">
                <a:ea typeface="宋体" charset="-122"/>
                <a:cs typeface="宋体" charset="-122"/>
              </a:rPr>
              <a:t>Increase </a:t>
            </a:r>
            <a:r>
              <a:rPr lang="en-US" altLang="zh-CN" sz="2000">
                <a:solidFill>
                  <a:srgbClr val="009999"/>
                </a:solidFill>
                <a:ea typeface="宋体" charset="-122"/>
                <a:cs typeface="宋体" charset="-122"/>
              </a:rPr>
              <a:t>DY</a:t>
            </a:r>
            <a:r>
              <a:rPr lang="en-US" altLang="zh-CN" sz="2000">
                <a:ea typeface="宋体" charset="-122"/>
                <a:cs typeface="宋体" charset="-122"/>
              </a:rPr>
              <a:t>/</a:t>
            </a:r>
            <a:r>
              <a:rPr lang="en-US" altLang="zh-CN" sz="2000">
                <a:solidFill>
                  <a:srgbClr val="FF33CC"/>
                </a:solidFill>
                <a:ea typeface="宋体" charset="-122"/>
                <a:cs typeface="宋体" charset="-122"/>
              </a:rPr>
              <a:t>bb</a:t>
            </a:r>
            <a:r>
              <a:rPr lang="en-US" altLang="zh-CN" sz="2000">
                <a:ea typeface="宋体" charset="-122"/>
                <a:cs typeface="宋体" charset="-122"/>
              </a:rPr>
              <a:t> ~ 3</a:t>
            </a:r>
            <a:endParaRPr lang="en-US" sz="2000"/>
          </a:p>
        </p:txBody>
      </p:sp>
      <p:sp>
        <p:nvSpPr>
          <p:cNvPr id="48136" name="Rectangle 29"/>
          <p:cNvSpPr>
            <a:spLocks noChangeArrowheads="1"/>
          </p:cNvSpPr>
          <p:nvPr/>
        </p:nvSpPr>
        <p:spPr bwMode="auto">
          <a:xfrm>
            <a:off x="244475" y="152400"/>
            <a:ext cx="84423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charset="0"/>
              </a:rPr>
              <a:t>Heavy Quark Background Suppression</a:t>
            </a:r>
          </a:p>
          <a:p>
            <a:r>
              <a:rPr lang="en-US" sz="3200" dirty="0">
                <a:solidFill>
                  <a:srgbClr val="0000FF"/>
                </a:solidFill>
                <a:latin typeface="Calibri" charset="0"/>
              </a:rPr>
              <a:t>    - Work in progress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A44334-8406-8046-BD8D-BCAF1FFEC8BF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5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r>
              <a:rPr lang="en-US" sz="3600" dirty="0" smtClean="0"/>
              <a:t>Luminosity Challenged pp@200GeV!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78190" y="1451429"/>
            <a:ext cx="3912810" cy="4523921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Expected Luminosity by 2015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~50pb</a:t>
            </a:r>
            <a:r>
              <a:rPr lang="en-US" baseline="30000" dirty="0" smtClean="0">
                <a:ea typeface="+mn-ea"/>
                <a:cs typeface="+mn-cs"/>
              </a:rPr>
              <a:t>-1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With upgrade VTX detectors, it is feasible @PHENIX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err="1" smtClean="0">
                <a:ea typeface="+mn-ea"/>
              </a:rPr>
              <a:t>Drell</a:t>
            </a:r>
            <a:r>
              <a:rPr lang="en-US" dirty="0" smtClean="0">
                <a:ea typeface="+mn-ea"/>
              </a:rPr>
              <a:t>-Yan X-section OK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A</a:t>
            </a:r>
            <a:r>
              <a:rPr lang="en-US" baseline="-25000" dirty="0" smtClean="0">
                <a:ea typeface="+mn-ea"/>
              </a:rPr>
              <a:t>N</a:t>
            </a:r>
            <a:r>
              <a:rPr lang="en-US" dirty="0" smtClean="0">
                <a:ea typeface="+mn-ea"/>
              </a:rPr>
              <a:t> statistically limited</a:t>
            </a:r>
          </a:p>
          <a:p>
            <a:pPr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Significant luminosity improvement needed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E5A13-2255-1746-B6EC-BB7F476EFD4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pSp>
        <p:nvGrpSpPr>
          <p:cNvPr id="68614" name="Group 14"/>
          <p:cNvGrpSpPr>
            <a:grpSpLocks/>
          </p:cNvGrpSpPr>
          <p:nvPr/>
        </p:nvGrpSpPr>
        <p:grpSpPr bwMode="auto">
          <a:xfrm>
            <a:off x="4191000" y="1451429"/>
            <a:ext cx="4724400" cy="4708525"/>
            <a:chOff x="2266740" y="1600200"/>
            <a:chExt cx="4606045" cy="4869101"/>
          </a:xfrm>
        </p:grpSpPr>
        <p:pic>
          <p:nvPicPr>
            <p:cNvPr id="6861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6740" y="1600200"/>
              <a:ext cx="4606045" cy="4869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>
              <a:off x="3048000" y="2257641"/>
              <a:ext cx="3505200" cy="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8F89B-9F8F-4449-B097-F43B7ADBB20E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83441" y="1266763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 RHIC DY whitepaper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3525854" cy="1143000"/>
          </a:xfrm>
        </p:spPr>
        <p:txBody>
          <a:bodyPr/>
          <a:lstStyle/>
          <a:p>
            <a:r>
              <a:rPr lang="en-US" sz="3600" dirty="0" smtClean="0"/>
              <a:t>PHENIX Run Plan 2011-2015</a:t>
            </a:r>
            <a:endParaRPr lang="en-US" sz="3600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600200"/>
            <a:ext cx="3068654" cy="4525963"/>
          </a:xfrm>
        </p:spPr>
        <p:txBody>
          <a:bodyPr/>
          <a:lstStyle/>
          <a:p>
            <a:r>
              <a:rPr lang="en-US" dirty="0" smtClean="0"/>
              <a:t>500 </a:t>
            </a:r>
            <a:r>
              <a:rPr lang="en-US" dirty="0" err="1" smtClean="0"/>
              <a:t>GeV</a:t>
            </a:r>
            <a:r>
              <a:rPr lang="en-US" dirty="0" smtClean="0"/>
              <a:t> pp</a:t>
            </a:r>
          </a:p>
          <a:p>
            <a:pPr lvl="1"/>
            <a:r>
              <a:rPr lang="en-US" dirty="0" smtClean="0"/>
              <a:t>300 pb-1</a:t>
            </a:r>
          </a:p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pp</a:t>
            </a:r>
          </a:p>
          <a:p>
            <a:pPr lvl="1"/>
            <a:r>
              <a:rPr lang="en-US" dirty="0" smtClean="0"/>
              <a:t>50 pb-1</a:t>
            </a:r>
          </a:p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endParaRPr lang="en-US" dirty="0" smtClean="0"/>
          </a:p>
          <a:p>
            <a:pPr lvl="1"/>
            <a:r>
              <a:rPr lang="en-US" dirty="0" smtClean="0"/>
              <a:t>260 nb-1 </a:t>
            </a:r>
          </a:p>
          <a:p>
            <a:pPr lvl="1"/>
            <a:r>
              <a:rPr lang="en-US" dirty="0" smtClean="0"/>
              <a:t>100 pb-1 </a:t>
            </a:r>
            <a:r>
              <a:rPr lang="en-US" dirty="0" smtClean="0"/>
              <a:t>(“pp”)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2C825-4BBE-BA49-8061-1E65641A96BF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EE8B-2450-C744-A503-4DED050C728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610" y="0"/>
            <a:ext cx="5795641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58186" y="3743152"/>
            <a:ext cx="4928614" cy="22820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00793" y="2530076"/>
            <a:ext cx="4928614" cy="22820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91315" y="2815144"/>
            <a:ext cx="4928614" cy="228206"/>
          </a:xfrm>
          <a:prstGeom prst="rect">
            <a:avLst/>
          </a:prstGeom>
          <a:solidFill>
            <a:srgbClr val="CCFFCC">
              <a:alpha val="25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00714" y="5259905"/>
            <a:ext cx="4928614" cy="228206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01466" y="4663927"/>
            <a:ext cx="4928614" cy="228206"/>
          </a:xfrm>
          <a:prstGeom prst="rect">
            <a:avLst/>
          </a:prstGeom>
          <a:solidFill>
            <a:srgbClr val="CCFFCC">
              <a:alpha val="25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9740" y="2274959"/>
            <a:ext cx="1755913" cy="42810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2188" y="4936305"/>
            <a:ext cx="1755913" cy="428108"/>
          </a:xfrm>
          <a:prstGeom prst="rect">
            <a:avLst/>
          </a:prstGeom>
          <a:solidFill>
            <a:srgbClr val="FF6600">
              <a:alpha val="28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49740" y="3315044"/>
            <a:ext cx="1755913" cy="428108"/>
          </a:xfrm>
          <a:prstGeom prst="rect">
            <a:avLst/>
          </a:prstGeom>
          <a:solidFill>
            <a:srgbClr val="CCFFCC">
              <a:alpha val="28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281C0-336B-BE44-B9BD-A8F87E0EB60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The Drell-Yan Process</a:t>
            </a:r>
          </a:p>
        </p:txBody>
      </p:sp>
      <p:pic>
        <p:nvPicPr>
          <p:cNvPr id="18437" name="Picture 3" descr="slide5a"/>
          <p:cNvPicPr>
            <a:picLocks noChangeAspect="1" noChangeArrowheads="1"/>
          </p:cNvPicPr>
          <p:nvPr/>
        </p:nvPicPr>
        <p:blipFill>
          <a:blip r:embed="rId3"/>
          <a:srcRect l="9787" t="27376" r="9787"/>
          <a:stretch>
            <a:fillRect/>
          </a:stretch>
        </p:blipFill>
        <p:spPr bwMode="auto">
          <a:xfrm>
            <a:off x="2133600" y="3731653"/>
            <a:ext cx="47180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2"/>
          <p:cNvGraphicFramePr>
            <a:graphicFrameLocks noChangeAspect="1"/>
          </p:cNvGraphicFramePr>
          <p:nvPr>
            <p:ph idx="1"/>
          </p:nvPr>
        </p:nvGraphicFramePr>
        <p:xfrm>
          <a:off x="1181100" y="4961966"/>
          <a:ext cx="6553200" cy="946150"/>
        </p:xfrm>
        <a:graphic>
          <a:graphicData uri="http://schemas.openxmlformats.org/presentationml/2006/ole">
            <p:oleObj spid="_x0000_s189442" name="Equation" r:id="rId4" imgW="3429000" imgH="495000" progId="">
              <p:embed/>
            </p:oleObj>
          </a:graphicData>
        </a:graphic>
      </p:graphicFrame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2837" y="1208088"/>
            <a:ext cx="3187701" cy="1932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40" name="TextBox 32"/>
          <p:cNvSpPr txBox="1">
            <a:spLocks noChangeArrowheads="1"/>
          </p:cNvSpPr>
          <p:nvPr/>
        </p:nvSpPr>
        <p:spPr bwMode="auto">
          <a:xfrm>
            <a:off x="4535488" y="1208088"/>
            <a:ext cx="593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err="1">
                <a:latin typeface="Calibri" charset="0"/>
              </a:rPr>
              <a:t>μ</a:t>
            </a:r>
            <a:r>
              <a:rPr lang="en-US" sz="3600" baseline="30000" dirty="0">
                <a:latin typeface="Calibri" charset="0"/>
              </a:rPr>
              <a:t>+</a:t>
            </a:r>
          </a:p>
        </p:txBody>
      </p:sp>
      <p:sp>
        <p:nvSpPr>
          <p:cNvPr id="18441" name="TextBox 33"/>
          <p:cNvSpPr txBox="1">
            <a:spLocks noChangeArrowheads="1"/>
          </p:cNvSpPr>
          <p:nvPr/>
        </p:nvSpPr>
        <p:spPr bwMode="auto">
          <a:xfrm>
            <a:off x="4597400" y="2494796"/>
            <a:ext cx="531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err="1">
                <a:latin typeface="Calibri" charset="0"/>
              </a:rPr>
              <a:t>μ</a:t>
            </a:r>
            <a:r>
              <a:rPr lang="en-US" sz="3600" baseline="30000" dirty="0">
                <a:latin typeface="Calibri" charset="0"/>
              </a:rPr>
              <a:t>-</a:t>
            </a:r>
          </a:p>
        </p:txBody>
      </p:sp>
      <p:pic>
        <p:nvPicPr>
          <p:cNvPr id="18442" name="Picture 7" descr="slide6a"/>
          <p:cNvPicPr>
            <a:picLocks noChangeAspect="1" noChangeArrowheads="1"/>
          </p:cNvPicPr>
          <p:nvPr/>
        </p:nvPicPr>
        <p:blipFill>
          <a:blip r:embed="rId6"/>
          <a:srcRect b="3702"/>
          <a:stretch>
            <a:fillRect/>
          </a:stretch>
        </p:blipFill>
        <p:spPr bwMode="auto">
          <a:xfrm>
            <a:off x="5422900" y="1208088"/>
            <a:ext cx="4098925" cy="717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6707187" y="1654502"/>
            <a:ext cx="1674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E866@Fermilab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A5EC28-EE1E-9C4B-9CA3-43D4BFBDC7D1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59358" y="2171680"/>
            <a:ext cx="717366" cy="145425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22900" y="4285651"/>
            <a:ext cx="31010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 Mass Low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  <a:endParaRPr lang="en-US" dirty="0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856804" y="3333863"/>
            <a:ext cx="966931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Calibri" charset="0"/>
              </a:rPr>
              <a:t> M</a:t>
            </a:r>
            <a:r>
              <a:rPr lang="en-US" sz="3600" baseline="30000" dirty="0" smtClean="0">
                <a:latin typeface="Calibri" charset="0"/>
              </a:rPr>
              <a:t>2</a:t>
            </a:r>
            <a:endParaRPr lang="en-US" sz="3600" baseline="30000" dirty="0">
              <a:latin typeface="Calibri" charset="0"/>
            </a:endParaRPr>
          </a:p>
          <a:p>
            <a:pPr>
              <a:buFontTx/>
              <a:buChar char="-"/>
            </a:pPr>
            <a:r>
              <a:rPr lang="en-US" sz="3600" dirty="0" smtClean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p</a:t>
            </a:r>
            <a:r>
              <a:rPr lang="en-US" sz="3600" baseline="-25000" dirty="0" err="1" smtClean="0">
                <a:latin typeface="Calibri" charset="0"/>
              </a:rPr>
              <a:t>T</a:t>
            </a:r>
            <a:endParaRPr lang="en-US" sz="3600" baseline="-250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8755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</a:t>
            </a:r>
            <a:r>
              <a:rPr lang="en-US" dirty="0" smtClean="0"/>
              <a:t> pp@</a:t>
            </a:r>
            <a:r>
              <a:rPr lang="en-US" dirty="0" smtClean="0"/>
              <a:t>500 </a:t>
            </a:r>
            <a:r>
              <a:rPr lang="en-US" dirty="0" err="1" smtClean="0"/>
              <a:t>GeV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2012</a:t>
            </a:r>
            <a:r>
              <a:rPr lang="en-US" dirty="0" smtClean="0"/>
              <a:t>-2018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082" y="1699617"/>
            <a:ext cx="5210818" cy="448157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500GeV pp runs for “Longitudinal W physics” 2011-</a:t>
            </a:r>
            <a:r>
              <a:rPr lang="en-US" dirty="0" smtClean="0"/>
              <a:t>2015+</a:t>
            </a:r>
          </a:p>
          <a:p>
            <a:endParaRPr lang="en-US" dirty="0" smtClean="0"/>
          </a:p>
          <a:p>
            <a:r>
              <a:rPr lang="en-US" dirty="0" smtClean="0"/>
              <a:t>Can be used to study</a:t>
            </a:r>
            <a:r>
              <a:rPr lang="en-US" dirty="0" smtClean="0"/>
              <a:t> and benchmark </a:t>
            </a:r>
            <a:r>
              <a:rPr lang="en-US" dirty="0" err="1" smtClean="0"/>
              <a:t>Drell</a:t>
            </a:r>
            <a:r>
              <a:rPr lang="en-US" dirty="0" smtClean="0"/>
              <a:t>-</a:t>
            </a:r>
            <a:r>
              <a:rPr lang="en-US" dirty="0" smtClean="0"/>
              <a:t>Yan production </a:t>
            </a:r>
            <a:r>
              <a:rPr lang="en-US" dirty="0" smtClean="0"/>
              <a:t>in pp@</a:t>
            </a:r>
            <a:r>
              <a:rPr lang="en-US" dirty="0" smtClean="0"/>
              <a:t>500GeV</a:t>
            </a:r>
          </a:p>
          <a:p>
            <a:pPr lvl="1"/>
            <a:r>
              <a:rPr lang="en-US" dirty="0" smtClean="0"/>
              <a:t>New VTX/FVTX </a:t>
            </a:r>
          </a:p>
          <a:p>
            <a:pPr lvl="1"/>
            <a:r>
              <a:rPr lang="en-US" dirty="0" smtClean="0"/>
              <a:t>Central arm </a:t>
            </a:r>
            <a:r>
              <a:rPr lang="en-US" dirty="0" err="1" smtClean="0"/>
              <a:t>di</a:t>
            </a:r>
            <a:r>
              <a:rPr lang="en-US" dirty="0" smtClean="0"/>
              <a:t>-electrons  |</a:t>
            </a:r>
            <a:r>
              <a:rPr lang="en-US" dirty="0" err="1" smtClean="0"/>
              <a:t>y</a:t>
            </a:r>
            <a:r>
              <a:rPr lang="en-US" dirty="0" smtClean="0"/>
              <a:t>|&lt;0.35</a:t>
            </a:r>
          </a:p>
          <a:p>
            <a:pPr lvl="1"/>
            <a:r>
              <a:rPr lang="en-US" dirty="0" smtClean="0"/>
              <a:t>Forward arm </a:t>
            </a:r>
            <a:r>
              <a:rPr lang="en-US" dirty="0" err="1" smtClean="0"/>
              <a:t>di-muons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    1.2 &lt; |</a:t>
            </a:r>
            <a:r>
              <a:rPr lang="en-US" dirty="0" err="1" smtClean="0"/>
              <a:t>y</a:t>
            </a:r>
            <a:r>
              <a:rPr lang="en-US" dirty="0" smtClean="0"/>
              <a:t>| &lt; 2.4</a:t>
            </a:r>
            <a:endParaRPr lang="en-US" dirty="0" smtClean="0"/>
          </a:p>
          <a:p>
            <a:r>
              <a:rPr lang="en-US" dirty="0" smtClean="0"/>
              <a:t>Possible Boer-</a:t>
            </a:r>
            <a:r>
              <a:rPr lang="en-US" dirty="0" err="1" smtClean="0"/>
              <a:t>Mulders</a:t>
            </a:r>
            <a:r>
              <a:rPr lang="en-US" dirty="0" smtClean="0"/>
              <a:t> alike asymmetry </a:t>
            </a:r>
            <a:r>
              <a:rPr lang="en-US" dirty="0" smtClean="0"/>
              <a:t>measurements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45AE-330D-EE41-A353-C63EF94CBEE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7D7C5-FB70-FC4D-AD62-3A2795A3FC53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pic>
        <p:nvPicPr>
          <p:cNvPr id="7" name="Picture 6" descr="jpsi_run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597" y="3126143"/>
            <a:ext cx="3776442" cy="2561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5900" y="2325300"/>
            <a:ext cx="253754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Dimuons</a:t>
            </a:r>
            <a:r>
              <a:rPr lang="en-US" dirty="0" smtClean="0"/>
              <a:t> from </a:t>
            </a:r>
          </a:p>
          <a:p>
            <a:r>
              <a:rPr lang="en-US" dirty="0" smtClean="0"/>
              <a:t>Run11 pp@500GeV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9222" y="5806475"/>
            <a:ext cx="227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Dimuon</a:t>
            </a:r>
            <a:r>
              <a:rPr lang="en-US" dirty="0" smtClean="0"/>
              <a:t> mass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0" y="274638"/>
            <a:ext cx="892313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Forward </a:t>
            </a:r>
            <a:r>
              <a:rPr lang="en-US" sz="3600" dirty="0" err="1" smtClean="0"/>
              <a:t>Drell</a:t>
            </a:r>
            <a:r>
              <a:rPr lang="en-US" sz="3600" dirty="0" smtClean="0"/>
              <a:t>-Yan Kinematics pp@500 </a:t>
            </a:r>
            <a:r>
              <a:rPr lang="en-US" sz="3600" dirty="0" err="1" smtClean="0"/>
              <a:t>GeV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0" y="1739279"/>
            <a:ext cx="4925392" cy="2937565"/>
          </a:xfrm>
        </p:spPr>
        <p:txBody>
          <a:bodyPr>
            <a:normAutofit/>
          </a:bodyPr>
          <a:lstStyle/>
          <a:p>
            <a:r>
              <a:rPr lang="en-US" dirty="0" smtClean="0"/>
              <a:t>Forward DY </a:t>
            </a:r>
            <a:r>
              <a:rPr lang="en-US" dirty="0" err="1" smtClean="0"/>
              <a:t>Dimuons</a:t>
            </a:r>
            <a:endParaRPr lang="en-US" dirty="0" smtClean="0"/>
          </a:p>
          <a:p>
            <a:pPr lvl="1"/>
            <a:r>
              <a:rPr lang="en-US" dirty="0" smtClean="0"/>
              <a:t>1.2 &lt; </a:t>
            </a:r>
            <a:r>
              <a:rPr lang="en-US" dirty="0" err="1" smtClean="0"/>
              <a:t>y</a:t>
            </a:r>
            <a:r>
              <a:rPr lang="en-US" dirty="0" smtClean="0"/>
              <a:t> &lt; 2.4</a:t>
            </a:r>
          </a:p>
          <a:p>
            <a:pPr lvl="1"/>
            <a:r>
              <a:rPr lang="en-US" dirty="0" smtClean="0"/>
              <a:t>4&lt;M&lt;8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Boer-</a:t>
            </a:r>
            <a:r>
              <a:rPr lang="en-US" dirty="0" err="1" smtClean="0"/>
              <a:t>Mulders</a:t>
            </a:r>
            <a:r>
              <a:rPr lang="en-US" dirty="0" smtClean="0"/>
              <a:t> asymmetry could be small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2C825-4BBE-BA49-8061-1E65641A96BF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EE8B-2450-C744-A503-4DED050C728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Picture 8" descr="pp500-DY-M4-8-X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262" y="1739279"/>
            <a:ext cx="3318866" cy="2331278"/>
          </a:xfrm>
          <a:prstGeom prst="rect">
            <a:avLst/>
          </a:prstGeom>
        </p:spPr>
      </p:pic>
      <p:pic>
        <p:nvPicPr>
          <p:cNvPr id="10" name="Picture 9" descr="pp500-DY-M4-8-X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015" y="4070557"/>
            <a:ext cx="3254113" cy="2285793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416675" y="2255838"/>
          <a:ext cx="1457325" cy="715962"/>
        </p:xfrm>
        <a:graphic>
          <a:graphicData uri="http://schemas.openxmlformats.org/presentationml/2006/ole">
            <p:oleObj spid="_x0000_s130050" name="Equation" r:id="rId5" imgW="850900" imgH="419100" progId="Equation.3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6330950" y="4625975"/>
          <a:ext cx="1712913" cy="657225"/>
        </p:xfrm>
        <a:graphic>
          <a:graphicData uri="http://schemas.openxmlformats.org/presentationml/2006/ole">
            <p:oleObj spid="_x0000_s130051" name="Equation" r:id="rId6" imgW="1092200" imgH="419100" progId="Equation.3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435344" y="5058229"/>
          <a:ext cx="4310911" cy="924270"/>
        </p:xfrm>
        <a:graphic>
          <a:graphicData uri="http://schemas.openxmlformats.org/presentationml/2006/ole">
            <p:oleObj spid="_x0000_s130052" name="Equation" r:id="rId7" imgW="20193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A496D-0B78-1640-9A94-2347FB5E903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765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2AC1014E-A879-8646-B450-4F1878787FBF}" type="slidenum">
              <a:rPr lang="en-US" sz="1400">
                <a:latin typeface="Times New Roman" charset="0"/>
              </a:rPr>
              <a:pPr algn="r"/>
              <a:t>22</a:t>
            </a:fld>
            <a:endParaRPr lang="en-US" sz="1400">
              <a:latin typeface="Times New Roman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635000" y="4724400"/>
            <a:ext cx="6096000" cy="1311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With Boer-Mulders function h</a:t>
            </a:r>
            <a:r>
              <a:rPr lang="en-US" sz="2000" baseline="-25000">
                <a:latin typeface="Comic Sans MS" charset="0"/>
              </a:rPr>
              <a:t>1</a:t>
            </a:r>
            <a:r>
              <a:rPr lang="en-US" sz="2000" baseline="30000">
                <a:latin typeface="Comic Sans MS" charset="0"/>
              </a:rPr>
              <a:t>┴</a:t>
            </a:r>
            <a:r>
              <a:rPr lang="en-US" sz="2000">
                <a:latin typeface="Comic Sans MS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l-GR" sz="2000">
                <a:latin typeface="Comic Sans MS" charset="0"/>
                <a:ea typeface="Arial" charset="0"/>
                <a:cs typeface="Arial" charset="0"/>
              </a:rPr>
              <a:t>ν</a:t>
            </a:r>
            <a:r>
              <a:rPr lang="en-US" sz="2000">
                <a:latin typeface="Comic Sans MS" charset="0"/>
                <a:ea typeface="Arial" charset="0"/>
                <a:cs typeface="Arial" charset="0"/>
              </a:rPr>
              <a:t>(</a:t>
            </a:r>
            <a:r>
              <a:rPr lang="el-GR" sz="2000">
                <a:latin typeface="Comic Sans MS" charset="0"/>
                <a:ea typeface="Arial" charset="0"/>
                <a:cs typeface="Arial" charset="0"/>
              </a:rPr>
              <a:t>π</a:t>
            </a:r>
            <a:r>
              <a:rPr lang="en-US" sz="2000" baseline="30000">
                <a:latin typeface="Comic Sans MS" charset="0"/>
                <a:ea typeface="Arial" charset="0"/>
                <a:cs typeface="Arial" charset="0"/>
              </a:rPr>
              <a:t>-</a:t>
            </a:r>
            <a:r>
              <a:rPr lang="en-US" sz="2000">
                <a:latin typeface="Comic Sans MS" charset="0"/>
              </a:rPr>
              <a:t>W</a:t>
            </a:r>
            <a:r>
              <a:rPr lang="en-US" sz="2000">
                <a:latin typeface="Comic Sans MS" charset="0"/>
                <a:sym typeface="Wingdings" charset="2"/>
              </a:rPr>
              <a:t></a:t>
            </a:r>
            <a:r>
              <a:rPr lang="en-US" sz="200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µ</a:t>
            </a:r>
            <a:r>
              <a:rPr lang="en-US" sz="2000" baseline="3000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sz="200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µ</a:t>
            </a:r>
            <a:r>
              <a:rPr lang="en-US" sz="2000" baseline="3000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sz="200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X</a:t>
            </a:r>
            <a:r>
              <a:rPr lang="en-US" sz="2000">
                <a:latin typeface="Comic Sans MS" charset="0"/>
              </a:rPr>
              <a:t>)~ [valence h</a:t>
            </a:r>
            <a:r>
              <a:rPr lang="en-US" sz="2000" baseline="-25000">
                <a:latin typeface="Comic Sans MS" charset="0"/>
              </a:rPr>
              <a:t>1</a:t>
            </a:r>
            <a:r>
              <a:rPr lang="en-US" sz="2000" baseline="30000">
                <a:latin typeface="Comic Sans MS" charset="0"/>
              </a:rPr>
              <a:t>┴</a:t>
            </a:r>
            <a:r>
              <a:rPr lang="en-US" sz="2000">
                <a:latin typeface="Comic Sans MS" charset="0"/>
              </a:rPr>
              <a:t>(</a:t>
            </a:r>
            <a:r>
              <a:rPr lang="el-GR" sz="2000">
                <a:latin typeface="Comic Sans MS" charset="0"/>
                <a:ea typeface="Arial" charset="0"/>
                <a:cs typeface="Arial" charset="0"/>
              </a:rPr>
              <a:t>π</a:t>
            </a:r>
            <a:r>
              <a:rPr lang="en-US" sz="2000">
                <a:latin typeface="Comic Sans MS" charset="0"/>
                <a:ea typeface="Arial" charset="0"/>
                <a:cs typeface="Arial" charset="0"/>
              </a:rPr>
              <a:t>)]</a:t>
            </a:r>
            <a:r>
              <a:rPr lang="en-US" sz="2000">
                <a:latin typeface="Comic Sans MS" charset="0"/>
              </a:rPr>
              <a:t>  * [valence h</a:t>
            </a:r>
            <a:r>
              <a:rPr lang="en-US" sz="2000" baseline="-25000">
                <a:latin typeface="Comic Sans MS" charset="0"/>
              </a:rPr>
              <a:t>1</a:t>
            </a:r>
            <a:r>
              <a:rPr lang="en-US" sz="2000" baseline="30000">
                <a:latin typeface="Comic Sans MS" charset="0"/>
                <a:ea typeface="Arial" charset="0"/>
                <a:cs typeface="Arial" charset="0"/>
              </a:rPr>
              <a:t>┴</a:t>
            </a:r>
            <a:r>
              <a:rPr lang="en-US" sz="2000">
                <a:latin typeface="Comic Sans MS" charset="0"/>
                <a:ea typeface="Arial" charset="0"/>
                <a:cs typeface="Arial" charset="0"/>
              </a:rPr>
              <a:t>(p)]</a:t>
            </a:r>
            <a:endParaRPr lang="en-US" sz="200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l-GR" sz="2000">
                <a:latin typeface="Comic Sans MS" charset="0"/>
              </a:rPr>
              <a:t>ν</a:t>
            </a:r>
            <a:r>
              <a:rPr lang="en-US" sz="2000">
                <a:latin typeface="Comic Sans MS" charset="0"/>
              </a:rPr>
              <a:t>(pd</a:t>
            </a:r>
            <a:r>
              <a:rPr lang="en-US" sz="2000">
                <a:latin typeface="Comic Sans MS" charset="0"/>
                <a:sym typeface="Wingdings" charset="2"/>
              </a:rPr>
              <a:t>µ+µ-X</a:t>
            </a:r>
            <a:r>
              <a:rPr lang="en-US" sz="2000">
                <a:latin typeface="Comic Sans MS" charset="0"/>
              </a:rPr>
              <a:t>)~ [valence h</a:t>
            </a:r>
            <a:r>
              <a:rPr lang="en-US" sz="2000" baseline="-25000">
                <a:latin typeface="Comic Sans MS" charset="0"/>
              </a:rPr>
              <a:t>1</a:t>
            </a:r>
            <a:r>
              <a:rPr lang="en-US" sz="2000" baseline="30000">
                <a:latin typeface="Comic Sans MS" charset="0"/>
              </a:rPr>
              <a:t>┴</a:t>
            </a:r>
            <a:r>
              <a:rPr lang="en-US" sz="2000">
                <a:latin typeface="Comic Sans MS" charset="0"/>
              </a:rPr>
              <a:t>(p)] * </a:t>
            </a:r>
            <a:r>
              <a:rPr lang="en-US" sz="2000">
                <a:solidFill>
                  <a:srgbClr val="CC0000"/>
                </a:solidFill>
                <a:latin typeface="Comic Sans MS" charset="0"/>
              </a:rPr>
              <a:t>[sea h</a:t>
            </a:r>
            <a:r>
              <a:rPr lang="en-US" sz="2000" baseline="-25000">
                <a:solidFill>
                  <a:srgbClr val="CC0000"/>
                </a:solidFill>
                <a:latin typeface="Comic Sans MS" charset="0"/>
              </a:rPr>
              <a:t>1</a:t>
            </a:r>
            <a:r>
              <a:rPr lang="en-US" sz="2000" baseline="30000">
                <a:solidFill>
                  <a:srgbClr val="CC0000"/>
                </a:solidFill>
                <a:latin typeface="Comic Sans MS" charset="0"/>
              </a:rPr>
              <a:t>┴</a:t>
            </a:r>
            <a:r>
              <a:rPr lang="en-US" sz="2000">
                <a:solidFill>
                  <a:srgbClr val="CC0000"/>
                </a:solidFill>
                <a:latin typeface="Comic Sans MS" charset="0"/>
              </a:rPr>
              <a:t>(p)] </a:t>
            </a:r>
          </a:p>
        </p:txBody>
      </p:sp>
      <p:sp>
        <p:nvSpPr>
          <p:cNvPr id="716804" name="Rectangle 3"/>
          <p:cNvSpPr>
            <a:spLocks noChangeArrowheads="1"/>
          </p:cNvSpPr>
          <p:nvPr/>
        </p:nvSpPr>
        <p:spPr bwMode="auto">
          <a:xfrm>
            <a:off x="0" y="218185"/>
            <a:ext cx="8915400" cy="65424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99276" tIns="49638" rIns="99276" bIns="49638" anchor="ctr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Azimuthal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cos2</a:t>
            </a:r>
            <a:r>
              <a:rPr lang="el-GR" sz="36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Φ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 Distribution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in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Drell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-Yan</a:t>
            </a:r>
            <a:endParaRPr lang="el-GR" sz="3600" dirty="0">
              <a:solidFill>
                <a:srgbClr val="FF0000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2895600" y="811213"/>
            <a:ext cx="601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E866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PRL 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99 (2007) 082301; PRL 102 (2009) 182001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7655" name="Picture 5" descr="ld2wn3_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927" y="872428"/>
            <a:ext cx="4241873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798975" y="6035675"/>
            <a:ext cx="6273800" cy="369888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Sea-quark BM functions are much smaller than valence quarks</a:t>
            </a:r>
            <a:endParaRPr lang="el-GR" dirty="0">
              <a:solidFill>
                <a:srgbClr val="99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5029200" y="2331811"/>
            <a:ext cx="3657600" cy="946150"/>
          </a:xfrm>
          <a:prstGeom prst="rect">
            <a:avLst/>
          </a:prstGeom>
          <a:solidFill>
            <a:srgbClr val="00FF00">
              <a:alpha val="29019"/>
            </a:srgbClr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Small</a:t>
            </a:r>
            <a:r>
              <a:rPr lang="el-GR" sz="2800" dirty="0">
                <a:solidFill>
                  <a:srgbClr val="800000"/>
                </a:solidFill>
                <a:latin typeface="MS Gothic" charset="0"/>
                <a:ea typeface="MS Gothic" charset="0"/>
              </a:rPr>
              <a:t>ν</a:t>
            </a:r>
            <a:r>
              <a:rPr lang="en-US" sz="2800" dirty="0">
                <a:solidFill>
                  <a:srgbClr val="800000"/>
                </a:solidFill>
                <a:latin typeface="MS Gothic" charset="0"/>
                <a:ea typeface="MS Gothic" charset="0"/>
              </a:rPr>
              <a:t>is observed for </a:t>
            </a:r>
            <a:r>
              <a:rPr lang="en-US" sz="2800" dirty="0" err="1">
                <a:solidFill>
                  <a:srgbClr val="800000"/>
                </a:solidFill>
                <a:latin typeface="MS Gothic" charset="0"/>
                <a:ea typeface="MS Gothic" charset="0"/>
              </a:rPr>
              <a:t>p+d</a:t>
            </a:r>
            <a:r>
              <a:rPr lang="en-US" sz="2800" dirty="0">
                <a:solidFill>
                  <a:srgbClr val="800000"/>
                </a:solidFill>
                <a:latin typeface="MS Gothic" charset="0"/>
                <a:ea typeface="MS Gothic" charset="0"/>
              </a:rPr>
              <a:t> and </a:t>
            </a:r>
            <a:r>
              <a:rPr lang="en-US" sz="2800" dirty="0" err="1">
                <a:solidFill>
                  <a:srgbClr val="800000"/>
                </a:solidFill>
                <a:latin typeface="MS Gothic" charset="0"/>
                <a:ea typeface="MS Gothic" charset="0"/>
              </a:rPr>
              <a:t>p+p</a:t>
            </a:r>
            <a:r>
              <a:rPr lang="en-US" sz="2800" dirty="0">
                <a:solidFill>
                  <a:srgbClr val="800000"/>
                </a:solidFill>
                <a:latin typeface="MS Gothic" charset="0"/>
                <a:ea typeface="MS Gothic" charset="0"/>
              </a:rPr>
              <a:t> D-Y</a:t>
            </a:r>
            <a:endParaRPr lang="el-GR" sz="2800" dirty="0">
              <a:solidFill>
                <a:srgbClr val="800000"/>
              </a:solidFill>
              <a:latin typeface="MS Gothic" charset="0"/>
              <a:ea typeface="MS Gothic" charset="0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 flipH="1">
            <a:off x="4506912" y="2804886"/>
            <a:ext cx="522288" cy="365276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27660" name="TextBox 13"/>
          <p:cNvSpPr txBox="1">
            <a:spLocks noChangeArrowheads="1"/>
          </p:cNvSpPr>
          <p:nvPr/>
        </p:nvSpPr>
        <p:spPr bwMode="auto">
          <a:xfrm>
            <a:off x="7072775" y="5048250"/>
            <a:ext cx="2071225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More data expected </a:t>
            </a:r>
          </a:p>
          <a:p>
            <a:r>
              <a:rPr lang="en-US" dirty="0">
                <a:latin typeface="Calibri" charset="0"/>
              </a:rPr>
              <a:t>from E906 soon</a:t>
            </a:r>
            <a:r>
              <a:rPr lang="en-US" dirty="0" smtClean="0">
                <a:latin typeface="Calibri" charset="0"/>
              </a:rPr>
              <a:t>!</a:t>
            </a:r>
          </a:p>
          <a:p>
            <a:r>
              <a:rPr lang="en-US" dirty="0" smtClean="0">
                <a:latin typeface="Calibri" charset="0"/>
              </a:rPr>
              <a:t>Reimer’s talk</a:t>
            </a:r>
            <a:endParaRPr lang="en-US" dirty="0">
              <a:latin typeface="Calibri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1C9770-A026-EC4D-A440-54B860984570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16762" y="12954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Peng’s</a:t>
            </a:r>
            <a:r>
              <a:rPr lang="en-US" dirty="0" smtClean="0"/>
              <a:t> talk</a:t>
            </a:r>
            <a:endParaRPr lang="en-US" dirty="0"/>
          </a:p>
        </p:txBody>
      </p:sp>
      <p:graphicFrame>
        <p:nvGraphicFramePr>
          <p:cNvPr id="27661" name="Object 10"/>
          <p:cNvGraphicFramePr>
            <a:graphicFrameLocks noChangeAspect="1"/>
          </p:cNvGraphicFramePr>
          <p:nvPr/>
        </p:nvGraphicFramePr>
        <p:xfrm>
          <a:off x="1179975" y="4087785"/>
          <a:ext cx="5892800" cy="636615"/>
        </p:xfrm>
        <a:graphic>
          <a:graphicData uri="http://schemas.openxmlformats.org/presentationml/2006/ole">
            <p:oleObj spid="_x0000_s27661" name="Equation" r:id="rId4" imgW="4000320" imgH="431640" progId="">
              <p:embed/>
            </p:oleObj>
          </a:graphicData>
        </a:graphic>
      </p:graphicFrame>
      <p:graphicFrame>
        <p:nvGraphicFramePr>
          <p:cNvPr id="27662" name="Object 12"/>
          <p:cNvGraphicFramePr>
            <a:graphicFrameLocks noChangeAspect="1"/>
          </p:cNvGraphicFramePr>
          <p:nvPr/>
        </p:nvGraphicFramePr>
        <p:xfrm>
          <a:off x="5283200" y="3352800"/>
          <a:ext cx="2895600" cy="1085850"/>
        </p:xfrm>
        <a:graphic>
          <a:graphicData uri="http://schemas.openxmlformats.org/presentationml/2006/ole">
            <p:oleObj spid="_x0000_s27662" name="Equation" r:id="rId5" imgW="121896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5611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Future Opportunity </a:t>
            </a:r>
            <a:r>
              <a:rPr lang="en-US" sz="4000" dirty="0" smtClean="0"/>
              <a:t>with </a:t>
            </a:r>
            <a:r>
              <a:rPr lang="en-US" sz="4000" dirty="0" err="1" smtClean="0"/>
              <a:t>sPHENIX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2018 – 20XX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EE8B-2450-C744-A503-4DED050C728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424376"/>
            <a:ext cx="9175762" cy="539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47C0A-0120-234A-B06B-FB97AF3AC923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34" y="1456110"/>
            <a:ext cx="3393600" cy="1196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err="1" smtClean="0"/>
              <a:t>Coverages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EE8B-2450-C744-A503-4DED050C728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01" y="1090789"/>
            <a:ext cx="5961522" cy="493871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0E922-0924-3046-BF40-397D6317BD6A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547"/>
            <a:ext cx="8229600" cy="1287082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Forward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52" y="1767570"/>
            <a:ext cx="3246047" cy="311634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Optimized </a:t>
            </a:r>
            <a:r>
              <a:rPr lang="en-US" dirty="0" smtClean="0"/>
              <a:t>for high energy electrons/photons </a:t>
            </a:r>
          </a:p>
          <a:p>
            <a:pPr lvl="1"/>
            <a:r>
              <a:rPr lang="en-US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&lt;</a:t>
            </a:r>
            <a:r>
              <a:rPr lang="en-US" dirty="0" smtClean="0"/>
              <a:t> </a:t>
            </a: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smtClean="0"/>
              <a:t>&lt; 4</a:t>
            </a:r>
          </a:p>
          <a:p>
            <a:pPr lvl="1"/>
            <a:r>
              <a:rPr lang="en-US" dirty="0" err="1" smtClean="0"/>
              <a:t>e</a:t>
            </a:r>
            <a:r>
              <a:rPr lang="en-US" dirty="0" smtClean="0"/>
              <a:t>/</a:t>
            </a:r>
            <a:r>
              <a:rPr lang="en-US" dirty="0" smtClean="0"/>
              <a:t>photon ID</a:t>
            </a:r>
          </a:p>
          <a:p>
            <a:pPr lvl="1"/>
            <a:r>
              <a:rPr lang="en-US" dirty="0" err="1" smtClean="0"/>
              <a:t>Hadron</a:t>
            </a:r>
            <a:r>
              <a:rPr lang="en-US" dirty="0" smtClean="0"/>
              <a:t> PID</a:t>
            </a:r>
          </a:p>
          <a:p>
            <a:pPr lvl="1"/>
            <a:r>
              <a:rPr lang="en-US" dirty="0" err="1" smtClean="0"/>
              <a:t>eRHIC</a:t>
            </a:r>
            <a:r>
              <a:rPr lang="en-US" dirty="0" smtClean="0"/>
              <a:t> ready</a:t>
            </a:r>
          </a:p>
          <a:p>
            <a:pPr lvl="2"/>
            <a:r>
              <a:rPr lang="en-US" dirty="0" err="1" smtClean="0"/>
              <a:t>e+p</a:t>
            </a:r>
            <a:endParaRPr lang="en-US" dirty="0" smtClean="0"/>
          </a:p>
          <a:p>
            <a:pPr lvl="2"/>
            <a:r>
              <a:rPr lang="en-US" dirty="0" err="1" smtClean="0"/>
              <a:t>e+A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DY via </a:t>
            </a:r>
            <a:r>
              <a:rPr lang="en-US" dirty="0" err="1" smtClean="0">
                <a:solidFill>
                  <a:srgbClr val="FF0000"/>
                </a:solidFill>
              </a:rPr>
              <a:t>dielectons</a:t>
            </a:r>
            <a:r>
              <a:rPr lang="en-US" dirty="0" smtClean="0">
                <a:solidFill>
                  <a:srgbClr val="FF0000"/>
                </a:solidFill>
              </a:rPr>
              <a:t> @ very forward rapidity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EE8B-2450-C744-A503-4DED050C728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980" y="1776197"/>
            <a:ext cx="5878020" cy="310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DF77D3-676C-DE4A-9EDD-E5A340A9EF2B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09" y="5021201"/>
            <a:ext cx="5256399" cy="133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DDC6-B4FE-AC4E-87DD-1AC35573470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95067" y="3752144"/>
            <a:ext cx="489857" cy="2177142"/>
          </a:xfrm>
          <a:prstGeom prst="rect">
            <a:avLst/>
          </a:prstGeom>
          <a:solidFill>
            <a:srgbClr val="FF6600">
              <a:alpha val="18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13880" y="3760725"/>
            <a:ext cx="755118" cy="2177142"/>
          </a:xfrm>
          <a:prstGeom prst="rect">
            <a:avLst/>
          </a:prstGeom>
          <a:solidFill>
            <a:srgbClr val="46E4FF">
              <a:alpha val="2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120F3-3738-A946-A63A-40D872A041DF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356145" y="2197652"/>
            <a:ext cx="2058985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Calibri" charset="0"/>
              </a:rPr>
              <a:t> A</a:t>
            </a:r>
            <a:r>
              <a:rPr lang="en-US" baseline="-25000" dirty="0" smtClean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  </a:t>
            </a:r>
            <a:r>
              <a:rPr lang="en-US" dirty="0">
                <a:latin typeface="Calibri" charset="0"/>
              </a:rPr>
              <a:t>@large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rapidity</a:t>
            </a:r>
            <a:endParaRPr lang="en-US" baseline="-25000" dirty="0" smtClean="0">
              <a:latin typeface="Calibri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sPHENIX</a:t>
            </a:r>
            <a:r>
              <a:rPr lang="en-US" dirty="0" smtClean="0">
                <a:latin typeface="Calibri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charset="0"/>
              </a:rPr>
              <a:t> 1 </a:t>
            </a:r>
            <a:r>
              <a:rPr lang="en-US" dirty="0">
                <a:latin typeface="Calibri" charset="0"/>
              </a:rPr>
              <a:t>&lt;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y</a:t>
            </a:r>
            <a:r>
              <a:rPr lang="en-US" dirty="0" smtClean="0">
                <a:latin typeface="Calibri" charset="0"/>
              </a:rPr>
              <a:t> &lt;4</a:t>
            </a:r>
            <a:endParaRPr lang="en-US" dirty="0">
              <a:latin typeface="Calibri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alibri" charset="0"/>
              </a:rPr>
              <a:t> DY via </a:t>
            </a:r>
            <a:r>
              <a:rPr lang="en-US" dirty="0" err="1" smtClean="0">
                <a:latin typeface="Calibri" charset="0"/>
              </a:rPr>
              <a:t>di</a:t>
            </a:r>
            <a:r>
              <a:rPr lang="en-US" dirty="0" err="1" smtClean="0">
                <a:latin typeface="Calibri" charset="0"/>
              </a:rPr>
              <a:t>electrons</a:t>
            </a:r>
            <a:endParaRPr lang="en-US" dirty="0">
              <a:latin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3758667"/>
            <a:ext cx="489857" cy="2177142"/>
          </a:xfrm>
          <a:prstGeom prst="rect">
            <a:avLst/>
          </a:prstGeom>
          <a:solidFill>
            <a:srgbClr val="FF6600">
              <a:alpha val="2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38877" y="3758667"/>
            <a:ext cx="755118" cy="2177142"/>
          </a:xfrm>
          <a:prstGeom prst="rect">
            <a:avLst/>
          </a:prstGeom>
          <a:solidFill>
            <a:srgbClr val="46E4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1551200"/>
          </a:xfrm>
        </p:spPr>
        <p:txBody>
          <a:bodyPr>
            <a:normAutofit/>
          </a:bodyPr>
          <a:lstStyle/>
          <a:p>
            <a:r>
              <a:rPr lang="en-US" dirty="0" smtClean="0"/>
              <a:t>Case Study (II):</a:t>
            </a:r>
            <a:r>
              <a:rPr lang="en-US" dirty="0" smtClean="0"/>
              <a:t> </a:t>
            </a:r>
            <a:r>
              <a:rPr lang="en-US" dirty="0" err="1" smtClean="0"/>
              <a:t>sPHENIX</a:t>
            </a:r>
            <a:endParaRPr lang="en-US" sz="3556" dirty="0">
              <a:solidFill>
                <a:srgbClr val="0000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2F8E20-B042-5541-A487-1E482C58E00E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EE8B-2450-C744-A503-4DED050C728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48" y="1521193"/>
            <a:ext cx="6145814" cy="48053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7006" y="169347"/>
            <a:ext cx="2222666" cy="1348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004190" y="407651"/>
            <a:ext cx="40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8032320" y="1000114"/>
            <a:ext cx="36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793696"/>
            <a:ext cx="2911475" cy="442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Drell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Yan leptons have large energies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Expect large 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@forward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Background from QCD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Decreases with lepton energy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Decreases with lepton rapidity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PYTHIA Simulations pp@200/500GeV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BCB69C-381F-CF4C-8B40-52474D41175A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8B296-28A7-3347-8ECC-7C1123685C8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8600" y="1189037"/>
            <a:ext cx="8229600" cy="2420164"/>
          </a:xfrm>
          <a:prstGeom prst="rect">
            <a:avLst/>
          </a:prstGeom>
          <a:blipFill rotWithShape="1">
            <a:blip r:embed="rId2"/>
            <a:stretch>
              <a:fillRect l="-1037" t="-2015" b="-3275"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1501" y="3609201"/>
            <a:ext cx="3540250" cy="237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349407" y="3609201"/>
            <a:ext cx="300234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Rounded MT Bold" charset="0"/>
              </a:rPr>
              <a:t>electron pairs from </a:t>
            </a:r>
            <a:r>
              <a:rPr lang="en-US" sz="1600" dirty="0" err="1">
                <a:solidFill>
                  <a:srgbClr val="FF0000"/>
                </a:solidFill>
                <a:latin typeface="Arial Rounded MT Bold" charset="0"/>
              </a:rPr>
              <a:t>Drell</a:t>
            </a:r>
            <a:r>
              <a:rPr lang="en-US" sz="1600" dirty="0">
                <a:solidFill>
                  <a:srgbClr val="FF0000"/>
                </a:solidFill>
                <a:latin typeface="Arial Rounded MT Bold" charset="0"/>
              </a:rPr>
              <a:t> Yan</a:t>
            </a:r>
            <a:endParaRPr lang="en-US" sz="1600" dirty="0">
              <a:solidFill>
                <a:srgbClr val="00B050"/>
              </a:solidFill>
              <a:latin typeface="Arial Rounded MT Bold" charset="0"/>
            </a:endParaRPr>
          </a:p>
          <a:p>
            <a:r>
              <a:rPr lang="en-US" sz="1600" dirty="0">
                <a:latin typeface="Arial Rounded MT Bold" charset="0"/>
              </a:rPr>
              <a:t>electron pairs in ISUB </a:t>
            </a:r>
            <a:r>
              <a:rPr lang="en-US" sz="1600" dirty="0" smtClean="0">
                <a:latin typeface="Arial Rounded MT Bold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2581" y="1278220"/>
            <a:ext cx="4435475" cy="885825"/>
          </a:xfrm>
          <a:prstGeom prst="roundRect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tIns="91440" bIns="9144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Rounded MT Bold" pitchFamily="34" charset="0"/>
              </a:rPr>
              <a:t>10M events for </a:t>
            </a:r>
            <a:r>
              <a:rPr lang="en-US" sz="2000" dirty="0" err="1">
                <a:latin typeface="Arial Rounded MT Bold" pitchFamily="34" charset="0"/>
              </a:rPr>
              <a:t>Drell</a:t>
            </a:r>
            <a:r>
              <a:rPr lang="en-US" sz="2000" dirty="0">
                <a:latin typeface="Arial Rounded MT Bold" pitchFamily="34" charset="0"/>
              </a:rPr>
              <a:t> Yan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Rounded MT Bold" pitchFamily="34" charset="0"/>
              </a:rPr>
              <a:t>100M+ event for QCD background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4401" y="5987018"/>
            <a:ext cx="259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Di-electron mass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4401" y="52934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M&gt;3GeV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Hadronic</a:t>
            </a:r>
            <a:r>
              <a:rPr lang="en-US" dirty="0" smtClean="0"/>
              <a:t> Backgrounds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BCB69C-381F-CF4C-8B40-52474D41175A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8B296-28A7-3347-8ECC-7C1123685C8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8313" y="1143000"/>
            <a:ext cx="8001000" cy="128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charged particle pairs between J/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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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suppression 10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-10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needed at 500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Drell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yield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reduced more in 200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@forward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228600" y="3294063"/>
            <a:ext cx="4240213" cy="333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TextBox 7"/>
          <p:cNvSpPr txBox="1"/>
          <p:nvPr/>
        </p:nvSpPr>
        <p:spPr>
          <a:xfrm>
            <a:off x="228600" y="2753380"/>
            <a:ext cx="4240530" cy="52322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 Rounded MT Bold" pitchFamily="34" charset="0"/>
                <a:sym typeface="Symbol"/>
              </a:rPr>
              <a:t>s = </a:t>
            </a:r>
            <a:r>
              <a:rPr lang="en-US" sz="2800" dirty="0">
                <a:latin typeface="Arial Rounded MT Bold" pitchFamily="34" charset="0"/>
              </a:rPr>
              <a:t>200 </a:t>
            </a:r>
            <a:r>
              <a:rPr lang="en-US" sz="2800" dirty="0" err="1">
                <a:latin typeface="Arial Rounded MT Bold" pitchFamily="34" charset="0"/>
              </a:rPr>
              <a:t>GeV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4648200" y="3294063"/>
            <a:ext cx="4240213" cy="333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0" name="TextBox 9"/>
          <p:cNvSpPr txBox="1"/>
          <p:nvPr/>
        </p:nvSpPr>
        <p:spPr>
          <a:xfrm>
            <a:off x="4648200" y="2753380"/>
            <a:ext cx="4240530" cy="52322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 Rounded MT Bold" pitchFamily="34" charset="0"/>
                <a:sym typeface="Symbol"/>
              </a:rPr>
              <a:t>s = </a:t>
            </a:r>
            <a:r>
              <a:rPr lang="en-US" sz="2800" dirty="0">
                <a:latin typeface="Arial Rounded MT Bold" pitchFamily="34" charset="0"/>
              </a:rPr>
              <a:t>500 </a:t>
            </a:r>
            <a:r>
              <a:rPr lang="en-US" sz="2800" dirty="0" err="1">
                <a:latin typeface="Arial Rounded MT Bold" pitchFamily="34" charset="0"/>
              </a:rPr>
              <a:t>GeV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340678" y="274638"/>
            <a:ext cx="5562600" cy="114300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75197" y="1417638"/>
            <a:ext cx="7523363" cy="478446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Introduction – a hard probe for soft physics</a:t>
            </a:r>
          </a:p>
          <a:p>
            <a:pPr lvl="1"/>
            <a:r>
              <a:rPr lang="en-US" altLang="zh-CN" dirty="0" err="1" smtClean="0">
                <a:ea typeface="宋体" charset="-122"/>
                <a:cs typeface="宋体" charset="-122"/>
              </a:rPr>
              <a:t>Drell</a:t>
            </a:r>
            <a:r>
              <a:rPr lang="en-US" altLang="zh-CN" dirty="0" smtClean="0">
                <a:ea typeface="宋体" charset="-122"/>
                <a:cs typeface="宋体" charset="-122"/>
              </a:rPr>
              <a:t>-Yan and </a:t>
            </a:r>
            <a:r>
              <a:rPr lang="en-US" altLang="zh-CN" dirty="0" err="1" smtClean="0">
                <a:ea typeface="宋体" charset="-122"/>
                <a:cs typeface="宋体" charset="-122"/>
              </a:rPr>
              <a:t>TMDs</a:t>
            </a:r>
            <a:r>
              <a:rPr lang="en-US" altLang="zh-CN" dirty="0" smtClean="0">
                <a:ea typeface="宋体" charset="-122"/>
                <a:cs typeface="宋体" charset="-122"/>
              </a:rPr>
              <a:t> in polarized pp collisions</a:t>
            </a:r>
          </a:p>
          <a:p>
            <a:pPr lvl="2"/>
            <a:r>
              <a:rPr lang="en-US" altLang="zh-CN" dirty="0" smtClean="0">
                <a:ea typeface="宋体" charset="-122"/>
                <a:cs typeface="宋体" charset="-122"/>
              </a:rPr>
              <a:t>NOT going to talk about longitudinal W/Z program</a:t>
            </a:r>
          </a:p>
          <a:p>
            <a:pPr lvl="1"/>
            <a:r>
              <a:rPr lang="en-US" altLang="zh-CN" dirty="0" err="1" smtClean="0">
                <a:ea typeface="宋体" charset="-122"/>
                <a:cs typeface="宋体" charset="-122"/>
              </a:rPr>
              <a:t>Drell</a:t>
            </a:r>
            <a:r>
              <a:rPr lang="en-US" altLang="zh-CN" dirty="0" smtClean="0">
                <a:ea typeface="宋体" charset="-122"/>
                <a:cs typeface="宋体" charset="-122"/>
              </a:rPr>
              <a:t>-Yan and small-</a:t>
            </a:r>
            <a:r>
              <a:rPr lang="en-US" altLang="zh-CN" dirty="0" err="1" smtClean="0">
                <a:ea typeface="宋体" charset="-122"/>
                <a:cs typeface="宋体" charset="-122"/>
              </a:rPr>
              <a:t>x</a:t>
            </a:r>
            <a:r>
              <a:rPr lang="en-US" altLang="zh-CN" dirty="0" smtClean="0">
                <a:ea typeface="宋体" charset="-122"/>
                <a:cs typeface="宋体" charset="-122"/>
              </a:rPr>
              <a:t> physics in </a:t>
            </a:r>
            <a:r>
              <a:rPr lang="en-US" altLang="zh-CN" dirty="0" err="1" smtClean="0">
                <a:ea typeface="宋体" charset="-122"/>
                <a:cs typeface="宋体" charset="-122"/>
              </a:rPr>
              <a:t>p(d)+A</a:t>
            </a:r>
            <a:r>
              <a:rPr lang="en-US" altLang="zh-CN" dirty="0" smtClean="0">
                <a:ea typeface="宋体" charset="-122"/>
                <a:cs typeface="宋体" charset="-122"/>
              </a:rPr>
              <a:t> collisions</a:t>
            </a:r>
            <a:endParaRPr lang="en-US" altLang="zh-CN" dirty="0" smtClean="0">
              <a:ea typeface="宋体" charset="-122"/>
              <a:cs typeface="宋体" charset="-122"/>
            </a:endParaRPr>
          </a:p>
          <a:p>
            <a:pPr lvl="1"/>
            <a:r>
              <a:rPr lang="en-US" altLang="zh-CN" dirty="0" smtClean="0">
                <a:ea typeface="宋体" charset="-122"/>
                <a:cs typeface="宋体" charset="-122"/>
              </a:rPr>
              <a:t>High </a:t>
            </a:r>
            <a:r>
              <a:rPr lang="en-US" altLang="zh-CN" dirty="0" err="1" smtClean="0">
                <a:ea typeface="宋体" charset="-122"/>
                <a:cs typeface="宋体" charset="-122"/>
              </a:rPr>
              <a:t>msss</a:t>
            </a:r>
            <a:r>
              <a:rPr lang="en-US" altLang="zh-CN" dirty="0" smtClean="0">
                <a:ea typeface="宋体" charset="-122"/>
                <a:cs typeface="宋体" charset="-122"/>
              </a:rPr>
              <a:t> low </a:t>
            </a:r>
            <a:r>
              <a:rPr lang="en-US" altLang="zh-CN" dirty="0" err="1" smtClean="0">
                <a:ea typeface="宋体" charset="-122"/>
                <a:cs typeface="宋体" charset="-122"/>
              </a:rPr>
              <a:t>pT</a:t>
            </a:r>
            <a:r>
              <a:rPr lang="en-US" altLang="zh-CN" dirty="0" smtClean="0">
                <a:ea typeface="宋体" charset="-122"/>
                <a:cs typeface="宋体" charset="-122"/>
              </a:rPr>
              <a:t> </a:t>
            </a:r>
            <a:r>
              <a:rPr lang="en-US" altLang="zh-CN" dirty="0" err="1" smtClean="0">
                <a:ea typeface="宋体" charset="-122"/>
                <a:cs typeface="宋体" charset="-122"/>
              </a:rPr>
              <a:t>Drell</a:t>
            </a:r>
            <a:r>
              <a:rPr lang="en-US" altLang="zh-CN" dirty="0" smtClean="0">
                <a:ea typeface="宋体" charset="-122"/>
                <a:cs typeface="宋体" charset="-122"/>
              </a:rPr>
              <a:t>-Yan @</a:t>
            </a:r>
            <a:r>
              <a:rPr lang="en-US" altLang="zh-CN" dirty="0" smtClean="0">
                <a:ea typeface="宋体" charset="-122"/>
                <a:cs typeface="宋体" charset="-122"/>
              </a:rPr>
              <a:t>forward rapidity</a:t>
            </a:r>
          </a:p>
          <a:p>
            <a:pPr lvl="1">
              <a:buNone/>
            </a:pPr>
            <a:endParaRPr lang="en-US" altLang="zh-CN" dirty="0" smtClean="0">
              <a:ea typeface="宋体" charset="-122"/>
              <a:cs typeface="宋体" charset="-122"/>
            </a:endParaRPr>
          </a:p>
          <a:p>
            <a:r>
              <a:rPr lang="en-US" dirty="0" smtClean="0"/>
              <a:t>Opportunities with PHENIX Experiment </a:t>
            </a:r>
          </a:p>
          <a:p>
            <a:pPr lvl="1"/>
            <a:r>
              <a:rPr lang="en-US" dirty="0" smtClean="0"/>
              <a:t>PHENIX Current and Near Future (~5 years)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proposal and opportunities (&gt;5+ years)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7FA9B-7E3F-6C44-942B-9E13765D68F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DDFE1-C275-FD4F-A3C8-5BF504C66D3A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Jet Backgrounds pp@500GeV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BCB69C-381F-CF4C-8B40-52474D41175A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8B296-28A7-3347-8ECC-7C1123685C8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3810000" y="1703950"/>
            <a:ext cx="5076825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417639"/>
            <a:ext cx="3464868" cy="463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Drell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dielectrons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signal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latin typeface="+mn-lt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QCDs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Diffratives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3000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cut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&gt; 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Forward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rapidities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Effectively no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background left @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&gt;3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Statistically limited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Heavy Flavor Backgrounds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BCB69C-381F-CF4C-8B40-52474D41175A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8B296-28A7-3347-8ECC-7C1123685C8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4671953" y="1143000"/>
            <a:ext cx="3762494" cy="519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599" y="1261952"/>
            <a:ext cx="4608778" cy="4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Charm &amp; bottom contributions increase with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inv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baseline="-25000" dirty="0" smtClean="0">
              <a:solidFill>
                <a:srgbClr val="0000FF"/>
              </a:solidFill>
              <a:latin typeface="+mn-lt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Less heavy flavor contributions at larger rapidity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Need designated heavy flavor simulations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M</a:t>
            </a:r>
            <a:r>
              <a:rPr lang="en-US" sz="2400" dirty="0" smtClean="0">
                <a:latin typeface="+mn-lt"/>
              </a:rPr>
              <a:t>ore statistics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Work in progress 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8F564-58AC-446F-A007-20F81E94759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7349" name="Title 1"/>
          <p:cNvSpPr>
            <a:spLocks noGrp="1"/>
          </p:cNvSpPr>
          <p:nvPr>
            <p:ph type="title"/>
          </p:nvPr>
        </p:nvSpPr>
        <p:spPr>
          <a:xfrm>
            <a:off x="1469412" y="0"/>
            <a:ext cx="6773501" cy="11350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W</a:t>
            </a:r>
            <a:r>
              <a:rPr lang="en-US" sz="3600" baseline="30000" dirty="0" smtClean="0"/>
              <a:t>+/-</a:t>
            </a:r>
            <a:r>
              <a:rPr lang="en-US" sz="3600" dirty="0" smtClean="0"/>
              <a:t> Transverse SSA @500GeV ? </a:t>
            </a:r>
          </a:p>
        </p:txBody>
      </p:sp>
      <p:sp>
        <p:nvSpPr>
          <p:cNvPr id="57350" name="Content Placeholder 2"/>
          <p:cNvSpPr>
            <a:spLocks noGrp="1"/>
          </p:cNvSpPr>
          <p:nvPr>
            <p:ph idx="1"/>
          </p:nvPr>
        </p:nvSpPr>
        <p:spPr>
          <a:xfrm>
            <a:off x="306748" y="2887569"/>
            <a:ext cx="4086225" cy="346878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Latest theoretical progress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Test time-reversal universality of </a:t>
            </a:r>
            <a:r>
              <a:rPr lang="en-US" sz="1500" dirty="0" err="1" smtClean="0"/>
              <a:t>Sivers</a:t>
            </a:r>
            <a:r>
              <a:rPr lang="en-US" sz="1500" dirty="0" smtClean="0"/>
              <a:t> functions with W/Z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Expect large asymmetry (from DIS fit)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u="sng" dirty="0" smtClean="0">
                <a:solidFill>
                  <a:srgbClr val="FF0000"/>
                </a:solidFill>
              </a:rPr>
              <a:t>Flavor-identified  </a:t>
            </a:r>
            <a:r>
              <a:rPr lang="en-US" sz="1800" u="sng" dirty="0" err="1" smtClean="0">
                <a:solidFill>
                  <a:srgbClr val="FF0000"/>
                </a:solidFill>
              </a:rPr>
              <a:t>Sivers</a:t>
            </a:r>
            <a:r>
              <a:rPr lang="en-US" sz="1800" u="sng" dirty="0" smtClean="0">
                <a:solidFill>
                  <a:srgbClr val="FF0000"/>
                </a:solidFill>
              </a:rPr>
              <a:t> Funs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Very large Q</a:t>
            </a:r>
            <a:r>
              <a:rPr lang="en-US" sz="1400" baseline="30000" dirty="0" smtClean="0"/>
              <a:t>2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Need high luminosity, ~1fb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500GeV</a:t>
            </a:r>
            <a:endParaRPr lang="en-US" sz="1800" baseline="30000" dirty="0" smtClean="0"/>
          </a:p>
          <a:p>
            <a:pPr eaLnBrk="1" hangingPunct="1">
              <a:lnSpc>
                <a:spcPct val="80000"/>
              </a:lnSpc>
            </a:pPr>
            <a:endParaRPr lang="en-US" sz="1800" baseline="30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W</a:t>
            </a:r>
            <a:r>
              <a:rPr lang="en-US" sz="1500" baseline="30000" dirty="0" smtClean="0"/>
              <a:t>+/- </a:t>
            </a:r>
            <a:r>
              <a:rPr lang="en-US" sz="1500" dirty="0" err="1" smtClean="0">
                <a:sym typeface="Wingdings" charset="2"/>
              </a:rPr>
              <a:t>μ</a:t>
            </a:r>
            <a:r>
              <a:rPr lang="en-US" sz="1500" baseline="30000" dirty="0" smtClean="0">
                <a:sym typeface="Wingdings" charset="2"/>
              </a:rPr>
              <a:t>+/-</a:t>
            </a:r>
            <a:r>
              <a:rPr lang="en-US" sz="1500" dirty="0" smtClean="0">
                <a:sym typeface="Wingdings" charset="2"/>
              </a:rPr>
              <a:t>       ~20K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>
                <a:sym typeface="Wingdings" charset="2"/>
              </a:rPr>
              <a:t>Z</a:t>
            </a:r>
            <a:r>
              <a:rPr lang="en-US" sz="1500" baseline="30000" dirty="0" smtClean="0">
                <a:sym typeface="Wingdings" charset="2"/>
              </a:rPr>
              <a:t>0</a:t>
            </a:r>
            <a:r>
              <a:rPr lang="en-US" sz="1500" dirty="0" smtClean="0">
                <a:sym typeface="Wingdings" charset="2"/>
              </a:rPr>
              <a:t> -&gt; </a:t>
            </a:r>
            <a:r>
              <a:rPr lang="en-US" sz="1500" dirty="0" err="1" smtClean="0">
                <a:sym typeface="Wingdings" charset="2"/>
              </a:rPr>
              <a:t>μ</a:t>
            </a:r>
            <a:r>
              <a:rPr lang="en-US" sz="1500" baseline="30000" dirty="0" err="1" smtClean="0">
                <a:sym typeface="Wingdings" charset="2"/>
              </a:rPr>
              <a:t>+</a:t>
            </a:r>
            <a:r>
              <a:rPr lang="en-US" sz="1500" dirty="0" err="1" smtClean="0">
                <a:sym typeface="Wingdings" charset="2"/>
              </a:rPr>
              <a:t>μ</a:t>
            </a:r>
            <a:r>
              <a:rPr lang="en-US" sz="1500" baseline="30000" dirty="0" smtClean="0">
                <a:sym typeface="Wingdings" charset="2"/>
              </a:rPr>
              <a:t>-</a:t>
            </a:r>
            <a:r>
              <a:rPr lang="en-US" sz="1500" dirty="0" smtClean="0">
                <a:sym typeface="Wingdings" charset="2"/>
              </a:rPr>
              <a:t>         ~  </a:t>
            </a:r>
            <a:r>
              <a:rPr lang="en-US" sz="1500" dirty="0" smtClean="0">
                <a:sym typeface="Wingdings" charset="2"/>
              </a:rPr>
              <a:t>1K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1500" dirty="0" smtClean="0">
              <a:sym typeface="Wingdings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500" dirty="0" err="1" smtClean="0">
                <a:sym typeface="Wingdings" charset="2"/>
              </a:rPr>
              <a:t>sPHENIX</a:t>
            </a:r>
            <a:r>
              <a:rPr lang="en-US" sz="1500" dirty="0" smtClean="0">
                <a:sym typeface="Wingdings" charset="2"/>
              </a:rPr>
              <a:t>: wider </a:t>
            </a:r>
            <a:r>
              <a:rPr lang="en-US" sz="1500" dirty="0" smtClean="0">
                <a:sym typeface="Wingdings" charset="2"/>
              </a:rPr>
              <a:t>coverage</a:t>
            </a:r>
            <a:endParaRPr lang="en-US" sz="1500" dirty="0" smtClean="0"/>
          </a:p>
        </p:txBody>
      </p:sp>
      <p:pic>
        <p:nvPicPr>
          <p:cNvPr id="5735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083" y="1729913"/>
            <a:ext cx="4562799" cy="22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9083" y="3975100"/>
            <a:ext cx="4624917" cy="24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TextBox 8"/>
          <p:cNvSpPr txBox="1">
            <a:spLocks noChangeArrowheads="1"/>
          </p:cNvSpPr>
          <p:nvPr/>
        </p:nvSpPr>
        <p:spPr bwMode="auto">
          <a:xfrm>
            <a:off x="5630780" y="1328007"/>
            <a:ext cx="3056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alibri" charset="0"/>
              </a:rPr>
              <a:t>Kang &amp; </a:t>
            </a:r>
            <a:r>
              <a:rPr lang="en-US" sz="1400" dirty="0" err="1" smtClean="0">
                <a:latin typeface="Calibri" charset="0"/>
              </a:rPr>
              <a:t>Qiu</a:t>
            </a:r>
            <a:r>
              <a:rPr lang="en-US" sz="1400" dirty="0" smtClean="0">
                <a:latin typeface="Calibri" charset="0"/>
              </a:rPr>
              <a:t> </a:t>
            </a:r>
            <a:r>
              <a:rPr lang="en-US" sz="1400" dirty="0">
                <a:latin typeface="Calibri" charset="0"/>
              </a:rPr>
              <a:t>(2009</a:t>
            </a:r>
            <a:r>
              <a:rPr lang="en-US" sz="1400" dirty="0" smtClean="0">
                <a:latin typeface="Calibri" charset="0"/>
              </a:rPr>
              <a:t>), Zhou &amp; Metz (2010)</a:t>
            </a:r>
            <a:endParaRPr lang="en-US" sz="1400" dirty="0">
              <a:latin typeface="Calibri" charset="0"/>
            </a:endParaRPr>
          </a:p>
        </p:txBody>
      </p:sp>
      <p:sp>
        <p:nvSpPr>
          <p:cNvPr id="12" name="Slide Number Placeholder 1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A32839-BBF3-480A-99B8-A8C72CB8EB3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357" name="TextBox 13"/>
          <p:cNvSpPr txBox="1">
            <a:spLocks noChangeArrowheads="1"/>
          </p:cNvSpPr>
          <p:nvPr/>
        </p:nvSpPr>
        <p:spPr bwMode="auto">
          <a:xfrm>
            <a:off x="4283075" y="1729913"/>
            <a:ext cx="573088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W</a:t>
            </a:r>
            <a:r>
              <a:rPr lang="en-US" baseline="30000" dirty="0">
                <a:latin typeface="Calibri" charset="0"/>
              </a:rPr>
              <a:t>+/-</a:t>
            </a:r>
          </a:p>
        </p:txBody>
      </p:sp>
      <p:grpSp>
        <p:nvGrpSpPr>
          <p:cNvPr id="2" name="グループ化 9"/>
          <p:cNvGrpSpPr>
            <a:grpSpLocks/>
          </p:cNvGrpSpPr>
          <p:nvPr/>
        </p:nvGrpSpPr>
        <p:grpSpPr bwMode="auto">
          <a:xfrm>
            <a:off x="746670" y="1135063"/>
            <a:ext cx="2635249" cy="1587500"/>
            <a:chOff x="5643563" y="4403725"/>
            <a:chExt cx="2995612" cy="1811338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3563" y="4403725"/>
              <a:ext cx="2808287" cy="181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テキスト ボックス 9"/>
            <p:cNvSpPr txBox="1">
              <a:spLocks noChangeArrowheads="1"/>
            </p:cNvSpPr>
            <p:nvPr/>
          </p:nvSpPr>
          <p:spPr bwMode="auto">
            <a:xfrm>
              <a:off x="8139113" y="5416550"/>
              <a:ext cx="500062" cy="4214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1">
                  <a:latin typeface="Italic" pitchFamily="2" charset="0"/>
                </a:rPr>
                <a:t>l</a:t>
              </a:r>
              <a:r>
                <a:rPr lang="en-US" altLang="ja-JP" b="1" baseline="30000">
                  <a:latin typeface="Italic" pitchFamily="2" charset="0"/>
                </a:rPr>
                <a:t>+</a:t>
              </a:r>
              <a:endParaRPr lang="ja-JP" altLang="en-US" b="1" baseline="30000">
                <a:latin typeface="Italic" pitchFamily="2" charset="0"/>
              </a:endParaRPr>
            </a:p>
          </p:txBody>
        </p:sp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415233-D40D-6F48-B69B-7D2D8381437E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3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Topic (II): Forward </a:t>
            </a:r>
            <a:r>
              <a:rPr lang="en-US" dirty="0" err="1" smtClean="0"/>
              <a:t>Drell</a:t>
            </a:r>
            <a:r>
              <a:rPr lang="en-US" dirty="0" smtClean="0"/>
              <a:t>-Yan and Sea</a:t>
            </a:r>
            <a:r>
              <a:rPr lang="en-US" dirty="0" smtClean="0"/>
              <a:t> </a:t>
            </a:r>
            <a:r>
              <a:rPr lang="en-US" dirty="0" smtClean="0"/>
              <a:t>Q</a:t>
            </a:r>
            <a:r>
              <a:rPr lang="en-US" dirty="0" smtClean="0"/>
              <a:t>uark</a:t>
            </a:r>
            <a:r>
              <a:rPr lang="en-US" dirty="0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@small-</a:t>
            </a:r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616"/>
            <a:ext cx="8229600" cy="171645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Sea quark distributions at small-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kT</a:t>
            </a:r>
            <a:r>
              <a:rPr lang="en-US" dirty="0" smtClean="0"/>
              <a:t> </a:t>
            </a:r>
            <a:r>
              <a:rPr lang="en-US" dirty="0" smtClean="0"/>
              <a:t>&lt;&lt; M</a:t>
            </a:r>
            <a:endParaRPr lang="en-US" dirty="0" smtClean="0"/>
          </a:p>
          <a:p>
            <a:pPr lvl="1"/>
            <a:r>
              <a:rPr lang="en-US" dirty="0" smtClean="0"/>
              <a:t>Consistency check DIS </a:t>
            </a:r>
            <a:r>
              <a:rPr lang="en-US" dirty="0" err="1" smtClean="0"/>
              <a:t>vs</a:t>
            </a:r>
            <a:r>
              <a:rPr lang="en-US" dirty="0" smtClean="0"/>
              <a:t> DY</a:t>
            </a:r>
          </a:p>
          <a:p>
            <a:r>
              <a:rPr lang="en-US" dirty="0" smtClean="0"/>
              <a:t>Parton energy loss </a:t>
            </a:r>
            <a:r>
              <a:rPr lang="en-US" dirty="0" err="1" smtClean="0"/>
              <a:t>vs</a:t>
            </a:r>
            <a:r>
              <a:rPr lang="en-US" dirty="0" smtClean="0"/>
              <a:t> shadowing </a:t>
            </a:r>
            <a:r>
              <a:rPr lang="en-US" dirty="0" smtClean="0"/>
              <a:t>effects</a:t>
            </a:r>
          </a:p>
          <a:p>
            <a:pPr lvl="1"/>
            <a:r>
              <a:rPr lang="en-US" dirty="0" err="1" smtClean="0"/>
              <a:t>pT</a:t>
            </a:r>
            <a:r>
              <a:rPr lang="en-US" dirty="0" smtClean="0"/>
              <a:t> broadening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EE8B-2450-C744-A503-4DED050C728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282" y="3756789"/>
            <a:ext cx="2650772" cy="294027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102E0-15DD-D44B-AC5A-6B3DAEF62A7E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pic>
        <p:nvPicPr>
          <p:cNvPr id="11" name="Picture 14" descr="xf1"/>
          <p:cNvPicPr>
            <a:picLocks noChangeAspect="1" noChangeArrowheads="1"/>
          </p:cNvPicPr>
          <p:nvPr/>
        </p:nvPicPr>
        <p:blipFill>
          <a:blip r:embed="rId4"/>
          <a:srcRect t="10057" b="12244"/>
          <a:stretch>
            <a:fillRect/>
          </a:stretch>
        </p:blipFill>
        <p:spPr bwMode="auto">
          <a:xfrm>
            <a:off x="3098040" y="3921277"/>
            <a:ext cx="2673380" cy="2077112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420" y="1533988"/>
            <a:ext cx="2915380" cy="2057173"/>
          </a:xfrm>
          <a:prstGeom prst="rect">
            <a:avLst/>
          </a:prstGeom>
        </p:spPr>
      </p:pic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655182" y="3591161"/>
          <a:ext cx="3209925" cy="2266950"/>
        </p:xfrm>
        <a:graphic>
          <a:graphicData uri="http://schemas.openxmlformats.org/presentationml/2006/ole">
            <p:oleObj spid="_x0000_s97285" name="Equation" r:id="rId6" imgW="2197100" imgH="15494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59525" y="1095001"/>
            <a:ext cx="228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Reimer, </a:t>
            </a:r>
            <a:r>
              <a:rPr lang="en-US" dirty="0" err="1" smtClean="0"/>
              <a:t>Peng’s</a:t>
            </a:r>
            <a:r>
              <a:rPr lang="en-US" dirty="0" smtClean="0"/>
              <a:t> talks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3" y="0"/>
            <a:ext cx="9011307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Forward </a:t>
            </a:r>
            <a:r>
              <a:rPr lang="en-US" sz="3600" dirty="0" smtClean="0"/>
              <a:t>DY and Small-</a:t>
            </a:r>
            <a:r>
              <a:rPr lang="en-US" sz="3600" dirty="0" err="1" smtClean="0"/>
              <a:t>x</a:t>
            </a:r>
            <a:r>
              <a:rPr lang="en-US" sz="3600" dirty="0" smtClean="0"/>
              <a:t> Saturation Physics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226177" cy="23122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Forward DY at</a:t>
            </a:r>
            <a:r>
              <a:rPr lang="en-US" dirty="0" smtClean="0"/>
              <a:t> </a:t>
            </a:r>
            <a:r>
              <a:rPr lang="en-US" dirty="0" smtClean="0"/>
              <a:t>PHENIX</a:t>
            </a:r>
            <a:endParaRPr lang="en-US" dirty="0" smtClean="0"/>
          </a:p>
          <a:p>
            <a:pPr lvl="1"/>
            <a:r>
              <a:rPr lang="en-US" dirty="0" smtClean="0"/>
              <a:t>Saturation effects could be important</a:t>
            </a:r>
          </a:p>
          <a:p>
            <a:pPr lvl="1"/>
            <a:r>
              <a:rPr lang="en-US" dirty="0" smtClean="0"/>
              <a:t>DGLAP probably not enough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arms: </a:t>
            </a:r>
            <a:r>
              <a:rPr lang="en-US" dirty="0" err="1" smtClean="0"/>
              <a:t>y</a:t>
            </a:r>
            <a:r>
              <a:rPr lang="en-US" dirty="0" smtClean="0"/>
              <a:t> = 1.2~2.4 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: </a:t>
            </a:r>
            <a:r>
              <a:rPr lang="en-US" dirty="0" err="1" smtClean="0"/>
              <a:t>y</a:t>
            </a:r>
            <a:r>
              <a:rPr lang="en-US" dirty="0" smtClean="0"/>
              <a:t>= 2~4 (2018+)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2C825-4BBE-BA49-8061-1E65641A96BF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EE8B-2450-C744-A503-4DED050C728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5" descr="Screen shot 2011-05-10 at 3.59.54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3963" y="1600202"/>
            <a:ext cx="3217352" cy="219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Screen shot 2011-05-11 at 8.41.01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0467" y="1917265"/>
            <a:ext cx="1668531" cy="58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19800" y="1041400"/>
            <a:ext cx="247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Feng</a:t>
            </a:r>
            <a:r>
              <a:rPr lang="en-US" dirty="0" smtClean="0"/>
              <a:t>, Al, Jamal’s talks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443" y="3610845"/>
            <a:ext cx="6045200" cy="2743200"/>
          </a:xfrm>
          <a:prstGeom prst="rect">
            <a:avLst/>
          </a:prstGeom>
        </p:spPr>
      </p:pic>
      <p:pic>
        <p:nvPicPr>
          <p:cNvPr id="12" name="Picture 9" descr="Screen shot 2011-05-10 at 3.54.23 P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6250" y="3648201"/>
            <a:ext cx="3614486" cy="24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549399" y="3945768"/>
          <a:ext cx="2082801" cy="270355"/>
        </p:xfrm>
        <a:graphic>
          <a:graphicData uri="http://schemas.openxmlformats.org/presentationml/2006/ole">
            <p:oleObj spid="_x0000_s118786" name="Equation" r:id="rId7" imgW="1270000" imgH="177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40"/>
            <a:ext cx="8229600" cy="1143000"/>
          </a:xfrm>
        </p:spPr>
        <p:txBody>
          <a:bodyPr/>
          <a:lstStyle/>
          <a:p>
            <a:r>
              <a:rPr lang="en-US" dirty="0" smtClean="0"/>
              <a:t>Summary and </a:t>
            </a:r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9340"/>
            <a:ext cx="8229600" cy="480138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PHENIX VTX/FVTX upgrades make </a:t>
            </a:r>
            <a:r>
              <a:rPr lang="en-US" dirty="0" err="1" smtClean="0"/>
              <a:t>Drell</a:t>
            </a:r>
            <a:r>
              <a:rPr lang="en-US" dirty="0" smtClean="0"/>
              <a:t>-Yan measurements </a:t>
            </a:r>
            <a:r>
              <a:rPr lang="en-US" dirty="0" smtClean="0"/>
              <a:t>possible</a:t>
            </a:r>
          </a:p>
          <a:p>
            <a:pPr lvl="1"/>
            <a:r>
              <a:rPr lang="en-US" dirty="0" smtClean="0"/>
              <a:t>Central arms</a:t>
            </a:r>
          </a:p>
          <a:p>
            <a:pPr lvl="1"/>
            <a:r>
              <a:rPr lang="en-US" dirty="0" smtClean="0"/>
              <a:t>Forward </a:t>
            </a:r>
            <a:r>
              <a:rPr lang="en-US" dirty="0" err="1" smtClean="0"/>
              <a:t>muon</a:t>
            </a:r>
            <a:r>
              <a:rPr lang="en-US" dirty="0" smtClean="0"/>
              <a:t> arms</a:t>
            </a:r>
          </a:p>
          <a:p>
            <a:pPr lvl="1"/>
            <a:r>
              <a:rPr lang="en-US" dirty="0" smtClean="0"/>
              <a:t>Boer</a:t>
            </a:r>
            <a:r>
              <a:rPr lang="en-US" dirty="0" smtClean="0"/>
              <a:t>-</a:t>
            </a:r>
            <a:r>
              <a:rPr lang="en-US" dirty="0" err="1" smtClean="0"/>
              <a:t>Mulders</a:t>
            </a:r>
            <a:r>
              <a:rPr lang="en-US" dirty="0" smtClean="0"/>
              <a:t> asymmetry measurement possible</a:t>
            </a:r>
            <a:r>
              <a:rPr lang="en-US" dirty="0" smtClean="0"/>
              <a:t> </a:t>
            </a:r>
            <a:r>
              <a:rPr lang="en-US" dirty="0" smtClean="0"/>
              <a:t>from upcoming</a:t>
            </a:r>
            <a:r>
              <a:rPr lang="en-US" dirty="0" smtClean="0"/>
              <a:t> longitudinally polarized pp @500GeV</a:t>
            </a:r>
          </a:p>
          <a:p>
            <a:endParaRPr lang="en-US" dirty="0" smtClean="0"/>
          </a:p>
          <a:p>
            <a:r>
              <a:rPr lang="en-US" dirty="0" smtClean="0"/>
              <a:t>Possible</a:t>
            </a:r>
            <a:r>
              <a:rPr lang="en-US" dirty="0" smtClean="0"/>
              <a:t> Test of </a:t>
            </a:r>
            <a:r>
              <a:rPr lang="en-US" dirty="0" err="1" smtClean="0"/>
              <a:t>Drell</a:t>
            </a:r>
            <a:r>
              <a:rPr lang="en-US" dirty="0" smtClean="0"/>
              <a:t>-Yan A</a:t>
            </a:r>
            <a:r>
              <a:rPr lang="en-US" baseline="-25000" dirty="0" smtClean="0"/>
              <a:t>N</a:t>
            </a:r>
            <a:r>
              <a:rPr lang="en-US" dirty="0" smtClean="0"/>
              <a:t> sign change @</a:t>
            </a:r>
            <a:r>
              <a:rPr lang="en-US" dirty="0" smtClean="0"/>
              <a:t>200GeV and @500GeV after longitudinal W program, ~2017 with forward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smtClean="0"/>
              <a:t>arms</a:t>
            </a:r>
            <a:endParaRPr lang="en-US" dirty="0" smtClean="0"/>
          </a:p>
          <a:p>
            <a:pPr lvl="1"/>
            <a:r>
              <a:rPr lang="en-US" dirty="0" smtClean="0"/>
              <a:t>much improved luminosity needed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smtClean="0"/>
              <a:t>upgrade (2018+)</a:t>
            </a:r>
          </a:p>
          <a:p>
            <a:pPr lvl="1"/>
            <a:r>
              <a:rPr lang="en-US" dirty="0" smtClean="0"/>
              <a:t>Extend </a:t>
            </a:r>
            <a:r>
              <a:rPr lang="en-US" dirty="0" smtClean="0"/>
              <a:t>the coverage to very forward </a:t>
            </a:r>
            <a:r>
              <a:rPr lang="en-US" dirty="0" smtClean="0"/>
              <a:t>rapidity </a:t>
            </a:r>
            <a:r>
              <a:rPr lang="en-US" dirty="0" err="1" smtClean="0"/>
              <a:t>η</a:t>
            </a:r>
            <a:r>
              <a:rPr lang="en-US" dirty="0" smtClean="0"/>
              <a:t> = 2~4</a:t>
            </a:r>
          </a:p>
          <a:p>
            <a:pPr lvl="1"/>
            <a:r>
              <a:rPr lang="en-US" dirty="0" smtClean="0"/>
              <a:t>Test sign change in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  <a:r>
              <a:rPr lang="en-US" dirty="0" smtClean="0"/>
              <a:t> A</a:t>
            </a:r>
            <a:r>
              <a:rPr lang="en-US" baseline="-25000" dirty="0" smtClean="0"/>
              <a:t>N</a:t>
            </a:r>
            <a:r>
              <a:rPr lang="en-US" dirty="0" smtClean="0"/>
              <a:t> via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dirty="0" smtClean="0"/>
              <a:t>electrons at very forward rapidity where significant asymmetry expected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Explore small-</a:t>
            </a:r>
            <a:r>
              <a:rPr lang="en-US" dirty="0" err="1" smtClean="0"/>
              <a:t>x</a:t>
            </a:r>
            <a:r>
              <a:rPr lang="en-US" dirty="0" smtClean="0"/>
              <a:t> saturation physics at forward rapidity in </a:t>
            </a:r>
            <a:r>
              <a:rPr lang="en-US" dirty="0" err="1" smtClean="0"/>
              <a:t>p(d)A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8B296-28A7-3347-8ECC-7C1123685C8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E05B4-A97B-E24B-B496-AB7659A80EB3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B0998-D8C0-B540-AC9E-4E711378AD4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30724" name="Picture 6" descr="DY-magic-Sivers-SantaFe-DY-Workshop201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000" y="0"/>
            <a:ext cx="529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924743" y="6018213"/>
            <a:ext cx="7044517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charset="0"/>
              </a:rPr>
              <a:t>Drawing from D. </a:t>
            </a:r>
            <a:r>
              <a:rPr lang="en-US" sz="1600" dirty="0" err="1">
                <a:latin typeface="Calibri" charset="0"/>
              </a:rPr>
              <a:t>Sivers</a:t>
            </a:r>
            <a:r>
              <a:rPr lang="en-US" sz="1600" dirty="0">
                <a:latin typeface="Calibri" charset="0"/>
              </a:rPr>
              <a:t> @Santa Fe Polarized </a:t>
            </a:r>
            <a:r>
              <a:rPr lang="en-US" sz="1600" dirty="0" err="1">
                <a:latin typeface="Calibri" charset="0"/>
              </a:rPr>
              <a:t>Drell</a:t>
            </a:r>
            <a:r>
              <a:rPr lang="en-US" sz="1600" dirty="0">
                <a:latin typeface="Calibri" charset="0"/>
              </a:rPr>
              <a:t>-Yan </a:t>
            </a:r>
            <a:r>
              <a:rPr lang="en-US" sz="1600" dirty="0" smtClean="0">
                <a:latin typeface="Calibri" charset="0"/>
              </a:rPr>
              <a:t>Workshop </a:t>
            </a:r>
            <a:r>
              <a:rPr lang="en-US" sz="1600" dirty="0">
                <a:latin typeface="Calibri" charset="0"/>
              </a:rPr>
              <a:t>10/31-11/1, 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862394"/>
            <a:ext cx="34903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The magic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sign change</a:t>
            </a:r>
          </a:p>
        </p:txBody>
      </p:sp>
      <p:pic>
        <p:nvPicPr>
          <p:cNvPr id="3072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3" y="1222375"/>
            <a:ext cx="219075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EB8C8-4E52-504F-8546-810D200EBD7A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45AE-330D-EE41-A353-C63EF94CBE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C58C6-118E-F84A-9FDA-F270D201D17F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2C825-4BBE-BA49-8061-1E65641A96BF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EE8B-2450-C744-A503-4DED050C728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08" y="0"/>
            <a:ext cx="5066940" cy="66132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0A540-990F-814F-B800-9029BCB6FF9A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9763" y="2362200"/>
            <a:ext cx="42529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37798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0" y="1600200"/>
            <a:ext cx="304800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1720850" y="601980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" charset="0"/>
              </a:rPr>
              <a:t>  </a:t>
            </a:r>
            <a:r>
              <a:rPr lang="en-US" sz="2000" b="1" i="1">
                <a:latin typeface="Times" charset="0"/>
              </a:rPr>
              <a:t>0.1        0.2        0.3   x</a:t>
            </a: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 rot="-5400000">
            <a:off x="-601663" y="2963863"/>
            <a:ext cx="211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" charset="0"/>
              </a:rPr>
              <a:t>  </a:t>
            </a:r>
            <a:r>
              <a:rPr lang="en-US" sz="2000" b="1" i="1">
                <a:latin typeface="Times" charset="0"/>
              </a:rPr>
              <a:t>Sivers Amplitude</a:t>
            </a:r>
          </a:p>
        </p:txBody>
      </p:sp>
      <p:sp>
        <p:nvSpPr>
          <p:cNvPr id="34825" name="Line 7"/>
          <p:cNvSpPr>
            <a:spLocks noChangeShapeType="1"/>
          </p:cNvSpPr>
          <p:nvPr/>
        </p:nvSpPr>
        <p:spPr bwMode="auto">
          <a:xfrm>
            <a:off x="1752600" y="5638800"/>
            <a:ext cx="2438400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Line 8"/>
          <p:cNvSpPr>
            <a:spLocks noChangeShapeType="1"/>
          </p:cNvSpPr>
          <p:nvPr/>
        </p:nvSpPr>
        <p:spPr bwMode="auto">
          <a:xfrm>
            <a:off x="5029200" y="2971800"/>
            <a:ext cx="3505200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0" y="40163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" charset="0"/>
              </a:rPr>
              <a:t>  </a:t>
            </a:r>
            <a:r>
              <a:rPr lang="en-US" sz="2800" b="1">
                <a:latin typeface="Times" charset="0"/>
              </a:rPr>
              <a:t>Experiment SIDIS vs Drell Yan:  </a:t>
            </a:r>
            <a:r>
              <a:rPr lang="en-US" sz="2800" b="1">
                <a:solidFill>
                  <a:srgbClr val="2130C9"/>
                </a:solidFill>
                <a:latin typeface="Times" charset="0"/>
              </a:rPr>
              <a:t>Sivers|</a:t>
            </a:r>
            <a:r>
              <a:rPr lang="en-US" sz="2800" b="1" baseline="-25000">
                <a:solidFill>
                  <a:srgbClr val="2130C9"/>
                </a:solidFill>
                <a:latin typeface="Times" charset="0"/>
              </a:rPr>
              <a:t>DIS</a:t>
            </a:r>
            <a:r>
              <a:rPr lang="en-US" sz="2800" b="1">
                <a:solidFill>
                  <a:srgbClr val="2130C9"/>
                </a:solidFill>
                <a:latin typeface="Times" charset="0"/>
              </a:rPr>
              <a:t>= − Sivers|</a:t>
            </a:r>
            <a:r>
              <a:rPr lang="en-US" sz="2800" b="1" baseline="-25000">
                <a:solidFill>
                  <a:srgbClr val="2130C9"/>
                </a:solidFill>
                <a:latin typeface="Times" charset="0"/>
              </a:rPr>
              <a:t>DY</a:t>
            </a:r>
          </a:p>
          <a:p>
            <a:pPr algn="ctr"/>
            <a:endParaRPr lang="en-US" sz="400" b="1" baseline="-25000">
              <a:solidFill>
                <a:srgbClr val="2130C9"/>
              </a:solidFill>
              <a:latin typeface="Times" charset="0"/>
            </a:endParaRPr>
          </a:p>
          <a:p>
            <a:pPr algn="ctr"/>
            <a:r>
              <a:rPr lang="en-US" sz="2800" b="1">
                <a:latin typeface="Times" charset="0"/>
              </a:rPr>
              <a:t> </a:t>
            </a:r>
            <a:r>
              <a:rPr lang="en-US" sz="2800" b="1">
                <a:solidFill>
                  <a:srgbClr val="E63F29"/>
                </a:solidFill>
                <a:latin typeface="Times" charset="0"/>
              </a:rPr>
              <a:t>*** Probes Q</a:t>
            </a:r>
            <a:r>
              <a:rPr lang="en-US" sz="2800" b="1">
                <a:solidFill>
                  <a:srgbClr val="18B920"/>
                </a:solidFill>
                <a:latin typeface="Times" charset="0"/>
              </a:rPr>
              <a:t>C</a:t>
            </a:r>
            <a:r>
              <a:rPr lang="en-US" sz="2800" b="1">
                <a:solidFill>
                  <a:srgbClr val="2130C9"/>
                </a:solidFill>
                <a:latin typeface="Times" charset="0"/>
              </a:rPr>
              <a:t>D</a:t>
            </a:r>
            <a:r>
              <a:rPr lang="en-US" sz="2800" b="1">
                <a:solidFill>
                  <a:srgbClr val="E63F29"/>
                </a:solidFill>
                <a:latin typeface="Times" charset="0"/>
              </a:rPr>
              <a:t> attraction and Q</a:t>
            </a:r>
            <a:r>
              <a:rPr lang="en-US" sz="2800" b="1">
                <a:solidFill>
                  <a:srgbClr val="0B9E08"/>
                </a:solidFill>
                <a:latin typeface="Times" charset="0"/>
              </a:rPr>
              <a:t>C</a:t>
            </a:r>
            <a:r>
              <a:rPr lang="en-US" sz="2800" b="1">
                <a:solidFill>
                  <a:srgbClr val="2130C9"/>
                </a:solidFill>
                <a:latin typeface="Times" charset="0"/>
              </a:rPr>
              <a:t>D</a:t>
            </a:r>
            <a:r>
              <a:rPr lang="en-US" sz="2800" b="1">
                <a:solidFill>
                  <a:srgbClr val="E63F29"/>
                </a:solidFill>
                <a:latin typeface="Times" charset="0"/>
              </a:rPr>
              <a:t> repulsion ***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914400" y="1905000"/>
            <a:ext cx="330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" charset="0"/>
              </a:rPr>
              <a:t>HERMES Sivers Results 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4648200" y="1905000"/>
            <a:ext cx="407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" charset="0"/>
              </a:rPr>
              <a:t>RHIC II </a:t>
            </a:r>
            <a:r>
              <a:rPr lang="en-US" sz="2400">
                <a:latin typeface="Times" charset="0"/>
                <a:sym typeface="Wingdings" charset="2"/>
              </a:rPr>
              <a:t> Drell Yan Projections</a:t>
            </a:r>
            <a:r>
              <a:rPr lang="en-US" sz="2400">
                <a:latin typeface="Times" charset="0"/>
              </a:rPr>
              <a:t> 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1FB01-8D77-D74E-B7FA-10FF347D45EE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7379" cy="1143000"/>
          </a:xfrm>
        </p:spPr>
        <p:txBody>
          <a:bodyPr/>
          <a:lstStyle/>
          <a:p>
            <a:r>
              <a:rPr lang="en-US" dirty="0" smtClean="0"/>
              <a:t>The Timeline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5652" y="1600200"/>
            <a:ext cx="4254354" cy="4525963"/>
          </a:xfrm>
        </p:spPr>
        <p:txBody>
          <a:bodyPr/>
          <a:lstStyle/>
          <a:p>
            <a:r>
              <a:rPr lang="en-US" dirty="0" smtClean="0"/>
              <a:t>2011-</a:t>
            </a:r>
            <a:r>
              <a:rPr lang="en-US" altLang="zh-CN" dirty="0" smtClean="0"/>
              <a:t>2018</a:t>
            </a:r>
          </a:p>
          <a:p>
            <a:pPr lvl="1"/>
            <a:r>
              <a:rPr lang="en-US" altLang="zh-CN" dirty="0" smtClean="0"/>
              <a:t>PHENIX </a:t>
            </a:r>
            <a:r>
              <a:rPr lang="en-US" altLang="zh-CN" dirty="0" err="1" smtClean="0"/>
              <a:t>w</a:t>
            </a:r>
            <a:r>
              <a:rPr lang="en-US" altLang="zh-CN" dirty="0" smtClean="0"/>
              <a:t>/upgrades</a:t>
            </a:r>
          </a:p>
          <a:p>
            <a:pPr lvl="1"/>
            <a:endParaRPr lang="en-US" altLang="zh-CN" dirty="0" smtClean="0"/>
          </a:p>
          <a:p>
            <a:r>
              <a:rPr lang="en-US" dirty="0" smtClean="0"/>
              <a:t>2018-</a:t>
            </a:r>
            <a:r>
              <a:rPr lang="en-US" altLang="zh-CN" dirty="0" smtClean="0"/>
              <a:t>20XX</a:t>
            </a:r>
          </a:p>
          <a:p>
            <a:pPr lvl="1"/>
            <a:r>
              <a:rPr lang="en-US" altLang="zh-CN" dirty="0" err="1" smtClean="0"/>
              <a:t>sPHENIX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Also ready for </a:t>
            </a:r>
            <a:r>
              <a:rPr lang="en-US" altLang="zh-CN" dirty="0" err="1" smtClean="0"/>
              <a:t>eRHIC</a:t>
            </a:r>
            <a:r>
              <a:rPr lang="en-US" altLang="zh-CN" dirty="0" smtClean="0"/>
              <a:t> physics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EE8B-2450-C744-A503-4DED050C72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60" y="2868"/>
            <a:ext cx="5189500" cy="639445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1511B-7BB3-814C-9761-970A9B38D0DD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44FCF-CD67-D049-A04E-EE9BA43905F3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382588" y="392113"/>
            <a:ext cx="87614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Impact Parameters for muons from D,B and DY</a:t>
            </a:r>
          </a:p>
          <a:p>
            <a:endParaRPr lang="en-US" sz="2800" b="1">
              <a:solidFill>
                <a:srgbClr val="24459C"/>
              </a:solidFill>
            </a:endParaRP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265113" y="1119188"/>
            <a:ext cx="8418512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450" indent="-171450"/>
            <a:r>
              <a:rPr lang="en-US" sz="2000">
                <a:solidFill>
                  <a:srgbClr val="0000FF"/>
                </a:solidFill>
                <a:latin typeface="Arial Unicode MS" charset="0"/>
                <a:ea typeface="Arial Unicode MS" charset="0"/>
                <a:cs typeface="Arial Unicode MS" charset="0"/>
              </a:rPr>
              <a:t>Measuring Charm, Beauty and Drell-Yan</a:t>
            </a:r>
          </a:p>
          <a:p>
            <a:pPr marL="514350" lvl="1" indent="-114300">
              <a:buFontTx/>
              <a:buChar char="•"/>
            </a:pPr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D, B mesons travel ~1 mm (with boost) before semi-leptonic decay to muons</a:t>
            </a:r>
          </a:p>
          <a:p>
            <a:pPr marL="514350" lvl="1" indent="-114300">
              <a:buFontTx/>
              <a:buChar char="•"/>
            </a:pPr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By measuring DCA to primary vertex, </a:t>
            </a:r>
          </a:p>
          <a:p>
            <a:pPr marL="514350" lvl="1" indent="-114300"/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can separate D and B from prompt particles </a:t>
            </a:r>
          </a:p>
          <a:p>
            <a:pPr marL="514350" lvl="1" indent="-114300"/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and long-lived decays like </a:t>
            </a:r>
            <a:r>
              <a:rPr lang="en-US">
                <a:latin typeface="Symbol" charset="2"/>
                <a:ea typeface="Arial Unicode MS" charset="0"/>
                <a:cs typeface="Arial Unicode MS" charset="0"/>
              </a:rPr>
              <a:t>p</a:t>
            </a:r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, K</a:t>
            </a:r>
          </a:p>
          <a:p>
            <a:pPr marL="514350" lvl="1" indent="-114300">
              <a:buFontTx/>
              <a:buChar char="•"/>
            </a:pPr>
            <a:endParaRPr lang="en-US">
              <a:latin typeface="Arial Unicode MS" charset="0"/>
              <a:ea typeface="Arial Unicode MS" charset="0"/>
              <a:cs typeface="Arial Unicode MS" charset="0"/>
            </a:endParaRPr>
          </a:p>
          <a:p>
            <a:pPr marL="171450" indent="-171450">
              <a:buFontTx/>
              <a:buChar char="•"/>
            </a:pPr>
            <a:endParaRPr lang="en-US">
              <a:latin typeface="Arial Unicode MS" charset="0"/>
              <a:ea typeface="Arial Unicode MS" charset="0"/>
              <a:cs typeface="Arial Unicode MS" charset="0"/>
            </a:endParaRPr>
          </a:p>
          <a:p>
            <a:pPr marL="171450" indent="-171450">
              <a:buFontTx/>
              <a:buChar char="•"/>
            </a:pPr>
            <a:endParaRPr lang="en-US" sz="200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47110" name="Line 4"/>
          <p:cNvSpPr>
            <a:spLocks noChangeShapeType="1"/>
          </p:cNvSpPr>
          <p:nvPr/>
        </p:nvSpPr>
        <p:spPr bwMode="auto">
          <a:xfrm flipV="1">
            <a:off x="6038850" y="1838325"/>
            <a:ext cx="2228850" cy="158115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111" name="Group 5"/>
          <p:cNvGrpSpPr>
            <a:grpSpLocks/>
          </p:cNvGrpSpPr>
          <p:nvPr/>
        </p:nvGrpSpPr>
        <p:grpSpPr bwMode="auto">
          <a:xfrm>
            <a:off x="5324475" y="1554163"/>
            <a:ext cx="3819525" cy="2303462"/>
            <a:chOff x="3354" y="979"/>
            <a:chExt cx="2406" cy="1451"/>
          </a:xfrm>
        </p:grpSpPr>
        <p:grpSp>
          <p:nvGrpSpPr>
            <p:cNvPr id="47125" name="Group 6"/>
            <p:cNvGrpSpPr>
              <a:grpSpLocks/>
            </p:cNvGrpSpPr>
            <p:nvPr/>
          </p:nvGrpSpPr>
          <p:grpSpPr bwMode="auto">
            <a:xfrm>
              <a:off x="3354" y="979"/>
              <a:ext cx="2406" cy="1451"/>
              <a:chOff x="3354" y="979"/>
              <a:chExt cx="2406" cy="1451"/>
            </a:xfrm>
          </p:grpSpPr>
          <p:pic>
            <p:nvPicPr>
              <p:cNvPr id="47129" name="Picture 7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4" y="1107"/>
                <a:ext cx="2096" cy="1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0" name="Text Box 8"/>
              <p:cNvSpPr txBox="1">
                <a:spLocks noChangeArrowheads="1"/>
              </p:cNvSpPr>
              <p:nvPr/>
            </p:nvSpPr>
            <p:spPr bwMode="auto">
              <a:xfrm>
                <a:off x="5375" y="1294"/>
                <a:ext cx="38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Symbol" charset="2"/>
                    <a:ea typeface="Arial Unicode MS" charset="0"/>
                    <a:cs typeface="Arial Unicode MS" charset="0"/>
                  </a:rPr>
                  <a:t>p</a:t>
                </a:r>
                <a:r>
                  <a:rPr lang="en-US" sz="1600">
                    <a:latin typeface="Times" charset="0"/>
                    <a:ea typeface="Arial Unicode MS" charset="0"/>
                    <a:cs typeface="Arial Unicode MS" charset="0"/>
                    <a:sym typeface="Wingdings" charset="2"/>
                  </a:rPr>
                  <a:t></a:t>
                </a:r>
                <a:r>
                  <a:rPr lang="en-US" sz="1600">
                    <a:latin typeface="Symbol" charset="2"/>
                    <a:ea typeface="Arial Unicode MS" charset="0"/>
                    <a:cs typeface="Arial Unicode MS" charset="0"/>
                    <a:sym typeface="Wingdings" charset="2"/>
                  </a:rPr>
                  <a:t>m</a:t>
                </a:r>
                <a:endParaRPr lang="en-US" sz="1600">
                  <a:latin typeface="Symbol" charset="2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47131" name="Text Box 9"/>
              <p:cNvSpPr txBox="1">
                <a:spLocks noChangeArrowheads="1"/>
              </p:cNvSpPr>
              <p:nvPr/>
            </p:nvSpPr>
            <p:spPr bwMode="auto">
              <a:xfrm>
                <a:off x="5156" y="979"/>
                <a:ext cx="5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CC3300"/>
                    </a:solidFill>
                    <a:ea typeface="Arial Unicode MS" charset="0"/>
                    <a:cs typeface="Arial Unicode MS" charset="0"/>
                  </a:rPr>
                  <a:t>prompt</a:t>
                </a:r>
              </a:p>
            </p:txBody>
          </p:sp>
        </p:grpSp>
        <p:sp>
          <p:nvSpPr>
            <p:cNvPr id="47126" name="Line 10"/>
            <p:cNvSpPr>
              <a:spLocks noChangeShapeType="1"/>
            </p:cNvSpPr>
            <p:nvPr/>
          </p:nvSpPr>
          <p:spPr bwMode="auto">
            <a:xfrm flipV="1">
              <a:off x="3729" y="2082"/>
              <a:ext cx="690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7" name="Line 11"/>
            <p:cNvSpPr>
              <a:spLocks noChangeShapeType="1"/>
            </p:cNvSpPr>
            <p:nvPr/>
          </p:nvSpPr>
          <p:spPr bwMode="auto">
            <a:xfrm flipV="1">
              <a:off x="4389" y="1446"/>
              <a:ext cx="984" cy="6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8" name="Line 12"/>
            <p:cNvSpPr>
              <a:spLocks noChangeShapeType="1"/>
            </p:cNvSpPr>
            <p:nvPr/>
          </p:nvSpPr>
          <p:spPr bwMode="auto">
            <a:xfrm flipH="1">
              <a:off x="3867" y="2082"/>
              <a:ext cx="522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112" name="Group 13"/>
          <p:cNvGrpSpPr>
            <a:grpSpLocks/>
          </p:cNvGrpSpPr>
          <p:nvPr/>
        </p:nvGrpSpPr>
        <p:grpSpPr bwMode="auto">
          <a:xfrm>
            <a:off x="5214938" y="3930650"/>
            <a:ext cx="3505200" cy="2305050"/>
            <a:chOff x="246" y="2304"/>
            <a:chExt cx="2676" cy="1781"/>
          </a:xfrm>
        </p:grpSpPr>
        <p:grpSp>
          <p:nvGrpSpPr>
            <p:cNvPr id="47120" name="Group 14"/>
            <p:cNvGrpSpPr>
              <a:grpSpLocks/>
            </p:cNvGrpSpPr>
            <p:nvPr/>
          </p:nvGrpSpPr>
          <p:grpSpPr bwMode="auto">
            <a:xfrm>
              <a:off x="246" y="2304"/>
              <a:ext cx="2549" cy="1781"/>
              <a:chOff x="0" y="0"/>
              <a:chExt cx="2880" cy="1982"/>
            </a:xfrm>
          </p:grpSpPr>
          <p:pic>
            <p:nvPicPr>
              <p:cNvPr id="47122" name="Picture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2879" cy="1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23" name="Text Box 16"/>
              <p:cNvSpPr txBox="1">
                <a:spLocks noChangeArrowheads="1"/>
              </p:cNvSpPr>
              <p:nvPr/>
            </p:nvSpPr>
            <p:spPr bwMode="auto">
              <a:xfrm>
                <a:off x="1632" y="480"/>
                <a:ext cx="622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B-&gt;</a:t>
                </a:r>
                <a:r>
                  <a:rPr lang="en-US">
                    <a:ea typeface="Arial" charset="0"/>
                    <a:cs typeface="Arial" charset="0"/>
                  </a:rPr>
                  <a:t>µ</a:t>
                </a:r>
              </a:p>
            </p:txBody>
          </p:sp>
          <p:sp>
            <p:nvSpPr>
              <p:cNvPr id="47124" name="Text Box 17"/>
              <p:cNvSpPr txBox="1">
                <a:spLocks noChangeArrowheads="1"/>
              </p:cNvSpPr>
              <p:nvPr/>
            </p:nvSpPr>
            <p:spPr bwMode="auto">
              <a:xfrm>
                <a:off x="2544" y="1746"/>
                <a:ext cx="336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ea typeface="Arial" charset="0"/>
                    <a:cs typeface="Arial" charset="0"/>
                  </a:rPr>
                  <a:t>cm</a:t>
                </a:r>
              </a:p>
            </p:txBody>
          </p:sp>
        </p:grpSp>
        <p:sp>
          <p:nvSpPr>
            <p:cNvPr id="47121" name="Oval 18"/>
            <p:cNvSpPr>
              <a:spLocks noChangeArrowheads="1"/>
            </p:cNvSpPr>
            <p:nvPr/>
          </p:nvSpPr>
          <p:spPr bwMode="auto">
            <a:xfrm>
              <a:off x="2418" y="2430"/>
              <a:ext cx="504" cy="132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47113" name="Line 19"/>
          <p:cNvSpPr>
            <a:spLocks noChangeShapeType="1"/>
          </p:cNvSpPr>
          <p:nvPr/>
        </p:nvSpPr>
        <p:spPr bwMode="auto">
          <a:xfrm flipV="1">
            <a:off x="6057900" y="1895475"/>
            <a:ext cx="2095500" cy="1533525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114" name="Group 20"/>
          <p:cNvGrpSpPr>
            <a:grpSpLocks/>
          </p:cNvGrpSpPr>
          <p:nvPr/>
        </p:nvGrpSpPr>
        <p:grpSpPr bwMode="auto">
          <a:xfrm>
            <a:off x="473075" y="3448050"/>
            <a:ext cx="4005263" cy="2787650"/>
            <a:chOff x="3127" y="2304"/>
            <a:chExt cx="2633" cy="1761"/>
          </a:xfrm>
        </p:grpSpPr>
        <p:grpSp>
          <p:nvGrpSpPr>
            <p:cNvPr id="47115" name="Group 21"/>
            <p:cNvGrpSpPr>
              <a:grpSpLocks/>
            </p:cNvGrpSpPr>
            <p:nvPr/>
          </p:nvGrpSpPr>
          <p:grpSpPr bwMode="auto">
            <a:xfrm>
              <a:off x="3127" y="2304"/>
              <a:ext cx="2633" cy="1761"/>
              <a:chOff x="2881" y="0"/>
              <a:chExt cx="2975" cy="1959"/>
            </a:xfrm>
          </p:grpSpPr>
          <p:pic>
            <p:nvPicPr>
              <p:cNvPr id="47117" name="Picture 2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1" y="0"/>
                <a:ext cx="2879" cy="1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18" name="Text Box 23"/>
              <p:cNvSpPr txBox="1">
                <a:spLocks noChangeArrowheads="1"/>
              </p:cNvSpPr>
              <p:nvPr/>
            </p:nvSpPr>
            <p:spPr bwMode="auto">
              <a:xfrm>
                <a:off x="4657" y="479"/>
                <a:ext cx="622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D-&gt;</a:t>
                </a:r>
                <a:r>
                  <a:rPr lang="en-US">
                    <a:ea typeface="Arial" charset="0"/>
                    <a:cs typeface="Arial" charset="0"/>
                  </a:rPr>
                  <a:t>µ</a:t>
                </a:r>
              </a:p>
            </p:txBody>
          </p:sp>
          <p:sp>
            <p:nvSpPr>
              <p:cNvPr id="47119" name="Text Box 24"/>
              <p:cNvSpPr txBox="1">
                <a:spLocks noChangeArrowheads="1"/>
              </p:cNvSpPr>
              <p:nvPr/>
            </p:nvSpPr>
            <p:spPr bwMode="auto">
              <a:xfrm>
                <a:off x="5520" y="1747"/>
                <a:ext cx="336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ea typeface="Arial" charset="0"/>
                    <a:cs typeface="Arial" charset="0"/>
                  </a:rPr>
                  <a:t>cm</a:t>
                </a:r>
              </a:p>
            </p:txBody>
          </p:sp>
        </p:grpSp>
        <p:sp>
          <p:nvSpPr>
            <p:cNvPr id="47116" name="Oval 25"/>
            <p:cNvSpPr>
              <a:spLocks noChangeArrowheads="1"/>
            </p:cNvSpPr>
            <p:nvPr/>
          </p:nvSpPr>
          <p:spPr bwMode="auto">
            <a:xfrm>
              <a:off x="5256" y="2418"/>
              <a:ext cx="504" cy="132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C1BBE0-E9B5-894B-92B9-25BA04A57F70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0463"/>
            <a:ext cx="7348538" cy="408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6038"/>
            <a:ext cx="5729288" cy="1250951"/>
          </a:xfrm>
        </p:spPr>
        <p:txBody>
          <a:bodyPr>
            <a:spAutoFit/>
          </a:bodyPr>
          <a:lstStyle/>
          <a:p>
            <a:pPr>
              <a:lnSpc>
                <a:spcPct val="117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3600"/>
              <a:t>QCD Correction</a:t>
            </a:r>
            <a:br>
              <a:rPr lang="en-GB" sz="3600"/>
            </a:br>
            <a:r>
              <a:rPr lang="en-GB" sz="2900"/>
              <a:t>K factor collection</a:t>
            </a:r>
          </a:p>
        </p:txBody>
      </p:sp>
      <p:pic>
        <p:nvPicPr>
          <p:cNvPr id="7578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8288" y="1384300"/>
            <a:ext cx="3479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5781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3050" y="0"/>
            <a:ext cx="37909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A3F2B-2FD6-DC49-B24B-14DCFD92A91D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E3622-1234-7C4E-A549-530B741867D2}" type="datetime1">
              <a:rPr lang="en-US" smtClean="0"/>
              <a:pPr>
                <a:defRPr/>
              </a:pPr>
              <a:t>5/11/11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3124200" cy="1143000"/>
          </a:xfrm>
        </p:spPr>
        <p:txBody>
          <a:bodyPr/>
          <a:lstStyle/>
          <a:p>
            <a:r>
              <a:rPr lang="en-US" sz="3200" dirty="0" smtClean="0"/>
              <a:t>PHENIX Run Plan 2011-2015</a:t>
            </a:r>
            <a:endParaRPr lang="en-US" sz="3200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600200"/>
            <a:ext cx="3068654" cy="4525963"/>
          </a:xfrm>
        </p:spPr>
        <p:txBody>
          <a:bodyPr/>
          <a:lstStyle/>
          <a:p>
            <a:r>
              <a:rPr lang="en-US" dirty="0" smtClean="0"/>
              <a:t>500 </a:t>
            </a:r>
            <a:r>
              <a:rPr lang="en-US" dirty="0" err="1" smtClean="0"/>
              <a:t>GeV</a:t>
            </a:r>
            <a:r>
              <a:rPr lang="en-US" dirty="0" smtClean="0"/>
              <a:t> pp</a:t>
            </a:r>
          </a:p>
          <a:p>
            <a:pPr lvl="1"/>
            <a:r>
              <a:rPr lang="en-US" dirty="0" smtClean="0"/>
              <a:t>300 pb-1</a:t>
            </a:r>
          </a:p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pp</a:t>
            </a:r>
          </a:p>
          <a:p>
            <a:pPr lvl="1"/>
            <a:r>
              <a:rPr lang="en-US" dirty="0" smtClean="0"/>
              <a:t>50 pb-1</a:t>
            </a:r>
          </a:p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endParaRPr lang="en-US" dirty="0" smtClean="0"/>
          </a:p>
          <a:p>
            <a:pPr lvl="1"/>
            <a:r>
              <a:rPr lang="en-US" dirty="0" smtClean="0"/>
              <a:t>260 nb-1 </a:t>
            </a:r>
          </a:p>
          <a:p>
            <a:pPr lvl="1"/>
            <a:r>
              <a:rPr lang="en-US" dirty="0" smtClean="0"/>
              <a:t>100 pb-1 </a:t>
            </a:r>
            <a:r>
              <a:rPr lang="en-US" dirty="0" smtClean="0"/>
              <a:t>(“pp”)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2C825-4BBE-BA49-8061-1E65641A96BF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EE8B-2450-C744-A503-4DED050C72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610" y="0"/>
            <a:ext cx="5795641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58186" y="3743152"/>
            <a:ext cx="4928614" cy="22820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00793" y="2530076"/>
            <a:ext cx="4928614" cy="22820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91315" y="2815144"/>
            <a:ext cx="4928614" cy="228206"/>
          </a:xfrm>
          <a:prstGeom prst="rect">
            <a:avLst/>
          </a:prstGeom>
          <a:solidFill>
            <a:srgbClr val="CCFFCC">
              <a:alpha val="25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00714" y="5259905"/>
            <a:ext cx="4928614" cy="228206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01466" y="4663927"/>
            <a:ext cx="4928614" cy="228206"/>
          </a:xfrm>
          <a:prstGeom prst="rect">
            <a:avLst/>
          </a:prstGeom>
          <a:solidFill>
            <a:srgbClr val="CCFFCC">
              <a:alpha val="25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9740" y="2274959"/>
            <a:ext cx="1755913" cy="42810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2188" y="4936305"/>
            <a:ext cx="1755913" cy="428108"/>
          </a:xfrm>
          <a:prstGeom prst="rect">
            <a:avLst/>
          </a:prstGeom>
          <a:solidFill>
            <a:srgbClr val="FF6600">
              <a:alpha val="28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49740" y="3315044"/>
            <a:ext cx="1755913" cy="428108"/>
          </a:xfrm>
          <a:prstGeom prst="rect">
            <a:avLst/>
          </a:prstGeom>
          <a:solidFill>
            <a:srgbClr val="CCFFCC">
              <a:alpha val="28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C2956-2FC3-B941-AFAE-8528D36556F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510" name="Rectangle 2"/>
          <p:cNvSpPr>
            <a:spLocks noGrp="1"/>
          </p:cNvSpPr>
          <p:nvPr>
            <p:ph type="title"/>
          </p:nvPr>
        </p:nvSpPr>
        <p:spPr>
          <a:xfrm>
            <a:off x="457200" y="128588"/>
            <a:ext cx="6786701" cy="835025"/>
          </a:xfrm>
        </p:spPr>
        <p:txBody>
          <a:bodyPr/>
          <a:lstStyle/>
          <a:p>
            <a:pPr defTabSz="914400"/>
            <a:r>
              <a:rPr lang="en-US" sz="4000" dirty="0" smtClean="0">
                <a:latin typeface="Arial" charset="0"/>
              </a:rPr>
              <a:t>Topic (</a:t>
            </a:r>
            <a:r>
              <a:rPr lang="en-US" sz="4000" dirty="0" smtClean="0">
                <a:latin typeface="Arial" charset="0"/>
              </a:rPr>
              <a:t>I): </a:t>
            </a:r>
            <a:r>
              <a:rPr lang="en-US" sz="4000" dirty="0" smtClean="0">
                <a:latin typeface="Arial" charset="0"/>
              </a:rPr>
              <a:t>Physics of </a:t>
            </a:r>
            <a:r>
              <a:rPr lang="en-US" sz="4000" dirty="0" err="1" smtClean="0">
                <a:latin typeface="Arial" charset="0"/>
              </a:rPr>
              <a:t>TMDs</a:t>
            </a:r>
            <a:endParaRPr lang="en-US" sz="4000" dirty="0">
              <a:latin typeface="Arial" charset="0"/>
            </a:endParaRPr>
          </a:p>
        </p:txBody>
      </p:sp>
      <p:pic>
        <p:nvPicPr>
          <p:cNvPr id="21511" name="Picture 3" descr="distri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0100" y="2947988"/>
            <a:ext cx="3987800" cy="61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4724400" y="3581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spcBef>
                <a:spcPct val="50000"/>
              </a:spcBef>
            </a:pP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4460875" y="45720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en-US" sz="12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>
              <a:latin typeface="Times New Roman" charset="0"/>
            </a:endParaRPr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855663"/>
            <a:ext cx="603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en-US" sz="1200">
                <a:latin typeface="Times New Roman" charset="0"/>
                <a:ea typeface="Times New Roman" charset="0"/>
                <a:cs typeface="Times New Roman" charset="0"/>
              </a:rPr>
              <a:t>           </a:t>
            </a:r>
            <a:endParaRPr lang="en-US" sz="2400">
              <a:latin typeface="Times New Roman" charset="0"/>
            </a:endParaRPr>
          </a:p>
        </p:txBody>
      </p:sp>
      <p:sp>
        <p:nvSpPr>
          <p:cNvPr id="21516" name="Rectangle 9"/>
          <p:cNvSpPr>
            <a:spLocks noChangeArrowheads="1"/>
          </p:cNvSpPr>
          <p:nvPr/>
        </p:nvSpPr>
        <p:spPr bwMode="auto">
          <a:xfrm>
            <a:off x="0" y="1482725"/>
            <a:ext cx="527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en-US" sz="1200"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endParaRPr lang="en-US" sz="2400">
              <a:latin typeface="Times New Roman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1757363"/>
          <a:ext cx="114300" cy="219075"/>
        </p:xfrm>
        <a:graphic>
          <a:graphicData uri="http://schemas.openxmlformats.org/presentationml/2006/ole">
            <p:oleObj spid="_x0000_s21506" name="Equation" r:id="rId5" imgW="114151" imgH="215619" progId="Equation.3">
              <p:embed/>
            </p:oleObj>
          </a:graphicData>
        </a:graphic>
      </p:graphicFrame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18" name="Rectangle 12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0" y="3367088"/>
          <a:ext cx="114300" cy="219075"/>
        </p:xfrm>
        <a:graphic>
          <a:graphicData uri="http://schemas.openxmlformats.org/presentationml/2006/ole">
            <p:oleObj spid="_x0000_s21507" name="Equation" r:id="rId6" imgW="114151" imgH="215619" progId="Equation.3">
              <p:embed/>
            </p:oleObj>
          </a:graphicData>
        </a:graphic>
      </p:graphicFrame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0" y="3586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0" y="3586163"/>
          <a:ext cx="114300" cy="219075"/>
        </p:xfrm>
        <a:graphic>
          <a:graphicData uri="http://schemas.openxmlformats.org/presentationml/2006/ole">
            <p:oleObj spid="_x0000_s21508" name="Equation" r:id="rId7" imgW="114151" imgH="215619" progId="Equation.3">
              <p:embed/>
            </p:oleObj>
          </a:graphicData>
        </a:graphic>
      </p:graphicFrame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4308475" y="3805238"/>
            <a:ext cx="527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en-US" sz="1200"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endParaRPr lang="en-US" sz="2400">
              <a:latin typeface="Times New Roman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590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914400"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2933700" y="2857500"/>
            <a:ext cx="2244725" cy="1462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2946400" y="4470400"/>
            <a:ext cx="2244725" cy="927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03250" y="32131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No K</a:t>
            </a:r>
            <a:r>
              <a:rPr lang="en-US" sz="2000" baseline="-25000">
                <a:solidFill>
                  <a:schemeClr val="accent2"/>
                </a:solidFill>
                <a:ea typeface="Arial" charset="0"/>
                <a:cs typeface="Arial" charset="0"/>
              </a:rPr>
              <a:t>┴</a:t>
            </a:r>
            <a:r>
              <a:rPr 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 dependence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74650" y="4470400"/>
            <a:ext cx="2286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K</a:t>
            </a:r>
            <a:r>
              <a:rPr lang="en-US" sz="2000" baseline="-25000">
                <a:solidFill>
                  <a:srgbClr val="FF3300"/>
                </a:solidFill>
                <a:ea typeface="Arial" charset="0"/>
                <a:cs typeface="Arial" charset="0"/>
              </a:rPr>
              <a:t>┴</a:t>
            </a:r>
            <a:r>
              <a:rPr lang="en-US" sz="2000">
                <a:solidFill>
                  <a:srgbClr val="FF3300"/>
                </a:solidFill>
                <a:ea typeface="Arial" charset="0"/>
                <a:cs typeface="Arial" charset="0"/>
              </a:rPr>
              <a:t> - dependent </a:t>
            </a:r>
          </a:p>
          <a:p>
            <a:pPr algn="ctr" defTabSz="914400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ea typeface="Arial" charset="0"/>
                <a:cs typeface="Arial" charset="0"/>
              </a:rPr>
              <a:t>T-odd</a:t>
            </a: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946400" y="5499100"/>
            <a:ext cx="4711700" cy="83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5613400" y="3086100"/>
            <a:ext cx="2019300" cy="800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5486400" y="4194175"/>
            <a:ext cx="2197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">
                <a:solidFill>
                  <a:schemeClr val="accent1"/>
                </a:solidFill>
              </a:rPr>
              <a:t>K</a:t>
            </a:r>
            <a:r>
              <a:rPr lang="en-US" sz="2000" baseline="-25000">
                <a:solidFill>
                  <a:schemeClr val="accent1"/>
                </a:solidFill>
                <a:ea typeface="Arial" charset="0"/>
                <a:cs typeface="Arial" charset="0"/>
              </a:rPr>
              <a:t>┴</a:t>
            </a:r>
            <a:r>
              <a:rPr lang="en-US" sz="2000">
                <a:solidFill>
                  <a:schemeClr val="accent1"/>
                </a:solidFill>
                <a:ea typeface="Arial" charset="0"/>
                <a:cs typeface="Arial" charset="0"/>
              </a:rPr>
              <a:t> - dependent </a:t>
            </a:r>
          </a:p>
          <a:p>
            <a:pPr algn="ctr" defTabSz="914400">
              <a:spcBef>
                <a:spcPct val="50000"/>
              </a:spcBef>
            </a:pPr>
            <a:r>
              <a:rPr lang="en-US" sz="2000">
                <a:solidFill>
                  <a:schemeClr val="accent1"/>
                </a:solidFill>
                <a:ea typeface="Arial" charset="0"/>
                <a:cs typeface="Arial" charset="0"/>
              </a:rPr>
              <a:t>T-even</a:t>
            </a:r>
          </a:p>
        </p:txBody>
      </p:sp>
      <p:pic>
        <p:nvPicPr>
          <p:cNvPr id="21529" name="Picture 3"/>
          <p:cNvPicPr>
            <a:picLocks noGrp="1" noChangeAspect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704850" y="963613"/>
            <a:ext cx="7523163" cy="1984375"/>
          </a:xfrm>
        </p:spPr>
      </p:pic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FD72A7-0876-6246-8BBC-353670C156E6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13751" y="209332"/>
            <a:ext cx="1830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talks </a:t>
            </a:r>
          </a:p>
          <a:p>
            <a:r>
              <a:rPr lang="en-US" dirty="0" smtClean="0"/>
              <a:t>@this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6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Excitement about Physics of </a:t>
            </a:r>
            <a:r>
              <a:rPr lang="en-US" dirty="0" err="1" smtClean="0"/>
              <a:t>TMDs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2C825-4BBE-BA49-8061-1E65641A96BF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EE8B-2450-C744-A503-4DED050C72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0" y="1417638"/>
            <a:ext cx="7900733" cy="4806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31043" y="174487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Kang’s 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DC51A-F1C8-8C41-B578-1E2BED02443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244475" y="288925"/>
            <a:ext cx="88106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3200" dirty="0" err="1" smtClean="0">
                <a:solidFill>
                  <a:srgbClr val="FF0000"/>
                </a:solidFill>
              </a:rPr>
              <a:t>TMDs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can be probed via DY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25500" y="1066800"/>
          <a:ext cx="7632700" cy="5280025"/>
        </p:xfrm>
        <a:graphic>
          <a:graphicData uri="http://schemas.openxmlformats.org/presentationml/2006/ole">
            <p:oleObj spid="_x0000_s23554" name="Equation" r:id="rId4" imgW="4406760" imgH="3047760" progId="">
              <p:embed/>
            </p:oleObj>
          </a:graphicData>
        </a:graphic>
      </p:graphicFrame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1143000" y="5562600"/>
            <a:ext cx="6311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79BEC-A9BE-014D-AEA3-BAEFA7E15A8B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67431" y="1358348"/>
            <a:ext cx="124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J.C. </a:t>
            </a:r>
            <a:r>
              <a:rPr lang="en-US" dirty="0" err="1" smtClean="0"/>
              <a:t>Peng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3000" y="5215910"/>
            <a:ext cx="6311900" cy="34669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49932-B64C-CE4C-85CD-AAE26214DC4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4005" y="47625"/>
            <a:ext cx="7620000" cy="12430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Test the Sign Change at PHENIX</a:t>
            </a:r>
            <a:br>
              <a:rPr lang="en-US" sz="3600" dirty="0" smtClean="0"/>
            </a:br>
            <a:r>
              <a:rPr lang="en-US" sz="2400" dirty="0" err="1" smtClean="0">
                <a:solidFill>
                  <a:srgbClr val="0000FF"/>
                </a:solidFill>
              </a:rPr>
              <a:t>Drell</a:t>
            </a:r>
            <a:r>
              <a:rPr lang="en-US" sz="2400" dirty="0" smtClean="0">
                <a:solidFill>
                  <a:srgbClr val="0000FF"/>
                </a:solidFill>
              </a:rPr>
              <a:t>-Yan Production @RHIC</a:t>
            </a:r>
          </a:p>
        </p:txBody>
      </p:sp>
      <p:pic>
        <p:nvPicPr>
          <p:cNvPr id="31749" name="Picture 3" descr="dy_final_fig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980" y="1290638"/>
            <a:ext cx="66167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flipH="1">
            <a:off x="4493199" y="1562853"/>
            <a:ext cx="263525" cy="2644775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220580" y="5056397"/>
          <a:ext cx="4339698" cy="1299954"/>
        </p:xfrm>
        <a:graphic>
          <a:graphicData uri="http://schemas.openxmlformats.org/presentationml/2006/ole">
            <p:oleObj spid="_x0000_s31746" name="Equation" r:id="rId5" imgW="3009900" imgH="901700" progId="Equation.3">
              <p:embed/>
            </p:oleObj>
          </a:graphicData>
        </a:graphic>
      </p:graphicFrame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Liu,  BNL DY Workshop May 2011</a:t>
            </a:r>
            <a:endParaRPr lang="en-US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C1226-F67D-084B-A641-E7DF733A2EF9}" type="datetime1">
              <a:rPr lang="en-US" smtClean="0"/>
              <a:pPr>
                <a:defRPr/>
              </a:pPr>
              <a:t>5/12/11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7259</TotalTime>
  <Words>2029</Words>
  <Application>Microsoft Macintosh PowerPoint</Application>
  <PresentationFormat>On-screen Show (4:3)</PresentationFormat>
  <Paragraphs>412</Paragraphs>
  <Slides>41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Equation</vt:lpstr>
      <vt:lpstr>Microsoft Equation</vt:lpstr>
      <vt:lpstr>Drell-Yan Production at PHENIX  Status and Plan</vt:lpstr>
      <vt:lpstr>The Drell-Yan Process</vt:lpstr>
      <vt:lpstr>Outline</vt:lpstr>
      <vt:lpstr>The Timeline</vt:lpstr>
      <vt:lpstr>PHENIX Run Plan 2011-2015</vt:lpstr>
      <vt:lpstr>Topic (I): Physics of TMDs</vt:lpstr>
      <vt:lpstr>The Excitement about Physics of TMDs</vt:lpstr>
      <vt:lpstr>Slide 8</vt:lpstr>
      <vt:lpstr>Test the Sign Change at PHENIX Drell-Yan Production @RHIC</vt:lpstr>
      <vt:lpstr>PHENIX: 2011-2018</vt:lpstr>
      <vt:lpstr>Slide 11</vt:lpstr>
      <vt:lpstr>More Predictions of DY Sivers TSSA  for RHIC …</vt:lpstr>
      <vt:lpstr>Case Study (I): Drell-Yan pp@200GeV  Accepted Drell-Yan Kinematics in the PHENIX Muon Arms</vt:lpstr>
      <vt:lpstr>PHENIX Dimuon Cocktails pp@200GeV (PYTHIA Simulations, DY scaled to NLO)</vt:lpstr>
      <vt:lpstr>The Experimental Challenge of  Drell-Yan AN Measurement</vt:lpstr>
      <vt:lpstr>PHENIX Silicon VTX Upgrades  – on going, will be completed in 2011</vt:lpstr>
      <vt:lpstr>Slide 17</vt:lpstr>
      <vt:lpstr>Luminosity Challenged pp@200GeV!</vt:lpstr>
      <vt:lpstr>PHENIX Run Plan 2011-2015</vt:lpstr>
      <vt:lpstr>Drell-Yan pp@500 GeV 2012-2018</vt:lpstr>
      <vt:lpstr>Forward Drell-Yan Kinematics pp@500 GeV </vt:lpstr>
      <vt:lpstr>Slide 22</vt:lpstr>
      <vt:lpstr>Future Opportunity with sPHENIX  2018 – 20XX</vt:lpstr>
      <vt:lpstr>sPHENIX Coverages</vt:lpstr>
      <vt:lpstr>sPHENIX Forward Detectors</vt:lpstr>
      <vt:lpstr>Slide 26</vt:lpstr>
      <vt:lpstr>Case Study (II): sPHENIX</vt:lpstr>
      <vt:lpstr>PYTHIA Simulations pp@200/500GeV</vt:lpstr>
      <vt:lpstr>Hadronic Backgrounds</vt:lpstr>
      <vt:lpstr>QCD Jet Backgrounds pp@500GeV</vt:lpstr>
      <vt:lpstr>Heavy Flavor Backgrounds</vt:lpstr>
      <vt:lpstr>W+/- Transverse SSA @500GeV ? </vt:lpstr>
      <vt:lpstr>Topic (II): Forward Drell-Yan and Sea Quarks @small-x</vt:lpstr>
      <vt:lpstr>Forward DY and Small-x Saturation Physics </vt:lpstr>
      <vt:lpstr>Summary and Outlook</vt:lpstr>
      <vt:lpstr>Slide 36</vt:lpstr>
      <vt:lpstr>Backup slides</vt:lpstr>
      <vt:lpstr>Slide 38</vt:lpstr>
      <vt:lpstr>Slide 39</vt:lpstr>
      <vt:lpstr>Slide 40</vt:lpstr>
      <vt:lpstr>QCD Correction K factor collection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Drell-Yan @PHENIX</dc:title>
  <dc:creator>Ming Liu</dc:creator>
  <cp:lastModifiedBy>Ming Liu</cp:lastModifiedBy>
  <cp:revision>425</cp:revision>
  <dcterms:created xsi:type="dcterms:W3CDTF">2011-05-12T05:12:40Z</dcterms:created>
  <dcterms:modified xsi:type="dcterms:W3CDTF">2011-05-12T14:56:26Z</dcterms:modified>
</cp:coreProperties>
</file>