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73" r:id="rId2"/>
    <p:sldId id="906" r:id="rId3"/>
    <p:sldId id="272" r:id="rId4"/>
    <p:sldId id="793" r:id="rId5"/>
    <p:sldId id="792" r:id="rId6"/>
    <p:sldId id="917" r:id="rId7"/>
    <p:sldId id="907" r:id="rId8"/>
    <p:sldId id="909" r:id="rId9"/>
    <p:sldId id="790" r:id="rId10"/>
    <p:sldId id="919" r:id="rId11"/>
    <p:sldId id="908" r:id="rId12"/>
    <p:sldId id="257" r:id="rId13"/>
    <p:sldId id="916" r:id="rId14"/>
    <p:sldId id="1050" r:id="rId15"/>
    <p:sldId id="913" r:id="rId16"/>
    <p:sldId id="918" r:id="rId17"/>
    <p:sldId id="789" r:id="rId18"/>
    <p:sldId id="912" r:id="rId19"/>
    <p:sldId id="829" r:id="rId20"/>
    <p:sldId id="915" r:id="rId21"/>
    <p:sldId id="914" r:id="rId22"/>
    <p:sldId id="761" r:id="rId23"/>
    <p:sldId id="884" r:id="rId24"/>
    <p:sldId id="485" r:id="rId25"/>
    <p:sldId id="7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049"/>
    <p:restoredTop sz="94648"/>
  </p:normalViewPr>
  <p:slideViewPr>
    <p:cSldViewPr snapToGrid="0" snapToObjects="1">
      <p:cViewPr varScale="1">
        <p:scale>
          <a:sx n="100" d="100"/>
          <a:sy n="100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8471A-AA61-A349-B529-EA4ACF2EDD0E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635C-43A7-3649-849E-B6B039C49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9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EDC8-AD2A-C849-8DC9-047F8F5C9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5B96A-CDB1-0E4F-8964-C7EF7165B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9854-A23B-324F-ABF5-4D9B3504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517D-68B9-7F45-930D-8540D6BF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71706-70C2-2548-A71F-69410572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8FD52120-39E5-6D44-8F12-CD6D7AC34C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7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F997-998E-C348-9860-34B2B759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BC179-123E-8F4E-A552-EF24D8466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EAF91-A5F7-814C-A761-DC396907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59E9-DD41-5743-89F8-0C71FF7C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A0167-3FD2-5F41-AB08-636AB6B0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0E9917-3552-4A43-9713-ACC4A9DFA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8E837-8CF0-2A4C-8190-15B2B9200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F7D1A-13A0-C144-BB3D-BDE61A11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30F36-1BEF-434F-9999-FAD3980B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285-3444-1849-ADBC-8B11115C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38B5-FD0A-0142-961A-8737425C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0834-2B99-5144-9D51-99B6496C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30ED-6CEB-3246-A413-BE8AD577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D484-7EDC-874A-9499-0C2C240D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112E-BD92-4E4A-A110-F126DD10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5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8047-E602-5645-A276-36E27FB2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1960-D91D-B24D-8903-F9B08BCF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E976F-787C-2940-B306-AE45C880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ADB7-56A3-8144-BFB6-B5F7FE25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C8BC-B9DB-4343-9E8A-3CB3D197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B604-D83F-0B41-8E85-E348FC45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52D49-DAD8-1C47-A04A-C9842CC19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B9D87-2DAE-6545-B147-FA3C8C74A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BACF4-90D1-334B-B216-3C02B8E2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BD88B-7C72-5A48-8A71-599A66EE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7B7C4-3963-C646-9C31-AC4DAED1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6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D09E-721D-6541-8689-A54647E7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D20DB-C7A4-F543-8897-53580083B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4EECD-632C-AD48-B116-C5771ADA6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ED8B1-6B30-A249-8B28-23CB363CC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232CC-0055-2C48-B782-71EA23C9D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02B08-EB53-B349-A75D-47A4EF0E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06E7B-BEF4-E74A-A03D-E53D7BA5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5FB41-FE34-5840-9B0D-5B945AFF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1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F76E-5864-0B46-9015-6A37A8B8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D1606-626E-D142-9F85-D896621A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62023-4CB7-8045-B7ED-4EED9939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67BCC-E197-E941-9330-4E8CC351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6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C45F6-0440-B64A-AFD5-ADC7F7E1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60C07-AB7A-234B-9EA1-535FC9CA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FEC00-DA96-AF43-89DE-EAFCD790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73BA-AE17-7B4B-9818-91D57A78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E958-E24D-204F-A9C8-0009844D5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02EC1-898F-1446-A83D-F218858DE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5B192-BF18-3945-B3C7-74AC738B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C9D52-ABBE-9249-BB96-8B19ABFC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8B7B2-5787-9442-AAA6-3CB22C2E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FA9E-7B69-5447-87C4-6C6D6722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A7E3F-C1DC-874D-8CE8-6AF183BBA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569C3-6992-694E-B218-F1C075D34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23C42-3C73-4B4E-89B2-0DE13E6D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B8266-DA1D-A84F-B96B-92772ACC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ECC88-C6DE-7341-8F52-4C96B18B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CCEA6-0045-D049-97CB-139DF880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CC0C-FBD6-184B-8B01-B5345DA1A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677B-34F2-604D-BF8D-D5DFA1FC0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26555-6DE7-CD48-BDB4-12598ACE5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FEE1-3133-6849-BAF0-3BDEE7C56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2EE16-DA19-1041-A1E6-4ECF5FBDB5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CF4576B3-5713-3D4E-8F72-2DB2D59BCD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68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 (LANL), sPHENIX HF Physics @APS April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2700" y="-163694"/>
            <a:ext cx="122047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96742"/>
          </a:effectLst>
        </p:spPr>
      </p:pic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2696066" y="798773"/>
            <a:ext cx="8012784" cy="1262696"/>
          </a:xfrm>
          <a:solidFill>
            <a:schemeClr val="bg1"/>
          </a:solidFill>
          <a:effectLst>
            <a:glow rad="228600">
              <a:schemeClr val="bg1">
                <a:alpha val="33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33244"/>
          </a:effectLst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sPHENIX</a:t>
            </a:r>
            <a:r>
              <a:rPr lang="en-US" sz="4000" b="1" dirty="0">
                <a:solidFill>
                  <a:srgbClr val="FF0000"/>
                </a:solidFill>
              </a:rPr>
              <a:t>  Open Heavy Flavor Physics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0" y="0"/>
            <a:ext cx="3019416" cy="3239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EE8E4-DC17-C34E-833B-7618516322C6}"/>
              </a:ext>
            </a:extLst>
          </p:cNvPr>
          <p:cNvSpPr txBox="1"/>
          <p:nvPr/>
        </p:nvSpPr>
        <p:spPr>
          <a:xfrm>
            <a:off x="7876455" y="3165379"/>
            <a:ext cx="3362715" cy="1938992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Ming Liu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Los Alamos National Lab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for the </a:t>
            </a:r>
            <a:r>
              <a:rPr lang="en-US" sz="2000" b="1" dirty="0" err="1">
                <a:solidFill>
                  <a:srgbClr val="FFFF00"/>
                </a:solidFill>
              </a:rPr>
              <a:t>sPHENIX</a:t>
            </a:r>
            <a:r>
              <a:rPr lang="en-US" sz="2000" b="1" dirty="0">
                <a:solidFill>
                  <a:srgbClr val="FFFF00"/>
                </a:solidFill>
              </a:rPr>
              <a:t> Collaboration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 04/20/2021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APS April Meeting (Online)</a:t>
            </a:r>
          </a:p>
        </p:txBody>
      </p:sp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F61D-2310-DA48-A4C1-A13CFF43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From Quarks to Hadrons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8614-37B9-654B-B22B-FDC7FB27C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9" y="1253331"/>
            <a:ext cx="10515600" cy="4351338"/>
          </a:xfrm>
        </p:spPr>
        <p:txBody>
          <a:bodyPr/>
          <a:lstStyle/>
          <a:p>
            <a:r>
              <a:rPr lang="en-US" dirty="0"/>
              <a:t>More exclusive HF hadrons – D</a:t>
            </a:r>
            <a:r>
              <a:rPr lang="en-US" baseline="30000" dirty="0"/>
              <a:t>+/-</a:t>
            </a:r>
            <a:r>
              <a:rPr lang="en-US" dirty="0"/>
              <a:t>, Ds, Bs yields etc. </a:t>
            </a:r>
          </a:p>
          <a:p>
            <a:r>
              <a:rPr lang="en-US" dirty="0"/>
              <a:t>Event multiplicity dependence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88123-CE29-0341-80B6-548A3664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F69B-95C0-6746-9A2D-51871265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68655-26FB-6A41-9B6C-EAA49D12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5E39CD-AC6F-1E4A-9695-5C01E66F9E01}"/>
              </a:ext>
            </a:extLst>
          </p:cNvPr>
          <p:cNvSpPr txBox="1"/>
          <p:nvPr/>
        </p:nvSpPr>
        <p:spPr>
          <a:xfrm>
            <a:off x="7106543" y="2040397"/>
            <a:ext cx="483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Strangeness enhancement in high multiplicity pp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8E974F-6F0B-4A4C-9C3C-4A90A84D4014}"/>
              </a:ext>
            </a:extLst>
          </p:cNvPr>
          <p:cNvGrpSpPr/>
          <p:nvPr/>
        </p:nvGrpSpPr>
        <p:grpSpPr>
          <a:xfrm>
            <a:off x="7209800" y="2465706"/>
            <a:ext cx="4623589" cy="3965132"/>
            <a:chOff x="7313059" y="2617870"/>
            <a:chExt cx="4417074" cy="375699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008B2D7-DA37-A444-AB63-B7EB0A710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059" y="2617870"/>
              <a:ext cx="4417074" cy="375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BCFE58-B13E-1D4B-A663-53590A75AEFC}"/>
                </a:ext>
              </a:extLst>
            </p:cNvPr>
            <p:cNvSpPr txBox="1"/>
            <p:nvPr/>
          </p:nvSpPr>
          <p:spPr>
            <a:xfrm>
              <a:off x="8991830" y="5287754"/>
              <a:ext cx="2539312" cy="291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Nature Physics </a:t>
              </a:r>
              <a:r>
                <a:rPr lang="en-US" sz="1400" dirty="0"/>
                <a:t>12 (2017) 535-539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F45E1-3E95-D94F-A769-4AA7D71A388E}"/>
              </a:ext>
            </a:extLst>
          </p:cNvPr>
          <p:cNvGrpSpPr/>
          <p:nvPr/>
        </p:nvGrpSpPr>
        <p:grpSpPr>
          <a:xfrm>
            <a:off x="921097" y="2583692"/>
            <a:ext cx="5015818" cy="3772658"/>
            <a:chOff x="921097" y="2583692"/>
            <a:chExt cx="5015818" cy="3772658"/>
          </a:xfrm>
        </p:grpSpPr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A82341D1-C2F4-664B-B12E-D40014A6C6FA}"/>
                </a:ext>
              </a:extLst>
            </p:cNvPr>
            <p:cNvGrpSpPr/>
            <p:nvPr/>
          </p:nvGrpSpPr>
          <p:grpSpPr>
            <a:xfrm>
              <a:off x="921097" y="2583692"/>
              <a:ext cx="5015818" cy="3772658"/>
              <a:chOff x="77040" y="2872800"/>
              <a:chExt cx="4191840" cy="2213640"/>
            </a:xfrm>
          </p:grpSpPr>
          <p:sp>
            <p:nvSpPr>
              <p:cNvPr id="9" name="CustomShape 18">
                <a:extLst>
                  <a:ext uri="{FF2B5EF4-FFF2-40B4-BE49-F238E27FC236}">
                    <a16:creationId xmlns:a16="http://schemas.microsoft.com/office/drawing/2014/main" id="{08AA5AC1-26BF-B342-9DE2-FB0B2B985521}"/>
                  </a:ext>
                </a:extLst>
              </p:cNvPr>
              <p:cNvSpPr/>
              <p:nvPr/>
            </p:nvSpPr>
            <p:spPr>
              <a:xfrm>
                <a:off x="77040" y="2872800"/>
                <a:ext cx="4191840" cy="2213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60" dir="5400000" algn="t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grpSp>
            <p:nvGrpSpPr>
              <p:cNvPr id="10" name="Group 19">
                <a:extLst>
                  <a:ext uri="{FF2B5EF4-FFF2-40B4-BE49-F238E27FC236}">
                    <a16:creationId xmlns:a16="http://schemas.microsoft.com/office/drawing/2014/main" id="{6EA71662-0019-124A-B622-0CDA81192C41}"/>
                  </a:ext>
                </a:extLst>
              </p:cNvPr>
              <p:cNvGrpSpPr/>
              <p:nvPr/>
            </p:nvGrpSpPr>
            <p:grpSpPr>
              <a:xfrm>
                <a:off x="77040" y="3120480"/>
                <a:ext cx="4128840" cy="1965960"/>
                <a:chOff x="77040" y="3120480"/>
                <a:chExt cx="4128840" cy="1965960"/>
              </a:xfrm>
            </p:grpSpPr>
            <p:pic>
              <p:nvPicPr>
                <p:cNvPr id="11" name="Picture 420">
                  <a:extLst>
                    <a:ext uri="{FF2B5EF4-FFF2-40B4-BE49-F238E27FC236}">
                      <a16:creationId xmlns:a16="http://schemas.microsoft.com/office/drawing/2014/main" id="{54A4DB70-C7C8-874A-A277-F534BBA0420B}"/>
                    </a:ext>
                  </a:extLst>
                </p:cNvPr>
                <p:cNvPicPr/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77040" y="3120480"/>
                  <a:ext cx="2057760" cy="19659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12" name="Picture 421">
                  <a:extLst>
                    <a:ext uri="{FF2B5EF4-FFF2-40B4-BE49-F238E27FC236}">
                      <a16:creationId xmlns:a16="http://schemas.microsoft.com/office/drawing/2014/main" id="{FD709CD5-40B6-B248-BE0A-E321397B08DC}"/>
                    </a:ext>
                  </a:extLst>
                </p:cNvPr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2197080" y="3120480"/>
                  <a:ext cx="2008800" cy="196596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7221DF-3572-5F48-A287-DBF7B3B0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2794" y="2654966"/>
              <a:ext cx="2122972" cy="27956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786B22-B1B8-9444-9E3B-6C84731D4668}"/>
                </a:ext>
              </a:extLst>
            </p:cNvPr>
            <p:cNvSpPr txBox="1"/>
            <p:nvPr/>
          </p:nvSpPr>
          <p:spPr>
            <a:xfrm>
              <a:off x="1003976" y="2673515"/>
              <a:ext cx="1768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w/ True MC information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04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E458-4C3A-F642-BE7D-35801894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0"/>
            <a:ext cx="10515600" cy="1325563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2D487-9E14-0B4C-897F-60EFB6A3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93" y="1246062"/>
            <a:ext cx="6532245" cy="489188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Great HF physics opportunity at RHIC</a:t>
            </a:r>
          </a:p>
          <a:p>
            <a:pPr lvl="1"/>
            <a:r>
              <a:rPr lang="en-US" dirty="0"/>
              <a:t>High precision measurements of HF over a wide </a:t>
            </a:r>
            <a:r>
              <a:rPr lang="en-US" dirty="0" err="1"/>
              <a:t>pT</a:t>
            </a:r>
            <a:r>
              <a:rPr lang="en-US" dirty="0"/>
              <a:t> range, to study “inner workings of QGP”</a:t>
            </a:r>
          </a:p>
          <a:p>
            <a:pPr lvl="2"/>
            <a:r>
              <a:rPr lang="en-US" dirty="0"/>
              <a:t>Heavy quark energy loss </a:t>
            </a:r>
            <a:r>
              <a:rPr lang="en-US" dirty="0" err="1"/>
              <a:t>mechanisims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HF diffusion coefficients</a:t>
            </a:r>
          </a:p>
          <a:p>
            <a:pPr lvl="2"/>
            <a:r>
              <a:rPr lang="en-US" dirty="0"/>
              <a:t>Jet structure modification in QGP</a:t>
            </a:r>
          </a:p>
          <a:p>
            <a:pPr lvl="2"/>
            <a:r>
              <a:rPr lang="en-US" dirty="0"/>
              <a:t>Heavy quark hadronization and QCD </a:t>
            </a:r>
          </a:p>
          <a:p>
            <a:pPr lvl="1"/>
            <a:r>
              <a:rPr lang="en-US" dirty="0"/>
              <a:t>Complimentary to LHC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b="1" dirty="0" err="1"/>
              <a:t>sPHENIX</a:t>
            </a:r>
            <a:r>
              <a:rPr lang="en-US" b="1" dirty="0"/>
              <a:t> day-1 physics in early 2023</a:t>
            </a:r>
          </a:p>
          <a:p>
            <a:pPr lvl="1"/>
            <a:r>
              <a:rPr lang="en-US" dirty="0"/>
              <a:t>Detectors ready by 2022 </a:t>
            </a:r>
          </a:p>
          <a:p>
            <a:pPr lvl="1"/>
            <a:endParaRPr lang="en-US" dirty="0"/>
          </a:p>
          <a:p>
            <a:r>
              <a:rPr lang="en-US" b="1" dirty="0"/>
              <a:t>Other physics not covered here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Jets and QGP</a:t>
            </a:r>
          </a:p>
          <a:p>
            <a:pPr lvl="1"/>
            <a:r>
              <a:rPr lang="en-US" dirty="0"/>
              <a:t>Upsilons and QGP</a:t>
            </a:r>
          </a:p>
          <a:p>
            <a:pPr lvl="1"/>
            <a:r>
              <a:rPr lang="en-US" dirty="0"/>
              <a:t>Spin and cold QCD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2E53-3535-C641-8D61-5B4D7639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270AE-15B6-1641-BDA4-F26318DE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CC1F4-DAE4-564B-A4C9-61F1EA7C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12D0C-F321-024F-BAAA-9127A2206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444" y="3310596"/>
            <a:ext cx="3600634" cy="297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E0BFB-0E61-8745-8089-EB458CA273B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18444" y="873910"/>
            <a:ext cx="3574774" cy="2436687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60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FD29-3FB5-8D4B-A6D7-CEA25A0D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slides/plots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5DA-BE67-4E4C-B876-6CFE67ED6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3068F-F7F6-7840-933D-5C4A8055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4BF3-5F5D-9E4B-A76D-EB0600C9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225C-E302-B645-AC70-52B797CF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A2FB-2D87-5C4F-9996-EA714265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6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Construction Photos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BDF9A-990B-1E4F-8A67-D901C52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C1351-6108-A840-B67B-475BA5E8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ACBDA-205D-0541-9ED0-9EEA96A2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88574-0BCF-344E-B8DA-F9712B23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05" y="3533874"/>
            <a:ext cx="4698277" cy="27608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812C67-D240-0749-BFC8-03CD7C4D86F4}"/>
              </a:ext>
            </a:extLst>
          </p:cNvPr>
          <p:cNvGrpSpPr/>
          <p:nvPr/>
        </p:nvGrpSpPr>
        <p:grpSpPr>
          <a:xfrm>
            <a:off x="1046348" y="1297968"/>
            <a:ext cx="4684159" cy="2174313"/>
            <a:chOff x="6934200" y="3867150"/>
            <a:chExt cx="4046335" cy="23717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0AF3E-2D4F-1C4E-9674-433DF0523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3867150"/>
              <a:ext cx="4046334" cy="23717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7E9B52-39ED-424A-B7C6-EF0AAF59557F}"/>
                </a:ext>
              </a:extLst>
            </p:cNvPr>
            <p:cNvSpPr txBox="1"/>
            <p:nvPr/>
          </p:nvSpPr>
          <p:spPr>
            <a:xfrm>
              <a:off x="6953622" y="3958015"/>
              <a:ext cx="4026913" cy="57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sPHENIX MVTX Staves  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@CERN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F37585-8384-E343-88A4-945DCB3A7CE9}"/>
              </a:ext>
            </a:extLst>
          </p:cNvPr>
          <p:cNvSpPr txBox="1"/>
          <p:nvPr/>
        </p:nvSpPr>
        <p:spPr>
          <a:xfrm>
            <a:off x="2656591" y="5171647"/>
            <a:ext cx="3765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TPC Outer Field Cage @SBU</a:t>
            </a:r>
          </a:p>
        </p:txBody>
      </p:sp>
      <p:pic>
        <p:nvPicPr>
          <p:cNvPr id="11" name="Picture 10" descr="Screen Shot 2021-02-24 at 11.44.43 AM.png">
            <a:extLst>
              <a:ext uri="{FF2B5EF4-FFF2-40B4-BE49-F238E27FC236}">
                <a16:creationId xmlns:a16="http://schemas.microsoft.com/office/drawing/2014/main" id="{979B9B8B-03F5-1D48-B386-1D66589D61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971" y="3260451"/>
            <a:ext cx="4114800" cy="3095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80F283-F3CA-8F47-B6BA-23407C45A94C}"/>
              </a:ext>
            </a:extLst>
          </p:cNvPr>
          <p:cNvSpPr txBox="1"/>
          <p:nvPr/>
        </p:nvSpPr>
        <p:spPr>
          <a:xfrm>
            <a:off x="8285920" y="5704769"/>
            <a:ext cx="4561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BNL HCal Factory in Bldg 912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457B92A-20BC-6F47-B460-001258E3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654" y="1069161"/>
            <a:ext cx="3967738" cy="297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A2DFE-ECD1-AA46-8F42-0EA35A1F9609}"/>
              </a:ext>
            </a:extLst>
          </p:cNvPr>
          <p:cNvSpPr txBox="1"/>
          <p:nvPr/>
        </p:nvSpPr>
        <p:spPr>
          <a:xfrm>
            <a:off x="6005092" y="1199803"/>
            <a:ext cx="4561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INTT Assembly @BNL</a:t>
            </a:r>
          </a:p>
        </p:txBody>
      </p:sp>
    </p:spTree>
    <p:extLst>
      <p:ext uri="{BB962C8B-B14F-4D97-AF65-F5344CB8AC3E}">
        <p14:creationId xmlns:p14="http://schemas.microsoft.com/office/powerpoint/2010/main" val="408113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782706"/>
          </a:xfrm>
        </p:spPr>
        <p:txBody>
          <a:bodyPr>
            <a:norm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in Progress: 1008 I&amp;F in Photos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schemeClr val="bg1"/>
                </a:solidFill>
              </a:rPr>
              <a:t>4/20/21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Ming Liu (LANL), sPHENIX HF Physics @APS April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 descr="Screen Shot 2021-03-18 at 1.08.3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9266" y="990600"/>
            <a:ext cx="213922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8400" y="787401"/>
            <a:ext cx="2235200" cy="379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67" b="1" dirty="0"/>
              <a:t>Large Support Rings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2000" y="3022600"/>
            <a:ext cx="18117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FF"/>
                </a:solidFill>
              </a:rPr>
              <a:t>OHCal Assembly</a:t>
            </a:r>
          </a:p>
        </p:txBody>
      </p:sp>
      <p:pic>
        <p:nvPicPr>
          <p:cNvPr id="17" name="Picture 16" descr="Screen Shot 2020-12-09 at 9.51.27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021" y="787401"/>
            <a:ext cx="2552979" cy="3056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52000" y="787400"/>
            <a:ext cx="2540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FFFF"/>
                </a:solidFill>
              </a:rPr>
              <a:t>1008 Cryo Deck &amp; </a:t>
            </a:r>
          </a:p>
          <a:p>
            <a:pPr algn="ctr"/>
            <a:r>
              <a:rPr lang="en-US" sz="1867" b="1" dirty="0">
                <a:solidFill>
                  <a:srgbClr val="FFFFFF"/>
                </a:solidFill>
              </a:rPr>
              <a:t>LHe line</a:t>
            </a:r>
          </a:p>
        </p:txBody>
      </p:sp>
      <p:pic>
        <p:nvPicPr>
          <p:cNvPr id="20" name="Picture 19" descr="Screen Shot 2021-04-03 at 11.14.10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3" y="4111179"/>
            <a:ext cx="3934597" cy="26916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1600" y="4140200"/>
            <a:ext cx="31213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3 OHCal Sector Assembly Test</a:t>
            </a:r>
          </a:p>
        </p:txBody>
      </p:sp>
      <p:pic>
        <p:nvPicPr>
          <p:cNvPr id="21" name="Picture 20" descr="Screen Shot 2021-04-03 at 11.15.21 A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87400"/>
            <a:ext cx="3964332" cy="28250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601" y="1295400"/>
            <a:ext cx="340747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FFFFFF"/>
                </a:solidFill>
              </a:rPr>
              <a:t>Track Reinforcement in 1008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331199" y="3937000"/>
            <a:ext cx="3759199" cy="2921001"/>
            <a:chOff x="6613366" y="3169921"/>
            <a:chExt cx="2667000" cy="20446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3366" y="3169921"/>
              <a:ext cx="2667000" cy="20446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93010" y="4355664"/>
              <a:ext cx="1981435" cy="265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FF"/>
                  </a:solidFill>
                </a:rPr>
                <a:t>Carriage /cradle @ vendor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68266" y="4000992"/>
            <a:ext cx="4169481" cy="2844800"/>
            <a:chOff x="2971800" y="3000744"/>
            <a:chExt cx="3127111" cy="2133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800" y="3000744"/>
              <a:ext cx="3127111" cy="2133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971800" y="3257550"/>
              <a:ext cx="1613615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FF"/>
                  </a:solidFill>
                </a:rPr>
                <a:t>SC-Magnet    @ BNL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4000" y="787400"/>
            <a:ext cx="3454400" cy="2844800"/>
            <a:chOff x="5105400" y="666750"/>
            <a:chExt cx="2362200" cy="1773274"/>
          </a:xfrm>
        </p:grpSpPr>
        <p:pic>
          <p:nvPicPr>
            <p:cNvPr id="27" name="Picture 26" descr="Screen Shot 2021-04-03 at 12.21.11 PM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666750"/>
              <a:ext cx="2362200" cy="17732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452782" y="1490056"/>
              <a:ext cx="2014818" cy="23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>
                  <a:solidFill>
                    <a:srgbClr val="FFFFFF"/>
                  </a:solidFill>
                </a:rPr>
                <a:t>Magnet Barrel Flux Return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37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F61D-2310-DA48-A4C1-A13CFF43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Initial Magnetic Field in HI collisions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88123-CE29-0341-80B6-548A3664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F69B-95C0-6746-9A2D-51871265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68655-26FB-6A41-9B6C-EAA49D12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711B70-6A77-EF4A-8379-F1ED7BCD71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04" y="2233957"/>
            <a:ext cx="4379532" cy="3391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90AEE3-A689-9D4C-B188-140ACB0B96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111" y="2094189"/>
            <a:ext cx="5371186" cy="38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3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C374-5712-424A-9D36-3E9B6EC3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6" y="206099"/>
            <a:ext cx="10515600" cy="1325563"/>
          </a:xfrm>
        </p:spPr>
        <p:txBody>
          <a:bodyPr/>
          <a:lstStyle/>
          <a:p>
            <a:r>
              <a:rPr lang="en-US" dirty="0"/>
              <a:t>Di-b-Jets in QGP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9C9A1-3FA5-854F-98EE-08E320DE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41D0C-FA41-DA4B-B8AC-3AE6B5CA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538B8-60D3-3740-AF52-D6177D93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324">
            <a:extLst>
              <a:ext uri="{FF2B5EF4-FFF2-40B4-BE49-F238E27FC236}">
                <a16:creationId xmlns:a16="http://schemas.microsoft.com/office/drawing/2014/main" id="{EEDE9DFF-4F96-DA45-9FA1-D0FC059A003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8965" y="1548582"/>
            <a:ext cx="5754757" cy="3934860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325">
            <a:extLst>
              <a:ext uri="{FF2B5EF4-FFF2-40B4-BE49-F238E27FC236}">
                <a16:creationId xmlns:a16="http://schemas.microsoft.com/office/drawing/2014/main" id="{EBAF67A5-9907-D940-BDE1-2F69003EE86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49922" y="1548582"/>
            <a:ext cx="5647826" cy="3934860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3E6DB-280A-934A-AA30-B20FAECAC63C}"/>
              </a:ext>
            </a:extLst>
          </p:cNvPr>
          <p:cNvSpPr txBox="1"/>
          <p:nvPr/>
        </p:nvSpPr>
        <p:spPr>
          <a:xfrm>
            <a:off x="7614423" y="1139583"/>
            <a:ext cx="418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Kang, </a:t>
            </a:r>
            <a:r>
              <a:rPr lang="en-US" sz="1400" spc="-1" dirty="0" err="1">
                <a:solidFill>
                  <a:srgbClr val="000000"/>
                </a:solidFill>
                <a:latin typeface="Arial"/>
                <a:ea typeface="DejaVu Sans"/>
              </a:rPr>
              <a:t>Reiten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400" spc="-1" dirty="0" err="1">
                <a:solidFill>
                  <a:srgbClr val="000000"/>
                </a:solidFill>
                <a:latin typeface="Arial"/>
                <a:ea typeface="DejaVu Sans"/>
              </a:rPr>
              <a:t>Vitev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, Yoon, PRD 99, 034006 (2019)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403BA-A58F-C14D-BE97-EC5425DC2B42}"/>
              </a:ext>
            </a:extLst>
          </p:cNvPr>
          <p:cNvSpPr txBox="1"/>
          <p:nvPr/>
        </p:nvSpPr>
        <p:spPr>
          <a:xfrm>
            <a:off x="838200" y="5784574"/>
            <a:ext cx="328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Sensitive to Jet coupling to QGP</a:t>
            </a:r>
          </a:p>
        </p:txBody>
      </p:sp>
    </p:spTree>
    <p:extLst>
      <p:ext uri="{BB962C8B-B14F-4D97-AF65-F5344CB8AC3E}">
        <p14:creationId xmlns:p14="http://schemas.microsoft.com/office/powerpoint/2010/main" val="429276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150" y="210098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A Broad Physics Program with Hadrons and Jets</a:t>
            </a:r>
            <a:br>
              <a:rPr lang="en-US" sz="4000" dirty="0"/>
            </a:br>
            <a:r>
              <a:rPr lang="en-US" sz="24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78" y="1677145"/>
            <a:ext cx="6725745" cy="47547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2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3FDD-BEB3-0444-9AC1-B9E0868E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"/>
            <a:ext cx="10515600" cy="1325563"/>
          </a:xfrm>
        </p:spPr>
        <p:txBody>
          <a:bodyPr/>
          <a:lstStyle/>
          <a:p>
            <a:r>
              <a:rPr lang="en-US" dirty="0"/>
              <a:t>HQ Diffusion in QGP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B429-2BBB-C449-AD93-CA324282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65" y="1564817"/>
            <a:ext cx="10515600" cy="4351338"/>
          </a:xfrm>
        </p:spPr>
        <p:txBody>
          <a:bodyPr/>
          <a:lstStyle/>
          <a:p>
            <a:r>
              <a:rPr lang="en-US" dirty="0"/>
              <a:t>Model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F9B61-B1C3-874D-B0EE-D3E5AD7E0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B8B1-4A9A-3644-914D-D6C0CB1F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42C1B-53D2-6F4E-86AD-968560BD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3E617D-A33A-354A-B11B-E09ADA9740D3}"/>
              </a:ext>
            </a:extLst>
          </p:cNvPr>
          <p:cNvGrpSpPr/>
          <p:nvPr/>
        </p:nvGrpSpPr>
        <p:grpSpPr>
          <a:xfrm>
            <a:off x="4748694" y="1329471"/>
            <a:ext cx="7266612" cy="5026879"/>
            <a:chOff x="4748694" y="1329471"/>
            <a:chExt cx="7266612" cy="50268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B9F946-E20E-BF4E-9084-ED4542D4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8694" y="1573053"/>
              <a:ext cx="7266612" cy="47832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4DA894-36A4-ED43-91FF-FE5D2174ECE3}"/>
                </a:ext>
              </a:extLst>
            </p:cNvPr>
            <p:cNvSpPr txBox="1"/>
            <p:nvPr/>
          </p:nvSpPr>
          <p:spPr>
            <a:xfrm>
              <a:off x="7601093" y="1329471"/>
              <a:ext cx="4235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Shuang Li and </a:t>
              </a:r>
              <a:r>
                <a:rPr lang="en-US" sz="1400" dirty="0" err="1"/>
                <a:t>Jinfeng</a:t>
              </a:r>
              <a:r>
                <a:rPr lang="en-US" sz="1400" dirty="0"/>
                <a:t> Liao, Eur. Phys. J. C (2020) 80: 671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D87225B-C332-0A40-AFC3-05371C09A35B}"/>
              </a:ext>
            </a:extLst>
          </p:cNvPr>
          <p:cNvSpPr txBox="1"/>
          <p:nvPr/>
        </p:nvSpPr>
        <p:spPr>
          <a:xfrm>
            <a:off x="481783" y="3349106"/>
            <a:ext cx="3537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Classical Brownian motion: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32795D-D3FB-2148-89D4-65FC8F78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51" y="4225474"/>
            <a:ext cx="1866900" cy="520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C537FF-C7AD-9945-848F-623658A97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51" y="5082153"/>
            <a:ext cx="19177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4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1FFF-A30C-6444-8C86-D551EF0D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57"/>
            <a:ext cx="10515600" cy="905984"/>
          </a:xfrm>
        </p:spPr>
        <p:txBody>
          <a:bodyPr/>
          <a:lstStyle/>
          <a:p>
            <a:r>
              <a:rPr lang="en-US" dirty="0"/>
              <a:t>Probe Gluon TMD with D</a:t>
            </a:r>
            <a:r>
              <a:rPr lang="en-US" baseline="30000" dirty="0"/>
              <a:t>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7A358-910C-444C-95CD-7BC069E2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63341-3E6B-D947-8F7B-4F88A68F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37345-78D9-4A4E-A427-6C64DBA2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B8730-F92B-2445-98F7-708E8AF2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4" y="1872102"/>
            <a:ext cx="6230740" cy="4360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6AF77-9854-0146-AF09-3555759A8325}"/>
              </a:ext>
            </a:extLst>
          </p:cNvPr>
          <p:cNvSpPr txBox="1"/>
          <p:nvPr/>
        </p:nvSpPr>
        <p:spPr>
          <a:xfrm>
            <a:off x="838200" y="1676331"/>
            <a:ext cx="3773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DOI:10.1103/PhysRevD.95.112001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645C8-728C-7742-978C-6F85FD3B0816}"/>
              </a:ext>
            </a:extLst>
          </p:cNvPr>
          <p:cNvSpPr txBox="1"/>
          <p:nvPr/>
        </p:nvSpPr>
        <p:spPr>
          <a:xfrm>
            <a:off x="1031039" y="932114"/>
            <a:ext cx="601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Charm is unique probe of gluon TMD </a:t>
            </a:r>
          </a:p>
          <a:p>
            <a:r>
              <a:rPr lang="en-US" b="1" dirty="0"/>
              <a:t>D</a:t>
            </a:r>
            <a:r>
              <a:rPr lang="en-US" b="1" baseline="30000" dirty="0"/>
              <a:t>0 </a:t>
            </a:r>
            <a:r>
              <a:rPr lang="en-US" b="1" dirty="0"/>
              <a:t>A</a:t>
            </a:r>
            <a:r>
              <a:rPr lang="en-US" b="1" baseline="-25000" dirty="0"/>
              <a:t>N</a:t>
            </a:r>
            <a:r>
              <a:rPr lang="en-US" b="1" dirty="0"/>
              <a:t>→ Tri-gluon correlation functions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D2E41-17B9-DE4B-8193-F1EC9DD1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37" y="1894088"/>
            <a:ext cx="6011264" cy="4338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C3E304-6960-824C-AB28-9747CF0CA170}"/>
              </a:ext>
            </a:extLst>
          </p:cNvPr>
          <p:cNvSpPr txBox="1"/>
          <p:nvPr/>
        </p:nvSpPr>
        <p:spPr>
          <a:xfrm>
            <a:off x="8153400" y="1383943"/>
            <a:ext cx="2718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sPHENIX</a:t>
            </a:r>
            <a:r>
              <a:rPr lang="en-US" sz="2400" b="1" dirty="0"/>
              <a:t> projection </a:t>
            </a:r>
          </a:p>
        </p:txBody>
      </p:sp>
    </p:spTree>
    <p:extLst>
      <p:ext uri="{BB962C8B-B14F-4D97-AF65-F5344CB8AC3E}">
        <p14:creationId xmlns:p14="http://schemas.microsoft.com/office/powerpoint/2010/main" val="32172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1138-4996-B048-8233-F3E660B2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324344"/>
            <a:ext cx="10491952" cy="1140897"/>
          </a:xfrm>
        </p:spPr>
        <p:txBody>
          <a:bodyPr/>
          <a:lstStyle/>
          <a:p>
            <a:r>
              <a:rPr lang="en-US" dirty="0"/>
              <a:t>Probing the “Inner Workings” of QGP with 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C3FB1-02C8-D142-BB5C-FAC1A38CB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81" y="1580460"/>
            <a:ext cx="5918531" cy="467361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Heavy quark energy loss mechanisms in QGP</a:t>
            </a:r>
          </a:p>
          <a:p>
            <a:pPr lvl="1"/>
            <a:r>
              <a:rPr lang="en-US" dirty="0"/>
              <a:t>Radiative vs collisional  </a:t>
            </a:r>
          </a:p>
          <a:p>
            <a:pPr lvl="1"/>
            <a:r>
              <a:rPr lang="en-US" dirty="0"/>
              <a:t>Mass dependence  R</a:t>
            </a:r>
            <a:r>
              <a:rPr lang="en-US" baseline="-25000" dirty="0"/>
              <a:t>AA </a:t>
            </a:r>
            <a:r>
              <a:rPr lang="en-US" dirty="0"/>
              <a:t>@transition region, </a:t>
            </a:r>
            <a:r>
              <a:rPr lang="en-US" dirty="0" err="1"/>
              <a:t>pT</a:t>
            </a:r>
            <a:r>
              <a:rPr lang="en-US" dirty="0"/>
              <a:t> ~ M</a:t>
            </a:r>
            <a:r>
              <a:rPr lang="en-US" baseline="-25000" dirty="0"/>
              <a:t>Q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b="1" dirty="0"/>
              <a:t>Heavy quark interactions with QGP</a:t>
            </a:r>
          </a:p>
          <a:p>
            <a:pPr lvl="1"/>
            <a:r>
              <a:rPr lang="en-US" dirty="0"/>
              <a:t>HF diffusion coefficient, “flow”</a:t>
            </a:r>
          </a:p>
          <a:p>
            <a:pPr lvl="1"/>
            <a:r>
              <a:rPr lang="en-US" dirty="0"/>
              <a:t>QGP properties,  RHIC vs LHC  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CNM to QGP transition</a:t>
            </a:r>
          </a:p>
          <a:p>
            <a:pPr lvl="1"/>
            <a:r>
              <a:rPr lang="en-US" dirty="0"/>
              <a:t>pp, </a:t>
            </a:r>
            <a:r>
              <a:rPr lang="en-US" dirty="0" err="1"/>
              <a:t>pA</a:t>
            </a:r>
            <a:r>
              <a:rPr lang="en-US" dirty="0"/>
              <a:t> and AA, RHIC vs LHC</a:t>
            </a:r>
          </a:p>
          <a:p>
            <a:pPr lvl="1"/>
            <a:r>
              <a:rPr lang="en-US" dirty="0"/>
              <a:t>Event multiplicity dependence, onset of QGP?   </a:t>
            </a:r>
          </a:p>
          <a:p>
            <a:pPr lvl="1"/>
            <a:endParaRPr lang="en-US" dirty="0"/>
          </a:p>
          <a:p>
            <a:r>
              <a:rPr lang="en-US" b="1" dirty="0"/>
              <a:t>Heavy quark hadronization  </a:t>
            </a:r>
          </a:p>
          <a:p>
            <a:pPr lvl="1"/>
            <a:r>
              <a:rPr lang="en-US" dirty="0"/>
              <a:t>Coalescence, non-perturbative QCD at low </a:t>
            </a:r>
            <a:r>
              <a:rPr lang="en-US" dirty="0" err="1"/>
              <a:t>pT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Baryon/Meson ratios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at high </a:t>
            </a:r>
            <a:r>
              <a:rPr lang="en-US" dirty="0" err="1"/>
              <a:t>pT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3849-7EE8-8643-8B1C-E9BE4520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DBEBA-4156-D140-AF08-32D56994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9DD73-2FCF-2747-9068-DD22AAD8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0D52CEF-3589-C440-9815-31AC7E61521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28131" y="2273724"/>
            <a:ext cx="5516724" cy="3878072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153D06-22DF-F14A-AD4E-06FC4A4A0982}"/>
              </a:ext>
            </a:extLst>
          </p:cNvPr>
          <p:cNvSpPr/>
          <p:nvPr/>
        </p:nvSpPr>
        <p:spPr>
          <a:xfrm>
            <a:off x="6528131" y="1605783"/>
            <a:ext cx="542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sPHENIX</a:t>
            </a:r>
            <a:r>
              <a:rPr lang="en-US" b="1" dirty="0">
                <a:solidFill>
                  <a:srgbClr val="00B0F0"/>
                </a:solidFill>
              </a:rPr>
              <a:t> projections:</a:t>
            </a:r>
          </a:p>
          <a:p>
            <a:r>
              <a:rPr lang="en-US" dirty="0"/>
              <a:t>Rich set of observables - hadrons and jets  </a:t>
            </a:r>
          </a:p>
        </p:txBody>
      </p:sp>
    </p:spTree>
    <p:extLst>
      <p:ext uri="{BB962C8B-B14F-4D97-AF65-F5344CB8AC3E}">
        <p14:creationId xmlns:p14="http://schemas.microsoft.com/office/powerpoint/2010/main" val="98326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3EA203-966F-D44A-9181-B2747744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Quark Hadronization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DE30D-1D06-0047-B956-AC586325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E0D8D-786B-5D4C-BCBA-17AB176E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76C97-200F-2A4A-A478-0917C0EE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DDA07-7EB0-5443-823A-264401ED7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42" y="1943135"/>
            <a:ext cx="4160646" cy="408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F3E4C-0066-1F45-BA88-BC95085C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472" y="1872342"/>
            <a:ext cx="6252486" cy="40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1F02E-2B62-9349-A04D-3BD59BD3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BB481-145A-8848-9E62-A908AAC9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A1DBC-B466-844F-9F54-B1860A94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E8806-4B7B-E54A-BEA2-1EEEE5509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8" y="147726"/>
            <a:ext cx="9014791" cy="60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36" y="724045"/>
            <a:ext cx="5071564" cy="5700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059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F7360-7093-4547-8821-5D1A6390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34" y="910587"/>
            <a:ext cx="4114801" cy="53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553"/>
          </a:xfrm>
        </p:spPr>
        <p:txBody>
          <a:bodyPr/>
          <a:lstStyle/>
          <a:p>
            <a:r>
              <a:rPr lang="en-US" sz="5400" dirty="0"/>
              <a:t>MVTX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7">
            <a:extLst>
              <a:ext uri="{FF2B5EF4-FFF2-40B4-BE49-F238E27FC236}">
                <a16:creationId xmlns:a16="http://schemas.microsoft.com/office/drawing/2014/main" id="{A08B9CBC-C9DA-2D42-9C9E-970FCA664000}"/>
              </a:ext>
            </a:extLst>
          </p:cNvPr>
          <p:cNvSpPr txBox="1"/>
          <p:nvPr/>
        </p:nvSpPr>
        <p:spPr>
          <a:xfrm>
            <a:off x="838200" y="1263835"/>
            <a:ext cx="7764351" cy="19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3-layer sensor barrel: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pixel size: 27 x 29 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stave thickness: 0.35%X</a:t>
            </a:r>
            <a:r>
              <a:rPr lang="en-US" sz="1867" baseline="-25000" dirty="0"/>
              <a:t>0</a:t>
            </a:r>
            <a:endParaRPr lang="en-US" sz="1867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Timing resolution: 5us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- 48 staves, 27.1cm long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F8DB2-EAB8-044A-8A68-2E29A60D3A34}"/>
              </a:ext>
            </a:extLst>
          </p:cNvPr>
          <p:cNvGrpSpPr/>
          <p:nvPr/>
        </p:nvGrpSpPr>
        <p:grpSpPr>
          <a:xfrm>
            <a:off x="10173533" y="4792623"/>
            <a:ext cx="1970578" cy="1904402"/>
            <a:chOff x="8341798" y="4623758"/>
            <a:chExt cx="1970578" cy="1904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DC8AC-FCCD-394E-AD4A-F85AEDF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798" y="4623758"/>
              <a:ext cx="1970578" cy="1904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35E68-2300-8740-A8EB-A166FC990909}"/>
                </a:ext>
              </a:extLst>
            </p:cNvPr>
            <p:cNvSpPr txBox="1"/>
            <p:nvPr/>
          </p:nvSpPr>
          <p:spPr>
            <a:xfrm>
              <a:off x="8578116" y="6152762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40FF"/>
                  </a:solidFill>
                </a:rPr>
                <a:t>MVTX beam view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1A07C6-8800-0C40-B731-FB00CF482910}"/>
              </a:ext>
            </a:extLst>
          </p:cNvPr>
          <p:cNvCxnSpPr>
            <a:cxnSpLocks/>
          </p:cNvCxnSpPr>
          <p:nvPr/>
        </p:nvCxnSpPr>
        <p:spPr>
          <a:xfrm flipV="1">
            <a:off x="11184674" y="4883097"/>
            <a:ext cx="702527" cy="83395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9FA79-BE04-654B-B1E7-7FBAE70A6727}"/>
              </a:ext>
            </a:extLst>
          </p:cNvPr>
          <p:cNvCxnSpPr>
            <a:cxnSpLocks/>
          </p:cNvCxnSpPr>
          <p:nvPr/>
        </p:nvCxnSpPr>
        <p:spPr>
          <a:xfrm flipH="1" flipV="1">
            <a:off x="10406917" y="4983458"/>
            <a:ext cx="762892" cy="75217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C1D971-45D0-754C-A26B-5691D44B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2" y="5413236"/>
            <a:ext cx="2527515" cy="12161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6466716" y="1079817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pAu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AuAu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87383-41AC-904A-834E-5DB2EE41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D6990-661B-D64E-AE71-3FEFFFBB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3174" y="6421838"/>
            <a:ext cx="4114800" cy="365125"/>
          </a:xfrm>
        </p:spPr>
        <p:txBody>
          <a:bodyPr/>
          <a:lstStyle/>
          <a:p>
            <a:r>
              <a:rPr lang="en-US" dirty="0"/>
              <a:t>Ming Liu (LANL), </a:t>
            </a:r>
            <a:r>
              <a:rPr lang="en-US" dirty="0" err="1"/>
              <a:t>sPHENIX</a:t>
            </a:r>
            <a:r>
              <a:rPr lang="en-US" dirty="0"/>
              <a:t>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FBBD5-D3B0-FB4C-AAEB-1A896DE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 (LANL), sPHENIX HF Physics @APS April Meeting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769" y="40832"/>
            <a:ext cx="9677400" cy="8904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 and Open HF Observables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464" y="2048299"/>
            <a:ext cx="3709075" cy="37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816769" y="1091929"/>
            <a:ext cx="9698832" cy="956370"/>
          </a:xfrm>
        </p:spPr>
        <p:txBody>
          <a:bodyPr>
            <a:normAutofit/>
          </a:bodyPr>
          <a:lstStyle/>
          <a:p>
            <a:r>
              <a:rPr lang="en-US" dirty="0"/>
              <a:t>Precision vertex tracker + high rate capability</a:t>
            </a:r>
            <a:br>
              <a:rPr lang="en-US" dirty="0"/>
            </a:br>
            <a:r>
              <a:rPr lang="en-US" dirty="0"/>
              <a:t>→ Precision open charm and bottom over wide scales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D9AEF-9DE5-664E-908D-EEF699656E23}"/>
              </a:ext>
            </a:extLst>
          </p:cNvPr>
          <p:cNvGrpSpPr/>
          <p:nvPr/>
        </p:nvGrpSpPr>
        <p:grpSpPr>
          <a:xfrm>
            <a:off x="5749909" y="2048299"/>
            <a:ext cx="6381893" cy="4563868"/>
            <a:chOff x="5749909" y="2048299"/>
            <a:chExt cx="6381893" cy="4563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E5F1B-664E-45E2-AA5C-48232E50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08AB0-1267-CB40-81A3-F8726970B44F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09808A-146A-6D41-A74A-C7AD316B3059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B1C276-22F1-0F42-A208-39349E2360D7}"/>
              </a:ext>
            </a:extLst>
          </p:cNvPr>
          <p:cNvSpPr/>
          <p:nvPr/>
        </p:nvSpPr>
        <p:spPr>
          <a:xfrm flipH="1">
            <a:off x="3853424" y="3918322"/>
            <a:ext cx="1772402" cy="169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43191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based Precision Vertex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725BB7B-DACE-DD4F-A91E-B9E2D564C0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7412"/>
            <a:ext cx="6833229" cy="4403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D9E08-F7B9-204A-8382-C147FE74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65" y="0"/>
            <a:ext cx="6054456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Experiment</a:t>
            </a:r>
          </a:p>
        </p:txBody>
      </p:sp>
      <p:pic>
        <p:nvPicPr>
          <p:cNvPr id="5" name="Picture 165_0">
            <a:extLst>
              <a:ext uri="{FF2B5EF4-FFF2-40B4-BE49-F238E27FC236}">
                <a16:creationId xmlns:a16="http://schemas.microsoft.com/office/drawing/2014/main" id="{EBC38392-D965-904E-8F3D-551692C7096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3229" y="3156884"/>
            <a:ext cx="5235146" cy="3248332"/>
          </a:xfrm>
          <a:prstGeom prst="rect">
            <a:avLst/>
          </a:prstGeom>
          <a:ln w="0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3D90F12A-3028-A64F-9A1E-09651BE9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2DA3FFD3-024D-A042-872C-3CFFDCBC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2E51B8D-594C-804C-82E8-9F7B2769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3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1A62D6-36CF-C849-AF7A-0B13914FBB44}"/>
              </a:ext>
            </a:extLst>
          </p:cNvPr>
          <p:cNvSpPr txBox="1"/>
          <p:nvPr/>
        </p:nvSpPr>
        <p:spPr>
          <a:xfrm>
            <a:off x="7436446" y="662781"/>
            <a:ext cx="46167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capabilities:  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Full azimuth, |eta| &lt; 1.1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High trigger rate ~15kHz, collect all central </a:t>
            </a:r>
            <a:r>
              <a:rPr lang="en-US" sz="1600" dirty="0" err="1"/>
              <a:t>AuAu</a:t>
            </a:r>
            <a:r>
              <a:rPr lang="en-US" sz="16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432FF"/>
                </a:solidFill>
              </a:rPr>
              <a:t>EMCal</a:t>
            </a:r>
            <a:r>
              <a:rPr lang="en-US" sz="1600" dirty="0">
                <a:solidFill>
                  <a:srgbClr val="0432FF"/>
                </a:solidFill>
              </a:rPr>
              <a:t>: high </a:t>
            </a:r>
            <a:r>
              <a:rPr lang="en-US" sz="1600" dirty="0" err="1">
                <a:solidFill>
                  <a:srgbClr val="0432FF"/>
                </a:solidFill>
              </a:rPr>
              <a:t>pT</a:t>
            </a:r>
            <a:r>
              <a:rPr lang="en-US" sz="1600" dirty="0">
                <a:solidFill>
                  <a:srgbClr val="0432FF"/>
                </a:solidFill>
              </a:rPr>
              <a:t> direct photons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Inner and outer </a:t>
            </a:r>
            <a:r>
              <a:rPr lang="en-US" sz="1600" dirty="0" err="1"/>
              <a:t>HCals</a:t>
            </a:r>
            <a:r>
              <a:rPr lang="en-US" sz="1600" dirty="0"/>
              <a:t>:  jets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Precision tracking: HF and more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0.2 &lt; </a:t>
            </a:r>
            <a:r>
              <a:rPr lang="en-US" sz="1600" dirty="0" err="1"/>
              <a:t>pT</a:t>
            </a:r>
            <a:r>
              <a:rPr lang="en-US" sz="1600" dirty="0"/>
              <a:t> &lt; 40 GeV</a:t>
            </a:r>
          </a:p>
          <a:p>
            <a:pPr lvl="1"/>
            <a:r>
              <a:rPr lang="en-US" sz="1600" dirty="0"/>
              <a:t>Trigger-less streaming readout, </a:t>
            </a:r>
            <a:r>
              <a:rPr lang="en-US" sz="1600" dirty="0" err="1"/>
              <a:t>p+p</a:t>
            </a:r>
            <a:r>
              <a:rPr lang="en-US" sz="1600" dirty="0"/>
              <a:t> and </a:t>
            </a:r>
            <a:r>
              <a:rPr lang="en-US" sz="1600" dirty="0" err="1"/>
              <a:t>pAu</a:t>
            </a:r>
            <a:r>
              <a:rPr lang="en-US" sz="1600" dirty="0"/>
              <a:t>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B19687-4B78-4B45-B048-7DA319C18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93" y="3993654"/>
            <a:ext cx="1670089" cy="157479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C22DB2C-BFFA-FF41-91BD-7B7FEB19C1E7}"/>
              </a:ext>
            </a:extLst>
          </p:cNvPr>
          <p:cNvSpPr txBox="1"/>
          <p:nvPr/>
        </p:nvSpPr>
        <p:spPr>
          <a:xfrm>
            <a:off x="183993" y="5649049"/>
            <a:ext cx="1676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MVTX beam view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 = 2.5 – 4.0 cm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F2E97B8-99E9-5F40-99B0-C217C69D083A}"/>
              </a:ext>
            </a:extLst>
          </p:cNvPr>
          <p:cNvCxnSpPr/>
          <p:nvPr/>
        </p:nvCxnSpPr>
        <p:spPr>
          <a:xfrm flipH="1">
            <a:off x="1933903" y="3573517"/>
            <a:ext cx="1471449" cy="4201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8809662-B65C-824E-8D5A-2E1D3A5EB383}"/>
              </a:ext>
            </a:extLst>
          </p:cNvPr>
          <p:cNvCxnSpPr/>
          <p:nvPr/>
        </p:nvCxnSpPr>
        <p:spPr>
          <a:xfrm>
            <a:off x="2217683" y="4477407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E224D77-AB0A-8F40-B53E-3A50979A69D4}"/>
              </a:ext>
            </a:extLst>
          </p:cNvPr>
          <p:cNvCxnSpPr>
            <a:cxnSpLocks/>
          </p:cNvCxnSpPr>
          <p:nvPr/>
        </p:nvCxnSpPr>
        <p:spPr>
          <a:xfrm flipH="1">
            <a:off x="1933903" y="3573517"/>
            <a:ext cx="1545021" cy="19949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D987EA7-A094-A342-BC82-E8FC511B9533}"/>
              </a:ext>
            </a:extLst>
          </p:cNvPr>
          <p:cNvSpPr txBox="1"/>
          <p:nvPr/>
        </p:nvSpPr>
        <p:spPr>
          <a:xfrm>
            <a:off x="6895705" y="2822436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sPHENIX</a:t>
            </a:r>
            <a:r>
              <a:rPr lang="en-US" b="1" dirty="0"/>
              <a:t> Run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AB61C-7527-124C-A239-B172C7DBED5B}"/>
              </a:ext>
            </a:extLst>
          </p:cNvPr>
          <p:cNvSpPr txBox="1"/>
          <p:nvPr/>
        </p:nvSpPr>
        <p:spPr>
          <a:xfrm>
            <a:off x="1019037" y="205132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B=1.4T</a:t>
            </a:r>
          </a:p>
        </p:txBody>
      </p:sp>
    </p:spTree>
    <p:extLst>
      <p:ext uri="{BB962C8B-B14F-4D97-AF65-F5344CB8AC3E}">
        <p14:creationId xmlns:p14="http://schemas.microsoft.com/office/powerpoint/2010/main" val="37489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CD25-33B0-2247-98A0-8982740F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93916"/>
            <a:ext cx="10197662" cy="1110960"/>
          </a:xfrm>
        </p:spPr>
        <p:txBody>
          <a:bodyPr>
            <a:normAutofit/>
          </a:bodyPr>
          <a:lstStyle/>
          <a:p>
            <a:r>
              <a:rPr lang="en-US" sz="4000" dirty="0"/>
              <a:t>Open HF Tagging with MVTX Upgrade </a:t>
            </a:r>
            <a:br>
              <a:rPr lang="en-US" dirty="0"/>
            </a:br>
            <a:r>
              <a:rPr lang="en-US" sz="2800" dirty="0">
                <a:solidFill>
                  <a:srgbClr val="0432FF"/>
                </a:solidFill>
              </a:rPr>
              <a:t>- Monolithic-active-pixel-sensor based </a:t>
            </a:r>
            <a:r>
              <a:rPr lang="en-US" sz="2800" dirty="0" err="1">
                <a:solidFill>
                  <a:srgbClr val="0432FF"/>
                </a:solidFill>
              </a:rPr>
              <a:t>VerTeX</a:t>
            </a:r>
            <a:r>
              <a:rPr lang="en-US" sz="2800" dirty="0">
                <a:solidFill>
                  <a:srgbClr val="0432FF"/>
                </a:solidFill>
              </a:rPr>
              <a:t> detector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13118-C300-D649-87A9-2322929E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ABAC1-2BB4-6C4A-AC10-4650CF95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5B40A-D037-2F46-9135-B6496165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82">
            <a:extLst>
              <a:ext uri="{FF2B5EF4-FFF2-40B4-BE49-F238E27FC236}">
                <a16:creationId xmlns:a16="http://schemas.microsoft.com/office/drawing/2014/main" id="{5C1E744F-47C9-0843-801B-6C2C90ED3A5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4492" y="1489667"/>
            <a:ext cx="3994018" cy="2125891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87">
            <a:extLst>
              <a:ext uri="{FF2B5EF4-FFF2-40B4-BE49-F238E27FC236}">
                <a16:creationId xmlns:a16="http://schemas.microsoft.com/office/drawing/2014/main" id="{EE26F48D-2899-CE46-8DC5-F35E515CACF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30904" y="3510096"/>
            <a:ext cx="2752588" cy="2921306"/>
          </a:xfrm>
          <a:prstGeom prst="rect">
            <a:avLst/>
          </a:prstGeom>
          <a:ln w="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3F1C24-A2F7-1242-BE17-65840708C8ED}"/>
              </a:ext>
            </a:extLst>
          </p:cNvPr>
          <p:cNvSpPr txBox="1"/>
          <p:nvPr/>
        </p:nvSpPr>
        <p:spPr>
          <a:xfrm>
            <a:off x="4641211" y="2552612"/>
            <a:ext cx="3845512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50642"/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Multi-tracks w/ large DCA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vertex mass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Exclusive hadron reconstruction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2CA402-1E66-654A-890B-C912B3AE534D}"/>
              </a:ext>
            </a:extLst>
          </p:cNvPr>
          <p:cNvSpPr/>
          <p:nvPr/>
        </p:nvSpPr>
        <p:spPr>
          <a:xfrm>
            <a:off x="4724545" y="1416285"/>
            <a:ext cx="3654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MVTX key parameters: (ALPIDE)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pixel size: 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27um x 29 um</a:t>
            </a:r>
          </a:p>
          <a:p>
            <a:pPr marL="285750" lvl="0" indent="-285750">
              <a:buFontTx/>
              <a:buChar char="-"/>
            </a:pPr>
            <a:r>
              <a:rPr lang="en-US" sz="1600" dirty="0"/>
              <a:t>ultra-thin stave: </a:t>
            </a:r>
            <a:r>
              <a:rPr lang="en-US" sz="1600" b="1" dirty="0"/>
              <a:t>0.35%X</a:t>
            </a:r>
            <a:r>
              <a:rPr lang="en-US" sz="1600" b="1" baseline="-25000" dirty="0"/>
              <a:t>0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ea typeface="Arial"/>
                <a:cs typeface="Arial"/>
                <a:sym typeface="Arial"/>
              </a:rPr>
              <a:t>Integration time: </a:t>
            </a:r>
            <a:r>
              <a:rPr lang="en-US" sz="1600" b="1" dirty="0">
                <a:ea typeface="Arial"/>
                <a:cs typeface="Arial"/>
                <a:sym typeface="Arial"/>
              </a:rPr>
              <a:t>~5us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34EC33-D2A9-6247-8F06-ED68F55674AE}"/>
              </a:ext>
            </a:extLst>
          </p:cNvPr>
          <p:cNvGrpSpPr/>
          <p:nvPr/>
        </p:nvGrpSpPr>
        <p:grpSpPr>
          <a:xfrm>
            <a:off x="287027" y="3690371"/>
            <a:ext cx="4021483" cy="2665979"/>
            <a:chOff x="287027" y="3690371"/>
            <a:chExt cx="4021483" cy="2665979"/>
          </a:xfrm>
        </p:grpSpPr>
        <p:pic>
          <p:nvPicPr>
            <p:cNvPr id="7" name="Picture 323">
              <a:extLst>
                <a:ext uri="{FF2B5EF4-FFF2-40B4-BE49-F238E27FC236}">
                  <a16:creationId xmlns:a16="http://schemas.microsoft.com/office/drawing/2014/main" id="{2B5F575A-782E-0748-AF28-117D002CEAC1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87027" y="3690371"/>
              <a:ext cx="4021483" cy="2665979"/>
            </a:xfrm>
            <a:prstGeom prst="rect">
              <a:avLst/>
            </a:prstGeom>
            <a:ln w="0"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5AE762A-9482-6F4D-BFB2-93B99D380D89}"/>
                </a:ext>
              </a:extLst>
            </p:cNvPr>
            <p:cNvCxnSpPr/>
            <p:nvPr/>
          </p:nvCxnSpPr>
          <p:spPr>
            <a:xfrm>
              <a:off x="945931" y="5528441"/>
              <a:ext cx="3092669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143D0A-A010-3D4E-80C5-90FF9ACBCE10}"/>
                </a:ext>
              </a:extLst>
            </p:cNvPr>
            <p:cNvSpPr txBox="1"/>
            <p:nvPr/>
          </p:nvSpPr>
          <p:spPr>
            <a:xfrm>
              <a:off x="945931" y="5472195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10um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0AD8BF5-9A4D-1D4E-A05F-8F7FC4B8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424" y="1075558"/>
            <a:ext cx="3058084" cy="27304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2FC777-9977-CE41-AD80-6BA2004F7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066" y="3829668"/>
            <a:ext cx="3171585" cy="26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4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67993E-0457-104B-B482-0754B455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84" r="61947" b="8644"/>
          <a:stretch/>
        </p:blipFill>
        <p:spPr>
          <a:xfrm>
            <a:off x="326066" y="2645599"/>
            <a:ext cx="3330215" cy="2922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B3D3D-14D2-9E48-A39B-C9F1DE7F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47" y="38600"/>
            <a:ext cx="1048715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Work in Progress: from Full Monte Carlo Simulations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ED6-4321-0846-9779-B9DFAA5E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0DB1A-DE34-0A45-9E36-C9E28196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231AE-02A9-DB43-9CB6-5F22910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D102D37-B326-7D43-B5FD-4C55A9CA0F66}"/>
              </a:ext>
            </a:extLst>
          </p:cNvPr>
          <p:cNvGrpSpPr/>
          <p:nvPr/>
        </p:nvGrpSpPr>
        <p:grpSpPr>
          <a:xfrm>
            <a:off x="4201413" y="1502979"/>
            <a:ext cx="7349456" cy="4668057"/>
            <a:chOff x="68760" y="560160"/>
            <a:chExt cx="4155480" cy="2223720"/>
          </a:xfrm>
        </p:grpSpPr>
        <p:sp>
          <p:nvSpPr>
            <p:cNvPr id="7" name="CustomShape 3">
              <a:extLst>
                <a:ext uri="{FF2B5EF4-FFF2-40B4-BE49-F238E27FC236}">
                  <a16:creationId xmlns:a16="http://schemas.microsoft.com/office/drawing/2014/main" id="{0BDADC74-2607-AF47-807D-BAEF70FF539D}"/>
                </a:ext>
              </a:extLst>
            </p:cNvPr>
            <p:cNvSpPr/>
            <p:nvPr/>
          </p:nvSpPr>
          <p:spPr>
            <a:xfrm>
              <a:off x="68760" y="560160"/>
              <a:ext cx="4155480" cy="222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1D375802-A676-C44A-99CA-0F1B1691E21B}"/>
                </a:ext>
              </a:extLst>
            </p:cNvPr>
            <p:cNvGrpSpPr/>
            <p:nvPr/>
          </p:nvGrpSpPr>
          <p:grpSpPr>
            <a:xfrm>
              <a:off x="68760" y="781560"/>
              <a:ext cx="4099320" cy="1949040"/>
              <a:chOff x="68760" y="781560"/>
              <a:chExt cx="4099320" cy="1949040"/>
            </a:xfrm>
          </p:grpSpPr>
          <p:pic>
            <p:nvPicPr>
              <p:cNvPr id="9" name="Picture 412">
                <a:extLst>
                  <a:ext uri="{FF2B5EF4-FFF2-40B4-BE49-F238E27FC236}">
                    <a16:creationId xmlns:a16="http://schemas.microsoft.com/office/drawing/2014/main" id="{01ACC0B6-F14D-FB41-9DEE-3431B346CD21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68760" y="781560"/>
                <a:ext cx="2054160" cy="1948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Picture 413">
                <a:extLst>
                  <a:ext uri="{FF2B5EF4-FFF2-40B4-BE49-F238E27FC236}">
                    <a16:creationId xmlns:a16="http://schemas.microsoft.com/office/drawing/2014/main" id="{678181FE-3DDC-964D-9D4E-A2F921975170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163960" y="830520"/>
                <a:ext cx="2004120" cy="19000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F4C7E2-7A9A-CB40-95E5-7DEC2D78FB51}"/>
              </a:ext>
            </a:extLst>
          </p:cNvPr>
          <p:cNvSpPr txBox="1"/>
          <p:nvPr/>
        </p:nvSpPr>
        <p:spPr>
          <a:xfrm>
            <a:off x="4428729" y="1505755"/>
            <a:ext cx="695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KFParticle</a:t>
            </a:r>
            <a:r>
              <a:rPr lang="en-US" dirty="0"/>
              <a:t> package implemented for exclusive HF hadron reconstruction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DF3E5-3394-154E-B752-3AF775ECBE43}"/>
              </a:ext>
            </a:extLst>
          </p:cNvPr>
          <p:cNvSpPr txBox="1"/>
          <p:nvPr/>
        </p:nvSpPr>
        <p:spPr>
          <a:xfrm>
            <a:off x="641131" y="1420793"/>
            <a:ext cx="2731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PYTHIA 8 </a:t>
            </a:r>
            <a:r>
              <a:rPr lang="en-US" b="1" dirty="0" err="1"/>
              <a:t>p+p</a:t>
            </a:r>
            <a:r>
              <a:rPr lang="en-US" b="1" dirty="0"/>
              <a:t> with full </a:t>
            </a:r>
          </a:p>
          <a:p>
            <a:r>
              <a:rPr lang="en-US" b="1" dirty="0"/>
              <a:t>detector GEANT sim + </a:t>
            </a:r>
            <a:r>
              <a:rPr lang="en-US" b="1" dirty="0" err="1"/>
              <a:t>reco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F979A0-42E7-594F-A7D8-B20B0CE007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81" y="5619494"/>
            <a:ext cx="3403911" cy="253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A6FF0F-40EF-B54B-B54E-DDE893C726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4" y="2316178"/>
            <a:ext cx="3230617" cy="2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33AEC481-057D-0E4F-93BE-5FE35B54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 in Progress: More from </a:t>
            </a:r>
            <a:r>
              <a:rPr lang="en-US" sz="4000" dirty="0" err="1"/>
              <a:t>KFParticle</a:t>
            </a:r>
            <a:r>
              <a:rPr lang="en-US" sz="4000" dirty="0"/>
              <a:t> Outputs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1123-515B-D24A-B9F5-ECA53A56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A5C90-2D30-4943-9E9C-F15CC62A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 (LANL), </a:t>
            </a:r>
            <a:r>
              <a:rPr lang="en-US" dirty="0" err="1"/>
              <a:t>sPHENIX</a:t>
            </a:r>
            <a:r>
              <a:rPr lang="en-US" dirty="0"/>
              <a:t>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91D4F-634B-CA46-B6D7-93C4B653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FAB570-B254-334E-B276-413FF894C3C5}"/>
              </a:ext>
            </a:extLst>
          </p:cNvPr>
          <p:cNvGrpSpPr/>
          <p:nvPr/>
        </p:nvGrpSpPr>
        <p:grpSpPr>
          <a:xfrm>
            <a:off x="987978" y="1818486"/>
            <a:ext cx="4086324" cy="3818005"/>
            <a:chOff x="4514400" y="542160"/>
            <a:chExt cx="2102760" cy="2241720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4D9C4A87-2D62-C145-B190-9EACEFEAC5C0}"/>
                </a:ext>
              </a:extLst>
            </p:cNvPr>
            <p:cNvGrpSpPr/>
            <p:nvPr/>
          </p:nvGrpSpPr>
          <p:grpSpPr>
            <a:xfrm>
              <a:off x="4514400" y="542160"/>
              <a:ext cx="2102760" cy="2241720"/>
              <a:chOff x="4514400" y="542160"/>
              <a:chExt cx="2102760" cy="2241720"/>
            </a:xfrm>
          </p:grpSpPr>
          <p:sp>
            <p:nvSpPr>
              <p:cNvPr id="12" name="CustomShape 8">
                <a:extLst>
                  <a:ext uri="{FF2B5EF4-FFF2-40B4-BE49-F238E27FC236}">
                    <a16:creationId xmlns:a16="http://schemas.microsoft.com/office/drawing/2014/main" id="{FA5D09A4-68BB-FC48-A905-AF7565F17EFE}"/>
                  </a:ext>
                </a:extLst>
              </p:cNvPr>
              <p:cNvSpPr/>
              <p:nvPr/>
            </p:nvSpPr>
            <p:spPr>
              <a:xfrm>
                <a:off x="4514400" y="542160"/>
                <a:ext cx="2102760" cy="2241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60" dir="5400000" algn="t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13" name="Picture 416">
                <a:extLst>
                  <a:ext uri="{FF2B5EF4-FFF2-40B4-BE49-F238E27FC236}">
                    <a16:creationId xmlns:a16="http://schemas.microsoft.com/office/drawing/2014/main" id="{F1C0A039-77ED-A34A-B0A4-5B407805FB34}"/>
                  </a:ext>
                </a:extLst>
              </p:cNvPr>
              <p:cNvPicPr/>
              <p:nvPr/>
            </p:nvPicPr>
            <p:blipFill>
              <a:blip r:embed="rId2"/>
              <a:stretch/>
            </p:blipFill>
            <p:spPr>
              <a:xfrm>
                <a:off x="4562640" y="783000"/>
                <a:ext cx="2054160" cy="20008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382CF537-28B7-6442-913F-9E81868287DF}"/>
                </a:ext>
              </a:extLst>
            </p:cNvPr>
            <p:cNvSpPr/>
            <p:nvPr/>
          </p:nvSpPr>
          <p:spPr>
            <a:xfrm>
              <a:off x="5002200" y="563400"/>
              <a:ext cx="1070640" cy="26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D</a:t>
              </a:r>
              <a:r>
                <a:rPr lang="en-US" sz="2400" b="0" strike="noStrike" spc="-1" baseline="33000" dirty="0">
                  <a:solidFill>
                    <a:srgbClr val="000000"/>
                  </a:solidFill>
                  <a:latin typeface="Arial"/>
                  <a:ea typeface="Arial"/>
                </a:rPr>
                <a:t>+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→K</a:t>
              </a:r>
              <a:r>
                <a:rPr lang="en-US" sz="2400" spc="-1" baseline="33000" dirty="0">
                  <a:solidFill>
                    <a:srgbClr val="000000"/>
                  </a:solidFill>
                  <a:latin typeface="Arial"/>
                  <a:ea typeface="Arial"/>
                </a:rPr>
                <a:t>-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π</a:t>
              </a:r>
              <a:r>
                <a:rPr lang="en-US" sz="2400" b="0" strike="noStrike" spc="-1" baseline="3300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+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π</a:t>
              </a:r>
              <a:r>
                <a:rPr lang="en-US" sz="2400" spc="-1" baseline="3300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+</a:t>
              </a:r>
              <a:endParaRPr lang="en-US" sz="2400" b="0" strike="noStrike" spc="-1" dirty="0">
                <a:latin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8863E-19A7-D64F-923F-F0C9B7DBD0BC}"/>
              </a:ext>
            </a:extLst>
          </p:cNvPr>
          <p:cNvGrpSpPr/>
          <p:nvPr/>
        </p:nvGrpSpPr>
        <p:grpSpPr>
          <a:xfrm>
            <a:off x="6410994" y="1873833"/>
            <a:ext cx="4234226" cy="3705001"/>
            <a:chOff x="6897600" y="542160"/>
            <a:chExt cx="2164320" cy="2241720"/>
          </a:xfrm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28AA3565-89FC-8F41-9AB0-4F35C65087C4}"/>
                </a:ext>
              </a:extLst>
            </p:cNvPr>
            <p:cNvGrpSpPr/>
            <p:nvPr/>
          </p:nvGrpSpPr>
          <p:grpSpPr>
            <a:xfrm>
              <a:off x="6897600" y="542160"/>
              <a:ext cx="2088720" cy="2241720"/>
              <a:chOff x="6897600" y="542160"/>
              <a:chExt cx="2088720" cy="2241720"/>
            </a:xfrm>
          </p:grpSpPr>
          <p:sp>
            <p:nvSpPr>
              <p:cNvPr id="19" name="CustomShape 10">
                <a:extLst>
                  <a:ext uri="{FF2B5EF4-FFF2-40B4-BE49-F238E27FC236}">
                    <a16:creationId xmlns:a16="http://schemas.microsoft.com/office/drawing/2014/main" id="{859D28CB-ABAA-7944-BEB8-70E50E4E55FD}"/>
                  </a:ext>
                </a:extLst>
              </p:cNvPr>
              <p:cNvSpPr/>
              <p:nvPr/>
            </p:nvSpPr>
            <p:spPr>
              <a:xfrm>
                <a:off x="6897600" y="542160"/>
                <a:ext cx="2088720" cy="2241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60" dir="5400000" algn="t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pic>
            <p:nvPicPr>
              <p:cNvPr id="20" name="Picture 418">
                <a:extLst>
                  <a:ext uri="{FF2B5EF4-FFF2-40B4-BE49-F238E27FC236}">
                    <a16:creationId xmlns:a16="http://schemas.microsoft.com/office/drawing/2014/main" id="{CB477080-3CA2-C44C-A0C8-AEBFC7028E4E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6913800" y="806040"/>
                <a:ext cx="2058840" cy="19468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8" name="CustomShape 11">
              <a:extLst>
                <a:ext uri="{FF2B5EF4-FFF2-40B4-BE49-F238E27FC236}">
                  <a16:creationId xmlns:a16="http://schemas.microsoft.com/office/drawing/2014/main" id="{55A3BB79-F802-C146-9C96-95E4382ACD26}"/>
                </a:ext>
              </a:extLst>
            </p:cNvPr>
            <p:cNvSpPr/>
            <p:nvPr/>
          </p:nvSpPr>
          <p:spPr>
            <a:xfrm>
              <a:off x="7185240" y="608760"/>
              <a:ext cx="1876680" cy="26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D*</a:t>
              </a:r>
              <a:r>
                <a:rPr lang="en-US" sz="2000" b="0" strike="noStrike" spc="-1" baseline="33000" dirty="0">
                  <a:solidFill>
                    <a:srgbClr val="000000"/>
                  </a:solidFill>
                  <a:latin typeface="Arial"/>
                  <a:ea typeface="Arial"/>
                </a:rPr>
                <a:t>+</a:t>
              </a:r>
              <a:r>
                <a:rPr lang="en-US" sz="20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→D</a:t>
              </a:r>
              <a:r>
                <a:rPr lang="en-US" sz="2000" b="0" strike="noStrike" spc="-1" baseline="33000" dirty="0">
                  <a:solidFill>
                    <a:srgbClr val="000000"/>
                  </a:solidFill>
                  <a:latin typeface="Arial"/>
                  <a:ea typeface="Arial"/>
                </a:rPr>
                <a:t>0</a:t>
              </a:r>
              <a:r>
                <a:rPr lang="en-US" sz="2000" b="0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π</a:t>
              </a:r>
              <a:r>
                <a:rPr lang="en-US" sz="2000" b="0" strike="noStrike" spc="-1" baseline="3300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+</a:t>
              </a:r>
              <a:r>
                <a:rPr lang="en-US" sz="2000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→K</a:t>
              </a:r>
              <a:r>
                <a:rPr lang="en-US" sz="2000" spc="-1" baseline="33000" dirty="0">
                  <a:solidFill>
                    <a:srgbClr val="000000"/>
                  </a:solidFill>
                  <a:latin typeface="Arial"/>
                  <a:ea typeface="Arial"/>
                </a:rPr>
                <a:t>-</a:t>
              </a:r>
              <a:r>
                <a:rPr lang="en-US" sz="2000" b="0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π</a:t>
              </a:r>
              <a:r>
                <a:rPr lang="en-US" sz="2000" b="0" strike="noStrike" spc="-1" baseline="3300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+</a:t>
              </a:r>
              <a:r>
                <a:rPr lang="en-US" sz="2000" b="0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π</a:t>
              </a:r>
              <a:r>
                <a:rPr lang="en-US" sz="2000" spc="-1" baseline="33000" dirty="0">
                  <a:solidFill>
                    <a:srgbClr val="000000"/>
                  </a:solidFill>
                  <a:latin typeface="Times New Roman"/>
                  <a:ea typeface="Times New Roman"/>
                </a:rPr>
                <a:t>+</a:t>
              </a:r>
              <a:endParaRPr lang="en-US" sz="2000" b="0" strike="noStrike" spc="-1" dirty="0">
                <a:latin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16DDC6-E16F-5444-AA7C-3F1FFEAA7162}"/>
              </a:ext>
            </a:extLst>
          </p:cNvPr>
          <p:cNvSpPr txBox="1"/>
          <p:nvPr/>
        </p:nvSpPr>
        <p:spPr>
          <a:xfrm>
            <a:off x="6586392" y="5779125"/>
            <a:ext cx="484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D*, </a:t>
            </a:r>
            <a:r>
              <a:rPr lang="en-US" dirty="0" err="1"/>
              <a:t>pT</a:t>
            </a:r>
            <a:r>
              <a:rPr lang="en-US" dirty="0"/>
              <a:t> ~&gt; 1.5GeV, with soft pion </a:t>
            </a:r>
            <a:r>
              <a:rPr lang="en-US" dirty="0" err="1"/>
              <a:t>pT</a:t>
            </a:r>
            <a:r>
              <a:rPr lang="en-US" dirty="0"/>
              <a:t> &gt; 0.2GeV</a:t>
            </a:r>
          </a:p>
        </p:txBody>
      </p:sp>
    </p:spTree>
    <p:extLst>
      <p:ext uri="{BB962C8B-B14F-4D97-AF65-F5344CB8AC3E}">
        <p14:creationId xmlns:p14="http://schemas.microsoft.com/office/powerpoint/2010/main" val="47688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726B-F17D-A944-8008-3C1A3487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1"/>
            <a:ext cx="10515600" cy="978626"/>
          </a:xfrm>
        </p:spPr>
        <p:txBody>
          <a:bodyPr/>
          <a:lstStyle/>
          <a:p>
            <a:r>
              <a:rPr lang="en-US" dirty="0"/>
              <a:t>Precision HF Hadron and b-Jet R</a:t>
            </a:r>
            <a:r>
              <a:rPr lang="en-US" baseline="-25000" dirty="0"/>
              <a:t>AA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3725A-AFB1-CA40-891F-C3AC3263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2F19D-6C68-884E-8D69-7C64ECD3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CD7B-B834-BD47-9089-B87BA6B8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D5A040E-D61B-074F-A5AF-1F6C9C140C2E}"/>
              </a:ext>
            </a:extLst>
          </p:cNvPr>
          <p:cNvGrpSpPr/>
          <p:nvPr/>
        </p:nvGrpSpPr>
        <p:grpSpPr>
          <a:xfrm>
            <a:off x="719095" y="4626401"/>
            <a:ext cx="3511826" cy="1766850"/>
            <a:chOff x="5832720" y="1182960"/>
            <a:chExt cx="3198960" cy="1141560"/>
          </a:xfrm>
        </p:grpSpPr>
        <p:pic>
          <p:nvPicPr>
            <p:cNvPr id="7" name="Picture 266">
              <a:extLst>
                <a:ext uri="{FF2B5EF4-FFF2-40B4-BE49-F238E27FC236}">
                  <a16:creationId xmlns:a16="http://schemas.microsoft.com/office/drawing/2014/main" id="{EB6B66D0-CD4A-364D-91C4-036B59F47922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832720" y="1182960"/>
              <a:ext cx="1244160" cy="114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Picture 267">
              <a:extLst>
                <a:ext uri="{FF2B5EF4-FFF2-40B4-BE49-F238E27FC236}">
                  <a16:creationId xmlns:a16="http://schemas.microsoft.com/office/drawing/2014/main" id="{076EE608-56FE-8044-A0AD-7B19F1FA5C7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255080" y="1182960"/>
              <a:ext cx="1776600" cy="11224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" name="Picture 295">
            <a:extLst>
              <a:ext uri="{FF2B5EF4-FFF2-40B4-BE49-F238E27FC236}">
                <a16:creationId xmlns:a16="http://schemas.microsoft.com/office/drawing/2014/main" id="{2F152D44-090B-E847-B07D-4E3C312DB98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38725" y="1313408"/>
            <a:ext cx="3803700" cy="2683955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21111-BDA9-7341-89FD-0642F8C0FDAA}"/>
              </a:ext>
            </a:extLst>
          </p:cNvPr>
          <p:cNvSpPr txBox="1"/>
          <p:nvPr/>
        </p:nvSpPr>
        <p:spPr>
          <a:xfrm>
            <a:off x="5700521" y="4136152"/>
            <a:ext cx="56532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factors affect the HF hadron production: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Heavy quark energy loss in QGP: mass,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dependence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diffusion in QGP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hadronization in QGP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Also other observables: </a:t>
            </a:r>
          </a:p>
          <a:p>
            <a:r>
              <a:rPr lang="en-US" dirty="0"/>
              <a:t>- di-b-jet, modification of HF jet structures etc.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C6701-71B5-F54C-8CD7-F3A281BE3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21" y="1101464"/>
            <a:ext cx="3803700" cy="324278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AB7F99-3AB2-F148-BDDD-8E4BF85FE671}"/>
              </a:ext>
            </a:extLst>
          </p:cNvPr>
          <p:cNvCxnSpPr>
            <a:cxnSpLocks/>
          </p:cNvCxnSpPr>
          <p:nvPr/>
        </p:nvCxnSpPr>
        <p:spPr>
          <a:xfrm flipH="1" flipV="1">
            <a:off x="2783025" y="3597965"/>
            <a:ext cx="39792" cy="1371602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934976-C819-404D-AEA8-93F6DCD2DECC}"/>
              </a:ext>
            </a:extLst>
          </p:cNvPr>
          <p:cNvCxnSpPr>
            <a:cxnSpLocks/>
          </p:cNvCxnSpPr>
          <p:nvPr/>
        </p:nvCxnSpPr>
        <p:spPr>
          <a:xfrm flipV="1">
            <a:off x="1593891" y="3597965"/>
            <a:ext cx="135518" cy="1104874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19">
            <a:extLst>
              <a:ext uri="{FF2B5EF4-FFF2-40B4-BE49-F238E27FC236}">
                <a16:creationId xmlns:a16="http://schemas.microsoft.com/office/drawing/2014/main" id="{BC5E8DAA-2A48-CA45-9D82-2B547188AE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494036" y="1288376"/>
            <a:ext cx="3697964" cy="2683955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74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CCA0-6E73-4C44-B63E-E0C35E5D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0" y="1"/>
            <a:ext cx="10515600" cy="1118204"/>
          </a:xfrm>
        </p:spPr>
        <p:txBody>
          <a:bodyPr>
            <a:normAutofit/>
          </a:bodyPr>
          <a:lstStyle/>
          <a:p>
            <a:r>
              <a:rPr lang="en-US" sz="3600" dirty="0"/>
              <a:t>Precision “Flow” Measurements of B-hadron and b-Jets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D8DFA-A6A4-8B4E-ABF3-77628C51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29B89-4A95-AF4B-9B15-0C3B9F03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68823-DA9C-5D41-ACA6-C5B7265D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301">
            <a:extLst>
              <a:ext uri="{FF2B5EF4-FFF2-40B4-BE49-F238E27FC236}">
                <a16:creationId xmlns:a16="http://schemas.microsoft.com/office/drawing/2014/main" id="{16D4A42B-D2FE-D049-A57B-4B7606B4C05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40756" y="972616"/>
            <a:ext cx="3964417" cy="2913692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305">
            <a:extLst>
              <a:ext uri="{FF2B5EF4-FFF2-40B4-BE49-F238E27FC236}">
                <a16:creationId xmlns:a16="http://schemas.microsoft.com/office/drawing/2014/main" id="{B820C3D0-4645-6245-B31C-D24C34D6586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85049" y="1220308"/>
            <a:ext cx="2481842" cy="2768104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1A6A7-EBA8-4049-96E1-32A7471B96A5}"/>
              </a:ext>
            </a:extLst>
          </p:cNvPr>
          <p:cNvSpPr txBox="1"/>
          <p:nvPr/>
        </p:nvSpPr>
        <p:spPr>
          <a:xfrm>
            <a:off x="322219" y="4716118"/>
            <a:ext cx="5717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factors affect the HF hadron production: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energy loss in QGP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Heavy  b-quark diffusion in QGP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hadronization in QGP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320">
            <a:extLst>
              <a:ext uri="{FF2B5EF4-FFF2-40B4-BE49-F238E27FC236}">
                <a16:creationId xmlns:a16="http://schemas.microsoft.com/office/drawing/2014/main" id="{2B551232-C926-DE41-AA25-1EA51E0FD6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040757" y="3907953"/>
            <a:ext cx="3982440" cy="2713491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D8A7A-6F81-0746-9693-2B682BF69E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0" y="1584582"/>
            <a:ext cx="4179872" cy="2713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C40BB5-56E8-4D45-8188-EF5B95CAEE77}"/>
              </a:ext>
            </a:extLst>
          </p:cNvPr>
          <p:cNvSpPr txBox="1"/>
          <p:nvPr/>
        </p:nvSpPr>
        <p:spPr>
          <a:xfrm>
            <a:off x="922312" y="1190894"/>
            <a:ext cx="336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STAR:   D</a:t>
            </a:r>
            <a:r>
              <a:rPr lang="en-US" baseline="30000" dirty="0"/>
              <a:t>0</a:t>
            </a:r>
            <a:r>
              <a:rPr lang="en-US" dirty="0"/>
              <a:t> v2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scaling observed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2F034-B2B1-2C4A-BB15-DB22DC413025}"/>
              </a:ext>
            </a:extLst>
          </p:cNvPr>
          <p:cNvSpPr txBox="1"/>
          <p:nvPr/>
        </p:nvSpPr>
        <p:spPr>
          <a:xfrm>
            <a:off x="5331060" y="5454782"/>
            <a:ext cx="254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b-jet flow,  </a:t>
            </a:r>
            <a:r>
              <a:rPr lang="en-US" dirty="0" err="1"/>
              <a:t>pQCD</a:t>
            </a:r>
            <a:r>
              <a:rPr lang="en-US" dirty="0"/>
              <a:t>:</a:t>
            </a:r>
          </a:p>
          <a:p>
            <a:r>
              <a:rPr lang="en-US" dirty="0"/>
              <a:t>- Energy loss induced v2?</a:t>
            </a:r>
          </a:p>
        </p:txBody>
      </p:sp>
    </p:spTree>
    <p:extLst>
      <p:ext uri="{BB962C8B-B14F-4D97-AF65-F5344CB8AC3E}">
        <p14:creationId xmlns:p14="http://schemas.microsoft.com/office/powerpoint/2010/main" val="369251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A53C-3601-8743-A5EA-F1BAC35E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From Quarks to Hadrons in QGP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- Critical to understand the hadronization process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70F1B-A9A7-9F46-B252-14C80045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38" y="1385309"/>
            <a:ext cx="10515600" cy="143091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Hadron production strongly affected by the QCD environment</a:t>
            </a:r>
          </a:p>
          <a:p>
            <a:pPr lvl="1"/>
            <a:r>
              <a:rPr lang="en-US" dirty="0"/>
              <a:t>Non-perturbative process important at low </a:t>
            </a:r>
            <a:r>
              <a:rPr lang="en-US" dirty="0" err="1"/>
              <a:t>pT</a:t>
            </a:r>
            <a:r>
              <a:rPr lang="en-US" dirty="0"/>
              <a:t>, coalescence etc. </a:t>
            </a:r>
          </a:p>
          <a:p>
            <a:pPr lvl="1"/>
            <a:r>
              <a:rPr lang="en-US" dirty="0"/>
              <a:t>Strong multiplicity dependence observed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pA</a:t>
            </a:r>
            <a:r>
              <a:rPr lang="en-US" dirty="0"/>
              <a:t> and AA … @RHIC and LHC</a:t>
            </a:r>
          </a:p>
          <a:p>
            <a:pPr lvl="1"/>
            <a:r>
              <a:rPr lang="en-US" dirty="0"/>
              <a:t>Breakdown of </a:t>
            </a:r>
            <a:r>
              <a:rPr lang="en-US" dirty="0" err="1"/>
              <a:t>pQCD</a:t>
            </a:r>
            <a:r>
              <a:rPr lang="en-US" dirty="0"/>
              <a:t> factorization at low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b="1" dirty="0"/>
              <a:t>High precision measurements of HF meson and baryons in </a:t>
            </a:r>
            <a:r>
              <a:rPr lang="en-US" b="1" dirty="0" err="1"/>
              <a:t>sPHENIX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FB15-4F34-4448-88AF-A1C5FD79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4/20/21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EA9C-26B7-2C43-A04F-32508A3A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(LANL), sPHENIX HF Physics @APS April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2297E-E7C0-9649-A12D-ED6D0D21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283AE-C668-EB47-B4C5-FFB302BA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5" y="3338612"/>
            <a:ext cx="3859276" cy="3104447"/>
          </a:xfrm>
          <a:prstGeom prst="rect">
            <a:avLst/>
          </a:prstGeom>
        </p:spPr>
      </p:pic>
      <p:pic>
        <p:nvPicPr>
          <p:cNvPr id="8" name="Picture 309">
            <a:extLst>
              <a:ext uri="{FF2B5EF4-FFF2-40B4-BE49-F238E27FC236}">
                <a16:creationId xmlns:a16="http://schemas.microsoft.com/office/drawing/2014/main" id="{D42793AA-D8EA-5F4C-98CD-C73715EC1EB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43343" y="3617028"/>
            <a:ext cx="2069640" cy="2622240"/>
          </a:xfrm>
          <a:prstGeom prst="rect">
            <a:avLst/>
          </a:prstGeom>
          <a:ln w="0">
            <a:noFill/>
          </a:ln>
        </p:spPr>
      </p:pic>
      <p:pic>
        <p:nvPicPr>
          <p:cNvPr id="9" name="Picture 307">
            <a:extLst>
              <a:ext uri="{FF2B5EF4-FFF2-40B4-BE49-F238E27FC236}">
                <a16:creationId xmlns:a16="http://schemas.microsoft.com/office/drawing/2014/main" id="{10D3E5F1-2A67-7649-AFE9-2366B291DA7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64652" y="3338612"/>
            <a:ext cx="4370101" cy="2768777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3D879C-578D-0B4D-8531-52A5174BF934}"/>
              </a:ext>
            </a:extLst>
          </p:cNvPr>
          <p:cNvSpPr txBox="1"/>
          <p:nvPr/>
        </p:nvSpPr>
        <p:spPr>
          <a:xfrm>
            <a:off x="504481" y="3030835"/>
            <a:ext cx="331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Clear </a:t>
            </a:r>
            <a:r>
              <a:rPr lang="en-US" sz="1400" b="1" dirty="0" err="1"/>
              <a:t>pT</a:t>
            </a:r>
            <a:r>
              <a:rPr lang="en-US" sz="1400" b="1" dirty="0"/>
              <a:t> dependence observed: </a:t>
            </a:r>
            <a:r>
              <a:rPr lang="en-US" sz="1400" b="1" dirty="0" err="1"/>
              <a:t>e+e</a:t>
            </a:r>
            <a:r>
              <a:rPr lang="en-US" sz="1400" b="1" dirty="0"/>
              <a:t>- vs pp</a:t>
            </a:r>
          </a:p>
        </p:txBody>
      </p:sp>
    </p:spTree>
    <p:extLst>
      <p:ext uri="{BB962C8B-B14F-4D97-AF65-F5344CB8AC3E}">
        <p14:creationId xmlns:p14="http://schemas.microsoft.com/office/powerpoint/2010/main" val="793614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3941</TotalTime>
  <Words>1245</Words>
  <Application>Microsoft Macintosh PowerPoint</Application>
  <PresentationFormat>Widescreen</PresentationFormat>
  <Paragraphs>225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sPHENIX  Open Heavy Flavor Physics</vt:lpstr>
      <vt:lpstr>Probing the “Inner Workings” of QGP with HF</vt:lpstr>
      <vt:lpstr>The sPHENIX Experiment</vt:lpstr>
      <vt:lpstr>Open HF Tagging with MVTX Upgrade  - Monolithic-active-pixel-sensor based VerTeX detector</vt:lpstr>
      <vt:lpstr>Work in Progress: from Full Monte Carlo Simulations</vt:lpstr>
      <vt:lpstr>Work in Progress: More from KFParticle Outputs</vt:lpstr>
      <vt:lpstr>Precision HF Hadron and b-Jet RAA</vt:lpstr>
      <vt:lpstr>Precision “Flow” Measurements of B-hadron and b-Jets</vt:lpstr>
      <vt:lpstr>From Quarks to Hadrons in QGP - Critical to understand the hadronization process </vt:lpstr>
      <vt:lpstr>From Quarks to Hadrons (Cont.)</vt:lpstr>
      <vt:lpstr>Summary and Outlook</vt:lpstr>
      <vt:lpstr>Backup slides/plots </vt:lpstr>
      <vt:lpstr>sPHENIX Detector Construction Photos</vt:lpstr>
      <vt:lpstr>sPHENIX in Progress: 1008 I&amp;F in Photos</vt:lpstr>
      <vt:lpstr>Probe Initial Magnetic Field in HI collisions </vt:lpstr>
      <vt:lpstr>Di-b-Jets in QGP </vt:lpstr>
      <vt:lpstr>A Broad Physics Program with Hadrons and Jets Parton Mass and Flavor Dependence of Jet Suppression and more </vt:lpstr>
      <vt:lpstr>HQ Diffusion in QGP </vt:lpstr>
      <vt:lpstr>Probe Gluon TMD with D0</vt:lpstr>
      <vt:lpstr>Heavy Quark Hadronization </vt:lpstr>
      <vt:lpstr>PowerPoint Presentation</vt:lpstr>
      <vt:lpstr>sPHENIX Detector Sub-Systems</vt:lpstr>
      <vt:lpstr>MVTX Detector</vt:lpstr>
      <vt:lpstr>Precision Vertex and Open HF Observables</vt:lpstr>
      <vt:lpstr>Monolithic-Active-Pixel-Sensor based Precision Vertex Detector  -- for Open Heavy Quark Measurements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 Physics in sPHENIX</dc:title>
  <dc:creator>Ming Liu</dc:creator>
  <cp:lastModifiedBy>Ming Liu</cp:lastModifiedBy>
  <cp:revision>163</cp:revision>
  <dcterms:created xsi:type="dcterms:W3CDTF">2021-03-30T15:54:47Z</dcterms:created>
  <dcterms:modified xsi:type="dcterms:W3CDTF">2021-04-20T19:43:16Z</dcterms:modified>
</cp:coreProperties>
</file>