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embeddings/Microsoft_Equation3.bin" ContentType="application/vnd.openxmlformats-officedocument.oleObject"/>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embeddings/Microsoft_Equation9.bin" ContentType="application/vnd.openxmlformats-officedocument.oleObject"/>
  <Override PartName="/ppt/tags/tag12.xml" ContentType="application/vnd.openxmlformats-officedocument.presentationml.tags+xml"/>
  <Override PartName="/ppt/theme/theme1.xml" ContentType="application/vnd.openxmlformats-officedocument.theme+xml"/>
  <Default Extension="vml" ContentType="application/vnd.openxmlformats-officedocument.vmlDrawing"/>
  <Override PartName="/ppt/notesSlides/notesSlide2.xml" ContentType="application/vnd.openxmlformats-officedocument.presentationml.notesSlide+xml"/>
  <Override PartName="/ppt/slideLayouts/slideLayout15.xml" ContentType="application/vnd.openxmlformats-officedocument.presentationml.slideLayout+xml"/>
  <Override PartName="/ppt/embeddings/Microsoft_Equation16.bin" ContentType="application/vnd.openxmlformats-officedocument.oleObject"/>
  <Override PartName="/ppt/embeddings/oleObject1.bin" ContentType="application/vnd.openxmlformats-officedocument.oleObject"/>
  <Override PartName="/ppt/embeddings/oleObject13.bin" ContentType="application/vnd.openxmlformats-officedocument.oleObject"/>
  <Override PartName="/ppt/tags/tag7.xml" ContentType="application/vnd.openxmlformats-officedocument.presentationml.tags+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embeddings/oleObject19.bin" ContentType="application/vnd.openxmlformats-officedocument.oleObject"/>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embeddings/Microsoft_Equation4.bin" ContentType="application/vnd.openxmlformats-officedocument.oleObject"/>
  <Override PartName="/ppt/slides/slide29.xml" ContentType="application/vnd.openxmlformats-officedocument.presentationml.slide+xml"/>
  <Override PartName="/ppt/slides/slide38.xml" ContentType="application/vnd.openxmlformats-officedocument.presentationml.slide+xml"/>
  <Override PartName="/ppt/embeddings/Microsoft_Equation11.bin" ContentType="application/vnd.openxmlformats-officedocument.oleObject"/>
  <Override PartName="/ppt/slides/slide48.xml" ContentType="application/vnd.openxmlformats-officedocument.presentationml.slide+xml"/>
  <Override PartName="/ppt/tags/tag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notesSlides/notesSlide3.xml" ContentType="application/vnd.openxmlformats-officedocument.presentationml.notesSlide+xml"/>
  <Default Extension="emf" ContentType="image/x-emf"/>
  <Override PartName="/ppt/embeddings/Microsoft_Equation17.bin" ContentType="application/vnd.openxmlformats-officedocument.oleObject"/>
  <Override PartName="/ppt/embeddings/oleObject2.bin" ContentType="application/vnd.openxmlformats-officedocument.oleObject"/>
  <Override PartName="/ppt/embeddings/oleObject14.bin" ContentType="application/vnd.openxmlformats-officedocument.oleObject"/>
  <Override PartName="/ppt/tags/tag8.xml" ContentType="application/vnd.openxmlformats-officedocument.presentationml.tags+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embeddings/Microsoft_Equation5.bin" ContentType="application/vnd.openxmlformats-officedocument.oleObject"/>
  <Override PartName="/ppt/slideLayouts/slideLayout11.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embeddings/Microsoft_Equation12.bin" ContentType="application/vnd.openxmlformats-officedocument.oleObject"/>
  <Override PartName="/ppt/slides/slide49.xml" ContentType="application/vnd.openxmlformats-officedocument.presentationml.slide+xml"/>
  <Override PartName="/ppt/embeddings/oleObject10.bin" ContentType="application/vnd.openxmlformats-officedocument.oleObject"/>
  <Override PartName="/docProps/core.xml" ContentType="application/vnd.openxmlformats-package.core-properties+xml"/>
  <Override PartName="/ppt/tags/tag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notesSlides/notesSlide4.xml" ContentType="application/vnd.openxmlformats-officedocument.presentationml.notesSlide+xml"/>
  <Override PartName="/ppt/embeddings/Microsoft_Equation18.bin" ContentType="application/vnd.openxmlformats-officedocument.oleObject"/>
  <Override PartName="/ppt/embeddings/oleObject3.bin" ContentType="application/vnd.openxmlformats-officedocument.oleObject"/>
  <Override PartName="/ppt/embeddings/oleObject15.bin" ContentType="application/vnd.openxmlformats-officedocument.oleObject"/>
  <Override PartName="/ppt/tags/tag9.xml" ContentType="application/vnd.openxmlformats-officedocument.presentationml.tags+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embeddings/Microsoft_Equation6.bin" ContentType="application/vnd.openxmlformats-officedocument.oleObject"/>
  <Override PartName="/ppt/slideLayouts/slideLayout12.xml" ContentType="application/vnd.openxmlformats-officedocument.presentationml.slideLayout+xml"/>
  <Override PartName="/ppt/embeddings/Microsoft_Equation13.bin" ContentType="application/vnd.openxmlformats-officedocument.oleObject"/>
  <Override PartName="/ppt/embeddings/oleObject11.bin" ContentType="application/vnd.openxmlformats-officedocument.oleObject"/>
  <Override PartName="/ppt/embeddings/oleObject20.bin" ContentType="application/vnd.openxmlformats-officedocument.oleObject"/>
  <Override PartName="/ppt/tags/tag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slides/slide10.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embeddings/oleObject16.bin" ContentType="application/vnd.openxmlformats-officedocument.oleObject"/>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Default Extension="rels" ContentType="application/vnd.openxmlformats-package.relationships+xml"/>
  <Override PartName="/ppt/slides/slide26.xml" ContentType="application/vnd.openxmlformats-officedocument.presentationml.slide+xml"/>
  <Default Extension="pict" ContentType="image/pict"/>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embeddings/Microsoft_Equation7.bin" ContentType="application/vnd.openxmlformats-officedocument.oleObject"/>
  <Override PartName="/ppt/tags/tag10.xml" ContentType="application/vnd.openxmlformats-officedocument.presentationml.tags+xml"/>
  <Override PartName="/ppt/presProps.xml" ContentType="application/vnd.openxmlformats-officedocument.presentationml.presProps+xml"/>
  <Override PartName="/ppt/slideLayouts/slideLayout13.xml" ContentType="application/vnd.openxmlformats-officedocument.presentationml.slideLayout+xml"/>
  <Override PartName="/ppt/presentation.xml" ContentType="application/vnd.openxmlformats-officedocument.presentationml.presentation.main+xml"/>
  <Override PartName="/ppt/embeddings/Microsoft_Equation14.bin" ContentType="application/vnd.openxmlformats-officedocument.oleObject"/>
  <Override PartName="/ppt/embeddings/oleObject12.bin" ContentType="application/vnd.openxmlformats-officedocument.oleObject"/>
  <Override PartName="/ppt/embeddings/oleObject21.bin" ContentType="application/vnd.openxmlformats-officedocument.oleObject"/>
  <Override PartName="/ppt/tags/tag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5.bin" ContentType="application/vnd.openxmlformats-officedocument.oleObject"/>
  <Override PartName="/ppt/slides/slide21.xml" ContentType="application/vnd.openxmlformats-officedocument.presentationml.slide+xml"/>
  <Override PartName="/ppt/embeddings/oleObject17.bin" ContentType="application/vnd.openxmlformats-officedocument.oleObject"/>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tags/tag11.xml" ContentType="application/vnd.openxmlformats-officedocument.presentationml.tags+xml"/>
  <Override PartName="/ppt/embeddings/Microsoft_Equation8.bin" ContentType="application/vnd.openxmlformats-officedocument.oleObject"/>
  <Override PartName="/ppt/notesSlides/notesSlide1.xml" ContentType="application/vnd.openxmlformats-officedocument.presentationml.notesSlide+xml"/>
  <Override PartName="/ppt/embeddings/Microsoft_Equation15.bin" ContentType="application/vnd.openxmlformats-officedocument.oleObject"/>
  <Override PartName="/ppt/tags/tag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slides/slide22.xml" ContentType="application/vnd.openxmlformats-officedocument.presentationml.slide+xml"/>
  <Override PartName="/ppt/embeddings/oleObject18.bin" ContentType="application/vnd.openxmlformats-officedocument.oleObject"/>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58"/>
  </p:notesMasterIdLst>
  <p:handoutMasterIdLst>
    <p:handoutMasterId r:id="rId59"/>
  </p:handoutMasterIdLst>
  <p:sldIdLst>
    <p:sldId id="256" r:id="rId2"/>
    <p:sldId id="377" r:id="rId3"/>
    <p:sldId id="299" r:id="rId4"/>
    <p:sldId id="300" r:id="rId5"/>
    <p:sldId id="259" r:id="rId6"/>
    <p:sldId id="260" r:id="rId7"/>
    <p:sldId id="310" r:id="rId8"/>
    <p:sldId id="308" r:id="rId9"/>
    <p:sldId id="301" r:id="rId10"/>
    <p:sldId id="263" r:id="rId11"/>
    <p:sldId id="376" r:id="rId12"/>
    <p:sldId id="305" r:id="rId13"/>
    <p:sldId id="359" r:id="rId14"/>
    <p:sldId id="355" r:id="rId15"/>
    <p:sldId id="358" r:id="rId16"/>
    <p:sldId id="318" r:id="rId17"/>
    <p:sldId id="320" r:id="rId18"/>
    <p:sldId id="394" r:id="rId19"/>
    <p:sldId id="395" r:id="rId20"/>
    <p:sldId id="349" r:id="rId21"/>
    <p:sldId id="390" r:id="rId22"/>
    <p:sldId id="391" r:id="rId23"/>
    <p:sldId id="392" r:id="rId24"/>
    <p:sldId id="322" r:id="rId25"/>
    <p:sldId id="337" r:id="rId26"/>
    <p:sldId id="336" r:id="rId27"/>
    <p:sldId id="267" r:id="rId28"/>
    <p:sldId id="364" r:id="rId29"/>
    <p:sldId id="279" r:id="rId30"/>
    <p:sldId id="351" r:id="rId31"/>
    <p:sldId id="366" r:id="rId32"/>
    <p:sldId id="341" r:id="rId33"/>
    <p:sldId id="342" r:id="rId34"/>
    <p:sldId id="334" r:id="rId35"/>
    <p:sldId id="328" r:id="rId36"/>
    <p:sldId id="307" r:id="rId37"/>
    <p:sldId id="335" r:id="rId38"/>
    <p:sldId id="354" r:id="rId39"/>
    <p:sldId id="281" r:id="rId40"/>
    <p:sldId id="400" r:id="rId41"/>
    <p:sldId id="398" r:id="rId42"/>
    <p:sldId id="399" r:id="rId43"/>
    <p:sldId id="396" r:id="rId44"/>
    <p:sldId id="397" r:id="rId45"/>
    <p:sldId id="403" r:id="rId46"/>
    <p:sldId id="404" r:id="rId47"/>
    <p:sldId id="340" r:id="rId48"/>
    <p:sldId id="343" r:id="rId49"/>
    <p:sldId id="361" r:id="rId50"/>
    <p:sldId id="283" r:id="rId51"/>
    <p:sldId id="284" r:id="rId52"/>
    <p:sldId id="285" r:id="rId53"/>
    <p:sldId id="365" r:id="rId54"/>
    <p:sldId id="269" r:id="rId55"/>
    <p:sldId id="333" r:id="rId56"/>
    <p:sldId id="280"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p:scale>
          <a:sx n="120" d="100"/>
          <a:sy n="120" d="100"/>
        </p:scale>
        <p:origin x="-2720" y="-4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27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5.wmf"/><Relationship Id="rId2" Type="http://schemas.openxmlformats.org/officeDocument/2006/relationships/image" Target="../media/image5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0.wmf"/><Relationship Id="rId4" Type="http://schemas.openxmlformats.org/officeDocument/2006/relationships/image" Target="../media/image61.wmf"/><Relationship Id="rId1" Type="http://schemas.openxmlformats.org/officeDocument/2006/relationships/image" Target="../media/image58.wmf"/><Relationship Id="rId2"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8.pict"/></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5.wmf"/><Relationship Id="rId2" Type="http://schemas.openxmlformats.org/officeDocument/2006/relationships/image" Target="../media/image76.wmf"/><Relationship Id="rId3" Type="http://schemas.openxmlformats.org/officeDocument/2006/relationships/image" Target="../media/image7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3.wmf"/><Relationship Id="rId4" Type="http://schemas.openxmlformats.org/officeDocument/2006/relationships/image" Target="../media/image104.wmf"/><Relationship Id="rId5" Type="http://schemas.openxmlformats.org/officeDocument/2006/relationships/image" Target="../media/image105.wmf"/><Relationship Id="rId1" Type="http://schemas.openxmlformats.org/officeDocument/2006/relationships/image" Target="../media/image101.wmf"/><Relationship Id="rId2" Type="http://schemas.openxmlformats.org/officeDocument/2006/relationships/image" Target="../media/image10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 Id="rId2"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pict"/><Relationship Id="rId2" Type="http://schemas.openxmlformats.org/officeDocument/2006/relationships/image" Target="../media/image42.pict"/><Relationship Id="rId3" Type="http://schemas.openxmlformats.org/officeDocument/2006/relationships/image" Target="../media/image43.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pict"/><Relationship Id="rId2" Type="http://schemas.openxmlformats.org/officeDocument/2006/relationships/image" Target="../media/image46.pict"/><Relationship Id="rId3"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4E34BA-EECC-5545-98F2-1FCF405E682B}" type="datetimeFigureOut">
              <a:rPr lang="en-US" smtClean="0"/>
              <a:t>4/27/11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5CD3C1-1F62-E640-8F5C-5326AC2080FC}"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D892F9-75FB-7145-8D36-E5E96A577E58}" type="datetimeFigureOut">
              <a:rPr lang="en-US" smtClean="0"/>
              <a:pPr/>
              <a:t>4/27/11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FDA170-4DEC-8844-8DB6-C8F6B5B0F413}"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a:t>Determine mass and momentum of virtual photon</a:t>
            </a:r>
          </a:p>
          <a:p>
            <a:r>
              <a:rPr lang="en-US"/>
              <a:t>Determine momentum fraction x_b and x_t of partons in beam and target</a:t>
            </a:r>
          </a:p>
          <a:p>
            <a:r>
              <a:rPr lang="en-US"/>
              <a:t>Measure absolute differential cross section</a:t>
            </a:r>
          </a:p>
          <a:p>
            <a:r>
              <a:rPr lang="en-US"/>
              <a:t>Sensitivity of D-Y process to anti-quark distribution of target or beam clear from examining diff. cross section</a:t>
            </a:r>
          </a:p>
          <a:p>
            <a:r>
              <a:rPr lang="en-US"/>
              <a:t>At large x, parton distributions are dominated by valence distributions, at small x by sea distributions</a:t>
            </a:r>
          </a:p>
          <a:p>
            <a:r>
              <a:rPr lang="en-US"/>
              <a:t>So in limit of large xb and small xt, cross section is dominated by first term -&gt; providing direct sensitivity to antiquark sea of target nuclei</a:t>
            </a:r>
          </a:p>
          <a:p>
            <a:r>
              <a:rPr lang="en-US"/>
              <a:t>So if we just have to design the right experiment: This is E906.</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C5E6B-4FF9-4548-82BB-39E1B7920575}" type="slidenum">
              <a:rPr lang="en-US"/>
              <a:pPr/>
              <a:t>27</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8CDD9BD-821E-2341-AEFB-D8FA0E48BFAE}" type="slidenum">
              <a:rPr lang="en-US" smtClean="0"/>
              <a:pPr/>
              <a:t>28</a:t>
            </a:fld>
            <a:endParaRPr lang="en-US" smtClean="0"/>
          </a:p>
        </p:txBody>
      </p:sp>
      <p:sp>
        <p:nvSpPr>
          <p:cNvPr id="29699" name="Rectangle 2"/>
          <p:cNvSpPr>
            <a:spLocks noGrp="1" noRot="1" noChangeAspect="1" noChangeArrowheads="1" noTextEdit="1"/>
          </p:cNvSpPr>
          <p:nvPr>
            <p:ph type="sldImg"/>
          </p:nvPr>
        </p:nvSpPr>
        <p:spPr>
          <a:xfrm>
            <a:off x="1144588" y="684213"/>
            <a:ext cx="4573587" cy="3432175"/>
          </a:xfrm>
          <a:ln/>
        </p:spPr>
      </p:sp>
      <p:sp>
        <p:nvSpPr>
          <p:cNvPr id="29700" name="Rectangle 3"/>
          <p:cNvSpPr>
            <a:spLocks noGrp="1" noChangeArrowheads="1"/>
          </p:cNvSpPr>
          <p:nvPr>
            <p:ph type="body" idx="1"/>
          </p:nvPr>
        </p:nvSpPr>
        <p:spPr>
          <a:xfrm>
            <a:off x="912317" y="4342191"/>
            <a:ext cx="5033367" cy="4115405"/>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a:noFill/>
        </p:spPr>
      </p:sp>
      <p:sp>
        <p:nvSpPr>
          <p:cNvPr id="33795" name="Rectangle 3"/>
          <p:cNvSpPr>
            <a:spLocks noGrp="1"/>
          </p:cNvSpPr>
          <p:nvPr>
            <p:ph type="body" idx="1"/>
          </p:nvPr>
        </p:nvSpPr>
        <p:spPr>
          <a:noFill/>
          <a:ln/>
        </p:spPr>
        <p:txBody>
          <a:bodyPr/>
          <a:lstStyle/>
          <a:p>
            <a:pPr eaLnBrk="1" hangingPunct="1">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a:ln/>
        </p:spPr>
      </p:sp>
      <p:sp>
        <p:nvSpPr>
          <p:cNvPr id="187395" name="Rectangle 3"/>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CCF03EF-F227-CA42-8009-A653C94211C4}" type="slidenum">
              <a:rPr lang="en-US"/>
              <a:pPr/>
              <a:t>33</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p:txBody>
          <a:bodyPr/>
          <a:lstStyle/>
          <a:p>
            <a:pPr>
              <a:spcBef>
                <a:spcPct val="0"/>
              </a:spcBef>
            </a:pPr>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a:noFill/>
        </p:spPr>
      </p:sp>
      <p:sp>
        <p:nvSpPr>
          <p:cNvPr id="39939"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p:spPr>
      </p:sp>
      <p:sp>
        <p:nvSpPr>
          <p:cNvPr id="35842" name="Text Box 2"/>
          <p:cNvSpPr txBox="1">
            <a:spLocks noGrp="1" noChangeArrowheads="1"/>
          </p:cNvSpPr>
          <p:nvPr>
            <p:ph type="body" idx="1"/>
          </p:nvPr>
        </p:nvSpPr>
        <p:spPr bwMode="auto">
          <a:xfrm>
            <a:off x="685800" y="4343231"/>
            <a:ext cx="5486400" cy="403775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78001ED-00F3-2941-A7FC-E98BD880369C}" type="slidenum">
              <a:rPr lang="en-US"/>
              <a:pPr/>
              <a:t>42</a:t>
            </a:fld>
            <a:endParaRPr lang="en-US"/>
          </a:p>
        </p:txBody>
      </p:sp>
      <p:sp>
        <p:nvSpPr>
          <p:cNvPr id="7373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73732" name="Text Box 3"/>
          <p:cNvSpPr>
            <a:spLocks noGrp="1" noChangeArrowheads="1"/>
          </p:cNvSpPr>
          <p:nvPr>
            <p:ph type="body"/>
          </p:nvPr>
        </p:nvSpPr>
        <p:spPr>
          <a:xfrm>
            <a:off x="914400" y="4343400"/>
            <a:ext cx="5029200" cy="4124325"/>
          </a:xfrm>
          <a:solidFill>
            <a:srgbClr val="FFFFFF"/>
          </a:solidFill>
          <a:ln w="9360">
            <a:solidFill>
              <a:srgbClr val="000000"/>
            </a:solidFill>
          </a:ln>
        </p:spPr>
        <p:txBody>
          <a:bodyPr wrap="none" anchor="ct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84316" y="8685856"/>
            <a:ext cx="2972115" cy="456570"/>
          </a:xfrm>
          <a:prstGeom prst="rect">
            <a:avLst/>
          </a:prstGeom>
          <a:noFill/>
          <a:ln>
            <a:miter lim="800000"/>
            <a:headEnd/>
            <a:tailEnd/>
          </a:ln>
        </p:spPr>
        <p:txBody>
          <a:bodyPr lIns="89721" tIns="44861" rIns="89721" bIns="44861">
            <a:prstTxWarp prst="textNoShape">
              <a:avLst/>
            </a:prstTxWarp>
          </a:bodyPr>
          <a:lstStyle/>
          <a:p>
            <a:fld id="{42F08503-EC31-C740-8315-AF8CF6B166C8}" type="slidenum">
              <a:rPr lang="en-US"/>
              <a:pPr/>
              <a:t>43</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6221C16-62D7-0240-9ACA-7F78B4820F38}" type="slidenum">
              <a:rPr lang="en-US"/>
              <a:pPr/>
              <a:t>8</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t>As is well known, an interesting property of QCD is confinement, which means that in nature quarks and gluons are confined in hadrons, and we cannot see free quarks and gluons. If we accelerate two heavy nuclei to very high energy and make them collide with each other, we can deposit a huge amount of energy in the colliding center and the confined quarks and gluons may be deconfined to form a new kind of matter: Quark-gluon-plasma, or QGP.</a:t>
            </a:r>
          </a:p>
          <a:p>
            <a:pPr eaLnBrk="1" hangingPunct="1"/>
            <a:r>
              <a:rPr lang="en-US"/>
              <a:t>jet quenching is widely regarded as one of the best one to probe the hot/dense matter. Jet quenching tells that when an energetic parton passing through hot and dense nuclear matter, it may suffer multiple scattering with other partons in hot medium and lose a lot of energy. One can get the information of the medium by the lost energy of jets. It is very similar to X-rays tomography used in hospital to detect the intern structure of human body.  Jet quenching theory predicted strong suppressions in single hadron production and di-hadron correlation in the hot QGP medium.  In single hadron production, because the jet will lose a large amount of energy when propagating in the QGP, when the jet is fragmentated into hadrons, the hadron yield will be significantly suppressed. In di-hadron prod., when a pair of jet produced. There are usually back-to-back. If they are produced near the surface of the QGP, the jet near the surface will travel very short distance in the QGP and lose few energy.  Whereas another jet may travel a longer distance and lose a large amount of energy before fragmentation. Therefore If the leading hadron of this jet is chosen as triggered particle, in the opposite direction, the yield of the hadron from another jet will be highly suppressed.</a:t>
            </a:r>
          </a:p>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a:ln/>
        </p:spPr>
      </p:sp>
      <p:sp>
        <p:nvSpPr>
          <p:cNvPr id="103427" name="Rectangle 3"/>
          <p:cNvSpPr>
            <a:spLocks noGrp="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8F079C0-1655-8F48-B7DF-A6AE264B45F4}" type="slidenum">
              <a:rPr lang="en-US" smtClean="0"/>
              <a:pPr/>
              <a:t>53</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3805" y="4343704"/>
            <a:ext cx="5030391" cy="4113892"/>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p:spPr>
      </p:sp>
      <p:sp>
        <p:nvSpPr>
          <p:cNvPr id="583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a:ln/>
        </p:spPr>
      </p:sp>
      <p:sp>
        <p:nvSpPr>
          <p:cNvPr id="197635" name="Rectangle 3"/>
          <p:cNvSpPr>
            <a:spLocks noGrp="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fld id="{493642D3-7A18-4C4D-B04F-CCAE41621585}" type="slidenum">
              <a:rPr lang="en-US" smtClean="0">
                <a:latin typeface="Arial" charset="0"/>
              </a:rPr>
              <a:pPr/>
              <a:t>13</a:t>
            </a:fld>
            <a:endParaRPr lang="en-US" smtClean="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fld id="{30713AE1-E6D8-AD44-8ACB-2F6C09E29038}" type="slidenum">
              <a:rPr lang="en-US" smtClean="0">
                <a:latin typeface="Arial" charset="0"/>
              </a:rPr>
              <a:pPr/>
              <a:t>14</a:t>
            </a:fld>
            <a:endParaRPr lang="en-US" smtClean="0">
              <a:latin typeface="Arial" charset="0"/>
            </a:endParaRPr>
          </a:p>
        </p:txBody>
      </p:sp>
      <p:sp>
        <p:nvSpPr>
          <p:cNvPr id="46083"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46084" name="Rectangle 3"/>
          <p:cNvSpPr>
            <a:spLocks noGrp="1" noChangeArrowheads="1"/>
          </p:cNvSpPr>
          <p:nvPr>
            <p:ph type="body" idx="1"/>
          </p:nvPr>
        </p:nvSpPr>
        <p:spPr>
          <a:xfrm>
            <a:off x="915294" y="4343704"/>
            <a:ext cx="5027414" cy="4113892"/>
          </a:xfrm>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Use the nice picture to show that if sea quarks are only from gluon splitting, one will expect dbar = ubar; but if include pion cloud fluctuation, the symmetry is broken. </a:t>
            </a:r>
            <a:r>
              <a:rPr lang="en-US">
                <a:latin typeface="Arial" charset="0"/>
                <a:ea typeface="ＭＳ Ｐゴシック" charset="-128"/>
                <a:cs typeface="ＭＳ Ｐゴシック" charset="-128"/>
                <a:sym typeface="Wingdings" charset="2"/>
              </a:rPr>
              <a:t> and E866 showed that is the case. So proton is a very complex system.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it is interesting to see what happens to polarized case. </a:t>
            </a:r>
          </a:p>
          <a:p>
            <a:pPr eaLnBrk="1" hangingPunct="1"/>
            <a:r>
              <a:rPr lang="en-US">
                <a:latin typeface="Arial" charset="0"/>
                <a:ea typeface="ＭＳ Ｐゴシック" charset="-128"/>
                <a:cs typeface="ＭＳ Ｐゴシック" charset="-128"/>
              </a:rPr>
              <a:t>It is also a model killer – some predict even larger asymmetry for polarized case.</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sym typeface="Wingdings" charset="2"/>
              </a:rPr>
              <a:t>So understanding the details of nucleon structure will help us better understand the confinement.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we want to explore the flavor decomposed sea quark distributions.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fld id="{A6A286F2-5D26-8543-B06C-0E17BF94079D}" type="slidenum">
              <a:rPr lang="en-US" smtClean="0">
                <a:latin typeface="Arial" charset="0"/>
              </a:rPr>
              <a:pPr/>
              <a:t>15</a:t>
            </a:fld>
            <a:endParaRPr lang="en-US" smtClean="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noFill/>
        </p:spPr>
      </p:sp>
      <p:sp>
        <p:nvSpPr>
          <p:cNvPr id="25603"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noFill/>
        </p:spPr>
      </p:sp>
      <p:sp>
        <p:nvSpPr>
          <p:cNvPr id="27651"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noFill/>
        </p:spPr>
      </p:sp>
      <p:sp>
        <p:nvSpPr>
          <p:cNvPr id="29699"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r>
              <a:rPr lang="en-US" smtClean="0"/>
              <a:t>4/29/11</a:t>
            </a:r>
            <a:endParaRPr lang="en-US"/>
          </a:p>
        </p:txBody>
      </p:sp>
      <p:sp>
        <p:nvSpPr>
          <p:cNvPr id="4" name="Rectangle 5"/>
          <p:cNvSpPr>
            <a:spLocks noGrp="1" noChangeArrowheads="1"/>
          </p:cNvSpPr>
          <p:nvPr>
            <p:ph type="ftr" sz="quarter" idx="11"/>
          </p:nvPr>
        </p:nvSpPr>
        <p:spPr/>
        <p:txBody>
          <a:bodyPr/>
          <a:lstStyle>
            <a:lvl1pPr>
              <a:defRPr/>
            </a:lvl1pPr>
          </a:lstStyle>
          <a:p>
            <a:r>
              <a:rPr lang="en-US" smtClean="0"/>
              <a:t>M. Liu @GHP2011</a:t>
            </a:r>
            <a:endParaRPr lang="en-US"/>
          </a:p>
        </p:txBody>
      </p:sp>
      <p:sp>
        <p:nvSpPr>
          <p:cNvPr id="5" name="Rectangle 6"/>
          <p:cNvSpPr>
            <a:spLocks noGrp="1" noChangeArrowheads="1"/>
          </p:cNvSpPr>
          <p:nvPr>
            <p:ph type="sldNum" sz="quarter" idx="12"/>
          </p:nvPr>
        </p:nvSpPr>
        <p:spPr/>
        <p:txBody>
          <a:bodyPr/>
          <a:lstStyle>
            <a:lvl1pPr>
              <a:defRPr/>
            </a:lvl1pPr>
          </a:lstStyle>
          <a:p>
            <a:fld id="{89C3F78E-A65A-DA41-96BA-B5DC84CFE59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p:txBody>
          <a:bodyPr/>
          <a:lstStyle>
            <a:lvl1pPr>
              <a:defRPr/>
            </a:lvl1pPr>
          </a:lstStyle>
          <a:p>
            <a:r>
              <a:rPr lang="en-US" smtClean="0"/>
              <a:t>4/29/11</a:t>
            </a:r>
            <a:endParaRPr lang="en-US"/>
          </a:p>
        </p:txBody>
      </p:sp>
      <p:sp>
        <p:nvSpPr>
          <p:cNvPr id="7" name="Rectangle 12"/>
          <p:cNvSpPr>
            <a:spLocks noGrp="1" noChangeArrowheads="1"/>
          </p:cNvSpPr>
          <p:nvPr>
            <p:ph type="ftr" sz="quarter" idx="11"/>
          </p:nvPr>
        </p:nvSpPr>
        <p:spPr/>
        <p:txBody>
          <a:bodyPr/>
          <a:lstStyle>
            <a:lvl1pPr>
              <a:defRPr/>
            </a:lvl1pPr>
          </a:lstStyle>
          <a:p>
            <a:r>
              <a:rPr lang="en-US" smtClean="0"/>
              <a:t>M. Liu @GHP2011</a:t>
            </a:r>
            <a:endParaRPr lang="en-US"/>
          </a:p>
        </p:txBody>
      </p:sp>
      <p:sp>
        <p:nvSpPr>
          <p:cNvPr id="8" name="Rectangle 13"/>
          <p:cNvSpPr>
            <a:spLocks noGrp="1" noChangeArrowheads="1"/>
          </p:cNvSpPr>
          <p:nvPr>
            <p:ph type="sldNum" sz="quarter" idx="12"/>
          </p:nvPr>
        </p:nvSpPr>
        <p:spPr/>
        <p:txBody>
          <a:bodyPr/>
          <a:lstStyle>
            <a:lvl1pPr>
              <a:defRPr/>
            </a:lvl1pPr>
          </a:lstStyle>
          <a:p>
            <a:fld id="{F498263A-C187-084D-A8AE-25D5CF7DC30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82688" y="2017713"/>
            <a:ext cx="381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r>
              <a:rPr lang="en-US" smtClean="0"/>
              <a:t>4/29/11</a:t>
            </a:r>
            <a:endParaRPr lang="en-US"/>
          </a:p>
        </p:txBody>
      </p:sp>
      <p:sp>
        <p:nvSpPr>
          <p:cNvPr id="6" name="Rectangle 12"/>
          <p:cNvSpPr>
            <a:spLocks noGrp="1" noChangeArrowheads="1"/>
          </p:cNvSpPr>
          <p:nvPr>
            <p:ph type="ftr" sz="quarter" idx="11"/>
          </p:nvPr>
        </p:nvSpPr>
        <p:spPr/>
        <p:txBody>
          <a:bodyPr/>
          <a:lstStyle>
            <a:lvl1pPr>
              <a:defRPr/>
            </a:lvl1pPr>
          </a:lstStyle>
          <a:p>
            <a:r>
              <a:rPr lang="en-US" smtClean="0"/>
              <a:t>M. Liu @GHP2011</a:t>
            </a:r>
            <a:endParaRPr lang="en-US"/>
          </a:p>
        </p:txBody>
      </p:sp>
      <p:sp>
        <p:nvSpPr>
          <p:cNvPr id="7" name="Rectangle 13"/>
          <p:cNvSpPr>
            <a:spLocks noGrp="1" noChangeArrowheads="1"/>
          </p:cNvSpPr>
          <p:nvPr>
            <p:ph type="sldNum" sz="quarter" idx="12"/>
          </p:nvPr>
        </p:nvSpPr>
        <p:spPr/>
        <p:txBody>
          <a:bodyPr/>
          <a:lstStyle>
            <a:lvl1pPr>
              <a:defRPr/>
            </a:lvl1pPr>
          </a:lstStyle>
          <a:p>
            <a:fld id="{FEE94F2B-D05E-3C47-984E-881C5BAD86F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BADF3CB2-95B8-254C-8391-48DB79C2DE72}"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4/29/11</a:t>
            </a:r>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4/29/11</a:t>
            </a:r>
            <a:endParaRPr lang="en-US"/>
          </a:p>
        </p:txBody>
      </p:sp>
      <p:sp>
        <p:nvSpPr>
          <p:cNvPr id="8" name="Footer Placeholder 7"/>
          <p:cNvSpPr>
            <a:spLocks noGrp="1"/>
          </p:cNvSpPr>
          <p:nvPr>
            <p:ph type="ftr" sz="quarter" idx="11"/>
          </p:nvPr>
        </p:nvSpPr>
        <p:spPr/>
        <p:txBody>
          <a:bodyPr/>
          <a:lstStyle/>
          <a:p>
            <a:r>
              <a:rPr lang="en-US" smtClean="0"/>
              <a:t>M. Liu @GHP2011</a:t>
            </a:r>
            <a:endParaRPr lang="en-US"/>
          </a:p>
        </p:txBody>
      </p:sp>
      <p:sp>
        <p:nvSpPr>
          <p:cNvPr id="9" name="Slide Number Placeholder 8"/>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4/29/11</a:t>
            </a:r>
            <a:endParaRPr lang="en-US"/>
          </a:p>
        </p:txBody>
      </p:sp>
      <p:sp>
        <p:nvSpPr>
          <p:cNvPr id="4" name="Footer Placeholder 3"/>
          <p:cNvSpPr>
            <a:spLocks noGrp="1"/>
          </p:cNvSpPr>
          <p:nvPr>
            <p:ph type="ftr" sz="quarter" idx="11"/>
          </p:nvPr>
        </p:nvSpPr>
        <p:spPr/>
        <p:txBody>
          <a:bodyPr/>
          <a:lstStyle/>
          <a:p>
            <a:r>
              <a:rPr lang="en-US" smtClean="0"/>
              <a:t>M. Liu @GHP2011</a:t>
            </a:r>
            <a:endParaRPr lang="en-US"/>
          </a:p>
        </p:txBody>
      </p:sp>
      <p:sp>
        <p:nvSpPr>
          <p:cNvPr id="5" name="Slide Number Placeholder 4"/>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4/29/11</a:t>
            </a:r>
            <a:endParaRPr lang="en-US"/>
          </a:p>
        </p:txBody>
      </p:sp>
      <p:sp>
        <p:nvSpPr>
          <p:cNvPr id="3" name="Footer Placeholder 2"/>
          <p:cNvSpPr>
            <a:spLocks noGrp="1"/>
          </p:cNvSpPr>
          <p:nvPr>
            <p:ph type="ftr" sz="quarter" idx="11"/>
          </p:nvPr>
        </p:nvSpPr>
        <p:spPr/>
        <p:txBody>
          <a:bodyPr/>
          <a:lstStyle/>
          <a:p>
            <a:r>
              <a:rPr lang="en-US" smtClean="0"/>
              <a:t>M. Liu @GHP2011</a:t>
            </a:r>
            <a:endParaRPr lang="en-US"/>
          </a:p>
        </p:txBody>
      </p:sp>
      <p:sp>
        <p:nvSpPr>
          <p:cNvPr id="4" name="Slide Number Placeholder 3"/>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4/29/11</a:t>
            </a:r>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4/29/11</a:t>
            </a:r>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4/29/11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 Liu @GHP2011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E9D11-099D-CF4F-A032-07120B1AEDB1}" type="slidenum">
              <a:rPr lang="en-US" smtClean="0"/>
              <a:pPr/>
              <a:t>‹#›</a:t>
            </a:fld>
            <a:endParaRPr lang="en-US"/>
          </a:p>
        </p:txBody>
      </p:sp>
      <p:pic>
        <p:nvPicPr>
          <p:cNvPr id="7" name="Picture 159" descr="lanl.gif"/>
          <p:cNvPicPr>
            <a:picLocks noChangeAspect="1"/>
          </p:cNvPicPr>
          <p:nvPr userDrawn="1"/>
        </p:nvPicPr>
        <p:blipFill>
          <a:blip r:embed="rId17"/>
          <a:srcRect/>
          <a:stretch>
            <a:fillRect/>
          </a:stretch>
        </p:blipFill>
        <p:spPr bwMode="auto">
          <a:xfrm>
            <a:off x="-6354" y="6293901"/>
            <a:ext cx="1562100" cy="56938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6" r:id="rId14"/>
    <p:sldLayoutId id="2147483667" r:id="rId15"/>
  </p:sldLayoutIdLst>
  <p:hf hdr="0" dt="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wmf"/><Relationship Id="rId5" Type="http://schemas.openxmlformats.org/officeDocument/2006/relationships/image" Target="../media/image24.png"/><Relationship Id="rId6" Type="http://schemas.openxmlformats.org/officeDocument/2006/relationships/image" Target="../media/image15.png"/><Relationship Id="rId7" Type="http://schemas.openxmlformats.org/officeDocument/2006/relationships/oleObject" Target="../embeddings/Microsoft_Equation1.bin"/><Relationship Id="rId1" Type="http://schemas.openxmlformats.org/officeDocument/2006/relationships/vmlDrawing" Target="../drawings/vmlDrawing5.vml"/><Relationship Id="rId2" Type="http://schemas.openxmlformats.org/officeDocument/2006/relationships/tags" Target="../tags/tag6.xml"/></Relationships>
</file>

<file path=ppt/slides/_rels/slide11.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slideLayout" Target="../slideLayouts/slideLayout7.xml"/><Relationship Id="rId6" Type="http://schemas.openxmlformats.org/officeDocument/2006/relationships/notesSlide" Target="../notesSlides/notesSlide3.xml"/><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oleObject" Target="../embeddings/Microsoft_Equation2.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slideLayout" Target="../slideLayouts/slideLayout12.xml"/><Relationship Id="rId5" Type="http://schemas.openxmlformats.org/officeDocument/2006/relationships/notesSlide" Target="../notesSlides/notesSlide4.xml"/><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jpeg"/><Relationship Id="rId1" Type="http://schemas.openxmlformats.org/officeDocument/2006/relationships/tags" Target="../tags/tag11.xml"/><Relationship Id="rId2"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40.png"/><Relationship Id="rId5" Type="http://schemas.openxmlformats.org/officeDocument/2006/relationships/oleObject" Target="../embeddings/Microsoft_Equation3.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4.png"/><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7" Type="http://schemas.openxmlformats.org/officeDocument/2006/relationships/oleObject" Target="../embeddings/Microsoft_Equation6.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quation7.bin"/><Relationship Id="rId4" Type="http://schemas.openxmlformats.org/officeDocument/2006/relationships/oleObject" Target="../embeddings/Microsoft_Equation8.bin"/><Relationship Id="rId5" Type="http://schemas.openxmlformats.org/officeDocument/2006/relationships/oleObject" Target="../embeddings/Microsoft_Equation9.bin"/><Relationship Id="rId6" Type="http://schemas.openxmlformats.org/officeDocument/2006/relationships/image" Target="../media/image48.jpeg"/><Relationship Id="rId7" Type="http://schemas.openxmlformats.org/officeDocument/2006/relationships/oleObject" Target="../embeddings/Microsoft_Equation10.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52.wmf"/><Relationship Id="rId5" Type="http://schemas.openxmlformats.org/officeDocument/2006/relationships/oleObject" Target="../embeddings/Microsoft_Equation11.bin"/><Relationship Id="rId6" Type="http://schemas.openxmlformats.org/officeDocument/2006/relationships/oleObject" Target="../embeddings/Microsoft_Equation12.bin"/><Relationship Id="rId7" Type="http://schemas.openxmlformats.org/officeDocument/2006/relationships/oleObject" Target="../embeddings/Microsoft_Equation13.bin"/><Relationship Id="rId8" Type="http://schemas.openxmlformats.org/officeDocument/2006/relationships/image" Target="../media/image53.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6.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wmf"/><Relationship Id="rId4" Type="http://schemas.openxmlformats.org/officeDocument/2006/relationships/oleObject" Target="../embeddings/oleObject7.bin"/><Relationship Id="rId5" Type="http://schemas.openxmlformats.org/officeDocument/2006/relationships/oleObject" Target="../embeddings/oleObject8.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oleObject" Target="../embeddings/oleObject9.bin"/><Relationship Id="rId5" Type="http://schemas.openxmlformats.org/officeDocument/2006/relationships/oleObject" Target="../embeddings/oleObject10.bin"/><Relationship Id="rId6" Type="http://schemas.openxmlformats.org/officeDocument/2006/relationships/oleObject" Target="../embeddings/oleObject11.bin"/><Relationship Id="rId7" Type="http://schemas.openxmlformats.org/officeDocument/2006/relationships/oleObject" Target="../embeddings/oleObject12.bin"/><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gif"/><Relationship Id="rId3" Type="http://schemas.openxmlformats.org/officeDocument/2006/relationships/image" Target="../media/image67.png"/></Relationships>
</file>

<file path=ppt/slides/_rels/slide27.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oleObject" Target="../embeddings/Microsoft_Equation14.bin"/><Relationship Id="rId1" Type="http://schemas.openxmlformats.org/officeDocument/2006/relationships/vmlDrawing" Target="../drawings/vmlDrawing14.vml"/><Relationship Id="rId2" Type="http://schemas.openxmlformats.org/officeDocument/2006/relationships/tags" Target="../tags/tag14.xml"/><Relationship Id="rId3" Type="http://schemas.openxmlformats.org/officeDocument/2006/relationships/tags" Target="../tags/tag15.xml"/><Relationship Id="rId4" Type="http://schemas.openxmlformats.org/officeDocument/2006/relationships/tags" Target="../tags/tag16.xml"/><Relationship Id="rId5" Type="http://schemas.openxmlformats.org/officeDocument/2006/relationships/tags" Target="../tags/tag17.xml"/><Relationship Id="rId6" Type="http://schemas.openxmlformats.org/officeDocument/2006/relationships/slideLayout" Target="../slideLayouts/slideLayout2.xml"/><Relationship Id="rId7" Type="http://schemas.openxmlformats.org/officeDocument/2006/relationships/notesSlide" Target="../notesSlides/notesSlide10.xml"/><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78.png"/><Relationship Id="rId5" Type="http://schemas.openxmlformats.org/officeDocument/2006/relationships/oleObject" Target="../embeddings/Microsoft_Equation15.bin"/><Relationship Id="rId6" Type="http://schemas.openxmlformats.org/officeDocument/2006/relationships/image" Target="../media/image79.png"/><Relationship Id="rId7" Type="http://schemas.openxmlformats.org/officeDocument/2006/relationships/oleObject" Target="../embeddings/Microsoft_Equation16.bin"/><Relationship Id="rId8" Type="http://schemas.openxmlformats.org/officeDocument/2006/relationships/oleObject" Target="../embeddings/Microsoft_Equation17.bin"/><Relationship Id="rId1" Type="http://schemas.openxmlformats.org/officeDocument/2006/relationships/vmlDrawing" Target="../drawings/vmlDrawing15.vml"/><Relationship Id="rId2"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wmf"/><Relationship Id="rId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w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wmf"/><Relationship Id="rId4" Type="http://schemas.openxmlformats.org/officeDocument/2006/relationships/image" Target="../media/image99.wmf"/><Relationship Id="rId5" Type="http://schemas.openxmlformats.org/officeDocument/2006/relationships/image" Target="../media/image100.wmf"/><Relationship Id="rId1" Type="http://schemas.openxmlformats.org/officeDocument/2006/relationships/slideLayout" Target="../slideLayouts/slideLayout7.xml"/><Relationship Id="rId2" Type="http://schemas.openxmlformats.org/officeDocument/2006/relationships/image" Target="../media/image97.wmf"/></Relationships>
</file>

<file path=ppt/slides/_rels/slide41.xml.rels><?xml version="1.0" encoding="UTF-8" standalone="yes"?>
<Relationships xmlns="http://schemas.openxmlformats.org/package/2006/relationships"><Relationship Id="rId11" Type="http://schemas.openxmlformats.org/officeDocument/2006/relationships/oleObject" Target="../embeddings/oleObject20.bin"/><Relationship Id="rId12" Type="http://schemas.openxmlformats.org/officeDocument/2006/relationships/oleObject" Target="../embeddings/oleObject21.bin"/><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image" Target="../media/image106.wmf"/><Relationship Id="rId4" Type="http://schemas.openxmlformats.org/officeDocument/2006/relationships/oleObject" Target="../embeddings/oleObject13.bin"/><Relationship Id="rId5" Type="http://schemas.openxmlformats.org/officeDocument/2006/relationships/oleObject" Target="../embeddings/oleObject14.bin"/><Relationship Id="rId6" Type="http://schemas.openxmlformats.org/officeDocument/2006/relationships/oleObject" Target="../embeddings/oleObject15.bin"/><Relationship Id="rId7" Type="http://schemas.openxmlformats.org/officeDocument/2006/relationships/oleObject" Target="../embeddings/oleObject16.bin"/><Relationship Id="rId8" Type="http://schemas.openxmlformats.org/officeDocument/2006/relationships/oleObject" Target="../embeddings/oleObject17.bin"/><Relationship Id="rId9" Type="http://schemas.openxmlformats.org/officeDocument/2006/relationships/oleObject" Target="../embeddings/oleObject18.bin"/><Relationship Id="rId10" Type="http://schemas.openxmlformats.org/officeDocument/2006/relationships/oleObject" Target="../embeddings/oleObject19.bin"/></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png"/><Relationship Id="rId5" Type="http://schemas.openxmlformats.org/officeDocument/2006/relationships/oleObject" Target="../embeddings/oleObject2.bin"/><Relationship Id="rId6" Type="http://schemas.openxmlformats.org/officeDocument/2006/relationships/image" Target="../media/image10.emf"/><Relationship Id="rId7" Type="http://schemas.openxmlformats.org/officeDocument/2006/relationships/image" Target="../media/image11.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oleObject" Target="../embeddings/Microsoft_Equation18.bin"/><Relationship Id="rId8" Type="http://schemas.openxmlformats.org/officeDocument/2006/relationships/image" Target="../media/image129.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Layout" Target="../slideLayouts/slideLayout2.xml"/><Relationship Id="rId7" Type="http://schemas.openxmlformats.org/officeDocument/2006/relationships/notesSlide" Target="../notesSlides/notesSlide1.xml"/><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oleObject" Target="../embeddings/oleObject5.bin"/><Relationship Id="rId5" Type="http://schemas.openxmlformats.org/officeDocument/2006/relationships/image" Target="../media/image2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684" y="926699"/>
            <a:ext cx="8606622" cy="1892701"/>
          </a:xfrm>
        </p:spPr>
        <p:txBody>
          <a:bodyPr>
            <a:normAutofit/>
          </a:bodyPr>
          <a:lstStyle/>
          <a:p>
            <a:r>
              <a:rPr lang="en-US" dirty="0" err="1" smtClean="0"/>
              <a:t>Drell</a:t>
            </a:r>
            <a:r>
              <a:rPr lang="en-US" dirty="0" smtClean="0"/>
              <a:t>-Yan </a:t>
            </a:r>
            <a:r>
              <a:rPr lang="en-US" dirty="0" smtClean="0"/>
              <a:t>Physics</a:t>
            </a:r>
            <a:br>
              <a:rPr lang="en-US" dirty="0" smtClean="0"/>
            </a:br>
            <a:r>
              <a:rPr lang="en-US" sz="1222" dirty="0" smtClean="0"/>
              <a:t/>
            </a:r>
            <a:br>
              <a:rPr lang="en-US" sz="1222" dirty="0" smtClean="0"/>
            </a:br>
            <a:r>
              <a:rPr lang="en-US" sz="3200" dirty="0" smtClean="0"/>
              <a:t>An </a:t>
            </a:r>
            <a:r>
              <a:rPr lang="en-US" sz="3200" dirty="0" smtClean="0"/>
              <a:t>Experimental Overview </a:t>
            </a:r>
            <a:endParaRPr lang="en-US" sz="3200" dirty="0"/>
          </a:p>
        </p:txBody>
      </p:sp>
      <p:sp>
        <p:nvSpPr>
          <p:cNvPr id="3" name="Subtitle 2"/>
          <p:cNvSpPr>
            <a:spLocks noGrp="1"/>
          </p:cNvSpPr>
          <p:nvPr>
            <p:ph type="subTitle" idx="1"/>
          </p:nvPr>
        </p:nvSpPr>
        <p:spPr>
          <a:xfrm>
            <a:off x="749300" y="3689349"/>
            <a:ext cx="7594600" cy="1866901"/>
          </a:xfrm>
        </p:spPr>
        <p:txBody>
          <a:bodyPr>
            <a:normAutofit/>
          </a:bodyPr>
          <a:lstStyle/>
          <a:p>
            <a:r>
              <a:rPr lang="en-US" dirty="0" smtClean="0">
                <a:solidFill>
                  <a:srgbClr val="0000FF"/>
                </a:solidFill>
              </a:rPr>
              <a:t>Ming X. Liu</a:t>
            </a:r>
          </a:p>
          <a:p>
            <a:r>
              <a:rPr lang="en-US" dirty="0" smtClean="0">
                <a:solidFill>
                  <a:srgbClr val="0000FF"/>
                </a:solidFill>
              </a:rPr>
              <a:t>Los Alamos National </a:t>
            </a:r>
            <a:r>
              <a:rPr lang="en-US" dirty="0" smtClean="0">
                <a:solidFill>
                  <a:srgbClr val="0000FF"/>
                </a:solidFill>
              </a:rPr>
              <a:t>Laboratory</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DF9700E0-8657-2F4F-99A4-BACEE3D35E6B}" type="slidenum">
              <a:rPr lang="en-US"/>
              <a:pPr/>
              <a:t>10</a:t>
            </a:fld>
            <a:endParaRPr lang="en-US"/>
          </a:p>
        </p:txBody>
      </p:sp>
      <p:pic>
        <p:nvPicPr>
          <p:cNvPr id="740355" name="Picture 3" descr="slide11b"/>
          <p:cNvPicPr>
            <a:picLocks noChangeAspect="1" noChangeArrowheads="1"/>
          </p:cNvPicPr>
          <p:nvPr/>
        </p:nvPicPr>
        <p:blipFill>
          <a:blip r:embed="rId4"/>
          <a:srcRect t="-12698" b="17778"/>
          <a:stretch>
            <a:fillRect/>
          </a:stretch>
        </p:blipFill>
        <p:spPr bwMode="auto">
          <a:xfrm>
            <a:off x="4301067" y="1259373"/>
            <a:ext cx="4385733" cy="7731260"/>
          </a:xfrm>
          <a:prstGeom prst="rect">
            <a:avLst/>
          </a:prstGeom>
          <a:noFill/>
        </p:spPr>
      </p:pic>
      <p:sp>
        <p:nvSpPr>
          <p:cNvPr id="740356" name="Text Box 4"/>
          <p:cNvSpPr txBox="1">
            <a:spLocks noChangeArrowheads="1"/>
          </p:cNvSpPr>
          <p:nvPr/>
        </p:nvSpPr>
        <p:spPr bwMode="auto">
          <a:xfrm>
            <a:off x="838200" y="152400"/>
            <a:ext cx="6858000" cy="52322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dirty="0">
                <a:solidFill>
                  <a:srgbClr val="FF0000"/>
                </a:solidFill>
              </a:rPr>
              <a:t>Quark Energy Loss in Cold </a:t>
            </a:r>
            <a:r>
              <a:rPr lang="en-US" sz="2800" dirty="0" smtClean="0">
                <a:solidFill>
                  <a:srgbClr val="FF0000"/>
                </a:solidFill>
              </a:rPr>
              <a:t>Nuclear Medium</a:t>
            </a:r>
            <a:endParaRPr lang="en-US" sz="2800" dirty="0">
              <a:solidFill>
                <a:srgbClr val="FF0000"/>
              </a:solidFill>
            </a:endParaRPr>
          </a:p>
        </p:txBody>
      </p:sp>
      <p:sp>
        <p:nvSpPr>
          <p:cNvPr id="740358" name="Text Box 6"/>
          <p:cNvSpPr txBox="1">
            <a:spLocks noChangeArrowheads="1"/>
          </p:cNvSpPr>
          <p:nvPr/>
        </p:nvSpPr>
        <p:spPr bwMode="auto">
          <a:xfrm>
            <a:off x="4876800" y="838200"/>
            <a:ext cx="34290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err="1">
                <a:solidFill>
                  <a:srgbClr val="006600"/>
                </a:solidFill>
              </a:rPr>
              <a:t>Drell</a:t>
            </a:r>
            <a:r>
              <a:rPr lang="en-US" sz="2400" dirty="0">
                <a:solidFill>
                  <a:srgbClr val="006600"/>
                </a:solidFill>
              </a:rPr>
              <a:t>-</a:t>
            </a:r>
            <a:r>
              <a:rPr lang="en-US" sz="2400" dirty="0" smtClean="0">
                <a:solidFill>
                  <a:srgbClr val="006600"/>
                </a:solidFill>
              </a:rPr>
              <a:t>Yan @E866</a:t>
            </a:r>
            <a:endParaRPr lang="en-US" sz="2400" dirty="0">
              <a:solidFill>
                <a:srgbClr val="006600"/>
              </a:solidFill>
            </a:endParaRPr>
          </a:p>
        </p:txBody>
      </p:sp>
      <p:sp>
        <p:nvSpPr>
          <p:cNvPr id="740360" name="Text Box 8"/>
          <p:cNvSpPr txBox="1">
            <a:spLocks noChangeArrowheads="1"/>
          </p:cNvSpPr>
          <p:nvPr/>
        </p:nvSpPr>
        <p:spPr bwMode="auto">
          <a:xfrm>
            <a:off x="5105400" y="1295400"/>
            <a:ext cx="2971800" cy="3667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1800" dirty="0">
                <a:solidFill>
                  <a:srgbClr val="006600"/>
                </a:solidFill>
              </a:rPr>
              <a:t>(PRL 86 (2001) 4483)</a:t>
            </a:r>
          </a:p>
        </p:txBody>
      </p:sp>
      <p:sp>
        <p:nvSpPr>
          <p:cNvPr id="740363" name="Text Box 11"/>
          <p:cNvSpPr txBox="1">
            <a:spLocks noChangeArrowheads="1"/>
          </p:cNvSpPr>
          <p:nvPr/>
        </p:nvSpPr>
        <p:spPr bwMode="auto">
          <a:xfrm>
            <a:off x="7924800" y="22860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a:solidFill>
                  <a:srgbClr val="000099"/>
                </a:solidFill>
              </a:rPr>
              <a:t>5&lt;M&lt;6 GeV</a:t>
            </a:r>
          </a:p>
        </p:txBody>
      </p:sp>
      <p:sp>
        <p:nvSpPr>
          <p:cNvPr id="740364" name="Text Box 12"/>
          <p:cNvSpPr txBox="1">
            <a:spLocks noChangeArrowheads="1"/>
          </p:cNvSpPr>
          <p:nvPr/>
        </p:nvSpPr>
        <p:spPr bwMode="auto">
          <a:xfrm>
            <a:off x="7924800" y="39624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dirty="0">
                <a:solidFill>
                  <a:srgbClr val="000099"/>
                </a:solidFill>
              </a:rPr>
              <a:t>7&lt;M&lt;8 </a:t>
            </a:r>
            <a:r>
              <a:rPr lang="en-US" sz="1400" dirty="0" err="1">
                <a:solidFill>
                  <a:srgbClr val="000099"/>
                </a:solidFill>
              </a:rPr>
              <a:t>GeV</a:t>
            </a:r>
            <a:endParaRPr lang="en-US" sz="1400" dirty="0">
              <a:solidFill>
                <a:srgbClr val="000099"/>
              </a:solidFill>
            </a:endParaRPr>
          </a:p>
        </p:txBody>
      </p:sp>
      <p:sp>
        <p:nvSpPr>
          <p:cNvPr id="740365" name="Text Box 13"/>
          <p:cNvSpPr txBox="1">
            <a:spLocks noChangeArrowheads="1"/>
          </p:cNvSpPr>
          <p:nvPr/>
        </p:nvSpPr>
        <p:spPr bwMode="auto">
          <a:xfrm>
            <a:off x="304800" y="3695700"/>
            <a:ext cx="4267200" cy="1323439"/>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000" dirty="0" smtClean="0">
                <a:solidFill>
                  <a:srgbClr val="006600"/>
                </a:solidFill>
              </a:rPr>
              <a:t>- </a:t>
            </a:r>
            <a:r>
              <a:rPr lang="en-US" sz="2000" dirty="0" smtClean="0">
                <a:solidFill>
                  <a:srgbClr val="006600"/>
                </a:solidFill>
              </a:rPr>
              <a:t>depends </a:t>
            </a:r>
            <a:r>
              <a:rPr lang="en-US" sz="2000" dirty="0">
                <a:solidFill>
                  <a:srgbClr val="006600"/>
                </a:solidFill>
              </a:rPr>
              <a:t>on shadowing </a:t>
            </a:r>
            <a:r>
              <a:rPr lang="en-US" sz="2000" dirty="0" smtClean="0">
                <a:solidFill>
                  <a:srgbClr val="006600"/>
                </a:solidFill>
              </a:rPr>
              <a:t>correction</a:t>
            </a:r>
          </a:p>
          <a:p>
            <a:pPr>
              <a:spcBef>
                <a:spcPct val="50000"/>
              </a:spcBef>
              <a:buFontTx/>
              <a:buChar char="-"/>
            </a:pPr>
            <a:r>
              <a:rPr lang="en-US" sz="2000" dirty="0" smtClean="0">
                <a:solidFill>
                  <a:srgbClr val="006600"/>
                </a:solidFill>
              </a:rPr>
              <a:t> size of effect ~20%</a:t>
            </a:r>
          </a:p>
          <a:p>
            <a:pPr>
              <a:spcBef>
                <a:spcPct val="50000"/>
              </a:spcBef>
              <a:buFontTx/>
              <a:buChar char="-"/>
            </a:pPr>
            <a:r>
              <a:rPr lang="en-US" sz="2000" dirty="0" smtClean="0">
                <a:solidFill>
                  <a:srgbClr val="006600"/>
                </a:solidFill>
              </a:rPr>
              <a:t> </a:t>
            </a:r>
            <a:r>
              <a:rPr lang="en-US" sz="2000" dirty="0" err="1" smtClean="0">
                <a:solidFill>
                  <a:srgbClr val="006600"/>
                </a:solidFill>
              </a:rPr>
              <a:t>x</a:t>
            </a:r>
            <a:r>
              <a:rPr lang="en-US" sz="2000" baseline="-25000" dirty="0" err="1" smtClean="0">
                <a:solidFill>
                  <a:srgbClr val="006600"/>
                </a:solidFill>
              </a:rPr>
              <a:t>t</a:t>
            </a:r>
            <a:r>
              <a:rPr lang="en-US" sz="2000" dirty="0" smtClean="0">
                <a:solidFill>
                  <a:srgbClr val="006600"/>
                </a:solidFill>
              </a:rPr>
              <a:t> ~ 10</a:t>
            </a:r>
            <a:r>
              <a:rPr lang="en-US" sz="2000" baseline="30000" dirty="0" smtClean="0">
                <a:solidFill>
                  <a:srgbClr val="006600"/>
                </a:solidFill>
              </a:rPr>
              <a:t>-2</a:t>
            </a:r>
            <a:r>
              <a:rPr lang="en-US" sz="2000" dirty="0" smtClean="0">
                <a:solidFill>
                  <a:srgbClr val="006600"/>
                </a:solidFill>
              </a:rPr>
              <a:t> </a:t>
            </a:r>
            <a:endParaRPr lang="en-US" sz="2000" dirty="0">
              <a:solidFill>
                <a:srgbClr val="006600"/>
              </a:solidFill>
            </a:endParaRPr>
          </a:p>
        </p:txBody>
      </p:sp>
      <p:sp>
        <p:nvSpPr>
          <p:cNvPr id="16" name="TextBox 15"/>
          <p:cNvSpPr txBox="1"/>
          <p:nvPr/>
        </p:nvSpPr>
        <p:spPr>
          <a:xfrm>
            <a:off x="5359400" y="1717450"/>
            <a:ext cx="1454244" cy="369332"/>
          </a:xfrm>
          <a:prstGeom prst="rect">
            <a:avLst/>
          </a:prstGeom>
          <a:noFill/>
        </p:spPr>
        <p:txBody>
          <a:bodyPr wrap="none" rtlCol="0">
            <a:spAutoFit/>
          </a:bodyPr>
          <a:lstStyle/>
          <a:p>
            <a:r>
              <a:rPr lang="en-US" dirty="0" smtClean="0"/>
              <a:t>800GeV </a:t>
            </a:r>
            <a:r>
              <a:rPr lang="en-US" dirty="0" err="1" smtClean="0"/>
              <a:t>p</a:t>
            </a:r>
            <a:r>
              <a:rPr lang="en-US" dirty="0" smtClean="0"/>
              <a:t> + A</a:t>
            </a:r>
            <a:endParaRPr lang="en-US" dirty="0"/>
          </a:p>
        </p:txBody>
      </p:sp>
      <p:pic>
        <p:nvPicPr>
          <p:cNvPr id="17" name="Picture 14" descr="xf1"/>
          <p:cNvPicPr>
            <a:picLocks noChangeAspect="1" noChangeArrowheads="1"/>
          </p:cNvPicPr>
          <p:nvPr/>
        </p:nvPicPr>
        <p:blipFill>
          <a:blip r:embed="rId5"/>
          <a:srcRect t="10057" b="12244"/>
          <a:stretch>
            <a:fillRect/>
          </a:stretch>
        </p:blipFill>
        <p:spPr bwMode="auto">
          <a:xfrm>
            <a:off x="994968" y="984206"/>
            <a:ext cx="2392824" cy="1859131"/>
          </a:xfrm>
          <a:prstGeom prst="rect">
            <a:avLst/>
          </a:prstGeom>
          <a:noFill/>
        </p:spPr>
      </p:pic>
      <p:pic>
        <p:nvPicPr>
          <p:cNvPr id="18" name="Picture 34" descr="txp_fig"/>
          <p:cNvPicPr>
            <a:picLocks noChangeAspect="1" noChangeArrowheads="1"/>
          </p:cNvPicPr>
          <p:nvPr>
            <p:custDataLst>
              <p:tags r:id="rId2"/>
            </p:custDataLst>
          </p:nvPr>
        </p:nvPicPr>
        <p:blipFill>
          <a:blip r:embed="rId6"/>
          <a:srcRect/>
          <a:stretch>
            <a:fillRect/>
          </a:stretch>
        </p:blipFill>
        <p:spPr bwMode="auto">
          <a:xfrm>
            <a:off x="992717" y="5220250"/>
            <a:ext cx="6603253" cy="695830"/>
          </a:xfrm>
          <a:prstGeom prst="rect">
            <a:avLst/>
          </a:prstGeom>
          <a:noFill/>
          <a:ln w="12700">
            <a:noFill/>
            <a:miter lim="800000"/>
            <a:headEnd/>
            <a:tailEnd/>
          </a:ln>
        </p:spPr>
      </p:pic>
      <p:sp>
        <p:nvSpPr>
          <p:cNvPr id="20" name="Footer Placeholder 19"/>
          <p:cNvSpPr>
            <a:spLocks noGrp="1"/>
          </p:cNvSpPr>
          <p:nvPr>
            <p:ph type="ftr" sz="quarter" idx="11"/>
          </p:nvPr>
        </p:nvSpPr>
        <p:spPr/>
        <p:txBody>
          <a:bodyPr/>
          <a:lstStyle/>
          <a:p>
            <a:r>
              <a:rPr lang="en-US" smtClean="0"/>
              <a:t>M. Liu @GHP2011</a:t>
            </a:r>
            <a:endParaRPr lang="en-US"/>
          </a:p>
        </p:txBody>
      </p:sp>
      <p:graphicFrame>
        <p:nvGraphicFramePr>
          <p:cNvPr id="21" name="Object 20"/>
          <p:cNvGraphicFramePr>
            <a:graphicFrameLocks noChangeAspect="1"/>
          </p:cNvGraphicFramePr>
          <p:nvPr/>
        </p:nvGraphicFramePr>
        <p:xfrm>
          <a:off x="838200" y="3024716"/>
          <a:ext cx="2851682" cy="670984"/>
        </p:xfrm>
        <a:graphic>
          <a:graphicData uri="http://schemas.openxmlformats.org/presentationml/2006/ole">
            <p:oleObj spid="_x0000_s21510" name="Equation" r:id="rId7" imgW="1511300" imgH="355600" progId="Equation.3">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 name="Slide Number Placeholder 5"/>
          <p:cNvSpPr>
            <a:spLocks noGrp="1"/>
          </p:cNvSpPr>
          <p:nvPr>
            <p:ph type="sldNum" sz="quarter" idx="12"/>
          </p:nvPr>
        </p:nvSpPr>
        <p:spPr/>
        <p:txBody>
          <a:bodyPr/>
          <a:lstStyle/>
          <a:p>
            <a:pPr>
              <a:defRPr/>
            </a:pPr>
            <a:fld id="{97C657C5-FBE1-5541-AA1E-736974791A07}" type="slidenum">
              <a:rPr lang="en-US"/>
              <a:pPr>
                <a:defRPr/>
              </a:pPr>
              <a:t>11</a:t>
            </a:fld>
            <a:endParaRPr lang="en-US"/>
          </a:p>
        </p:txBody>
      </p:sp>
      <p:sp>
        <p:nvSpPr>
          <p:cNvPr id="196611" name="Rectangle 2"/>
          <p:cNvSpPr>
            <a:spLocks noGrp="1" noChangeArrowheads="1"/>
          </p:cNvSpPr>
          <p:nvPr>
            <p:ph type="title" idx="4294967295"/>
          </p:nvPr>
        </p:nvSpPr>
        <p:spPr>
          <a:xfrm>
            <a:off x="12701" y="93663"/>
            <a:ext cx="5571936" cy="606425"/>
          </a:xfrm>
        </p:spPr>
        <p:txBody>
          <a:bodyPr>
            <a:normAutofit/>
          </a:bodyPr>
          <a:lstStyle/>
          <a:p>
            <a:r>
              <a:rPr lang="en-US" sz="3200" dirty="0" smtClean="0"/>
              <a:t>E906 </a:t>
            </a:r>
            <a:r>
              <a:rPr lang="en-US" sz="3200" dirty="0"/>
              <a:t>Drell-</a:t>
            </a:r>
            <a:r>
              <a:rPr lang="en-US" sz="3200" dirty="0" smtClean="0"/>
              <a:t>Yan:2011-2013</a:t>
            </a:r>
            <a:endParaRPr lang="en-US" sz="3200" dirty="0"/>
          </a:p>
        </p:txBody>
      </p:sp>
      <p:sp>
        <p:nvSpPr>
          <p:cNvPr id="196612" name="Rectangle 3"/>
          <p:cNvSpPr>
            <a:spLocks noGrp="1" noChangeArrowheads="1"/>
          </p:cNvSpPr>
          <p:nvPr>
            <p:ph type="body" idx="4294967295"/>
          </p:nvPr>
        </p:nvSpPr>
        <p:spPr>
          <a:xfrm>
            <a:off x="266700" y="3689350"/>
            <a:ext cx="4130675" cy="2573338"/>
          </a:xfrm>
          <a:solidFill>
            <a:srgbClr val="FFFF00"/>
          </a:solidFill>
        </p:spPr>
        <p:txBody>
          <a:bodyPr>
            <a:normAutofit lnSpcReduction="10000"/>
          </a:bodyPr>
          <a:lstStyle/>
          <a:p>
            <a:pPr>
              <a:lnSpc>
                <a:spcPct val="80000"/>
              </a:lnSpc>
              <a:buFont typeface="Wingdings" charset="2"/>
              <a:buNone/>
            </a:pPr>
            <a:r>
              <a:rPr lang="en-US" dirty="0" smtClean="0"/>
              <a:t>Polarized DY possibility:</a:t>
            </a:r>
            <a:endParaRPr lang="en-US" dirty="0" smtClean="0"/>
          </a:p>
          <a:p>
            <a:pPr>
              <a:lnSpc>
                <a:spcPct val="80000"/>
              </a:lnSpc>
            </a:pPr>
            <a:r>
              <a:rPr lang="en-US" sz="2800" dirty="0" smtClean="0">
                <a:solidFill>
                  <a:srgbClr val="FF0000"/>
                </a:solidFill>
              </a:rPr>
              <a:t>120 </a:t>
            </a:r>
            <a:r>
              <a:rPr lang="en-US" sz="2800" dirty="0" err="1" smtClean="0">
                <a:solidFill>
                  <a:srgbClr val="FF0000"/>
                </a:solidFill>
              </a:rPr>
              <a:t>GeV</a:t>
            </a:r>
            <a:r>
              <a:rPr lang="en-US" sz="2800" dirty="0" smtClean="0">
                <a:solidFill>
                  <a:srgbClr val="FF0000"/>
                </a:solidFill>
              </a:rPr>
              <a:t> proton</a:t>
            </a:r>
            <a:r>
              <a:rPr lang="en-US" sz="2800" dirty="0" smtClean="0">
                <a:solidFill>
                  <a:srgbClr val="FF0000"/>
                </a:solidFill>
              </a:rPr>
              <a:t> </a:t>
            </a:r>
            <a:endParaRPr lang="en-US" sz="2800" dirty="0" smtClean="0">
              <a:solidFill>
                <a:srgbClr val="0000FF"/>
              </a:solidFill>
            </a:endParaRPr>
          </a:p>
          <a:p>
            <a:pPr>
              <a:lnSpc>
                <a:spcPct val="80000"/>
              </a:lnSpc>
            </a:pPr>
            <a:r>
              <a:rPr lang="en-US" sz="2800" dirty="0" smtClean="0">
                <a:solidFill>
                  <a:schemeClr val="tx1"/>
                </a:solidFill>
              </a:rPr>
              <a:t> </a:t>
            </a:r>
            <a:r>
              <a:rPr lang="en-US" sz="2800" dirty="0" err="1" smtClean="0">
                <a:solidFill>
                  <a:schemeClr val="tx1"/>
                </a:solidFill>
              </a:rPr>
              <a:t>p+A</a:t>
            </a:r>
            <a:r>
              <a:rPr lang="en-US" sz="2800" dirty="0" smtClean="0">
                <a:solidFill>
                  <a:schemeClr val="tx1"/>
                </a:solidFill>
              </a:rPr>
              <a:t>: </a:t>
            </a:r>
            <a:r>
              <a:rPr lang="en-US" sz="2800" dirty="0" err="1" smtClean="0">
                <a:solidFill>
                  <a:schemeClr val="tx1"/>
                </a:solidFill>
              </a:rPr>
              <a:t>p</a:t>
            </a:r>
            <a:r>
              <a:rPr lang="en-US" sz="2800" dirty="0" smtClean="0">
                <a:solidFill>
                  <a:schemeClr val="tx1"/>
                </a:solidFill>
              </a:rPr>
              <a:t>, </a:t>
            </a:r>
            <a:r>
              <a:rPr lang="en-US" sz="2800" dirty="0" err="1" smtClean="0">
                <a:solidFill>
                  <a:schemeClr val="tx1"/>
                </a:solidFill>
              </a:rPr>
              <a:t>d</a:t>
            </a:r>
            <a:r>
              <a:rPr lang="en-US" sz="2800" dirty="0" smtClean="0">
                <a:solidFill>
                  <a:schemeClr val="tx1"/>
                </a:solidFill>
              </a:rPr>
              <a:t>, C, Al, Fe, W </a:t>
            </a:r>
          </a:p>
          <a:p>
            <a:pPr>
              <a:lnSpc>
                <a:spcPct val="80000"/>
              </a:lnSpc>
            </a:pPr>
            <a:r>
              <a:rPr lang="en-US" sz="2800" dirty="0" err="1" smtClean="0"/>
              <a:t>X</a:t>
            </a:r>
            <a:r>
              <a:rPr lang="en-US" sz="2800" baseline="-25000" dirty="0" err="1" smtClean="0"/>
              <a:t>b</a:t>
            </a:r>
            <a:r>
              <a:rPr lang="en-US" sz="2800" dirty="0" smtClean="0"/>
              <a:t> = 0.3~0.7</a:t>
            </a:r>
          </a:p>
          <a:p>
            <a:pPr>
              <a:lnSpc>
                <a:spcPct val="80000"/>
              </a:lnSpc>
            </a:pPr>
            <a:r>
              <a:rPr lang="en-US" sz="2800" dirty="0" err="1" smtClean="0">
                <a:solidFill>
                  <a:srgbClr val="FF0000"/>
                </a:solidFill>
              </a:rPr>
              <a:t>X</a:t>
            </a:r>
            <a:r>
              <a:rPr lang="en-US" sz="2800" baseline="-25000" dirty="0" err="1" smtClean="0">
                <a:solidFill>
                  <a:srgbClr val="FF0000"/>
                </a:solidFill>
              </a:rPr>
              <a:t>t</a:t>
            </a:r>
            <a:r>
              <a:rPr lang="en-US" sz="2800" dirty="0" smtClean="0">
                <a:solidFill>
                  <a:srgbClr val="FF0000"/>
                </a:solidFill>
              </a:rPr>
              <a:t> = 0.1~0.3</a:t>
            </a:r>
          </a:p>
          <a:p>
            <a:pPr lvl="1">
              <a:lnSpc>
                <a:spcPct val="80000"/>
              </a:lnSpc>
            </a:pPr>
            <a:r>
              <a:rPr lang="en-US" sz="2400" dirty="0" smtClean="0"/>
              <a:t>free from shadowing effect</a:t>
            </a:r>
            <a:endParaRPr lang="en-US" sz="2400" dirty="0" smtClean="0"/>
          </a:p>
        </p:txBody>
      </p:sp>
      <p:grpSp>
        <p:nvGrpSpPr>
          <p:cNvPr id="2" name="Group 15"/>
          <p:cNvGrpSpPr>
            <a:grpSpLocks/>
          </p:cNvGrpSpPr>
          <p:nvPr/>
        </p:nvGrpSpPr>
        <p:grpSpPr bwMode="auto">
          <a:xfrm>
            <a:off x="1639888" y="2678113"/>
            <a:ext cx="1387475" cy="381000"/>
            <a:chOff x="858" y="1507"/>
            <a:chExt cx="874" cy="240"/>
          </a:xfrm>
        </p:grpSpPr>
        <p:sp>
          <p:nvSpPr>
            <p:cNvPr id="196616" name="Text Box 9"/>
            <p:cNvSpPr txBox="1">
              <a:spLocks noChangeArrowheads="1"/>
            </p:cNvSpPr>
            <p:nvPr/>
          </p:nvSpPr>
          <p:spPr bwMode="auto">
            <a:xfrm rot="-1260000">
              <a:off x="1094" y="1513"/>
              <a:ext cx="401" cy="212"/>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600">
                  <a:solidFill>
                    <a:schemeClr val="bg1"/>
                  </a:solidFill>
                </a:rPr>
                <a:t>4.9m</a:t>
              </a:r>
            </a:p>
          </p:txBody>
        </p:sp>
        <p:sp>
          <p:nvSpPr>
            <p:cNvPr id="196617" name="Line 10"/>
            <p:cNvSpPr>
              <a:spLocks noChangeShapeType="1"/>
            </p:cNvSpPr>
            <p:nvPr/>
          </p:nvSpPr>
          <p:spPr bwMode="auto">
            <a:xfrm rot="20340000" flipV="1">
              <a:off x="1487" y="1507"/>
              <a:ext cx="245" cy="0"/>
            </a:xfrm>
            <a:prstGeom prst="line">
              <a:avLst/>
            </a:prstGeom>
            <a:noFill/>
            <a:ln w="9525">
              <a:solidFill>
                <a:schemeClr val="bg1"/>
              </a:solidFill>
              <a:round/>
              <a:headEnd/>
              <a:tailEnd type="triangle" w="med" len="med"/>
            </a:ln>
          </p:spPr>
          <p:txBody>
            <a:bodyPr>
              <a:prstTxWarp prst="textNoShape">
                <a:avLst/>
              </a:prstTxWarp>
            </a:bodyPr>
            <a:lstStyle/>
            <a:p>
              <a:endParaRPr lang="en-US"/>
            </a:p>
          </p:txBody>
        </p:sp>
        <p:sp>
          <p:nvSpPr>
            <p:cNvPr id="196618" name="Line 11"/>
            <p:cNvSpPr>
              <a:spLocks noChangeShapeType="1"/>
            </p:cNvSpPr>
            <p:nvPr/>
          </p:nvSpPr>
          <p:spPr bwMode="auto">
            <a:xfrm rot="20340000" flipV="1">
              <a:off x="858" y="1747"/>
              <a:ext cx="283" cy="0"/>
            </a:xfrm>
            <a:prstGeom prst="line">
              <a:avLst/>
            </a:prstGeom>
            <a:noFill/>
            <a:ln w="9525">
              <a:solidFill>
                <a:schemeClr val="bg1"/>
              </a:solidFill>
              <a:round/>
              <a:headEnd type="triangle" w="med" len="med"/>
              <a:tailEnd/>
            </a:ln>
          </p:spPr>
          <p:txBody>
            <a:bodyPr>
              <a:prstTxWarp prst="textNoShape">
                <a:avLst/>
              </a:prstTxWarp>
            </a:bodyPr>
            <a:lstStyle/>
            <a:p>
              <a:endParaRPr lang="en-US"/>
            </a:p>
          </p:txBody>
        </p:sp>
      </p:grpSp>
      <p:pic>
        <p:nvPicPr>
          <p:cNvPr id="196644" name="Picture 8" descr="x1x2_accept"/>
          <p:cNvPicPr>
            <a:picLocks noChangeAspect="1" noChangeArrowheads="1"/>
          </p:cNvPicPr>
          <p:nvPr/>
        </p:nvPicPr>
        <p:blipFill>
          <a:blip r:embed="rId7"/>
          <a:srcRect/>
          <a:stretch>
            <a:fillRect/>
          </a:stretch>
        </p:blipFill>
        <p:spPr bwMode="auto">
          <a:xfrm>
            <a:off x="5980113" y="88900"/>
            <a:ext cx="3151187" cy="3143250"/>
          </a:xfrm>
          <a:prstGeom prst="rect">
            <a:avLst/>
          </a:prstGeom>
          <a:noFill/>
          <a:ln w="9525">
            <a:noFill/>
            <a:miter lim="800000"/>
            <a:headEnd/>
            <a:tailEnd/>
          </a:ln>
        </p:spPr>
      </p:pic>
      <p:pic>
        <p:nvPicPr>
          <p:cNvPr id="196669" name="Picture 32"/>
          <p:cNvPicPr>
            <a:picLocks noChangeAspect="1" noChangeArrowheads="1"/>
          </p:cNvPicPr>
          <p:nvPr/>
        </p:nvPicPr>
        <p:blipFill>
          <a:blip r:embed="rId8"/>
          <a:srcRect/>
          <a:stretch>
            <a:fillRect/>
          </a:stretch>
        </p:blipFill>
        <p:spPr bwMode="auto">
          <a:xfrm>
            <a:off x="876112" y="1100598"/>
            <a:ext cx="4708525" cy="2298700"/>
          </a:xfrm>
          <a:prstGeom prst="rect">
            <a:avLst/>
          </a:prstGeom>
          <a:noFill/>
          <a:ln w="9525">
            <a:noFill/>
            <a:miter lim="800000"/>
            <a:headEnd/>
            <a:tailEnd/>
          </a:ln>
        </p:spPr>
      </p:pic>
      <p:sp>
        <p:nvSpPr>
          <p:cNvPr id="196670" name="Line 62"/>
          <p:cNvSpPr>
            <a:spLocks noChangeShapeType="1"/>
          </p:cNvSpPr>
          <p:nvPr/>
        </p:nvSpPr>
        <p:spPr bwMode="auto">
          <a:xfrm flipV="1">
            <a:off x="266700" y="2438400"/>
            <a:ext cx="952500" cy="234950"/>
          </a:xfrm>
          <a:prstGeom prst="line">
            <a:avLst/>
          </a:prstGeom>
          <a:noFill/>
          <a:ln w="9525">
            <a:noFill/>
            <a:round/>
            <a:headEnd/>
            <a:tailEnd type="triangle" w="med" len="med"/>
          </a:ln>
          <a:effectLst/>
        </p:spPr>
        <p:txBody>
          <a:bodyPr>
            <a:prstTxWarp prst="textNoShape">
              <a:avLst/>
            </a:prstTxWarp>
          </a:bodyPr>
          <a:lstStyle/>
          <a:p>
            <a:endParaRPr lang="en-US"/>
          </a:p>
        </p:txBody>
      </p:sp>
      <p:sp>
        <p:nvSpPr>
          <p:cNvPr id="196695" name="Line 87"/>
          <p:cNvSpPr>
            <a:spLocks noChangeShapeType="1"/>
          </p:cNvSpPr>
          <p:nvPr/>
        </p:nvSpPr>
        <p:spPr bwMode="auto">
          <a:xfrm flipV="1">
            <a:off x="266700" y="2844800"/>
            <a:ext cx="561975" cy="179388"/>
          </a:xfrm>
          <a:prstGeom prst="line">
            <a:avLst/>
          </a:prstGeom>
          <a:noFill/>
          <a:ln w="44450">
            <a:solidFill>
              <a:srgbClr val="FF0000"/>
            </a:solidFill>
            <a:round/>
            <a:headEnd/>
            <a:tailEnd type="triangle" w="med" len="med"/>
          </a:ln>
          <a:effectLst/>
        </p:spPr>
        <p:txBody>
          <a:bodyPr>
            <a:prstTxWarp prst="textNoShape">
              <a:avLst/>
            </a:prstTxWarp>
          </a:bodyPr>
          <a:lstStyle/>
          <a:p>
            <a:endParaRPr lang="en-US"/>
          </a:p>
        </p:txBody>
      </p:sp>
      <p:sp>
        <p:nvSpPr>
          <p:cNvPr id="196696" name="Text Box 88"/>
          <p:cNvSpPr txBox="1">
            <a:spLocks noChangeArrowheads="1"/>
          </p:cNvSpPr>
          <p:nvPr/>
        </p:nvSpPr>
        <p:spPr bwMode="auto">
          <a:xfrm>
            <a:off x="8118475" y="3074988"/>
            <a:ext cx="1012825"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a:t>X</a:t>
            </a:r>
            <a:r>
              <a:rPr lang="en-US" sz="3200" baseline="-25000"/>
              <a:t>Beam</a:t>
            </a:r>
          </a:p>
        </p:txBody>
      </p:sp>
      <p:sp>
        <p:nvSpPr>
          <p:cNvPr id="196697" name="Text Box 89"/>
          <p:cNvSpPr txBox="1">
            <a:spLocks noChangeArrowheads="1"/>
          </p:cNvSpPr>
          <p:nvPr/>
        </p:nvSpPr>
        <p:spPr bwMode="auto">
          <a:xfrm>
            <a:off x="5459412" y="120651"/>
            <a:ext cx="1093788"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dirty="0" err="1"/>
              <a:t>X</a:t>
            </a:r>
            <a:r>
              <a:rPr lang="en-US" sz="3200" baseline="-25000" dirty="0" err="1"/>
              <a:t>Target</a:t>
            </a:r>
            <a:endParaRPr lang="en-US" sz="3200" baseline="-25000" dirty="0"/>
          </a:p>
        </p:txBody>
      </p:sp>
      <p:pic>
        <p:nvPicPr>
          <p:cNvPr id="196713" name="Picture 18"/>
          <p:cNvPicPr>
            <a:picLocks noChangeAspect="1" noChangeArrowheads="1"/>
          </p:cNvPicPr>
          <p:nvPr/>
        </p:nvPicPr>
        <p:blipFill>
          <a:blip r:embed="rId9"/>
          <a:srcRect/>
          <a:stretch>
            <a:fillRect/>
          </a:stretch>
        </p:blipFill>
        <p:spPr bwMode="auto">
          <a:xfrm>
            <a:off x="4445000" y="3689350"/>
            <a:ext cx="4699000" cy="2667000"/>
          </a:xfrm>
          <a:prstGeom prst="rect">
            <a:avLst/>
          </a:prstGeom>
          <a:noFill/>
          <a:ln w="9525">
            <a:noFill/>
            <a:miter lim="800000"/>
            <a:headEnd/>
            <a:tailEnd/>
          </a:ln>
        </p:spPr>
      </p:pic>
      <p:grpSp>
        <p:nvGrpSpPr>
          <p:cNvPr id="42" name="Group 59"/>
          <p:cNvGrpSpPr>
            <a:grpSpLocks noChangeAspect="1"/>
          </p:cNvGrpSpPr>
          <p:nvPr/>
        </p:nvGrpSpPr>
        <p:grpSpPr bwMode="auto">
          <a:xfrm>
            <a:off x="244057" y="806688"/>
            <a:ext cx="1639848" cy="909974"/>
            <a:chOff x="6627813" y="1106488"/>
            <a:chExt cx="2376487" cy="1319212"/>
          </a:xfrm>
        </p:grpSpPr>
        <p:grpSp>
          <p:nvGrpSpPr>
            <p:cNvPr id="43" name="Group 13"/>
            <p:cNvGrpSpPr>
              <a:grpSpLocks/>
            </p:cNvGrpSpPr>
            <p:nvPr/>
          </p:nvGrpSpPr>
          <p:grpSpPr bwMode="auto">
            <a:xfrm>
              <a:off x="6704009" y="1106489"/>
              <a:ext cx="2055812" cy="1319213"/>
              <a:chOff x="483" y="953"/>
              <a:chExt cx="1890" cy="1050"/>
            </a:xfrm>
          </p:grpSpPr>
          <p:grpSp>
            <p:nvGrpSpPr>
              <p:cNvPr id="48" name="Group 14"/>
              <p:cNvGrpSpPr>
                <a:grpSpLocks noChangeAspect="1"/>
              </p:cNvGrpSpPr>
              <p:nvPr/>
            </p:nvGrpSpPr>
            <p:grpSpPr bwMode="auto">
              <a:xfrm>
                <a:off x="1197" y="1362"/>
                <a:ext cx="464" cy="239"/>
                <a:chOff x="2707" y="2966"/>
                <a:chExt cx="864" cy="672"/>
              </a:xfrm>
            </p:grpSpPr>
            <p:sp>
              <p:nvSpPr>
                <p:cNvPr id="61"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2"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3"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4"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5"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grpSp>
          <p:grpSp>
            <p:nvGrpSpPr>
              <p:cNvPr id="49" name="Group 20"/>
              <p:cNvGrpSpPr>
                <a:grpSpLocks noChangeAspect="1"/>
              </p:cNvGrpSpPr>
              <p:nvPr/>
            </p:nvGrpSpPr>
            <p:grpSpPr bwMode="auto">
              <a:xfrm>
                <a:off x="1659" y="969"/>
                <a:ext cx="709" cy="517"/>
                <a:chOff x="3818" y="1354"/>
                <a:chExt cx="1246" cy="432"/>
              </a:xfrm>
            </p:grpSpPr>
            <p:sp>
              <p:nvSpPr>
                <p:cNvPr id="59"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wrap="square" anchor="ctr">
                  <a:prstTxWarp prst="textNoShape">
                    <a:avLst/>
                  </a:prstTxWarp>
                  <a:spAutoFit/>
                </a:bodyPr>
                <a:lstStyle/>
                <a:p>
                  <a:endParaRPr lang="en-US"/>
                </a:p>
              </p:txBody>
            </p:sp>
            <p:sp>
              <p:nvSpPr>
                <p:cNvPr id="60"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grpSp>
          <p:grpSp>
            <p:nvGrpSpPr>
              <p:cNvPr id="50" name="Group 23"/>
              <p:cNvGrpSpPr>
                <a:grpSpLocks noChangeAspect="1"/>
              </p:cNvGrpSpPr>
              <p:nvPr/>
            </p:nvGrpSpPr>
            <p:grpSpPr bwMode="auto">
              <a:xfrm flipV="1">
                <a:off x="1662" y="1486"/>
                <a:ext cx="711" cy="517"/>
                <a:chOff x="3818" y="1354"/>
                <a:chExt cx="1246" cy="432"/>
              </a:xfrm>
            </p:grpSpPr>
            <p:sp>
              <p:nvSpPr>
                <p:cNvPr id="57"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sp>
              <p:nvSpPr>
                <p:cNvPr id="58"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wrap="square" anchor="ctr">
                  <a:prstTxWarp prst="textNoShape">
                    <a:avLst/>
                  </a:prstTxWarp>
                  <a:spAutoFit/>
                </a:bodyPr>
                <a:lstStyle/>
                <a:p>
                  <a:endParaRPr lang="en-US"/>
                </a:p>
              </p:txBody>
            </p:sp>
          </p:grpSp>
          <p:grpSp>
            <p:nvGrpSpPr>
              <p:cNvPr id="51" name="Group 26"/>
              <p:cNvGrpSpPr>
                <a:grpSpLocks noChangeAspect="1"/>
              </p:cNvGrpSpPr>
              <p:nvPr/>
            </p:nvGrpSpPr>
            <p:grpSpPr bwMode="auto">
              <a:xfrm flipH="1">
                <a:off x="488" y="953"/>
                <a:ext cx="709" cy="517"/>
                <a:chOff x="3818" y="1354"/>
                <a:chExt cx="1246" cy="432"/>
              </a:xfrm>
            </p:grpSpPr>
            <p:sp>
              <p:nvSpPr>
                <p:cNvPr id="55"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wrap="square" anchor="ctr">
                  <a:prstTxWarp prst="textNoShape">
                    <a:avLst/>
                  </a:prstTxWarp>
                  <a:spAutoFit/>
                </a:bodyPr>
                <a:lstStyle/>
                <a:p>
                  <a:endParaRPr lang="en-US"/>
                </a:p>
              </p:txBody>
            </p:sp>
            <p:sp>
              <p:nvSpPr>
                <p:cNvPr id="56"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wrap="square" anchor="ctr">
                  <a:prstTxWarp prst="textNoShape">
                    <a:avLst/>
                  </a:prstTxWarp>
                  <a:spAutoFit/>
                </a:bodyPr>
                <a:lstStyle/>
                <a:p>
                  <a:endParaRPr lang="en-US"/>
                </a:p>
              </p:txBody>
            </p:sp>
          </p:grpSp>
          <p:grpSp>
            <p:nvGrpSpPr>
              <p:cNvPr id="52" name="Group 29"/>
              <p:cNvGrpSpPr>
                <a:grpSpLocks noChangeAspect="1"/>
              </p:cNvGrpSpPr>
              <p:nvPr/>
            </p:nvGrpSpPr>
            <p:grpSpPr bwMode="auto">
              <a:xfrm flipH="1" flipV="1">
                <a:off x="483" y="1470"/>
                <a:ext cx="711" cy="517"/>
                <a:chOff x="3818" y="1354"/>
                <a:chExt cx="1246" cy="432"/>
              </a:xfrm>
            </p:grpSpPr>
            <p:sp>
              <p:nvSpPr>
                <p:cNvPr id="53"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wrap="square" anchor="ctr">
                  <a:prstTxWarp prst="textNoShape">
                    <a:avLst/>
                  </a:prstTxWarp>
                  <a:spAutoFit/>
                </a:bodyPr>
                <a:lstStyle/>
                <a:p>
                  <a:endParaRPr lang="en-US"/>
                </a:p>
              </p:txBody>
            </p:sp>
            <p:sp>
              <p:nvSpPr>
                <p:cNvPr id="54"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wrap="square" anchor="ctr">
                  <a:prstTxWarp prst="textNoShape">
                    <a:avLst/>
                  </a:prstTxWarp>
                  <a:spAutoFit/>
                </a:bodyPr>
                <a:lstStyle/>
                <a:p>
                  <a:endParaRPr lang="en-US"/>
                </a:p>
              </p:txBody>
            </p:sp>
          </p:grpSp>
        </p:grpSp>
        <p:pic>
          <p:nvPicPr>
            <p:cNvPr id="44" name="Picture 32" descr="txp_fig"/>
            <p:cNvPicPr>
              <a:picLocks noChangeAspect="1" noChangeArrowheads="1"/>
            </p:cNvPicPr>
            <p:nvPr>
              <p:custDataLst>
                <p:tags r:id="rId1"/>
              </p:custDataLst>
            </p:nvPr>
          </p:nvPicPr>
          <p:blipFill>
            <a:blip r:embed="rId10">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45" name="Picture 3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46" name="Picture 34" descr="txp_fig"/>
            <p:cNvPicPr>
              <a:picLocks noChangeAspect="1" noChangeArrowheads="1"/>
            </p:cNvPicPr>
            <p:nvPr>
              <p:custDataLst>
                <p:tags r:id="rId3"/>
              </p:custDataLst>
            </p:nvPr>
          </p:nvPicPr>
          <p:blipFill>
            <a:blip r:embed="rId12">
              <a:clrChange>
                <a:clrFrom>
                  <a:srgbClr val="FFFFFF"/>
                </a:clrFrom>
                <a:clrTo>
                  <a:srgbClr val="FFFFFF">
                    <a:alpha val="0"/>
                  </a:srgbClr>
                </a:clrTo>
              </a:clrChange>
            </a:blip>
            <a:srcRect/>
            <a:stretch>
              <a:fillRect/>
            </a:stretch>
          </p:blipFill>
          <p:spPr bwMode="auto">
            <a:xfrm>
              <a:off x="8497888" y="1176338"/>
              <a:ext cx="506412" cy="468312"/>
            </a:xfrm>
            <a:prstGeom prst="rect">
              <a:avLst/>
            </a:prstGeom>
            <a:noFill/>
            <a:ln w="9525">
              <a:noFill/>
              <a:miter lim="800000"/>
              <a:headEnd/>
              <a:tailEnd/>
            </a:ln>
          </p:spPr>
        </p:pic>
        <p:pic>
          <p:nvPicPr>
            <p:cNvPr id="47" name="Picture 35"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8474075" y="1858963"/>
              <a:ext cx="468312" cy="336550"/>
            </a:xfrm>
            <a:prstGeom prst="rect">
              <a:avLst/>
            </a:prstGeom>
            <a:noFill/>
            <a:ln w="9525">
              <a:noFill/>
              <a:miter lim="800000"/>
              <a:headEnd/>
              <a:tailEnd/>
            </a:ln>
          </p:spPr>
        </p:pic>
      </p:grpSp>
      <p:sp>
        <p:nvSpPr>
          <p:cNvPr id="67" name="Footer Placeholder 66"/>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5FABD371-DAA5-8941-B7D6-137917697211}" type="slidenum">
              <a:rPr lang="en-US" smtClean="0"/>
              <a:pPr/>
              <a:t>12</a:t>
            </a:fld>
            <a:endParaRPr lang="en-US" smtClean="0"/>
          </a:p>
        </p:txBody>
      </p:sp>
      <p:sp>
        <p:nvSpPr>
          <p:cNvPr id="74755" name="Rectangle 3"/>
          <p:cNvSpPr>
            <a:spLocks noGrp="1" noChangeArrowheads="1"/>
          </p:cNvSpPr>
          <p:nvPr>
            <p:ph type="title"/>
          </p:nvPr>
        </p:nvSpPr>
        <p:spPr>
          <a:xfrm>
            <a:off x="65087" y="0"/>
            <a:ext cx="8783638" cy="1295400"/>
          </a:xfrm>
        </p:spPr>
        <p:txBody>
          <a:bodyPr/>
          <a:lstStyle/>
          <a:p>
            <a:pPr eaLnBrk="1" hangingPunct="1"/>
            <a:r>
              <a:rPr lang="en-US" sz="3600" dirty="0"/>
              <a:t>Experimental Sensitivity to Quark Energy Loss</a:t>
            </a:r>
          </a:p>
        </p:txBody>
      </p:sp>
      <p:sp>
        <p:nvSpPr>
          <p:cNvPr id="74756" name="Rectangle 4"/>
          <p:cNvSpPr>
            <a:spLocks noGrp="1" noChangeArrowheads="1"/>
          </p:cNvSpPr>
          <p:nvPr>
            <p:ph type="body" idx="1"/>
          </p:nvPr>
        </p:nvSpPr>
        <p:spPr>
          <a:xfrm>
            <a:off x="288925" y="1981200"/>
            <a:ext cx="5268913" cy="4178300"/>
          </a:xfrm>
          <a:noFill/>
          <a:ln>
            <a:noFill/>
          </a:ln>
        </p:spPr>
        <p:txBody>
          <a:bodyPr>
            <a:normAutofit lnSpcReduction="10000"/>
          </a:bodyPr>
          <a:lstStyle/>
          <a:p>
            <a:pPr eaLnBrk="1" hangingPunct="1">
              <a:lnSpc>
                <a:spcPct val="90000"/>
              </a:lnSpc>
            </a:pPr>
            <a:r>
              <a:rPr lang="en-US" sz="2400" dirty="0"/>
              <a:t>Shortest radiation length in nature </a:t>
            </a:r>
            <a:r>
              <a:rPr lang="en-US" sz="2800" dirty="0"/>
              <a:t>X</a:t>
            </a:r>
            <a:r>
              <a:rPr lang="en-US" sz="2800" baseline="-25000" dirty="0"/>
              <a:t>0 </a:t>
            </a:r>
            <a:r>
              <a:rPr lang="en-US" sz="2800" dirty="0"/>
              <a:t> = 1  </a:t>
            </a:r>
            <a:r>
              <a:rPr lang="en-US" sz="2800" dirty="0" err="1"/>
              <a:t>x</a:t>
            </a:r>
            <a:r>
              <a:rPr lang="en-US" sz="2800" dirty="0"/>
              <a:t> 10</a:t>
            </a:r>
            <a:r>
              <a:rPr lang="en-US" sz="2800" baseline="30000" dirty="0"/>
              <a:t>-13</a:t>
            </a:r>
            <a:r>
              <a:rPr lang="en-US" sz="2800" dirty="0"/>
              <a:t> </a:t>
            </a:r>
            <a:r>
              <a:rPr lang="en-US" sz="2800" dirty="0" err="1"/>
              <a:t>m</a:t>
            </a:r>
            <a:endParaRPr lang="en-US" sz="2400" dirty="0"/>
          </a:p>
          <a:p>
            <a:pPr eaLnBrk="1" hangingPunct="1">
              <a:lnSpc>
                <a:spcPct val="90000"/>
              </a:lnSpc>
            </a:pPr>
            <a:endParaRPr lang="en-US" sz="2400" dirty="0"/>
          </a:p>
          <a:p>
            <a:pPr eaLnBrk="1" hangingPunct="1">
              <a:lnSpc>
                <a:spcPct val="90000"/>
              </a:lnSpc>
            </a:pPr>
            <a:r>
              <a:rPr lang="en-US" sz="2400" dirty="0">
                <a:solidFill>
                  <a:schemeClr val="folHlink"/>
                </a:solidFill>
              </a:rPr>
              <a:t>Clearly distinguish</a:t>
            </a:r>
            <a:r>
              <a:rPr lang="en-US" sz="2400" dirty="0"/>
              <a:t> between leading models for L dependence of E-</a:t>
            </a:r>
            <a:r>
              <a:rPr lang="en-US" sz="2400" dirty="0" smtClean="0"/>
              <a:t>loss</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solidFill>
                  <a:srgbClr val="FF0000"/>
                </a:solidFill>
              </a:rPr>
              <a:t>Benchmark </a:t>
            </a:r>
            <a:r>
              <a:rPr lang="en-US" sz="2400" dirty="0" err="1" smtClean="0">
                <a:solidFill>
                  <a:srgbClr val="FF0000"/>
                </a:solidFill>
              </a:rPr>
              <a:t>dE/dx</a:t>
            </a:r>
            <a:r>
              <a:rPr lang="en-US" sz="2400" dirty="0" smtClean="0">
                <a:solidFill>
                  <a:srgbClr val="FF0000"/>
                </a:solidFill>
              </a:rPr>
              <a:t> models</a:t>
            </a:r>
            <a:endParaRPr lang="en-US" sz="2400" dirty="0" smtClean="0">
              <a:solidFill>
                <a:srgbClr val="FF0000"/>
              </a:solidFill>
            </a:endParaRPr>
          </a:p>
          <a:p>
            <a:pPr eaLnBrk="1" hangingPunct="1">
              <a:lnSpc>
                <a:spcPct val="90000"/>
              </a:lnSpc>
              <a:buFont typeface="Wingdings" charset="2"/>
              <a:buNone/>
            </a:pPr>
            <a:endParaRPr lang="en-US" sz="2400" dirty="0"/>
          </a:p>
          <a:p>
            <a:pPr eaLnBrk="1" hangingPunct="1">
              <a:lnSpc>
                <a:spcPct val="90000"/>
              </a:lnSpc>
              <a:buFont typeface="Wingdings" charset="2"/>
              <a:buNone/>
            </a:pPr>
            <a:endParaRPr lang="en-US" sz="2400" dirty="0" smtClean="0"/>
          </a:p>
          <a:p>
            <a:pPr eaLnBrk="1" hangingPunct="1">
              <a:lnSpc>
                <a:spcPct val="90000"/>
              </a:lnSpc>
              <a:buFont typeface="Wingdings" charset="2"/>
              <a:buNone/>
            </a:pPr>
            <a:endParaRPr lang="en-US" dirty="0"/>
          </a:p>
        </p:txBody>
      </p:sp>
      <p:sp>
        <p:nvSpPr>
          <p:cNvPr id="74757" name="Text Box 5"/>
          <p:cNvSpPr txBox="1">
            <a:spLocks noChangeArrowheads="1"/>
          </p:cNvSpPr>
          <p:nvPr/>
        </p:nvSpPr>
        <p:spPr bwMode="auto">
          <a:xfrm>
            <a:off x="6178550" y="1371600"/>
            <a:ext cx="2432050" cy="336550"/>
          </a:xfrm>
          <a:prstGeom prst="rect">
            <a:avLst/>
          </a:prstGeom>
          <a:solidFill>
            <a:schemeClr val="accent1"/>
          </a:solidFill>
          <a:ln w="9525">
            <a:noFill/>
            <a:miter lim="800000"/>
            <a:headEnd/>
            <a:tailEnd/>
          </a:ln>
        </p:spPr>
        <p:txBody>
          <a:bodyPr wrap="none">
            <a:prstTxWarp prst="textNoShape">
              <a:avLst/>
            </a:prstTxWarp>
            <a:spAutoFit/>
          </a:bodyPr>
          <a:lstStyle/>
          <a:p>
            <a:pPr eaLnBrk="0" hangingPunct="0"/>
            <a:r>
              <a:rPr lang="en-US" sz="1600" b="1">
                <a:latin typeface="Arial" charset="0"/>
              </a:rPr>
              <a:t>Quark energy loss </a:t>
            </a:r>
            <a:r>
              <a:rPr lang="en-US" sz="1600" b="1">
                <a:solidFill>
                  <a:srgbClr val="FF0000"/>
                </a:solidFill>
                <a:latin typeface="Arial" charset="0"/>
              </a:rPr>
              <a:t>only</a:t>
            </a:r>
          </a:p>
        </p:txBody>
      </p:sp>
      <p:pic>
        <p:nvPicPr>
          <p:cNvPr id="74761" name="Picture 13" descr="er-3"/>
          <p:cNvPicPr>
            <a:picLocks noChangeAspect="1" noChangeArrowheads="1"/>
          </p:cNvPicPr>
          <p:nvPr/>
        </p:nvPicPr>
        <p:blipFill>
          <a:blip r:embed="rId3"/>
          <a:srcRect l="3059" t="6638" r="12825" b="3000"/>
          <a:stretch>
            <a:fillRect/>
          </a:stretch>
        </p:blipFill>
        <p:spPr bwMode="auto">
          <a:xfrm>
            <a:off x="5557838" y="1914525"/>
            <a:ext cx="3290887" cy="4714875"/>
          </a:xfrm>
          <a:prstGeom prst="rect">
            <a:avLst/>
          </a:prstGeom>
          <a:noFill/>
          <a:ln w="9525">
            <a:noFill/>
            <a:miter lim="800000"/>
            <a:headEnd/>
            <a:tailEnd/>
          </a:ln>
        </p:spPr>
      </p:pic>
      <p:grpSp>
        <p:nvGrpSpPr>
          <p:cNvPr id="15" name="Group 14"/>
          <p:cNvGrpSpPr/>
          <p:nvPr/>
        </p:nvGrpSpPr>
        <p:grpSpPr>
          <a:xfrm>
            <a:off x="1219200" y="4364037"/>
            <a:ext cx="3505200" cy="865187"/>
            <a:chOff x="1447800" y="3935413"/>
            <a:chExt cx="3505200" cy="865187"/>
          </a:xfrm>
        </p:grpSpPr>
        <p:pic>
          <p:nvPicPr>
            <p:cNvPr id="74762" name="Picture 17" descr="dE_1"/>
            <p:cNvPicPr>
              <a:picLocks noChangeAspect="1" noChangeArrowheads="1"/>
            </p:cNvPicPr>
            <p:nvPr/>
          </p:nvPicPr>
          <p:blipFill>
            <a:blip r:embed="rId4"/>
            <a:srcRect/>
            <a:stretch>
              <a:fillRect/>
            </a:stretch>
          </p:blipFill>
          <p:spPr bwMode="auto">
            <a:xfrm>
              <a:off x="1447800" y="3935413"/>
              <a:ext cx="3505200" cy="468312"/>
            </a:xfrm>
            <a:prstGeom prst="rect">
              <a:avLst/>
            </a:prstGeom>
            <a:noFill/>
            <a:ln w="9525">
              <a:noFill/>
              <a:miter lim="800000"/>
              <a:headEnd/>
              <a:tailEnd/>
            </a:ln>
          </p:spPr>
        </p:pic>
        <p:pic>
          <p:nvPicPr>
            <p:cNvPr id="74763" name="Picture 18" descr="dE_2"/>
            <p:cNvPicPr>
              <a:picLocks noChangeAspect="1" noChangeArrowheads="1"/>
            </p:cNvPicPr>
            <p:nvPr/>
          </p:nvPicPr>
          <p:blipFill>
            <a:blip r:embed="rId5"/>
            <a:srcRect/>
            <a:stretch>
              <a:fillRect/>
            </a:stretch>
          </p:blipFill>
          <p:spPr bwMode="auto">
            <a:xfrm>
              <a:off x="1447800" y="4364037"/>
              <a:ext cx="3505200" cy="436563"/>
            </a:xfrm>
            <a:prstGeom prst="rect">
              <a:avLst/>
            </a:prstGeom>
            <a:noFill/>
            <a:ln w="9525">
              <a:noFill/>
              <a:miter lim="800000"/>
              <a:headEnd/>
              <a:tailEnd/>
            </a:ln>
          </p:spPr>
        </p:pic>
      </p:grpSp>
      <p:sp>
        <p:nvSpPr>
          <p:cNvPr id="74764" name="Rectangle 19"/>
          <p:cNvSpPr>
            <a:spLocks noChangeArrowheads="1"/>
          </p:cNvSpPr>
          <p:nvPr/>
        </p:nvSpPr>
        <p:spPr bwMode="auto">
          <a:xfrm>
            <a:off x="1219200" y="4372504"/>
            <a:ext cx="3505200" cy="838200"/>
          </a:xfrm>
          <a:prstGeom prst="rect">
            <a:avLst/>
          </a:prstGeom>
          <a:noFill/>
          <a:ln w="28575">
            <a:solidFill>
              <a:schemeClr val="hlink"/>
            </a:solidFill>
            <a:miter lim="800000"/>
            <a:headEnd/>
            <a:tailEnd/>
          </a:ln>
        </p:spPr>
        <p:txBody>
          <a:bodyPr wrap="none" anchor="ctr">
            <a:prstTxWarp prst="textNoShape">
              <a:avLst/>
            </a:prstTxWarp>
          </a:bodyPr>
          <a:lstStyle/>
          <a:p>
            <a:endParaRPr lang="en-US"/>
          </a:p>
        </p:txBody>
      </p:sp>
      <p:graphicFrame>
        <p:nvGraphicFramePr>
          <p:cNvPr id="14" name="Object 13"/>
          <p:cNvGraphicFramePr>
            <a:graphicFrameLocks noChangeAspect="1"/>
          </p:cNvGraphicFramePr>
          <p:nvPr/>
        </p:nvGraphicFramePr>
        <p:xfrm>
          <a:off x="1657350" y="1174749"/>
          <a:ext cx="1314450" cy="740872"/>
        </p:xfrm>
        <a:graphic>
          <a:graphicData uri="http://schemas.openxmlformats.org/presentationml/2006/ole">
            <p:oleObj spid="_x0000_s34818" name="Equation" r:id="rId6" imgW="698500" imgH="393700" progId="Equation.3">
              <p:embed/>
            </p:oleObj>
          </a:graphicData>
        </a:graphic>
      </p:graphicFrame>
      <p:sp>
        <p:nvSpPr>
          <p:cNvPr id="17" name="Footer Placeholder 16"/>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fld id="{1BE852F9-00B2-9947-B564-43829FC6B2FB}" type="slidenum">
              <a:rPr lang="en-US" smtClean="0"/>
              <a:pPr/>
              <a:t>13</a:t>
            </a:fld>
            <a:endParaRPr lang="en-US" smtClean="0"/>
          </a:p>
        </p:txBody>
      </p:sp>
      <p:sp>
        <p:nvSpPr>
          <p:cNvPr id="65541" name="Text Box 2"/>
          <p:cNvSpPr txBox="1">
            <a:spLocks noChangeArrowheads="1"/>
          </p:cNvSpPr>
          <p:nvPr/>
        </p:nvSpPr>
        <p:spPr bwMode="auto">
          <a:xfrm>
            <a:off x="381000" y="5638800"/>
            <a:ext cx="8305800" cy="519113"/>
          </a:xfrm>
          <a:prstGeom prst="rect">
            <a:avLst/>
          </a:prstGeom>
          <a:noFill/>
          <a:ln w="28575">
            <a:noFill/>
            <a:miter lim="800000"/>
            <a:headEnd/>
            <a:tailEnd/>
          </a:ln>
        </p:spPr>
        <p:txBody>
          <a:bodyPr>
            <a:prstTxWarp prst="textNoShape">
              <a:avLst/>
            </a:prstTxWarp>
            <a:spAutoFit/>
          </a:bodyPr>
          <a:lstStyle/>
          <a:p>
            <a:pPr algn="ctr">
              <a:spcBef>
                <a:spcPct val="50000"/>
              </a:spcBef>
            </a:pPr>
            <a:r>
              <a:rPr lang="en-US" altLang="ja-JP" sz="2800" dirty="0">
                <a:solidFill>
                  <a:srgbClr val="008000"/>
                </a:solidFill>
                <a:latin typeface="Comic Sans MS" charset="0"/>
              </a:rPr>
              <a:t>Sea </a:t>
            </a:r>
            <a:r>
              <a:rPr lang="en-US" altLang="ja-JP" sz="2800" dirty="0" smtClean="0">
                <a:solidFill>
                  <a:srgbClr val="008000"/>
                </a:solidFill>
                <a:latin typeface="Comic Sans MS" charset="0"/>
              </a:rPr>
              <a:t>Asymmetry</a:t>
            </a:r>
            <a:r>
              <a:rPr lang="en-US" altLang="ja-JP" sz="2800" dirty="0" smtClean="0">
                <a:solidFill>
                  <a:srgbClr val="008000"/>
                </a:solidFill>
                <a:latin typeface="Comic Sans MS" charset="0"/>
              </a:rPr>
              <a:t> probed</a:t>
            </a:r>
            <a:r>
              <a:rPr lang="en-US" altLang="ja-JP" sz="2800" dirty="0" smtClean="0">
                <a:solidFill>
                  <a:srgbClr val="008000"/>
                </a:solidFill>
                <a:latin typeface="Comic Sans MS" charset="0"/>
              </a:rPr>
              <a:t> by </a:t>
            </a:r>
            <a:r>
              <a:rPr lang="en-US" altLang="ja-JP" sz="2800" dirty="0" err="1" smtClean="0">
                <a:solidFill>
                  <a:srgbClr val="008000"/>
                </a:solidFill>
                <a:latin typeface="Comic Sans MS" charset="0"/>
              </a:rPr>
              <a:t>Drell</a:t>
            </a:r>
            <a:r>
              <a:rPr lang="en-US" altLang="ja-JP" sz="2800" dirty="0">
                <a:solidFill>
                  <a:srgbClr val="008000"/>
                </a:solidFill>
                <a:latin typeface="Comic Sans MS" charset="0"/>
              </a:rPr>
              <a:t>-</a:t>
            </a:r>
            <a:r>
              <a:rPr lang="en-US" altLang="ja-JP" sz="2800" dirty="0" smtClean="0">
                <a:solidFill>
                  <a:srgbClr val="008000"/>
                </a:solidFill>
                <a:latin typeface="Comic Sans MS" charset="0"/>
              </a:rPr>
              <a:t>Yan</a:t>
            </a:r>
            <a:endParaRPr lang="en-US" altLang="ja-JP" sz="2800" dirty="0">
              <a:solidFill>
                <a:srgbClr val="008000"/>
              </a:solidFill>
              <a:latin typeface="Comic Sans MS" charset="0"/>
            </a:endParaRPr>
          </a:p>
        </p:txBody>
      </p:sp>
      <p:pic>
        <p:nvPicPr>
          <p:cNvPr id="65542" name="Picture 3" descr="txp_fig"/>
          <p:cNvPicPr>
            <a:picLocks noChangeAspect="1" noChangeArrowheads="1"/>
          </p:cNvPicPr>
          <p:nvPr>
            <p:custDataLst>
              <p:tags r:id="rId1"/>
            </p:custDataLst>
          </p:nvPr>
        </p:nvPicPr>
        <p:blipFill>
          <a:blip r:embed="rId6"/>
          <a:srcRect/>
          <a:stretch>
            <a:fillRect/>
          </a:stretch>
        </p:blipFill>
        <p:spPr bwMode="auto">
          <a:xfrm>
            <a:off x="965200" y="990600"/>
            <a:ext cx="2082800" cy="361950"/>
          </a:xfrm>
          <a:prstGeom prst="rect">
            <a:avLst/>
          </a:prstGeom>
          <a:noFill/>
          <a:ln w="28575">
            <a:noFill/>
            <a:miter lim="800000"/>
            <a:headEnd/>
            <a:tailEnd/>
          </a:ln>
        </p:spPr>
      </p:pic>
      <p:pic>
        <p:nvPicPr>
          <p:cNvPr id="65543" name="Picture 4" descr="txp_fig"/>
          <p:cNvPicPr>
            <a:picLocks noChangeAspect="1" noChangeArrowheads="1"/>
          </p:cNvPicPr>
          <p:nvPr>
            <p:custDataLst>
              <p:tags r:id="rId2"/>
            </p:custDataLst>
          </p:nvPr>
        </p:nvPicPr>
        <p:blipFill>
          <a:blip r:embed="rId7"/>
          <a:srcRect/>
          <a:stretch>
            <a:fillRect/>
          </a:stretch>
        </p:blipFill>
        <p:spPr bwMode="auto">
          <a:xfrm>
            <a:off x="76200" y="3657600"/>
            <a:ext cx="4603750" cy="584200"/>
          </a:xfrm>
          <a:prstGeom prst="rect">
            <a:avLst/>
          </a:prstGeom>
          <a:noFill/>
          <a:ln w="9525">
            <a:noFill/>
            <a:miter lim="800000"/>
            <a:headEnd/>
            <a:tailEnd/>
          </a:ln>
        </p:spPr>
      </p:pic>
      <p:pic>
        <p:nvPicPr>
          <p:cNvPr id="65544" name="Picture 5" descr="dy"/>
          <p:cNvPicPr>
            <a:picLocks noChangeAspect="1" noChangeArrowheads="1"/>
          </p:cNvPicPr>
          <p:nvPr/>
        </p:nvPicPr>
        <p:blipFill>
          <a:blip r:embed="rId8"/>
          <a:srcRect t="6870" b="6287"/>
          <a:stretch>
            <a:fillRect/>
          </a:stretch>
        </p:blipFill>
        <p:spPr bwMode="auto">
          <a:xfrm>
            <a:off x="533400" y="1447800"/>
            <a:ext cx="3094038" cy="1914525"/>
          </a:xfrm>
          <a:prstGeom prst="rect">
            <a:avLst/>
          </a:prstGeom>
          <a:noFill/>
          <a:ln w="9525">
            <a:noFill/>
            <a:miter lim="800000"/>
            <a:headEnd/>
            <a:tailEnd/>
          </a:ln>
        </p:spPr>
      </p:pic>
      <p:pic>
        <p:nvPicPr>
          <p:cNvPr id="65545" name="Picture 6" descr="txp_fig"/>
          <p:cNvPicPr>
            <a:picLocks noChangeAspect="1" noChangeArrowheads="1"/>
          </p:cNvPicPr>
          <p:nvPr>
            <p:custDataLst>
              <p:tags r:id="rId3"/>
            </p:custDataLst>
          </p:nvPr>
        </p:nvPicPr>
        <p:blipFill>
          <a:blip r:embed="rId9"/>
          <a:srcRect/>
          <a:stretch>
            <a:fillRect/>
          </a:stretch>
        </p:blipFill>
        <p:spPr bwMode="auto">
          <a:xfrm>
            <a:off x="554038" y="4464050"/>
            <a:ext cx="3408362" cy="793750"/>
          </a:xfrm>
          <a:prstGeom prst="rect">
            <a:avLst/>
          </a:prstGeom>
          <a:noFill/>
          <a:ln w="9525">
            <a:noFill/>
            <a:miter lim="800000"/>
            <a:headEnd/>
            <a:tailEnd/>
          </a:ln>
        </p:spPr>
      </p:pic>
      <p:sp>
        <p:nvSpPr>
          <p:cNvPr id="65546" name="Text Box 7"/>
          <p:cNvSpPr txBox="1">
            <a:spLocks noChangeArrowheads="1"/>
          </p:cNvSpPr>
          <p:nvPr/>
        </p:nvSpPr>
        <p:spPr bwMode="auto">
          <a:xfrm>
            <a:off x="5204474" y="1278523"/>
            <a:ext cx="3634228" cy="338554"/>
          </a:xfrm>
          <a:prstGeom prst="rect">
            <a:avLst/>
          </a:prstGeom>
          <a:noFill/>
          <a:ln w="28575">
            <a:noFill/>
            <a:miter lim="800000"/>
            <a:headEnd/>
            <a:tailEnd/>
          </a:ln>
        </p:spPr>
        <p:txBody>
          <a:bodyPr wrap="none">
            <a:prstTxWarp prst="textNoShape">
              <a:avLst/>
            </a:prstTxWarp>
            <a:spAutoFit/>
          </a:bodyPr>
          <a:lstStyle/>
          <a:p>
            <a:pPr eaLnBrk="0" hangingPunct="0"/>
            <a:r>
              <a:rPr lang="en-US" altLang="ja-JP" sz="1600" dirty="0" smtClean="0">
                <a:solidFill>
                  <a:srgbClr val="0000FF"/>
                </a:solidFill>
                <a:latin typeface="Comic Sans MS" charset="0"/>
              </a:rPr>
              <a:t>E866</a:t>
            </a:r>
            <a:r>
              <a:rPr lang="en-US" altLang="ja-JP" sz="1600" dirty="0" smtClean="0">
                <a:solidFill>
                  <a:srgbClr val="0000FF"/>
                </a:solidFill>
                <a:latin typeface="Comic Sans MS" charset="0"/>
              </a:rPr>
              <a:t>, </a:t>
            </a:r>
            <a:r>
              <a:rPr lang="en-US" altLang="ja-JP" sz="1600" dirty="0" err="1">
                <a:solidFill>
                  <a:srgbClr val="0000FF"/>
                </a:solidFill>
                <a:latin typeface="Comic Sans MS" charset="0"/>
              </a:rPr>
              <a:t>Phys.Rev</a:t>
            </a:r>
            <a:r>
              <a:rPr lang="en-US" altLang="ja-JP" sz="1600" dirty="0">
                <a:solidFill>
                  <a:srgbClr val="0000FF"/>
                </a:solidFill>
                <a:latin typeface="Comic Sans MS" charset="0"/>
              </a:rPr>
              <a:t>. D64 (2001) 052002</a:t>
            </a:r>
            <a:r>
              <a:rPr lang="en-US" altLang="ja-JP" sz="1600" dirty="0">
                <a:solidFill>
                  <a:srgbClr val="0000FF"/>
                </a:solidFill>
              </a:rPr>
              <a:t> </a:t>
            </a:r>
          </a:p>
        </p:txBody>
      </p:sp>
      <p:sp>
        <p:nvSpPr>
          <p:cNvPr id="65547" name="Rectangle 9"/>
          <p:cNvSpPr>
            <a:spLocks noChangeArrowheads="1"/>
          </p:cNvSpPr>
          <p:nvPr/>
        </p:nvSpPr>
        <p:spPr bwMode="auto">
          <a:xfrm>
            <a:off x="1772850" y="78194"/>
            <a:ext cx="5820899" cy="646331"/>
          </a:xfrm>
          <a:prstGeom prst="rect">
            <a:avLst/>
          </a:prstGeom>
          <a:noFill/>
          <a:ln w="9525">
            <a:noFill/>
            <a:miter lim="800000"/>
            <a:headEnd/>
            <a:tailEnd/>
          </a:ln>
        </p:spPr>
        <p:txBody>
          <a:bodyPr wrap="none">
            <a:prstTxWarp prst="textNoShape">
              <a:avLst/>
            </a:prstTxWarp>
            <a:spAutoFit/>
          </a:bodyPr>
          <a:lstStyle/>
          <a:p>
            <a:r>
              <a:rPr kumimoji="1" lang="en-US" altLang="ja-JP" sz="3600" dirty="0" smtClean="0">
                <a:solidFill>
                  <a:srgbClr val="FF0000"/>
                </a:solidFill>
              </a:rPr>
              <a:t>Topic (II): Origin of Sea Quarks</a:t>
            </a:r>
          </a:p>
        </p:txBody>
      </p:sp>
      <p:pic>
        <p:nvPicPr>
          <p:cNvPr id="65548" name="Picture 10" descr="e866du"/>
          <p:cNvPicPr>
            <a:picLocks noChangeAspect="1" noChangeArrowheads="1"/>
          </p:cNvPicPr>
          <p:nvPr/>
        </p:nvPicPr>
        <p:blipFill>
          <a:blip r:embed="rId10"/>
          <a:srcRect/>
          <a:stretch>
            <a:fillRect/>
          </a:stretch>
        </p:blipFill>
        <p:spPr bwMode="auto">
          <a:xfrm>
            <a:off x="4876800" y="1828800"/>
            <a:ext cx="4114800" cy="3951288"/>
          </a:xfrm>
          <a:prstGeom prst="rect">
            <a:avLst/>
          </a:prstGeom>
          <a:noFill/>
          <a:ln w="9525">
            <a:noFill/>
            <a:miter lim="800000"/>
            <a:headEnd/>
            <a:tailEnd/>
          </a:ln>
        </p:spPr>
      </p:pic>
      <p:sp>
        <p:nvSpPr>
          <p:cNvPr id="65549" name="Text Box 11"/>
          <p:cNvSpPr txBox="1">
            <a:spLocks noChangeArrowheads="1"/>
          </p:cNvSpPr>
          <p:nvPr/>
        </p:nvSpPr>
        <p:spPr bwMode="auto">
          <a:xfrm>
            <a:off x="5791200" y="4267200"/>
            <a:ext cx="179228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FF0000"/>
                </a:solidFill>
                <a:latin typeface="Times" charset="0"/>
              </a:rPr>
              <a:t>FermiLab/E866</a:t>
            </a:r>
          </a:p>
        </p:txBody>
      </p:sp>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63" name="Rectangle 2"/>
          <p:cNvSpPr>
            <a:spLocks noGrp="1" noChangeArrowheads="1"/>
          </p:cNvSpPr>
          <p:nvPr>
            <p:ph type="title"/>
          </p:nvPr>
        </p:nvSpPr>
        <p:spPr>
          <a:xfrm>
            <a:off x="228600" y="0"/>
            <a:ext cx="8458200" cy="1143000"/>
          </a:xfrm>
        </p:spPr>
        <p:txBody>
          <a:bodyPr/>
          <a:lstStyle/>
          <a:p>
            <a:pPr eaLnBrk="1" hangingPunct="1"/>
            <a:r>
              <a:rPr lang="en-US" sz="2800" dirty="0" smtClean="0">
                <a:ea typeface="ＭＳ Ｐゴシック" charset="-128"/>
                <a:cs typeface="ＭＳ Ｐゴシック" charset="-128"/>
              </a:rPr>
              <a:t>Nucleon is a </a:t>
            </a:r>
            <a:r>
              <a:rPr lang="en-US" sz="2800" dirty="0" smtClean="0">
                <a:ea typeface="ＭＳ Ｐゴシック" charset="-128"/>
                <a:cs typeface="ＭＳ Ｐゴシック" charset="-128"/>
              </a:rPr>
              <a:t>C</a:t>
            </a:r>
            <a:r>
              <a:rPr lang="en-US" sz="2800" dirty="0" smtClean="0">
                <a:ea typeface="ＭＳ Ｐゴシック" charset="-128"/>
                <a:cs typeface="ＭＳ Ｐゴシック" charset="-128"/>
              </a:rPr>
              <a:t>omplex System </a:t>
            </a:r>
            <a:br>
              <a:rPr lang="en-US" sz="2800" dirty="0" smtClean="0">
                <a:ea typeface="ＭＳ Ｐゴシック" charset="-128"/>
                <a:cs typeface="ＭＳ Ｐゴシック" charset="-128"/>
              </a:rPr>
            </a:br>
            <a:r>
              <a:rPr lang="en-US" sz="2800" dirty="0" err="1" smtClean="0">
                <a:solidFill>
                  <a:srgbClr val="0000FF"/>
                </a:solidFill>
                <a:ea typeface="ＭＳ Ｐゴシック" charset="-128"/>
                <a:cs typeface="ＭＳ Ｐゴシック" charset="-128"/>
              </a:rPr>
              <a:t>Pion</a:t>
            </a:r>
            <a:r>
              <a:rPr lang="en-US" sz="2800" dirty="0" smtClean="0">
                <a:solidFill>
                  <a:srgbClr val="0000FF"/>
                </a:solidFill>
                <a:ea typeface="ＭＳ Ｐゴシック" charset="-128"/>
                <a:cs typeface="ＭＳ Ｐゴシック" charset="-128"/>
              </a:rPr>
              <a:t> cloud and Sea quarks </a:t>
            </a:r>
            <a:endParaRPr lang="en-US" sz="2800" dirty="0" smtClean="0">
              <a:solidFill>
                <a:srgbClr val="0000FF"/>
              </a:solidFill>
              <a:ea typeface="ＭＳ Ｐゴシック" charset="-128"/>
              <a:cs typeface="ＭＳ Ｐゴシック" charset="-128"/>
            </a:endParaRPr>
          </a:p>
        </p:txBody>
      </p:sp>
      <p:pic>
        <p:nvPicPr>
          <p:cNvPr id="45064" name="Picture 5"/>
          <p:cNvPicPr>
            <a:picLocks noChangeAspect="1" noChangeArrowheads="1"/>
          </p:cNvPicPr>
          <p:nvPr/>
        </p:nvPicPr>
        <p:blipFill>
          <a:blip r:embed="rId4"/>
          <a:srcRect/>
          <a:stretch>
            <a:fillRect/>
          </a:stretch>
        </p:blipFill>
        <p:spPr bwMode="auto">
          <a:xfrm>
            <a:off x="562708" y="1523617"/>
            <a:ext cx="5457092" cy="4832733"/>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6BEE9D11-099D-CF4F-A032-07120B1AEDB1}" type="slidenum">
              <a:rPr lang="en-US" smtClean="0"/>
              <a:pPr/>
              <a:t>14</a:t>
            </a:fld>
            <a:endParaRPr lang="en-US"/>
          </a:p>
        </p:txBody>
      </p:sp>
      <p:sp>
        <p:nvSpPr>
          <p:cNvPr id="15" name="Footer Placeholder 14"/>
          <p:cNvSpPr>
            <a:spLocks noGrp="1"/>
          </p:cNvSpPr>
          <p:nvPr>
            <p:ph type="ftr" sz="quarter" idx="11"/>
          </p:nvPr>
        </p:nvSpPr>
        <p:spPr/>
        <p:txBody>
          <a:bodyPr/>
          <a:lstStyle/>
          <a:p>
            <a:r>
              <a:rPr lang="en-US" smtClean="0"/>
              <a:t>M. Liu @GHP2011</a:t>
            </a:r>
            <a:endParaRPr lang="en-US"/>
          </a:p>
        </p:txBody>
      </p:sp>
      <p:graphicFrame>
        <p:nvGraphicFramePr>
          <p:cNvPr id="16" name="Object 15"/>
          <p:cNvGraphicFramePr>
            <a:graphicFrameLocks noChangeAspect="1"/>
          </p:cNvGraphicFramePr>
          <p:nvPr/>
        </p:nvGraphicFramePr>
        <p:xfrm>
          <a:off x="6267450" y="2009246"/>
          <a:ext cx="2574925" cy="2171171"/>
        </p:xfrm>
        <a:graphic>
          <a:graphicData uri="http://schemas.openxmlformats.org/presentationml/2006/ole">
            <p:oleObj spid="_x0000_s152582" name="Equation" r:id="rId5" imgW="1663700" imgH="1117600" progId="Equation.3">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AC66E51E-4659-0F4B-85CC-FFB59C3A533B}" type="slidenum">
              <a:rPr lang="en-US" smtClean="0"/>
              <a:pPr/>
              <a:t>15</a:t>
            </a:fld>
            <a:endParaRPr lang="en-US" smtClean="0"/>
          </a:p>
        </p:txBody>
      </p:sp>
      <p:pic>
        <p:nvPicPr>
          <p:cNvPr id="63493" name="Picture 2" descr="NaiveProtonSpinPionCloud"/>
          <p:cNvPicPr>
            <a:picLocks noGrp="1" noChangeAspect="1" noChangeArrowheads="1"/>
          </p:cNvPicPr>
          <p:nvPr>
            <p:ph idx="1"/>
          </p:nvPr>
        </p:nvPicPr>
        <p:blipFill>
          <a:blip r:embed="rId4"/>
          <a:srcRect/>
          <a:stretch>
            <a:fillRect/>
          </a:stretch>
        </p:blipFill>
        <p:spPr>
          <a:xfrm>
            <a:off x="1141413" y="1141413"/>
            <a:ext cx="7386637" cy="5708650"/>
          </a:xfrm>
        </p:spPr>
      </p:pic>
      <p:sp>
        <p:nvSpPr>
          <p:cNvPr id="63494" name="Line 3"/>
          <p:cNvSpPr>
            <a:spLocks noChangeShapeType="1"/>
          </p:cNvSpPr>
          <p:nvPr/>
        </p:nvSpPr>
        <p:spPr bwMode="auto">
          <a:xfrm flipH="1">
            <a:off x="6248400" y="3886200"/>
            <a:ext cx="152400" cy="1143000"/>
          </a:xfrm>
          <a:prstGeom prst="line">
            <a:avLst/>
          </a:prstGeom>
          <a:noFill/>
          <a:ln w="47625">
            <a:solidFill>
              <a:schemeClr val="tx1"/>
            </a:solidFill>
            <a:round/>
            <a:headEnd/>
            <a:tailEnd type="triangle" w="med" len="med"/>
          </a:ln>
        </p:spPr>
        <p:txBody>
          <a:bodyPr wrap="none" anchor="ctr">
            <a:prstTxWarp prst="textNoShape">
              <a:avLst/>
            </a:prstTxWarp>
          </a:bodyPr>
          <a:lstStyle/>
          <a:p>
            <a:endParaRPr lang="en-US"/>
          </a:p>
        </p:txBody>
      </p:sp>
      <p:sp>
        <p:nvSpPr>
          <p:cNvPr id="63495" name="Text Box 4"/>
          <p:cNvSpPr txBox="1">
            <a:spLocks noChangeArrowheads="1"/>
          </p:cNvSpPr>
          <p:nvPr/>
        </p:nvSpPr>
        <p:spPr bwMode="auto">
          <a:xfrm>
            <a:off x="5181600" y="5105400"/>
            <a:ext cx="3436938" cy="457200"/>
          </a:xfrm>
          <a:prstGeom prst="rect">
            <a:avLst/>
          </a:prstGeom>
          <a:noFill/>
          <a:ln w="9525">
            <a:noFill/>
            <a:miter lim="800000"/>
            <a:headEnd/>
            <a:tailEnd/>
          </a:ln>
        </p:spPr>
        <p:txBody>
          <a:bodyPr wrap="none">
            <a:prstTxWarp prst="textNoShape">
              <a:avLst/>
            </a:prstTxWarp>
            <a:spAutoFit/>
          </a:bodyPr>
          <a:lstStyle/>
          <a:p>
            <a:r>
              <a:rPr kumimoji="1" lang="en-US" altLang="ja-JP"/>
              <a:t>Extra dbar in proton g.s.</a:t>
            </a:r>
          </a:p>
        </p:txBody>
      </p:sp>
      <p:sp>
        <p:nvSpPr>
          <p:cNvPr id="63496" name="Text Box 5"/>
          <p:cNvSpPr txBox="1">
            <a:spLocks noChangeArrowheads="1"/>
          </p:cNvSpPr>
          <p:nvPr/>
        </p:nvSpPr>
        <p:spPr bwMode="auto">
          <a:xfrm>
            <a:off x="914400" y="5638800"/>
            <a:ext cx="7554913" cy="406400"/>
          </a:xfrm>
          <a:prstGeom prst="rect">
            <a:avLst/>
          </a:prstGeom>
          <a:solidFill>
            <a:srgbClr val="FFFF99"/>
          </a:solidFill>
          <a:ln w="9525">
            <a:solidFill>
              <a:schemeClr val="tx1"/>
            </a:solidFill>
            <a:miter lim="800000"/>
            <a:headEnd/>
            <a:tailEnd/>
          </a:ln>
        </p:spPr>
        <p:txBody>
          <a:bodyPr wrap="none">
            <a:prstTxWarp prst="textNoShape">
              <a:avLst/>
            </a:prstTxWarp>
            <a:spAutoFit/>
          </a:bodyPr>
          <a:lstStyle/>
          <a:p>
            <a:r>
              <a:rPr kumimoji="1" lang="en-US" altLang="ja-JP" sz="2000">
                <a:solidFill>
                  <a:srgbClr val="0000FF"/>
                </a:solidFill>
              </a:rPr>
              <a:t>Sea Quarks Carry Major Orbital Angular Momentum Component?</a:t>
            </a:r>
          </a:p>
        </p:txBody>
      </p:sp>
      <p:sp>
        <p:nvSpPr>
          <p:cNvPr id="63497" name="Rectangle 6"/>
          <p:cNvSpPr>
            <a:spLocks noGrp="1" noChangeArrowheads="1"/>
          </p:cNvSpPr>
          <p:nvPr>
            <p:ph type="title"/>
          </p:nvPr>
        </p:nvSpPr>
        <p:spPr>
          <a:xfrm>
            <a:off x="0" y="228600"/>
            <a:ext cx="9144000" cy="1524000"/>
          </a:xfrm>
          <a:noFill/>
        </p:spPr>
        <p:txBody>
          <a:bodyPr/>
          <a:lstStyle/>
          <a:p>
            <a:pPr eaLnBrk="1" hangingPunct="1"/>
            <a:r>
              <a:rPr lang="en-US" altLang="ja-JP">
                <a:ea typeface="ＭＳ Ｐゴシック" charset="-128"/>
                <a:cs typeface="ＭＳ Ｐゴシック" charset="-128"/>
              </a:rPr>
              <a:t>    </a:t>
            </a:r>
            <a:r>
              <a:rPr lang="en-US" altLang="ja-JP" sz="3600">
                <a:ea typeface="ＭＳ Ｐゴシック" charset="-128"/>
                <a:cs typeface="ＭＳ Ｐゴシック" charset="-128"/>
              </a:rPr>
              <a:t>Pion Cloud Model and the</a:t>
            </a:r>
            <a:br>
              <a:rPr lang="en-US" altLang="ja-JP" sz="3600">
                <a:ea typeface="ＭＳ Ｐゴシック" charset="-128"/>
                <a:cs typeface="ＭＳ Ｐゴシック" charset="-128"/>
              </a:rPr>
            </a:br>
            <a:r>
              <a:rPr lang="en-US" altLang="ja-JP" sz="3600">
                <a:ea typeface="ＭＳ Ｐゴシック" charset="-128"/>
                <a:cs typeface="ＭＳ Ｐゴシック" charset="-128"/>
              </a:rPr>
              <a:t>Orbital Angular Momentum?!</a:t>
            </a:r>
          </a:p>
        </p:txBody>
      </p:sp>
      <p:sp>
        <p:nvSpPr>
          <p:cNvPr id="11" name="Footer Placeholder 10"/>
          <p:cNvSpPr>
            <a:spLocks noGrp="1"/>
          </p:cNvSpPr>
          <p:nvPr>
            <p:ph type="ftr" sz="quarter" idx="11"/>
          </p:nvPr>
        </p:nvSpPr>
        <p:spPr/>
        <p:txBody>
          <a:bodyPr/>
          <a:lstStyle/>
          <a:p>
            <a:r>
              <a:rPr lang="en-US" smtClean="0"/>
              <a:t>M. Liu @GHP2011</a:t>
            </a:r>
            <a:endParaRPr lang="en-US"/>
          </a:p>
        </p:txBody>
      </p:sp>
      <p:graphicFrame>
        <p:nvGraphicFramePr>
          <p:cNvPr id="12" name="Object 11"/>
          <p:cNvGraphicFramePr>
            <a:graphicFrameLocks noChangeAspect="1"/>
          </p:cNvGraphicFramePr>
          <p:nvPr/>
        </p:nvGraphicFramePr>
        <p:xfrm>
          <a:off x="1388533" y="4832350"/>
          <a:ext cx="876300" cy="393700"/>
        </p:xfrm>
        <a:graphic>
          <a:graphicData uri="http://schemas.openxmlformats.org/presentationml/2006/ole">
            <p:oleObj spid="_x0000_s31746" name="Equation" r:id="rId5" imgW="876300" imgH="393700" progId="Equation.3">
              <p:embed/>
            </p:oleObj>
          </a:graphicData>
        </a:graphic>
      </p:graphicFrame>
      <p:graphicFrame>
        <p:nvGraphicFramePr>
          <p:cNvPr id="31747" name="Object 3"/>
          <p:cNvGraphicFramePr>
            <a:graphicFrameLocks noChangeAspect="1"/>
          </p:cNvGraphicFramePr>
          <p:nvPr/>
        </p:nvGraphicFramePr>
        <p:xfrm>
          <a:off x="3916363" y="4832350"/>
          <a:ext cx="952500" cy="393700"/>
        </p:xfrm>
        <a:graphic>
          <a:graphicData uri="http://schemas.openxmlformats.org/presentationml/2006/ole">
            <p:oleObj spid="_x0000_s31747" name="Equation" r:id="rId6" imgW="952500" imgH="393700" progId="Equation.3">
              <p:embed/>
            </p:oleObj>
          </a:graphicData>
        </a:graphic>
      </p:graphicFrame>
      <p:graphicFrame>
        <p:nvGraphicFramePr>
          <p:cNvPr id="31748" name="Object 4"/>
          <p:cNvGraphicFramePr>
            <a:graphicFrameLocks noChangeAspect="1"/>
          </p:cNvGraphicFramePr>
          <p:nvPr/>
        </p:nvGraphicFramePr>
        <p:xfrm>
          <a:off x="6848475" y="4711700"/>
          <a:ext cx="952500" cy="393700"/>
        </p:xfrm>
        <a:graphic>
          <a:graphicData uri="http://schemas.openxmlformats.org/presentationml/2006/ole">
            <p:oleObj spid="_x0000_s31748" name="Equation" r:id="rId7" imgW="952500" imgH="393700" progId="Equation.3">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203200"/>
            <a:ext cx="8695267" cy="1193800"/>
          </a:xfrm>
        </p:spPr>
        <p:txBody>
          <a:bodyPr>
            <a:normAutofit fontScale="90000"/>
          </a:bodyPr>
          <a:lstStyle/>
          <a:p>
            <a:r>
              <a:rPr lang="en-US" sz="4000" dirty="0" err="1" smtClean="0"/>
              <a:t>Pion</a:t>
            </a:r>
            <a:r>
              <a:rPr lang="en-US" sz="4000" dirty="0" smtClean="0"/>
              <a:t> Cloud and Orbital Angular Momentum</a:t>
            </a:r>
            <a:r>
              <a:rPr lang="en-US" dirty="0" smtClean="0"/>
              <a:t/>
            </a:r>
            <a:br>
              <a:rPr lang="en-US" dirty="0" smtClean="0"/>
            </a:br>
            <a:endParaRPr lang="en-US" dirty="0"/>
          </a:p>
        </p:txBody>
      </p:sp>
      <p:sp>
        <p:nvSpPr>
          <p:cNvPr id="3" name="Content Placeholder 2"/>
          <p:cNvSpPr>
            <a:spLocks noGrp="1"/>
          </p:cNvSpPr>
          <p:nvPr>
            <p:ph idx="1"/>
          </p:nvPr>
        </p:nvSpPr>
        <p:spPr>
          <a:xfrm>
            <a:off x="367665" y="1260707"/>
            <a:ext cx="8229600" cy="4525963"/>
          </a:xfrm>
        </p:spPr>
        <p:txBody>
          <a:bodyPr/>
          <a:lstStyle/>
          <a:p>
            <a:r>
              <a:rPr lang="en-US" dirty="0" smtClean="0"/>
              <a:t>Spin puzzle, sea </a:t>
            </a:r>
            <a:r>
              <a:rPr lang="en-US" dirty="0" smtClean="0"/>
              <a:t>quark</a:t>
            </a:r>
            <a:r>
              <a:rPr lang="en-US" dirty="0" smtClean="0"/>
              <a:t> flavor asymmetry </a:t>
            </a:r>
            <a:r>
              <a:rPr lang="en-US" dirty="0" smtClean="0"/>
              <a:t>and </a:t>
            </a:r>
            <a:r>
              <a:rPr lang="en-US" dirty="0" smtClean="0"/>
              <a:t>L</a:t>
            </a:r>
            <a:r>
              <a:rPr lang="en-US" baseline="-25000" dirty="0" smtClean="0"/>
              <a:t>Z</a:t>
            </a:r>
            <a:r>
              <a:rPr lang="en-US" dirty="0" smtClean="0"/>
              <a:t> </a:t>
            </a:r>
            <a:endParaRPr lang="en-US" dirty="0"/>
          </a:p>
        </p:txBody>
      </p:sp>
      <p:sp>
        <p:nvSpPr>
          <p:cNvPr id="8" name="TextBox 7"/>
          <p:cNvSpPr txBox="1"/>
          <p:nvPr/>
        </p:nvSpPr>
        <p:spPr>
          <a:xfrm>
            <a:off x="5364422" y="2107167"/>
            <a:ext cx="3177598" cy="369332"/>
          </a:xfrm>
          <a:prstGeom prst="rect">
            <a:avLst/>
          </a:prstGeom>
          <a:noFill/>
        </p:spPr>
        <p:txBody>
          <a:bodyPr wrap="none" rtlCol="0">
            <a:spAutoFit/>
          </a:bodyPr>
          <a:lstStyle/>
          <a:p>
            <a:r>
              <a:rPr lang="en-US" b="1" dirty="0" smtClean="0"/>
              <a:t>G. Garvey, PRC81</a:t>
            </a:r>
            <a:r>
              <a:rPr lang="en-US" b="1" dirty="0" smtClean="0"/>
              <a:t>:055212,2010</a:t>
            </a:r>
            <a:r>
              <a:rPr lang="en-US" dirty="0" smtClean="0"/>
              <a:t>. </a:t>
            </a:r>
            <a:endParaRPr lang="en-US" dirty="0"/>
          </a:p>
        </p:txBody>
      </p:sp>
      <p:graphicFrame>
        <p:nvGraphicFramePr>
          <p:cNvPr id="9" name="Object 8"/>
          <p:cNvGraphicFramePr>
            <a:graphicFrameLocks noChangeAspect="1"/>
          </p:cNvGraphicFramePr>
          <p:nvPr/>
        </p:nvGraphicFramePr>
        <p:xfrm>
          <a:off x="521758" y="3964723"/>
          <a:ext cx="5204883" cy="1326709"/>
        </p:xfrm>
        <a:graphic>
          <a:graphicData uri="http://schemas.openxmlformats.org/presentationml/2006/ole">
            <p:oleObj spid="_x0000_s32770" name="Equation" r:id="rId3" imgW="3441700" imgH="876300" progId="Equation.3">
              <p:embed/>
            </p:oleObj>
          </a:graphicData>
        </a:graphic>
      </p:graphicFrame>
      <p:graphicFrame>
        <p:nvGraphicFramePr>
          <p:cNvPr id="11" name="Object 10"/>
          <p:cNvGraphicFramePr>
            <a:graphicFrameLocks/>
          </p:cNvGraphicFramePr>
          <p:nvPr/>
        </p:nvGraphicFramePr>
        <p:xfrm>
          <a:off x="1143000" y="1397000"/>
          <a:ext cx="6858000" cy="4064000"/>
        </p:xfrm>
        <a:graphic>
          <a:graphicData uri="http://schemas.openxmlformats.org/presentationml/2006/ole">
            <p:oleObj spid="_x0000_s32771" name="Equation" r:id="rId4" imgW="0" imgH="0" progId="Equation.3">
              <p:embed/>
            </p:oleObj>
          </a:graphicData>
        </a:graphic>
      </p:graphicFrame>
      <p:graphicFrame>
        <p:nvGraphicFramePr>
          <p:cNvPr id="12" name="Object 11"/>
          <p:cNvGraphicFramePr>
            <a:graphicFrameLocks noChangeAspect="1"/>
          </p:cNvGraphicFramePr>
          <p:nvPr/>
        </p:nvGraphicFramePr>
        <p:xfrm>
          <a:off x="618023" y="2661165"/>
          <a:ext cx="7979242" cy="606922"/>
        </p:xfrm>
        <a:graphic>
          <a:graphicData uri="http://schemas.openxmlformats.org/presentationml/2006/ole">
            <p:oleObj spid="_x0000_s32772" name="Equation" r:id="rId5" imgW="5676900" imgH="431800" progId="Equation.3">
              <p:embed/>
            </p:oleObj>
          </a:graphicData>
        </a:graphic>
      </p:graphicFrame>
      <p:sp>
        <p:nvSpPr>
          <p:cNvPr id="13" name="Slide Number Placeholder 12"/>
          <p:cNvSpPr>
            <a:spLocks noGrp="1"/>
          </p:cNvSpPr>
          <p:nvPr>
            <p:ph type="sldNum" sz="quarter" idx="12"/>
          </p:nvPr>
        </p:nvSpPr>
        <p:spPr/>
        <p:txBody>
          <a:bodyPr/>
          <a:lstStyle/>
          <a:p>
            <a:fld id="{6BEE9D11-099D-CF4F-A032-07120B1AEDB1}" type="slidenum">
              <a:rPr lang="en-US" smtClean="0"/>
              <a:pPr/>
              <a:t>16</a:t>
            </a:fld>
            <a:endParaRPr lang="en-US"/>
          </a:p>
        </p:txBody>
      </p:sp>
      <p:sp>
        <p:nvSpPr>
          <p:cNvPr id="15" name="Footer Placeholder 14"/>
          <p:cNvSpPr>
            <a:spLocks noGrp="1"/>
          </p:cNvSpPr>
          <p:nvPr>
            <p:ph type="ftr" sz="quarter" idx="11"/>
          </p:nvPr>
        </p:nvSpPr>
        <p:spPr/>
        <p:txBody>
          <a:bodyPr/>
          <a:lstStyle/>
          <a:p>
            <a:r>
              <a:rPr lang="en-US" smtClean="0"/>
              <a:t>M. Liu @GHP2011</a:t>
            </a:r>
            <a:endParaRPr lang="en-US"/>
          </a:p>
        </p:txBody>
      </p:sp>
      <p:grpSp>
        <p:nvGrpSpPr>
          <p:cNvPr id="16" name="Group 10"/>
          <p:cNvGrpSpPr>
            <a:grpSpLocks/>
          </p:cNvGrpSpPr>
          <p:nvPr/>
        </p:nvGrpSpPr>
        <p:grpSpPr bwMode="auto">
          <a:xfrm>
            <a:off x="6387465" y="3647775"/>
            <a:ext cx="2209800" cy="2133600"/>
            <a:chOff x="3600" y="672"/>
            <a:chExt cx="1920" cy="1776"/>
          </a:xfrm>
        </p:grpSpPr>
        <p:pic>
          <p:nvPicPr>
            <p:cNvPr id="17" name="Picture 11" descr="puzzle_LP01"/>
            <p:cNvPicPr>
              <a:picLocks noChangeAspect="1" noChangeArrowheads="1"/>
            </p:cNvPicPr>
            <p:nvPr/>
          </p:nvPicPr>
          <p:blipFill>
            <a:blip r:embed="rId6"/>
            <a:srcRect/>
            <a:stretch>
              <a:fillRect/>
            </a:stretch>
          </p:blipFill>
          <p:spPr bwMode="auto">
            <a:xfrm>
              <a:off x="3600" y="672"/>
              <a:ext cx="1779" cy="1597"/>
            </a:xfrm>
            <a:prstGeom prst="rect">
              <a:avLst/>
            </a:prstGeom>
            <a:noFill/>
            <a:ln w="9525">
              <a:noFill/>
              <a:miter lim="800000"/>
              <a:headEnd/>
              <a:tailEnd/>
            </a:ln>
          </p:spPr>
        </p:pic>
        <p:sp>
          <p:nvSpPr>
            <p:cNvPr id="18" name="Rectangle 12"/>
            <p:cNvSpPr>
              <a:spLocks noChangeArrowheads="1"/>
            </p:cNvSpPr>
            <p:nvPr/>
          </p:nvSpPr>
          <p:spPr bwMode="auto">
            <a:xfrm>
              <a:off x="4608" y="1488"/>
              <a:ext cx="864" cy="33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19" name="Rectangle 13"/>
            <p:cNvSpPr>
              <a:spLocks noChangeArrowheads="1"/>
            </p:cNvSpPr>
            <p:nvPr/>
          </p:nvSpPr>
          <p:spPr bwMode="auto">
            <a:xfrm>
              <a:off x="5088" y="1200"/>
              <a:ext cx="288" cy="105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0" name="AutoShape 14"/>
            <p:cNvSpPr>
              <a:spLocks noChangeArrowheads="1"/>
            </p:cNvSpPr>
            <p:nvPr/>
          </p:nvSpPr>
          <p:spPr bwMode="auto">
            <a:xfrm flipH="1">
              <a:off x="4992" y="1008"/>
              <a:ext cx="528"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1" name="AutoShape 15"/>
            <p:cNvSpPr>
              <a:spLocks noChangeArrowheads="1"/>
            </p:cNvSpPr>
            <p:nvPr/>
          </p:nvSpPr>
          <p:spPr bwMode="auto">
            <a:xfrm flipH="1" flipV="1">
              <a:off x="4704" y="1692"/>
              <a:ext cx="432" cy="756"/>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2" name="AutoShape 16"/>
            <p:cNvSpPr>
              <a:spLocks noChangeArrowheads="1"/>
            </p:cNvSpPr>
            <p:nvPr/>
          </p:nvSpPr>
          <p:spPr bwMode="auto">
            <a:xfrm flipH="1">
              <a:off x="4704" y="1248"/>
              <a:ext cx="624"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3" name="Rectangle 17"/>
            <p:cNvSpPr>
              <a:spLocks noChangeArrowheads="1"/>
            </p:cNvSpPr>
            <p:nvPr/>
          </p:nvSpPr>
          <p:spPr bwMode="auto">
            <a:xfrm>
              <a:off x="4608" y="1728"/>
              <a:ext cx="192" cy="144"/>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grpSp>
      <p:graphicFrame>
        <p:nvGraphicFramePr>
          <p:cNvPr id="32773" name="Object 5"/>
          <p:cNvGraphicFramePr>
            <a:graphicFrameLocks noChangeAspect="1"/>
          </p:cNvGraphicFramePr>
          <p:nvPr/>
        </p:nvGraphicFramePr>
        <p:xfrm>
          <a:off x="6320110" y="5781375"/>
          <a:ext cx="2221910" cy="546386"/>
        </p:xfrm>
        <a:graphic>
          <a:graphicData uri="http://schemas.openxmlformats.org/presentationml/2006/ole">
            <p:oleObj spid="_x0000_s32773" name="Equation" r:id="rId7" imgW="1447800" imgH="355600" progId="Equation.3">
              <p:embed/>
            </p:oleObj>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Topics (III): Transverse </a:t>
            </a:r>
            <a:r>
              <a:rPr lang="en-US" dirty="0" smtClean="0"/>
              <a:t>Spin </a:t>
            </a:r>
            <a:r>
              <a:rPr lang="en-US" dirty="0" smtClean="0"/>
              <a:t>Physics</a:t>
            </a:r>
            <a:endParaRPr lang="en-US" dirty="0"/>
          </a:p>
        </p:txBody>
      </p:sp>
      <p:sp>
        <p:nvSpPr>
          <p:cNvPr id="3" name="Content Placeholder 2"/>
          <p:cNvSpPr>
            <a:spLocks noGrp="1"/>
          </p:cNvSpPr>
          <p:nvPr>
            <p:ph idx="1"/>
          </p:nvPr>
        </p:nvSpPr>
        <p:spPr/>
        <p:txBody>
          <a:bodyPr/>
          <a:lstStyle/>
          <a:p>
            <a:r>
              <a:rPr lang="en-US" dirty="0" smtClean="0"/>
              <a:t>TMD and the alike: beyond the collinear approximation </a:t>
            </a:r>
          </a:p>
          <a:p>
            <a:pPr lvl="1"/>
            <a:r>
              <a:rPr lang="en-US" dirty="0" err="1" smtClean="0"/>
              <a:t>Sivers</a:t>
            </a:r>
            <a:r>
              <a:rPr lang="en-US" dirty="0" smtClean="0"/>
              <a:t> functions</a:t>
            </a:r>
          </a:p>
          <a:p>
            <a:pPr lvl="1"/>
            <a:r>
              <a:rPr lang="en-US" dirty="0" smtClean="0"/>
              <a:t>Collins </a:t>
            </a:r>
            <a:r>
              <a:rPr lang="en-US" dirty="0" err="1" smtClean="0"/>
              <a:t>functinos</a:t>
            </a:r>
            <a:endParaRPr lang="en-US" dirty="0" smtClean="0"/>
          </a:p>
          <a:p>
            <a:pPr lvl="1"/>
            <a:r>
              <a:rPr lang="en-US" dirty="0" smtClean="0"/>
              <a:t>a</a:t>
            </a:r>
            <a:r>
              <a:rPr lang="en-US" dirty="0" smtClean="0"/>
              <a:t>nd more…</a:t>
            </a:r>
          </a:p>
          <a:p>
            <a:pPr>
              <a:buNone/>
            </a:pPr>
            <a:endParaRPr lang="en-US" dirty="0"/>
          </a:p>
        </p:txBody>
      </p:sp>
      <p:pic>
        <p:nvPicPr>
          <p:cNvPr id="4" name="Picture 18" descr="uli_nucleon"/>
          <p:cNvPicPr>
            <a:picLocks noChangeAspect="1" noChangeArrowheads="1"/>
          </p:cNvPicPr>
          <p:nvPr/>
        </p:nvPicPr>
        <p:blipFill>
          <a:blip r:embed="rId2"/>
          <a:srcRect/>
          <a:stretch>
            <a:fillRect/>
          </a:stretch>
        </p:blipFill>
        <p:spPr bwMode="auto">
          <a:xfrm>
            <a:off x="5051955" y="2529416"/>
            <a:ext cx="3128962" cy="395609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BEE9D11-099D-CF4F-A032-07120B1AEDB1}" type="slidenum">
              <a:rPr lang="en-US" smtClean="0"/>
              <a:pPr/>
              <a:t>17</a:t>
            </a:fld>
            <a:endParaRPr lang="en-US"/>
          </a:p>
        </p:txBody>
      </p:sp>
      <p:sp>
        <p:nvSpPr>
          <p:cNvPr id="7" name="Footer Placeholder 6"/>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3BF9F71-C64B-A44C-8B48-2E9EB4C60991}" type="slidenum">
              <a:rPr lang="en-US"/>
              <a:pPr>
                <a:defRPr/>
              </a:pPr>
              <a:t>18</a:t>
            </a:fld>
            <a:endParaRPr lang="en-US"/>
          </a:p>
        </p:txBody>
      </p:sp>
      <p:sp>
        <p:nvSpPr>
          <p:cNvPr id="2" name="Title 1"/>
          <p:cNvSpPr>
            <a:spLocks noGrp="1"/>
          </p:cNvSpPr>
          <p:nvPr>
            <p:ph type="title"/>
          </p:nvPr>
        </p:nvSpPr>
        <p:spPr>
          <a:xfrm>
            <a:off x="457200" y="274638"/>
            <a:ext cx="6859588" cy="1143000"/>
          </a:xfrm>
        </p:spPr>
        <p:txBody>
          <a:bodyPr>
            <a:normAutofit fontScale="90000"/>
          </a:bodyPr>
          <a:lstStyle/>
          <a:p>
            <a:pPr eaLnBrk="1" hangingPunct="1">
              <a:defRPr/>
            </a:pPr>
            <a:r>
              <a:rPr lang="en-US" sz="3600" smtClean="0"/>
              <a:t>Nucleon Structure @Leading Twist  Collinear Approximation (I)</a:t>
            </a:r>
          </a:p>
        </p:txBody>
      </p:sp>
      <p:pic>
        <p:nvPicPr>
          <p:cNvPr id="24581" name="Picture 4"/>
          <p:cNvPicPr>
            <a:picLocks noChangeAspect="1"/>
          </p:cNvPicPr>
          <p:nvPr/>
        </p:nvPicPr>
        <p:blipFill>
          <a:blip r:embed="rId3"/>
          <a:srcRect/>
          <a:stretch>
            <a:fillRect/>
          </a:stretch>
        </p:blipFill>
        <p:spPr bwMode="auto">
          <a:xfrm>
            <a:off x="579438" y="1417638"/>
            <a:ext cx="7075487" cy="4386262"/>
          </a:xfrm>
          <a:prstGeom prst="rect">
            <a:avLst/>
          </a:prstGeom>
          <a:noFill/>
          <a:ln w="9525">
            <a:noFill/>
            <a:miter lim="800000"/>
            <a:headEnd/>
            <a:tailEnd/>
          </a:ln>
        </p:spPr>
      </p:pic>
      <p:pic>
        <p:nvPicPr>
          <p:cNvPr id="24582" name="Picture 18" descr="uli_nucleon"/>
          <p:cNvPicPr>
            <a:picLocks noChangeAspect="1" noChangeArrowheads="1"/>
          </p:cNvPicPr>
          <p:nvPr/>
        </p:nvPicPr>
        <p:blipFill>
          <a:blip r:embed="rId4"/>
          <a:srcRect/>
          <a:stretch>
            <a:fillRect/>
          </a:stretch>
        </p:blipFill>
        <p:spPr bwMode="auto">
          <a:xfrm>
            <a:off x="7316788" y="0"/>
            <a:ext cx="1687512" cy="2133600"/>
          </a:xfrm>
          <a:prstGeom prst="rect">
            <a:avLst/>
          </a:prstGeom>
          <a:noFill/>
          <a:ln w="9525">
            <a:noFill/>
            <a:miter lim="800000"/>
            <a:headEnd/>
            <a:tailEnd/>
          </a:ln>
        </p:spPr>
      </p:pic>
      <p:sp>
        <p:nvSpPr>
          <p:cNvPr id="24583" name="Text Box 5"/>
          <p:cNvSpPr txBox="1">
            <a:spLocks noChangeArrowheads="1"/>
          </p:cNvSpPr>
          <p:nvPr/>
        </p:nvSpPr>
        <p:spPr bwMode="auto">
          <a:xfrm>
            <a:off x="1265238" y="5803900"/>
            <a:ext cx="4685723" cy="707886"/>
          </a:xfrm>
          <a:prstGeom prst="rect">
            <a:avLst/>
          </a:prstGeom>
          <a:solidFill>
            <a:srgbClr val="FFCC00"/>
          </a:solidFill>
          <a:ln w="9525">
            <a:noFill/>
            <a:miter lim="800000"/>
            <a:headEnd/>
            <a:tailEnd/>
          </a:ln>
        </p:spPr>
        <p:txBody>
          <a:bodyPr wrap="none">
            <a:prstTxWarp prst="textNoShape">
              <a:avLst/>
            </a:prstTxWarp>
            <a:spAutoFit/>
          </a:bodyPr>
          <a:lstStyle/>
          <a:p>
            <a:pPr marL="342900" indent="-342900"/>
            <a:r>
              <a:rPr lang="en-US" sz="2000" dirty="0" smtClean="0">
                <a:solidFill>
                  <a:schemeClr val="hlink"/>
                </a:solidFill>
              </a:rPr>
              <a:t>- </a:t>
            </a:r>
            <a:r>
              <a:rPr lang="en-US" sz="2000" dirty="0" err="1" smtClean="0">
                <a:solidFill>
                  <a:schemeClr val="hlink"/>
                </a:solidFill>
              </a:rPr>
              <a:t>Partonic</a:t>
            </a:r>
            <a:r>
              <a:rPr lang="en-US" sz="2000" dirty="0" smtClean="0">
                <a:solidFill>
                  <a:schemeClr val="hlink"/>
                </a:solidFill>
              </a:rPr>
              <a:t> </a:t>
            </a:r>
            <a:r>
              <a:rPr lang="en-US" sz="2000" dirty="0">
                <a:solidFill>
                  <a:schemeClr val="hlink"/>
                </a:solidFill>
              </a:rPr>
              <a:t>interpretation of hard scatterings</a:t>
            </a:r>
            <a:endParaRPr lang="en-US" sz="2000" dirty="0" smtClean="0">
              <a:solidFill>
                <a:schemeClr val="hlink"/>
              </a:solidFill>
            </a:endParaRPr>
          </a:p>
          <a:p>
            <a:pPr marL="342900" indent="-342900"/>
            <a:r>
              <a:rPr lang="en-US" sz="2000" dirty="0" smtClean="0">
                <a:solidFill>
                  <a:schemeClr val="hlink"/>
                </a:solidFill>
              </a:rPr>
              <a:t>- Universal </a:t>
            </a:r>
            <a:r>
              <a:rPr lang="en-US" sz="2000" dirty="0">
                <a:solidFill>
                  <a:schemeClr val="hlink"/>
                </a:solidFill>
              </a:rPr>
              <a:t>functions</a:t>
            </a:r>
          </a:p>
        </p:txBody>
      </p:sp>
      <p:sp>
        <p:nvSpPr>
          <p:cNvPr id="9" name="Footer Placeholder 8"/>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Slide Number Placeholder 5"/>
          <p:cNvSpPr>
            <a:spLocks noGrp="1"/>
          </p:cNvSpPr>
          <p:nvPr>
            <p:ph type="sldNum" sz="quarter" idx="12"/>
          </p:nvPr>
        </p:nvSpPr>
        <p:spPr/>
        <p:txBody>
          <a:bodyPr/>
          <a:lstStyle/>
          <a:p>
            <a:pPr>
              <a:defRPr/>
            </a:pPr>
            <a:fld id="{AA0A8F18-2060-FF4C-BC6F-BA7337F249E7}" type="slidenum">
              <a:rPr lang="en-US"/>
              <a:pPr>
                <a:defRPr/>
              </a:pPr>
              <a:t>19</a:t>
            </a:fld>
            <a:endParaRPr lang="en-US"/>
          </a:p>
        </p:txBody>
      </p:sp>
      <p:sp>
        <p:nvSpPr>
          <p:cNvPr id="26631" name="Rectangle 2"/>
          <p:cNvSpPr>
            <a:spLocks noGrp="1"/>
          </p:cNvSpPr>
          <p:nvPr>
            <p:ph type="title"/>
          </p:nvPr>
        </p:nvSpPr>
        <p:spPr>
          <a:xfrm>
            <a:off x="527050" y="0"/>
            <a:ext cx="8229600" cy="835025"/>
          </a:xfrm>
        </p:spPr>
        <p:txBody>
          <a:bodyPr/>
          <a:lstStyle/>
          <a:p>
            <a:pPr defTabSz="914400" eaLnBrk="1" hangingPunct="1"/>
            <a:r>
              <a:rPr lang="en-US">
                <a:latin typeface="Arial" charset="0"/>
              </a:rPr>
              <a:t>Including k</a:t>
            </a:r>
            <a:r>
              <a:rPr lang="en-US" baseline="-25000">
                <a:latin typeface="Arial" charset="0"/>
              </a:rPr>
              <a:t>T</a:t>
            </a:r>
            <a:r>
              <a:rPr lang="en-US">
                <a:latin typeface="Arial" charset="0"/>
              </a:rPr>
              <a:t> … 5 more (II)</a:t>
            </a:r>
          </a:p>
        </p:txBody>
      </p:sp>
      <p:pic>
        <p:nvPicPr>
          <p:cNvPr id="26632" name="Picture 3" descr="distrib"/>
          <p:cNvPicPr>
            <a:picLocks noChangeAspect="1" noChangeArrowheads="1"/>
          </p:cNvPicPr>
          <p:nvPr/>
        </p:nvPicPr>
        <p:blipFill>
          <a:blip r:embed="rId4"/>
          <a:srcRect/>
          <a:stretch>
            <a:fillRect/>
          </a:stretch>
        </p:blipFill>
        <p:spPr bwMode="auto">
          <a:xfrm>
            <a:off x="3340100" y="2948521"/>
            <a:ext cx="3987800" cy="6170068"/>
          </a:xfrm>
          <a:prstGeom prst="rect">
            <a:avLst/>
          </a:prstGeom>
          <a:noFill/>
          <a:ln w="9525">
            <a:noFill/>
            <a:miter lim="800000"/>
            <a:headEnd/>
            <a:tailEnd/>
          </a:ln>
        </p:spPr>
      </p:pic>
      <p:sp>
        <p:nvSpPr>
          <p:cNvPr id="26633" name="Text Box 5"/>
          <p:cNvSpPr txBox="1">
            <a:spLocks noChangeArrowheads="1"/>
          </p:cNvSpPr>
          <p:nvPr/>
        </p:nvSpPr>
        <p:spPr bwMode="auto">
          <a:xfrm>
            <a:off x="4724400" y="3581400"/>
            <a:ext cx="1143000" cy="3968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endParaRPr lang="en-US" sz="2000">
              <a:solidFill>
                <a:schemeClr val="accent2"/>
              </a:solidFill>
              <a:latin typeface="Arial" charset="0"/>
            </a:endParaRPr>
          </a:p>
        </p:txBody>
      </p:sp>
      <p:sp>
        <p:nvSpPr>
          <p:cNvPr id="266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5" name="Rectangle 7"/>
          <p:cNvSpPr>
            <a:spLocks noChangeArrowheads="1"/>
          </p:cNvSpPr>
          <p:nvPr/>
        </p:nvSpPr>
        <p:spPr bwMode="auto">
          <a:xfrm>
            <a:off x="4460875" y="457200"/>
            <a:ext cx="2222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6" name="Rectangle 8"/>
          <p:cNvSpPr>
            <a:spLocks noChangeArrowheads="1"/>
          </p:cNvSpPr>
          <p:nvPr/>
        </p:nvSpPr>
        <p:spPr bwMode="auto">
          <a:xfrm>
            <a:off x="0" y="855663"/>
            <a:ext cx="6032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7" name="Rectangle 9"/>
          <p:cNvSpPr>
            <a:spLocks noChangeArrowheads="1"/>
          </p:cNvSpPr>
          <p:nvPr/>
        </p:nvSpPr>
        <p:spPr bwMode="auto">
          <a:xfrm>
            <a:off x="0" y="1482725"/>
            <a:ext cx="5270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graphicFrame>
        <p:nvGraphicFramePr>
          <p:cNvPr id="26626" name="Object 2"/>
          <p:cNvGraphicFramePr>
            <a:graphicFrameLocks noChangeAspect="1"/>
          </p:cNvGraphicFramePr>
          <p:nvPr/>
        </p:nvGraphicFramePr>
        <p:xfrm>
          <a:off x="0" y="1757363"/>
          <a:ext cx="114300" cy="219075"/>
        </p:xfrm>
        <a:graphic>
          <a:graphicData uri="http://schemas.openxmlformats.org/presentationml/2006/ole">
            <p:oleObj spid="_x0000_s327682" name="Equation" r:id="rId5" imgW="114151" imgH="215619" progId="Equation.3">
              <p:embed/>
            </p:oleObj>
          </a:graphicData>
        </a:graphic>
      </p:graphicFrame>
      <p:sp>
        <p:nvSpPr>
          <p:cNvPr id="26638" name="Rectangle 11"/>
          <p:cNvSpPr>
            <a:spLocks noChangeArrowheads="1"/>
          </p:cNvSpPr>
          <p:nvPr/>
        </p:nvSpPr>
        <p:spPr bwMode="auto">
          <a:xfrm>
            <a:off x="0" y="19812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9" name="Rectangle 12"/>
          <p:cNvSpPr>
            <a:spLocks noChangeArrowheads="1"/>
          </p:cNvSpPr>
          <p:nvPr/>
        </p:nvSpPr>
        <p:spPr bwMode="auto">
          <a:xfrm>
            <a:off x="0" y="32766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7" name="Object 3"/>
          <p:cNvGraphicFramePr>
            <a:graphicFrameLocks noChangeAspect="1"/>
          </p:cNvGraphicFramePr>
          <p:nvPr/>
        </p:nvGraphicFramePr>
        <p:xfrm>
          <a:off x="0" y="3367088"/>
          <a:ext cx="114300" cy="219075"/>
        </p:xfrm>
        <a:graphic>
          <a:graphicData uri="http://schemas.openxmlformats.org/presentationml/2006/ole">
            <p:oleObj spid="_x0000_s327683" name="Equation" r:id="rId6" imgW="114151" imgH="215619" progId="Equation.3">
              <p:embed/>
            </p:oleObj>
          </a:graphicData>
        </a:graphic>
      </p:graphicFrame>
      <p:sp>
        <p:nvSpPr>
          <p:cNvPr id="26640" name="Rectangle 14"/>
          <p:cNvSpPr>
            <a:spLocks noChangeArrowheads="1"/>
          </p:cNvSpPr>
          <p:nvPr/>
        </p:nvSpPr>
        <p:spPr bwMode="auto">
          <a:xfrm>
            <a:off x="0" y="35861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8" name="Object 4"/>
          <p:cNvGraphicFramePr>
            <a:graphicFrameLocks noChangeAspect="1"/>
          </p:cNvGraphicFramePr>
          <p:nvPr/>
        </p:nvGraphicFramePr>
        <p:xfrm>
          <a:off x="0" y="3586163"/>
          <a:ext cx="114300" cy="219075"/>
        </p:xfrm>
        <a:graphic>
          <a:graphicData uri="http://schemas.openxmlformats.org/presentationml/2006/ole">
            <p:oleObj spid="_x0000_s327684" name="Equation" r:id="rId7" imgW="114151" imgH="215619" progId="Equation.3">
              <p:embed/>
            </p:oleObj>
          </a:graphicData>
        </a:graphic>
      </p:graphicFrame>
      <p:sp>
        <p:nvSpPr>
          <p:cNvPr id="26641" name="Rectangle 16"/>
          <p:cNvSpPr>
            <a:spLocks noChangeArrowheads="1"/>
          </p:cNvSpPr>
          <p:nvPr/>
        </p:nvSpPr>
        <p:spPr bwMode="auto">
          <a:xfrm>
            <a:off x="4308475" y="3805238"/>
            <a:ext cx="5270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42" name="Rectangle 17"/>
          <p:cNvSpPr>
            <a:spLocks noChangeArrowheads="1"/>
          </p:cNvSpPr>
          <p:nvPr/>
        </p:nvSpPr>
        <p:spPr bwMode="auto">
          <a:xfrm>
            <a:off x="0" y="5908675"/>
            <a:ext cx="9144000" cy="0"/>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endParaRPr lang="en-US" sz="2400">
              <a:latin typeface="Times New Roman" charset="0"/>
            </a:endParaRPr>
          </a:p>
        </p:txBody>
      </p:sp>
      <p:sp>
        <p:nvSpPr>
          <p:cNvPr id="26643" name="Rectangle 18"/>
          <p:cNvSpPr>
            <a:spLocks noChangeArrowheads="1"/>
          </p:cNvSpPr>
          <p:nvPr/>
        </p:nvSpPr>
        <p:spPr bwMode="auto">
          <a:xfrm>
            <a:off x="2933700" y="2857500"/>
            <a:ext cx="2244725" cy="1462088"/>
          </a:xfrm>
          <a:prstGeom prst="rect">
            <a:avLst/>
          </a:prstGeom>
          <a:noFill/>
          <a:ln w="9525">
            <a:solidFill>
              <a:srgbClr val="0000FF"/>
            </a:solidFill>
            <a:miter lim="800000"/>
            <a:headEnd/>
            <a:tailEnd/>
          </a:ln>
        </p:spPr>
        <p:txBody>
          <a:bodyPr anchor="ctr">
            <a:prstTxWarp prst="textNoShape">
              <a:avLst/>
            </a:prstTxWarp>
            <a:spAutoFit/>
          </a:bodyPr>
          <a:lstStyle/>
          <a:p>
            <a:endParaRPr lang="en-US"/>
          </a:p>
        </p:txBody>
      </p:sp>
      <p:sp>
        <p:nvSpPr>
          <p:cNvPr id="26644" name="Rectangle 19"/>
          <p:cNvSpPr>
            <a:spLocks noChangeArrowheads="1"/>
          </p:cNvSpPr>
          <p:nvPr/>
        </p:nvSpPr>
        <p:spPr bwMode="auto">
          <a:xfrm>
            <a:off x="2946400" y="4470400"/>
            <a:ext cx="2244725" cy="927100"/>
          </a:xfrm>
          <a:prstGeom prst="rect">
            <a:avLst/>
          </a:prstGeom>
          <a:noFill/>
          <a:ln w="38100">
            <a:solidFill>
              <a:srgbClr val="FF0000"/>
            </a:solidFill>
            <a:miter lim="800000"/>
            <a:headEnd/>
            <a:tailEnd/>
          </a:ln>
        </p:spPr>
        <p:txBody>
          <a:bodyPr anchor="ctr">
            <a:prstTxWarp prst="textNoShape">
              <a:avLst/>
            </a:prstTxWarp>
            <a:spAutoFit/>
          </a:bodyPr>
          <a:lstStyle/>
          <a:p>
            <a:endParaRPr lang="en-US"/>
          </a:p>
        </p:txBody>
      </p:sp>
      <p:sp>
        <p:nvSpPr>
          <p:cNvPr id="26645" name="Text Box 20"/>
          <p:cNvSpPr txBox="1">
            <a:spLocks noChangeArrowheads="1"/>
          </p:cNvSpPr>
          <p:nvPr/>
        </p:nvSpPr>
        <p:spPr bwMode="auto">
          <a:xfrm>
            <a:off x="603250" y="3213100"/>
            <a:ext cx="2057400" cy="7016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2"/>
                </a:solidFill>
                <a:latin typeface="Arial" charset="0"/>
              </a:rPr>
              <a:t>No K</a:t>
            </a:r>
            <a:r>
              <a:rPr lang="en-US" sz="2000" baseline="-25000">
                <a:solidFill>
                  <a:schemeClr val="accent2"/>
                </a:solidFill>
                <a:latin typeface="Arial" charset="0"/>
                <a:ea typeface="Arial" charset="0"/>
                <a:cs typeface="Arial" charset="0"/>
              </a:rPr>
              <a:t>┴</a:t>
            </a:r>
            <a:r>
              <a:rPr lang="en-US" sz="2000">
                <a:solidFill>
                  <a:schemeClr val="accent2"/>
                </a:solidFill>
                <a:latin typeface="Arial" charset="0"/>
                <a:ea typeface="Arial" charset="0"/>
                <a:cs typeface="Arial" charset="0"/>
              </a:rPr>
              <a:t> dependence</a:t>
            </a:r>
          </a:p>
        </p:txBody>
      </p:sp>
      <p:sp>
        <p:nvSpPr>
          <p:cNvPr id="26646" name="Text Box 21"/>
          <p:cNvSpPr txBox="1">
            <a:spLocks noChangeArrowheads="1"/>
          </p:cNvSpPr>
          <p:nvPr/>
        </p:nvSpPr>
        <p:spPr bwMode="auto">
          <a:xfrm>
            <a:off x="374650" y="4470400"/>
            <a:ext cx="22860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rgbClr val="FF3300"/>
                </a:solidFill>
                <a:latin typeface="Arial" charset="0"/>
              </a:rPr>
              <a:t>K</a:t>
            </a:r>
            <a:r>
              <a:rPr lang="en-US" sz="2000" baseline="-25000">
                <a:solidFill>
                  <a:srgbClr val="FF3300"/>
                </a:solidFill>
                <a:latin typeface="Arial" charset="0"/>
                <a:ea typeface="Arial" charset="0"/>
                <a:cs typeface="Arial" charset="0"/>
              </a:rPr>
              <a:t>┴</a:t>
            </a:r>
            <a:r>
              <a:rPr lang="en-US" sz="2000">
                <a:solidFill>
                  <a:srgbClr val="FF3300"/>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rgbClr val="FF3300"/>
                </a:solidFill>
                <a:latin typeface="Arial" charset="0"/>
                <a:ea typeface="Arial" charset="0"/>
                <a:cs typeface="Arial" charset="0"/>
              </a:rPr>
              <a:t>T-odd</a:t>
            </a:r>
          </a:p>
        </p:txBody>
      </p:sp>
      <p:sp>
        <p:nvSpPr>
          <p:cNvPr id="26647" name="Rectangle 22"/>
          <p:cNvSpPr>
            <a:spLocks noChangeArrowheads="1"/>
          </p:cNvSpPr>
          <p:nvPr/>
        </p:nvSpPr>
        <p:spPr bwMode="auto">
          <a:xfrm>
            <a:off x="2946400" y="5499100"/>
            <a:ext cx="4711700" cy="8382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8" name="Rectangle 23"/>
          <p:cNvSpPr>
            <a:spLocks noChangeArrowheads="1"/>
          </p:cNvSpPr>
          <p:nvPr/>
        </p:nvSpPr>
        <p:spPr bwMode="auto">
          <a:xfrm>
            <a:off x="5613400" y="3086100"/>
            <a:ext cx="2019300" cy="8001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9" name="Text Box 24"/>
          <p:cNvSpPr txBox="1">
            <a:spLocks noChangeArrowheads="1"/>
          </p:cNvSpPr>
          <p:nvPr/>
        </p:nvSpPr>
        <p:spPr bwMode="auto">
          <a:xfrm>
            <a:off x="5486400" y="4194175"/>
            <a:ext cx="21971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1"/>
                </a:solidFill>
                <a:latin typeface="Arial" charset="0"/>
              </a:rPr>
              <a:t>K</a:t>
            </a:r>
            <a:r>
              <a:rPr lang="en-US" sz="2000" baseline="-25000">
                <a:solidFill>
                  <a:schemeClr val="accent1"/>
                </a:solidFill>
                <a:latin typeface="Arial" charset="0"/>
                <a:ea typeface="Arial" charset="0"/>
                <a:cs typeface="Arial" charset="0"/>
              </a:rPr>
              <a:t>┴</a:t>
            </a:r>
            <a:r>
              <a:rPr lang="en-US" sz="2000">
                <a:solidFill>
                  <a:schemeClr val="accent1"/>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chemeClr val="accent1"/>
                </a:solidFill>
                <a:latin typeface="Arial" charset="0"/>
                <a:ea typeface="Arial" charset="0"/>
                <a:cs typeface="Arial" charset="0"/>
              </a:rPr>
              <a:t>T-even</a:t>
            </a:r>
          </a:p>
        </p:txBody>
      </p:sp>
      <p:pic>
        <p:nvPicPr>
          <p:cNvPr id="26650" name="Picture 3"/>
          <p:cNvPicPr>
            <a:picLocks noGrp="1" noChangeAspect="1"/>
          </p:cNvPicPr>
          <p:nvPr>
            <p:ph idx="1"/>
          </p:nvPr>
        </p:nvPicPr>
        <p:blipFill>
          <a:blip r:embed="rId8"/>
          <a:srcRect/>
          <a:stretch>
            <a:fillRect/>
          </a:stretch>
        </p:blipFill>
        <p:spPr>
          <a:xfrm>
            <a:off x="704850" y="835025"/>
            <a:ext cx="7523163" cy="1984375"/>
          </a:xfrm>
          <a:noFill/>
        </p:spPr>
      </p:pic>
      <p:sp>
        <p:nvSpPr>
          <p:cNvPr id="28" name="Footer Placeholder 27"/>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
            </a:r>
            <a:r>
              <a:rPr lang="en-US" dirty="0" smtClean="0"/>
              <a:t>utline</a:t>
            </a:r>
            <a:endParaRPr lang="en-US" dirty="0"/>
          </a:p>
        </p:txBody>
      </p:sp>
      <p:sp>
        <p:nvSpPr>
          <p:cNvPr id="3" name="Content Placeholder 2"/>
          <p:cNvSpPr>
            <a:spLocks noGrp="1"/>
          </p:cNvSpPr>
          <p:nvPr>
            <p:ph idx="1"/>
          </p:nvPr>
        </p:nvSpPr>
        <p:spPr/>
        <p:txBody>
          <a:bodyPr/>
          <a:lstStyle/>
          <a:p>
            <a:r>
              <a:rPr lang="en-US" dirty="0" smtClean="0"/>
              <a:t>Introduction – a brief review of history</a:t>
            </a:r>
          </a:p>
          <a:p>
            <a:r>
              <a:rPr lang="en-US" dirty="0" smtClean="0"/>
              <a:t>Recent highlights and future prospects </a:t>
            </a:r>
          </a:p>
          <a:p>
            <a:pPr lvl="1"/>
            <a:r>
              <a:rPr lang="en-US" dirty="0" smtClean="0"/>
              <a:t>quark </a:t>
            </a:r>
            <a:r>
              <a:rPr lang="en-US" dirty="0" smtClean="0"/>
              <a:t>energy loss </a:t>
            </a:r>
            <a:r>
              <a:rPr lang="en-US" dirty="0" err="1" smtClean="0"/>
              <a:t>dE/</a:t>
            </a:r>
            <a:r>
              <a:rPr lang="en-US" dirty="0" err="1" smtClean="0"/>
              <a:t>dx</a:t>
            </a:r>
            <a:r>
              <a:rPr lang="en-US" dirty="0" smtClean="0"/>
              <a:t> in </a:t>
            </a:r>
            <a:r>
              <a:rPr lang="en-US" dirty="0" err="1" smtClean="0"/>
              <a:t>pA</a:t>
            </a:r>
            <a:endParaRPr lang="en-US" dirty="0" smtClean="0"/>
          </a:p>
          <a:p>
            <a:pPr lvl="1"/>
            <a:r>
              <a:rPr lang="en-US" dirty="0" smtClean="0"/>
              <a:t>Nucleon and nucleus structure</a:t>
            </a:r>
          </a:p>
          <a:p>
            <a:r>
              <a:rPr lang="en-US" dirty="0" smtClean="0"/>
              <a:t> New opportunity</a:t>
            </a:r>
          </a:p>
          <a:p>
            <a:pPr lvl="1"/>
            <a:r>
              <a:rPr lang="en-US" dirty="0" smtClean="0"/>
              <a:t>Transverse </a:t>
            </a:r>
            <a:r>
              <a:rPr lang="en-US" dirty="0" smtClean="0"/>
              <a:t>spin physics</a:t>
            </a:r>
          </a:p>
          <a:p>
            <a:endParaRPr lang="en-US" dirty="0"/>
          </a:p>
        </p:txBody>
      </p:sp>
      <p:sp>
        <p:nvSpPr>
          <p:cNvPr id="4" name="Slide Number Placeholder 3"/>
          <p:cNvSpPr>
            <a:spLocks noGrp="1"/>
          </p:cNvSpPr>
          <p:nvPr>
            <p:ph type="sldNum" sz="quarter" idx="12"/>
          </p:nvPr>
        </p:nvSpPr>
        <p:spPr/>
        <p:txBody>
          <a:bodyPr/>
          <a:lstStyle/>
          <a:p>
            <a:fld id="{6BEE9D11-099D-CF4F-A032-07120B1AEDB1}" type="slidenum">
              <a:rPr lang="en-US" smtClean="0"/>
              <a:pPr/>
              <a:t>2</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3B7EAEE-9283-0D45-8C81-8F141923BCAD}" type="slidenum">
              <a:rPr lang="en-US"/>
              <a:pPr>
                <a:defRPr/>
              </a:pPr>
              <a:t>20</a:t>
            </a:fld>
            <a:endParaRPr lang="en-US"/>
          </a:p>
        </p:txBody>
      </p:sp>
      <p:sp>
        <p:nvSpPr>
          <p:cNvPr id="28677" name="Rectangle 2"/>
          <p:cNvSpPr>
            <a:spLocks noChangeArrowheads="1"/>
          </p:cNvSpPr>
          <p:nvPr/>
        </p:nvSpPr>
        <p:spPr bwMode="auto">
          <a:xfrm>
            <a:off x="244475" y="288925"/>
            <a:ext cx="8810625" cy="579438"/>
          </a:xfrm>
          <a:prstGeom prst="rect">
            <a:avLst/>
          </a:prstGeom>
          <a:noFill/>
          <a:ln w="28575">
            <a:noFill/>
            <a:miter lim="800000"/>
            <a:headEnd/>
            <a:tailEnd/>
          </a:ln>
        </p:spPr>
        <p:txBody>
          <a:bodyPr>
            <a:prstTxWarp prst="textNoShape">
              <a:avLst/>
            </a:prstTxWarp>
            <a:spAutoFit/>
          </a:bodyPr>
          <a:lstStyle/>
          <a:p>
            <a:pPr algn="ctr" defTabSz="914400">
              <a:lnSpc>
                <a:spcPct val="100000"/>
              </a:lnSpc>
              <a:spcBef>
                <a:spcPct val="0"/>
              </a:spcBef>
              <a:buFontTx/>
              <a:buNone/>
            </a:pPr>
            <a:r>
              <a:rPr lang="en-US" sz="3200">
                <a:solidFill>
                  <a:srgbClr val="FF0000"/>
                </a:solidFill>
                <a:latin typeface="Arial" charset="0"/>
              </a:rPr>
              <a:t>Transversity and TMDs can be probed via DY</a:t>
            </a:r>
          </a:p>
        </p:txBody>
      </p:sp>
      <p:graphicFrame>
        <p:nvGraphicFramePr>
          <p:cNvPr id="28674" name="Object 2"/>
          <p:cNvGraphicFramePr>
            <a:graphicFrameLocks noChangeAspect="1"/>
          </p:cNvGraphicFramePr>
          <p:nvPr/>
        </p:nvGraphicFramePr>
        <p:xfrm>
          <a:off x="825500" y="1066800"/>
          <a:ext cx="7632700" cy="5280025"/>
        </p:xfrm>
        <a:graphic>
          <a:graphicData uri="http://schemas.openxmlformats.org/presentationml/2006/ole">
            <p:oleObj spid="_x0000_s140290" name="Equation" r:id="rId4" imgW="4406760" imgH="3047760" progId="">
              <p:embed/>
            </p:oleObj>
          </a:graphicData>
        </a:graphic>
      </p:graphicFrame>
      <p:sp>
        <p:nvSpPr>
          <p:cNvPr id="28678" name="Line 4"/>
          <p:cNvSpPr>
            <a:spLocks noChangeShapeType="1"/>
          </p:cNvSpPr>
          <p:nvPr/>
        </p:nvSpPr>
        <p:spPr bwMode="auto">
          <a:xfrm>
            <a:off x="1143000" y="5562600"/>
            <a:ext cx="6311900" cy="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8" name="Footer Placeholder 7"/>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6DD9756B-3691-3B45-A8A8-8D797704910C}" type="slidenum">
              <a:rPr lang="en-US"/>
              <a:pPr/>
              <a:t>21</a:t>
            </a:fld>
            <a:endParaRPr lang="en-US"/>
          </a:p>
        </p:txBody>
      </p:sp>
      <p:sp>
        <p:nvSpPr>
          <p:cNvPr id="712706" name="Rectangle 2"/>
          <p:cNvSpPr>
            <a:spLocks noGrp="1" noChangeArrowheads="1"/>
          </p:cNvSpPr>
          <p:nvPr>
            <p:ph type="title"/>
          </p:nvPr>
        </p:nvSpPr>
        <p:spPr>
          <a:xfrm>
            <a:off x="228600" y="152400"/>
            <a:ext cx="8458200" cy="533400"/>
          </a:xfrm>
        </p:spPr>
        <p:txBody>
          <a:bodyPr>
            <a:normAutofit fontScale="90000"/>
          </a:bodyPr>
          <a:lstStyle/>
          <a:p>
            <a:r>
              <a:rPr lang="en-US" sz="3200" dirty="0" err="1" smtClean="0">
                <a:latin typeface="Arial" charset="0"/>
              </a:rPr>
              <a:t>Drell</a:t>
            </a:r>
            <a:r>
              <a:rPr lang="en-US" sz="3200" dirty="0">
                <a:latin typeface="Arial" charset="0"/>
              </a:rPr>
              <a:t>-Yan</a:t>
            </a:r>
            <a:r>
              <a:rPr lang="en-US" sz="3200" dirty="0" smtClean="0">
                <a:latin typeface="Arial" charset="0"/>
              </a:rPr>
              <a:t> Decay </a:t>
            </a:r>
            <a:r>
              <a:rPr lang="en-US" sz="3200" dirty="0">
                <a:latin typeface="Arial" charset="0"/>
              </a:rPr>
              <a:t>A</a:t>
            </a:r>
            <a:r>
              <a:rPr lang="en-US" sz="3200" dirty="0" smtClean="0">
                <a:latin typeface="Arial" charset="0"/>
              </a:rPr>
              <a:t>ngular </a:t>
            </a:r>
            <a:r>
              <a:rPr lang="en-US" sz="3200" dirty="0">
                <a:latin typeface="Arial" charset="0"/>
              </a:rPr>
              <a:t>D</a:t>
            </a:r>
            <a:r>
              <a:rPr lang="en-US" sz="3200" dirty="0" smtClean="0">
                <a:latin typeface="Arial" charset="0"/>
              </a:rPr>
              <a:t>istributions</a:t>
            </a:r>
            <a:endParaRPr lang="en-US" sz="3200" dirty="0">
              <a:latin typeface="Arial" charset="0"/>
            </a:endParaRPr>
          </a:p>
        </p:txBody>
      </p:sp>
      <p:pic>
        <p:nvPicPr>
          <p:cNvPr id="712707" name="Picture 3" descr="kinDYc3"/>
          <p:cNvPicPr>
            <a:picLocks noChangeAspect="1" noChangeArrowheads="1"/>
          </p:cNvPicPr>
          <p:nvPr/>
        </p:nvPicPr>
        <p:blipFill>
          <a:blip r:embed="rId3"/>
          <a:srcRect/>
          <a:stretch>
            <a:fillRect/>
          </a:stretch>
        </p:blipFill>
        <p:spPr bwMode="auto">
          <a:xfrm>
            <a:off x="685800" y="838199"/>
            <a:ext cx="3276600" cy="3776133"/>
          </a:xfrm>
          <a:prstGeom prst="rect">
            <a:avLst/>
          </a:prstGeom>
          <a:noFill/>
        </p:spPr>
      </p:pic>
      <p:sp>
        <p:nvSpPr>
          <p:cNvPr id="712708" name="Text Box 4"/>
          <p:cNvSpPr txBox="1">
            <a:spLocks noChangeArrowheads="1"/>
          </p:cNvSpPr>
          <p:nvPr/>
        </p:nvSpPr>
        <p:spPr bwMode="auto">
          <a:xfrm>
            <a:off x="4343400" y="2133600"/>
            <a:ext cx="3733800" cy="5191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a:solidFill>
                  <a:srgbClr val="CC0000"/>
                </a:solidFill>
              </a:rPr>
              <a:t>Collins-Soper frame</a:t>
            </a:r>
          </a:p>
        </p:txBody>
      </p:sp>
      <p:sp>
        <p:nvSpPr>
          <p:cNvPr id="712709" name="Text Box 5"/>
          <p:cNvSpPr txBox="1">
            <a:spLocks noChangeArrowheads="1"/>
          </p:cNvSpPr>
          <p:nvPr/>
        </p:nvSpPr>
        <p:spPr bwMode="auto">
          <a:xfrm>
            <a:off x="4343400" y="914400"/>
            <a:ext cx="4267200" cy="118745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l-GR" sz="2400">
                <a:solidFill>
                  <a:schemeClr val="tx2"/>
                </a:solidFill>
              </a:rPr>
              <a:t>Θ</a:t>
            </a:r>
            <a:r>
              <a:rPr lang="en-US" sz="2400">
                <a:solidFill>
                  <a:schemeClr val="tx2"/>
                </a:solidFill>
              </a:rPr>
              <a:t> and </a:t>
            </a:r>
            <a:r>
              <a:rPr lang="el-GR" sz="2400">
                <a:solidFill>
                  <a:schemeClr val="tx2"/>
                </a:solidFill>
              </a:rPr>
              <a:t>Φ</a:t>
            </a:r>
            <a:r>
              <a:rPr lang="en-US" sz="2400">
                <a:solidFill>
                  <a:schemeClr val="tx2"/>
                </a:solidFill>
              </a:rPr>
              <a:t> are the decay polar and azimuthal angles of the </a:t>
            </a:r>
            <a:r>
              <a:rPr lang="el-GR" sz="2400" i="1">
                <a:solidFill>
                  <a:schemeClr val="tx2"/>
                </a:solidFill>
              </a:rPr>
              <a:t>μ</a:t>
            </a:r>
            <a:r>
              <a:rPr lang="en-US" sz="2400" i="1" baseline="30000">
                <a:solidFill>
                  <a:schemeClr val="tx2"/>
                </a:solidFill>
              </a:rPr>
              <a:t>+</a:t>
            </a:r>
            <a:r>
              <a:rPr lang="en-US" sz="2400">
                <a:solidFill>
                  <a:schemeClr val="tx2"/>
                </a:solidFill>
              </a:rPr>
              <a:t> in the dilepton rest-frame</a:t>
            </a:r>
            <a:endParaRPr lang="el-GR" sz="2400">
              <a:solidFill>
                <a:schemeClr val="tx2"/>
              </a:solidFill>
            </a:endParaRPr>
          </a:p>
        </p:txBody>
      </p:sp>
      <p:graphicFrame>
        <p:nvGraphicFramePr>
          <p:cNvPr id="712710" name="Object 6"/>
          <p:cNvGraphicFramePr>
            <a:graphicFrameLocks noChangeAspect="1"/>
          </p:cNvGraphicFramePr>
          <p:nvPr/>
        </p:nvGraphicFramePr>
        <p:xfrm>
          <a:off x="954617" y="3320741"/>
          <a:ext cx="7351183" cy="794059"/>
        </p:xfrm>
        <a:graphic>
          <a:graphicData uri="http://schemas.openxmlformats.org/presentationml/2006/ole">
            <p:oleObj spid="_x0000_s321538" name="Equation" r:id="rId4" imgW="4000320" imgH="431640" progId="">
              <p:embed/>
            </p:oleObj>
          </a:graphicData>
        </a:graphic>
      </p:graphicFrame>
      <p:sp>
        <p:nvSpPr>
          <p:cNvPr id="712711" name="Text Box 7"/>
          <p:cNvSpPr txBox="1">
            <a:spLocks noChangeArrowheads="1"/>
          </p:cNvSpPr>
          <p:nvPr/>
        </p:nvSpPr>
        <p:spPr bwMode="auto">
          <a:xfrm>
            <a:off x="228600" y="2743200"/>
            <a:ext cx="86868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a:solidFill>
                  <a:srgbClr val="0000FF"/>
                </a:solidFill>
                <a:latin typeface="Helvetica" charset="0"/>
              </a:rPr>
              <a:t>A general expression for </a:t>
            </a:r>
            <a:r>
              <a:rPr lang="en-US" sz="2400" dirty="0" err="1">
                <a:solidFill>
                  <a:srgbClr val="0000FF"/>
                </a:solidFill>
                <a:latin typeface="Helvetica" charset="0"/>
              </a:rPr>
              <a:t>Drell</a:t>
            </a:r>
            <a:r>
              <a:rPr lang="en-US" sz="2400" dirty="0">
                <a:solidFill>
                  <a:srgbClr val="0000FF"/>
                </a:solidFill>
                <a:latin typeface="Helvetica" charset="0"/>
              </a:rPr>
              <a:t>-Yan decay angular distributions:</a:t>
            </a:r>
          </a:p>
        </p:txBody>
      </p:sp>
      <p:graphicFrame>
        <p:nvGraphicFramePr>
          <p:cNvPr id="712712" name="Object 8"/>
          <p:cNvGraphicFramePr>
            <a:graphicFrameLocks noChangeAspect="1"/>
          </p:cNvGraphicFramePr>
          <p:nvPr/>
        </p:nvGraphicFramePr>
        <p:xfrm>
          <a:off x="1033991" y="4332934"/>
          <a:ext cx="6618817" cy="2023416"/>
        </p:xfrm>
        <a:graphic>
          <a:graphicData uri="http://schemas.openxmlformats.org/presentationml/2006/ole">
            <p:oleObj spid="_x0000_s321539" name="Equation" r:id="rId5" imgW="2908080" imgH="888840" progId="">
              <p:embed/>
            </p:oleObj>
          </a:graphicData>
        </a:graphic>
      </p:graphicFrame>
      <p:sp>
        <p:nvSpPr>
          <p:cNvPr id="11" name="Footer Placeholder 10"/>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071C7CDE-168E-7E42-A67D-2420EF085D6E}" type="slidenum">
              <a:rPr lang="en-US"/>
              <a:pPr/>
              <a:t>22</a:t>
            </a:fld>
            <a:endParaRPr lang="en-US"/>
          </a:p>
        </p:txBody>
      </p:sp>
      <p:sp>
        <p:nvSpPr>
          <p:cNvPr id="705539" name="Text Box 2"/>
          <p:cNvSpPr txBox="1">
            <a:spLocks noChangeArrowheads="1"/>
          </p:cNvSpPr>
          <p:nvPr/>
        </p:nvSpPr>
        <p:spPr bwMode="auto">
          <a:xfrm>
            <a:off x="169334" y="152400"/>
            <a:ext cx="8826500" cy="584776"/>
          </a:xfrm>
          <a:prstGeom prst="rect">
            <a:avLst/>
          </a:prstGeom>
          <a:noFill/>
          <a:ln w="28575">
            <a:noFill/>
            <a:miter lim="800000"/>
            <a:headEnd/>
            <a:tailEnd/>
          </a:ln>
        </p:spPr>
        <p:txBody>
          <a:bodyPr wrap="square">
            <a:prstTxWarp prst="textNoShape">
              <a:avLst/>
            </a:prstTxWarp>
            <a:spAutoFit/>
          </a:bodyPr>
          <a:lstStyle/>
          <a:p>
            <a:pPr algn="ctr">
              <a:buFontTx/>
              <a:buNone/>
            </a:pPr>
            <a:r>
              <a:rPr lang="en-US" sz="3200" dirty="0" err="1" smtClean="0">
                <a:solidFill>
                  <a:srgbClr val="FF0000"/>
                </a:solidFill>
              </a:rPr>
              <a:t>Unpolarized</a:t>
            </a:r>
            <a:r>
              <a:rPr lang="en-US" sz="3200" dirty="0" smtClean="0">
                <a:solidFill>
                  <a:srgbClr val="FF0000"/>
                </a:solidFill>
              </a:rPr>
              <a:t> DY and Boer</a:t>
            </a:r>
            <a:r>
              <a:rPr lang="en-US" sz="3200" dirty="0">
                <a:solidFill>
                  <a:srgbClr val="FF0000"/>
                </a:solidFill>
              </a:rPr>
              <a:t>-</a:t>
            </a:r>
            <a:r>
              <a:rPr lang="en-US" sz="3200" dirty="0" err="1">
                <a:solidFill>
                  <a:srgbClr val="FF0000"/>
                </a:solidFill>
              </a:rPr>
              <a:t>Mulders</a:t>
            </a:r>
            <a:r>
              <a:rPr lang="en-US" sz="3200" dirty="0" smtClean="0">
                <a:solidFill>
                  <a:srgbClr val="FF0000"/>
                </a:solidFill>
              </a:rPr>
              <a:t> Function </a:t>
            </a:r>
            <a:r>
              <a:rPr lang="en-US" sz="3200" i="1" dirty="0">
                <a:solidFill>
                  <a:srgbClr val="FF0000"/>
                </a:solidFill>
              </a:rPr>
              <a:t>h</a:t>
            </a:r>
            <a:r>
              <a:rPr lang="en-US" sz="3200" i="1" baseline="-25000" dirty="0">
                <a:solidFill>
                  <a:srgbClr val="FF0000"/>
                </a:solidFill>
              </a:rPr>
              <a:t>1</a:t>
            </a:r>
            <a:r>
              <a:rPr lang="en-US" sz="3200" i="1" baseline="30000" dirty="0">
                <a:solidFill>
                  <a:srgbClr val="FF0000"/>
                </a:solidFill>
                <a:latin typeface="cmsy10" charset="0"/>
              </a:rPr>
              <a:t>┴</a:t>
            </a:r>
            <a:r>
              <a:rPr lang="en-US" sz="3200" baseline="30000" dirty="0">
                <a:solidFill>
                  <a:srgbClr val="FF0000"/>
                </a:solidFill>
                <a:latin typeface="cmsy10" charset="0"/>
              </a:rPr>
              <a:t>                   </a:t>
            </a:r>
          </a:p>
        </p:txBody>
      </p:sp>
      <p:sp>
        <p:nvSpPr>
          <p:cNvPr id="705540" name="Text Box 3"/>
          <p:cNvSpPr txBox="1">
            <a:spLocks noChangeArrowheads="1"/>
          </p:cNvSpPr>
          <p:nvPr/>
        </p:nvSpPr>
        <p:spPr bwMode="auto">
          <a:xfrm>
            <a:off x="4960938" y="1258888"/>
            <a:ext cx="290512" cy="457200"/>
          </a:xfrm>
          <a:prstGeom prst="rect">
            <a:avLst/>
          </a:prstGeom>
          <a:noFill/>
          <a:ln w="28575">
            <a:noFill/>
            <a:miter lim="800000"/>
            <a:headEnd/>
            <a:tailEnd/>
          </a:ln>
        </p:spPr>
        <p:txBody>
          <a:bodyPr wrap="none">
            <a:prstTxWarp prst="textNoShape">
              <a:avLst/>
            </a:prstTxWarp>
            <a:spAutoFit/>
          </a:bodyPr>
          <a:lstStyle/>
          <a:p>
            <a:pPr algn="ctr"/>
            <a:endParaRPr lang="en-US" sz="2400">
              <a:solidFill>
                <a:schemeClr val="accent1"/>
              </a:solidFill>
            </a:endParaRPr>
          </a:p>
        </p:txBody>
      </p:sp>
      <p:pic>
        <p:nvPicPr>
          <p:cNvPr id="705541" name="Picture 4" descr="fit6"/>
          <p:cNvPicPr>
            <a:picLocks noChangeAspect="1" noChangeArrowheads="1"/>
          </p:cNvPicPr>
          <p:nvPr/>
        </p:nvPicPr>
        <p:blipFill>
          <a:blip r:embed="rId3"/>
          <a:srcRect/>
          <a:stretch>
            <a:fillRect/>
          </a:stretch>
        </p:blipFill>
        <p:spPr bwMode="auto">
          <a:xfrm>
            <a:off x="457200" y="3352799"/>
            <a:ext cx="4114800" cy="5516033"/>
          </a:xfrm>
          <a:prstGeom prst="rect">
            <a:avLst/>
          </a:prstGeom>
          <a:noFill/>
          <a:ln w="9525">
            <a:noFill/>
            <a:miter lim="800000"/>
            <a:headEnd/>
            <a:tailEnd/>
          </a:ln>
        </p:spPr>
      </p:pic>
      <p:graphicFrame>
        <p:nvGraphicFramePr>
          <p:cNvPr id="705543" name="Object 6"/>
          <p:cNvGraphicFramePr>
            <a:graphicFrameLocks noChangeAspect="1"/>
          </p:cNvGraphicFramePr>
          <p:nvPr/>
        </p:nvGraphicFramePr>
        <p:xfrm>
          <a:off x="1093788" y="730250"/>
          <a:ext cx="6956425" cy="2057400"/>
        </p:xfrm>
        <a:graphic>
          <a:graphicData uri="http://schemas.openxmlformats.org/presentationml/2006/ole">
            <p:oleObj spid="_x0000_s322562" name="Equation" r:id="rId4" imgW="3949560" imgH="1168200" progId="">
              <p:embed/>
            </p:oleObj>
          </a:graphicData>
        </a:graphic>
      </p:graphicFrame>
      <p:sp>
        <p:nvSpPr>
          <p:cNvPr id="705544" name="Text Box 7"/>
          <p:cNvSpPr txBox="1">
            <a:spLocks noChangeArrowheads="1"/>
          </p:cNvSpPr>
          <p:nvPr/>
        </p:nvSpPr>
        <p:spPr bwMode="auto">
          <a:xfrm>
            <a:off x="533400" y="5959475"/>
            <a:ext cx="40386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dirty="0">
                <a:solidFill>
                  <a:srgbClr val="009900"/>
                </a:solidFill>
                <a:latin typeface="Helvetica" charset="0"/>
              </a:rPr>
              <a:t>Boer, PRD 60 (1999) 014012</a:t>
            </a:r>
          </a:p>
        </p:txBody>
      </p:sp>
      <p:sp>
        <p:nvSpPr>
          <p:cNvPr id="705545" name="Text Box 8"/>
          <p:cNvSpPr txBox="1">
            <a:spLocks noChangeArrowheads="1"/>
          </p:cNvSpPr>
          <p:nvPr/>
        </p:nvSpPr>
        <p:spPr bwMode="auto">
          <a:xfrm>
            <a:off x="4533900" y="3466485"/>
            <a:ext cx="4038600" cy="2492990"/>
          </a:xfrm>
          <a:prstGeom prst="rect">
            <a:avLst/>
          </a:prstGeom>
          <a:noFill/>
          <a:ln w="28575">
            <a:noFill/>
            <a:miter lim="800000"/>
            <a:headEnd/>
            <a:tailEnd/>
          </a:ln>
        </p:spPr>
        <p:txBody>
          <a:bodyPr wrap="square">
            <a:prstTxWarp prst="textNoShape">
              <a:avLst/>
            </a:prstTxWarp>
            <a:spAutoFit/>
          </a:bodyPr>
          <a:lstStyle/>
          <a:p>
            <a:pPr>
              <a:spcBef>
                <a:spcPct val="50000"/>
              </a:spcBef>
              <a:buFontTx/>
              <a:buNone/>
            </a:pPr>
            <a:r>
              <a:rPr lang="en-US" sz="2400" dirty="0">
                <a:solidFill>
                  <a:srgbClr val="990000"/>
                </a:solidFill>
                <a:ea typeface="Arial" charset="0"/>
                <a:cs typeface="Arial" charset="0"/>
              </a:rPr>
              <a:t>● </a:t>
            </a:r>
            <a:r>
              <a:rPr lang="en-US" sz="2400" dirty="0">
                <a:solidFill>
                  <a:srgbClr val="990000"/>
                </a:solidFill>
              </a:rPr>
              <a:t>Observation of large</a:t>
            </a:r>
            <a:r>
              <a:rPr lang="en-US" sz="2400" dirty="0" smtClean="0">
                <a:solidFill>
                  <a:srgbClr val="990000"/>
                </a:solidFill>
              </a:rPr>
              <a:t> cos</a:t>
            </a:r>
            <a:r>
              <a:rPr lang="en-US" sz="2400" dirty="0">
                <a:solidFill>
                  <a:srgbClr val="990000"/>
                </a:solidFill>
              </a:rPr>
              <a:t>(2</a:t>
            </a:r>
            <a:r>
              <a:rPr lang="el-GR" sz="2400" dirty="0">
                <a:solidFill>
                  <a:srgbClr val="990000"/>
                </a:solidFill>
                <a:ea typeface="Arial" charset="0"/>
                <a:cs typeface="Arial" charset="0"/>
              </a:rPr>
              <a:t>Φ</a:t>
            </a:r>
            <a:r>
              <a:rPr lang="en-US" sz="2400" dirty="0">
                <a:solidFill>
                  <a:srgbClr val="990000"/>
                </a:solidFill>
                <a:ea typeface="Arial" charset="0"/>
                <a:cs typeface="Arial" charset="0"/>
              </a:rPr>
              <a:t>) dependence in </a:t>
            </a:r>
            <a:r>
              <a:rPr lang="en-US" sz="2400" dirty="0" err="1">
                <a:solidFill>
                  <a:srgbClr val="990000"/>
                </a:solidFill>
                <a:ea typeface="Arial" charset="0"/>
                <a:cs typeface="Arial" charset="0"/>
              </a:rPr>
              <a:t>Drell</a:t>
            </a:r>
            <a:r>
              <a:rPr lang="en-US" sz="2400" dirty="0">
                <a:solidFill>
                  <a:srgbClr val="990000"/>
                </a:solidFill>
                <a:ea typeface="Arial" charset="0"/>
                <a:cs typeface="Arial" charset="0"/>
              </a:rPr>
              <a:t>-Yan with </a:t>
            </a:r>
            <a:r>
              <a:rPr lang="en-US" sz="2400" dirty="0" err="1">
                <a:solidFill>
                  <a:srgbClr val="990000"/>
                </a:solidFill>
                <a:ea typeface="Arial" charset="0"/>
                <a:cs typeface="Arial" charset="0"/>
              </a:rPr>
              <a:t>pion</a:t>
            </a:r>
            <a:r>
              <a:rPr lang="en-US" sz="2400" dirty="0">
                <a:solidFill>
                  <a:srgbClr val="990000"/>
                </a:solidFill>
                <a:ea typeface="Arial" charset="0"/>
                <a:cs typeface="Arial" charset="0"/>
              </a:rPr>
              <a:t> </a:t>
            </a:r>
            <a:r>
              <a:rPr lang="en-US" sz="2400" dirty="0" smtClean="0">
                <a:solidFill>
                  <a:srgbClr val="990000"/>
                </a:solidFill>
                <a:ea typeface="Arial" charset="0"/>
                <a:cs typeface="Arial" charset="0"/>
              </a:rPr>
              <a:t>beam</a:t>
            </a:r>
            <a:r>
              <a:rPr lang="en-US" sz="2400" dirty="0" smtClean="0">
                <a:solidFill>
                  <a:srgbClr val="000099"/>
                </a:solidFill>
              </a:rPr>
              <a:t> </a:t>
            </a:r>
            <a:endParaRPr lang="el-GR" sz="2400" dirty="0" smtClean="0">
              <a:solidFill>
                <a:srgbClr val="000099"/>
              </a:solidFill>
            </a:endParaRPr>
          </a:p>
          <a:p>
            <a:pPr>
              <a:buFontTx/>
              <a:buNone/>
            </a:pPr>
            <a:endParaRPr lang="el-GR" sz="2400" dirty="0" smtClean="0">
              <a:solidFill>
                <a:srgbClr val="000099"/>
              </a:solidFill>
            </a:endParaRPr>
          </a:p>
          <a:p>
            <a:endParaRPr lang="el-GR" sz="2400" dirty="0">
              <a:solidFill>
                <a:srgbClr val="000099"/>
              </a:solidFill>
            </a:endParaRPr>
          </a:p>
          <a:p>
            <a:pPr>
              <a:spcBef>
                <a:spcPct val="50000"/>
              </a:spcBef>
              <a:buFontTx/>
              <a:buNone/>
            </a:pPr>
            <a:endParaRPr lang="el-GR" sz="2400" dirty="0">
              <a:solidFill>
                <a:srgbClr val="000099"/>
              </a:solidFill>
              <a:ea typeface="Arial" charset="0"/>
              <a:cs typeface="Arial" charset="0"/>
            </a:endParaRPr>
          </a:p>
        </p:txBody>
      </p:sp>
      <p:sp>
        <p:nvSpPr>
          <p:cNvPr id="705546" name="Text Box 9"/>
          <p:cNvSpPr txBox="1">
            <a:spLocks noChangeArrowheads="1"/>
          </p:cNvSpPr>
          <p:nvPr/>
        </p:nvSpPr>
        <p:spPr bwMode="auto">
          <a:xfrm>
            <a:off x="1093788" y="3625334"/>
            <a:ext cx="2133600" cy="369332"/>
          </a:xfrm>
          <a:prstGeom prst="rect">
            <a:avLst/>
          </a:prstGeom>
          <a:noFill/>
          <a:ln w="28575">
            <a:noFill/>
            <a:miter lim="800000"/>
            <a:headEnd/>
            <a:tailEnd/>
          </a:ln>
        </p:spPr>
        <p:txBody>
          <a:bodyPr wrap="square">
            <a:prstTxWarp prst="textNoShape">
              <a:avLst/>
            </a:prstTxWarp>
            <a:spAutoFit/>
          </a:bodyPr>
          <a:lstStyle/>
          <a:p>
            <a:pPr algn="ctr">
              <a:spcBef>
                <a:spcPct val="50000"/>
              </a:spcBef>
              <a:buFontTx/>
              <a:buNone/>
            </a:pPr>
            <a:r>
              <a:rPr lang="en-US" sz="1800" dirty="0"/>
              <a:t>194 </a:t>
            </a:r>
            <a:r>
              <a:rPr lang="en-US" sz="1800" dirty="0" err="1"/>
              <a:t>GeV/c</a:t>
            </a:r>
            <a:r>
              <a:rPr lang="en-US" sz="1800" dirty="0"/>
              <a:t> </a:t>
            </a:r>
            <a:r>
              <a:rPr lang="el-GR" sz="1800" dirty="0">
                <a:ea typeface="Arial" charset="0"/>
                <a:cs typeface="Arial" charset="0"/>
              </a:rPr>
              <a:t>π</a:t>
            </a:r>
            <a:r>
              <a:rPr lang="en-US" sz="1800" dirty="0">
                <a:ea typeface="Arial" charset="0"/>
                <a:cs typeface="Arial" charset="0"/>
              </a:rPr>
              <a:t> + W</a:t>
            </a:r>
            <a:endParaRPr lang="el-GR" sz="1800" dirty="0">
              <a:ea typeface="Arial" charset="0"/>
              <a:cs typeface="Arial" charset="0"/>
            </a:endParaRPr>
          </a:p>
        </p:txBody>
      </p:sp>
      <p:graphicFrame>
        <p:nvGraphicFramePr>
          <p:cNvPr id="705547" name="Object 10"/>
          <p:cNvGraphicFramePr>
            <a:graphicFrameLocks noChangeAspect="1"/>
          </p:cNvGraphicFramePr>
          <p:nvPr/>
        </p:nvGraphicFramePr>
        <p:xfrm>
          <a:off x="1295400" y="2362200"/>
          <a:ext cx="7391400" cy="798513"/>
        </p:xfrm>
        <a:graphic>
          <a:graphicData uri="http://schemas.openxmlformats.org/presentationml/2006/ole">
            <p:oleObj spid="_x0000_s322563" name="Equation" r:id="rId5" imgW="4000320" imgH="431640" progId="">
              <p:embed/>
            </p:oleObj>
          </a:graphicData>
        </a:graphic>
      </p:graphicFrame>
      <p:graphicFrame>
        <p:nvGraphicFramePr>
          <p:cNvPr id="705548" name="Object 11"/>
          <p:cNvGraphicFramePr>
            <a:graphicFrameLocks noChangeAspect="1"/>
          </p:cNvGraphicFramePr>
          <p:nvPr>
            <p:ph sz="half" idx="4294967295"/>
          </p:nvPr>
        </p:nvGraphicFramePr>
        <p:xfrm>
          <a:off x="381000" y="4191000"/>
          <a:ext cx="346075" cy="381000"/>
        </p:xfrm>
        <a:graphic>
          <a:graphicData uri="http://schemas.openxmlformats.org/presentationml/2006/ole">
            <p:oleObj spid="_x0000_s322564" name="Equation" r:id="rId6" imgW="126720" imgH="139680" progId="">
              <p:embed/>
            </p:oleObj>
          </a:graphicData>
        </a:graphic>
      </p:graphicFrame>
      <p:graphicFrame>
        <p:nvGraphicFramePr>
          <p:cNvPr id="705549" name="Object 12"/>
          <p:cNvGraphicFramePr>
            <a:graphicFrameLocks noChangeAspect="1"/>
          </p:cNvGraphicFramePr>
          <p:nvPr>
            <p:ph sz="half" idx="4294967295"/>
          </p:nvPr>
        </p:nvGraphicFramePr>
        <p:xfrm>
          <a:off x="4648200" y="4812855"/>
          <a:ext cx="2895600" cy="1085850"/>
        </p:xfrm>
        <a:graphic>
          <a:graphicData uri="http://schemas.openxmlformats.org/presentationml/2006/ole">
            <p:oleObj spid="_x0000_s322565" name="Equation" r:id="rId7" imgW="1218960" imgH="457200" progId="">
              <p:embed/>
            </p:oleObj>
          </a:graphicData>
        </a:graphic>
      </p:graphicFrame>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F1DDA8A7-C6FD-A343-A6E0-9F563414F421}" type="slidenum">
              <a:rPr lang="en-US"/>
              <a:pPr/>
              <a:t>23</a:t>
            </a:fld>
            <a:endParaRPr lang="en-US"/>
          </a:p>
        </p:txBody>
      </p:sp>
      <p:sp>
        <p:nvSpPr>
          <p:cNvPr id="10" name="Slide Number Placeholder 5"/>
          <p:cNvSpPr txBox="1">
            <a:spLocks noGrp="1"/>
          </p:cNvSpPr>
          <p:nvPr/>
        </p:nvSpPr>
        <p:spPr bwMode="auto">
          <a:xfrm>
            <a:off x="6553200" y="6248400"/>
            <a:ext cx="1905000" cy="457200"/>
          </a:xfrm>
          <a:prstGeom prst="rect">
            <a:avLst/>
          </a:prstGeom>
          <a:noFill/>
          <a:ln>
            <a:miter lim="800000"/>
            <a:headEnd/>
            <a:tailEnd/>
          </a:ln>
        </p:spPr>
        <p:txBody>
          <a:bodyPr>
            <a:prstTxWarp prst="textNoShape">
              <a:avLst/>
            </a:prstTxWarp>
          </a:bodyPr>
          <a:lstStyle/>
          <a:p>
            <a:pPr algn="r">
              <a:buFontTx/>
              <a:buNone/>
            </a:pPr>
            <a:fld id="{7CCD8710-D912-AD43-B8F4-7EBBB44F2140}" type="slidenum">
              <a:rPr lang="en-US" sz="1400">
                <a:solidFill>
                  <a:schemeClr val="tx1"/>
                </a:solidFill>
                <a:latin typeface="Times New Roman" charset="0"/>
              </a:rPr>
              <a:pPr algn="r">
                <a:buFontTx/>
                <a:buNone/>
              </a:pPr>
              <a:t>23</a:t>
            </a:fld>
            <a:endParaRPr lang="en-US" sz="1400">
              <a:solidFill>
                <a:schemeClr val="tx1"/>
              </a:solidFill>
              <a:latin typeface="Times New Roman" charset="0"/>
            </a:endParaRPr>
          </a:p>
        </p:txBody>
      </p:sp>
      <p:sp>
        <p:nvSpPr>
          <p:cNvPr id="716803" name="Text Box 2"/>
          <p:cNvSpPr txBox="1">
            <a:spLocks noChangeArrowheads="1"/>
          </p:cNvSpPr>
          <p:nvPr/>
        </p:nvSpPr>
        <p:spPr bwMode="auto">
          <a:xfrm>
            <a:off x="635000" y="4724400"/>
            <a:ext cx="6096000" cy="1311275"/>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000" dirty="0">
                <a:latin typeface="Comic Sans MS" charset="0"/>
              </a:rPr>
              <a:t>With Boer-</a:t>
            </a:r>
            <a:r>
              <a:rPr lang="en-US" sz="2000" dirty="0" err="1">
                <a:latin typeface="Comic Sans MS" charset="0"/>
              </a:rPr>
              <a:t>Mulders</a:t>
            </a:r>
            <a:r>
              <a:rPr lang="en-US" sz="2000" dirty="0">
                <a:latin typeface="Comic Sans MS" charset="0"/>
              </a:rPr>
              <a:t> function h</a:t>
            </a:r>
            <a:r>
              <a:rPr lang="en-US" sz="2000" baseline="-25000" dirty="0">
                <a:latin typeface="Comic Sans MS" charset="0"/>
              </a:rPr>
              <a:t>1</a:t>
            </a:r>
            <a:r>
              <a:rPr lang="en-US" sz="2000" baseline="30000" dirty="0">
                <a:latin typeface="Comic Sans MS" charset="0"/>
              </a:rPr>
              <a:t>┴</a:t>
            </a:r>
            <a:r>
              <a:rPr lang="en-US" sz="2000" dirty="0">
                <a:latin typeface="Comic Sans MS" charset="0"/>
              </a:rPr>
              <a:t>: </a:t>
            </a:r>
          </a:p>
          <a:p>
            <a:pPr>
              <a:spcBef>
                <a:spcPct val="50000"/>
              </a:spcBef>
              <a:buFontTx/>
              <a:buNone/>
            </a:pPr>
            <a:r>
              <a:rPr lang="el-GR" sz="2000" dirty="0">
                <a:latin typeface="Comic Sans MS" charset="0"/>
                <a:ea typeface="Arial" charset="0"/>
                <a:cs typeface="Arial" charset="0"/>
              </a:rPr>
              <a:t>ν</a:t>
            </a:r>
            <a:r>
              <a:rPr lang="en-US" sz="2000" dirty="0">
                <a:latin typeface="Comic Sans MS" charset="0"/>
                <a:ea typeface="Arial" charset="0"/>
                <a:cs typeface="Arial" charset="0"/>
              </a:rPr>
              <a:t>(</a:t>
            </a:r>
            <a:r>
              <a:rPr lang="el-GR" sz="2000" dirty="0">
                <a:latin typeface="Comic Sans MS" charset="0"/>
                <a:ea typeface="Arial" charset="0"/>
                <a:cs typeface="Arial" charset="0"/>
              </a:rPr>
              <a:t>π</a:t>
            </a:r>
            <a:r>
              <a:rPr lang="en-US" sz="2000" baseline="30000" dirty="0">
                <a:latin typeface="Comic Sans MS" charset="0"/>
                <a:ea typeface="Arial" charset="0"/>
                <a:cs typeface="Arial" charset="0"/>
              </a:rPr>
              <a:t>-</a:t>
            </a:r>
            <a:r>
              <a:rPr lang="en-US" sz="2000" dirty="0">
                <a:latin typeface="Comic Sans MS" charset="0"/>
              </a:rPr>
              <a:t>W</a:t>
            </a:r>
            <a:r>
              <a:rPr lang="en-US" sz="2000" dirty="0">
                <a:latin typeface="Comic Sans MS" charset="0"/>
                <a:sym typeface="Wingdings" charset="2"/>
              </a:rPr>
              <a:t></a:t>
            </a:r>
            <a:r>
              <a:rPr lang="en-US" sz="2000" dirty="0">
                <a:latin typeface="Comic Sans MS" charset="0"/>
                <a:ea typeface="Times New Roman" charset="0"/>
                <a:cs typeface="Times New Roman" charset="0"/>
                <a:sym typeface="Wingdings" charset="2"/>
              </a:rPr>
              <a:t>µ</a:t>
            </a:r>
            <a:r>
              <a:rPr lang="en-US" sz="2000" baseline="30000" dirty="0">
                <a:latin typeface="Comic Sans MS" charset="0"/>
                <a:ea typeface="Times New Roman" charset="0"/>
                <a:cs typeface="Times New Roman" charset="0"/>
                <a:sym typeface="Wingdings" charset="2"/>
              </a:rPr>
              <a:t>+</a:t>
            </a:r>
            <a:r>
              <a:rPr lang="en-US" sz="2000" dirty="0">
                <a:latin typeface="Comic Sans MS" charset="0"/>
                <a:ea typeface="Times New Roman" charset="0"/>
                <a:cs typeface="Times New Roman" charset="0"/>
                <a:sym typeface="Wingdings" charset="2"/>
              </a:rPr>
              <a:t>µ</a:t>
            </a:r>
            <a:r>
              <a:rPr lang="en-US" sz="2000" baseline="30000" dirty="0">
                <a:latin typeface="Comic Sans MS" charset="0"/>
                <a:ea typeface="Times New Roman" charset="0"/>
                <a:cs typeface="Times New Roman" charset="0"/>
                <a:sym typeface="Wingdings" charset="2"/>
              </a:rPr>
              <a:t>-</a:t>
            </a:r>
            <a:r>
              <a:rPr lang="en-US" sz="2000" dirty="0">
                <a:latin typeface="Comic Sans MS" charset="0"/>
                <a:ea typeface="Times New Roman" charset="0"/>
                <a:cs typeface="Times New Roman" charset="0"/>
                <a:sym typeface="Wingdings" charset="2"/>
              </a:rPr>
              <a:t>X</a:t>
            </a:r>
            <a:r>
              <a:rPr lang="en-US" sz="2000" dirty="0">
                <a:latin typeface="Comic Sans MS" charset="0"/>
              </a:rPr>
              <a:t>)~ [valence h</a:t>
            </a:r>
            <a:r>
              <a:rPr lang="en-US" sz="2000" baseline="-25000" dirty="0">
                <a:latin typeface="Comic Sans MS" charset="0"/>
              </a:rPr>
              <a:t>1</a:t>
            </a:r>
            <a:r>
              <a:rPr lang="en-US" sz="2000" baseline="30000" dirty="0">
                <a:latin typeface="Comic Sans MS" charset="0"/>
              </a:rPr>
              <a:t>┴</a:t>
            </a:r>
            <a:r>
              <a:rPr lang="en-US" sz="2000" dirty="0">
                <a:latin typeface="Comic Sans MS" charset="0"/>
              </a:rPr>
              <a:t>(</a:t>
            </a:r>
            <a:r>
              <a:rPr lang="el-GR" sz="2000" dirty="0">
                <a:latin typeface="Comic Sans MS" charset="0"/>
                <a:ea typeface="Arial" charset="0"/>
                <a:cs typeface="Arial" charset="0"/>
              </a:rPr>
              <a:t>π</a:t>
            </a:r>
            <a:r>
              <a:rPr lang="en-US" sz="2000" dirty="0">
                <a:latin typeface="Comic Sans MS" charset="0"/>
                <a:ea typeface="Arial" charset="0"/>
                <a:cs typeface="Arial" charset="0"/>
              </a:rPr>
              <a:t>)]</a:t>
            </a:r>
            <a:r>
              <a:rPr lang="en-US" sz="2000" dirty="0">
                <a:latin typeface="Comic Sans MS" charset="0"/>
              </a:rPr>
              <a:t>  * [valence h</a:t>
            </a:r>
            <a:r>
              <a:rPr lang="en-US" sz="2000" baseline="-25000" dirty="0">
                <a:latin typeface="Comic Sans MS" charset="0"/>
              </a:rPr>
              <a:t>1</a:t>
            </a:r>
            <a:r>
              <a:rPr lang="en-US" sz="2000" baseline="30000" dirty="0">
                <a:latin typeface="Comic Sans MS" charset="0"/>
                <a:ea typeface="Arial" charset="0"/>
                <a:cs typeface="Arial" charset="0"/>
              </a:rPr>
              <a:t>┴</a:t>
            </a:r>
            <a:r>
              <a:rPr lang="en-US" sz="2000" dirty="0">
                <a:latin typeface="Comic Sans MS" charset="0"/>
                <a:ea typeface="Arial" charset="0"/>
                <a:cs typeface="Arial" charset="0"/>
              </a:rPr>
              <a:t>(p)]</a:t>
            </a:r>
            <a:endParaRPr lang="en-US" sz="2000" dirty="0">
              <a:latin typeface="Comic Sans MS" charset="0"/>
            </a:endParaRPr>
          </a:p>
          <a:p>
            <a:pPr>
              <a:spcBef>
                <a:spcPct val="50000"/>
              </a:spcBef>
              <a:buFontTx/>
              <a:buNone/>
            </a:pPr>
            <a:r>
              <a:rPr lang="el-GR" sz="2000" dirty="0">
                <a:latin typeface="Comic Sans MS" charset="0"/>
              </a:rPr>
              <a:t>ν</a:t>
            </a:r>
            <a:r>
              <a:rPr lang="en-US" sz="2000" dirty="0">
                <a:latin typeface="Comic Sans MS" charset="0"/>
              </a:rPr>
              <a:t>(</a:t>
            </a:r>
            <a:r>
              <a:rPr lang="en-US" sz="2000" dirty="0" err="1">
                <a:latin typeface="Comic Sans MS" charset="0"/>
              </a:rPr>
              <a:t>pd</a:t>
            </a:r>
            <a:r>
              <a:rPr lang="en-US" sz="2000" dirty="0" err="1">
                <a:latin typeface="Comic Sans MS" charset="0"/>
                <a:sym typeface="Wingdings" charset="2"/>
              </a:rPr>
              <a:t></a:t>
            </a:r>
            <a:r>
              <a:rPr lang="en-US" sz="2000" dirty="0">
                <a:latin typeface="Comic Sans MS" charset="0"/>
                <a:sym typeface="Wingdings" charset="2"/>
              </a:rPr>
              <a:t>µ+µ-X</a:t>
            </a:r>
            <a:r>
              <a:rPr lang="en-US" sz="2000" dirty="0">
                <a:latin typeface="Comic Sans MS" charset="0"/>
              </a:rPr>
              <a:t>)~ [valence h</a:t>
            </a:r>
            <a:r>
              <a:rPr lang="en-US" sz="2000" baseline="-25000" dirty="0">
                <a:latin typeface="Comic Sans MS" charset="0"/>
              </a:rPr>
              <a:t>1</a:t>
            </a:r>
            <a:r>
              <a:rPr lang="en-US" sz="2000" baseline="30000" dirty="0">
                <a:latin typeface="Comic Sans MS" charset="0"/>
              </a:rPr>
              <a:t>┴</a:t>
            </a:r>
            <a:r>
              <a:rPr lang="en-US" sz="2000" dirty="0">
                <a:latin typeface="Comic Sans MS" charset="0"/>
              </a:rPr>
              <a:t>(p)] * </a:t>
            </a:r>
            <a:r>
              <a:rPr lang="en-US" sz="2000" dirty="0">
                <a:solidFill>
                  <a:srgbClr val="CC0000"/>
                </a:solidFill>
                <a:latin typeface="Comic Sans MS" charset="0"/>
              </a:rPr>
              <a:t>[sea h</a:t>
            </a:r>
            <a:r>
              <a:rPr lang="en-US" sz="2000" baseline="-25000" dirty="0">
                <a:solidFill>
                  <a:srgbClr val="CC0000"/>
                </a:solidFill>
                <a:latin typeface="Comic Sans MS" charset="0"/>
              </a:rPr>
              <a:t>1</a:t>
            </a:r>
            <a:r>
              <a:rPr lang="en-US" sz="2000" baseline="30000" dirty="0">
                <a:solidFill>
                  <a:srgbClr val="CC0000"/>
                </a:solidFill>
                <a:latin typeface="Comic Sans MS" charset="0"/>
              </a:rPr>
              <a:t>┴</a:t>
            </a:r>
            <a:r>
              <a:rPr lang="en-US" sz="2000" dirty="0">
                <a:solidFill>
                  <a:srgbClr val="CC0000"/>
                </a:solidFill>
                <a:latin typeface="Comic Sans MS" charset="0"/>
              </a:rPr>
              <a:t>(p)] </a:t>
            </a:r>
          </a:p>
        </p:txBody>
      </p:sp>
      <p:sp>
        <p:nvSpPr>
          <p:cNvPr id="716804" name="Rectangle 3"/>
          <p:cNvSpPr>
            <a:spLocks noChangeArrowheads="1"/>
          </p:cNvSpPr>
          <p:nvPr/>
        </p:nvSpPr>
        <p:spPr bwMode="auto">
          <a:xfrm>
            <a:off x="0" y="279855"/>
            <a:ext cx="8915400" cy="531133"/>
          </a:xfrm>
          <a:prstGeom prst="rect">
            <a:avLst/>
          </a:prstGeom>
          <a:solidFill>
            <a:schemeClr val="bg1"/>
          </a:solidFill>
          <a:ln w="25400">
            <a:noFill/>
            <a:miter lim="800000"/>
            <a:headEnd/>
            <a:tailEnd/>
          </a:ln>
        </p:spPr>
        <p:txBody>
          <a:bodyPr wrap="square" lIns="99276" tIns="49638" rIns="99276" bIns="49638" anchor="ctr">
            <a:prstTxWarp prst="textNoShape">
              <a:avLst/>
            </a:prstTxWarp>
            <a:spAutoFit/>
          </a:bodyPr>
          <a:lstStyle/>
          <a:p>
            <a:pPr algn="ctr">
              <a:buFontTx/>
              <a:buNone/>
            </a:pPr>
            <a:r>
              <a:rPr lang="en-US" sz="2800" dirty="0" err="1">
                <a:solidFill>
                  <a:srgbClr val="FF0000"/>
                </a:solidFill>
                <a:latin typeface="+mj-lt"/>
              </a:rPr>
              <a:t>Azimuthal</a:t>
            </a:r>
            <a:r>
              <a:rPr lang="en-US" sz="2800" dirty="0">
                <a:solidFill>
                  <a:srgbClr val="FF0000"/>
                </a:solidFill>
                <a:latin typeface="+mj-lt"/>
              </a:rPr>
              <a:t> cos2</a:t>
            </a:r>
            <a:r>
              <a:rPr lang="el-GR" sz="2800" dirty="0">
                <a:solidFill>
                  <a:srgbClr val="FF0000"/>
                </a:solidFill>
                <a:latin typeface="+mj-lt"/>
                <a:ea typeface="Arial" charset="0"/>
                <a:cs typeface="Arial" charset="0"/>
              </a:rPr>
              <a:t>Φ</a:t>
            </a:r>
            <a:r>
              <a:rPr lang="en-US" sz="2800" dirty="0">
                <a:solidFill>
                  <a:srgbClr val="FF0000"/>
                </a:solidFill>
                <a:latin typeface="+mj-lt"/>
                <a:ea typeface="Arial" charset="0"/>
                <a:cs typeface="Arial" charset="0"/>
              </a:rPr>
              <a:t> Distribution in </a:t>
            </a:r>
            <a:r>
              <a:rPr lang="en-US" sz="2800" dirty="0" err="1">
                <a:solidFill>
                  <a:srgbClr val="FF0000"/>
                </a:solidFill>
                <a:latin typeface="+mj-lt"/>
                <a:ea typeface="Arial" charset="0"/>
                <a:cs typeface="Arial" charset="0"/>
              </a:rPr>
              <a:t>p+p</a:t>
            </a:r>
            <a:r>
              <a:rPr lang="en-US" sz="2800" dirty="0">
                <a:solidFill>
                  <a:srgbClr val="FF0000"/>
                </a:solidFill>
                <a:latin typeface="+mj-lt"/>
                <a:ea typeface="Arial" charset="0"/>
                <a:cs typeface="Arial" charset="0"/>
              </a:rPr>
              <a:t> and </a:t>
            </a:r>
            <a:r>
              <a:rPr lang="en-US" sz="2800" dirty="0" err="1">
                <a:solidFill>
                  <a:srgbClr val="FF0000"/>
                </a:solidFill>
                <a:latin typeface="+mj-lt"/>
                <a:ea typeface="Arial" charset="0"/>
                <a:cs typeface="Arial" charset="0"/>
              </a:rPr>
              <a:t>p+d</a:t>
            </a:r>
            <a:r>
              <a:rPr lang="en-US" sz="2800" dirty="0">
                <a:solidFill>
                  <a:srgbClr val="FF0000"/>
                </a:solidFill>
                <a:latin typeface="+mj-lt"/>
                <a:ea typeface="Arial" charset="0"/>
                <a:cs typeface="Arial" charset="0"/>
              </a:rPr>
              <a:t> </a:t>
            </a:r>
            <a:r>
              <a:rPr lang="en-US" sz="2800" dirty="0" err="1">
                <a:solidFill>
                  <a:srgbClr val="FF0000"/>
                </a:solidFill>
                <a:latin typeface="+mj-lt"/>
                <a:ea typeface="Arial" charset="0"/>
                <a:cs typeface="Arial" charset="0"/>
              </a:rPr>
              <a:t>Drell</a:t>
            </a:r>
            <a:r>
              <a:rPr lang="en-US" sz="2800" dirty="0">
                <a:solidFill>
                  <a:srgbClr val="FF0000"/>
                </a:solidFill>
                <a:latin typeface="+mj-lt"/>
                <a:ea typeface="Arial" charset="0"/>
                <a:cs typeface="Arial" charset="0"/>
              </a:rPr>
              <a:t>-Yan</a:t>
            </a:r>
            <a:endParaRPr lang="el-GR" sz="2800" dirty="0">
              <a:solidFill>
                <a:srgbClr val="FF0000"/>
              </a:solidFill>
              <a:latin typeface="+mj-lt"/>
              <a:ea typeface="Arial" charset="0"/>
              <a:cs typeface="Arial" charset="0"/>
            </a:endParaRPr>
          </a:p>
        </p:txBody>
      </p:sp>
      <p:sp>
        <p:nvSpPr>
          <p:cNvPr id="716805" name="Text Box 4"/>
          <p:cNvSpPr txBox="1">
            <a:spLocks noChangeArrowheads="1"/>
          </p:cNvSpPr>
          <p:nvPr/>
        </p:nvSpPr>
        <p:spPr bwMode="auto">
          <a:xfrm>
            <a:off x="1447800" y="972234"/>
            <a:ext cx="6019800" cy="646331"/>
          </a:xfrm>
          <a:prstGeom prst="rect">
            <a:avLst/>
          </a:prstGeom>
          <a:noFill/>
          <a:ln w="9525">
            <a:noFill/>
            <a:miter lim="800000"/>
            <a:headEnd/>
            <a:tailEnd/>
          </a:ln>
        </p:spPr>
        <p:txBody>
          <a:bodyPr>
            <a:prstTxWarp prst="textNoShape">
              <a:avLst/>
            </a:prstTxWarp>
            <a:spAutoFit/>
          </a:bodyPr>
          <a:lstStyle/>
          <a:p>
            <a:pPr algn="ctr">
              <a:buFontTx/>
              <a:buNone/>
            </a:pPr>
            <a:r>
              <a:rPr lang="en-US" dirty="0">
                <a:solidFill>
                  <a:srgbClr val="000000"/>
                </a:solidFill>
                <a:latin typeface="Comic Sans MS" charset="0"/>
              </a:rPr>
              <a:t>E866 </a:t>
            </a:r>
            <a:r>
              <a:rPr lang="en-US" dirty="0" err="1">
                <a:solidFill>
                  <a:srgbClr val="000000"/>
                </a:solidFill>
                <a:latin typeface="Comic Sans MS" charset="0"/>
              </a:rPr>
              <a:t>Collab</a:t>
            </a:r>
            <a:r>
              <a:rPr lang="en-US" dirty="0">
                <a:solidFill>
                  <a:srgbClr val="000000"/>
                </a:solidFill>
                <a:latin typeface="Comic Sans MS" charset="0"/>
              </a:rPr>
              <a:t>., </a:t>
            </a:r>
            <a:r>
              <a:rPr lang="en-US" dirty="0" err="1">
                <a:solidFill>
                  <a:srgbClr val="000000"/>
                </a:solidFill>
                <a:latin typeface="Comic Sans MS" charset="0"/>
              </a:rPr>
              <a:t>Lingyan</a:t>
            </a:r>
            <a:r>
              <a:rPr lang="en-US" dirty="0">
                <a:solidFill>
                  <a:srgbClr val="000000"/>
                </a:solidFill>
                <a:latin typeface="Comic Sans MS" charset="0"/>
              </a:rPr>
              <a:t> Zhu et al.,                  </a:t>
            </a:r>
            <a:r>
              <a:rPr lang="en-US" dirty="0" smtClean="0">
                <a:solidFill>
                  <a:srgbClr val="000000"/>
                </a:solidFill>
                <a:latin typeface="Comic Sans MS" charset="0"/>
              </a:rPr>
              <a:t> </a:t>
            </a:r>
          </a:p>
          <a:p>
            <a:pPr algn="ctr">
              <a:buFontTx/>
              <a:buNone/>
            </a:pPr>
            <a:r>
              <a:rPr lang="en-US" dirty="0" smtClean="0">
                <a:solidFill>
                  <a:srgbClr val="000000"/>
                </a:solidFill>
                <a:latin typeface="Comic Sans MS" charset="0"/>
              </a:rPr>
              <a:t>   </a:t>
            </a:r>
            <a:r>
              <a:rPr lang="en-US" dirty="0">
                <a:solidFill>
                  <a:srgbClr val="000000"/>
                </a:solidFill>
                <a:latin typeface="Comic Sans MS" charset="0"/>
              </a:rPr>
              <a:t>PRL 99 (2007) 082301; PRL 102 (2009) 182001</a:t>
            </a:r>
            <a:endParaRPr lang="en-US" dirty="0">
              <a:solidFill>
                <a:srgbClr val="000000"/>
              </a:solidFill>
            </a:endParaRPr>
          </a:p>
        </p:txBody>
      </p:sp>
      <p:pic>
        <p:nvPicPr>
          <p:cNvPr id="716806" name="Picture 5" descr="ld2wn3_fig2"/>
          <p:cNvPicPr>
            <a:picLocks noChangeAspect="1" noChangeArrowheads="1"/>
          </p:cNvPicPr>
          <p:nvPr/>
        </p:nvPicPr>
        <p:blipFill>
          <a:blip r:embed="rId2"/>
          <a:srcRect/>
          <a:stretch>
            <a:fillRect/>
          </a:stretch>
        </p:blipFill>
        <p:spPr bwMode="auto">
          <a:xfrm>
            <a:off x="838200" y="1295400"/>
            <a:ext cx="4572000" cy="6705600"/>
          </a:xfrm>
          <a:prstGeom prst="rect">
            <a:avLst/>
          </a:prstGeom>
          <a:noFill/>
          <a:ln w="9525">
            <a:noFill/>
            <a:miter lim="800000"/>
            <a:headEnd/>
            <a:tailEnd/>
          </a:ln>
        </p:spPr>
      </p:pic>
      <p:sp>
        <p:nvSpPr>
          <p:cNvPr id="716807" name="Text Box 6"/>
          <p:cNvSpPr txBox="1">
            <a:spLocks noChangeArrowheads="1"/>
          </p:cNvSpPr>
          <p:nvPr/>
        </p:nvSpPr>
        <p:spPr bwMode="auto">
          <a:xfrm>
            <a:off x="1193800" y="6019800"/>
            <a:ext cx="6273800" cy="369332"/>
          </a:xfrm>
          <a:prstGeom prst="rect">
            <a:avLst/>
          </a:prstGeom>
          <a:solidFill>
            <a:srgbClr val="FFFF00"/>
          </a:solidFill>
          <a:ln w="28575">
            <a:noFill/>
            <a:miter lim="800000"/>
            <a:headEnd/>
            <a:tailEnd/>
          </a:ln>
        </p:spPr>
        <p:txBody>
          <a:bodyPr wrap="square">
            <a:prstTxWarp prst="textNoShape">
              <a:avLst/>
            </a:prstTxWarp>
            <a:spAutoFit/>
          </a:bodyPr>
          <a:lstStyle/>
          <a:p>
            <a:pPr>
              <a:spcBef>
                <a:spcPct val="50000"/>
              </a:spcBef>
              <a:buFontTx/>
              <a:buNone/>
            </a:pPr>
            <a:r>
              <a:rPr lang="en-US" dirty="0">
                <a:solidFill>
                  <a:srgbClr val="990000"/>
                </a:solidFill>
                <a:latin typeface="Times New Roman" charset="0"/>
                <a:ea typeface="Times New Roman" charset="0"/>
                <a:cs typeface="Times New Roman" charset="0"/>
              </a:rPr>
              <a:t>Sea-quark BM functions are much smaller than valence quarks</a:t>
            </a:r>
            <a:endParaRPr lang="el-GR" dirty="0">
              <a:solidFill>
                <a:srgbClr val="990000"/>
              </a:solidFill>
              <a:latin typeface="Times New Roman" charset="0"/>
              <a:ea typeface="Times New Roman" charset="0"/>
              <a:cs typeface="Times New Roman" charset="0"/>
            </a:endParaRPr>
          </a:p>
        </p:txBody>
      </p:sp>
      <p:sp>
        <p:nvSpPr>
          <p:cNvPr id="716808" name="Text Box 8"/>
          <p:cNvSpPr txBox="1">
            <a:spLocks noChangeArrowheads="1"/>
          </p:cNvSpPr>
          <p:nvPr/>
        </p:nvSpPr>
        <p:spPr bwMode="auto">
          <a:xfrm>
            <a:off x="5486400" y="3352800"/>
            <a:ext cx="3657600" cy="946150"/>
          </a:xfrm>
          <a:prstGeom prst="rect">
            <a:avLst/>
          </a:prstGeom>
          <a:solidFill>
            <a:srgbClr val="00FF00">
              <a:alpha val="29019"/>
            </a:srgbClr>
          </a:solidFill>
          <a:ln w="28575">
            <a:noFill/>
            <a:miter lim="800000"/>
            <a:headEnd/>
            <a:tailEnd/>
          </a:ln>
        </p:spPr>
        <p:txBody>
          <a:bodyPr>
            <a:prstTxWarp prst="textNoShape">
              <a:avLst/>
            </a:prstTxWarp>
            <a:spAutoFit/>
          </a:bodyPr>
          <a:lstStyle/>
          <a:p>
            <a:pPr>
              <a:spcBef>
                <a:spcPct val="50000"/>
              </a:spcBef>
              <a:buFontTx/>
              <a:buNone/>
            </a:pPr>
            <a:r>
              <a:rPr lang="en-US" sz="2400" dirty="0">
                <a:solidFill>
                  <a:srgbClr val="800000"/>
                </a:solidFill>
              </a:rPr>
              <a:t>Small</a:t>
            </a:r>
            <a:r>
              <a:rPr lang="el-GR" sz="2800" dirty="0">
                <a:solidFill>
                  <a:srgbClr val="800000"/>
                </a:solidFill>
                <a:latin typeface="MS Gothic" pitchFamily="49" charset="-128"/>
                <a:ea typeface="MS Gothic" pitchFamily="49" charset="-128"/>
                <a:cs typeface="Arial" charset="0"/>
              </a:rPr>
              <a:t>ν</a:t>
            </a:r>
            <a:r>
              <a:rPr lang="en-US" sz="2800" dirty="0">
                <a:solidFill>
                  <a:srgbClr val="800000"/>
                </a:solidFill>
                <a:latin typeface="MS Gothic" pitchFamily="49" charset="-128"/>
                <a:ea typeface="MS Gothic" pitchFamily="49" charset="-128"/>
                <a:cs typeface="Arial" charset="0"/>
              </a:rPr>
              <a:t>is observed for </a:t>
            </a:r>
            <a:r>
              <a:rPr lang="en-US" sz="2800" dirty="0" err="1">
                <a:solidFill>
                  <a:srgbClr val="800000"/>
                </a:solidFill>
                <a:latin typeface="MS Gothic" pitchFamily="49" charset="-128"/>
                <a:ea typeface="MS Gothic" pitchFamily="49" charset="-128"/>
                <a:cs typeface="Arial" charset="0"/>
              </a:rPr>
              <a:t>p+d</a:t>
            </a:r>
            <a:r>
              <a:rPr lang="en-US" sz="2800" dirty="0">
                <a:solidFill>
                  <a:srgbClr val="800000"/>
                </a:solidFill>
                <a:latin typeface="MS Gothic" pitchFamily="49" charset="-128"/>
                <a:ea typeface="MS Gothic" pitchFamily="49" charset="-128"/>
                <a:cs typeface="Arial" charset="0"/>
              </a:rPr>
              <a:t> and </a:t>
            </a:r>
            <a:r>
              <a:rPr lang="en-US" sz="2800" dirty="0" err="1">
                <a:solidFill>
                  <a:srgbClr val="800000"/>
                </a:solidFill>
                <a:latin typeface="MS Gothic" pitchFamily="49" charset="-128"/>
                <a:ea typeface="MS Gothic" pitchFamily="49" charset="-128"/>
                <a:cs typeface="Arial" charset="0"/>
              </a:rPr>
              <a:t>p+p</a:t>
            </a:r>
            <a:r>
              <a:rPr lang="en-US" sz="2800" dirty="0">
                <a:solidFill>
                  <a:srgbClr val="800000"/>
                </a:solidFill>
                <a:latin typeface="MS Gothic" pitchFamily="49" charset="-128"/>
                <a:ea typeface="MS Gothic" pitchFamily="49" charset="-128"/>
                <a:cs typeface="Arial" charset="0"/>
              </a:rPr>
              <a:t> D-Y</a:t>
            </a:r>
            <a:endParaRPr lang="el-GR" sz="2800" dirty="0">
              <a:solidFill>
                <a:srgbClr val="800000"/>
              </a:solidFill>
              <a:latin typeface="MS Gothic" pitchFamily="49" charset="-128"/>
              <a:ea typeface="MS Gothic" pitchFamily="49" charset="-128"/>
              <a:cs typeface="Arial" charset="0"/>
            </a:endParaRPr>
          </a:p>
        </p:txBody>
      </p:sp>
      <p:sp>
        <p:nvSpPr>
          <p:cNvPr id="716809" name="Line 9"/>
          <p:cNvSpPr>
            <a:spLocks noChangeShapeType="1"/>
          </p:cNvSpPr>
          <p:nvPr/>
        </p:nvSpPr>
        <p:spPr bwMode="auto">
          <a:xfrm flipH="1">
            <a:off x="4953000" y="3886200"/>
            <a:ext cx="533400" cy="76200"/>
          </a:xfrm>
          <a:prstGeom prst="line">
            <a:avLst/>
          </a:prstGeom>
          <a:noFill/>
          <a:ln w="28575">
            <a:solidFill>
              <a:srgbClr val="800000"/>
            </a:solidFill>
            <a:round/>
            <a:headEnd/>
            <a:tailEnd type="triangle" w="med" len="med"/>
          </a:ln>
        </p:spPr>
        <p:txBody>
          <a:bodyPr>
            <a:prstTxWarp prst="textNoShape">
              <a:avLst/>
            </a:prstTxWarp>
            <a:spAutoFit/>
          </a:bodyPr>
          <a:lstStyle/>
          <a:p>
            <a:endParaRPr lang="en-US"/>
          </a:p>
        </p:txBody>
      </p:sp>
      <p:sp>
        <p:nvSpPr>
          <p:cNvPr id="13" name="Footer Placeholder 12"/>
          <p:cNvSpPr>
            <a:spLocks noGrp="1"/>
          </p:cNvSpPr>
          <p:nvPr>
            <p:ph type="ftr" sz="quarter" idx="11"/>
          </p:nvPr>
        </p:nvSpPr>
        <p:spPr/>
        <p:txBody>
          <a:bodyPr/>
          <a:lstStyle/>
          <a:p>
            <a:r>
              <a:rPr lang="en-US" smtClean="0"/>
              <a:t>M. Liu @GHP2011</a:t>
            </a:r>
            <a:endParaRPr lang="en-US"/>
          </a:p>
        </p:txBody>
      </p:sp>
      <p:sp>
        <p:nvSpPr>
          <p:cNvPr id="14" name="TextBox 13"/>
          <p:cNvSpPr txBox="1"/>
          <p:nvPr/>
        </p:nvSpPr>
        <p:spPr>
          <a:xfrm>
            <a:off x="6985000" y="5048250"/>
            <a:ext cx="2071225" cy="646331"/>
          </a:xfrm>
          <a:prstGeom prst="rect">
            <a:avLst/>
          </a:prstGeom>
          <a:solidFill>
            <a:srgbClr val="CCFFCC"/>
          </a:solidFill>
        </p:spPr>
        <p:txBody>
          <a:bodyPr wrap="none" rtlCol="0">
            <a:spAutoFit/>
          </a:bodyPr>
          <a:lstStyle/>
          <a:p>
            <a:r>
              <a:rPr lang="en-US" dirty="0" smtClean="0"/>
              <a:t>More data expected </a:t>
            </a:r>
          </a:p>
          <a:p>
            <a:r>
              <a:rPr lang="en-US" dirty="0" smtClean="0"/>
              <a:t>from E906 soon!</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9219" y="1143000"/>
            <a:ext cx="7205197" cy="5418137"/>
          </a:xfrm>
          <a:prstGeom prst="rect">
            <a:avLst/>
          </a:prstGeom>
        </p:spPr>
      </p:pic>
      <p:sp>
        <p:nvSpPr>
          <p:cNvPr id="7" name="Title 6"/>
          <p:cNvSpPr>
            <a:spLocks noGrp="1"/>
          </p:cNvSpPr>
          <p:nvPr>
            <p:ph type="title"/>
          </p:nvPr>
        </p:nvSpPr>
        <p:spPr>
          <a:xfrm>
            <a:off x="457200" y="0"/>
            <a:ext cx="8229600" cy="1143000"/>
          </a:xfrm>
        </p:spPr>
        <p:txBody>
          <a:bodyPr>
            <a:normAutofit fontScale="90000"/>
          </a:bodyPr>
          <a:lstStyle/>
          <a:p>
            <a:r>
              <a:rPr lang="en-US" dirty="0" smtClean="0"/>
              <a:t>Polarized DY to access  </a:t>
            </a:r>
            <a:r>
              <a:rPr lang="en-US" dirty="0" err="1" smtClean="0"/>
              <a:t>Sivers</a:t>
            </a:r>
            <a:r>
              <a:rPr lang="en-US" dirty="0" smtClean="0"/>
              <a:t> Function </a:t>
            </a:r>
            <a:endParaRPr lang="en-US" dirty="0"/>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3" name="Slide Number Placeholder 2"/>
          <p:cNvSpPr>
            <a:spLocks noGrp="1"/>
          </p:cNvSpPr>
          <p:nvPr>
            <p:ph type="sldNum" sz="quarter" idx="12"/>
          </p:nvPr>
        </p:nvSpPr>
        <p:spPr/>
        <p:txBody>
          <a:bodyPr/>
          <a:lstStyle/>
          <a:p>
            <a:fld id="{6BEE9D11-099D-CF4F-A032-07120B1AEDB1}"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898560"/>
          </a:xfrm>
        </p:spPr>
        <p:txBody>
          <a:bodyPr/>
          <a:lstStyle/>
          <a:p>
            <a:r>
              <a:rPr lang="en-US" dirty="0" err="1" smtClean="0"/>
              <a:t>Sivers</a:t>
            </a:r>
            <a:r>
              <a:rPr lang="en-US" dirty="0" smtClean="0"/>
              <a:t> Functions</a:t>
            </a:r>
            <a:r>
              <a:rPr lang="en-US" dirty="0" smtClean="0"/>
              <a:t> </a:t>
            </a:r>
            <a:r>
              <a:rPr lang="en-US" dirty="0" smtClean="0"/>
              <a:t>in DY and DIS</a:t>
            </a:r>
          </a:p>
        </p:txBody>
      </p:sp>
      <p:sp>
        <p:nvSpPr>
          <p:cNvPr id="3" name="Content Placeholder 2"/>
          <p:cNvSpPr>
            <a:spLocks noGrp="1"/>
          </p:cNvSpPr>
          <p:nvPr>
            <p:ph idx="1"/>
          </p:nvPr>
        </p:nvSpPr>
        <p:spPr>
          <a:xfrm>
            <a:off x="358775" y="898560"/>
            <a:ext cx="7540625" cy="1027113"/>
          </a:xfrm>
        </p:spPr>
        <p:txBody>
          <a:bodyPr rtlCol="0">
            <a:normAutofit/>
          </a:bodyPr>
          <a:lstStyle/>
          <a:p>
            <a:pPr fontAlgn="auto">
              <a:spcAft>
                <a:spcPts val="0"/>
              </a:spcAft>
              <a:buFont typeface="Arial"/>
              <a:buChar char="•"/>
              <a:defRPr/>
            </a:pPr>
            <a:r>
              <a:rPr lang="en-US" sz="2800" dirty="0" smtClean="0">
                <a:ea typeface="+mn-ea"/>
                <a:cs typeface="+mn-cs"/>
              </a:rPr>
              <a:t>The sign change – a new fundamental test of color gauge </a:t>
            </a:r>
            <a:r>
              <a:rPr lang="en-US" sz="2800" dirty="0" smtClean="0">
                <a:ea typeface="+mn-ea"/>
                <a:cs typeface="+mn-cs"/>
              </a:rPr>
              <a:t>formalism</a:t>
            </a:r>
          </a:p>
        </p:txBody>
      </p:sp>
      <p:pic>
        <p:nvPicPr>
          <p:cNvPr id="22532" name="Picture 3"/>
          <p:cNvPicPr>
            <a:picLocks noChangeAspect="1"/>
          </p:cNvPicPr>
          <p:nvPr/>
        </p:nvPicPr>
        <p:blipFill>
          <a:blip r:embed="rId2"/>
          <a:srcRect/>
          <a:stretch>
            <a:fillRect/>
          </a:stretch>
        </p:blipFill>
        <p:spPr bwMode="auto">
          <a:xfrm>
            <a:off x="627063" y="1819275"/>
            <a:ext cx="7370762" cy="3524250"/>
          </a:xfrm>
          <a:prstGeom prst="rect">
            <a:avLst/>
          </a:prstGeom>
          <a:noFill/>
          <a:ln w="9525">
            <a:noFill/>
            <a:miter lim="800000"/>
            <a:headEnd/>
            <a:tailEnd/>
          </a:ln>
        </p:spPr>
      </p:pic>
      <p:sp>
        <p:nvSpPr>
          <p:cNvPr id="22533" name="TextBox 4"/>
          <p:cNvSpPr txBox="1">
            <a:spLocks noChangeArrowheads="1"/>
          </p:cNvSpPr>
          <p:nvPr/>
        </p:nvSpPr>
        <p:spPr bwMode="auto">
          <a:xfrm>
            <a:off x="1693863" y="5343525"/>
            <a:ext cx="5019675" cy="923925"/>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latin typeface="Calibri" charset="0"/>
              </a:rPr>
              <a:t>Twist-3: sign change from </a:t>
            </a:r>
            <a:r>
              <a:rPr lang="en-US" dirty="0" err="1">
                <a:solidFill>
                  <a:srgbClr val="0000FF"/>
                </a:solidFill>
                <a:latin typeface="Calibri" charset="0"/>
              </a:rPr>
              <a:t>gluonic</a:t>
            </a:r>
            <a:r>
              <a:rPr lang="en-US" dirty="0">
                <a:solidFill>
                  <a:srgbClr val="0000FF"/>
                </a:solidFill>
                <a:latin typeface="Calibri" charset="0"/>
              </a:rPr>
              <a:t>-pole in hard parts</a:t>
            </a:r>
          </a:p>
          <a:p>
            <a:endParaRPr lang="en-US" dirty="0">
              <a:latin typeface="Calibri" charset="0"/>
            </a:endParaRPr>
          </a:p>
          <a:p>
            <a:r>
              <a:rPr lang="en-US" dirty="0">
                <a:latin typeface="Calibri" charset="0"/>
              </a:rPr>
              <a:t>In the overlapped region – consistent description   </a:t>
            </a:r>
          </a:p>
        </p:txBody>
      </p:sp>
      <p:sp>
        <p:nvSpPr>
          <p:cNvPr id="7" name="Slide Number Placeholder 6"/>
          <p:cNvSpPr>
            <a:spLocks noGrp="1"/>
          </p:cNvSpPr>
          <p:nvPr>
            <p:ph type="sldNum" sz="quarter" idx="12"/>
          </p:nvPr>
        </p:nvSpPr>
        <p:spPr/>
        <p:txBody>
          <a:bodyPr/>
          <a:lstStyle/>
          <a:p>
            <a:pPr>
              <a:defRPr/>
            </a:pPr>
            <a:fld id="{08828ABC-6580-E940-8A2A-8935DD34EA7F}" type="slidenum">
              <a:rPr lang="en-US"/>
              <a:pPr>
                <a:defRPr/>
              </a:pPr>
              <a:t>25</a:t>
            </a:fld>
            <a:endParaRPr lang="en-US"/>
          </a:p>
        </p:txBody>
      </p:sp>
      <p:sp>
        <p:nvSpPr>
          <p:cNvPr id="22537" name="TextBox 8"/>
          <p:cNvSpPr txBox="1">
            <a:spLocks noChangeArrowheads="1"/>
          </p:cNvSpPr>
          <p:nvPr/>
        </p:nvSpPr>
        <p:spPr bwMode="auto">
          <a:xfrm>
            <a:off x="7078663" y="4787900"/>
            <a:ext cx="820737"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Collins ‘02</a:t>
            </a:r>
          </a:p>
        </p:txBody>
      </p:sp>
      <p:sp>
        <p:nvSpPr>
          <p:cNvPr id="22538" name="TextBox 9"/>
          <p:cNvSpPr txBox="1">
            <a:spLocks noChangeArrowheads="1"/>
          </p:cNvSpPr>
          <p:nvPr/>
        </p:nvSpPr>
        <p:spPr bwMode="auto">
          <a:xfrm>
            <a:off x="6713538" y="5805488"/>
            <a:ext cx="2370137" cy="461962"/>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Ji, Qiu, Vogelsang, Yuan ‘06</a:t>
            </a:r>
          </a:p>
          <a:p>
            <a:r>
              <a:rPr lang="en-US" sz="1200">
                <a:latin typeface="Calibri" charset="0"/>
              </a:rPr>
              <a:t>Bacchetta, Boer, Diehl, Mulders ‘08</a:t>
            </a:r>
          </a:p>
        </p:txBody>
      </p:sp>
      <p:sp>
        <p:nvSpPr>
          <p:cNvPr id="12" name="Footer Placeholder 11"/>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pPr>
              <a:defRPr/>
            </a:pPr>
            <a:fld id="{52684013-A17D-2D4B-B48D-AC298C717620}" type="slidenum">
              <a:rPr lang="en-US" smtClean="0"/>
              <a:pPr>
                <a:defRPr/>
              </a:pPr>
              <a:t>26</a:t>
            </a:fld>
            <a:endParaRPr lang="en-US"/>
          </a:p>
        </p:txBody>
      </p:sp>
      <p:pic>
        <p:nvPicPr>
          <p:cNvPr id="7" name="Picture 6" descr="DY-magic-Sivers-SantaFe-DY-Workshop2010.gif"/>
          <p:cNvPicPr>
            <a:picLocks noChangeAspect="1"/>
          </p:cNvPicPr>
          <p:nvPr/>
        </p:nvPicPr>
        <p:blipFill>
          <a:blip r:embed="rId2"/>
          <a:stretch>
            <a:fillRect/>
          </a:stretch>
        </p:blipFill>
        <p:spPr>
          <a:xfrm>
            <a:off x="3390646" y="0"/>
            <a:ext cx="5296154" cy="6858000"/>
          </a:xfrm>
          <a:prstGeom prst="rect">
            <a:avLst/>
          </a:prstGeom>
        </p:spPr>
      </p:pic>
      <p:sp>
        <p:nvSpPr>
          <p:cNvPr id="8" name="TextBox 7"/>
          <p:cNvSpPr txBox="1"/>
          <p:nvPr/>
        </p:nvSpPr>
        <p:spPr>
          <a:xfrm>
            <a:off x="253782" y="6017796"/>
            <a:ext cx="8092680" cy="338554"/>
          </a:xfrm>
          <a:prstGeom prst="rect">
            <a:avLst/>
          </a:prstGeom>
          <a:solidFill>
            <a:srgbClr val="FFFF00"/>
          </a:solidFill>
        </p:spPr>
        <p:txBody>
          <a:bodyPr wrap="none" rtlCol="0">
            <a:spAutoFit/>
          </a:bodyPr>
          <a:lstStyle/>
          <a:p>
            <a:r>
              <a:rPr lang="en-US" sz="1600" dirty="0" smtClean="0"/>
              <a:t>Drawing from D. </a:t>
            </a:r>
            <a:r>
              <a:rPr lang="en-US" sz="1600" dirty="0" err="1" smtClean="0"/>
              <a:t>Sivers</a:t>
            </a:r>
            <a:r>
              <a:rPr lang="en-US" sz="1600" dirty="0" smtClean="0"/>
              <a:t> @Santa Fe Polarized </a:t>
            </a:r>
            <a:r>
              <a:rPr lang="en-US" sz="1600" dirty="0" err="1" smtClean="0"/>
              <a:t>Drell</a:t>
            </a:r>
            <a:r>
              <a:rPr lang="en-US" sz="1600" dirty="0" smtClean="0"/>
              <a:t>-Yan Workshop </a:t>
            </a:r>
            <a:r>
              <a:rPr lang="en-US" sz="1600" dirty="0" smtClean="0"/>
              <a:t>Dinner Table </a:t>
            </a:r>
            <a:r>
              <a:rPr lang="en-US" sz="1600" dirty="0" smtClean="0"/>
              <a:t>10/31-11/1, 2010</a:t>
            </a:r>
            <a:endParaRPr lang="en-US" sz="1600" dirty="0"/>
          </a:p>
        </p:txBody>
      </p:sp>
      <p:sp>
        <p:nvSpPr>
          <p:cNvPr id="9" name="TextBox 8"/>
          <p:cNvSpPr txBox="1"/>
          <p:nvPr/>
        </p:nvSpPr>
        <p:spPr>
          <a:xfrm>
            <a:off x="457200" y="3862394"/>
            <a:ext cx="3490384" cy="1323439"/>
          </a:xfrm>
          <a:prstGeom prst="rect">
            <a:avLst/>
          </a:prstGeom>
          <a:noFill/>
        </p:spPr>
        <p:txBody>
          <a:bodyPr wrap="square" rtlCol="0">
            <a:spAutoFit/>
          </a:bodyPr>
          <a:lstStyle/>
          <a:p>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The magic of </a:t>
            </a:r>
          </a:p>
          <a:p>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sign change</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 name="Picture 9"/>
          <p:cNvPicPr>
            <a:picLocks noChangeAspect="1"/>
          </p:cNvPicPr>
          <p:nvPr/>
        </p:nvPicPr>
        <p:blipFill>
          <a:blip r:embed="rId3"/>
          <a:stretch>
            <a:fillRect/>
          </a:stretch>
        </p:blipFill>
        <p:spPr>
          <a:xfrm>
            <a:off x="658283" y="1221953"/>
            <a:ext cx="2190876" cy="218332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A959240-643A-465D-B47F-FFFBF061C7EF}" type="slidenum">
              <a:rPr lang="en-US"/>
              <a:pPr/>
              <a:t>27</a:t>
            </a:fld>
            <a:endParaRPr lang="en-US"/>
          </a:p>
        </p:txBody>
      </p:sp>
      <p:sp>
        <p:nvSpPr>
          <p:cNvPr id="59394" name="Rectangle 2"/>
          <p:cNvSpPr>
            <a:spLocks noGrp="1" noChangeArrowheads="1"/>
          </p:cNvSpPr>
          <p:nvPr>
            <p:ph type="title"/>
          </p:nvPr>
        </p:nvSpPr>
        <p:spPr>
          <a:xfrm>
            <a:off x="838200" y="47625"/>
            <a:ext cx="7620000" cy="980729"/>
          </a:xfrm>
        </p:spPr>
        <p:txBody>
          <a:bodyPr>
            <a:normAutofit fontScale="90000"/>
          </a:bodyPr>
          <a:lstStyle/>
          <a:p>
            <a:r>
              <a:rPr lang="en-US" sz="4000" dirty="0" smtClean="0"/>
              <a:t>Test the </a:t>
            </a:r>
            <a:r>
              <a:rPr lang="en-US" sz="4000" dirty="0" smtClean="0"/>
              <a:t>S</a:t>
            </a:r>
            <a:r>
              <a:rPr lang="en-US" sz="4000" dirty="0" smtClean="0"/>
              <a:t>ign </a:t>
            </a:r>
            <a:r>
              <a:rPr lang="en-US" sz="4000" dirty="0" smtClean="0"/>
              <a:t>C</a:t>
            </a:r>
            <a:r>
              <a:rPr lang="en-US" sz="4000" dirty="0" smtClean="0"/>
              <a:t>hange</a:t>
            </a:r>
            <a:br>
              <a:rPr lang="en-US" sz="4000" dirty="0" smtClean="0"/>
            </a:br>
            <a:r>
              <a:rPr lang="en-US" sz="2667" dirty="0" err="1" smtClean="0">
                <a:solidFill>
                  <a:srgbClr val="0000FF"/>
                </a:solidFill>
              </a:rPr>
              <a:t>Drell</a:t>
            </a:r>
            <a:r>
              <a:rPr lang="en-US" sz="2667" dirty="0">
                <a:solidFill>
                  <a:srgbClr val="0000FF"/>
                </a:solidFill>
              </a:rPr>
              <a:t>-Yan Production @</a:t>
            </a:r>
            <a:r>
              <a:rPr lang="en-US" sz="2667" dirty="0" smtClean="0">
                <a:solidFill>
                  <a:srgbClr val="0000FF"/>
                </a:solidFill>
              </a:rPr>
              <a:t>RHIC</a:t>
            </a:r>
            <a:endParaRPr lang="en-US" sz="2667" dirty="0">
              <a:solidFill>
                <a:srgbClr val="0000FF"/>
              </a:solidFill>
            </a:endParaRPr>
          </a:p>
        </p:txBody>
      </p:sp>
      <p:pic>
        <p:nvPicPr>
          <p:cNvPr id="59395" name="Picture 3" descr="dy_final_fig5"/>
          <p:cNvPicPr>
            <a:picLocks noChangeAspect="1" noChangeArrowheads="1"/>
          </p:cNvPicPr>
          <p:nvPr/>
        </p:nvPicPr>
        <p:blipFill>
          <a:blip r:embed="rId8"/>
          <a:srcRect/>
          <a:stretch>
            <a:fillRect/>
          </a:stretch>
        </p:blipFill>
        <p:spPr bwMode="auto">
          <a:xfrm>
            <a:off x="46352" y="1291212"/>
            <a:ext cx="6616123" cy="4056313"/>
          </a:xfrm>
          <a:prstGeom prst="rect">
            <a:avLst/>
          </a:prstGeom>
          <a:noFill/>
        </p:spPr>
      </p:pic>
      <p:sp>
        <p:nvSpPr>
          <p:cNvPr id="8" name="TextBox 7"/>
          <p:cNvSpPr txBox="1"/>
          <p:nvPr/>
        </p:nvSpPr>
        <p:spPr>
          <a:xfrm>
            <a:off x="6465954" y="2752695"/>
            <a:ext cx="2238963" cy="1754327"/>
          </a:xfrm>
          <a:prstGeom prst="rect">
            <a:avLst/>
          </a:prstGeom>
          <a:solidFill>
            <a:srgbClr val="FFFF00"/>
          </a:solidFill>
        </p:spPr>
        <p:txBody>
          <a:bodyPr wrap="square" rtlCol="0">
            <a:spAutoFit/>
          </a:bodyPr>
          <a:lstStyle/>
          <a:p>
            <a:pPr>
              <a:buFontTx/>
              <a:buChar char="-"/>
            </a:pPr>
            <a:r>
              <a:rPr lang="en-US" dirty="0" smtClean="0"/>
              <a:t>A</a:t>
            </a:r>
            <a:r>
              <a:rPr lang="en-US" baseline="-25000" dirty="0" smtClean="0"/>
              <a:t>N</a:t>
            </a:r>
            <a:r>
              <a:rPr lang="en-US" dirty="0" smtClean="0"/>
              <a:t>  @large XF</a:t>
            </a:r>
          </a:p>
          <a:p>
            <a:pPr>
              <a:buFontTx/>
              <a:buChar char="-"/>
            </a:pPr>
            <a:r>
              <a:rPr lang="en-US" dirty="0" smtClean="0"/>
              <a:t> PHENIX </a:t>
            </a:r>
            <a:r>
              <a:rPr lang="en-US" dirty="0" err="1" smtClean="0"/>
              <a:t>muon</a:t>
            </a:r>
            <a:r>
              <a:rPr lang="en-US" dirty="0" smtClean="0"/>
              <a:t> acceptance</a:t>
            </a:r>
          </a:p>
          <a:p>
            <a:pPr>
              <a:buFontTx/>
              <a:buChar char="-"/>
            </a:pPr>
            <a:r>
              <a:rPr lang="en-US" dirty="0" smtClean="0"/>
              <a:t> 1.2 &lt; |</a:t>
            </a:r>
            <a:r>
              <a:rPr lang="en-US" dirty="0" err="1" smtClean="0"/>
              <a:t>y</a:t>
            </a:r>
            <a:r>
              <a:rPr lang="en-US" dirty="0" smtClean="0"/>
              <a:t>| &lt;2.4</a:t>
            </a:r>
          </a:p>
          <a:p>
            <a:pPr>
              <a:buFontTx/>
              <a:buChar char="-"/>
            </a:pPr>
            <a:r>
              <a:rPr lang="en-US" dirty="0" smtClean="0"/>
              <a:t> </a:t>
            </a:r>
            <a:r>
              <a:rPr lang="en-US" dirty="0" err="1" smtClean="0"/>
              <a:t>muon</a:t>
            </a:r>
            <a:r>
              <a:rPr lang="en-US" dirty="0" smtClean="0"/>
              <a:t> </a:t>
            </a:r>
            <a:r>
              <a:rPr lang="en-US" dirty="0" err="1" smtClean="0"/>
              <a:t>p</a:t>
            </a:r>
            <a:r>
              <a:rPr lang="en-US" dirty="0" smtClean="0"/>
              <a:t> &gt; 2.5GeV</a:t>
            </a:r>
          </a:p>
          <a:p>
            <a:pPr>
              <a:buFontTx/>
              <a:buChar char="-"/>
            </a:pPr>
            <a:endParaRPr lang="en-US" dirty="0"/>
          </a:p>
        </p:txBody>
      </p:sp>
      <p:sp>
        <p:nvSpPr>
          <p:cNvPr id="11" name="Rectangle 10"/>
          <p:cNvSpPr/>
          <p:nvPr/>
        </p:nvSpPr>
        <p:spPr>
          <a:xfrm flipH="1">
            <a:off x="3696133" y="1578985"/>
            <a:ext cx="263495" cy="2645582"/>
          </a:xfrm>
          <a:prstGeom prst="rect">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a:stretch>
            <a:fillRect/>
          </a:stretch>
        </p:blipFill>
        <p:spPr>
          <a:xfrm>
            <a:off x="6096000" y="1028354"/>
            <a:ext cx="2590800" cy="1724341"/>
          </a:xfrm>
          <a:prstGeom prst="rect">
            <a:avLst/>
          </a:prstGeom>
        </p:spPr>
      </p:pic>
      <p:grpSp>
        <p:nvGrpSpPr>
          <p:cNvPr id="2" name="Group 12"/>
          <p:cNvGrpSpPr>
            <a:grpSpLocks/>
          </p:cNvGrpSpPr>
          <p:nvPr/>
        </p:nvGrpSpPr>
        <p:grpSpPr bwMode="auto">
          <a:xfrm>
            <a:off x="1018984" y="5380725"/>
            <a:ext cx="1958975" cy="990600"/>
            <a:chOff x="483" y="953"/>
            <a:chExt cx="1906" cy="1050"/>
          </a:xfrm>
        </p:grpSpPr>
        <p:pic>
          <p:nvPicPr>
            <p:cNvPr id="13" name="Picture 13" descr="txp_fig"/>
            <p:cNvPicPr>
              <a:picLocks noChangeAspect="1" noChangeArrowheads="1"/>
            </p:cNvPicPr>
            <p:nvPr>
              <p:custDataLst>
                <p:tags r:id="rId2"/>
              </p:custDataLst>
            </p:nvPr>
          </p:nvPicPr>
          <p:blipFill>
            <a:blip r:embed="rId10"/>
            <a:srcRect/>
            <a:stretch>
              <a:fillRect/>
            </a:stretch>
          </p:blipFill>
          <p:spPr bwMode="auto">
            <a:xfrm>
              <a:off x="2122" y="1664"/>
              <a:ext cx="267" cy="164"/>
            </a:xfrm>
            <a:prstGeom prst="rect">
              <a:avLst/>
            </a:prstGeom>
            <a:noFill/>
            <a:ln w="12700">
              <a:noFill/>
              <a:miter lim="800000"/>
              <a:headEnd/>
              <a:tailEnd/>
            </a:ln>
            <a:effectLst/>
          </p:spPr>
        </p:pic>
        <p:pic>
          <p:nvPicPr>
            <p:cNvPr id="14" name="Picture 14" descr="txp_fig"/>
            <p:cNvPicPr>
              <a:picLocks noChangeAspect="1" noChangeArrowheads="1"/>
            </p:cNvPicPr>
            <p:nvPr>
              <p:custDataLst>
                <p:tags r:id="rId3"/>
              </p:custDataLst>
            </p:nvPr>
          </p:nvPicPr>
          <p:blipFill>
            <a:blip r:embed="rId11"/>
            <a:srcRect/>
            <a:stretch>
              <a:fillRect/>
            </a:stretch>
          </p:blipFill>
          <p:spPr bwMode="auto">
            <a:xfrm>
              <a:off x="2106" y="1074"/>
              <a:ext cx="267" cy="226"/>
            </a:xfrm>
            <a:prstGeom prst="rect">
              <a:avLst/>
            </a:prstGeom>
            <a:noFill/>
            <a:ln w="12700">
              <a:noFill/>
              <a:miter lim="800000"/>
              <a:headEnd/>
              <a:tailEnd/>
            </a:ln>
            <a:effectLst/>
          </p:spPr>
        </p:pic>
        <p:grpSp>
          <p:nvGrpSpPr>
            <p:cNvPr id="3" name="Group 15"/>
            <p:cNvGrpSpPr>
              <a:grpSpLocks/>
            </p:cNvGrpSpPr>
            <p:nvPr/>
          </p:nvGrpSpPr>
          <p:grpSpPr bwMode="auto">
            <a:xfrm>
              <a:off x="483" y="953"/>
              <a:ext cx="1890" cy="1050"/>
              <a:chOff x="483" y="953"/>
              <a:chExt cx="1890" cy="1050"/>
            </a:xfrm>
          </p:grpSpPr>
          <p:grpSp>
            <p:nvGrpSpPr>
              <p:cNvPr id="4" name="Group 16"/>
              <p:cNvGrpSpPr>
                <a:grpSpLocks noChangeAspect="1"/>
              </p:cNvGrpSpPr>
              <p:nvPr/>
            </p:nvGrpSpPr>
            <p:grpSpPr bwMode="auto">
              <a:xfrm>
                <a:off x="1203" y="1362"/>
                <a:ext cx="464" cy="239"/>
                <a:chOff x="2707" y="2966"/>
                <a:chExt cx="864" cy="672"/>
              </a:xfrm>
            </p:grpSpPr>
            <p:sp>
              <p:nvSpPr>
                <p:cNvPr id="31" name="Freeform 17"/>
                <p:cNvSpPr>
                  <a:spLocks noChangeAspect="1"/>
                </p:cNvSpPr>
                <p:nvPr/>
              </p:nvSpPr>
              <p:spPr bwMode="auto">
                <a:xfrm>
                  <a:off x="3053"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2" name="Freeform 18"/>
                <p:cNvSpPr>
                  <a:spLocks noChangeAspect="1"/>
                </p:cNvSpPr>
                <p:nvPr/>
              </p:nvSpPr>
              <p:spPr bwMode="auto">
                <a:xfrm>
                  <a:off x="3225"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3" name="Freeform 19"/>
                <p:cNvSpPr>
                  <a:spLocks noChangeAspect="1"/>
                </p:cNvSpPr>
                <p:nvPr/>
              </p:nvSpPr>
              <p:spPr bwMode="auto">
                <a:xfrm>
                  <a:off x="3398"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4" name="Freeform 20"/>
                <p:cNvSpPr>
                  <a:spLocks noChangeAspect="1"/>
                </p:cNvSpPr>
                <p:nvPr/>
              </p:nvSpPr>
              <p:spPr bwMode="auto">
                <a:xfrm>
                  <a:off x="2880"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5" name="Freeform 21"/>
                <p:cNvSpPr>
                  <a:spLocks noChangeAspect="1"/>
                </p:cNvSpPr>
                <p:nvPr/>
              </p:nvSpPr>
              <p:spPr bwMode="auto">
                <a:xfrm>
                  <a:off x="2707"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grpSp>
          <p:grpSp>
            <p:nvGrpSpPr>
              <p:cNvPr id="5" name="Group 22"/>
              <p:cNvGrpSpPr>
                <a:grpSpLocks noChangeAspect="1"/>
              </p:cNvGrpSpPr>
              <p:nvPr/>
            </p:nvGrpSpPr>
            <p:grpSpPr bwMode="auto">
              <a:xfrm>
                <a:off x="1659" y="969"/>
                <a:ext cx="709" cy="517"/>
                <a:chOff x="3818" y="1354"/>
                <a:chExt cx="1246" cy="432"/>
              </a:xfrm>
            </p:grpSpPr>
            <p:sp>
              <p:nvSpPr>
                <p:cNvPr id="29" name="Line 23"/>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a:effectLst/>
              </p:spPr>
              <p:txBody>
                <a:bodyPr anchor="ctr">
                  <a:prstTxWarp prst="textNoShape">
                    <a:avLst/>
                  </a:prstTxWarp>
                  <a:spAutoFit/>
                </a:bodyPr>
                <a:lstStyle/>
                <a:p>
                  <a:endParaRPr lang="en-US"/>
                </a:p>
              </p:txBody>
            </p:sp>
            <p:sp>
              <p:nvSpPr>
                <p:cNvPr id="30" name="Line 24"/>
                <p:cNvSpPr>
                  <a:spLocks noChangeAspect="1" noChangeShapeType="1"/>
                </p:cNvSpPr>
                <p:nvPr/>
              </p:nvSpPr>
              <p:spPr bwMode="auto">
                <a:xfrm flipV="1">
                  <a:off x="3818" y="1568"/>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grpSp>
          <p:grpSp>
            <p:nvGrpSpPr>
              <p:cNvPr id="7" name="Group 25"/>
              <p:cNvGrpSpPr>
                <a:grpSpLocks noChangeAspect="1"/>
              </p:cNvGrpSpPr>
              <p:nvPr/>
            </p:nvGrpSpPr>
            <p:grpSpPr bwMode="auto">
              <a:xfrm flipV="1">
                <a:off x="1662" y="1486"/>
                <a:ext cx="711" cy="517"/>
                <a:chOff x="3818" y="1354"/>
                <a:chExt cx="1246" cy="432"/>
              </a:xfrm>
            </p:grpSpPr>
            <p:sp>
              <p:nvSpPr>
                <p:cNvPr id="27" name="Line 26"/>
                <p:cNvSpPr>
                  <a:spLocks noChangeAspect="1" noChangeShapeType="1"/>
                </p:cNvSpPr>
                <p:nvPr/>
              </p:nvSpPr>
              <p:spPr bwMode="auto">
                <a:xfrm flipV="1">
                  <a:off x="4435" y="1354"/>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sp>
              <p:nvSpPr>
                <p:cNvPr id="28" name="Line 27"/>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a:effectLst/>
              </p:spPr>
              <p:txBody>
                <a:bodyPr anchor="ctr">
                  <a:prstTxWarp prst="textNoShape">
                    <a:avLst/>
                  </a:prstTxWarp>
                  <a:spAutoFit/>
                </a:bodyPr>
                <a:lstStyle/>
                <a:p>
                  <a:endParaRPr lang="en-US"/>
                </a:p>
              </p:txBody>
            </p:sp>
          </p:grpSp>
          <p:grpSp>
            <p:nvGrpSpPr>
              <p:cNvPr id="9" name="Group 28"/>
              <p:cNvGrpSpPr>
                <a:grpSpLocks noChangeAspect="1"/>
              </p:cNvGrpSpPr>
              <p:nvPr/>
            </p:nvGrpSpPr>
            <p:grpSpPr bwMode="auto">
              <a:xfrm flipH="1">
                <a:off x="488" y="953"/>
                <a:ext cx="709" cy="517"/>
                <a:chOff x="3818" y="1354"/>
                <a:chExt cx="1246" cy="432"/>
              </a:xfrm>
            </p:grpSpPr>
            <p:sp>
              <p:nvSpPr>
                <p:cNvPr id="25" name="Line 29"/>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a:effectLst/>
              </p:spPr>
              <p:txBody>
                <a:bodyPr anchor="ctr">
                  <a:prstTxWarp prst="textNoShape">
                    <a:avLst/>
                  </a:prstTxWarp>
                  <a:spAutoFit/>
                </a:bodyPr>
                <a:lstStyle/>
                <a:p>
                  <a:endParaRPr lang="en-US"/>
                </a:p>
              </p:txBody>
            </p:sp>
            <p:sp>
              <p:nvSpPr>
                <p:cNvPr id="26" name="Line 30"/>
                <p:cNvSpPr>
                  <a:spLocks noChangeAspect="1" noChangeShapeType="1"/>
                </p:cNvSpPr>
                <p:nvPr/>
              </p:nvSpPr>
              <p:spPr bwMode="auto">
                <a:xfrm flipV="1">
                  <a:off x="3818" y="1568"/>
                  <a:ext cx="629" cy="218"/>
                </a:xfrm>
                <a:prstGeom prst="line">
                  <a:avLst/>
                </a:prstGeom>
                <a:noFill/>
                <a:ln w="28575">
                  <a:solidFill>
                    <a:srgbClr val="3333FF"/>
                  </a:solidFill>
                  <a:round/>
                  <a:headEnd/>
                  <a:tailEnd/>
                </a:ln>
                <a:effectLst/>
              </p:spPr>
              <p:txBody>
                <a:bodyPr anchor="ctr">
                  <a:prstTxWarp prst="textNoShape">
                    <a:avLst/>
                  </a:prstTxWarp>
                  <a:spAutoFit/>
                </a:bodyPr>
                <a:lstStyle/>
                <a:p>
                  <a:endParaRPr lang="en-US"/>
                </a:p>
              </p:txBody>
            </p:sp>
          </p:grpSp>
          <p:grpSp>
            <p:nvGrpSpPr>
              <p:cNvPr id="10" name="Group 31"/>
              <p:cNvGrpSpPr>
                <a:grpSpLocks noChangeAspect="1"/>
              </p:cNvGrpSpPr>
              <p:nvPr/>
            </p:nvGrpSpPr>
            <p:grpSpPr bwMode="auto">
              <a:xfrm flipH="1" flipV="1">
                <a:off x="483" y="1470"/>
                <a:ext cx="711" cy="517"/>
                <a:chOff x="3818" y="1354"/>
                <a:chExt cx="1246" cy="432"/>
              </a:xfrm>
            </p:grpSpPr>
            <p:sp>
              <p:nvSpPr>
                <p:cNvPr id="23" name="Line 32"/>
                <p:cNvSpPr>
                  <a:spLocks noChangeAspect="1" noChangeShapeType="1"/>
                </p:cNvSpPr>
                <p:nvPr/>
              </p:nvSpPr>
              <p:spPr bwMode="auto">
                <a:xfrm flipV="1">
                  <a:off x="4435" y="1354"/>
                  <a:ext cx="629" cy="218"/>
                </a:xfrm>
                <a:prstGeom prst="line">
                  <a:avLst/>
                </a:prstGeom>
                <a:noFill/>
                <a:ln w="28575">
                  <a:solidFill>
                    <a:srgbClr val="FF00FF"/>
                  </a:solidFill>
                  <a:round/>
                  <a:headEnd/>
                  <a:tailEnd/>
                </a:ln>
                <a:effectLst/>
              </p:spPr>
              <p:txBody>
                <a:bodyPr anchor="ctr">
                  <a:prstTxWarp prst="textNoShape">
                    <a:avLst/>
                  </a:prstTxWarp>
                  <a:spAutoFit/>
                </a:bodyPr>
                <a:lstStyle/>
                <a:p>
                  <a:endParaRPr lang="en-US"/>
                </a:p>
              </p:txBody>
            </p:sp>
            <p:sp>
              <p:nvSpPr>
                <p:cNvPr id="24" name="Line 33"/>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a:effectLst/>
              </p:spPr>
              <p:txBody>
                <a:bodyPr anchor="ctr">
                  <a:prstTxWarp prst="textNoShape">
                    <a:avLst/>
                  </a:prstTxWarp>
                  <a:spAutoFit/>
                </a:bodyPr>
                <a:lstStyle/>
                <a:p>
                  <a:endParaRPr lang="en-US"/>
                </a:p>
              </p:txBody>
            </p:sp>
          </p:grpSp>
        </p:grpSp>
        <p:pic>
          <p:nvPicPr>
            <p:cNvPr id="16" name="Picture 34" descr="txp_fig"/>
            <p:cNvPicPr>
              <a:picLocks noChangeAspect="1" noChangeArrowheads="1"/>
            </p:cNvPicPr>
            <p:nvPr>
              <p:custDataLst>
                <p:tags r:id="rId4"/>
              </p:custDataLst>
            </p:nvPr>
          </p:nvPicPr>
          <p:blipFill>
            <a:blip r:embed="rId12"/>
            <a:srcRect/>
            <a:stretch>
              <a:fillRect/>
            </a:stretch>
          </p:blipFill>
          <p:spPr bwMode="auto">
            <a:xfrm>
              <a:off x="518" y="1657"/>
              <a:ext cx="114" cy="205"/>
            </a:xfrm>
            <a:prstGeom prst="rect">
              <a:avLst/>
            </a:prstGeom>
            <a:noFill/>
            <a:ln w="12700">
              <a:noFill/>
              <a:miter lim="800000"/>
              <a:headEnd/>
              <a:tailEnd/>
            </a:ln>
            <a:effectLst/>
          </p:spPr>
        </p:pic>
        <p:pic>
          <p:nvPicPr>
            <p:cNvPr id="17" name="Picture 35" descr="txp_fig"/>
            <p:cNvPicPr>
              <a:picLocks noChangeAspect="1" noChangeArrowheads="1"/>
            </p:cNvPicPr>
            <p:nvPr>
              <p:custDataLst>
                <p:tags r:id="rId5"/>
              </p:custDataLst>
            </p:nvPr>
          </p:nvPicPr>
          <p:blipFill>
            <a:blip r:embed="rId13"/>
            <a:srcRect/>
            <a:stretch>
              <a:fillRect/>
            </a:stretch>
          </p:blipFill>
          <p:spPr bwMode="auto">
            <a:xfrm>
              <a:off x="512" y="1091"/>
              <a:ext cx="114" cy="160"/>
            </a:xfrm>
            <a:prstGeom prst="rect">
              <a:avLst/>
            </a:prstGeom>
            <a:noFill/>
            <a:ln w="12700">
              <a:noFill/>
              <a:miter lim="800000"/>
              <a:headEnd/>
              <a:tailEnd/>
            </a:ln>
            <a:effectLst/>
          </p:spPr>
        </p:pic>
      </p:grpSp>
      <p:graphicFrame>
        <p:nvGraphicFramePr>
          <p:cNvPr id="37" name="Object 36"/>
          <p:cNvGraphicFramePr>
            <a:graphicFrameLocks noChangeAspect="1"/>
          </p:cNvGraphicFramePr>
          <p:nvPr/>
        </p:nvGraphicFramePr>
        <p:xfrm>
          <a:off x="4161472" y="5202296"/>
          <a:ext cx="4228698" cy="1266825"/>
        </p:xfrm>
        <a:graphic>
          <a:graphicData uri="http://schemas.openxmlformats.org/presentationml/2006/ole">
            <p:oleObj spid="_x0000_s26626" name="Equation" r:id="rId14" imgW="3009900" imgH="901700" progId="Equation.3">
              <p:embed/>
            </p:oleObj>
          </a:graphicData>
        </a:graphic>
      </p:graphicFrame>
      <p:sp>
        <p:nvSpPr>
          <p:cNvPr id="38" name="Rectangle 37"/>
          <p:cNvSpPr/>
          <p:nvPr/>
        </p:nvSpPr>
        <p:spPr>
          <a:xfrm flipH="1">
            <a:off x="7002648" y="1173095"/>
            <a:ext cx="558779" cy="1380835"/>
          </a:xfrm>
          <a:prstGeom prst="rect">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ooter Placeholder 39"/>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9" name="Slide Number Placeholder 7"/>
          <p:cNvSpPr>
            <a:spLocks noGrp="1"/>
          </p:cNvSpPr>
          <p:nvPr>
            <p:ph type="sldNum" sz="quarter" idx="12"/>
          </p:nvPr>
        </p:nvSpPr>
        <p:spPr/>
        <p:txBody>
          <a:bodyPr/>
          <a:lstStyle/>
          <a:p>
            <a:fld id="{0756AF0A-76AA-EC4E-A31D-CCF8C4FBB500}" type="slidenum">
              <a:rPr lang="en-US" smtClean="0"/>
              <a:pPr/>
              <a:t>28</a:t>
            </a:fld>
            <a:endParaRPr lang="en-US" smtClean="0"/>
          </a:p>
        </p:txBody>
      </p:sp>
      <p:pic>
        <p:nvPicPr>
          <p:cNvPr id="28680" name="Picture 2" descr="Phenix_2008"/>
          <p:cNvPicPr>
            <a:picLocks noChangeAspect="1" noChangeArrowheads="1"/>
          </p:cNvPicPr>
          <p:nvPr/>
        </p:nvPicPr>
        <p:blipFill>
          <a:blip r:embed="rId4"/>
          <a:srcRect/>
          <a:stretch>
            <a:fillRect/>
          </a:stretch>
        </p:blipFill>
        <p:spPr bwMode="auto">
          <a:xfrm>
            <a:off x="4784725" y="685800"/>
            <a:ext cx="4359275" cy="5638800"/>
          </a:xfrm>
          <a:prstGeom prst="rect">
            <a:avLst/>
          </a:prstGeom>
          <a:noFill/>
          <a:ln w="9525">
            <a:noFill/>
            <a:miter lim="800000"/>
            <a:headEnd/>
            <a:tailEnd/>
          </a:ln>
        </p:spPr>
      </p:pic>
      <p:sp>
        <p:nvSpPr>
          <p:cNvPr id="28681" name="Rectangle 3"/>
          <p:cNvSpPr>
            <a:spLocks noGrp="1" noChangeArrowheads="1"/>
          </p:cNvSpPr>
          <p:nvPr>
            <p:ph type="title"/>
          </p:nvPr>
        </p:nvSpPr>
        <p:spPr>
          <a:xfrm>
            <a:off x="533400" y="0"/>
            <a:ext cx="7772400" cy="914400"/>
          </a:xfrm>
        </p:spPr>
        <p:txBody>
          <a:bodyPr/>
          <a:lstStyle/>
          <a:p>
            <a:pPr eaLnBrk="1" hangingPunct="1"/>
            <a:r>
              <a:rPr lang="en-US" smtClean="0">
                <a:ea typeface="ＭＳ Ｐゴシック" charset="-128"/>
                <a:cs typeface="ＭＳ Ｐゴシック" charset="-128"/>
              </a:rPr>
              <a:t>The PHENIX detector</a:t>
            </a:r>
          </a:p>
        </p:txBody>
      </p:sp>
      <p:sp>
        <p:nvSpPr>
          <p:cNvPr id="28682" name="Rectangle 4"/>
          <p:cNvSpPr>
            <a:spLocks noGrp="1" noChangeArrowheads="1"/>
          </p:cNvSpPr>
          <p:nvPr>
            <p:ph type="body" sz="half" idx="1"/>
          </p:nvPr>
        </p:nvSpPr>
        <p:spPr>
          <a:xfrm>
            <a:off x="228600" y="2362200"/>
            <a:ext cx="4267200" cy="3962400"/>
          </a:xfrm>
          <a:noFill/>
        </p:spPr>
        <p:txBody>
          <a:bodyPr/>
          <a:lstStyle/>
          <a:p>
            <a:pPr eaLnBrk="1" hangingPunct="1">
              <a:lnSpc>
                <a:spcPct val="80000"/>
              </a:lnSpc>
            </a:pPr>
            <a:r>
              <a:rPr lang="en-US" sz="1600" smtClean="0">
                <a:ea typeface="ＭＳ Ｐゴシック" charset="-128"/>
                <a:cs typeface="ＭＳ Ｐゴシック" charset="-128"/>
              </a:rPr>
              <a:t>2 central spectrometers</a:t>
            </a:r>
          </a:p>
          <a:p>
            <a:pPr lvl="1" eaLnBrk="1" hangingPunct="1">
              <a:lnSpc>
                <a:spcPct val="80000"/>
              </a:lnSpc>
            </a:pPr>
            <a:r>
              <a:rPr lang="en-US" sz="1400" smtClean="0">
                <a:ea typeface="ＭＳ Ｐゴシック" charset="-128"/>
              </a:rPr>
              <a:t>Track charged particles and detect electromagnetic processes </a:t>
            </a:r>
          </a:p>
          <a:p>
            <a:pPr eaLnBrk="1" hangingPunct="1">
              <a:lnSpc>
                <a:spcPct val="80000"/>
              </a:lnSpc>
            </a:pPr>
            <a:endParaRPr lang="en-US" sz="1400" smtClean="0">
              <a:ea typeface="ＭＳ Ｐゴシック" charset="-128"/>
              <a:cs typeface="ＭＳ Ｐゴシック" charset="-128"/>
            </a:endParaRPr>
          </a:p>
          <a:p>
            <a:pPr eaLnBrk="1" hangingPunct="1">
              <a:lnSpc>
                <a:spcPct val="80000"/>
              </a:lnSpc>
            </a:pPr>
            <a:endParaRPr lang="en-US" sz="1600" smtClean="0">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2 forward muon spectrometers</a:t>
            </a:r>
          </a:p>
          <a:p>
            <a:pPr lvl="1" eaLnBrk="1" hangingPunct="1">
              <a:lnSpc>
                <a:spcPct val="80000"/>
              </a:lnSpc>
            </a:pPr>
            <a:r>
              <a:rPr lang="en-US" sz="1400" smtClean="0">
                <a:ea typeface="ＭＳ Ｐゴシック" charset="-128"/>
              </a:rPr>
              <a:t>Identify and track muons</a:t>
            </a:r>
          </a:p>
          <a:p>
            <a:pPr eaLnBrk="1" hangingPunct="1">
              <a:lnSpc>
                <a:spcPct val="80000"/>
              </a:lnSpc>
            </a:pPr>
            <a:endParaRPr lang="en-US" sz="1400" smtClean="0">
              <a:ea typeface="ＭＳ Ｐゴシック" charset="-128"/>
              <a:cs typeface="ＭＳ Ｐゴシック" charset="-128"/>
            </a:endParaRPr>
          </a:p>
          <a:p>
            <a:pPr eaLnBrk="1" hangingPunct="1">
              <a:lnSpc>
                <a:spcPct val="80000"/>
              </a:lnSpc>
            </a:pPr>
            <a:endParaRPr lang="en-US" sz="1600" smtClean="0">
              <a:solidFill>
                <a:srgbClr val="EAEAEA"/>
              </a:solidFill>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2 forward calorimeters (as of 2007!)</a:t>
            </a:r>
          </a:p>
          <a:p>
            <a:pPr lvl="1" eaLnBrk="1" hangingPunct="1">
              <a:lnSpc>
                <a:spcPct val="80000"/>
              </a:lnSpc>
            </a:pPr>
            <a:r>
              <a:rPr lang="en-US" sz="1400" smtClean="0">
                <a:ea typeface="ＭＳ Ｐゴシック" charset="-128"/>
              </a:rPr>
              <a:t>Measure forward pions</a:t>
            </a:r>
          </a:p>
          <a:p>
            <a:pPr lvl="1" eaLnBrk="1" hangingPunct="1">
              <a:lnSpc>
                <a:spcPct val="80000"/>
              </a:lnSpc>
            </a:pPr>
            <a:endParaRPr lang="en-US" sz="1400" smtClean="0">
              <a:ea typeface="ＭＳ Ｐゴシック" charset="-128"/>
            </a:endParaRPr>
          </a:p>
          <a:p>
            <a:pPr eaLnBrk="1" hangingPunct="1">
              <a:lnSpc>
                <a:spcPct val="80000"/>
              </a:lnSpc>
            </a:pPr>
            <a:endParaRPr lang="en-US" sz="1600" smtClean="0">
              <a:solidFill>
                <a:srgbClr val="EAEAEA"/>
              </a:solidFill>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Relative Luminosity</a:t>
            </a:r>
            <a:endParaRPr lang="en-US" sz="1600" smtClean="0">
              <a:latin typeface="Symbol" charset="2"/>
              <a:ea typeface="ＭＳ Ｐゴシック" charset="-128"/>
              <a:cs typeface="ＭＳ Ｐゴシック" charset="-128"/>
            </a:endParaRPr>
          </a:p>
          <a:p>
            <a:pPr lvl="1" eaLnBrk="1" hangingPunct="1">
              <a:lnSpc>
                <a:spcPct val="80000"/>
              </a:lnSpc>
            </a:pPr>
            <a:r>
              <a:rPr lang="en-US" sz="1400" smtClean="0">
                <a:ea typeface="ＭＳ Ｐゴシック" charset="-128"/>
              </a:rPr>
              <a:t>Beam-Beam Counter (BBC) </a:t>
            </a:r>
          </a:p>
          <a:p>
            <a:pPr lvl="1" eaLnBrk="1" hangingPunct="1">
              <a:lnSpc>
                <a:spcPct val="80000"/>
              </a:lnSpc>
            </a:pPr>
            <a:r>
              <a:rPr lang="en-US" sz="1400" smtClean="0">
                <a:ea typeface="ＭＳ Ｐゴシック" charset="-128"/>
              </a:rPr>
              <a:t>Zero-Degree Calorimeter (ZDC)</a:t>
            </a:r>
            <a:endParaRPr lang="en-US" sz="1400" smtClean="0">
              <a:solidFill>
                <a:srgbClr val="EAEAEA"/>
              </a:solidFill>
              <a:ea typeface="ＭＳ Ｐゴシック" charset="-128"/>
            </a:endParaRPr>
          </a:p>
        </p:txBody>
      </p:sp>
      <p:graphicFrame>
        <p:nvGraphicFramePr>
          <p:cNvPr id="28674" name="Object 2"/>
          <p:cNvGraphicFramePr>
            <a:graphicFrameLocks noChangeAspect="1"/>
          </p:cNvGraphicFramePr>
          <p:nvPr>
            <p:ph sz="quarter" idx="2"/>
          </p:nvPr>
        </p:nvGraphicFramePr>
        <p:xfrm>
          <a:off x="3773488" y="3770313"/>
          <a:ext cx="1042987" cy="517525"/>
        </p:xfrm>
        <a:graphic>
          <a:graphicData uri="http://schemas.openxmlformats.org/presentationml/2006/ole">
            <p:oleObj spid="_x0000_s168962" name="Equation" r:id="rId5" imgW="838080" imgH="406080" progId="Equation.3">
              <p:embed/>
            </p:oleObj>
          </a:graphicData>
        </a:graphic>
      </p:graphicFrame>
      <p:pic>
        <p:nvPicPr>
          <p:cNvPr id="28683" name="Picture 6" descr="PHENIX big logo"/>
          <p:cNvPicPr>
            <a:picLocks noChangeAspect="1" noChangeArrowheads="1"/>
          </p:cNvPicPr>
          <p:nvPr/>
        </p:nvPicPr>
        <p:blipFill>
          <a:blip r:embed="rId6"/>
          <a:srcRect/>
          <a:stretch>
            <a:fillRect/>
          </a:stretch>
        </p:blipFill>
        <p:spPr bwMode="auto">
          <a:xfrm>
            <a:off x="7696200" y="0"/>
            <a:ext cx="1143000" cy="373063"/>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3276600" y="2895600"/>
          <a:ext cx="1538288" cy="601663"/>
        </p:xfrm>
        <a:graphic>
          <a:graphicData uri="http://schemas.openxmlformats.org/presentationml/2006/ole">
            <p:oleObj spid="_x0000_s168963" name="Equation" r:id="rId7" imgW="1104840" imgH="431640" progId="Equation.3">
              <p:embed/>
            </p:oleObj>
          </a:graphicData>
        </a:graphic>
      </p:graphicFrame>
      <p:graphicFrame>
        <p:nvGraphicFramePr>
          <p:cNvPr id="28676" name="Object 4"/>
          <p:cNvGraphicFramePr>
            <a:graphicFrameLocks noChangeAspect="1"/>
          </p:cNvGraphicFramePr>
          <p:nvPr>
            <p:ph sz="quarter" idx="3"/>
          </p:nvPr>
        </p:nvGraphicFramePr>
        <p:xfrm>
          <a:off x="3773488" y="4837113"/>
          <a:ext cx="1074737" cy="533400"/>
        </p:xfrm>
        <a:graphic>
          <a:graphicData uri="http://schemas.openxmlformats.org/presentationml/2006/ole">
            <p:oleObj spid="_x0000_s168964" name="Equation" r:id="rId8" imgW="838080" imgH="406080" progId="Equation.3">
              <p:embed/>
            </p:oleObj>
          </a:graphicData>
        </a:graphic>
      </p:graphicFrame>
      <p:sp>
        <p:nvSpPr>
          <p:cNvPr id="28684" name="Text Box 9"/>
          <p:cNvSpPr txBox="1">
            <a:spLocks noChangeArrowheads="1"/>
          </p:cNvSpPr>
          <p:nvPr/>
        </p:nvSpPr>
        <p:spPr bwMode="auto">
          <a:xfrm>
            <a:off x="228600" y="914400"/>
            <a:ext cx="4724400" cy="1209675"/>
          </a:xfrm>
          <a:prstGeom prst="rect">
            <a:avLst/>
          </a:prstGeom>
          <a:solidFill>
            <a:srgbClr val="FFFF99"/>
          </a:solidFill>
          <a:ln w="9525">
            <a:solidFill>
              <a:schemeClr val="tx1"/>
            </a:solidFill>
            <a:miter lim="800000"/>
            <a:headEnd/>
            <a:tailEnd/>
          </a:ln>
        </p:spPr>
        <p:txBody>
          <a:bodyPr>
            <a:prstTxWarp prst="textNoShape">
              <a:avLst/>
            </a:prstTxWarp>
            <a:spAutoFit/>
          </a:bodyPr>
          <a:lstStyle/>
          <a:p>
            <a:pPr>
              <a:lnSpc>
                <a:spcPct val="140000"/>
              </a:lnSpc>
            </a:pPr>
            <a:r>
              <a:rPr lang="en-US" sz="2400" b="1" u="sng">
                <a:solidFill>
                  <a:srgbClr val="F41E08"/>
                </a:solidFill>
                <a:latin typeface="Comic Sans MS" charset="0"/>
              </a:rPr>
              <a:t>Philosophy:</a:t>
            </a:r>
            <a:endParaRPr lang="en-US" sz="2400" u="sng">
              <a:latin typeface="Comic Sans MS" charset="0"/>
            </a:endParaRPr>
          </a:p>
          <a:p>
            <a:pPr lvl="1">
              <a:lnSpc>
                <a:spcPct val="140000"/>
              </a:lnSpc>
              <a:buFont typeface="Wingdings" charset="2"/>
              <a:buNone/>
            </a:pPr>
            <a:r>
              <a:rPr lang="en-US" sz="1400" b="1">
                <a:latin typeface="Comic Sans MS" charset="0"/>
              </a:rPr>
              <a:t>High rate capability to measure rare probes, </a:t>
            </a:r>
          </a:p>
          <a:p>
            <a:pPr lvl="1">
              <a:lnSpc>
                <a:spcPct val="140000"/>
              </a:lnSpc>
              <a:buFont typeface="Wingdings" charset="2"/>
              <a:buNone/>
            </a:pPr>
            <a:r>
              <a:rPr lang="en-US" sz="1400" b="1">
                <a:latin typeface="Comic Sans MS" charset="0"/>
              </a:rPr>
              <a:t>limited acceptance.</a:t>
            </a:r>
          </a:p>
        </p:txBody>
      </p:sp>
      <p:sp>
        <p:nvSpPr>
          <p:cNvPr id="28685" name="Line 11"/>
          <p:cNvSpPr>
            <a:spLocks noChangeShapeType="1"/>
          </p:cNvSpPr>
          <p:nvPr/>
        </p:nvSpPr>
        <p:spPr bwMode="auto">
          <a:xfrm flipV="1">
            <a:off x="6880225" y="1512888"/>
            <a:ext cx="1676400" cy="838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
        <p:nvSpPr>
          <p:cNvPr id="28686" name="Line 12"/>
          <p:cNvSpPr>
            <a:spLocks noChangeShapeType="1"/>
          </p:cNvSpPr>
          <p:nvPr/>
        </p:nvSpPr>
        <p:spPr bwMode="auto">
          <a:xfrm flipV="1">
            <a:off x="6900863" y="4027488"/>
            <a:ext cx="2057400" cy="9144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
        <p:nvSpPr>
          <p:cNvPr id="16" name="Footer Placeholder 15"/>
          <p:cNvSpPr>
            <a:spLocks noGrp="1"/>
          </p:cNvSpPr>
          <p:nvPr>
            <p:ph type="ftr" sz="quarter" idx="11"/>
          </p:nvPr>
        </p:nvSpPr>
        <p:spPr/>
        <p:txBody>
          <a:bodyPr/>
          <a:lstStyle/>
          <a:p>
            <a:r>
              <a:rPr lang="en-US" smtClean="0"/>
              <a:t>M. Liu @GHP2011</a:t>
            </a:r>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Slide Number Placeholder 5"/>
          <p:cNvSpPr>
            <a:spLocks noGrp="1"/>
          </p:cNvSpPr>
          <p:nvPr>
            <p:ph type="sldNum" sz="quarter" idx="12"/>
          </p:nvPr>
        </p:nvSpPr>
        <p:spPr/>
        <p:txBody>
          <a:bodyPr/>
          <a:lstStyle/>
          <a:p>
            <a:pPr>
              <a:defRPr/>
            </a:pPr>
            <a:fld id="{AD95E151-8133-499F-A673-22A46358F4D7}" type="slidenum">
              <a:rPr lang="en-US"/>
              <a:pPr>
                <a:defRPr/>
              </a:pPr>
              <a:t>29</a:t>
            </a:fld>
            <a:endParaRPr lang="en-US"/>
          </a:p>
        </p:txBody>
      </p:sp>
      <p:sp>
        <p:nvSpPr>
          <p:cNvPr id="53252" name="Title 25"/>
          <p:cNvSpPr>
            <a:spLocks noGrp="1"/>
          </p:cNvSpPr>
          <p:nvPr>
            <p:ph type="title"/>
          </p:nvPr>
        </p:nvSpPr>
        <p:spPr>
          <a:xfrm>
            <a:off x="74613" y="63500"/>
            <a:ext cx="8229600" cy="922338"/>
          </a:xfrm>
        </p:spPr>
        <p:txBody>
          <a:bodyPr/>
          <a:lstStyle/>
          <a:p>
            <a:pPr eaLnBrk="1" hangingPunct="1"/>
            <a:r>
              <a:rPr lang="en-US" sz="3600" dirty="0" smtClean="0"/>
              <a:t>Silicon VTX, Heavy Quark and </a:t>
            </a:r>
            <a:r>
              <a:rPr lang="en-US" sz="3600" dirty="0" err="1" smtClean="0"/>
              <a:t>Drell</a:t>
            </a:r>
            <a:r>
              <a:rPr lang="en-US" sz="3600" dirty="0" smtClean="0"/>
              <a:t>-Yan</a:t>
            </a:r>
          </a:p>
        </p:txBody>
      </p:sp>
      <p:sp>
        <p:nvSpPr>
          <p:cNvPr id="53253" name="Content Placeholder 26"/>
          <p:cNvSpPr>
            <a:spLocks noGrp="1"/>
          </p:cNvSpPr>
          <p:nvPr>
            <p:ph idx="1"/>
          </p:nvPr>
        </p:nvSpPr>
        <p:spPr>
          <a:xfrm>
            <a:off x="82550" y="1230313"/>
            <a:ext cx="4902200" cy="1585912"/>
          </a:xfrm>
        </p:spPr>
        <p:txBody>
          <a:bodyPr/>
          <a:lstStyle/>
          <a:p>
            <a:pPr eaLnBrk="1" hangingPunct="1">
              <a:lnSpc>
                <a:spcPct val="80000"/>
              </a:lnSpc>
            </a:pPr>
            <a:r>
              <a:rPr lang="en-US" sz="2400" smtClean="0"/>
              <a:t>Tracking muons with MuTr+FVTX</a:t>
            </a:r>
          </a:p>
          <a:p>
            <a:pPr lvl="1" eaLnBrk="1" hangingPunct="1">
              <a:lnSpc>
                <a:spcPct val="80000"/>
              </a:lnSpc>
            </a:pPr>
            <a:r>
              <a:rPr lang="en-US" sz="2000" smtClean="0"/>
              <a:t>Prompt muons from DY</a:t>
            </a:r>
          </a:p>
          <a:p>
            <a:pPr lvl="1" eaLnBrk="1" hangingPunct="1">
              <a:lnSpc>
                <a:spcPct val="80000"/>
              </a:lnSpc>
            </a:pPr>
            <a:r>
              <a:rPr lang="en-US" sz="2000" smtClean="0"/>
              <a:t>Displaced tracks from π/K and heavy quark decays</a:t>
            </a:r>
          </a:p>
          <a:p>
            <a:pPr lvl="1" eaLnBrk="1" hangingPunct="1">
              <a:lnSpc>
                <a:spcPct val="80000"/>
              </a:lnSpc>
            </a:pPr>
            <a:endParaRPr lang="en-US" sz="2000" smtClean="0"/>
          </a:p>
        </p:txBody>
      </p:sp>
      <p:grpSp>
        <p:nvGrpSpPr>
          <p:cNvPr id="2" name="Group 2"/>
          <p:cNvGrpSpPr>
            <a:grpSpLocks/>
          </p:cNvGrpSpPr>
          <p:nvPr/>
        </p:nvGrpSpPr>
        <p:grpSpPr bwMode="auto">
          <a:xfrm>
            <a:off x="4806950" y="3179763"/>
            <a:ext cx="4229100" cy="3159125"/>
            <a:chOff x="2881" y="432"/>
            <a:chExt cx="2879" cy="1930"/>
          </a:xfrm>
        </p:grpSpPr>
        <p:pic>
          <p:nvPicPr>
            <p:cNvPr id="53271" name="Picture 3"/>
            <p:cNvPicPr>
              <a:picLocks noChangeAspect="1" noChangeArrowheads="1"/>
            </p:cNvPicPr>
            <p:nvPr/>
          </p:nvPicPr>
          <p:blipFill>
            <a:blip r:embed="rId3"/>
            <a:srcRect l="795" t="6668" r="795" b="1111"/>
            <a:stretch>
              <a:fillRect/>
            </a:stretch>
          </p:blipFill>
          <p:spPr bwMode="auto">
            <a:xfrm>
              <a:off x="2881" y="432"/>
              <a:ext cx="2879" cy="1930"/>
            </a:xfrm>
            <a:prstGeom prst="rect">
              <a:avLst/>
            </a:prstGeom>
            <a:noFill/>
            <a:ln w="9525">
              <a:noFill/>
              <a:miter lim="800000"/>
              <a:headEnd/>
              <a:tailEnd/>
            </a:ln>
          </p:spPr>
        </p:pic>
        <p:sp>
          <p:nvSpPr>
            <p:cNvPr id="53272" name="Text Box 4"/>
            <p:cNvSpPr txBox="1">
              <a:spLocks noChangeArrowheads="1"/>
            </p:cNvSpPr>
            <p:nvPr/>
          </p:nvSpPr>
          <p:spPr bwMode="auto">
            <a:xfrm>
              <a:off x="3881" y="1248"/>
              <a:ext cx="774" cy="207"/>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宋体" charset="-122"/>
                  <a:cs typeface="宋体" charset="-122"/>
                </a:rPr>
                <a:t>Drell Yan</a:t>
              </a:r>
            </a:p>
          </p:txBody>
        </p:sp>
        <p:sp>
          <p:nvSpPr>
            <p:cNvPr id="53273" name="Rectangle 5"/>
            <p:cNvSpPr>
              <a:spLocks noChangeArrowheads="1"/>
            </p:cNvSpPr>
            <p:nvPr/>
          </p:nvSpPr>
          <p:spPr bwMode="auto">
            <a:xfrm>
              <a:off x="3442" y="1859"/>
              <a:ext cx="545" cy="207"/>
            </a:xfrm>
            <a:prstGeom prst="rect">
              <a:avLst/>
            </a:prstGeom>
            <a:noFill/>
            <a:ln w="9525">
              <a:noFill/>
              <a:miter lim="800000"/>
              <a:headEnd/>
              <a:tailEnd/>
            </a:ln>
          </p:spPr>
          <p:txBody>
            <a:bodyPr>
              <a:prstTxWarp prst="textNoShape">
                <a:avLst/>
              </a:prstTxWarp>
              <a:spAutoFit/>
            </a:bodyPr>
            <a:lstStyle/>
            <a:p>
              <a:pPr eaLnBrk="0" hangingPunct="0"/>
              <a:r>
                <a:rPr lang="en-US" altLang="zh-CN" sz="1600">
                  <a:solidFill>
                    <a:srgbClr val="FF3399"/>
                  </a:solidFill>
                  <a:latin typeface="Arial Unicode MS" charset="0"/>
                  <a:ea typeface="Arial Unicode MS" charset="0"/>
                  <a:cs typeface="Arial Unicode MS" charset="0"/>
                </a:rPr>
                <a:t>beauty</a:t>
              </a:r>
            </a:p>
          </p:txBody>
        </p:sp>
        <p:sp>
          <p:nvSpPr>
            <p:cNvPr id="53274" name="Text Box 6"/>
            <p:cNvSpPr txBox="1">
              <a:spLocks noChangeArrowheads="1"/>
            </p:cNvSpPr>
            <p:nvPr/>
          </p:nvSpPr>
          <p:spPr bwMode="auto">
            <a:xfrm>
              <a:off x="4384" y="1728"/>
              <a:ext cx="464" cy="188"/>
            </a:xfrm>
            <a:prstGeom prst="rect">
              <a:avLst/>
            </a:prstGeom>
            <a:noFill/>
            <a:ln w="38100">
              <a:noFill/>
              <a:miter lim="800000"/>
              <a:headEnd/>
              <a:tailEnd type="none" w="lg" len="lg"/>
            </a:ln>
          </p:spPr>
          <p:txBody>
            <a:bodyPr>
              <a:prstTxWarp prst="textNoShape">
                <a:avLst/>
              </a:prstTxWarp>
              <a:spAutoFit/>
            </a:bodyPr>
            <a:lstStyle/>
            <a:p>
              <a:r>
                <a:rPr lang="en-US" altLang="zh-CN" sz="1400">
                  <a:solidFill>
                    <a:srgbClr val="0000CC"/>
                  </a:solidFill>
                  <a:latin typeface="Arial Unicode MS" charset="0"/>
                  <a:ea typeface="Arial Unicode MS" charset="0"/>
                  <a:cs typeface="Arial Unicode MS" charset="0"/>
                </a:rPr>
                <a:t>charm</a:t>
              </a:r>
              <a:endParaRPr lang="el-GR" sz="1400">
                <a:solidFill>
                  <a:srgbClr val="0000CC"/>
                </a:solidFill>
                <a:latin typeface="Arial Unicode MS" charset="0"/>
                <a:ea typeface="Arial Unicode MS" charset="0"/>
                <a:cs typeface="Arial Unicode MS" charset="0"/>
              </a:endParaRPr>
            </a:p>
          </p:txBody>
        </p:sp>
        <p:sp>
          <p:nvSpPr>
            <p:cNvPr id="53275" name="Text Box 7"/>
            <p:cNvSpPr txBox="1">
              <a:spLocks noChangeArrowheads="1"/>
            </p:cNvSpPr>
            <p:nvPr/>
          </p:nvSpPr>
          <p:spPr bwMode="auto">
            <a:xfrm>
              <a:off x="3666" y="2029"/>
              <a:ext cx="1520" cy="188"/>
            </a:xfrm>
            <a:prstGeom prst="rect">
              <a:avLst/>
            </a:prstGeom>
            <a:noFill/>
            <a:ln w="38100">
              <a:noFill/>
              <a:miter lim="800000"/>
              <a:headEnd/>
              <a:tailEnd type="none" w="lg" len="lg"/>
            </a:ln>
          </p:spPr>
          <p:txBody>
            <a:bodyPr>
              <a:prstTxWarp prst="textNoShape">
                <a:avLst/>
              </a:prstTxWarp>
              <a:spAutoFit/>
            </a:bodyPr>
            <a:lstStyle/>
            <a:p>
              <a:r>
                <a:rPr lang="en-US" altLang="zh-CN" sz="1400">
                  <a:latin typeface="Arial Unicode MS" charset="0"/>
                  <a:ea typeface="Arial Unicode MS" charset="0"/>
                  <a:cs typeface="Arial Unicode MS" charset="0"/>
                </a:rPr>
                <a:t>combinatorial background</a:t>
              </a:r>
              <a:endParaRPr lang="el-GR" sz="1400">
                <a:latin typeface="Arial Unicode MS" charset="0"/>
                <a:ea typeface="Arial Unicode MS" charset="0"/>
                <a:cs typeface="Arial Unicode MS" charset="0"/>
              </a:endParaRPr>
            </a:p>
          </p:txBody>
        </p:sp>
      </p:grpSp>
      <p:sp>
        <p:nvSpPr>
          <p:cNvPr id="53255" name="Rectangle 14"/>
          <p:cNvSpPr>
            <a:spLocks noChangeArrowheads="1"/>
          </p:cNvSpPr>
          <p:nvPr/>
        </p:nvSpPr>
        <p:spPr bwMode="auto">
          <a:xfrm>
            <a:off x="5470525" y="3779838"/>
            <a:ext cx="3124200" cy="581025"/>
          </a:xfrm>
          <a:prstGeom prst="rect">
            <a:avLst/>
          </a:prstGeom>
          <a:noFill/>
          <a:ln w="9525">
            <a:noFill/>
            <a:miter lim="800000"/>
            <a:headEnd/>
            <a:tailEnd/>
          </a:ln>
        </p:spPr>
        <p:txBody>
          <a:bodyPr>
            <a:prstTxWarp prst="textNoShape">
              <a:avLst/>
            </a:prstTxWarp>
            <a:spAutoFit/>
          </a:bodyPr>
          <a:lstStyle/>
          <a:p>
            <a:pPr eaLnBrk="0" hangingPunct="0"/>
            <a:r>
              <a:rPr lang="en-US" altLang="zh-CN" sz="1600">
                <a:latin typeface="Calibri" charset="0"/>
                <a:ea typeface="宋体" charset="-122"/>
                <a:cs typeface="宋体" charset="-122"/>
              </a:rPr>
              <a:t>DCA &lt; 1 </a:t>
            </a:r>
            <a:r>
              <a:rPr lang="el-GR" altLang="zh-CN" sz="1600">
                <a:latin typeface="Calibri" charset="0"/>
                <a:ea typeface="宋体" charset="-122"/>
                <a:cs typeface="宋体" charset="-122"/>
              </a:rPr>
              <a:t>σ</a:t>
            </a:r>
            <a:r>
              <a:rPr lang="en-US" altLang="zh-CN" sz="1600">
                <a:latin typeface="Calibri" charset="0"/>
                <a:ea typeface="宋体" charset="-122"/>
                <a:cs typeface="宋体" charset="-122"/>
              </a:rPr>
              <a:t> cut: </a:t>
            </a:r>
          </a:p>
          <a:p>
            <a:pPr eaLnBrk="0" hangingPunct="0"/>
            <a:r>
              <a:rPr lang="en-US" altLang="zh-CN" sz="1600">
                <a:latin typeface="Calibri" charset="0"/>
                <a:ea typeface="宋体" charset="-122"/>
                <a:cs typeface="宋体" charset="-122"/>
              </a:rPr>
              <a:t>Increase </a:t>
            </a:r>
            <a:r>
              <a:rPr lang="en-US" altLang="zh-CN" sz="1600">
                <a:solidFill>
                  <a:srgbClr val="009999"/>
                </a:solidFill>
                <a:latin typeface="Calibri" charset="0"/>
                <a:ea typeface="宋体" charset="-122"/>
                <a:cs typeface="宋体" charset="-122"/>
              </a:rPr>
              <a:t>DY</a:t>
            </a:r>
            <a:r>
              <a:rPr lang="en-US" altLang="zh-CN" sz="1600">
                <a:latin typeface="Calibri" charset="0"/>
                <a:ea typeface="宋体" charset="-122"/>
                <a:cs typeface="宋体" charset="-122"/>
              </a:rPr>
              <a:t>/</a:t>
            </a:r>
            <a:r>
              <a:rPr lang="en-US" altLang="zh-CN" sz="1600">
                <a:solidFill>
                  <a:srgbClr val="FF33CC"/>
                </a:solidFill>
                <a:latin typeface="Calibri" charset="0"/>
                <a:ea typeface="宋体" charset="-122"/>
                <a:cs typeface="宋体" charset="-122"/>
              </a:rPr>
              <a:t>bb</a:t>
            </a:r>
            <a:r>
              <a:rPr lang="en-US" altLang="zh-CN" sz="1600">
                <a:latin typeface="Calibri" charset="0"/>
                <a:ea typeface="宋体" charset="-122"/>
                <a:cs typeface="宋体" charset="-122"/>
              </a:rPr>
              <a:t> ~ 5</a:t>
            </a:r>
          </a:p>
        </p:txBody>
      </p:sp>
      <p:grpSp>
        <p:nvGrpSpPr>
          <p:cNvPr id="3" name="Group 18"/>
          <p:cNvGrpSpPr>
            <a:grpSpLocks/>
          </p:cNvGrpSpPr>
          <p:nvPr/>
        </p:nvGrpSpPr>
        <p:grpSpPr bwMode="auto">
          <a:xfrm>
            <a:off x="0" y="2466975"/>
            <a:ext cx="4806950" cy="3660775"/>
            <a:chOff x="1410" y="1071"/>
            <a:chExt cx="3006" cy="2599"/>
          </a:xfrm>
        </p:grpSpPr>
        <p:pic>
          <p:nvPicPr>
            <p:cNvPr id="53260" name="Picture 19"/>
            <p:cNvPicPr>
              <a:picLocks noChangeAspect="1" noChangeArrowheads="1"/>
            </p:cNvPicPr>
            <p:nvPr/>
          </p:nvPicPr>
          <p:blipFill>
            <a:blip r:embed="rId4"/>
            <a:srcRect/>
            <a:stretch>
              <a:fillRect/>
            </a:stretch>
          </p:blipFill>
          <p:spPr bwMode="auto">
            <a:xfrm>
              <a:off x="1410" y="1337"/>
              <a:ext cx="3006" cy="2083"/>
            </a:xfrm>
            <a:prstGeom prst="rect">
              <a:avLst/>
            </a:prstGeom>
            <a:noFill/>
            <a:ln w="19050">
              <a:noFill/>
              <a:miter lim="800000"/>
              <a:headEnd/>
              <a:tailEnd/>
            </a:ln>
          </p:spPr>
        </p:pic>
        <p:grpSp>
          <p:nvGrpSpPr>
            <p:cNvPr id="4" name="Group 20"/>
            <p:cNvGrpSpPr>
              <a:grpSpLocks/>
            </p:cNvGrpSpPr>
            <p:nvPr/>
          </p:nvGrpSpPr>
          <p:grpSpPr bwMode="auto">
            <a:xfrm>
              <a:off x="1440" y="1071"/>
              <a:ext cx="2625" cy="2599"/>
              <a:chOff x="2807" y="1087"/>
              <a:chExt cx="2625" cy="2599"/>
            </a:xfrm>
          </p:grpSpPr>
          <p:sp>
            <p:nvSpPr>
              <p:cNvPr id="53262" name="Text Box 21"/>
              <p:cNvSpPr txBox="1">
                <a:spLocks noChangeArrowheads="1"/>
              </p:cNvSpPr>
              <p:nvPr/>
            </p:nvSpPr>
            <p:spPr bwMode="auto">
              <a:xfrm>
                <a:off x="2807" y="1087"/>
                <a:ext cx="119" cy="282"/>
              </a:xfrm>
              <a:prstGeom prst="rect">
                <a:avLst/>
              </a:prstGeom>
              <a:noFill/>
              <a:ln w="38100">
                <a:noFill/>
                <a:miter lim="800000"/>
                <a:headEnd/>
                <a:tailEnd type="none" w="lg" len="lg"/>
              </a:ln>
            </p:spPr>
            <p:txBody>
              <a:bodyPr>
                <a:prstTxWarp prst="textNoShape">
                  <a:avLst/>
                </a:prstTxWarp>
                <a:spAutoFit/>
              </a:bodyPr>
              <a:lstStyle/>
              <a:p>
                <a:endParaRPr lang="en-US" altLang="zh-CN" sz="2000">
                  <a:latin typeface="Arial Unicode MS" charset="0"/>
                  <a:ea typeface="Arial Unicode MS" charset="0"/>
                  <a:cs typeface="Arial Unicode MS" charset="0"/>
                </a:endParaRPr>
              </a:p>
            </p:txBody>
          </p:sp>
          <p:sp>
            <p:nvSpPr>
              <p:cNvPr id="53263" name="Text Box 22"/>
              <p:cNvSpPr txBox="1">
                <a:spLocks noChangeArrowheads="1"/>
              </p:cNvSpPr>
              <p:nvPr/>
            </p:nvSpPr>
            <p:spPr bwMode="auto">
              <a:xfrm>
                <a:off x="4676" y="2329"/>
                <a:ext cx="756" cy="240"/>
              </a:xfrm>
              <a:prstGeom prst="rect">
                <a:avLst/>
              </a:prstGeom>
              <a:noFill/>
              <a:ln w="38100">
                <a:noFill/>
                <a:miter lim="800000"/>
                <a:headEnd/>
                <a:tailEnd type="none" w="lg" len="lg"/>
              </a:ln>
            </p:spPr>
            <p:txBody>
              <a:bodyPr>
                <a:prstTxWarp prst="textNoShape">
                  <a:avLst/>
                </a:prstTxWarp>
                <a:spAutoFit/>
              </a:bodyPr>
              <a:lstStyle/>
              <a:p>
                <a:r>
                  <a:rPr lang="el-GR" sz="1600">
                    <a:solidFill>
                      <a:srgbClr val="996600"/>
                    </a:solidFill>
                    <a:latin typeface="Arial Unicode MS" charset="0"/>
                    <a:ea typeface="Arial Unicode MS" charset="0"/>
                    <a:cs typeface="Arial Unicode MS" charset="0"/>
                  </a:rPr>
                  <a:t>ϒ</a:t>
                </a:r>
                <a:r>
                  <a:rPr lang="en-US" altLang="zh-CN" sz="1600">
                    <a:solidFill>
                      <a:srgbClr val="996600"/>
                    </a:solidFill>
                    <a:latin typeface="Arial Unicode MS" charset="0"/>
                    <a:ea typeface="Arial Unicode MS" charset="0"/>
                    <a:cs typeface="Arial Unicode MS" charset="0"/>
                  </a:rPr>
                  <a:t>-states</a:t>
                </a:r>
                <a:endParaRPr lang="el-GR" sz="1600">
                  <a:solidFill>
                    <a:srgbClr val="996600"/>
                  </a:solidFill>
                  <a:latin typeface="Arial Unicode MS" charset="0"/>
                  <a:ea typeface="Arial Unicode MS" charset="0"/>
                  <a:cs typeface="Arial Unicode MS" charset="0"/>
                </a:endParaRPr>
              </a:p>
            </p:txBody>
          </p:sp>
          <p:sp>
            <p:nvSpPr>
              <p:cNvPr id="53264" name="Line 23"/>
              <p:cNvSpPr>
                <a:spLocks noChangeShapeType="1"/>
              </p:cNvSpPr>
              <p:nvPr/>
            </p:nvSpPr>
            <p:spPr bwMode="auto">
              <a:xfrm flipH="1">
                <a:off x="4912" y="2595"/>
                <a:ext cx="73" cy="339"/>
              </a:xfrm>
              <a:prstGeom prst="line">
                <a:avLst/>
              </a:prstGeom>
              <a:noFill/>
              <a:ln w="38100">
                <a:solidFill>
                  <a:srgbClr val="996600"/>
                </a:solidFill>
                <a:round/>
                <a:headEnd/>
                <a:tailEnd type="stealth" w="lg" len="lg"/>
              </a:ln>
            </p:spPr>
            <p:txBody>
              <a:bodyPr>
                <a:prstTxWarp prst="textNoShape">
                  <a:avLst/>
                </a:prstTxWarp>
                <a:spAutoFit/>
              </a:bodyPr>
              <a:lstStyle/>
              <a:p>
                <a:endParaRPr lang="en-US"/>
              </a:p>
            </p:txBody>
          </p:sp>
          <p:sp>
            <p:nvSpPr>
              <p:cNvPr id="53265" name="Text Box 24"/>
              <p:cNvSpPr txBox="1">
                <a:spLocks noChangeArrowheads="1"/>
              </p:cNvSpPr>
              <p:nvPr/>
            </p:nvSpPr>
            <p:spPr bwMode="auto">
              <a:xfrm>
                <a:off x="3261" y="2620"/>
                <a:ext cx="455"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3333FF"/>
                    </a:solidFill>
                    <a:latin typeface="Arial Unicode MS" charset="0"/>
                    <a:ea typeface="Arial Unicode MS" charset="0"/>
                    <a:cs typeface="Arial Unicode MS" charset="0"/>
                  </a:rPr>
                  <a:t>J/</a:t>
                </a:r>
                <a:r>
                  <a:rPr lang="el-GR" sz="1600">
                    <a:solidFill>
                      <a:srgbClr val="3333FF"/>
                    </a:solidFill>
                    <a:latin typeface="Arial Unicode MS" charset="0"/>
                    <a:ea typeface="Arial Unicode MS" charset="0"/>
                    <a:cs typeface="Arial Unicode MS" charset="0"/>
                  </a:rPr>
                  <a:t>Ψ</a:t>
                </a:r>
              </a:p>
            </p:txBody>
          </p:sp>
          <p:sp>
            <p:nvSpPr>
              <p:cNvPr id="53266" name="Text Box 25"/>
              <p:cNvSpPr txBox="1">
                <a:spLocks noChangeArrowheads="1"/>
              </p:cNvSpPr>
              <p:nvPr/>
            </p:nvSpPr>
            <p:spPr bwMode="auto">
              <a:xfrm>
                <a:off x="4056" y="1954"/>
                <a:ext cx="743"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Arial Unicode MS" charset="0"/>
                    <a:cs typeface="Arial Unicode MS" charset="0"/>
                  </a:rPr>
                  <a:t>Drell Yan</a:t>
                </a:r>
              </a:p>
            </p:txBody>
          </p:sp>
          <p:sp>
            <p:nvSpPr>
              <p:cNvPr id="53267" name="Line 26"/>
              <p:cNvSpPr>
                <a:spLocks noChangeShapeType="1"/>
              </p:cNvSpPr>
              <p:nvPr/>
            </p:nvSpPr>
            <p:spPr bwMode="auto">
              <a:xfrm>
                <a:off x="4461" y="2184"/>
                <a:ext cx="48" cy="678"/>
              </a:xfrm>
              <a:prstGeom prst="line">
                <a:avLst/>
              </a:prstGeom>
              <a:noFill/>
              <a:ln w="25400">
                <a:solidFill>
                  <a:srgbClr val="339966"/>
                </a:solidFill>
                <a:round/>
                <a:headEnd/>
                <a:tailEnd type="stealth" w="lg" len="lg"/>
              </a:ln>
            </p:spPr>
            <p:txBody>
              <a:bodyPr>
                <a:prstTxWarp prst="textNoShape">
                  <a:avLst/>
                </a:prstTxWarp>
                <a:spAutoFit/>
              </a:bodyPr>
              <a:lstStyle/>
              <a:p>
                <a:endParaRPr lang="en-US"/>
              </a:p>
            </p:txBody>
          </p:sp>
          <p:sp>
            <p:nvSpPr>
              <p:cNvPr id="53268" name="Text Box 27"/>
              <p:cNvSpPr txBox="1">
                <a:spLocks noChangeArrowheads="1"/>
              </p:cNvSpPr>
              <p:nvPr/>
            </p:nvSpPr>
            <p:spPr bwMode="auto">
              <a:xfrm rot="3110566">
                <a:off x="3813" y="2833"/>
                <a:ext cx="539" cy="21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0000CC"/>
                    </a:solidFill>
                    <a:latin typeface="Arial Unicode MS" charset="0"/>
                    <a:ea typeface="Arial Unicode MS" charset="0"/>
                    <a:cs typeface="Arial Unicode MS" charset="0"/>
                  </a:rPr>
                  <a:t>charm</a:t>
                </a:r>
                <a:endParaRPr lang="el-GR" sz="1600">
                  <a:solidFill>
                    <a:srgbClr val="0000CC"/>
                  </a:solidFill>
                  <a:latin typeface="Arial Unicode MS" charset="0"/>
                  <a:ea typeface="Arial Unicode MS" charset="0"/>
                  <a:cs typeface="Arial Unicode MS" charset="0"/>
                </a:endParaRPr>
              </a:p>
            </p:txBody>
          </p:sp>
          <p:sp>
            <p:nvSpPr>
              <p:cNvPr id="53269" name="Text Box 28"/>
              <p:cNvSpPr txBox="1">
                <a:spLocks noChangeArrowheads="1"/>
              </p:cNvSpPr>
              <p:nvPr/>
            </p:nvSpPr>
            <p:spPr bwMode="auto">
              <a:xfrm rot="2013217">
                <a:off x="4041" y="2851"/>
                <a:ext cx="578"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FF3399"/>
                    </a:solidFill>
                    <a:latin typeface="Arial Unicode MS" charset="0"/>
                    <a:ea typeface="Arial Unicode MS" charset="0"/>
                    <a:cs typeface="Arial Unicode MS" charset="0"/>
                  </a:rPr>
                  <a:t>beauty</a:t>
                </a:r>
                <a:endParaRPr lang="el-GR" sz="1600">
                  <a:solidFill>
                    <a:srgbClr val="FF3399"/>
                  </a:solidFill>
                  <a:latin typeface="Arial Unicode MS" charset="0"/>
                  <a:ea typeface="Arial Unicode MS" charset="0"/>
                  <a:cs typeface="Arial Unicode MS" charset="0"/>
                </a:endParaRPr>
              </a:p>
            </p:txBody>
          </p:sp>
          <p:sp>
            <p:nvSpPr>
              <p:cNvPr id="53270" name="Text Box 29"/>
              <p:cNvSpPr txBox="1">
                <a:spLocks noChangeArrowheads="1"/>
              </p:cNvSpPr>
              <p:nvPr/>
            </p:nvSpPr>
            <p:spPr bwMode="auto">
              <a:xfrm>
                <a:off x="2829" y="3491"/>
                <a:ext cx="2603" cy="195"/>
              </a:xfrm>
              <a:prstGeom prst="rect">
                <a:avLst/>
              </a:prstGeom>
              <a:noFill/>
              <a:ln w="38100">
                <a:noFill/>
                <a:miter lim="800000"/>
                <a:headEnd/>
                <a:tailEnd type="none" w="lg" len="lg"/>
              </a:ln>
            </p:spPr>
            <p:txBody>
              <a:bodyPr>
                <a:prstTxWarp prst="textNoShape">
                  <a:avLst/>
                </a:prstTxWarp>
                <a:spAutoFit/>
              </a:bodyPr>
              <a:lstStyle/>
              <a:p>
                <a:pPr>
                  <a:buFont typeface="Wingdings" charset="2"/>
                  <a:buChar char="è"/>
                </a:pPr>
                <a:r>
                  <a:rPr lang="en-US" altLang="zh-CN" sz="1200" dirty="0">
                    <a:latin typeface="Arial Unicode MS" charset="0"/>
                    <a:ea typeface="Arial Unicode MS" charset="0"/>
                    <a:cs typeface="Arial Unicode MS" charset="0"/>
                  </a:rPr>
                  <a:t>DY: 4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&lt; M &lt;</a:t>
                </a:r>
                <a:r>
                  <a:rPr lang="en-US" altLang="zh-CN" sz="1200" dirty="0" smtClean="0">
                    <a:latin typeface="Arial Unicode MS" charset="0"/>
                    <a:ea typeface="Arial Unicode MS" charset="0"/>
                    <a:cs typeface="Arial Unicode MS" charset="0"/>
                  </a:rPr>
                  <a:t> 8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B</a:t>
                </a:r>
                <a:r>
                  <a:rPr lang="en-US" altLang="zh-CN" sz="1200" dirty="0">
                    <a:latin typeface="Arial Unicode MS" charset="0"/>
                    <a:ea typeface="Arial Unicode MS" charset="0"/>
                    <a:cs typeface="Arial Unicode MS" charset="0"/>
                    <a:sym typeface="Wingdings" charset="2"/>
                  </a:rPr>
                  <a:t>-background: use FVTX </a:t>
                </a:r>
                <a:endParaRPr lang="en-US" altLang="zh-CN" sz="1200" dirty="0">
                  <a:latin typeface="Arial Unicode MS" charset="0"/>
                  <a:ea typeface="Arial Unicode MS" charset="0"/>
                  <a:cs typeface="Arial Unicode MS" charset="0"/>
                </a:endParaRPr>
              </a:p>
            </p:txBody>
          </p:sp>
        </p:grpSp>
      </p:grpSp>
      <p:pic>
        <p:nvPicPr>
          <p:cNvPr id="53257" name="Picture 8" descr="dmu_big_straight_a"/>
          <p:cNvPicPr>
            <a:picLocks noChangeAspect="1" noChangeArrowheads="1"/>
          </p:cNvPicPr>
          <p:nvPr/>
        </p:nvPicPr>
        <p:blipFill>
          <a:blip r:embed="rId5"/>
          <a:srcRect/>
          <a:stretch>
            <a:fillRect/>
          </a:stretch>
        </p:blipFill>
        <p:spPr bwMode="auto">
          <a:xfrm>
            <a:off x="5514975" y="985838"/>
            <a:ext cx="3336925" cy="1862137"/>
          </a:xfrm>
          <a:prstGeom prst="rect">
            <a:avLst/>
          </a:prstGeom>
          <a:noFill/>
          <a:ln w="9525">
            <a:noFill/>
            <a:miter lim="800000"/>
            <a:headEnd/>
            <a:tailEnd/>
          </a:ln>
        </p:spPr>
      </p:pic>
      <p:sp>
        <p:nvSpPr>
          <p:cNvPr id="28" name="Rectangle 27"/>
          <p:cNvSpPr/>
          <p:nvPr/>
        </p:nvSpPr>
        <p:spPr>
          <a:xfrm>
            <a:off x="1651003" y="3179763"/>
            <a:ext cx="1283775" cy="2297112"/>
          </a:xfrm>
          <a:prstGeom prst="rect">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9" name="Footer Placeholder 28"/>
          <p:cNvSpPr>
            <a:spLocks noGrp="1"/>
          </p:cNvSpPr>
          <p:nvPr>
            <p:ph type="ftr" sz="quarter" idx="11"/>
          </p:nvPr>
        </p:nvSpPr>
        <p:spPr/>
        <p:txBody>
          <a:bodyPr/>
          <a:lstStyle/>
          <a:p>
            <a:r>
              <a:rPr lang="en-US" smtClean="0"/>
              <a:t>M. Liu @GHP2011</a:t>
            </a: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a:t>
            </a:r>
            <a:r>
              <a:rPr lang="en-US" dirty="0" err="1" smtClean="0"/>
              <a:t>Dimuon</a:t>
            </a:r>
            <a:r>
              <a:rPr lang="en-US" dirty="0" smtClean="0"/>
              <a:t> Measurements</a:t>
            </a:r>
            <a:endParaRPr lang="en-US" dirty="0"/>
          </a:p>
        </p:txBody>
      </p:sp>
      <p:pic>
        <p:nvPicPr>
          <p:cNvPr id="4" name="Picture 3"/>
          <p:cNvPicPr>
            <a:picLocks noChangeAspect="1"/>
          </p:cNvPicPr>
          <p:nvPr/>
        </p:nvPicPr>
        <p:blipFill>
          <a:blip r:embed="rId2"/>
          <a:stretch>
            <a:fillRect/>
          </a:stretch>
        </p:blipFill>
        <p:spPr>
          <a:xfrm>
            <a:off x="696731" y="1417638"/>
            <a:ext cx="7748769" cy="4953600"/>
          </a:xfrm>
          <a:prstGeom prst="rect">
            <a:avLst/>
          </a:prstGeom>
        </p:spPr>
      </p:pic>
      <p:sp>
        <p:nvSpPr>
          <p:cNvPr id="6" name="TextBox 5"/>
          <p:cNvSpPr txBox="1"/>
          <p:nvPr/>
        </p:nvSpPr>
        <p:spPr>
          <a:xfrm>
            <a:off x="2994726" y="6001906"/>
            <a:ext cx="1766341" cy="369332"/>
          </a:xfrm>
          <a:prstGeom prst="rect">
            <a:avLst/>
          </a:prstGeom>
          <a:solidFill>
            <a:srgbClr val="FFFF00"/>
          </a:solidFill>
        </p:spPr>
        <p:txBody>
          <a:bodyPr wrap="none" rtlCol="0">
            <a:spAutoFit/>
          </a:bodyPr>
          <a:lstStyle/>
          <a:p>
            <a:r>
              <a:rPr lang="en-US" dirty="0" smtClean="0"/>
              <a:t>Missed the J/Psi!</a:t>
            </a:r>
            <a:endParaRPr lang="en-US" dirty="0"/>
          </a:p>
        </p:txBody>
      </p:sp>
      <p:sp>
        <p:nvSpPr>
          <p:cNvPr id="5" name="Slide Number Placeholder 4"/>
          <p:cNvSpPr>
            <a:spLocks noGrp="1"/>
          </p:cNvSpPr>
          <p:nvPr>
            <p:ph type="sldNum" sz="quarter" idx="12"/>
          </p:nvPr>
        </p:nvSpPr>
        <p:spPr/>
        <p:txBody>
          <a:bodyPr/>
          <a:lstStyle/>
          <a:p>
            <a:fld id="{6BEE9D11-099D-CF4F-A032-07120B1AEDB1}" type="slidenum">
              <a:rPr lang="en-US" smtClean="0"/>
              <a:pPr/>
              <a:t>3</a:t>
            </a:fld>
            <a:endParaRPr lang="en-US"/>
          </a:p>
        </p:txBody>
      </p:sp>
      <p:sp>
        <p:nvSpPr>
          <p:cNvPr id="8" name="Footer Placeholder 7"/>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8F8FEA9E-4EDE-3B42-9859-CF0234872FB6}" type="slidenum">
              <a:rPr lang="en-US"/>
              <a:pPr>
                <a:defRPr/>
              </a:pPr>
              <a:t>30</a:t>
            </a:fld>
            <a:endParaRPr lang="en-US"/>
          </a:p>
        </p:txBody>
      </p:sp>
      <p:sp>
        <p:nvSpPr>
          <p:cNvPr id="14" name="Slide Number Placeholder 5"/>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BE47455B-87A4-874A-9AFA-E0AB997758F7}"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30</a:t>
            </a:fld>
            <a:endParaRPr lang="en-US" sz="1200">
              <a:solidFill>
                <a:schemeClr val="tx1">
                  <a:tint val="75000"/>
                </a:schemeClr>
              </a:solidFill>
              <a:latin typeface="+mn-lt"/>
              <a:ea typeface="+mn-ea"/>
              <a:cs typeface="+mn-cs"/>
            </a:endParaRPr>
          </a:p>
        </p:txBody>
      </p:sp>
      <p:sp>
        <p:nvSpPr>
          <p:cNvPr id="32773" name="Content Placeholder 2"/>
          <p:cNvSpPr>
            <a:spLocks noGrp="1"/>
          </p:cNvSpPr>
          <p:nvPr>
            <p:ph idx="1"/>
          </p:nvPr>
        </p:nvSpPr>
        <p:spPr>
          <a:xfrm>
            <a:off x="457200" y="1330325"/>
            <a:ext cx="8229600" cy="4081463"/>
          </a:xfrm>
        </p:spPr>
        <p:txBody>
          <a:bodyPr/>
          <a:lstStyle/>
          <a:p>
            <a:pPr eaLnBrk="1" hangingPunct="1"/>
            <a:r>
              <a:rPr lang="en-US" sz="1800" smtClean="0"/>
              <a:t>Important test at RHIC of recent </a:t>
            </a:r>
            <a:r>
              <a:rPr lang="en-US" sz="1800" u="sng" smtClean="0"/>
              <a:t>fundamental QCD predictions</a:t>
            </a:r>
            <a:r>
              <a:rPr lang="en-US" sz="1800" smtClean="0"/>
              <a:t> for the Sivers effect, demonstrating… </a:t>
            </a:r>
            <a:r>
              <a:rPr lang="en-US" sz="1800" b="1" u="sng" smtClean="0">
                <a:solidFill>
                  <a:srgbClr val="E63F29"/>
                </a:solidFill>
              </a:rPr>
              <a:t>attractive vs repulsive </a:t>
            </a:r>
            <a:r>
              <a:rPr lang="en-US" sz="1800" b="1" u="sng" smtClean="0">
                <a:solidFill>
                  <a:srgbClr val="2130C9"/>
                </a:solidFill>
              </a:rPr>
              <a:t>c</a:t>
            </a:r>
            <a:r>
              <a:rPr lang="en-US" sz="1800" b="1" u="sng" smtClean="0">
                <a:solidFill>
                  <a:srgbClr val="18B920"/>
                </a:solidFill>
              </a:rPr>
              <a:t>o</a:t>
            </a:r>
            <a:r>
              <a:rPr lang="en-US" sz="1800" b="1" u="sng" smtClean="0">
                <a:solidFill>
                  <a:srgbClr val="E63F29"/>
                </a:solidFill>
              </a:rPr>
              <a:t>l</a:t>
            </a:r>
            <a:r>
              <a:rPr lang="en-US" sz="1800" b="1" u="sng" smtClean="0">
                <a:solidFill>
                  <a:srgbClr val="18B920"/>
                </a:solidFill>
              </a:rPr>
              <a:t>o</a:t>
            </a:r>
            <a:r>
              <a:rPr lang="en-US" sz="1800" b="1" u="sng" smtClean="0">
                <a:solidFill>
                  <a:srgbClr val="2130C9"/>
                </a:solidFill>
              </a:rPr>
              <a:t>r</a:t>
            </a:r>
            <a:r>
              <a:rPr lang="en-US" sz="1800" b="1" u="sng" smtClean="0">
                <a:solidFill>
                  <a:srgbClr val="E63F29"/>
                </a:solidFill>
              </a:rPr>
              <a:t> charge forces</a:t>
            </a:r>
          </a:p>
        </p:txBody>
      </p:sp>
      <p:pic>
        <p:nvPicPr>
          <p:cNvPr id="32774" name="Picture 12"/>
          <p:cNvPicPr>
            <a:picLocks noChangeAspect="1" noChangeArrowheads="1"/>
          </p:cNvPicPr>
          <p:nvPr/>
        </p:nvPicPr>
        <p:blipFill>
          <a:blip r:embed="rId3"/>
          <a:srcRect/>
          <a:stretch>
            <a:fillRect/>
          </a:stretch>
        </p:blipFill>
        <p:spPr bwMode="auto">
          <a:xfrm>
            <a:off x="4821238" y="2135188"/>
            <a:ext cx="4322762" cy="4570412"/>
          </a:xfrm>
          <a:prstGeom prst="rect">
            <a:avLst/>
          </a:prstGeom>
          <a:noFill/>
          <a:ln w="9525">
            <a:noFill/>
            <a:miter lim="800000"/>
            <a:headEnd/>
            <a:tailEnd/>
          </a:ln>
        </p:spPr>
      </p:pic>
      <p:sp>
        <p:nvSpPr>
          <p:cNvPr id="32775" name="TextBox 18"/>
          <p:cNvSpPr txBox="1">
            <a:spLocks noChangeArrowheads="1"/>
          </p:cNvSpPr>
          <p:nvPr/>
        </p:nvSpPr>
        <p:spPr bwMode="auto">
          <a:xfrm>
            <a:off x="941388" y="1054100"/>
            <a:ext cx="6261100" cy="276225"/>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None/>
            </a:pPr>
            <a:r>
              <a:rPr lang="en-US" sz="1200"/>
              <a:t>“Transverse-Spin Drell-Yan Physics at RHIC”  (http://spin.riken.bnl.gov/rsc/write-up/dy_final.pdf)</a:t>
            </a:r>
          </a:p>
        </p:txBody>
      </p:sp>
      <p:pic>
        <p:nvPicPr>
          <p:cNvPr id="32776" name="Picture 3"/>
          <p:cNvPicPr>
            <a:picLocks noChangeAspect="1" noChangeArrowheads="1"/>
          </p:cNvPicPr>
          <p:nvPr/>
        </p:nvPicPr>
        <p:blipFill>
          <a:blip r:embed="rId4"/>
          <a:srcRect/>
          <a:stretch>
            <a:fillRect/>
          </a:stretch>
        </p:blipFill>
        <p:spPr bwMode="auto">
          <a:xfrm>
            <a:off x="411163" y="2133600"/>
            <a:ext cx="3779837" cy="4038600"/>
          </a:xfrm>
          <a:prstGeom prst="rect">
            <a:avLst/>
          </a:prstGeom>
          <a:noFill/>
          <a:ln w="9525">
            <a:noFill/>
            <a:miter lim="800000"/>
            <a:headEnd/>
            <a:tailEnd/>
          </a:ln>
        </p:spPr>
      </p:pic>
      <p:sp>
        <p:nvSpPr>
          <p:cNvPr id="32777" name="Text Box 5"/>
          <p:cNvSpPr txBox="1">
            <a:spLocks noChangeArrowheads="1"/>
          </p:cNvSpPr>
          <p:nvPr/>
        </p:nvSpPr>
        <p:spPr bwMode="auto">
          <a:xfrm>
            <a:off x="1924050" y="6019800"/>
            <a:ext cx="2770188" cy="523875"/>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0.1        0.2        0.3   </a:t>
            </a:r>
            <a:r>
              <a:rPr lang="en-US" sz="2800" b="1" i="1">
                <a:latin typeface="Times" charset="0"/>
              </a:rPr>
              <a:t>x</a:t>
            </a:r>
          </a:p>
        </p:txBody>
      </p:sp>
      <p:sp>
        <p:nvSpPr>
          <p:cNvPr id="32778" name="Text Box 6"/>
          <p:cNvSpPr txBox="1">
            <a:spLocks noChangeArrowheads="1"/>
          </p:cNvSpPr>
          <p:nvPr/>
        </p:nvSpPr>
        <p:spPr bwMode="auto">
          <a:xfrm rot="-5400000">
            <a:off x="-601663" y="2963863"/>
            <a:ext cx="2117725" cy="457200"/>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Sivers Amplitude</a:t>
            </a:r>
          </a:p>
        </p:txBody>
      </p:sp>
      <p:sp>
        <p:nvSpPr>
          <p:cNvPr id="32779" name="Text Box 12"/>
          <p:cNvSpPr txBox="1">
            <a:spLocks noChangeArrowheads="1"/>
          </p:cNvSpPr>
          <p:nvPr/>
        </p:nvSpPr>
        <p:spPr bwMode="auto">
          <a:xfrm>
            <a:off x="2590800" y="2767013"/>
            <a:ext cx="1433513" cy="461962"/>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HERMES </a:t>
            </a:r>
          </a:p>
        </p:txBody>
      </p:sp>
      <p:sp>
        <p:nvSpPr>
          <p:cNvPr id="32780" name="Rectangle 11"/>
          <p:cNvSpPr>
            <a:spLocks/>
          </p:cNvSpPr>
          <p:nvPr/>
        </p:nvSpPr>
        <p:spPr bwMode="auto">
          <a:xfrm>
            <a:off x="457200" y="0"/>
            <a:ext cx="8229600" cy="1143000"/>
          </a:xfrm>
          <a:prstGeom prst="rect">
            <a:avLst/>
          </a:prstGeom>
          <a:noFill/>
          <a:ln w="9525">
            <a:noFill/>
            <a:miter lim="800000"/>
            <a:headEnd/>
            <a:tailEnd/>
          </a:ln>
        </p:spPr>
        <p:txBody>
          <a:bodyPr anchor="ctr">
            <a:prstTxWarp prst="textNoShape">
              <a:avLst/>
            </a:prstTxWarp>
          </a:bodyPr>
          <a:lstStyle/>
          <a:p>
            <a:pPr algn="ctr" defTabSz="914400">
              <a:lnSpc>
                <a:spcPct val="100000"/>
              </a:lnSpc>
              <a:spcBef>
                <a:spcPct val="0"/>
              </a:spcBef>
              <a:buFontTx/>
              <a:buNone/>
            </a:pPr>
            <a:r>
              <a:rPr lang="en-US" sz="3600" dirty="0" err="1">
                <a:solidFill>
                  <a:srgbClr val="FF0000"/>
                </a:solidFill>
              </a:rPr>
              <a:t>Sivers</a:t>
            </a:r>
            <a:r>
              <a:rPr lang="en-US" sz="3600" dirty="0">
                <a:solidFill>
                  <a:srgbClr val="FF0000"/>
                </a:solidFill>
              </a:rPr>
              <a:t> Asymmetries in SIDIS and DY</a:t>
            </a:r>
          </a:p>
        </p:txBody>
      </p:sp>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381000" y="1"/>
            <a:ext cx="6201833" cy="1280582"/>
          </a:xfrm>
        </p:spPr>
        <p:txBody>
          <a:bodyPr>
            <a:noAutofit/>
          </a:bodyPr>
          <a:lstStyle/>
          <a:p>
            <a:r>
              <a:rPr lang="en-US" sz="4000" dirty="0" smtClean="0"/>
              <a:t>Test the Sign </a:t>
            </a:r>
            <a:r>
              <a:rPr lang="en-US" sz="4000" dirty="0" smtClean="0"/>
              <a:t>Change</a:t>
            </a:r>
            <a:r>
              <a:rPr lang="en-US" sz="3200" dirty="0" smtClean="0"/>
              <a:t/>
            </a:r>
            <a:br>
              <a:rPr lang="en-US" sz="3200" dirty="0" smtClean="0"/>
            </a:br>
            <a:r>
              <a:rPr lang="en-GB" sz="2400" dirty="0" smtClean="0">
                <a:solidFill>
                  <a:srgbClr val="0000FF"/>
                </a:solidFill>
              </a:rPr>
              <a:t>COMPASS </a:t>
            </a:r>
            <a:r>
              <a:rPr lang="en-GB" sz="2400" dirty="0" smtClean="0">
                <a:solidFill>
                  <a:srgbClr val="0000FF"/>
                </a:solidFill>
              </a:rPr>
              <a:t>facility at </a:t>
            </a:r>
            <a:r>
              <a:rPr lang="en-GB" sz="2400" dirty="0" smtClean="0">
                <a:solidFill>
                  <a:srgbClr val="0000FF"/>
                </a:solidFill>
              </a:rPr>
              <a:t>CERN</a:t>
            </a:r>
            <a:endParaRPr lang="en-GB" sz="2400" dirty="0">
              <a:solidFill>
                <a:srgbClr val="0000FF"/>
              </a:solidFill>
            </a:endParaRPr>
          </a:p>
        </p:txBody>
      </p:sp>
      <p:sp>
        <p:nvSpPr>
          <p:cNvPr id="3" name="Segnaposto contenuto 2"/>
          <p:cNvSpPr>
            <a:spLocks noGrp="1"/>
          </p:cNvSpPr>
          <p:nvPr>
            <p:ph idx="1"/>
          </p:nvPr>
        </p:nvSpPr>
        <p:spPr/>
        <p:txBody>
          <a:bodyPr/>
          <a:lstStyle/>
          <a:p>
            <a:endParaRPr lang="en-GB"/>
          </a:p>
        </p:txBody>
      </p:sp>
      <p:sp>
        <p:nvSpPr>
          <p:cNvPr id="6" name="Segnaposto numero diapositiva 5"/>
          <p:cNvSpPr>
            <a:spLocks noGrp="1"/>
          </p:cNvSpPr>
          <p:nvPr>
            <p:ph type="sldNum" sz="quarter" idx="12"/>
          </p:nvPr>
        </p:nvSpPr>
        <p:spPr/>
        <p:txBody>
          <a:bodyPr/>
          <a:lstStyle/>
          <a:p>
            <a:pPr>
              <a:defRPr/>
            </a:pPr>
            <a:fld id="{594D1BE4-C72B-4C45-9D1F-A569D6A2576D}" type="slidenum">
              <a:rPr lang="it-IT" smtClean="0"/>
              <a:pPr>
                <a:defRPr/>
              </a:pPr>
              <a:t>31</a:t>
            </a:fld>
            <a:endParaRPr lang="it-IT"/>
          </a:p>
        </p:txBody>
      </p:sp>
      <p:pic>
        <p:nvPicPr>
          <p:cNvPr id="7" name="Immagine 6"/>
          <p:cNvPicPr>
            <a:picLocks noChangeAspect="1"/>
          </p:cNvPicPr>
          <p:nvPr/>
        </p:nvPicPr>
        <p:blipFill>
          <a:blip r:embed="rId2"/>
          <a:stretch>
            <a:fillRect/>
          </a:stretch>
        </p:blipFill>
        <p:spPr>
          <a:xfrm>
            <a:off x="381000" y="1143000"/>
            <a:ext cx="8534400" cy="5194470"/>
          </a:xfrm>
          <a:prstGeom prst="rect">
            <a:avLst/>
          </a:prstGeom>
        </p:spPr>
      </p:pic>
      <p:sp>
        <p:nvSpPr>
          <p:cNvPr id="9" name="Footer Placeholder 8"/>
          <p:cNvSpPr>
            <a:spLocks noGrp="1"/>
          </p:cNvSpPr>
          <p:nvPr>
            <p:ph type="ftr" sz="quarter" idx="11"/>
          </p:nvPr>
        </p:nvSpPr>
        <p:spPr/>
        <p:txBody>
          <a:bodyPr/>
          <a:lstStyle/>
          <a:p>
            <a:r>
              <a:rPr lang="en-US" smtClean="0"/>
              <a:t>M. Liu @GHP2011</a:t>
            </a:r>
            <a:endParaRPr lang="en-US"/>
          </a:p>
        </p:txBody>
      </p:sp>
      <p:sp>
        <p:nvSpPr>
          <p:cNvPr id="10" name="TextBox 9"/>
          <p:cNvSpPr txBox="1"/>
          <p:nvPr/>
        </p:nvSpPr>
        <p:spPr>
          <a:xfrm>
            <a:off x="7215267" y="0"/>
            <a:ext cx="1829234" cy="646331"/>
          </a:xfrm>
          <a:prstGeom prst="rect">
            <a:avLst/>
          </a:prstGeom>
          <a:solidFill>
            <a:srgbClr val="CCFFCC"/>
          </a:solidFill>
        </p:spPr>
        <p:txBody>
          <a:bodyPr wrap="none" rtlCol="0">
            <a:spAutoFit/>
          </a:bodyPr>
          <a:lstStyle/>
          <a:p>
            <a:pPr marL="342900" indent="-342900"/>
            <a:r>
              <a:rPr lang="en-US" dirty="0" smtClean="0"/>
              <a:t>A. </a:t>
            </a:r>
            <a:r>
              <a:rPr lang="en-US" dirty="0" err="1" smtClean="0"/>
              <a:t>Morreale’s</a:t>
            </a:r>
            <a:r>
              <a:rPr lang="en-US" dirty="0" smtClean="0"/>
              <a:t> talk</a:t>
            </a:r>
          </a:p>
          <a:p>
            <a:pPr marL="342900" indent="-342900"/>
            <a:r>
              <a:rPr lang="en-US" dirty="0" smtClean="0"/>
              <a:t>4/28/2011</a:t>
            </a:r>
            <a:endParaRPr lang="en-US" dirty="0"/>
          </a:p>
        </p:txBody>
      </p:sp>
      <p:pic>
        <p:nvPicPr>
          <p:cNvPr id="11" name="Immagine 7" descr="Only_Predictions_Sivers_HMR.png"/>
          <p:cNvPicPr>
            <a:picLocks noChangeAspect="1"/>
          </p:cNvPicPr>
          <p:nvPr/>
        </p:nvPicPr>
        <p:blipFill>
          <a:blip r:embed="rId3"/>
          <a:stretch>
            <a:fillRect/>
          </a:stretch>
        </p:blipFill>
        <p:spPr>
          <a:xfrm>
            <a:off x="901700" y="3402104"/>
            <a:ext cx="3045883" cy="295424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FAFED041-87E0-F14B-A244-BFF4B6B232D9}" type="slidenum">
              <a:rPr lang="en-US"/>
              <a:pPr>
                <a:defRPr/>
              </a:pPr>
              <a:t>32</a:t>
            </a:fld>
            <a:endParaRPr lang="en-US"/>
          </a:p>
        </p:txBody>
      </p:sp>
      <p:sp>
        <p:nvSpPr>
          <p:cNvPr id="186370" name="Rectangle 2"/>
          <p:cNvSpPr>
            <a:spLocks noGrp="1"/>
          </p:cNvSpPr>
          <p:nvPr>
            <p:ph type="title"/>
          </p:nvPr>
        </p:nvSpPr>
        <p:spPr>
          <a:xfrm>
            <a:off x="457200" y="33867"/>
            <a:ext cx="6993467" cy="1143000"/>
          </a:xfrm>
        </p:spPr>
        <p:txBody>
          <a:bodyPr>
            <a:normAutofit fontScale="90000"/>
          </a:bodyPr>
          <a:lstStyle/>
          <a:p>
            <a:r>
              <a:rPr lang="en-US" dirty="0" smtClean="0"/>
              <a:t>Polarized</a:t>
            </a:r>
            <a:r>
              <a:rPr lang="en-US" dirty="0" smtClean="0"/>
              <a:t> DY @ E906/Fermilab</a:t>
            </a:r>
            <a:r>
              <a:rPr lang="en-US" dirty="0" smtClean="0"/>
              <a:t>?</a:t>
            </a:r>
            <a:endParaRPr lang="en-US" dirty="0"/>
          </a:p>
        </p:txBody>
      </p:sp>
      <p:pic>
        <p:nvPicPr>
          <p:cNvPr id="186382" name="Picture 12" descr="ytaper"/>
          <p:cNvPicPr>
            <a:picLocks noGrp="1" noChangeAspect="1" noChangeArrowheads="1"/>
          </p:cNvPicPr>
          <p:nvPr>
            <p:ph idx="1"/>
          </p:nvPr>
        </p:nvPicPr>
        <p:blipFill>
          <a:blip r:embed="rId3"/>
          <a:srcRect l="3264" r="7201"/>
          <a:stretch>
            <a:fillRect/>
          </a:stretch>
        </p:blipFill>
        <p:spPr>
          <a:xfrm>
            <a:off x="215900" y="3131645"/>
            <a:ext cx="3778250" cy="2830513"/>
          </a:xfrm>
          <a:noFill/>
          <a:ln/>
        </p:spPr>
      </p:pic>
      <p:sp>
        <p:nvSpPr>
          <p:cNvPr id="186384" name="Text Box 16"/>
          <p:cNvSpPr txBox="1">
            <a:spLocks noChangeArrowheads="1"/>
          </p:cNvSpPr>
          <p:nvPr/>
        </p:nvSpPr>
        <p:spPr bwMode="auto">
          <a:xfrm>
            <a:off x="457199" y="1176867"/>
            <a:ext cx="3536951" cy="1384995"/>
          </a:xfrm>
          <a:prstGeom prst="rect">
            <a:avLst/>
          </a:prstGeom>
          <a:noFill/>
          <a:ln w="9525">
            <a:noFill/>
            <a:miter lim="800000"/>
            <a:headEnd/>
            <a:tailEnd/>
          </a:ln>
          <a:effectLst/>
        </p:spPr>
        <p:txBody>
          <a:bodyPr wrap="square">
            <a:prstTxWarp prst="textNoShape">
              <a:avLst/>
            </a:prstTxWarp>
            <a:spAutoFit/>
          </a:bodyPr>
          <a:lstStyle/>
          <a:p>
            <a:pPr marL="342900" indent="-342900"/>
            <a:r>
              <a:rPr lang="en-US" sz="3600" dirty="0" smtClean="0">
                <a:solidFill>
                  <a:schemeClr val="hlink"/>
                </a:solidFill>
              </a:rPr>
              <a:t>Polarized Target</a:t>
            </a:r>
            <a:endParaRPr lang="en-US" sz="3600" dirty="0">
              <a:solidFill>
                <a:schemeClr val="hlink"/>
              </a:solidFill>
            </a:endParaRPr>
          </a:p>
          <a:p>
            <a:pPr lvl="1">
              <a:buFontTx/>
              <a:buChar char="-"/>
            </a:pPr>
            <a:r>
              <a:rPr lang="en-US" sz="2400" dirty="0"/>
              <a:t> 6 cm NH</a:t>
            </a:r>
            <a:r>
              <a:rPr lang="en-US" sz="2400" baseline="-25000" dirty="0"/>
              <a:t>3</a:t>
            </a:r>
          </a:p>
          <a:p>
            <a:pPr lvl="1">
              <a:buFontTx/>
              <a:buChar char="-"/>
            </a:pPr>
            <a:r>
              <a:rPr lang="en-US" sz="2400" dirty="0"/>
              <a:t> 10</a:t>
            </a:r>
            <a:r>
              <a:rPr lang="en-US" sz="2400" baseline="30000" dirty="0"/>
              <a:t>19</a:t>
            </a:r>
            <a:r>
              <a:rPr lang="en-US" sz="2400" dirty="0"/>
              <a:t> </a:t>
            </a:r>
            <a:r>
              <a:rPr lang="en-US" sz="2400" dirty="0" smtClean="0"/>
              <a:t>proton</a:t>
            </a:r>
          </a:p>
        </p:txBody>
      </p:sp>
      <p:pic>
        <p:nvPicPr>
          <p:cNvPr id="10" name="Picture 9"/>
          <p:cNvPicPr>
            <a:picLocks noChangeAspect="1"/>
          </p:cNvPicPr>
          <p:nvPr/>
        </p:nvPicPr>
        <p:blipFill>
          <a:blip r:embed="rId4"/>
          <a:stretch>
            <a:fillRect/>
          </a:stretch>
        </p:blipFill>
        <p:spPr>
          <a:xfrm>
            <a:off x="3994150" y="1176867"/>
            <a:ext cx="5118100" cy="5435600"/>
          </a:xfrm>
          <a:prstGeom prst="rect">
            <a:avLst/>
          </a:prstGeom>
        </p:spPr>
      </p:pic>
      <p:sp>
        <p:nvSpPr>
          <p:cNvPr id="12" name="TextBox 11"/>
          <p:cNvSpPr txBox="1"/>
          <p:nvPr/>
        </p:nvSpPr>
        <p:spPr>
          <a:xfrm>
            <a:off x="534272" y="2794000"/>
            <a:ext cx="2917661" cy="369332"/>
          </a:xfrm>
          <a:prstGeom prst="rect">
            <a:avLst/>
          </a:prstGeom>
          <a:solidFill>
            <a:srgbClr val="FFFF00"/>
          </a:solidFill>
        </p:spPr>
        <p:txBody>
          <a:bodyPr wrap="none" rtlCol="0">
            <a:spAutoFit/>
          </a:bodyPr>
          <a:lstStyle/>
          <a:p>
            <a:r>
              <a:rPr lang="en-US" dirty="0" smtClean="0"/>
              <a:t>Also open charm and J/psi</a:t>
            </a:r>
            <a:endParaRPr lang="en-US" dirty="0"/>
          </a:p>
        </p:txBody>
      </p:sp>
      <p:sp>
        <p:nvSpPr>
          <p:cNvPr id="14" name="Footer Placeholder 13"/>
          <p:cNvSpPr>
            <a:spLocks noGrp="1"/>
          </p:cNvSpPr>
          <p:nvPr>
            <p:ph type="ftr" sz="quarter" idx="11"/>
          </p:nvPr>
        </p:nvSpPr>
        <p:spPr/>
        <p:txBody>
          <a:bodyPr/>
          <a:lstStyle/>
          <a:p>
            <a:r>
              <a:rPr lang="en-US" smtClean="0"/>
              <a:t>M. Liu @GHP2011</a:t>
            </a:r>
            <a:endParaRPr lang="en-US"/>
          </a:p>
        </p:txBody>
      </p:sp>
      <p:sp>
        <p:nvSpPr>
          <p:cNvPr id="15" name="TextBox 14"/>
          <p:cNvSpPr txBox="1"/>
          <p:nvPr/>
        </p:nvSpPr>
        <p:spPr>
          <a:xfrm>
            <a:off x="7691706" y="169333"/>
            <a:ext cx="1420544" cy="646331"/>
          </a:xfrm>
          <a:prstGeom prst="rect">
            <a:avLst/>
          </a:prstGeom>
          <a:solidFill>
            <a:srgbClr val="CCFFCC"/>
          </a:solidFill>
        </p:spPr>
        <p:txBody>
          <a:bodyPr wrap="none" rtlCol="0">
            <a:spAutoFit/>
          </a:bodyPr>
          <a:lstStyle/>
          <a:p>
            <a:r>
              <a:rPr lang="en-US" dirty="0" smtClean="0"/>
              <a:t>D. </a:t>
            </a:r>
            <a:r>
              <a:rPr lang="en-US" dirty="0" err="1" smtClean="0"/>
              <a:t>Sivers</a:t>
            </a:r>
            <a:r>
              <a:rPr lang="en-US" dirty="0" smtClean="0"/>
              <a:t>’ talk</a:t>
            </a:r>
          </a:p>
          <a:p>
            <a:r>
              <a:rPr lang="en-US" dirty="0" smtClean="0"/>
              <a:t>4/27/2011</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8C3D1750-0360-4344-B601-9C15B8B8FC04}" type="slidenum">
              <a:rPr lang="en-US"/>
              <a:pPr>
                <a:defRPr/>
              </a:pPr>
              <a:t>33</a:t>
            </a:fld>
            <a:endParaRPr lang="en-US"/>
          </a:p>
        </p:txBody>
      </p:sp>
      <p:sp>
        <p:nvSpPr>
          <p:cNvPr id="13" name="Slide Number Placeholder 3"/>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7C26F631-B83B-EA4E-B3BE-D39098079526}"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33</a:t>
            </a:fld>
            <a:endParaRPr lang="en-US" sz="1200" dirty="0">
              <a:solidFill>
                <a:schemeClr val="tx1">
                  <a:tint val="75000"/>
                </a:schemeClr>
              </a:solidFill>
              <a:latin typeface="+mn-lt"/>
              <a:ea typeface="+mn-ea"/>
              <a:cs typeface="+mn-cs"/>
            </a:endParaRPr>
          </a:p>
        </p:txBody>
      </p:sp>
      <p:sp>
        <p:nvSpPr>
          <p:cNvPr id="29699" name="Text Box 2"/>
          <p:cNvSpPr txBox="1">
            <a:spLocks noChangeArrowheads="1"/>
          </p:cNvSpPr>
          <p:nvPr/>
        </p:nvSpPr>
        <p:spPr bwMode="auto">
          <a:xfrm>
            <a:off x="165100" y="152400"/>
            <a:ext cx="8885238" cy="646331"/>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3600" dirty="0" smtClean="0">
                <a:solidFill>
                  <a:srgbClr val="FF0000"/>
                </a:solidFill>
                <a:latin typeface="Times New Roman" charset="0"/>
              </a:rPr>
              <a:t>Polarized </a:t>
            </a:r>
            <a:r>
              <a:rPr lang="en-US" sz="3600" dirty="0">
                <a:solidFill>
                  <a:srgbClr val="FF0000"/>
                </a:solidFill>
                <a:latin typeface="Times New Roman" charset="0"/>
              </a:rPr>
              <a:t>DY </a:t>
            </a:r>
            <a:r>
              <a:rPr lang="en-US" sz="3600" dirty="0" err="1">
                <a:solidFill>
                  <a:srgbClr val="FF0000"/>
                </a:solidFill>
                <a:latin typeface="Times New Roman" charset="0"/>
              </a:rPr>
              <a:t>w</a:t>
            </a:r>
            <a:r>
              <a:rPr lang="en-US" sz="3600" dirty="0">
                <a:solidFill>
                  <a:srgbClr val="FF0000"/>
                </a:solidFill>
                <a:latin typeface="Times New Roman" charset="0"/>
              </a:rPr>
              <a:t>/ Fixed Target @RHIC ?</a:t>
            </a:r>
          </a:p>
        </p:txBody>
      </p:sp>
      <p:sp>
        <p:nvSpPr>
          <p:cNvPr id="29701" name="Text Box 4"/>
          <p:cNvSpPr txBox="1">
            <a:spLocks noChangeArrowheads="1"/>
          </p:cNvSpPr>
          <p:nvPr/>
        </p:nvSpPr>
        <p:spPr bwMode="auto">
          <a:xfrm>
            <a:off x="6189662" y="1336894"/>
            <a:ext cx="2954338" cy="915988"/>
          </a:xfrm>
          <a:prstGeom prst="rect">
            <a:avLst/>
          </a:prstGeom>
          <a:noFill/>
          <a:ln w="9525">
            <a:noFill/>
            <a:miter lim="800000"/>
            <a:headEnd/>
            <a:tailEnd/>
          </a:ln>
        </p:spPr>
        <p:txBody>
          <a:bodyPr>
            <a:prstTxWarp prst="textNoShape">
              <a:avLst/>
            </a:prstTxWarp>
            <a:spAutoFit/>
          </a:bodyPr>
          <a:lstStyle/>
          <a:p>
            <a:pPr eaLnBrk="0" hangingPunct="0">
              <a:lnSpc>
                <a:spcPct val="100000"/>
              </a:lnSpc>
              <a:spcBef>
                <a:spcPct val="0"/>
              </a:spcBef>
              <a:buFontTx/>
              <a:buNone/>
            </a:pPr>
            <a:r>
              <a:rPr lang="en-US" sz="1800" b="1" dirty="0">
                <a:solidFill>
                  <a:srgbClr val="0000FF"/>
                </a:solidFill>
                <a:latin typeface="Times New Roman" charset="0"/>
              </a:rPr>
              <a:t>Polarized fixed target DY exp. with extracted polarized proton beams:</a:t>
            </a:r>
            <a:endParaRPr lang="en-US" sz="1800" dirty="0">
              <a:solidFill>
                <a:srgbClr val="008040"/>
              </a:solidFill>
              <a:latin typeface="Times New Roman" charset="0"/>
            </a:endParaRPr>
          </a:p>
        </p:txBody>
      </p:sp>
      <p:grpSp>
        <p:nvGrpSpPr>
          <p:cNvPr id="2" name="Group 5"/>
          <p:cNvGrpSpPr>
            <a:grpSpLocks/>
          </p:cNvGrpSpPr>
          <p:nvPr/>
        </p:nvGrpSpPr>
        <p:grpSpPr bwMode="auto">
          <a:xfrm>
            <a:off x="36195" y="1266825"/>
            <a:ext cx="5911850" cy="4227513"/>
            <a:chOff x="64" y="1344"/>
            <a:chExt cx="3920" cy="2896"/>
          </a:xfrm>
        </p:grpSpPr>
        <p:pic>
          <p:nvPicPr>
            <p:cNvPr id="29707" name="Picture 6" descr="RHICcomplexnew"/>
            <p:cNvPicPr>
              <a:picLocks noChangeAspect="1" noChangeArrowheads="1"/>
            </p:cNvPicPr>
            <p:nvPr/>
          </p:nvPicPr>
          <p:blipFill>
            <a:blip r:embed="rId3"/>
            <a:srcRect/>
            <a:stretch>
              <a:fillRect/>
            </a:stretch>
          </p:blipFill>
          <p:spPr bwMode="auto">
            <a:xfrm>
              <a:off x="64" y="1344"/>
              <a:ext cx="3920" cy="2896"/>
            </a:xfrm>
            <a:prstGeom prst="rect">
              <a:avLst/>
            </a:prstGeom>
            <a:noFill/>
            <a:ln w="9525">
              <a:noFill/>
              <a:miter lim="800000"/>
              <a:headEnd/>
              <a:tailEnd/>
            </a:ln>
          </p:spPr>
        </p:pic>
        <p:sp>
          <p:nvSpPr>
            <p:cNvPr id="29708" name="Text Box 7"/>
            <p:cNvSpPr txBox="1">
              <a:spLocks noChangeArrowheads="1"/>
            </p:cNvSpPr>
            <p:nvPr/>
          </p:nvSpPr>
          <p:spPr bwMode="auto">
            <a:xfrm>
              <a:off x="415" y="2112"/>
              <a:ext cx="593" cy="230"/>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rgbClr val="FF0000"/>
                  </a:solidFill>
                </a:rPr>
                <a:t>PHENIX</a:t>
              </a:r>
              <a:endParaRPr lang="en-US" sz="1600">
                <a:latin typeface="Maiandra GD" pitchFamily="34" charset="0"/>
              </a:endParaRPr>
            </a:p>
          </p:txBody>
        </p:sp>
        <p:sp>
          <p:nvSpPr>
            <p:cNvPr id="29709" name="Text Box 8"/>
            <p:cNvSpPr txBox="1">
              <a:spLocks noChangeArrowheads="1"/>
            </p:cNvSpPr>
            <p:nvPr/>
          </p:nvSpPr>
          <p:spPr bwMode="auto">
            <a:xfrm>
              <a:off x="1584" y="2284"/>
              <a:ext cx="464"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STAR</a:t>
              </a:r>
              <a:endParaRPr lang="en-US" sz="1600">
                <a:latin typeface="Maiandra GD" pitchFamily="34" charset="0"/>
              </a:endParaRPr>
            </a:p>
          </p:txBody>
        </p:sp>
        <p:sp>
          <p:nvSpPr>
            <p:cNvPr id="29710" name="Text Box 9"/>
            <p:cNvSpPr txBox="1">
              <a:spLocks noChangeArrowheads="1"/>
            </p:cNvSpPr>
            <p:nvPr/>
          </p:nvSpPr>
          <p:spPr bwMode="auto">
            <a:xfrm>
              <a:off x="3110" y="1392"/>
              <a:ext cx="678"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BRAHMS</a:t>
              </a:r>
              <a:endParaRPr lang="en-US" sz="1600">
                <a:latin typeface="Maiandra GD" pitchFamily="34" charset="0"/>
              </a:endParaRPr>
            </a:p>
          </p:txBody>
        </p:sp>
      </p:grpSp>
      <p:sp>
        <p:nvSpPr>
          <p:cNvPr id="29703" name="Rectangle 10"/>
          <p:cNvSpPr>
            <a:spLocks noChangeArrowheads="1"/>
          </p:cNvSpPr>
          <p:nvPr/>
        </p:nvSpPr>
        <p:spPr bwMode="auto">
          <a:xfrm>
            <a:off x="-387350" y="-196850"/>
            <a:ext cx="184150" cy="457200"/>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FontTx/>
              <a:buNone/>
            </a:pPr>
            <a:endParaRPr lang="en-US" sz="1800"/>
          </a:p>
        </p:txBody>
      </p:sp>
      <p:cxnSp>
        <p:nvCxnSpPr>
          <p:cNvPr id="14" name="Straight Arrow Connector 13"/>
          <p:cNvCxnSpPr/>
          <p:nvPr/>
        </p:nvCxnSpPr>
        <p:spPr>
          <a:xfrm>
            <a:off x="4422775" y="1786271"/>
            <a:ext cx="1958975" cy="601662"/>
          </a:xfrm>
          <a:prstGeom prst="straightConnector1">
            <a:avLst/>
          </a:prstGeom>
          <a:ln w="1016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9705" name="TextBox 14"/>
          <p:cNvSpPr txBox="1">
            <a:spLocks noChangeArrowheads="1"/>
          </p:cNvSpPr>
          <p:nvPr/>
        </p:nvSpPr>
        <p:spPr bwMode="auto">
          <a:xfrm>
            <a:off x="6397625" y="2503978"/>
            <a:ext cx="2393950" cy="2677656"/>
          </a:xfrm>
          <a:prstGeom prst="rect">
            <a:avLst/>
          </a:prstGeom>
          <a:solidFill>
            <a:srgbClr val="FFFF00"/>
          </a:solidFill>
          <a:ln w="9525">
            <a:noFill/>
            <a:miter lim="800000"/>
            <a:headEnd/>
            <a:tailEnd/>
          </a:ln>
        </p:spPr>
        <p:txBody>
          <a:bodyPr wrap="square">
            <a:prstTxWarp prst="textNoShape">
              <a:avLst/>
            </a:prstTxWarp>
            <a:spAutoFit/>
          </a:bodyPr>
          <a:lstStyle/>
          <a:p>
            <a:pPr marL="342900" indent="-342900">
              <a:lnSpc>
                <a:spcPct val="100000"/>
              </a:lnSpc>
              <a:spcBef>
                <a:spcPct val="0"/>
              </a:spcBef>
              <a:buFontTx/>
              <a:buNone/>
            </a:pPr>
            <a:r>
              <a:rPr lang="en-US" sz="2000" b="1" dirty="0">
                <a:solidFill>
                  <a:srgbClr val="FF0000"/>
                </a:solidFill>
              </a:rPr>
              <a:t>Fixed Target DY Exp. </a:t>
            </a:r>
          </a:p>
          <a:p>
            <a:pPr marL="342900" indent="-342900">
              <a:lnSpc>
                <a:spcPct val="100000"/>
              </a:lnSpc>
              <a:spcBef>
                <a:spcPct val="0"/>
              </a:spcBef>
              <a:buFontTx/>
              <a:buNone/>
            </a:pPr>
            <a:r>
              <a:rPr lang="en-US" sz="2000" b="1" dirty="0">
                <a:solidFill>
                  <a:srgbClr val="FF0000"/>
                </a:solidFill>
              </a:rPr>
              <a:t>@Beam Dump</a:t>
            </a:r>
          </a:p>
          <a:p>
            <a:pPr marL="342900" indent="-342900">
              <a:lnSpc>
                <a:spcPct val="100000"/>
              </a:lnSpc>
              <a:spcBef>
                <a:spcPct val="0"/>
              </a:spcBef>
              <a:buFontTx/>
              <a:buNone/>
            </a:pPr>
            <a:endParaRPr lang="en-US" sz="1800" b="1" dirty="0">
              <a:solidFill>
                <a:srgbClr val="FF0000"/>
              </a:solidFill>
            </a:endParaRPr>
          </a:p>
          <a:p>
            <a:pPr marL="342900" indent="-342900">
              <a:lnSpc>
                <a:spcPct val="100000"/>
              </a:lnSpc>
              <a:spcBef>
                <a:spcPct val="0"/>
              </a:spcBef>
              <a:buFontTx/>
              <a:buAutoNum type="arabicPeriod"/>
            </a:pPr>
            <a:r>
              <a:rPr lang="en-US" sz="1800" dirty="0"/>
              <a:t>High density LH</a:t>
            </a:r>
            <a:r>
              <a:rPr lang="en-US" sz="1800" baseline="-25000" dirty="0"/>
              <a:t>2</a:t>
            </a:r>
            <a:r>
              <a:rPr lang="en-US" sz="1800" dirty="0"/>
              <a:t>/LD</a:t>
            </a:r>
            <a:r>
              <a:rPr lang="en-US" sz="1800" baseline="-25000" dirty="0"/>
              <a:t>2</a:t>
            </a:r>
            <a:r>
              <a:rPr lang="en-US" sz="1800" dirty="0"/>
              <a:t> target</a:t>
            </a:r>
          </a:p>
          <a:p>
            <a:pPr marL="342900" indent="-342900">
              <a:lnSpc>
                <a:spcPct val="100000"/>
              </a:lnSpc>
              <a:spcBef>
                <a:spcPct val="0"/>
              </a:spcBef>
              <a:buFontTx/>
              <a:buAutoNum type="arabicPeriod"/>
            </a:pPr>
            <a:r>
              <a:rPr lang="en-US" sz="1800" dirty="0"/>
              <a:t>High density polarized targets</a:t>
            </a:r>
          </a:p>
          <a:p>
            <a:pPr marL="342900" indent="-342900">
              <a:lnSpc>
                <a:spcPct val="100000"/>
              </a:lnSpc>
              <a:spcBef>
                <a:spcPct val="0"/>
              </a:spcBef>
              <a:buFontTx/>
              <a:buNone/>
            </a:pPr>
            <a:r>
              <a:rPr lang="en-US" sz="1800" dirty="0"/>
              <a:t>3	Map out </a:t>
            </a:r>
            <a:r>
              <a:rPr lang="en-US" sz="1800" dirty="0" err="1"/>
              <a:t>x-dep</a:t>
            </a:r>
            <a:r>
              <a:rPr lang="en-US" sz="1800" dirty="0"/>
              <a:t>.</a:t>
            </a:r>
          </a:p>
        </p:txBody>
      </p:sp>
      <p:sp>
        <p:nvSpPr>
          <p:cNvPr id="29706" name="TextBox 15"/>
          <p:cNvSpPr txBox="1">
            <a:spLocks noChangeArrowheads="1"/>
          </p:cNvSpPr>
          <p:nvPr/>
        </p:nvSpPr>
        <p:spPr bwMode="auto">
          <a:xfrm>
            <a:off x="6397625" y="5181634"/>
            <a:ext cx="2454275" cy="6413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800" dirty="0"/>
              <a:t>- 250 </a:t>
            </a:r>
            <a:r>
              <a:rPr lang="en-US" sz="1800" dirty="0" err="1"/>
              <a:t>GeV</a:t>
            </a:r>
            <a:r>
              <a:rPr lang="en-US" sz="1800" dirty="0"/>
              <a:t> proton beams</a:t>
            </a:r>
          </a:p>
          <a:p>
            <a:pPr>
              <a:lnSpc>
                <a:spcPct val="100000"/>
              </a:lnSpc>
              <a:spcBef>
                <a:spcPct val="0"/>
              </a:spcBef>
              <a:buFontTx/>
              <a:buNone/>
            </a:pPr>
            <a:r>
              <a:rPr lang="en-US" sz="1800" dirty="0"/>
              <a:t>- </a:t>
            </a:r>
            <a:r>
              <a:rPr lang="en-US" sz="1800" dirty="0" err="1"/>
              <a:t>Pol</a:t>
            </a:r>
            <a:r>
              <a:rPr lang="en-US" sz="1800" dirty="0"/>
              <a:t> up to 70%</a:t>
            </a:r>
          </a:p>
        </p:txBody>
      </p:sp>
      <p:sp>
        <p:nvSpPr>
          <p:cNvPr id="19" name="Footer Placeholder 18"/>
          <p:cNvSpPr>
            <a:spLocks noGrp="1"/>
          </p:cNvSpPr>
          <p:nvPr>
            <p:ph type="ftr" sz="quarter" idx="11"/>
          </p:nvPr>
        </p:nvSpPr>
        <p:spPr/>
        <p:txBody>
          <a:bodyPr/>
          <a:lstStyle/>
          <a:p>
            <a:r>
              <a:rPr lang="en-US" smtClean="0"/>
              <a:t>M. Liu @GHP2011</a:t>
            </a:r>
            <a:endParaRPr lang="en-US"/>
          </a:p>
        </p:txBody>
      </p:sp>
      <p:grpSp>
        <p:nvGrpSpPr>
          <p:cNvPr id="22" name="Group 21"/>
          <p:cNvGrpSpPr/>
          <p:nvPr/>
        </p:nvGrpSpPr>
        <p:grpSpPr>
          <a:xfrm>
            <a:off x="458020" y="4142114"/>
            <a:ext cx="3077633" cy="2214236"/>
            <a:chOff x="529352" y="4142114"/>
            <a:chExt cx="3077633" cy="2214236"/>
          </a:xfrm>
        </p:grpSpPr>
        <p:pic>
          <p:nvPicPr>
            <p:cNvPr id="20" name="Picture 4"/>
            <p:cNvPicPr>
              <a:picLocks noChangeAspect="1"/>
            </p:cNvPicPr>
            <p:nvPr/>
          </p:nvPicPr>
          <p:blipFill>
            <a:blip r:embed="rId4"/>
            <a:srcRect/>
            <a:stretch>
              <a:fillRect/>
            </a:stretch>
          </p:blipFill>
          <p:spPr bwMode="auto">
            <a:xfrm>
              <a:off x="529352" y="4142114"/>
              <a:ext cx="3077633" cy="2214236"/>
            </a:xfrm>
            <a:prstGeom prst="rect">
              <a:avLst/>
            </a:prstGeom>
            <a:noFill/>
            <a:ln w="9525">
              <a:noFill/>
              <a:miter lim="800000"/>
              <a:headEnd/>
              <a:tailEnd/>
            </a:ln>
          </p:spPr>
        </p:pic>
        <p:sp>
          <p:nvSpPr>
            <p:cNvPr id="21" name="Text Box 6"/>
            <p:cNvSpPr txBox="1">
              <a:spLocks noChangeArrowheads="1"/>
            </p:cNvSpPr>
            <p:nvPr/>
          </p:nvSpPr>
          <p:spPr bwMode="auto">
            <a:xfrm>
              <a:off x="822272" y="4337050"/>
              <a:ext cx="902811" cy="707886"/>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pPr>
              <a:r>
                <a:rPr lang="en-US" sz="1000" dirty="0"/>
                <a:t>4.5&lt;M&lt;8 </a:t>
              </a:r>
              <a:r>
                <a:rPr lang="en-US" sz="1000" dirty="0" err="1"/>
                <a:t>GeV</a:t>
              </a:r>
              <a:endParaRPr lang="en-US" sz="1000" dirty="0"/>
            </a:p>
            <a:p>
              <a:pPr marL="342900" indent="-342900">
                <a:lnSpc>
                  <a:spcPct val="100000"/>
                </a:lnSpc>
              </a:pPr>
              <a:r>
                <a:rPr lang="en-US" sz="1000" dirty="0" err="1"/>
                <a:t>q</a:t>
              </a:r>
              <a:r>
                <a:rPr lang="en-US" sz="1000" baseline="-25000" dirty="0" err="1"/>
                <a:t>T</a:t>
              </a:r>
              <a:r>
                <a:rPr lang="en-US" sz="1000" dirty="0"/>
                <a:t> &lt; 1 </a:t>
              </a:r>
              <a:r>
                <a:rPr lang="en-US" sz="1000" dirty="0" err="1"/>
                <a:t>GeV</a:t>
              </a:r>
              <a:endParaRPr lang="en-US" sz="1000" dirty="0"/>
            </a:p>
            <a:p>
              <a:pPr marL="342900" indent="-342900">
                <a:lnSpc>
                  <a:spcPct val="100000"/>
                </a:lnSpc>
              </a:pPr>
              <a:r>
                <a:rPr lang="en-US" sz="1000" dirty="0">
                  <a:solidFill>
                    <a:srgbClr val="FF0000"/>
                  </a:solidFill>
                </a:rPr>
                <a:t>10 fb</a:t>
              </a:r>
              <a:r>
                <a:rPr lang="en-US" sz="1000" baseline="30000" dirty="0">
                  <a:solidFill>
                    <a:srgbClr val="FF0000"/>
                  </a:solidFill>
                </a:rPr>
                <a:t>-1</a:t>
              </a:r>
            </a:p>
            <a:p>
              <a:pPr marL="342900" indent="-342900">
                <a:lnSpc>
                  <a:spcPct val="100000"/>
                </a:lnSpc>
              </a:pPr>
              <a:r>
                <a:rPr lang="en-US" sz="1000" dirty="0">
                  <a:solidFill>
                    <a:schemeClr val="hlink"/>
                  </a:solidFill>
                </a:rPr>
                <a:t>50 fb</a:t>
              </a:r>
              <a:r>
                <a:rPr lang="en-US" sz="1000" baseline="30000" dirty="0">
                  <a:solidFill>
                    <a:schemeClr val="hlink"/>
                  </a:solidFill>
                </a:rPr>
                <a:t>-1</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368" y="215900"/>
            <a:ext cx="8838632" cy="6642100"/>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34</a:t>
            </a:fld>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Outlook</a:t>
            </a:r>
            <a:endParaRPr lang="en-US" dirty="0"/>
          </a:p>
        </p:txBody>
      </p:sp>
      <p:sp>
        <p:nvSpPr>
          <p:cNvPr id="3" name="Content Placeholder 2"/>
          <p:cNvSpPr>
            <a:spLocks noGrp="1"/>
          </p:cNvSpPr>
          <p:nvPr>
            <p:ph idx="1"/>
          </p:nvPr>
        </p:nvSpPr>
        <p:spPr/>
        <p:txBody>
          <a:bodyPr>
            <a:normAutofit/>
          </a:bodyPr>
          <a:lstStyle/>
          <a:p>
            <a:r>
              <a:rPr lang="en-US" dirty="0" err="1" smtClean="0"/>
              <a:t>Drell</a:t>
            </a:r>
            <a:r>
              <a:rPr lang="en-US" dirty="0" smtClean="0"/>
              <a:t>-Yan is a powerful </a:t>
            </a:r>
            <a:r>
              <a:rPr lang="en-US" altLang="zh-CN" dirty="0" smtClean="0"/>
              <a:t>tool</a:t>
            </a:r>
            <a:r>
              <a:rPr lang="en-US" dirty="0" smtClean="0"/>
              <a:t> complimentary to DIS for exploring nucleus structure and QCD dynamics</a:t>
            </a:r>
          </a:p>
          <a:p>
            <a:pPr lvl="1"/>
            <a:r>
              <a:rPr lang="en-US" dirty="0" smtClean="0"/>
              <a:t>EIC and DY</a:t>
            </a:r>
            <a:endParaRPr lang="en-US" dirty="0" smtClean="0"/>
          </a:p>
          <a:p>
            <a:r>
              <a:rPr lang="en-US" dirty="0" smtClean="0"/>
              <a:t>Active </a:t>
            </a:r>
            <a:r>
              <a:rPr lang="en-US" dirty="0" smtClean="0"/>
              <a:t>worldwide </a:t>
            </a:r>
            <a:r>
              <a:rPr lang="en-US" dirty="0" smtClean="0"/>
              <a:t>programs, current and future </a:t>
            </a:r>
            <a:r>
              <a:rPr lang="en-US" dirty="0" smtClean="0"/>
              <a:t>E</a:t>
            </a:r>
            <a:r>
              <a:rPr lang="en-US" dirty="0" smtClean="0"/>
              <a:t>xp’s will </a:t>
            </a:r>
            <a:r>
              <a:rPr lang="en-US" dirty="0" smtClean="0"/>
              <a:t>address many critical issues in </a:t>
            </a:r>
            <a:r>
              <a:rPr lang="en-US" dirty="0" err="1" smtClean="0"/>
              <a:t>hadron</a:t>
            </a:r>
            <a:r>
              <a:rPr lang="en-US" dirty="0" smtClean="0"/>
              <a:t> spin and flavor physics</a:t>
            </a:r>
          </a:p>
          <a:p>
            <a:pPr lvl="1"/>
            <a:r>
              <a:rPr lang="en-US" dirty="0" smtClean="0"/>
              <a:t>A new fundamental test of QCD</a:t>
            </a:r>
          </a:p>
        </p:txBody>
      </p:sp>
      <p:sp>
        <p:nvSpPr>
          <p:cNvPr id="4" name="Slide Number Placeholder 3"/>
          <p:cNvSpPr>
            <a:spLocks noGrp="1"/>
          </p:cNvSpPr>
          <p:nvPr>
            <p:ph type="sldNum" sz="quarter" idx="12"/>
          </p:nvPr>
        </p:nvSpPr>
        <p:spPr/>
        <p:txBody>
          <a:bodyPr/>
          <a:lstStyle/>
          <a:p>
            <a:fld id="{6BEE9D11-099D-CF4F-A032-07120B1AEDB1}" type="slidenum">
              <a:rPr lang="en-US" smtClean="0"/>
              <a:pPr/>
              <a:t>35</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a:t>
            </a:r>
            <a:endParaRPr lang="en-US" dirty="0"/>
          </a:p>
        </p:txBody>
      </p:sp>
      <p:sp>
        <p:nvSpPr>
          <p:cNvPr id="3" name="Slide Number Placeholder 2"/>
          <p:cNvSpPr>
            <a:spLocks noGrp="1"/>
          </p:cNvSpPr>
          <p:nvPr>
            <p:ph type="sldNum" sz="quarter" idx="12"/>
          </p:nvPr>
        </p:nvSpPr>
        <p:spPr/>
        <p:txBody>
          <a:bodyPr/>
          <a:lstStyle/>
          <a:p>
            <a:fld id="{6BEE9D11-099D-CF4F-A032-07120B1AEDB1}" type="slidenum">
              <a:rPr lang="en-US" smtClean="0"/>
              <a:pPr/>
              <a:t>36</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3200"/>
            <a:ext cx="8912708" cy="4914900"/>
          </a:xfrm>
          <a:prstGeom prst="rect">
            <a:avLst/>
          </a:prstGeom>
        </p:spPr>
      </p:pic>
      <p:sp>
        <p:nvSpPr>
          <p:cNvPr id="3" name="Title 2"/>
          <p:cNvSpPr>
            <a:spLocks noGrp="1"/>
          </p:cNvSpPr>
          <p:nvPr>
            <p:ph type="title"/>
          </p:nvPr>
        </p:nvSpPr>
        <p:spPr/>
        <p:txBody>
          <a:bodyPr/>
          <a:lstStyle/>
          <a:p>
            <a:r>
              <a:rPr lang="en-US" dirty="0" smtClean="0"/>
              <a:t>World Map of QCD </a:t>
            </a:r>
            <a:r>
              <a:rPr lang="en-US" dirty="0" smtClean="0"/>
              <a:t>Facilities</a:t>
            </a:r>
            <a:endParaRPr lang="en-US" dirty="0"/>
          </a:p>
        </p:txBody>
      </p:sp>
      <p:sp>
        <p:nvSpPr>
          <p:cNvPr id="4" name="Slide Number Placeholder 3"/>
          <p:cNvSpPr>
            <a:spLocks noGrp="1"/>
          </p:cNvSpPr>
          <p:nvPr>
            <p:ph type="sldNum" sz="quarter" idx="12"/>
          </p:nvPr>
        </p:nvSpPr>
        <p:spPr/>
        <p:txBody>
          <a:bodyPr/>
          <a:lstStyle/>
          <a:p>
            <a:fld id="{6BEE9D11-099D-CF4F-A032-07120B1AEDB1}" type="slidenum">
              <a:rPr lang="en-US" smtClean="0"/>
              <a:pPr/>
              <a:t>37</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9E41C99-1DB9-5B45-827D-B53CFC1D55F5}" type="slidenum">
              <a:rPr lang="en-US"/>
              <a:pPr>
                <a:defRPr/>
              </a:pPr>
              <a:t>38</a:t>
            </a:fld>
            <a:endParaRPr lang="en-US"/>
          </a:p>
        </p:txBody>
      </p:sp>
      <p:pic>
        <p:nvPicPr>
          <p:cNvPr id="38916" name="Picture 2" descr="Goto_DY_Table.jpg"/>
          <p:cNvPicPr>
            <a:picLocks noChangeAspect="1"/>
          </p:cNvPicPr>
          <p:nvPr/>
        </p:nvPicPr>
        <p:blipFill>
          <a:blip r:embed="rId3"/>
          <a:srcRect/>
          <a:stretch>
            <a:fillRect/>
          </a:stretch>
        </p:blipFill>
        <p:spPr bwMode="auto">
          <a:xfrm>
            <a:off x="673100" y="828675"/>
            <a:ext cx="8154988" cy="5765800"/>
          </a:xfrm>
          <a:prstGeom prst="rect">
            <a:avLst/>
          </a:prstGeom>
          <a:noFill/>
          <a:ln w="9525">
            <a:noFill/>
            <a:miter lim="800000"/>
            <a:headEnd/>
            <a:tailEnd/>
          </a:ln>
        </p:spPr>
      </p:pic>
      <p:sp>
        <p:nvSpPr>
          <p:cNvPr id="38917" name="TextBox 3"/>
          <p:cNvSpPr txBox="1">
            <a:spLocks noChangeArrowheads="1"/>
          </p:cNvSpPr>
          <p:nvPr/>
        </p:nvSpPr>
        <p:spPr bwMode="auto">
          <a:xfrm>
            <a:off x="6338888" y="1008063"/>
            <a:ext cx="1744662" cy="3365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200"/>
              <a:t>Y. Goto 4/2010 CERN DY</a:t>
            </a:r>
            <a:r>
              <a:rPr lang="en-US" sz="1600"/>
              <a:t> </a:t>
            </a:r>
          </a:p>
        </p:txBody>
      </p:sp>
      <p:sp>
        <p:nvSpPr>
          <p:cNvPr id="38918" name="TextBox 4"/>
          <p:cNvSpPr txBox="1">
            <a:spLocks noChangeArrowheads="1"/>
          </p:cNvSpPr>
          <p:nvPr/>
        </p:nvSpPr>
        <p:spPr bwMode="auto">
          <a:xfrm>
            <a:off x="1457325" y="5953125"/>
            <a:ext cx="6626225" cy="641350"/>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Char char="-"/>
            </a:pPr>
            <a:r>
              <a:rPr lang="en-US" sz="1800"/>
              <a:t> </a:t>
            </a:r>
            <a:r>
              <a:rPr lang="en-US" sz="1800" b="1"/>
              <a:t>Polarized DY Dimuon Exp. at Fermilab Main Injector: 120GeV</a:t>
            </a:r>
          </a:p>
          <a:p>
            <a:pPr>
              <a:lnSpc>
                <a:spcPct val="100000"/>
              </a:lnSpc>
              <a:spcBef>
                <a:spcPct val="0"/>
              </a:spcBef>
              <a:buFontTx/>
              <a:buChar char="-"/>
            </a:pPr>
            <a:r>
              <a:rPr lang="en-US" sz="1800" b="1"/>
              <a:t> RHIC fixed target possibility:  250 GeV</a:t>
            </a:r>
          </a:p>
        </p:txBody>
      </p:sp>
      <p:sp>
        <p:nvSpPr>
          <p:cNvPr id="38919" name="Title 1"/>
          <p:cNvSpPr txBox="1">
            <a:spLocks/>
          </p:cNvSpPr>
          <p:nvPr/>
        </p:nvSpPr>
        <p:spPr bwMode="auto">
          <a:xfrm>
            <a:off x="203200" y="169863"/>
            <a:ext cx="8624888" cy="838200"/>
          </a:xfrm>
          <a:prstGeom prst="rect">
            <a:avLst/>
          </a:prstGeom>
          <a:noFill/>
          <a:ln w="9525">
            <a:noFill/>
            <a:miter lim="800000"/>
            <a:headEnd/>
            <a:tailEnd/>
          </a:ln>
        </p:spPr>
        <p:txBody>
          <a:bodyPr anchor="ctr">
            <a:prstTxWarp prst="textNoShape">
              <a:avLst/>
            </a:prstTxWarp>
          </a:bodyPr>
          <a:lstStyle/>
          <a:p>
            <a:pPr algn="ctr">
              <a:lnSpc>
                <a:spcPct val="100000"/>
              </a:lnSpc>
              <a:spcBef>
                <a:spcPct val="0"/>
              </a:spcBef>
              <a:buFontTx/>
              <a:buNone/>
            </a:pPr>
            <a:r>
              <a:rPr lang="en-US" sz="4400">
                <a:solidFill>
                  <a:srgbClr val="FF0000"/>
                </a:solidFill>
              </a:rPr>
              <a:t>Proposed Future Polarized DY Exp’s</a:t>
            </a:r>
          </a:p>
        </p:txBody>
      </p:sp>
      <p:sp>
        <p:nvSpPr>
          <p:cNvPr id="10" name="Footer Placeholder 9"/>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srcRect/>
          <a:stretch>
            <a:fillRect/>
          </a:stretch>
        </p:blipFill>
        <p:spPr bwMode="auto">
          <a:xfrm>
            <a:off x="0" y="2430272"/>
            <a:ext cx="7349195" cy="4081115"/>
          </a:xfrm>
          <a:prstGeom prst="rect">
            <a:avLst/>
          </a:prstGeom>
          <a:noFill/>
          <a:ln w="9525">
            <a:noFill/>
            <a:round/>
            <a:headEnd/>
            <a:tailEnd/>
          </a:ln>
          <a:effectLst/>
        </p:spPr>
      </p:pic>
      <p:sp>
        <p:nvSpPr>
          <p:cNvPr id="10242" name="Rectangle 2"/>
          <p:cNvSpPr>
            <a:spLocks noGrp="1" noChangeArrowheads="1"/>
          </p:cNvSpPr>
          <p:nvPr>
            <p:ph type="title"/>
          </p:nvPr>
        </p:nvSpPr>
        <p:spPr>
          <a:xfrm>
            <a:off x="456626" y="-45829"/>
            <a:ext cx="5729884" cy="1250009"/>
          </a:xfrm>
          <a:ln/>
        </p:spPr>
        <p:txBody>
          <a:bodyPr wrap="square">
            <a:spAutoFit/>
          </a:bodyPr>
          <a:lstStyle/>
          <a:p>
            <a:pPr>
              <a:lnSpc>
                <a:spcPct val="117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600" dirty="0"/>
              <a:t>QCD </a:t>
            </a:r>
            <a:r>
              <a:rPr lang="en-GB" sz="3600" dirty="0" smtClean="0"/>
              <a:t>Correction</a:t>
            </a:r>
            <a:br>
              <a:rPr lang="en-GB" sz="3600" dirty="0" smtClean="0"/>
            </a:br>
            <a:r>
              <a:rPr lang="en-GB" sz="2900" dirty="0"/>
              <a:t>K factor collection</a:t>
            </a:r>
          </a:p>
        </p:txBody>
      </p:sp>
      <p:pic>
        <p:nvPicPr>
          <p:cNvPr id="7" name="Picture 11"/>
          <p:cNvPicPr>
            <a:picLocks noChangeAspect="1" noChangeArrowheads="1"/>
          </p:cNvPicPr>
          <p:nvPr/>
        </p:nvPicPr>
        <p:blipFill>
          <a:blip r:embed="rId4"/>
          <a:srcRect/>
          <a:stretch>
            <a:fillRect/>
          </a:stretch>
        </p:blipFill>
        <p:spPr bwMode="auto">
          <a:xfrm>
            <a:off x="1537973" y="1383532"/>
            <a:ext cx="3480136" cy="610368"/>
          </a:xfrm>
          <a:prstGeom prst="rect">
            <a:avLst/>
          </a:prstGeom>
          <a:noFill/>
          <a:ln w="9525">
            <a:noFill/>
            <a:round/>
            <a:headEnd/>
            <a:tailEnd/>
          </a:ln>
          <a:effectLst/>
        </p:spPr>
      </p:pic>
      <p:pic>
        <p:nvPicPr>
          <p:cNvPr id="5" name="Picture 4"/>
          <p:cNvPicPr>
            <a:picLocks noChangeAspect="1"/>
          </p:cNvPicPr>
          <p:nvPr/>
        </p:nvPicPr>
        <p:blipFill>
          <a:blip r:embed="rId5"/>
          <a:stretch>
            <a:fillRect/>
          </a:stretch>
        </p:blipFill>
        <p:spPr>
          <a:xfrm>
            <a:off x="5352776" y="0"/>
            <a:ext cx="3791224" cy="2430272"/>
          </a:xfrm>
          <a:prstGeom prst="rect">
            <a:avLst/>
          </a:prstGeom>
        </p:spPr>
      </p:pic>
      <p:sp>
        <p:nvSpPr>
          <p:cNvPr id="6" name="Slide Number Placeholder 5"/>
          <p:cNvSpPr>
            <a:spLocks noGrp="1"/>
          </p:cNvSpPr>
          <p:nvPr>
            <p:ph type="sldNum" sz="quarter" idx="12"/>
          </p:nvPr>
        </p:nvSpPr>
        <p:spPr/>
        <p:txBody>
          <a:bodyPr/>
          <a:lstStyle/>
          <a:p>
            <a:fld id="{6BEE9D11-099D-CF4F-A032-07120B1AEDB1}" type="slidenum">
              <a:rPr lang="en-US" smtClean="0"/>
              <a:pPr/>
              <a:t>39</a:t>
            </a:fld>
            <a:endParaRPr lang="en-US"/>
          </a:p>
        </p:txBody>
      </p:sp>
      <p:sp>
        <p:nvSpPr>
          <p:cNvPr id="9" name="Footer Placeholder 8"/>
          <p:cNvSpPr>
            <a:spLocks noGrp="1"/>
          </p:cNvSpPr>
          <p:nvPr>
            <p:ph type="ftr" sz="quarter" idx="11"/>
          </p:nvPr>
        </p:nvSpPr>
        <p:spPr/>
        <p:txBody>
          <a:bodyPr/>
          <a:lstStyle/>
          <a:p>
            <a:r>
              <a:rPr lang="en-US" smtClean="0"/>
              <a:t>M. Liu @GHP2011</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BD2944C2-F00A-524E-8146-1DFA33899F51}" type="slidenum">
              <a:rPr lang="en-US"/>
              <a:pPr/>
              <a:t>4</a:t>
            </a:fld>
            <a:endParaRPr lang="en-US"/>
          </a:p>
        </p:txBody>
      </p:sp>
      <p:sp>
        <p:nvSpPr>
          <p:cNvPr id="598018" name="Rectangle 2"/>
          <p:cNvSpPr>
            <a:spLocks noGrp="1" noChangeArrowheads="1"/>
          </p:cNvSpPr>
          <p:nvPr>
            <p:ph type="title"/>
          </p:nvPr>
        </p:nvSpPr>
        <p:spPr>
          <a:xfrm>
            <a:off x="158750" y="0"/>
            <a:ext cx="8528050" cy="1143000"/>
          </a:xfrm>
        </p:spPr>
        <p:txBody>
          <a:bodyPr/>
          <a:lstStyle/>
          <a:p>
            <a:r>
              <a:rPr lang="en-US" sz="3200" dirty="0" smtClean="0">
                <a:solidFill>
                  <a:srgbClr val="FF0000"/>
                </a:solidFill>
              </a:rPr>
              <a:t>Di-lepton probe: a</a:t>
            </a:r>
            <a:r>
              <a:rPr lang="en-US" sz="3200" dirty="0" smtClean="0">
                <a:solidFill>
                  <a:srgbClr val="FF0000"/>
                </a:solidFill>
              </a:rPr>
              <a:t> </a:t>
            </a:r>
            <a:r>
              <a:rPr lang="en-US" sz="3200" dirty="0">
                <a:solidFill>
                  <a:srgbClr val="FF0000"/>
                </a:solidFill>
              </a:rPr>
              <a:t>P</a:t>
            </a:r>
            <a:r>
              <a:rPr lang="en-US" sz="3200" dirty="0" smtClean="0">
                <a:solidFill>
                  <a:srgbClr val="FF0000"/>
                </a:solidFill>
              </a:rPr>
              <a:t>owerful </a:t>
            </a:r>
            <a:r>
              <a:rPr lang="en-US" sz="3200" dirty="0">
                <a:solidFill>
                  <a:srgbClr val="FF0000"/>
                </a:solidFill>
              </a:rPr>
              <a:t>T</a:t>
            </a:r>
            <a:r>
              <a:rPr lang="en-US" sz="3200" dirty="0" smtClean="0">
                <a:solidFill>
                  <a:srgbClr val="FF0000"/>
                </a:solidFill>
              </a:rPr>
              <a:t>ool </a:t>
            </a:r>
            <a:r>
              <a:rPr lang="en-US" sz="3200" dirty="0">
                <a:solidFill>
                  <a:srgbClr val="FF0000"/>
                </a:solidFill>
              </a:rPr>
              <a:t>for</a:t>
            </a:r>
            <a:r>
              <a:rPr lang="en-US" sz="3200" dirty="0" smtClean="0">
                <a:solidFill>
                  <a:srgbClr val="FF0000"/>
                </a:solidFill>
              </a:rPr>
              <a:t> </a:t>
            </a:r>
            <a:r>
              <a:rPr lang="en-US" sz="3200" dirty="0" smtClean="0">
                <a:solidFill>
                  <a:srgbClr val="FF0000"/>
                </a:solidFill>
              </a:rPr>
              <a:t>Discovery</a:t>
            </a:r>
            <a:endParaRPr lang="en-US" sz="3200" dirty="0">
              <a:solidFill>
                <a:srgbClr val="FF0000"/>
              </a:solidFill>
            </a:endParaRPr>
          </a:p>
        </p:txBody>
      </p:sp>
      <p:pic>
        <p:nvPicPr>
          <p:cNvPr id="598019" name="Picture 3"/>
          <p:cNvPicPr>
            <a:picLocks noChangeAspect="1" noChangeArrowheads="1"/>
          </p:cNvPicPr>
          <p:nvPr/>
        </p:nvPicPr>
        <p:blipFill>
          <a:blip r:embed="rId3"/>
          <a:srcRect l="47818" t="16252" r="12189" b="13751"/>
          <a:stretch>
            <a:fillRect/>
          </a:stretch>
        </p:blipFill>
        <p:spPr bwMode="auto">
          <a:xfrm>
            <a:off x="0" y="2057400"/>
            <a:ext cx="2901950" cy="3809678"/>
          </a:xfrm>
          <a:prstGeom prst="rect">
            <a:avLst/>
          </a:prstGeom>
          <a:noFill/>
          <a:ln w="28575">
            <a:noFill/>
            <a:miter lim="800000"/>
            <a:headEnd/>
            <a:tailEnd/>
          </a:ln>
          <a:effectLst/>
        </p:spPr>
      </p:pic>
      <p:pic>
        <p:nvPicPr>
          <p:cNvPr id="598020" name="Picture 4"/>
          <p:cNvPicPr>
            <a:picLocks noChangeAspect="1" noChangeArrowheads="1"/>
          </p:cNvPicPr>
          <p:nvPr/>
        </p:nvPicPr>
        <p:blipFill>
          <a:blip r:embed="rId4"/>
          <a:srcRect l="52507" t="15627" r="30942" b="50632"/>
          <a:stretch>
            <a:fillRect/>
          </a:stretch>
        </p:blipFill>
        <p:spPr bwMode="auto">
          <a:xfrm>
            <a:off x="2529417" y="2057399"/>
            <a:ext cx="2921000" cy="3728043"/>
          </a:xfrm>
          <a:prstGeom prst="rect">
            <a:avLst/>
          </a:prstGeom>
          <a:noFill/>
          <a:ln w="28575">
            <a:noFill/>
            <a:miter lim="800000"/>
            <a:headEnd/>
            <a:tailEnd/>
          </a:ln>
          <a:effectLst/>
        </p:spPr>
      </p:pic>
      <p:pic>
        <p:nvPicPr>
          <p:cNvPr id="598021" name="Picture 5"/>
          <p:cNvPicPr>
            <a:picLocks noChangeAspect="1" noChangeArrowheads="1"/>
          </p:cNvPicPr>
          <p:nvPr/>
        </p:nvPicPr>
        <p:blipFill>
          <a:blip r:embed="rId5"/>
          <a:srcRect l="62820" t="26253" r="7501" b="33754"/>
          <a:stretch>
            <a:fillRect/>
          </a:stretch>
        </p:blipFill>
        <p:spPr bwMode="auto">
          <a:xfrm>
            <a:off x="5450417" y="2057399"/>
            <a:ext cx="3445734" cy="3484563"/>
          </a:xfrm>
          <a:prstGeom prst="rect">
            <a:avLst/>
          </a:prstGeom>
          <a:noFill/>
          <a:ln w="28575">
            <a:noFill/>
            <a:miter lim="800000"/>
            <a:headEnd/>
            <a:tailEnd/>
          </a:ln>
          <a:effectLst/>
        </p:spPr>
      </p:pic>
      <p:graphicFrame>
        <p:nvGraphicFramePr>
          <p:cNvPr id="598022" name="Object 6"/>
          <p:cNvGraphicFramePr>
            <a:graphicFrameLocks noChangeAspect="1"/>
          </p:cNvGraphicFramePr>
          <p:nvPr>
            <p:ph idx="1"/>
          </p:nvPr>
        </p:nvGraphicFramePr>
        <p:xfrm>
          <a:off x="533400" y="1295400"/>
          <a:ext cx="7231063" cy="581025"/>
        </p:xfrm>
        <a:graphic>
          <a:graphicData uri="http://schemas.openxmlformats.org/presentationml/2006/ole">
            <p:oleObj spid="_x0000_s68610" name="Equation" r:id="rId6" imgW="2844720" imgH="228600" progId="">
              <p:embed/>
            </p:oleObj>
          </a:graphicData>
        </a:graphic>
      </p:graphicFrame>
      <p:sp>
        <p:nvSpPr>
          <p:cNvPr id="9" name="Footer Placeholder 8"/>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E75B2F7D-632A-0144-85E0-BC38DA9A8C2B}" type="slidenum">
              <a:rPr lang="en-US"/>
              <a:pPr/>
              <a:t>40</a:t>
            </a:fld>
            <a:endParaRPr lang="en-US"/>
          </a:p>
        </p:txBody>
      </p:sp>
      <p:pic>
        <p:nvPicPr>
          <p:cNvPr id="653315" name="Picture 2" descr="slide3a"/>
          <p:cNvPicPr>
            <a:picLocks noChangeAspect="1" noChangeArrowheads="1"/>
          </p:cNvPicPr>
          <p:nvPr/>
        </p:nvPicPr>
        <p:blipFill>
          <a:blip r:embed="rId2"/>
          <a:srcRect/>
          <a:stretch>
            <a:fillRect/>
          </a:stretch>
        </p:blipFill>
        <p:spPr bwMode="auto">
          <a:xfrm>
            <a:off x="1661583" y="762000"/>
            <a:ext cx="1752600" cy="2362200"/>
          </a:xfrm>
          <a:prstGeom prst="rect">
            <a:avLst/>
          </a:prstGeom>
          <a:noFill/>
          <a:ln w="9525">
            <a:noFill/>
            <a:miter lim="800000"/>
            <a:headEnd/>
            <a:tailEnd/>
          </a:ln>
        </p:spPr>
      </p:pic>
      <p:pic>
        <p:nvPicPr>
          <p:cNvPr id="653316" name="Picture 3" descr="slide3b"/>
          <p:cNvPicPr>
            <a:picLocks noChangeAspect="1" noChangeArrowheads="1"/>
          </p:cNvPicPr>
          <p:nvPr/>
        </p:nvPicPr>
        <p:blipFill>
          <a:blip r:embed="rId3"/>
          <a:srcRect/>
          <a:stretch>
            <a:fillRect/>
          </a:stretch>
        </p:blipFill>
        <p:spPr bwMode="auto">
          <a:xfrm>
            <a:off x="5219700" y="762000"/>
            <a:ext cx="1828800" cy="2438400"/>
          </a:xfrm>
          <a:prstGeom prst="rect">
            <a:avLst/>
          </a:prstGeom>
          <a:noFill/>
          <a:ln w="9525">
            <a:noFill/>
            <a:miter lim="800000"/>
            <a:headEnd/>
            <a:tailEnd/>
          </a:ln>
        </p:spPr>
      </p:pic>
      <p:pic>
        <p:nvPicPr>
          <p:cNvPr id="653317" name="Picture 4" descr="slide3c"/>
          <p:cNvPicPr>
            <a:picLocks noChangeAspect="1" noChangeArrowheads="1"/>
          </p:cNvPicPr>
          <p:nvPr/>
        </p:nvPicPr>
        <p:blipFill>
          <a:blip r:embed="rId4"/>
          <a:srcRect/>
          <a:stretch>
            <a:fillRect/>
          </a:stretch>
        </p:blipFill>
        <p:spPr bwMode="auto">
          <a:xfrm>
            <a:off x="4038600" y="1838318"/>
            <a:ext cx="3810000" cy="7445375"/>
          </a:xfrm>
          <a:prstGeom prst="rect">
            <a:avLst/>
          </a:prstGeom>
          <a:noFill/>
          <a:ln w="9525">
            <a:noFill/>
            <a:miter lim="800000"/>
            <a:headEnd/>
            <a:tailEnd/>
          </a:ln>
        </p:spPr>
      </p:pic>
      <p:sp>
        <p:nvSpPr>
          <p:cNvPr id="653318" name="Text Box 5"/>
          <p:cNvSpPr txBox="1">
            <a:spLocks noChangeArrowheads="1"/>
          </p:cNvSpPr>
          <p:nvPr/>
        </p:nvSpPr>
        <p:spPr bwMode="auto">
          <a:xfrm>
            <a:off x="304800" y="152400"/>
            <a:ext cx="8305800" cy="584776"/>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3200" dirty="0" err="1">
                <a:solidFill>
                  <a:srgbClr val="FF0000"/>
                </a:solidFill>
              </a:rPr>
              <a:t>Complimentality</a:t>
            </a:r>
            <a:r>
              <a:rPr lang="en-US" sz="3200" dirty="0">
                <a:solidFill>
                  <a:srgbClr val="FF0000"/>
                </a:solidFill>
              </a:rPr>
              <a:t> between DIS and </a:t>
            </a:r>
            <a:r>
              <a:rPr lang="en-US" sz="3200" dirty="0" err="1">
                <a:solidFill>
                  <a:srgbClr val="FF0000"/>
                </a:solidFill>
              </a:rPr>
              <a:t>Drell</a:t>
            </a:r>
            <a:r>
              <a:rPr lang="en-US" sz="3200" dirty="0">
                <a:solidFill>
                  <a:srgbClr val="FF0000"/>
                </a:solidFill>
              </a:rPr>
              <a:t>-Yan</a:t>
            </a:r>
          </a:p>
        </p:txBody>
      </p:sp>
      <p:sp>
        <p:nvSpPr>
          <p:cNvPr id="653319" name="Text Box 6"/>
          <p:cNvSpPr txBox="1">
            <a:spLocks noChangeArrowheads="1"/>
          </p:cNvSpPr>
          <p:nvPr/>
        </p:nvSpPr>
        <p:spPr bwMode="auto">
          <a:xfrm>
            <a:off x="304800" y="5534025"/>
            <a:ext cx="8534400" cy="830997"/>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400" dirty="0">
                <a:solidFill>
                  <a:srgbClr val="000099"/>
                </a:solidFill>
              </a:rPr>
              <a:t>Both DIS and </a:t>
            </a:r>
            <a:r>
              <a:rPr lang="en-US" sz="2400" dirty="0" err="1">
                <a:solidFill>
                  <a:srgbClr val="000099"/>
                </a:solidFill>
              </a:rPr>
              <a:t>Drell</a:t>
            </a:r>
            <a:r>
              <a:rPr lang="en-US" sz="2400" dirty="0">
                <a:solidFill>
                  <a:srgbClr val="000099"/>
                </a:solidFill>
              </a:rPr>
              <a:t>-Yan process are tools to probe the quark and </a:t>
            </a:r>
            <a:r>
              <a:rPr lang="en-US" sz="2400" dirty="0" err="1">
                <a:solidFill>
                  <a:srgbClr val="FF0000"/>
                </a:solidFill>
              </a:rPr>
              <a:t>antiquark</a:t>
            </a:r>
            <a:r>
              <a:rPr lang="en-US" sz="2400" dirty="0">
                <a:solidFill>
                  <a:srgbClr val="FF0000"/>
                </a:solidFill>
              </a:rPr>
              <a:t> structure</a:t>
            </a:r>
            <a:r>
              <a:rPr lang="en-US" sz="2400" dirty="0">
                <a:solidFill>
                  <a:srgbClr val="000099"/>
                </a:solidFill>
              </a:rPr>
              <a:t> in hadrons </a:t>
            </a:r>
            <a:r>
              <a:rPr lang="en-US" sz="2400" dirty="0">
                <a:solidFill>
                  <a:srgbClr val="800000"/>
                </a:solidFill>
              </a:rPr>
              <a:t>(factorization, universality)</a:t>
            </a:r>
          </a:p>
        </p:txBody>
      </p:sp>
      <p:sp>
        <p:nvSpPr>
          <p:cNvPr id="653320" name="Text Box 7"/>
          <p:cNvSpPr txBox="1">
            <a:spLocks noChangeArrowheads="1"/>
          </p:cNvSpPr>
          <p:nvPr/>
        </p:nvSpPr>
        <p:spPr bwMode="auto">
          <a:xfrm>
            <a:off x="381000" y="1219200"/>
            <a:ext cx="15240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DIS</a:t>
            </a:r>
          </a:p>
        </p:txBody>
      </p:sp>
      <p:sp>
        <p:nvSpPr>
          <p:cNvPr id="653321" name="Text Box 8"/>
          <p:cNvSpPr txBox="1">
            <a:spLocks noChangeArrowheads="1"/>
          </p:cNvSpPr>
          <p:nvPr/>
        </p:nvSpPr>
        <p:spPr bwMode="auto">
          <a:xfrm>
            <a:off x="6705600" y="1143000"/>
            <a:ext cx="18288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Drell-Yan</a:t>
            </a:r>
          </a:p>
        </p:txBody>
      </p:sp>
      <p:pic>
        <p:nvPicPr>
          <p:cNvPr id="653322" name="Picture 9" descr="slide2a"/>
          <p:cNvPicPr>
            <a:picLocks noChangeAspect="1" noChangeArrowheads="1"/>
          </p:cNvPicPr>
          <p:nvPr/>
        </p:nvPicPr>
        <p:blipFill>
          <a:blip r:embed="rId5"/>
          <a:srcRect/>
          <a:stretch>
            <a:fillRect/>
          </a:stretch>
        </p:blipFill>
        <p:spPr bwMode="auto">
          <a:xfrm>
            <a:off x="434975" y="2203443"/>
            <a:ext cx="3451225" cy="6918325"/>
          </a:xfrm>
          <a:prstGeom prst="rect">
            <a:avLst/>
          </a:prstGeom>
          <a:noFill/>
          <a:ln w="9525">
            <a:noFill/>
            <a:miter lim="800000"/>
            <a:headEnd/>
            <a:tailEnd/>
          </a:ln>
        </p:spPr>
      </p:pic>
      <p:sp>
        <p:nvSpPr>
          <p:cNvPr id="653323" name="Text Box 10"/>
          <p:cNvSpPr txBox="1">
            <a:spLocks noChangeArrowheads="1"/>
          </p:cNvSpPr>
          <p:nvPr/>
        </p:nvSpPr>
        <p:spPr bwMode="auto">
          <a:xfrm>
            <a:off x="7467600" y="3124200"/>
            <a:ext cx="1524000" cy="1436688"/>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1600" dirty="0" err="1"/>
              <a:t>McGaughey</a:t>
            </a:r>
            <a:r>
              <a:rPr lang="en-US" sz="1600" dirty="0"/>
              <a:t>, Moss,</a:t>
            </a:r>
            <a:r>
              <a:rPr lang="en-US" sz="1600" dirty="0" smtClean="0"/>
              <a:t> </a:t>
            </a:r>
            <a:r>
              <a:rPr lang="en-US" sz="1600" dirty="0" err="1" smtClean="0"/>
              <a:t>Peng</a:t>
            </a:r>
            <a:r>
              <a:rPr lang="en-US" sz="1600" dirty="0" smtClean="0"/>
              <a:t>,</a:t>
            </a:r>
            <a:endParaRPr lang="en-US" sz="1600" dirty="0"/>
          </a:p>
          <a:p>
            <a:pPr>
              <a:spcBef>
                <a:spcPct val="50000"/>
              </a:spcBef>
              <a:buFontTx/>
              <a:buNone/>
            </a:pPr>
            <a:r>
              <a:rPr lang="en-US" sz="1600" dirty="0" err="1"/>
              <a:t>Ann.Rev.Nucl</a:t>
            </a:r>
            <a:r>
              <a:rPr lang="en-US" sz="1600" dirty="0"/>
              <a:t>. Part. Sci. 49 (1999) 217</a:t>
            </a:r>
          </a:p>
        </p:txBody>
      </p:sp>
      <p:sp>
        <p:nvSpPr>
          <p:cNvPr id="14" name="Footer Placeholder 13"/>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31" name="Slide Number Placeholder 5"/>
          <p:cNvSpPr>
            <a:spLocks noGrp="1"/>
          </p:cNvSpPr>
          <p:nvPr>
            <p:ph type="sldNum" sz="quarter" idx="12"/>
          </p:nvPr>
        </p:nvSpPr>
        <p:spPr>
          <a:noFill/>
        </p:spPr>
        <p:txBody>
          <a:bodyPr/>
          <a:lstStyle/>
          <a:p>
            <a:fld id="{B26ED74E-24BD-3A44-A348-27985977A8DD}" type="slidenum">
              <a:rPr lang="en-US" smtClean="0"/>
              <a:pPr/>
              <a:t>41</a:t>
            </a:fld>
            <a:endParaRPr lang="en-US" smtClean="0"/>
          </a:p>
        </p:txBody>
      </p:sp>
      <p:sp>
        <p:nvSpPr>
          <p:cNvPr id="56332" name="Rectangle 2"/>
          <p:cNvSpPr>
            <a:spLocks noGrp="1" noChangeArrowheads="1"/>
          </p:cNvSpPr>
          <p:nvPr>
            <p:ph type="title"/>
          </p:nvPr>
        </p:nvSpPr>
        <p:spPr>
          <a:xfrm>
            <a:off x="990600" y="304800"/>
            <a:ext cx="7793038" cy="914400"/>
          </a:xfrm>
        </p:spPr>
        <p:txBody>
          <a:bodyPr/>
          <a:lstStyle/>
          <a:p>
            <a:pPr eaLnBrk="1" hangingPunct="1"/>
            <a:r>
              <a:rPr lang="en-US"/>
              <a:t>Energy loss in Electrodynamics</a:t>
            </a:r>
          </a:p>
        </p:txBody>
      </p:sp>
      <p:sp>
        <p:nvSpPr>
          <p:cNvPr id="56333" name="Text Box 3"/>
          <p:cNvSpPr txBox="1">
            <a:spLocks noChangeArrowheads="1"/>
          </p:cNvSpPr>
          <p:nvPr/>
        </p:nvSpPr>
        <p:spPr bwMode="auto">
          <a:xfrm>
            <a:off x="307975" y="1903413"/>
            <a:ext cx="3024188" cy="1525587"/>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Collisional energy loss  </a:t>
            </a:r>
          </a:p>
          <a:p>
            <a:pPr algn="just" eaLnBrk="0" hangingPunct="0"/>
            <a:r>
              <a:rPr lang="en-US">
                <a:latin typeface="Arial" charset="0"/>
              </a:rPr>
              <a:t>  (ionization and atomic  </a:t>
            </a:r>
          </a:p>
          <a:p>
            <a:pPr algn="just" eaLnBrk="0" hangingPunct="0"/>
            <a:r>
              <a:rPr lang="en-US">
                <a:latin typeface="Arial" charset="0"/>
              </a:rPr>
              <a:t>  excitation)   </a:t>
            </a:r>
          </a:p>
          <a:p>
            <a:pPr algn="just" eaLnBrk="0" hangingPunct="0"/>
            <a:endParaRPr lang="en-US">
              <a:latin typeface="Arial" charset="0"/>
            </a:endParaRPr>
          </a:p>
          <a:p>
            <a:pPr algn="just" eaLnBrk="0" hangingPunct="0"/>
            <a:endParaRPr lang="en-US" sz="2000">
              <a:latin typeface="Arial" charset="0"/>
            </a:endParaRPr>
          </a:p>
        </p:txBody>
      </p:sp>
      <p:pic>
        <p:nvPicPr>
          <p:cNvPr id="56334" name="Picture 4"/>
          <p:cNvPicPr>
            <a:picLocks noChangeAspect="1" noChangeArrowheads="1"/>
          </p:cNvPicPr>
          <p:nvPr/>
        </p:nvPicPr>
        <p:blipFill>
          <a:blip r:embed="rId3">
            <a:lum contrast="24000"/>
          </a:blip>
          <a:srcRect/>
          <a:stretch>
            <a:fillRect/>
          </a:stretch>
        </p:blipFill>
        <p:spPr bwMode="auto">
          <a:xfrm>
            <a:off x="3700463" y="2057400"/>
            <a:ext cx="5443537" cy="3505200"/>
          </a:xfrm>
          <a:prstGeom prst="rect">
            <a:avLst/>
          </a:prstGeom>
          <a:noFill/>
          <a:ln w="9525">
            <a:noFill/>
            <a:miter lim="800000"/>
            <a:headEnd/>
            <a:tailEnd/>
          </a:ln>
        </p:spPr>
      </p:pic>
      <p:sp>
        <p:nvSpPr>
          <p:cNvPr id="56338" name="Rectangle 9"/>
          <p:cNvSpPr>
            <a:spLocks noChangeArrowheads="1"/>
          </p:cNvSpPr>
          <p:nvPr/>
        </p:nvSpPr>
        <p:spPr bwMode="auto">
          <a:xfrm>
            <a:off x="4419600" y="5957888"/>
            <a:ext cx="3770313" cy="304800"/>
          </a:xfrm>
          <a:prstGeom prst="rect">
            <a:avLst/>
          </a:prstGeom>
          <a:solidFill>
            <a:schemeClr val="accent2"/>
          </a:solidFill>
          <a:ln w="9525">
            <a:noFill/>
            <a:miter lim="800000"/>
            <a:headEnd/>
            <a:tailEnd/>
          </a:ln>
        </p:spPr>
        <p:txBody>
          <a:bodyPr anchor="ctr">
            <a:prstTxWarp prst="textNoShape">
              <a:avLst/>
            </a:prstTxWarp>
            <a:spAutoFit/>
          </a:bodyPr>
          <a:lstStyle/>
          <a:p>
            <a:pPr eaLnBrk="0" hangingPunct="0"/>
            <a:r>
              <a:rPr lang="en-US" sz="1400" b="1" dirty="0">
                <a:latin typeface="Arial" charset="0"/>
              </a:rPr>
              <a:t>PDG, </a:t>
            </a:r>
            <a:r>
              <a:rPr lang="en-US" sz="1400" b="1" dirty="0" err="1">
                <a:latin typeface="Arial" charset="0"/>
              </a:rPr>
              <a:t>Phys.Lett</a:t>
            </a:r>
            <a:r>
              <a:rPr lang="en-US" sz="1400" b="1" dirty="0">
                <a:latin typeface="Arial" charset="0"/>
              </a:rPr>
              <a:t>. B 592, 1-4 (2004) </a:t>
            </a:r>
          </a:p>
        </p:txBody>
      </p:sp>
      <p:sp>
        <p:nvSpPr>
          <p:cNvPr id="56339" name="Text Box 10"/>
          <p:cNvSpPr txBox="1">
            <a:spLocks noChangeArrowheads="1"/>
          </p:cNvSpPr>
          <p:nvPr/>
        </p:nvSpPr>
        <p:spPr bwMode="auto">
          <a:xfrm>
            <a:off x="331788" y="3702050"/>
            <a:ext cx="3097212" cy="1250950"/>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Radiative energy loss </a:t>
            </a:r>
          </a:p>
          <a:p>
            <a:pPr algn="just" eaLnBrk="0" hangingPunct="0"/>
            <a:r>
              <a:rPr lang="en-US">
                <a:latin typeface="Arial" charset="0"/>
              </a:rPr>
              <a:t>  (photon bremsstrahlung)</a:t>
            </a:r>
          </a:p>
          <a:p>
            <a:pPr algn="just" eaLnBrk="0" hangingPunct="0"/>
            <a:endParaRPr lang="en-US">
              <a:latin typeface="Arial" charset="0"/>
            </a:endParaRPr>
          </a:p>
          <a:p>
            <a:pPr algn="just" eaLnBrk="0" hangingPunct="0"/>
            <a:endParaRPr lang="en-US" sz="2000">
              <a:latin typeface="Arial" charset="0"/>
            </a:endParaRPr>
          </a:p>
        </p:txBody>
      </p:sp>
      <p:grpSp>
        <p:nvGrpSpPr>
          <p:cNvPr id="2" name="Group 11"/>
          <p:cNvGrpSpPr>
            <a:grpSpLocks/>
          </p:cNvGrpSpPr>
          <p:nvPr/>
        </p:nvGrpSpPr>
        <p:grpSpPr bwMode="auto">
          <a:xfrm>
            <a:off x="1112838" y="4475163"/>
            <a:ext cx="2178050" cy="1087437"/>
            <a:chOff x="4085" y="2951"/>
            <a:chExt cx="1583" cy="914"/>
          </a:xfrm>
        </p:grpSpPr>
        <p:grpSp>
          <p:nvGrpSpPr>
            <p:cNvPr id="3" name="Group 12"/>
            <p:cNvGrpSpPr>
              <a:grpSpLocks/>
            </p:cNvGrpSpPr>
            <p:nvPr/>
          </p:nvGrpSpPr>
          <p:grpSpPr bwMode="auto">
            <a:xfrm>
              <a:off x="4085" y="2954"/>
              <a:ext cx="1583" cy="911"/>
              <a:chOff x="3664" y="1233"/>
              <a:chExt cx="1981" cy="1125"/>
            </a:xfrm>
          </p:grpSpPr>
          <p:sp>
            <p:nvSpPr>
              <p:cNvPr id="56354" name="Oval 13"/>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55" name="Line 14"/>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4" name="Group 15"/>
              <p:cNvGrpSpPr>
                <a:grpSpLocks/>
              </p:cNvGrpSpPr>
              <p:nvPr/>
            </p:nvGrpSpPr>
            <p:grpSpPr bwMode="auto">
              <a:xfrm>
                <a:off x="3664" y="1233"/>
                <a:ext cx="1981" cy="969"/>
                <a:chOff x="3664" y="1515"/>
                <a:chExt cx="1981" cy="969"/>
              </a:xfrm>
            </p:grpSpPr>
            <p:grpSp>
              <p:nvGrpSpPr>
                <p:cNvPr id="5" name="Group 16"/>
                <p:cNvGrpSpPr>
                  <a:grpSpLocks/>
                </p:cNvGrpSpPr>
                <p:nvPr/>
              </p:nvGrpSpPr>
              <p:grpSpPr bwMode="auto">
                <a:xfrm>
                  <a:off x="3840" y="1740"/>
                  <a:ext cx="1626" cy="744"/>
                  <a:chOff x="4134" y="1644"/>
                  <a:chExt cx="810" cy="336"/>
                </a:xfrm>
              </p:grpSpPr>
              <p:sp>
                <p:nvSpPr>
                  <p:cNvPr id="56358" name="Line 17"/>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59" name="Line 18"/>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60" name="Freeform 19"/>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61" name="Oval 20"/>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62" name="Line 21"/>
                  <p:cNvSpPr>
                    <a:spLocks noChangeShapeType="1"/>
                  </p:cNvSpPr>
                  <p:nvPr/>
                </p:nvSpPr>
                <p:spPr bwMode="auto">
                  <a:xfrm>
                    <a:off x="4746" y="1806"/>
                    <a:ext cx="0" cy="174"/>
                  </a:xfrm>
                  <a:prstGeom prst="line">
                    <a:avLst/>
                  </a:prstGeom>
                  <a:noFill/>
                  <a:ln w="19050">
                    <a:solidFill>
                      <a:schemeClr val="tx1"/>
                    </a:solidFill>
                    <a:round/>
                    <a:headEnd type="triangle" w="med" len="med"/>
                    <a:tailEnd/>
                  </a:ln>
                </p:spPr>
                <p:txBody>
                  <a:bodyPr wrap="none" anchor="ctr">
                    <a:prstTxWarp prst="textNoShape">
                      <a:avLst/>
                    </a:prstTxWarp>
                    <a:spAutoFit/>
                  </a:bodyPr>
                  <a:lstStyle/>
                  <a:p>
                    <a:endParaRPr lang="en-US"/>
                  </a:p>
                </p:txBody>
              </p:sp>
            </p:grpSp>
            <p:graphicFrame>
              <p:nvGraphicFramePr>
                <p:cNvPr id="56327" name="Object 7"/>
                <p:cNvGraphicFramePr>
                  <a:graphicFrameLocks noChangeAspect="1"/>
                </p:cNvGraphicFramePr>
                <p:nvPr/>
              </p:nvGraphicFramePr>
              <p:xfrm>
                <a:off x="5082" y="2049"/>
                <a:ext cx="286" cy="368"/>
              </p:xfrm>
              <a:graphic>
                <a:graphicData uri="http://schemas.openxmlformats.org/presentationml/2006/ole">
                  <p:oleObj spid="_x0000_s334855" name="Equation" r:id="rId4" imgW="177480" imgH="228600" progId="Equation.DSMT4">
                    <p:embed/>
                  </p:oleObj>
                </a:graphicData>
              </a:graphic>
            </p:graphicFrame>
            <p:graphicFrame>
              <p:nvGraphicFramePr>
                <p:cNvPr id="56328" name="Object 8"/>
                <p:cNvGraphicFramePr>
                  <a:graphicFrameLocks noChangeAspect="1"/>
                </p:cNvGraphicFramePr>
                <p:nvPr/>
              </p:nvGraphicFramePr>
              <p:xfrm>
                <a:off x="3664" y="1587"/>
                <a:ext cx="458" cy="206"/>
              </p:xfrm>
              <a:graphic>
                <a:graphicData uri="http://schemas.openxmlformats.org/presentationml/2006/ole">
                  <p:oleObj spid="_x0000_s334856" name="Equation" r:id="rId5" imgW="507960" imgH="228600" progId="Equation.DSMT4">
                    <p:embed/>
                  </p:oleObj>
                </a:graphicData>
              </a:graphic>
            </p:graphicFrame>
            <p:graphicFrame>
              <p:nvGraphicFramePr>
                <p:cNvPr id="56329" name="Object 9"/>
                <p:cNvGraphicFramePr>
                  <a:graphicFrameLocks noChangeAspect="1"/>
                </p:cNvGraphicFramePr>
                <p:nvPr/>
              </p:nvGraphicFramePr>
              <p:xfrm>
                <a:off x="5188" y="1515"/>
                <a:ext cx="229" cy="206"/>
              </p:xfrm>
              <a:graphic>
                <a:graphicData uri="http://schemas.openxmlformats.org/presentationml/2006/ole">
                  <p:oleObj spid="_x0000_s334857" name="Equation" r:id="rId6" imgW="253800" imgH="228600" progId="Equation.DSMT4">
                    <p:embed/>
                  </p:oleObj>
                </a:graphicData>
              </a:graphic>
            </p:graphicFrame>
            <p:graphicFrame>
              <p:nvGraphicFramePr>
                <p:cNvPr id="56330" name="Object 10"/>
                <p:cNvGraphicFramePr>
                  <a:graphicFrameLocks noChangeAspect="1"/>
                </p:cNvGraphicFramePr>
                <p:nvPr/>
              </p:nvGraphicFramePr>
              <p:xfrm>
                <a:off x="5428" y="1935"/>
                <a:ext cx="217" cy="206"/>
              </p:xfrm>
              <a:graphic>
                <a:graphicData uri="http://schemas.openxmlformats.org/presentationml/2006/ole">
                  <p:oleObj spid="_x0000_s334858" name="Equation" r:id="rId7" imgW="241200" imgH="228600" progId="Equation.DSMT4">
                    <p:embed/>
                  </p:oleObj>
                </a:graphicData>
              </a:graphic>
            </p:graphicFrame>
          </p:grpSp>
        </p:grpSp>
        <p:sp>
          <p:nvSpPr>
            <p:cNvPr id="56353" name="Freeform 26"/>
            <p:cNvSpPr>
              <a:spLocks/>
            </p:cNvSpPr>
            <p:nvPr/>
          </p:nvSpPr>
          <p:spPr bwMode="auto">
            <a:xfrm>
              <a:off x="4730" y="2951"/>
              <a:ext cx="492" cy="301"/>
            </a:xfrm>
            <a:custGeom>
              <a:avLst/>
              <a:gdLst>
                <a:gd name="T0" fmla="*/ 0 w 348"/>
                <a:gd name="T1" fmla="*/ 301 h 157"/>
                <a:gd name="T2" fmla="*/ 34 w 348"/>
                <a:gd name="T3" fmla="*/ 117 h 157"/>
                <a:gd name="T4" fmla="*/ 144 w 348"/>
                <a:gd name="T5" fmla="*/ 220 h 157"/>
                <a:gd name="T6" fmla="*/ 204 w 348"/>
                <a:gd name="T7" fmla="*/ 59 h 157"/>
                <a:gd name="T8" fmla="*/ 314 w 348"/>
                <a:gd name="T9" fmla="*/ 163 h 157"/>
                <a:gd name="T10" fmla="*/ 365 w 348"/>
                <a:gd name="T11" fmla="*/ 13 h 157"/>
                <a:gd name="T12" fmla="*/ 492 w 348"/>
                <a:gd name="T13" fmla="*/ 82 h 157"/>
                <a:gd name="T14" fmla="*/ 0 60000 65536"/>
                <a:gd name="T15" fmla="*/ 0 60000 65536"/>
                <a:gd name="T16" fmla="*/ 0 60000 65536"/>
                <a:gd name="T17" fmla="*/ 0 60000 65536"/>
                <a:gd name="T18" fmla="*/ 0 60000 65536"/>
                <a:gd name="T19" fmla="*/ 0 60000 65536"/>
                <a:gd name="T20" fmla="*/ 0 60000 65536"/>
                <a:gd name="T21" fmla="*/ 0 w 348"/>
                <a:gd name="T22" fmla="*/ 0 h 157"/>
                <a:gd name="T23" fmla="*/ 348 w 348"/>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 h="157">
                  <a:moveTo>
                    <a:pt x="0" y="157"/>
                  </a:moveTo>
                  <a:cubicBezTo>
                    <a:pt x="3" y="112"/>
                    <a:pt x="7" y="68"/>
                    <a:pt x="24" y="61"/>
                  </a:cubicBezTo>
                  <a:cubicBezTo>
                    <a:pt x="41" y="54"/>
                    <a:pt x="82" y="120"/>
                    <a:pt x="102" y="115"/>
                  </a:cubicBezTo>
                  <a:cubicBezTo>
                    <a:pt x="122" y="110"/>
                    <a:pt x="124" y="36"/>
                    <a:pt x="144" y="31"/>
                  </a:cubicBezTo>
                  <a:cubicBezTo>
                    <a:pt x="164" y="26"/>
                    <a:pt x="203" y="89"/>
                    <a:pt x="222" y="85"/>
                  </a:cubicBezTo>
                  <a:cubicBezTo>
                    <a:pt x="241" y="81"/>
                    <a:pt x="237" y="14"/>
                    <a:pt x="258" y="7"/>
                  </a:cubicBezTo>
                  <a:cubicBezTo>
                    <a:pt x="279" y="0"/>
                    <a:pt x="329" y="41"/>
                    <a:pt x="348" y="43"/>
                  </a:cubicBezTo>
                </a:path>
              </a:pathLst>
            </a:custGeom>
            <a:noFill/>
            <a:ln w="19050">
              <a:solidFill>
                <a:srgbClr val="FF0000"/>
              </a:solidFill>
              <a:round/>
              <a:headEnd/>
              <a:tailEnd type="triangle" w="med" len="med"/>
            </a:ln>
          </p:spPr>
          <p:txBody>
            <a:bodyPr anchor="ctr">
              <a:prstTxWarp prst="textNoShape">
                <a:avLst/>
              </a:prstTxWarp>
              <a:spAutoFit/>
            </a:bodyPr>
            <a:lstStyle/>
            <a:p>
              <a:endParaRPr lang="en-US"/>
            </a:p>
          </p:txBody>
        </p:sp>
      </p:grpSp>
      <p:grpSp>
        <p:nvGrpSpPr>
          <p:cNvPr id="6" name="Group 27"/>
          <p:cNvGrpSpPr>
            <a:grpSpLocks/>
          </p:cNvGrpSpPr>
          <p:nvPr/>
        </p:nvGrpSpPr>
        <p:grpSpPr bwMode="auto">
          <a:xfrm>
            <a:off x="1295400" y="2590800"/>
            <a:ext cx="2133600" cy="1071563"/>
            <a:chOff x="3664" y="1233"/>
            <a:chExt cx="1981" cy="1125"/>
          </a:xfrm>
        </p:grpSpPr>
        <p:sp>
          <p:nvSpPr>
            <p:cNvPr id="56343" name="Oval 28"/>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44" name="Line 29"/>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7" name="Group 30"/>
            <p:cNvGrpSpPr>
              <a:grpSpLocks/>
            </p:cNvGrpSpPr>
            <p:nvPr/>
          </p:nvGrpSpPr>
          <p:grpSpPr bwMode="auto">
            <a:xfrm>
              <a:off x="3664" y="1233"/>
              <a:ext cx="1981" cy="969"/>
              <a:chOff x="3664" y="1515"/>
              <a:chExt cx="1981" cy="969"/>
            </a:xfrm>
          </p:grpSpPr>
          <p:grpSp>
            <p:nvGrpSpPr>
              <p:cNvPr id="8" name="Group 31"/>
              <p:cNvGrpSpPr>
                <a:grpSpLocks/>
              </p:cNvGrpSpPr>
              <p:nvPr/>
            </p:nvGrpSpPr>
            <p:grpSpPr bwMode="auto">
              <a:xfrm>
                <a:off x="3840" y="1740"/>
                <a:ext cx="1626" cy="744"/>
                <a:chOff x="4134" y="1644"/>
                <a:chExt cx="810" cy="336"/>
              </a:xfrm>
            </p:grpSpPr>
            <p:sp>
              <p:nvSpPr>
                <p:cNvPr id="56347" name="Line 32"/>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48" name="Line 33"/>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49" name="Freeform 34"/>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50" name="Oval 35"/>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51" name="Line 36"/>
                <p:cNvSpPr>
                  <a:spLocks noChangeShapeType="1"/>
                </p:cNvSpPr>
                <p:nvPr/>
              </p:nvSpPr>
              <p:spPr bwMode="auto">
                <a:xfrm>
                  <a:off x="4746" y="1806"/>
                  <a:ext cx="0" cy="174"/>
                </a:xfrm>
                <a:prstGeom prst="line">
                  <a:avLst/>
                </a:prstGeom>
                <a:noFill/>
                <a:ln w="19050">
                  <a:solidFill>
                    <a:schemeClr val="tx1"/>
                  </a:solidFill>
                  <a:round/>
                  <a:headEnd/>
                  <a:tailEnd type="triangle" w="med" len="med"/>
                </a:ln>
              </p:spPr>
              <p:txBody>
                <a:bodyPr wrap="none" anchor="ctr">
                  <a:prstTxWarp prst="textNoShape">
                    <a:avLst/>
                  </a:prstTxWarp>
                  <a:spAutoFit/>
                </a:bodyPr>
                <a:lstStyle/>
                <a:p>
                  <a:endParaRPr lang="en-US"/>
                </a:p>
              </p:txBody>
            </p:sp>
          </p:grpSp>
          <p:graphicFrame>
            <p:nvGraphicFramePr>
              <p:cNvPr id="56323" name="Object 3"/>
              <p:cNvGraphicFramePr>
                <a:graphicFrameLocks noChangeAspect="1"/>
              </p:cNvGraphicFramePr>
              <p:nvPr/>
            </p:nvGraphicFramePr>
            <p:xfrm>
              <a:off x="5082" y="2049"/>
              <a:ext cx="286" cy="368"/>
            </p:xfrm>
            <a:graphic>
              <a:graphicData uri="http://schemas.openxmlformats.org/presentationml/2006/ole">
                <p:oleObj spid="_x0000_s334851" name="Equation" r:id="rId8" imgW="177480" imgH="228600" progId="Equation.DSMT4">
                  <p:embed/>
                </p:oleObj>
              </a:graphicData>
            </a:graphic>
          </p:graphicFrame>
          <p:graphicFrame>
            <p:nvGraphicFramePr>
              <p:cNvPr id="56324" name="Object 4"/>
              <p:cNvGraphicFramePr>
                <a:graphicFrameLocks noChangeAspect="1"/>
              </p:cNvGraphicFramePr>
              <p:nvPr/>
            </p:nvGraphicFramePr>
            <p:xfrm>
              <a:off x="3664" y="1587"/>
              <a:ext cx="458" cy="206"/>
            </p:xfrm>
            <a:graphic>
              <a:graphicData uri="http://schemas.openxmlformats.org/presentationml/2006/ole">
                <p:oleObj spid="_x0000_s334852" name="Equation" r:id="rId9" imgW="507960" imgH="228600" progId="Equation.DSMT4">
                  <p:embed/>
                </p:oleObj>
              </a:graphicData>
            </a:graphic>
          </p:graphicFrame>
          <p:graphicFrame>
            <p:nvGraphicFramePr>
              <p:cNvPr id="56325" name="Object 5"/>
              <p:cNvGraphicFramePr>
                <a:graphicFrameLocks noChangeAspect="1"/>
              </p:cNvGraphicFramePr>
              <p:nvPr/>
            </p:nvGraphicFramePr>
            <p:xfrm>
              <a:off x="5188" y="1515"/>
              <a:ext cx="229" cy="206"/>
            </p:xfrm>
            <a:graphic>
              <a:graphicData uri="http://schemas.openxmlformats.org/presentationml/2006/ole">
                <p:oleObj spid="_x0000_s334853" name="Equation" r:id="rId10" imgW="253800" imgH="228600" progId="Equation.DSMT4">
                  <p:embed/>
                </p:oleObj>
              </a:graphicData>
            </a:graphic>
          </p:graphicFrame>
          <p:graphicFrame>
            <p:nvGraphicFramePr>
              <p:cNvPr id="56326" name="Object 6"/>
              <p:cNvGraphicFramePr>
                <a:graphicFrameLocks noChangeAspect="1"/>
              </p:cNvGraphicFramePr>
              <p:nvPr/>
            </p:nvGraphicFramePr>
            <p:xfrm>
              <a:off x="5428" y="1935"/>
              <a:ext cx="217" cy="206"/>
            </p:xfrm>
            <a:graphic>
              <a:graphicData uri="http://schemas.openxmlformats.org/presentationml/2006/ole">
                <p:oleObj spid="_x0000_s334854" name="Equation" r:id="rId11" imgW="241200" imgH="228600" progId="Equation.DSMT4">
                  <p:embed/>
                </p:oleObj>
              </a:graphicData>
            </a:graphic>
          </p:graphicFrame>
        </p:grpSp>
      </p:grpSp>
      <p:graphicFrame>
        <p:nvGraphicFramePr>
          <p:cNvPr id="56322" name="Object 2"/>
          <p:cNvGraphicFramePr>
            <a:graphicFrameLocks noChangeAspect="1"/>
          </p:cNvGraphicFramePr>
          <p:nvPr/>
        </p:nvGraphicFramePr>
        <p:xfrm>
          <a:off x="914400" y="5715000"/>
          <a:ext cx="2130425" cy="336550"/>
        </p:xfrm>
        <a:graphic>
          <a:graphicData uri="http://schemas.openxmlformats.org/presentationml/2006/ole">
            <p:oleObj spid="_x0000_s334850" name="Equation" r:id="rId12" imgW="1447560" imgH="228600" progId="Equation.DSMT4">
              <p:embed/>
            </p:oleObj>
          </a:graphicData>
        </a:graphic>
      </p:graphicFrame>
      <p:sp>
        <p:nvSpPr>
          <p:cNvPr id="56342" name="Text Box 42"/>
          <p:cNvSpPr txBox="1">
            <a:spLocks noChangeArrowheads="1"/>
          </p:cNvSpPr>
          <p:nvPr/>
        </p:nvSpPr>
        <p:spPr bwMode="auto">
          <a:xfrm>
            <a:off x="809625" y="5957888"/>
            <a:ext cx="904875" cy="519112"/>
          </a:xfrm>
          <a:prstGeom prst="rect">
            <a:avLst/>
          </a:prstGeom>
          <a:noFill/>
          <a:ln w="9525">
            <a:noFill/>
            <a:miter lim="800000"/>
            <a:headEnd/>
            <a:tailEnd/>
          </a:ln>
        </p:spPr>
        <p:txBody>
          <a:bodyPr wrap="none">
            <a:prstTxWarp prst="textNoShape">
              <a:avLst/>
            </a:prstTxWarp>
            <a:spAutoFit/>
          </a:bodyPr>
          <a:lstStyle/>
          <a:p>
            <a:pPr eaLnBrk="0" hangingPunct="0"/>
            <a:r>
              <a:rPr lang="en-US" sz="1600" b="1">
                <a:latin typeface="Arial" charset="0"/>
              </a:rPr>
              <a:t>In</a:t>
            </a:r>
            <a:r>
              <a:rPr lang="en-US" sz="2800" b="1">
                <a:latin typeface="Times" charset="0"/>
              </a:rPr>
              <a:t> </a:t>
            </a:r>
            <a:r>
              <a:rPr lang="en-US" sz="1600" b="1">
                <a:solidFill>
                  <a:srgbClr val="1865FF"/>
                </a:solidFill>
                <a:latin typeface="Arial" charset="0"/>
              </a:rPr>
              <a:t>Q</a:t>
            </a:r>
            <a:r>
              <a:rPr lang="en-US" sz="1600" b="1">
                <a:solidFill>
                  <a:srgbClr val="CC3300"/>
                </a:solidFill>
                <a:latin typeface="Arial" charset="0"/>
              </a:rPr>
              <a:t>C</a:t>
            </a:r>
            <a:r>
              <a:rPr lang="en-US" sz="1600" b="1">
                <a:solidFill>
                  <a:srgbClr val="009900"/>
                </a:solidFill>
                <a:latin typeface="Arial" charset="0"/>
              </a:rPr>
              <a:t>D</a:t>
            </a:r>
          </a:p>
        </p:txBody>
      </p:sp>
      <p:sp>
        <p:nvSpPr>
          <p:cNvPr id="44" name="Footer Placeholder 43"/>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59613583-251C-5E41-8E40-F83250FD5C93}" type="slidenum">
              <a:rPr lang="en-US" smtClean="0"/>
              <a:pPr/>
              <a:t>42</a:t>
            </a:fld>
            <a:endParaRPr lang="en-US" smtClean="0"/>
          </a:p>
        </p:txBody>
      </p:sp>
      <p:sp>
        <p:nvSpPr>
          <p:cNvPr id="72707" name="Rectangle 2"/>
          <p:cNvSpPr>
            <a:spLocks noGrp="1" noChangeArrowheads="1"/>
          </p:cNvSpPr>
          <p:nvPr>
            <p:ph type="title"/>
          </p:nvPr>
        </p:nvSpPr>
        <p:spPr>
          <a:xfrm>
            <a:off x="304800" y="474663"/>
            <a:ext cx="8615363" cy="1233487"/>
          </a:xfrm>
        </p:spPr>
        <p:txBody>
          <a:bodyPr lIns="90000" tIns="46800" rIns="90000" bIns="46800" anchor="t">
            <a:normAutofit/>
          </a:bodyP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t>Process Dependence of Parton Energy Loss</a:t>
            </a:r>
            <a:endParaRPr lang="en-US" sz="3600" dirty="0"/>
          </a:p>
        </p:txBody>
      </p:sp>
      <p:sp>
        <p:nvSpPr>
          <p:cNvPr id="72708" name="Text Box 3"/>
          <p:cNvSpPr txBox="1">
            <a:spLocks noChangeArrowheads="1"/>
          </p:cNvSpPr>
          <p:nvPr/>
        </p:nvSpPr>
        <p:spPr bwMode="auto">
          <a:xfrm>
            <a:off x="990600" y="1447800"/>
            <a:ext cx="3057525" cy="457200"/>
          </a:xfrm>
          <a:prstGeom prst="rect">
            <a:avLst/>
          </a:prstGeom>
          <a:solidFill>
            <a:srgbClr val="CCFFCC"/>
          </a:solidFill>
          <a:ln w="9525">
            <a:noFill/>
            <a:round/>
            <a:headEnd/>
            <a:tailEnd/>
          </a:ln>
        </p:spPr>
        <p:txBody>
          <a:bodyPr lIns="90000" tIns="46800" rIns="90000" bIns="46800">
            <a:prstTxWarp prst="textNoShape">
              <a:avLst/>
            </a:prstTxWarp>
            <a:spAutoFit/>
          </a:bodyPr>
          <a:lstStyle/>
          <a:p>
            <a:pPr defTabSz="457200">
              <a:buClr>
                <a:srgbClr val="0099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solidFill>
                  <a:srgbClr val="009900"/>
                </a:solidFill>
                <a:latin typeface="Arial" charset="0"/>
                <a:ea typeface="DejaVu Sans" charset="0"/>
                <a:cs typeface="DejaVu Sans" charset="0"/>
              </a:rPr>
              <a:t> </a:t>
            </a:r>
            <a:r>
              <a:rPr lang="en-US" sz="2000" dirty="0">
                <a:latin typeface="Arial" charset="0"/>
                <a:ea typeface="DejaVu Sans" charset="0"/>
                <a:cs typeface="DejaVu Sans" charset="0"/>
              </a:rPr>
              <a:t>E-loss in three cases</a:t>
            </a:r>
            <a:r>
              <a:rPr lang="en-US" sz="2400" dirty="0">
                <a:latin typeface="Arial" charset="0"/>
                <a:ea typeface="DejaVu Sans" charset="0"/>
                <a:cs typeface="DejaVu Sans" charset="0"/>
              </a:rPr>
              <a:t> </a:t>
            </a:r>
          </a:p>
        </p:txBody>
      </p:sp>
      <p:pic>
        <p:nvPicPr>
          <p:cNvPr id="72709" name="Picture 5"/>
          <p:cNvPicPr>
            <a:picLocks noChangeAspect="1" noChangeArrowheads="1"/>
          </p:cNvPicPr>
          <p:nvPr/>
        </p:nvPicPr>
        <p:blipFill>
          <a:blip r:embed="rId3"/>
          <a:srcRect/>
          <a:stretch>
            <a:fillRect/>
          </a:stretch>
        </p:blipFill>
        <p:spPr bwMode="auto">
          <a:xfrm>
            <a:off x="304800" y="3657600"/>
            <a:ext cx="2346325" cy="1058863"/>
          </a:xfrm>
          <a:prstGeom prst="rect">
            <a:avLst/>
          </a:prstGeom>
          <a:noFill/>
          <a:ln w="9525">
            <a:noFill/>
            <a:round/>
            <a:headEnd/>
            <a:tailEnd/>
          </a:ln>
        </p:spPr>
      </p:pic>
      <p:pic>
        <p:nvPicPr>
          <p:cNvPr id="72710" name="Picture 6"/>
          <p:cNvPicPr>
            <a:picLocks noChangeAspect="1" noChangeArrowheads="1"/>
          </p:cNvPicPr>
          <p:nvPr/>
        </p:nvPicPr>
        <p:blipFill>
          <a:blip r:embed="rId4"/>
          <a:srcRect/>
          <a:stretch>
            <a:fillRect/>
          </a:stretch>
        </p:blipFill>
        <p:spPr bwMode="auto">
          <a:xfrm>
            <a:off x="5292725" y="1708150"/>
            <a:ext cx="3741738" cy="4038600"/>
          </a:xfrm>
          <a:prstGeom prst="rect">
            <a:avLst/>
          </a:prstGeom>
          <a:noFill/>
          <a:ln w="9525">
            <a:noFill/>
            <a:round/>
            <a:headEnd/>
            <a:tailEnd/>
          </a:ln>
        </p:spPr>
      </p:pic>
      <p:pic>
        <p:nvPicPr>
          <p:cNvPr id="72711" name="Picture 7"/>
          <p:cNvPicPr>
            <a:picLocks noChangeAspect="1" noChangeArrowheads="1"/>
          </p:cNvPicPr>
          <p:nvPr/>
        </p:nvPicPr>
        <p:blipFill>
          <a:blip r:embed="rId5"/>
          <a:srcRect/>
          <a:stretch>
            <a:fillRect/>
          </a:stretch>
        </p:blipFill>
        <p:spPr bwMode="auto">
          <a:xfrm>
            <a:off x="381000" y="2495550"/>
            <a:ext cx="2503488" cy="1085850"/>
          </a:xfrm>
          <a:prstGeom prst="rect">
            <a:avLst/>
          </a:prstGeom>
          <a:noFill/>
          <a:ln w="9525">
            <a:noFill/>
            <a:round/>
            <a:headEnd/>
            <a:tailEnd/>
          </a:ln>
        </p:spPr>
      </p:pic>
      <p:pic>
        <p:nvPicPr>
          <p:cNvPr id="72712" name="Picture 8"/>
          <p:cNvPicPr>
            <a:picLocks noChangeAspect="1" noChangeArrowheads="1"/>
          </p:cNvPicPr>
          <p:nvPr/>
        </p:nvPicPr>
        <p:blipFill>
          <a:blip r:embed="rId6"/>
          <a:srcRect/>
          <a:stretch>
            <a:fillRect/>
          </a:stretch>
        </p:blipFill>
        <p:spPr bwMode="auto">
          <a:xfrm>
            <a:off x="381000" y="4745038"/>
            <a:ext cx="2454275" cy="1122362"/>
          </a:xfrm>
          <a:prstGeom prst="rect">
            <a:avLst/>
          </a:prstGeom>
          <a:noFill/>
          <a:ln w="9525">
            <a:noFill/>
            <a:round/>
            <a:headEnd/>
            <a:tailEnd/>
          </a:ln>
        </p:spPr>
      </p:pic>
      <p:sp>
        <p:nvSpPr>
          <p:cNvPr id="72713" name="Text Box 9"/>
          <p:cNvSpPr txBox="1">
            <a:spLocks noChangeArrowheads="1"/>
          </p:cNvSpPr>
          <p:nvPr/>
        </p:nvSpPr>
        <p:spPr bwMode="auto">
          <a:xfrm>
            <a:off x="2971800" y="2711450"/>
            <a:ext cx="232092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Academic case </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(probably inapplicable)</a:t>
            </a:r>
            <a:r>
              <a:rPr lang="ar-sa">
                <a:solidFill>
                  <a:srgbClr val="000000"/>
                </a:solidFill>
                <a:latin typeface="Times New Roman" charset="0"/>
              </a:rPr>
              <a:t>‏</a:t>
            </a:r>
            <a:endParaRPr lang="en-US">
              <a:solidFill>
                <a:srgbClr val="000000"/>
              </a:solidFill>
              <a:latin typeface="Times New Roman" charset="0"/>
              <a:ea typeface="DejaVu Sans" charset="0"/>
              <a:cs typeface="DejaVu Sans" charset="0"/>
            </a:endParaRPr>
          </a:p>
        </p:txBody>
      </p:sp>
      <p:sp>
        <p:nvSpPr>
          <p:cNvPr id="72714" name="Text Box 10"/>
          <p:cNvSpPr txBox="1">
            <a:spLocks noChangeArrowheads="1"/>
          </p:cNvSpPr>
          <p:nvPr/>
        </p:nvSpPr>
        <p:spPr bwMode="auto">
          <a:xfrm>
            <a:off x="3108325" y="4051300"/>
            <a:ext cx="18954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Initial-state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DY process </a:t>
            </a:r>
          </a:p>
        </p:txBody>
      </p:sp>
      <p:sp>
        <p:nvSpPr>
          <p:cNvPr id="72715" name="Text Box 11"/>
          <p:cNvSpPr txBox="1">
            <a:spLocks noChangeArrowheads="1"/>
          </p:cNvSpPr>
          <p:nvPr/>
        </p:nvSpPr>
        <p:spPr bwMode="auto">
          <a:xfrm>
            <a:off x="3124200" y="5105400"/>
            <a:ext cx="18192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Final-state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SDIS, QGP </a:t>
            </a:r>
          </a:p>
        </p:txBody>
      </p:sp>
      <p:sp>
        <p:nvSpPr>
          <p:cNvPr id="72716" name="Rectangle 12"/>
          <p:cNvSpPr>
            <a:spLocks noChangeArrowheads="1"/>
          </p:cNvSpPr>
          <p:nvPr/>
        </p:nvSpPr>
        <p:spPr bwMode="auto">
          <a:xfrm>
            <a:off x="1785938" y="6103938"/>
            <a:ext cx="4826000" cy="4152900"/>
          </a:xfrm>
          <a:prstGeom prst="rect">
            <a:avLst/>
          </a:prstGeom>
          <a:noFill/>
          <a:ln w="9525">
            <a:noFill/>
            <a:round/>
            <a:headEnd/>
            <a:tailEnd/>
          </a:ln>
        </p:spPr>
        <p:txBody>
          <a:bodyPr wrap="none" anchor="ctr">
            <a:prstTxWarp prst="textNoShape">
              <a:avLst/>
            </a:prstTxWarp>
          </a:bodyPr>
          <a:lstStyle/>
          <a:p>
            <a:endParaRPr lang="en-US"/>
          </a:p>
        </p:txBody>
      </p:sp>
      <p:sp>
        <p:nvSpPr>
          <p:cNvPr id="72717" name="Text Box 16"/>
          <p:cNvSpPr txBox="1">
            <a:spLocks noChangeArrowheads="1"/>
          </p:cNvSpPr>
          <p:nvPr/>
        </p:nvSpPr>
        <p:spPr bwMode="auto">
          <a:xfrm>
            <a:off x="2971800" y="6248400"/>
            <a:ext cx="3581400" cy="366713"/>
          </a:xfrm>
          <a:prstGeom prst="rect">
            <a:avLst/>
          </a:prstGeom>
          <a:solidFill>
            <a:schemeClr val="accent2"/>
          </a:solidFill>
          <a:ln w="9525">
            <a:noFill/>
            <a:miter lim="800000"/>
            <a:headEnd/>
            <a:tailEnd/>
          </a:ln>
        </p:spPr>
        <p:txBody>
          <a:bodyPr>
            <a:prstTxWarp prst="textNoShape">
              <a:avLst/>
            </a:prstTxWarp>
            <a:spAutoFit/>
          </a:bodyPr>
          <a:lstStyle/>
          <a:p>
            <a:pPr>
              <a:spcBef>
                <a:spcPct val="50000"/>
              </a:spcBef>
            </a:pPr>
            <a:r>
              <a:rPr lang="en-US"/>
              <a:t>   I. Vitev, PRC 75(2007)064906.</a:t>
            </a:r>
          </a:p>
        </p:txBody>
      </p:sp>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p:txBody>
          <a:bodyPr/>
          <a:lstStyle/>
          <a:p>
            <a:pPr>
              <a:tabLst>
                <a:tab pos="749300" algn="l"/>
              </a:tabLst>
            </a:pPr>
            <a:fld id="{36BE5AA5-076C-A94E-B262-212AA3E998A6}" type="slidenum">
              <a:rPr lang="en-US"/>
              <a:pPr>
                <a:tabLst>
                  <a:tab pos="749300" algn="l"/>
                </a:tabLst>
              </a:pPr>
              <a:t>43</a:t>
            </a:fld>
            <a:endParaRPr lang="en-US"/>
          </a:p>
        </p:txBody>
      </p:sp>
      <p:sp>
        <p:nvSpPr>
          <p:cNvPr id="57" name="Title 28"/>
          <p:cNvSpPr txBox="1">
            <a:spLocks/>
          </p:cNvSpPr>
          <p:nvPr/>
        </p:nvSpPr>
        <p:spPr>
          <a:xfrm>
            <a:off x="533400" y="241300"/>
            <a:ext cx="8001000" cy="469900"/>
          </a:xfrm>
          <a:prstGeom prst="rect">
            <a:avLst/>
          </a:prstGeom>
        </p:spPr>
        <p:txBody>
          <a:bodyPr>
            <a:prstTxWarp prst="textNoShape">
              <a:avLst/>
            </a:prstTxWarp>
          </a:bodyPr>
          <a:lstStyle/>
          <a:p>
            <a:pPr eaLnBrk="0" hangingPunct="0">
              <a:spcBef>
                <a:spcPts val="200"/>
              </a:spcBef>
            </a:pPr>
            <a:r>
              <a:rPr lang="en-US" sz="3200" dirty="0" smtClean="0">
                <a:solidFill>
                  <a:srgbClr val="FF0000"/>
                </a:solidFill>
                <a:latin typeface="Arial" charset="0"/>
                <a:ea typeface="ヒラギノ角ゴ ProN W6" charset="-128"/>
                <a:cs typeface="ヒラギノ角ゴ ProN W6" charset="-128"/>
                <a:sym typeface="Arial" charset="0"/>
              </a:rPr>
              <a:t>E906</a:t>
            </a:r>
            <a:r>
              <a:rPr lang="en-US" sz="3200" dirty="0" smtClean="0">
                <a:solidFill>
                  <a:srgbClr val="FF0000"/>
                </a:solidFill>
                <a:latin typeface="Arial" charset="0"/>
                <a:ea typeface="ヒラギノ角ゴ ProN W6" charset="-128"/>
                <a:cs typeface="ヒラギノ角ゴ ProN W6" charset="-128"/>
                <a:sym typeface="Arial" charset="0"/>
              </a:rPr>
              <a:t> </a:t>
            </a:r>
            <a:r>
              <a:rPr lang="en-US" sz="3200" dirty="0">
                <a:solidFill>
                  <a:srgbClr val="FF0000"/>
                </a:solidFill>
                <a:latin typeface="Arial" charset="0"/>
                <a:ea typeface="ヒラギノ角ゴ ProN W6" charset="-128"/>
                <a:cs typeface="ヒラギノ角ゴ ProN W6" charset="-128"/>
                <a:sym typeface="Arial" charset="0"/>
              </a:rPr>
              <a:t>Projections for </a:t>
            </a:r>
            <a:r>
              <a:rPr lang="en-US" sz="3200" dirty="0" err="1">
                <a:solidFill>
                  <a:srgbClr val="FF0000"/>
                </a:solidFill>
                <a:latin typeface="Arial" charset="0"/>
                <a:ea typeface="ヒラギノ角ゴ ProN W6" charset="-128"/>
                <a:cs typeface="ヒラギノ角ゴ ProN W6" charset="-128"/>
                <a:sym typeface="Arial" charset="0"/>
              </a:rPr>
              <a:t>d-bar/u-bar</a:t>
            </a:r>
            <a:r>
              <a:rPr lang="en-US" sz="3200" dirty="0">
                <a:solidFill>
                  <a:srgbClr val="FF0000"/>
                </a:solidFill>
                <a:latin typeface="Arial" charset="0"/>
                <a:ea typeface="ヒラギノ角ゴ ProN W6" charset="-128"/>
                <a:cs typeface="ヒラギノ角ゴ ProN W6" charset="-128"/>
                <a:sym typeface="Arial" charset="0"/>
              </a:rPr>
              <a:t> Ratio</a:t>
            </a:r>
          </a:p>
        </p:txBody>
      </p:sp>
      <p:pic>
        <p:nvPicPr>
          <p:cNvPr id="20484" name="Picture 2" descr="dbub_e906_slide"/>
          <p:cNvPicPr>
            <a:picLocks noChangeAspect="1" noChangeArrowheads="1"/>
          </p:cNvPicPr>
          <p:nvPr/>
        </p:nvPicPr>
        <p:blipFill>
          <a:blip r:embed="rId3"/>
          <a:srcRect/>
          <a:stretch>
            <a:fillRect/>
          </a:stretch>
        </p:blipFill>
        <p:spPr bwMode="auto">
          <a:xfrm>
            <a:off x="3820583" y="863600"/>
            <a:ext cx="5242455" cy="5231955"/>
          </a:xfrm>
          <a:prstGeom prst="rect">
            <a:avLst/>
          </a:prstGeom>
          <a:noFill/>
          <a:ln w="9525">
            <a:noFill/>
            <a:miter lim="800000"/>
            <a:headEnd/>
            <a:tailEnd/>
          </a:ln>
        </p:spPr>
      </p:pic>
      <p:sp>
        <p:nvSpPr>
          <p:cNvPr id="34" name="Rectangle 4"/>
          <p:cNvSpPr txBox="1">
            <a:spLocks noChangeArrowheads="1"/>
          </p:cNvSpPr>
          <p:nvPr/>
        </p:nvSpPr>
        <p:spPr bwMode="auto">
          <a:xfrm>
            <a:off x="152400" y="1371600"/>
            <a:ext cx="3378200" cy="4038600"/>
          </a:xfrm>
          <a:prstGeom prst="rect">
            <a:avLst/>
          </a:prstGeom>
          <a:noFill/>
          <a:ln w="12700">
            <a:noFill/>
            <a:miter lim="800000"/>
            <a:headEnd/>
            <a:tailEnd/>
          </a:ln>
        </p:spPr>
        <p:txBody>
          <a:bodyPr lIns="50800" tIns="50800" rIns="50800" bIns="50800">
            <a:prstTxWarp prst="textNoShape">
              <a:avLst/>
            </a:prstTxWarp>
          </a:bodyPr>
          <a:lstStyle/>
          <a:p>
            <a:pPr marL="334963" indent="-334963" algn="l" eaLnBrk="0" hangingPunct="0">
              <a:spcBef>
                <a:spcPts val="1200"/>
              </a:spcBef>
              <a:buSzPct val="200000"/>
              <a:buFont typeface="Arial" charset="0"/>
              <a:buChar char="•"/>
            </a:pPr>
            <a:r>
              <a:rPr lang="en-US">
                <a:latin typeface="Arial" charset="0"/>
                <a:sym typeface="Arial" charset="0"/>
              </a:rPr>
              <a:t>SeaQuest will extend these measurements and reduce  statistical uncertainty</a:t>
            </a:r>
          </a:p>
          <a:p>
            <a:pPr marL="334963" indent="-334963" algn="l" eaLnBrk="0" hangingPunct="0">
              <a:spcBef>
                <a:spcPts val="1200"/>
              </a:spcBef>
              <a:buSzPct val="200000"/>
              <a:buFont typeface="Arial" charset="0"/>
              <a:buChar char="•"/>
            </a:pPr>
            <a:r>
              <a:rPr lang="en-US">
                <a:sym typeface="Arial" charset="0"/>
              </a:rPr>
              <a:t>SeaQuest </a:t>
            </a:r>
            <a:r>
              <a:rPr lang="en-US">
                <a:latin typeface="Arial" charset="0"/>
                <a:sym typeface="Arial" charset="0"/>
              </a:rPr>
              <a:t>expects systematic uncertainty to remain at </a:t>
            </a:r>
            <a:r>
              <a:rPr lang="en-US">
                <a:ea typeface="Arial" charset="0"/>
                <a:cs typeface="Arial" charset="0"/>
                <a:sym typeface="Arial" charset="0"/>
              </a:rPr>
              <a:t>≈1</a:t>
            </a:r>
            <a:r>
              <a:rPr lang="en-US">
                <a:latin typeface="Arial" charset="0"/>
                <a:sym typeface="Arial" charset="0"/>
              </a:rPr>
              <a:t>% in cross section ratio</a:t>
            </a:r>
          </a:p>
          <a:p>
            <a:pPr marL="334963" indent="-334963" algn="l" eaLnBrk="0" hangingPunct="0">
              <a:spcBef>
                <a:spcPts val="1200"/>
              </a:spcBef>
              <a:buSzPct val="200000"/>
              <a:buFont typeface="Arial" charset="0"/>
              <a:buChar char="•"/>
            </a:pPr>
            <a:r>
              <a:rPr lang="en-US">
                <a:latin typeface="Arial" charset="0"/>
                <a:sym typeface="Arial" charset="0"/>
              </a:rPr>
              <a:t>5 s slow extraction spill each minute</a:t>
            </a:r>
          </a:p>
          <a:p>
            <a:pPr marL="334963" indent="-334963" algn="l" eaLnBrk="0" hangingPunct="0">
              <a:spcBef>
                <a:spcPts val="1200"/>
              </a:spcBef>
              <a:buSzPct val="200000"/>
              <a:buFont typeface="Arial" charset="0"/>
              <a:buChar char="•"/>
            </a:pPr>
            <a:r>
              <a:rPr lang="en-US">
                <a:latin typeface="Arial" charset="0"/>
                <a:sym typeface="Arial" charset="0"/>
              </a:rPr>
              <a:t>Intensity:</a:t>
            </a:r>
          </a:p>
          <a:p>
            <a:pPr marL="792163" lvl="1" indent="-334963" algn="l" eaLnBrk="0" hangingPunct="0">
              <a:spcBef>
                <a:spcPts val="1200"/>
              </a:spcBef>
              <a:buSzPct val="200000"/>
              <a:buFontTx/>
              <a:buChar char="-"/>
            </a:pPr>
            <a:r>
              <a:rPr lang="en-US">
                <a:latin typeface="Arial" charset="0"/>
                <a:sym typeface="Arial" charset="0"/>
              </a:rPr>
              <a:t>2 x 10</a:t>
            </a:r>
            <a:r>
              <a:rPr lang="en-US" baseline="30000">
                <a:latin typeface="Arial" charset="0"/>
                <a:sym typeface="Arial" charset="0"/>
              </a:rPr>
              <a:t>12 </a:t>
            </a:r>
            <a:r>
              <a:rPr lang="en-US">
                <a:latin typeface="Arial" charset="0"/>
                <a:sym typeface="Arial" charset="0"/>
              </a:rPr>
              <a:t>protons/s</a:t>
            </a:r>
          </a:p>
          <a:p>
            <a:pPr marL="792163" lvl="1" indent="-334963" algn="l" eaLnBrk="0" hangingPunct="0">
              <a:spcBef>
                <a:spcPts val="1200"/>
              </a:spcBef>
              <a:buSzPct val="200000"/>
              <a:buFontTx/>
              <a:buChar char="-"/>
            </a:pPr>
            <a:r>
              <a:rPr lang="en-US">
                <a:sym typeface="Arial" charset="0"/>
              </a:rPr>
              <a:t>1 x 10</a:t>
            </a:r>
            <a:r>
              <a:rPr lang="en-US" baseline="30000">
                <a:sym typeface="Arial" charset="0"/>
              </a:rPr>
              <a:t>13 </a:t>
            </a:r>
            <a:r>
              <a:rPr lang="en-US">
                <a:sym typeface="Arial" charset="0"/>
              </a:rPr>
              <a:t>protons/spill</a:t>
            </a:r>
          </a:p>
          <a:p>
            <a:pPr marL="792163" lvl="1" indent="-334963" algn="l" eaLnBrk="0" hangingPunct="0">
              <a:spcBef>
                <a:spcPts val="1200"/>
              </a:spcBef>
              <a:buSzPct val="200000"/>
              <a:buFontTx/>
              <a:buChar char="-"/>
            </a:pPr>
            <a:endParaRPr lang="en-US">
              <a:latin typeface="Arial" charset="0"/>
              <a:sym typeface="Arial" charset="0"/>
            </a:endParaRPr>
          </a:p>
          <a:p>
            <a:pPr marL="334963" indent="-334963" algn="l" eaLnBrk="0" hangingPunct="0">
              <a:spcBef>
                <a:spcPts val="1200"/>
              </a:spcBef>
              <a:buSzPct val="200000"/>
              <a:buFont typeface="Arial" charset="0"/>
              <a:buChar char="•"/>
            </a:pPr>
            <a:endParaRPr lang="en-US">
              <a:latin typeface="Arial" charset="0"/>
              <a:sym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25478BDA-F7D2-F24A-BD1C-7AE95A1B3963}" type="slidenum">
              <a:rPr lang="en-US"/>
              <a:pPr/>
              <a:t>44</a:t>
            </a:fld>
            <a:endParaRPr lang="en-US"/>
          </a:p>
        </p:txBody>
      </p:sp>
      <p:sp>
        <p:nvSpPr>
          <p:cNvPr id="718850" name="Rectangle 2"/>
          <p:cNvSpPr>
            <a:spLocks noChangeArrowheads="1"/>
          </p:cNvSpPr>
          <p:nvPr/>
        </p:nvSpPr>
        <p:spPr bwMode="auto">
          <a:xfrm>
            <a:off x="0" y="228600"/>
            <a:ext cx="8801100" cy="525463"/>
          </a:xfrm>
          <a:prstGeom prst="rect">
            <a:avLst/>
          </a:prstGeom>
          <a:solidFill>
            <a:schemeClr val="bg1"/>
          </a:solidFill>
          <a:ln w="25400">
            <a:noFill/>
            <a:miter lim="800000"/>
            <a:headEnd/>
            <a:tailEnd/>
          </a:ln>
          <a:effectLst/>
        </p:spPr>
        <p:txBody>
          <a:bodyPr lIns="99276" tIns="49638" rIns="99276" bIns="49638" anchor="ctr">
            <a:prstTxWarp prst="textNoShape">
              <a:avLst/>
            </a:prstTxWarp>
            <a:spAutoFit/>
          </a:bodyPr>
          <a:lstStyle/>
          <a:p>
            <a:pPr algn="ctr">
              <a:buFontTx/>
              <a:buNone/>
            </a:pPr>
            <a:r>
              <a:rPr lang="en-US" sz="2800">
                <a:solidFill>
                  <a:srgbClr val="CC0000"/>
                </a:solidFill>
                <a:latin typeface="Comic Sans MS" charset="0"/>
              </a:rPr>
              <a:t>Results on cos2</a:t>
            </a:r>
            <a:r>
              <a:rPr lang="el-GR" sz="2800">
                <a:solidFill>
                  <a:srgbClr val="CC0000"/>
                </a:solidFill>
                <a:latin typeface="Comic Sans MS" charset="0"/>
                <a:ea typeface="Arial" charset="0"/>
                <a:cs typeface="Arial" charset="0"/>
              </a:rPr>
              <a:t>Φ</a:t>
            </a:r>
            <a:r>
              <a:rPr lang="en-US" sz="2800">
                <a:solidFill>
                  <a:srgbClr val="CC0000"/>
                </a:solidFill>
                <a:latin typeface="Comic Sans MS" charset="0"/>
                <a:ea typeface="Arial" charset="0"/>
                <a:cs typeface="Arial" charset="0"/>
              </a:rPr>
              <a:t> Distribution in p+p Drell-Yan</a:t>
            </a:r>
            <a:endParaRPr lang="el-GR" sz="2800">
              <a:solidFill>
                <a:srgbClr val="CC0000"/>
              </a:solidFill>
              <a:latin typeface="Comic Sans MS" charset="0"/>
              <a:ea typeface="Arial" charset="0"/>
              <a:cs typeface="Arial" charset="0"/>
            </a:endParaRPr>
          </a:p>
        </p:txBody>
      </p:sp>
      <p:pic>
        <p:nvPicPr>
          <p:cNvPr id="718851" name="Picture 3"/>
          <p:cNvPicPr>
            <a:picLocks noChangeAspect="1" noChangeArrowheads="1"/>
          </p:cNvPicPr>
          <p:nvPr/>
        </p:nvPicPr>
        <p:blipFill>
          <a:blip r:embed="rId2"/>
          <a:srcRect l="16869" t="12502" r="18977" b="6252"/>
          <a:stretch>
            <a:fillRect/>
          </a:stretch>
        </p:blipFill>
        <p:spPr bwMode="auto">
          <a:xfrm>
            <a:off x="1143000" y="1219200"/>
            <a:ext cx="5929313" cy="4221163"/>
          </a:xfrm>
          <a:prstGeom prst="rect">
            <a:avLst/>
          </a:prstGeom>
          <a:noFill/>
          <a:ln w="28575">
            <a:noFill/>
            <a:miter lim="800000"/>
            <a:headEnd/>
            <a:tailEnd/>
          </a:ln>
          <a:effectLst/>
        </p:spPr>
      </p:pic>
      <p:sp>
        <p:nvSpPr>
          <p:cNvPr id="718852" name="Text Box 4"/>
          <p:cNvSpPr txBox="1">
            <a:spLocks noChangeArrowheads="1"/>
          </p:cNvSpPr>
          <p:nvPr/>
        </p:nvSpPr>
        <p:spPr bwMode="auto">
          <a:xfrm>
            <a:off x="6781800" y="2667000"/>
            <a:ext cx="2362200" cy="1338828"/>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dirty="0" err="1" smtClean="0">
                <a:solidFill>
                  <a:srgbClr val="CC0000"/>
                </a:solidFill>
              </a:rPr>
              <a:t>pQCD</a:t>
            </a:r>
            <a:r>
              <a:rPr lang="en-US" dirty="0" smtClean="0">
                <a:solidFill>
                  <a:srgbClr val="CC0000"/>
                </a:solidFill>
              </a:rPr>
              <a:t>       </a:t>
            </a:r>
            <a:endParaRPr lang="en-US" dirty="0" smtClean="0">
              <a:solidFill>
                <a:srgbClr val="CC0000"/>
              </a:solidFill>
            </a:endParaRPr>
          </a:p>
          <a:p>
            <a:pPr>
              <a:spcBef>
                <a:spcPct val="50000"/>
              </a:spcBef>
              <a:buFontTx/>
              <a:buNone/>
            </a:pPr>
            <a:r>
              <a:rPr lang="en-US" dirty="0" smtClean="0">
                <a:solidFill>
                  <a:srgbClr val="CC0000"/>
                </a:solidFill>
              </a:rPr>
              <a:t>(</a:t>
            </a:r>
            <a:r>
              <a:rPr lang="en-US" dirty="0">
                <a:solidFill>
                  <a:srgbClr val="CC0000"/>
                </a:solidFill>
              </a:rPr>
              <a:t>Boer, </a:t>
            </a:r>
            <a:r>
              <a:rPr lang="en-US" dirty="0" err="1">
                <a:solidFill>
                  <a:srgbClr val="CC0000"/>
                </a:solidFill>
              </a:rPr>
              <a:t>Vogelsang</a:t>
            </a:r>
            <a:r>
              <a:rPr lang="en-US" dirty="0">
                <a:solidFill>
                  <a:srgbClr val="CC0000"/>
                </a:solidFill>
              </a:rPr>
              <a:t>; Berger, </a:t>
            </a:r>
            <a:r>
              <a:rPr lang="en-US" dirty="0" err="1">
                <a:solidFill>
                  <a:srgbClr val="CC0000"/>
                </a:solidFill>
              </a:rPr>
              <a:t>Qiu</a:t>
            </a:r>
            <a:r>
              <a:rPr lang="en-US" dirty="0">
                <a:solidFill>
                  <a:srgbClr val="CC0000"/>
                </a:solidFill>
              </a:rPr>
              <a:t>, Rodriguez-</a:t>
            </a:r>
            <a:r>
              <a:rPr lang="en-US" dirty="0" err="1">
                <a:solidFill>
                  <a:srgbClr val="CC0000"/>
                </a:solidFill>
              </a:rPr>
              <a:t>Pedraza</a:t>
            </a:r>
            <a:r>
              <a:rPr lang="en-US" dirty="0">
                <a:solidFill>
                  <a:srgbClr val="CC0000"/>
                </a:solidFill>
              </a:rPr>
              <a:t>)</a:t>
            </a:r>
          </a:p>
        </p:txBody>
      </p:sp>
      <p:sp>
        <p:nvSpPr>
          <p:cNvPr id="718853" name="Line 5"/>
          <p:cNvSpPr>
            <a:spLocks noChangeShapeType="1"/>
          </p:cNvSpPr>
          <p:nvPr/>
        </p:nvSpPr>
        <p:spPr bwMode="auto">
          <a:xfrm flipH="1" flipV="1">
            <a:off x="6096000" y="2438400"/>
            <a:ext cx="1066800" cy="381000"/>
          </a:xfrm>
          <a:prstGeom prst="line">
            <a:avLst/>
          </a:prstGeom>
          <a:noFill/>
          <a:ln w="28575">
            <a:solidFill>
              <a:srgbClr val="CC0000"/>
            </a:solidFill>
            <a:round/>
            <a:headEnd/>
            <a:tailEnd type="triangle" w="med" len="med"/>
          </a:ln>
          <a:effectLst/>
        </p:spPr>
        <p:txBody>
          <a:bodyPr>
            <a:prstTxWarp prst="textNoShape">
              <a:avLst/>
            </a:prstTxWarp>
            <a:spAutoFit/>
          </a:bodyPr>
          <a:lstStyle/>
          <a:p>
            <a:endParaRPr lang="en-US"/>
          </a:p>
        </p:txBody>
      </p:sp>
      <p:sp>
        <p:nvSpPr>
          <p:cNvPr id="718854" name="Text Box 6"/>
          <p:cNvSpPr txBox="1">
            <a:spLocks noChangeArrowheads="1"/>
          </p:cNvSpPr>
          <p:nvPr/>
        </p:nvSpPr>
        <p:spPr bwMode="auto">
          <a:xfrm>
            <a:off x="2895600" y="22098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chemeClr val="tx1"/>
                </a:solidFill>
              </a:rPr>
              <a:t>p+p</a:t>
            </a:r>
          </a:p>
        </p:txBody>
      </p:sp>
      <p:sp>
        <p:nvSpPr>
          <p:cNvPr id="718855" name="Text Box 7"/>
          <p:cNvSpPr txBox="1">
            <a:spLocks noChangeArrowheads="1"/>
          </p:cNvSpPr>
          <p:nvPr/>
        </p:nvSpPr>
        <p:spPr bwMode="auto">
          <a:xfrm>
            <a:off x="3200400" y="41910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000066"/>
                </a:solidFill>
              </a:rPr>
              <a:t>p+d</a:t>
            </a:r>
          </a:p>
        </p:txBody>
      </p:sp>
      <p:sp>
        <p:nvSpPr>
          <p:cNvPr id="718856" name="Line 8"/>
          <p:cNvSpPr>
            <a:spLocks noChangeShapeType="1"/>
          </p:cNvSpPr>
          <p:nvPr/>
        </p:nvSpPr>
        <p:spPr bwMode="auto">
          <a:xfrm flipV="1">
            <a:off x="3581400" y="3733800"/>
            <a:ext cx="228600" cy="457200"/>
          </a:xfrm>
          <a:prstGeom prst="line">
            <a:avLst/>
          </a:prstGeom>
          <a:noFill/>
          <a:ln w="28575">
            <a:solidFill>
              <a:srgbClr val="000066"/>
            </a:solidFill>
            <a:round/>
            <a:headEnd/>
            <a:tailEnd type="triangle" w="med" len="med"/>
          </a:ln>
          <a:effectLst/>
        </p:spPr>
        <p:txBody>
          <a:bodyPr>
            <a:prstTxWarp prst="textNoShape">
              <a:avLst/>
            </a:prstTxWarp>
            <a:spAutoFit/>
          </a:bodyPr>
          <a:lstStyle/>
          <a:p>
            <a:endParaRPr lang="en-US"/>
          </a:p>
        </p:txBody>
      </p:sp>
      <p:sp>
        <p:nvSpPr>
          <p:cNvPr id="718857" name="Line 9"/>
          <p:cNvSpPr>
            <a:spLocks noChangeShapeType="1"/>
          </p:cNvSpPr>
          <p:nvPr/>
        </p:nvSpPr>
        <p:spPr bwMode="auto">
          <a:xfrm>
            <a:off x="3200400" y="2667000"/>
            <a:ext cx="228600" cy="381000"/>
          </a:xfrm>
          <a:prstGeom prst="line">
            <a:avLst/>
          </a:prstGeom>
          <a:noFill/>
          <a:ln w="28575">
            <a:solidFill>
              <a:srgbClr val="000000"/>
            </a:solidFill>
            <a:round/>
            <a:headEnd/>
            <a:tailEnd type="triangle" w="med" len="med"/>
          </a:ln>
          <a:effectLst/>
        </p:spPr>
        <p:txBody>
          <a:bodyPr>
            <a:prstTxWarp prst="textNoShape">
              <a:avLst/>
            </a:prstTxWarp>
            <a:spAutoFit/>
          </a:bodyPr>
          <a:lstStyle/>
          <a:p>
            <a:endParaRPr lang="en-US"/>
          </a:p>
        </p:txBody>
      </p:sp>
      <p:sp>
        <p:nvSpPr>
          <p:cNvPr id="718858" name="Text Box 10"/>
          <p:cNvSpPr txBox="1">
            <a:spLocks noChangeArrowheads="1"/>
          </p:cNvSpPr>
          <p:nvPr/>
        </p:nvSpPr>
        <p:spPr bwMode="auto">
          <a:xfrm>
            <a:off x="1524000" y="762000"/>
            <a:ext cx="5943600" cy="396875"/>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000">
                <a:solidFill>
                  <a:srgbClr val="003300"/>
                </a:solidFill>
              </a:rPr>
              <a:t>L. Zhu, J.C. Peng, et al., PRL 102 (2009) 182001 </a:t>
            </a:r>
          </a:p>
        </p:txBody>
      </p:sp>
      <p:sp>
        <p:nvSpPr>
          <p:cNvPr id="718859" name="Text Box 11"/>
          <p:cNvSpPr txBox="1">
            <a:spLocks noChangeArrowheads="1"/>
          </p:cNvSpPr>
          <p:nvPr/>
        </p:nvSpPr>
        <p:spPr bwMode="auto">
          <a:xfrm>
            <a:off x="1295400" y="6096000"/>
            <a:ext cx="65532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More data are anticipated from Fermilab E906 </a:t>
            </a:r>
          </a:p>
        </p:txBody>
      </p:sp>
      <p:sp>
        <p:nvSpPr>
          <p:cNvPr id="718860" name="Text Box 12"/>
          <p:cNvSpPr txBox="1">
            <a:spLocks noChangeArrowheads="1"/>
          </p:cNvSpPr>
          <p:nvPr/>
        </p:nvSpPr>
        <p:spPr bwMode="auto">
          <a:xfrm>
            <a:off x="990600" y="5486400"/>
            <a:ext cx="73914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Combined analysis of SIDIS and D-Y by Melis et al.</a:t>
            </a:r>
          </a:p>
        </p:txBody>
      </p:sp>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Current Understanding of </a:t>
            </a:r>
            <a:r>
              <a:rPr lang="en-US" dirty="0" err="1" smtClean="0"/>
              <a:t>TSSAs</a:t>
            </a:r>
            <a:endParaRPr lang="en-US" dirty="0"/>
          </a:p>
        </p:txBody>
      </p:sp>
      <p:sp>
        <p:nvSpPr>
          <p:cNvPr id="3" name="Content Placeholder 2"/>
          <p:cNvSpPr>
            <a:spLocks noGrp="1"/>
          </p:cNvSpPr>
          <p:nvPr>
            <p:ph idx="1"/>
          </p:nvPr>
        </p:nvSpPr>
        <p:spPr>
          <a:xfrm>
            <a:off x="457200" y="1263362"/>
            <a:ext cx="8229600" cy="2133127"/>
          </a:xfrm>
        </p:spPr>
        <p:txBody>
          <a:bodyPr>
            <a:normAutofit fontScale="85000" lnSpcReduction="10000"/>
          </a:bodyPr>
          <a:lstStyle/>
          <a:p>
            <a:r>
              <a:rPr lang="en-US" dirty="0" smtClean="0"/>
              <a:t>TMD approach: Transverse Momentum Dependent Distribution Functions</a:t>
            </a:r>
          </a:p>
          <a:p>
            <a:pPr lvl="1"/>
            <a:r>
              <a:rPr lang="en-US" dirty="0" err="1" smtClean="0">
                <a:solidFill>
                  <a:srgbClr val="FF0000"/>
                </a:solidFill>
              </a:rPr>
              <a:t>Sivers</a:t>
            </a:r>
            <a:r>
              <a:rPr lang="en-US" dirty="0" smtClean="0">
                <a:solidFill>
                  <a:srgbClr val="FF0000"/>
                </a:solidFill>
              </a:rPr>
              <a:t> </a:t>
            </a:r>
            <a:r>
              <a:rPr lang="en-US" dirty="0" err="1" smtClean="0">
                <a:solidFill>
                  <a:srgbClr val="FF0000"/>
                </a:solidFill>
              </a:rPr>
              <a:t>fucntion</a:t>
            </a:r>
            <a:r>
              <a:rPr lang="en-US" dirty="0" smtClean="0">
                <a:solidFill>
                  <a:srgbClr val="FF0000"/>
                </a:solidFill>
              </a:rPr>
              <a:t>: </a:t>
            </a:r>
            <a:r>
              <a:rPr lang="en-US" dirty="0" smtClean="0"/>
              <a:t>nucleon spin and </a:t>
            </a:r>
            <a:r>
              <a:rPr lang="en-US" dirty="0" err="1" smtClean="0"/>
              <a:t>parton</a:t>
            </a:r>
            <a:r>
              <a:rPr lang="en-US" dirty="0" smtClean="0"/>
              <a:t> </a:t>
            </a:r>
            <a:r>
              <a:rPr lang="en-US" dirty="0" err="1" smtClean="0"/>
              <a:t>kT</a:t>
            </a:r>
            <a:r>
              <a:rPr lang="en-US" dirty="0" smtClean="0"/>
              <a:t> correlation  </a:t>
            </a:r>
          </a:p>
          <a:p>
            <a:pPr lvl="1"/>
            <a:r>
              <a:rPr lang="en-US" dirty="0" smtClean="0">
                <a:solidFill>
                  <a:srgbClr val="FF0000"/>
                </a:solidFill>
              </a:rPr>
              <a:t>Collins function</a:t>
            </a:r>
            <a:r>
              <a:rPr lang="en-US" dirty="0" smtClean="0"/>
              <a:t>: spin dependent fragmentation function</a:t>
            </a:r>
          </a:p>
          <a:p>
            <a:pPr lvl="1"/>
            <a:r>
              <a:rPr lang="en-US" dirty="0" smtClean="0"/>
              <a:t>and lots of others …  </a:t>
            </a:r>
          </a:p>
          <a:p>
            <a:endParaRPr lang="en-US" dirty="0" smtClean="0"/>
          </a:p>
          <a:p>
            <a:pPr lvl="1"/>
            <a:endParaRPr lang="en-US" dirty="0" smtClean="0"/>
          </a:p>
        </p:txBody>
      </p:sp>
      <p:grpSp>
        <p:nvGrpSpPr>
          <p:cNvPr id="4" name="Group 23"/>
          <p:cNvGrpSpPr>
            <a:grpSpLocks/>
          </p:cNvGrpSpPr>
          <p:nvPr/>
        </p:nvGrpSpPr>
        <p:grpSpPr bwMode="auto">
          <a:xfrm>
            <a:off x="388491" y="3396489"/>
            <a:ext cx="4046538" cy="2890838"/>
            <a:chOff x="192" y="960"/>
            <a:chExt cx="2549" cy="1821"/>
          </a:xfrm>
        </p:grpSpPr>
        <p:sp>
          <p:nvSpPr>
            <p:cNvPr id="9" name="Line 24"/>
            <p:cNvSpPr>
              <a:spLocks noChangeShapeType="1"/>
            </p:cNvSpPr>
            <p:nvPr/>
          </p:nvSpPr>
          <p:spPr bwMode="auto">
            <a:xfrm>
              <a:off x="192" y="1296"/>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10" name="Line 25"/>
            <p:cNvSpPr>
              <a:spLocks noChangeShapeType="1"/>
            </p:cNvSpPr>
            <p:nvPr/>
          </p:nvSpPr>
          <p:spPr bwMode="auto">
            <a:xfrm flipV="1">
              <a:off x="384" y="120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11" name="Text Box 26"/>
            <p:cNvSpPr txBox="1">
              <a:spLocks noChangeArrowheads="1"/>
            </p:cNvSpPr>
            <p:nvPr/>
          </p:nvSpPr>
          <p:spPr bwMode="auto">
            <a:xfrm>
              <a:off x="240" y="96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12" name="Text Box 27"/>
            <p:cNvSpPr txBox="1">
              <a:spLocks noChangeArrowheads="1"/>
            </p:cNvSpPr>
            <p:nvPr/>
          </p:nvSpPr>
          <p:spPr bwMode="auto">
            <a:xfrm>
              <a:off x="1488" y="143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T,q</a:t>
              </a:r>
              <a:endParaRPr lang="en-US" sz="2000" b="1">
                <a:solidFill>
                  <a:srgbClr val="006600"/>
                </a:solidFill>
                <a:latin typeface="Arial" charset="0"/>
                <a:ea typeface="ＭＳ Ｐゴシック" charset="-128"/>
                <a:cs typeface="ＭＳ Ｐゴシック" charset="-128"/>
              </a:endParaRPr>
            </a:p>
          </p:txBody>
        </p:sp>
        <p:sp>
          <p:nvSpPr>
            <p:cNvPr id="13" name="Line 28"/>
            <p:cNvSpPr>
              <a:spLocks noChangeShapeType="1"/>
            </p:cNvSpPr>
            <p:nvPr/>
          </p:nvSpPr>
          <p:spPr bwMode="auto">
            <a:xfrm>
              <a:off x="1056" y="1680"/>
              <a:ext cx="1008" cy="192"/>
            </a:xfrm>
            <a:prstGeom prst="line">
              <a:avLst/>
            </a:prstGeom>
            <a:noFill/>
            <a:ln w="76200">
              <a:solidFill>
                <a:srgbClr val="33CCCC"/>
              </a:solidFill>
              <a:round/>
              <a:headEnd/>
              <a:tailEnd type="triangle" w="med" len="med"/>
            </a:ln>
            <a:effectLst/>
          </p:spPr>
          <p:txBody>
            <a:bodyPr>
              <a:prstTxWarp prst="textNoShape">
                <a:avLst/>
              </a:prstTxWarp>
            </a:bodyPr>
            <a:lstStyle/>
            <a:p>
              <a:endParaRPr lang="en-US"/>
            </a:p>
          </p:txBody>
        </p:sp>
        <p:sp>
          <p:nvSpPr>
            <p:cNvPr id="14" name="Line 29"/>
            <p:cNvSpPr>
              <a:spLocks noChangeShapeType="1"/>
            </p:cNvSpPr>
            <p:nvPr/>
          </p:nvSpPr>
          <p:spPr bwMode="auto">
            <a:xfrm>
              <a:off x="2064" y="1872"/>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5" name="Line 30"/>
            <p:cNvSpPr>
              <a:spLocks noChangeShapeType="1"/>
            </p:cNvSpPr>
            <p:nvPr/>
          </p:nvSpPr>
          <p:spPr bwMode="auto">
            <a:xfrm rot="2215248" flipV="1">
              <a:off x="2069" y="1852"/>
              <a:ext cx="620" cy="236"/>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6" name="Line 31"/>
            <p:cNvSpPr>
              <a:spLocks noChangeShapeType="1"/>
            </p:cNvSpPr>
            <p:nvPr/>
          </p:nvSpPr>
          <p:spPr bwMode="auto">
            <a:xfrm rot="1381992">
              <a:off x="976" y="1876"/>
              <a:ext cx="1008" cy="192"/>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7" name="Line 32"/>
            <p:cNvSpPr>
              <a:spLocks noChangeShapeType="1"/>
            </p:cNvSpPr>
            <p:nvPr/>
          </p:nvSpPr>
          <p:spPr bwMode="auto">
            <a:xfrm rot="1381992">
              <a:off x="1868" y="2389"/>
              <a:ext cx="677" cy="53"/>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8" name="Line 33"/>
            <p:cNvSpPr>
              <a:spLocks noChangeShapeType="1"/>
            </p:cNvSpPr>
            <p:nvPr/>
          </p:nvSpPr>
          <p:spPr bwMode="auto">
            <a:xfrm rot="3597241" flipV="1">
              <a:off x="1848" y="2353"/>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9" name="Line 34"/>
            <p:cNvSpPr>
              <a:spLocks noChangeShapeType="1"/>
            </p:cNvSpPr>
            <p:nvPr/>
          </p:nvSpPr>
          <p:spPr bwMode="auto">
            <a:xfrm rot="-10800000">
              <a:off x="1056" y="1680"/>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20" name="Text Box 35"/>
            <p:cNvSpPr txBox="1">
              <a:spLocks noChangeArrowheads="1"/>
            </p:cNvSpPr>
            <p:nvPr/>
          </p:nvSpPr>
          <p:spPr bwMode="auto">
            <a:xfrm>
              <a:off x="432" y="1452"/>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21" name="Text Box 36"/>
            <p:cNvSpPr txBox="1">
              <a:spLocks noChangeArrowheads="1"/>
            </p:cNvSpPr>
            <p:nvPr/>
          </p:nvSpPr>
          <p:spPr bwMode="auto">
            <a:xfrm>
              <a:off x="1824" y="1872"/>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22" name="Line 37"/>
            <p:cNvSpPr>
              <a:spLocks noChangeShapeType="1"/>
            </p:cNvSpPr>
            <p:nvPr/>
          </p:nvSpPr>
          <p:spPr bwMode="auto">
            <a:xfrm flipV="1">
              <a:off x="1200" y="1632"/>
              <a:ext cx="336" cy="288"/>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grpSp>
      <p:grpSp>
        <p:nvGrpSpPr>
          <p:cNvPr id="5" name="Group 43"/>
          <p:cNvGrpSpPr>
            <a:grpSpLocks/>
          </p:cNvGrpSpPr>
          <p:nvPr/>
        </p:nvGrpSpPr>
        <p:grpSpPr bwMode="auto">
          <a:xfrm>
            <a:off x="4724400" y="3627470"/>
            <a:ext cx="4114800" cy="2890838"/>
            <a:chOff x="2976" y="2064"/>
            <a:chExt cx="2592" cy="1821"/>
          </a:xfrm>
        </p:grpSpPr>
        <p:grpSp>
          <p:nvGrpSpPr>
            <p:cNvPr id="6" name="Group 4"/>
            <p:cNvGrpSpPr>
              <a:grpSpLocks/>
            </p:cNvGrpSpPr>
            <p:nvPr/>
          </p:nvGrpSpPr>
          <p:grpSpPr bwMode="auto">
            <a:xfrm>
              <a:off x="2976" y="2064"/>
              <a:ext cx="2592" cy="1821"/>
              <a:chOff x="2976" y="1104"/>
              <a:chExt cx="2592" cy="1821"/>
            </a:xfrm>
          </p:grpSpPr>
          <p:sp>
            <p:nvSpPr>
              <p:cNvPr id="27" name="Line 5"/>
              <p:cNvSpPr>
                <a:spLocks noChangeShapeType="1"/>
              </p:cNvSpPr>
              <p:nvPr/>
            </p:nvSpPr>
            <p:spPr bwMode="auto">
              <a:xfrm>
                <a:off x="2976" y="1440"/>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28" name="Line 6"/>
              <p:cNvSpPr>
                <a:spLocks noChangeShapeType="1"/>
              </p:cNvSpPr>
              <p:nvPr/>
            </p:nvSpPr>
            <p:spPr bwMode="auto">
              <a:xfrm flipV="1">
                <a:off x="3168" y="1344"/>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9" name="Text Box 7"/>
              <p:cNvSpPr txBox="1">
                <a:spLocks noChangeArrowheads="1"/>
              </p:cNvSpPr>
              <p:nvPr/>
            </p:nvSpPr>
            <p:spPr bwMode="auto">
              <a:xfrm>
                <a:off x="3024" y="1104"/>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30" name="Line 8"/>
              <p:cNvSpPr>
                <a:spLocks noChangeShapeType="1"/>
              </p:cNvSpPr>
              <p:nvPr/>
            </p:nvSpPr>
            <p:spPr bwMode="auto">
              <a:xfrm rot="20678397" flipV="1">
                <a:off x="4800" y="2496"/>
                <a:ext cx="432" cy="192"/>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sp>
            <p:nvSpPr>
              <p:cNvPr id="31" name="Line 9"/>
              <p:cNvSpPr>
                <a:spLocks noChangeShapeType="1"/>
              </p:cNvSpPr>
              <p:nvPr/>
            </p:nvSpPr>
            <p:spPr bwMode="auto">
              <a:xfrm>
                <a:off x="4704" y="1872"/>
                <a:ext cx="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2" name="Line 10"/>
              <p:cNvSpPr>
                <a:spLocks noChangeShapeType="1"/>
              </p:cNvSpPr>
              <p:nvPr/>
            </p:nvSpPr>
            <p:spPr bwMode="auto">
              <a:xfrm>
                <a:off x="3840" y="1824"/>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3" name="Line 11"/>
              <p:cNvSpPr>
                <a:spLocks noChangeShapeType="1"/>
              </p:cNvSpPr>
              <p:nvPr/>
            </p:nvSpPr>
            <p:spPr bwMode="auto">
              <a:xfrm>
                <a:off x="4848" y="2016"/>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4" name="Line 12"/>
              <p:cNvSpPr>
                <a:spLocks noChangeShapeType="1"/>
              </p:cNvSpPr>
              <p:nvPr/>
            </p:nvSpPr>
            <p:spPr bwMode="auto">
              <a:xfrm rot="2215248" flipV="1">
                <a:off x="4853" y="1996"/>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5" name="Line 13"/>
              <p:cNvSpPr>
                <a:spLocks noChangeShapeType="1"/>
              </p:cNvSpPr>
              <p:nvPr/>
            </p:nvSpPr>
            <p:spPr bwMode="auto">
              <a:xfrm rot="1381992">
                <a:off x="3760" y="2020"/>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6" name="Line 14"/>
              <p:cNvSpPr>
                <a:spLocks noChangeShapeType="1"/>
              </p:cNvSpPr>
              <p:nvPr/>
            </p:nvSpPr>
            <p:spPr bwMode="auto">
              <a:xfrm rot="1381992">
                <a:off x="4652" y="2533"/>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7" name="Line 15"/>
              <p:cNvSpPr>
                <a:spLocks noChangeShapeType="1"/>
              </p:cNvSpPr>
              <p:nvPr/>
            </p:nvSpPr>
            <p:spPr bwMode="auto">
              <a:xfrm rot="3597241" flipV="1">
                <a:off x="4632" y="2497"/>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8" name="Line 16"/>
              <p:cNvSpPr>
                <a:spLocks noChangeShapeType="1"/>
              </p:cNvSpPr>
              <p:nvPr/>
            </p:nvSpPr>
            <p:spPr bwMode="auto">
              <a:xfrm rot="-10800000">
                <a:off x="3840" y="1824"/>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39" name="Text Box 17"/>
              <p:cNvSpPr txBox="1">
                <a:spLocks noChangeArrowheads="1"/>
              </p:cNvSpPr>
              <p:nvPr/>
            </p:nvSpPr>
            <p:spPr bwMode="auto">
              <a:xfrm>
                <a:off x="3216" y="1596"/>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40" name="Text Box 18"/>
              <p:cNvSpPr txBox="1">
                <a:spLocks noChangeArrowheads="1"/>
              </p:cNvSpPr>
              <p:nvPr/>
            </p:nvSpPr>
            <p:spPr bwMode="auto">
              <a:xfrm>
                <a:off x="4608" y="2016"/>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41" name="Line 19"/>
              <p:cNvSpPr>
                <a:spLocks noChangeShapeType="1"/>
              </p:cNvSpPr>
              <p:nvPr/>
            </p:nvSpPr>
            <p:spPr bwMode="auto">
              <a:xfrm flipV="1">
                <a:off x="4272" y="1968"/>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42" name="Text Box 20"/>
              <p:cNvSpPr txBox="1">
                <a:spLocks noChangeArrowheads="1"/>
              </p:cNvSpPr>
              <p:nvPr/>
            </p:nvSpPr>
            <p:spPr bwMode="auto">
              <a:xfrm>
                <a:off x="4176" y="2256"/>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sp>
            <p:nvSpPr>
              <p:cNvPr id="43" name="Text Box 21"/>
              <p:cNvSpPr txBox="1">
                <a:spLocks noChangeArrowheads="1"/>
              </p:cNvSpPr>
              <p:nvPr/>
            </p:nvSpPr>
            <p:spPr bwMode="auto">
              <a:xfrm>
                <a:off x="5184" y="2304"/>
                <a:ext cx="384" cy="44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a:t>
                </a:r>
                <a:r>
                  <a:rPr lang="el-GR" sz="2000" b="1" baseline="-25000">
                    <a:solidFill>
                      <a:srgbClr val="006600"/>
                    </a:solidFill>
                    <a:latin typeface="Times New Roman" charset="0"/>
                    <a:ea typeface="ＭＳ Ｐゴシック" charset="-128"/>
                    <a:cs typeface="Times New Roman" charset="0"/>
                  </a:rPr>
                  <a:t>π</a:t>
                </a:r>
                <a:endParaRPr lang="en-US" sz="2000" b="1">
                  <a:solidFill>
                    <a:srgbClr val="006600"/>
                  </a:solidFill>
                  <a:latin typeface="Arial" charset="0"/>
                  <a:ea typeface="ＭＳ Ｐゴシック" charset="-128"/>
                  <a:cs typeface="ＭＳ Ｐゴシック" charset="-128"/>
                </a:endParaRPr>
              </a:p>
            </p:txBody>
          </p:sp>
        </p:grpSp>
        <p:sp>
          <p:nvSpPr>
            <p:cNvPr id="25" name="Line 38"/>
            <p:cNvSpPr>
              <a:spLocks noChangeShapeType="1"/>
            </p:cNvSpPr>
            <p:nvPr/>
          </p:nvSpPr>
          <p:spPr bwMode="auto">
            <a:xfrm flipV="1">
              <a:off x="4464" y="264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6" name="Text Box 39"/>
            <p:cNvSpPr txBox="1">
              <a:spLocks noChangeArrowheads="1"/>
            </p:cNvSpPr>
            <p:nvPr/>
          </p:nvSpPr>
          <p:spPr bwMode="auto">
            <a:xfrm>
              <a:off x="4320" y="2352"/>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grpSp>
      <p:sp>
        <p:nvSpPr>
          <p:cNvPr id="44" name="Rectangle 40"/>
          <p:cNvSpPr>
            <a:spLocks noChangeArrowheads="1"/>
          </p:cNvSpPr>
          <p:nvPr/>
        </p:nvSpPr>
        <p:spPr bwMode="auto">
          <a:xfrm>
            <a:off x="856191" y="3464360"/>
            <a:ext cx="3223959" cy="307777"/>
          </a:xfrm>
          <a:prstGeom prst="rect">
            <a:avLst/>
          </a:prstGeom>
          <a:noFill/>
          <a:ln w="9525">
            <a:noFill/>
            <a:miter lim="800000"/>
            <a:headEnd/>
            <a:tailEnd/>
          </a:ln>
        </p:spPr>
        <p:txBody>
          <a:bodyPr wrap="none">
            <a:prstTxWarp prst="textNoShape">
              <a:avLst/>
            </a:prstTxWarp>
            <a:spAutoFit/>
          </a:bodyPr>
          <a:lstStyle/>
          <a:p>
            <a:r>
              <a:rPr lang="en-US" sz="1400" b="1" dirty="0" smtClean="0">
                <a:latin typeface="Times" charset="0"/>
                <a:ea typeface="ＭＳ Ｐゴシック" charset="-128"/>
                <a:cs typeface="ＭＳ Ｐゴシック" charset="-128"/>
              </a:rPr>
              <a:t>Phys </a:t>
            </a:r>
            <a:r>
              <a:rPr lang="en-US" sz="1400" b="1" dirty="0">
                <a:latin typeface="Times" charset="0"/>
                <a:ea typeface="ＭＳ Ｐゴシック" charset="-128"/>
                <a:cs typeface="ＭＳ Ｐゴシック" charset="-128"/>
              </a:rPr>
              <a:t>Rev D41 (1990) 83; 43 (1991) 261</a:t>
            </a:r>
          </a:p>
        </p:txBody>
      </p:sp>
      <p:sp>
        <p:nvSpPr>
          <p:cNvPr id="45" name="Rectangle 41"/>
          <p:cNvSpPr>
            <a:spLocks noChangeArrowheads="1"/>
          </p:cNvSpPr>
          <p:nvPr/>
        </p:nvSpPr>
        <p:spPr bwMode="auto">
          <a:xfrm>
            <a:off x="6195480" y="3467337"/>
            <a:ext cx="2209800" cy="304800"/>
          </a:xfrm>
          <a:prstGeom prst="rect">
            <a:avLst/>
          </a:prstGeom>
          <a:noFill/>
          <a:ln w="9525">
            <a:noFill/>
            <a:miter lim="800000"/>
            <a:headEnd/>
            <a:tailEnd/>
          </a:ln>
        </p:spPr>
        <p:txBody>
          <a:bodyPr wrap="none">
            <a:prstTxWarp prst="textNoShape">
              <a:avLst/>
            </a:prstTxWarp>
            <a:spAutoFit/>
          </a:bodyPr>
          <a:lstStyle/>
          <a:p>
            <a:r>
              <a:rPr lang="en-US" sz="1400" b="1" dirty="0" err="1">
                <a:latin typeface="Times" charset="0"/>
                <a:ea typeface="ＭＳ Ｐゴシック" charset="-128"/>
                <a:cs typeface="ＭＳ Ｐゴシック" charset="-128"/>
              </a:rPr>
              <a:t>Nucl</a:t>
            </a:r>
            <a:r>
              <a:rPr lang="en-US" sz="1400" b="1" dirty="0">
                <a:latin typeface="Times" charset="0"/>
                <a:ea typeface="ＭＳ Ｐゴシック" charset="-128"/>
                <a:cs typeface="ＭＳ Ｐゴシック" charset="-128"/>
              </a:rPr>
              <a:t> Phys B396 (1993) 161</a:t>
            </a:r>
          </a:p>
        </p:txBody>
      </p:sp>
      <p:sp>
        <p:nvSpPr>
          <p:cNvPr id="47" name="Slide Number Placeholder 46"/>
          <p:cNvSpPr>
            <a:spLocks noGrp="1"/>
          </p:cNvSpPr>
          <p:nvPr>
            <p:ph type="sldNum" sz="quarter" idx="12"/>
          </p:nvPr>
        </p:nvSpPr>
        <p:spPr/>
        <p:txBody>
          <a:bodyPr/>
          <a:lstStyle/>
          <a:p>
            <a:fld id="{29DF9507-E4E3-4F2D-8A3B-1A0C67F2988B}" type="slidenum">
              <a:rPr lang="en-US" smtClean="0"/>
              <a:pPr/>
              <a:t>45</a:t>
            </a:fld>
            <a:endParaRPr lang="en-US"/>
          </a:p>
        </p:txBody>
      </p:sp>
      <p:sp>
        <p:nvSpPr>
          <p:cNvPr id="50" name="Footer Placeholder 49"/>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 y="457200"/>
            <a:ext cx="8724900" cy="6159779"/>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46</a:t>
            </a:fld>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D8E3F1D-061B-D241-868E-6E749936854A}" type="slidenum">
              <a:rPr lang="en-US"/>
              <a:pPr>
                <a:defRPr/>
              </a:pPr>
              <a:t>47</a:t>
            </a:fld>
            <a:endParaRPr lang="en-US"/>
          </a:p>
        </p:txBody>
      </p:sp>
      <p:sp>
        <p:nvSpPr>
          <p:cNvPr id="38914" name="Rectangle 2"/>
          <p:cNvSpPr>
            <a:spLocks noGrp="1" noChangeArrowheads="1"/>
          </p:cNvSpPr>
          <p:nvPr>
            <p:ph type="title"/>
          </p:nvPr>
        </p:nvSpPr>
        <p:spPr>
          <a:xfrm>
            <a:off x="211138" y="347663"/>
            <a:ext cx="4645025" cy="1073150"/>
          </a:xfrm>
        </p:spPr>
        <p:txBody>
          <a:bodyPr/>
          <a:lstStyle/>
          <a:p>
            <a:r>
              <a:rPr lang="en-US" sz="3200" smtClean="0"/>
              <a:t>UVA/J-Lab/SLAC Polarized proton/deuteron target</a:t>
            </a:r>
          </a:p>
        </p:txBody>
      </p:sp>
      <p:sp>
        <p:nvSpPr>
          <p:cNvPr id="681987" name="Rectangle 3"/>
          <p:cNvSpPr>
            <a:spLocks noGrp="1" noChangeArrowheads="1"/>
          </p:cNvSpPr>
          <p:nvPr>
            <p:ph type="body" idx="1"/>
          </p:nvPr>
        </p:nvSpPr>
        <p:spPr>
          <a:xfrm>
            <a:off x="158750" y="1787525"/>
            <a:ext cx="4471988" cy="4530725"/>
          </a:xfrm>
        </p:spPr>
        <p:txBody>
          <a:bodyPr>
            <a:normAutofit/>
          </a:bodyPr>
          <a:lstStyle/>
          <a:p>
            <a:pPr>
              <a:lnSpc>
                <a:spcPct val="80000"/>
              </a:lnSpc>
            </a:pPr>
            <a:r>
              <a:rPr lang="en-US" sz="2200"/>
              <a:t>Polarized NH</a:t>
            </a:r>
            <a:r>
              <a:rPr lang="en-US" sz="2200" baseline="-25000"/>
              <a:t>3</a:t>
            </a:r>
            <a:r>
              <a:rPr lang="en-US" sz="2200"/>
              <a:t>/ND</a:t>
            </a:r>
            <a:r>
              <a:rPr lang="en-US" sz="2200" baseline="-25000"/>
              <a:t>3</a:t>
            </a:r>
            <a:r>
              <a:rPr lang="en-US" sz="2200"/>
              <a:t> targets</a:t>
            </a:r>
          </a:p>
          <a:p>
            <a:pPr>
              <a:lnSpc>
                <a:spcPct val="80000"/>
              </a:lnSpc>
            </a:pPr>
            <a:r>
              <a:rPr lang="en-US" sz="2200"/>
              <a:t>Dynamical Nuclear Polarization </a:t>
            </a:r>
            <a:endParaRPr lang="en-US" sz="2200" smtClean="0"/>
          </a:p>
          <a:p>
            <a:pPr>
              <a:lnSpc>
                <a:spcPct val="80000"/>
              </a:lnSpc>
            </a:pPr>
            <a:r>
              <a:rPr lang="en-US" sz="2200" smtClean="0"/>
              <a:t>Operate at 5 T and 1 K. Pol ~ B/T</a:t>
            </a:r>
          </a:p>
          <a:p>
            <a:pPr>
              <a:lnSpc>
                <a:spcPct val="80000"/>
              </a:lnSpc>
            </a:pPr>
            <a:r>
              <a:rPr lang="en-US" sz="2200" smtClean="0"/>
              <a:t>Used with high beam intensities – up to ~100 nA</a:t>
            </a:r>
          </a:p>
          <a:p>
            <a:pPr>
              <a:lnSpc>
                <a:spcPct val="80000"/>
              </a:lnSpc>
            </a:pPr>
            <a:r>
              <a:rPr lang="en-US" sz="2200" smtClean="0"/>
              <a:t>Large capacity pumps</a:t>
            </a:r>
          </a:p>
          <a:p>
            <a:pPr>
              <a:lnSpc>
                <a:spcPct val="80000"/>
              </a:lnSpc>
            </a:pPr>
            <a:r>
              <a:rPr lang="en-US" sz="2200" smtClean="0"/>
              <a:t>Polarizations: </a:t>
            </a:r>
          </a:p>
          <a:p>
            <a:pPr lvl="1">
              <a:lnSpc>
                <a:spcPct val="80000"/>
              </a:lnSpc>
            </a:pPr>
            <a:r>
              <a:rPr lang="en-US" sz="2000" smtClean="0"/>
              <a:t>p &gt; 90%, </a:t>
            </a:r>
          </a:p>
          <a:p>
            <a:pPr lvl="1">
              <a:lnSpc>
                <a:spcPct val="80000"/>
              </a:lnSpc>
            </a:pPr>
            <a:r>
              <a:rPr lang="en-US" sz="2000" smtClean="0"/>
              <a:t>d ~ 50%</a:t>
            </a:r>
          </a:p>
          <a:p>
            <a:pPr>
              <a:lnSpc>
                <a:spcPct val="80000"/>
              </a:lnSpc>
              <a:buFontTx/>
              <a:buNone/>
            </a:pPr>
            <a:endParaRPr lang="en-US" sz="2200" smtClean="0"/>
          </a:p>
          <a:p>
            <a:pPr>
              <a:lnSpc>
                <a:spcPct val="80000"/>
              </a:lnSpc>
            </a:pPr>
            <a:r>
              <a:rPr lang="en-US" sz="2200" smtClean="0">
                <a:solidFill>
                  <a:srgbClr val="FF0000"/>
                </a:solidFill>
              </a:rPr>
              <a:t>Able to handle high luminosity </a:t>
            </a:r>
          </a:p>
          <a:p>
            <a:pPr lvl="1">
              <a:lnSpc>
                <a:spcPct val="80000"/>
              </a:lnSpc>
            </a:pPr>
            <a:r>
              <a:rPr lang="en-US" sz="2000">
                <a:solidFill>
                  <a:schemeClr val="hlink"/>
                </a:solidFill>
              </a:rPr>
              <a:t>up to ~ 10</a:t>
            </a:r>
            <a:r>
              <a:rPr lang="en-US" sz="2000" baseline="30000">
                <a:solidFill>
                  <a:schemeClr val="hlink"/>
                </a:solidFill>
              </a:rPr>
              <a:t>35    </a:t>
            </a:r>
            <a:r>
              <a:rPr lang="en-US" sz="2000">
                <a:solidFill>
                  <a:schemeClr val="hlink"/>
                </a:solidFill>
              </a:rPr>
              <a:t>(Hall C)</a:t>
            </a:r>
          </a:p>
          <a:p>
            <a:pPr>
              <a:lnSpc>
                <a:spcPct val="80000"/>
              </a:lnSpc>
              <a:buFontTx/>
              <a:buNone/>
            </a:pPr>
            <a:r>
              <a:rPr lang="en-US" sz="2000"/>
              <a:t>                        ~ 10</a:t>
            </a:r>
            <a:r>
              <a:rPr lang="en-US" sz="2000" baseline="30000"/>
              <a:t>34</a:t>
            </a:r>
            <a:r>
              <a:rPr lang="en-US" sz="2000"/>
              <a:t>  (Hall B)</a:t>
            </a:r>
          </a:p>
          <a:p>
            <a:pPr>
              <a:lnSpc>
                <a:spcPct val="80000"/>
              </a:lnSpc>
            </a:pPr>
            <a:endParaRPr lang="en-US" sz="2000"/>
          </a:p>
        </p:txBody>
      </p:sp>
      <p:pic>
        <p:nvPicPr>
          <p:cNvPr id="38916" name="Picture 4" descr="slac_poltgt"/>
          <p:cNvPicPr>
            <a:picLocks noChangeAspect="1" noChangeArrowheads="1"/>
          </p:cNvPicPr>
          <p:nvPr/>
        </p:nvPicPr>
        <p:blipFill>
          <a:blip r:embed="rId3"/>
          <a:srcRect/>
          <a:stretch>
            <a:fillRect/>
          </a:stretch>
        </p:blipFill>
        <p:spPr bwMode="auto">
          <a:xfrm>
            <a:off x="4778375" y="477838"/>
            <a:ext cx="4302125" cy="6380162"/>
          </a:xfrm>
          <a:prstGeom prst="rect">
            <a:avLst/>
          </a:prstGeom>
          <a:noFill/>
          <a:ln w="9525">
            <a:noFill/>
            <a:miter lim="800000"/>
            <a:headEnd/>
            <a:tailEnd/>
          </a:ln>
        </p:spPr>
      </p:pic>
      <p:sp>
        <p:nvSpPr>
          <p:cNvPr id="38917" name="TextBox 4"/>
          <p:cNvSpPr txBox="1">
            <a:spLocks noChangeArrowheads="1"/>
          </p:cNvSpPr>
          <p:nvPr/>
        </p:nvSpPr>
        <p:spPr bwMode="auto">
          <a:xfrm>
            <a:off x="6929328" y="52388"/>
            <a:ext cx="2151171" cy="366712"/>
          </a:xfrm>
          <a:prstGeom prst="rect">
            <a:avLst/>
          </a:prstGeom>
          <a:solidFill>
            <a:srgbClr val="FFFF99"/>
          </a:solidFill>
          <a:ln w="9525">
            <a:noFill/>
            <a:miter lim="800000"/>
            <a:headEnd/>
            <a:tailEnd/>
          </a:ln>
        </p:spPr>
        <p:txBody>
          <a:bodyPr wrap="square">
            <a:prstTxWarp prst="textNoShape">
              <a:avLst/>
            </a:prstTxWarp>
            <a:spAutoFit/>
          </a:bodyPr>
          <a:lstStyle/>
          <a:p>
            <a:pPr>
              <a:lnSpc>
                <a:spcPct val="100000"/>
              </a:lnSpc>
              <a:spcBef>
                <a:spcPct val="0"/>
              </a:spcBef>
              <a:buFontTx/>
              <a:buNone/>
            </a:pPr>
            <a:r>
              <a:rPr lang="en-US" sz="1800" dirty="0"/>
              <a:t>D. </a:t>
            </a:r>
            <a:r>
              <a:rPr lang="en-US" sz="1800" dirty="0" err="1"/>
              <a:t>Crabb</a:t>
            </a:r>
            <a:r>
              <a:rPr lang="en-US" sz="1800" dirty="0"/>
              <a:t> MENU10</a:t>
            </a:r>
          </a:p>
        </p:txBody>
      </p:sp>
      <p:sp>
        <p:nvSpPr>
          <p:cNvPr id="10" name="Footer Placeholder 9"/>
          <p:cNvSpPr>
            <a:spLocks noGrp="1"/>
          </p:cNvSpPr>
          <p:nvPr>
            <p:ph type="ftr" sz="quarter" idx="11"/>
          </p:nvPr>
        </p:nvSpPr>
        <p:spPr/>
        <p:txBody>
          <a:bodyPr/>
          <a:lstStyle/>
          <a:p>
            <a:r>
              <a:rPr lang="en-US" smtClean="0"/>
              <a:t>M. Liu @GHP2011</a:t>
            </a:r>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8EAA02B-2F86-804B-B222-889BB111155D}" type="slidenum">
              <a:rPr lang="en-US"/>
              <a:pPr>
                <a:defRPr/>
              </a:pPr>
              <a:t>48</a:t>
            </a:fld>
            <a:endParaRPr lang="en-US"/>
          </a:p>
        </p:txBody>
      </p:sp>
      <p:sp>
        <p:nvSpPr>
          <p:cNvPr id="58370" name="Title 1"/>
          <p:cNvSpPr>
            <a:spLocks noGrp="1"/>
          </p:cNvSpPr>
          <p:nvPr>
            <p:ph type="title"/>
          </p:nvPr>
        </p:nvSpPr>
        <p:spPr>
          <a:xfrm>
            <a:off x="320675" y="0"/>
            <a:ext cx="8229600" cy="1143000"/>
          </a:xfrm>
        </p:spPr>
        <p:txBody>
          <a:bodyPr/>
          <a:lstStyle/>
          <a:p>
            <a:r>
              <a:rPr lang="en-US" smtClean="0"/>
              <a:t>Fixed Target @RHIC ?</a:t>
            </a:r>
          </a:p>
        </p:txBody>
      </p:sp>
      <p:sp>
        <p:nvSpPr>
          <p:cNvPr id="3" name="Content Placeholder 2"/>
          <p:cNvSpPr>
            <a:spLocks noGrp="1"/>
          </p:cNvSpPr>
          <p:nvPr>
            <p:ph idx="1"/>
          </p:nvPr>
        </p:nvSpPr>
        <p:spPr>
          <a:xfrm>
            <a:off x="457200" y="1143000"/>
            <a:ext cx="8229600" cy="4525963"/>
          </a:xfrm>
        </p:spPr>
        <p:txBody>
          <a:bodyPr>
            <a:normAutofit lnSpcReduction="10000"/>
          </a:bodyPr>
          <a:lstStyle/>
          <a:p>
            <a:pPr>
              <a:lnSpc>
                <a:spcPct val="80000"/>
              </a:lnSpc>
            </a:pPr>
            <a:r>
              <a:rPr lang="en-US" sz="2400" dirty="0" smtClean="0"/>
              <a:t>Beam dump experiment: </a:t>
            </a:r>
            <a:r>
              <a:rPr lang="en-US" sz="2400" dirty="0" err="1" smtClean="0"/>
              <a:t>dimuon</a:t>
            </a:r>
            <a:r>
              <a:rPr lang="en-US" sz="2400" dirty="0" smtClean="0"/>
              <a:t> channel</a:t>
            </a:r>
          </a:p>
          <a:p>
            <a:pPr lvl="1">
              <a:lnSpc>
                <a:spcPct val="80000"/>
              </a:lnSpc>
            </a:pPr>
            <a:r>
              <a:rPr lang="en-US" sz="1600" dirty="0" smtClean="0"/>
              <a:t>Parasitic mode</a:t>
            </a:r>
          </a:p>
          <a:p>
            <a:pPr lvl="2">
              <a:lnSpc>
                <a:spcPct val="80000"/>
              </a:lnSpc>
            </a:pPr>
            <a:r>
              <a:rPr lang="en-US" sz="1600" dirty="0" smtClean="0"/>
              <a:t>Significant beams still left at the end of a store (~50%)</a:t>
            </a:r>
          </a:p>
          <a:p>
            <a:pPr lvl="2">
              <a:lnSpc>
                <a:spcPct val="80000"/>
              </a:lnSpc>
            </a:pPr>
            <a:r>
              <a:rPr lang="en-US" sz="1600" dirty="0" smtClean="0"/>
              <a:t>Cycle time ~8hr</a:t>
            </a:r>
            <a:endParaRPr lang="en-US" sz="1400" dirty="0" smtClean="0"/>
          </a:p>
          <a:p>
            <a:pPr lvl="1">
              <a:lnSpc>
                <a:spcPct val="80000"/>
              </a:lnSpc>
            </a:pPr>
            <a:r>
              <a:rPr lang="en-US" sz="1600" dirty="0" smtClean="0"/>
              <a:t>Dedicated fixed target</a:t>
            </a:r>
          </a:p>
          <a:p>
            <a:pPr lvl="2">
              <a:lnSpc>
                <a:spcPct val="80000"/>
              </a:lnSpc>
            </a:pPr>
            <a:r>
              <a:rPr lang="en-US" sz="1600" dirty="0" smtClean="0"/>
              <a:t>Cycle time ~ 1hr</a:t>
            </a:r>
          </a:p>
          <a:p>
            <a:pPr lvl="1">
              <a:lnSpc>
                <a:spcPct val="80000"/>
              </a:lnSpc>
            </a:pPr>
            <a:r>
              <a:rPr lang="en-US" sz="1600" dirty="0" err="1" smtClean="0"/>
              <a:t>Dimu</a:t>
            </a:r>
            <a:r>
              <a:rPr lang="en-US" sz="1600" dirty="0" smtClean="0"/>
              <a:t> </a:t>
            </a:r>
            <a:r>
              <a:rPr lang="en-US" sz="1600" dirty="0" err="1" smtClean="0"/>
              <a:t>x</a:t>
            </a:r>
            <a:r>
              <a:rPr lang="en-US" sz="1600" dirty="0" smtClean="0"/>
              <a:t>-section @ 250 </a:t>
            </a:r>
            <a:r>
              <a:rPr lang="en-US" sz="1600" dirty="0" err="1" smtClean="0"/>
              <a:t>GeV</a:t>
            </a:r>
            <a:r>
              <a:rPr lang="en-US" sz="1600" dirty="0" smtClean="0"/>
              <a:t> (M&gt;4)  ~20pb</a:t>
            </a:r>
          </a:p>
          <a:p>
            <a:pPr lvl="1">
              <a:lnSpc>
                <a:spcPct val="80000"/>
              </a:lnSpc>
            </a:pPr>
            <a:endParaRPr lang="en-US" sz="1600" dirty="0" smtClean="0"/>
          </a:p>
          <a:p>
            <a:pPr>
              <a:lnSpc>
                <a:spcPct val="80000"/>
              </a:lnSpc>
            </a:pPr>
            <a:r>
              <a:rPr lang="en-US" sz="2400" dirty="0" smtClean="0"/>
              <a:t>Targets</a:t>
            </a:r>
          </a:p>
          <a:p>
            <a:pPr lvl="1">
              <a:lnSpc>
                <a:spcPct val="80000"/>
              </a:lnSpc>
            </a:pPr>
            <a:r>
              <a:rPr lang="en-US" sz="1600" dirty="0" smtClean="0">
                <a:solidFill>
                  <a:srgbClr val="FF0000"/>
                </a:solidFill>
              </a:rPr>
              <a:t>E906-like </a:t>
            </a:r>
            <a:r>
              <a:rPr lang="en-US" sz="1600" dirty="0" err="1" smtClean="0">
                <a:solidFill>
                  <a:srgbClr val="FF0000"/>
                </a:solidFill>
              </a:rPr>
              <a:t>unpolarized</a:t>
            </a:r>
            <a:r>
              <a:rPr lang="en-US" sz="1600" dirty="0" smtClean="0">
                <a:solidFill>
                  <a:srgbClr val="FF0000"/>
                </a:solidFill>
              </a:rPr>
              <a:t> LH</a:t>
            </a:r>
            <a:r>
              <a:rPr lang="en-US" sz="1600" baseline="-25000" dirty="0" smtClean="0">
                <a:solidFill>
                  <a:srgbClr val="FF0000"/>
                </a:solidFill>
              </a:rPr>
              <a:t>2</a:t>
            </a:r>
            <a:r>
              <a:rPr lang="en-US" sz="1600" dirty="0" smtClean="0">
                <a:solidFill>
                  <a:srgbClr val="FF0000"/>
                </a:solidFill>
              </a:rPr>
              <a:t> target</a:t>
            </a:r>
          </a:p>
          <a:p>
            <a:pPr lvl="2">
              <a:lnSpc>
                <a:spcPct val="80000"/>
              </a:lnSpc>
            </a:pPr>
            <a:r>
              <a:rPr lang="en-US" sz="1600" dirty="0" smtClean="0"/>
              <a:t>51cm LH2 (2.1x10</a:t>
            </a:r>
            <a:r>
              <a:rPr lang="en-US" sz="1600" baseline="30000" dirty="0" smtClean="0"/>
              <a:t>24</a:t>
            </a:r>
            <a:r>
              <a:rPr lang="en-US" sz="1600" dirty="0" smtClean="0"/>
              <a:t>/cm</a:t>
            </a:r>
            <a:r>
              <a:rPr lang="en-US" sz="1600" baseline="30000" dirty="0" smtClean="0"/>
              <a:t>2</a:t>
            </a:r>
            <a:r>
              <a:rPr lang="en-US" sz="1600" dirty="0" smtClean="0"/>
              <a:t>)</a:t>
            </a:r>
          </a:p>
          <a:p>
            <a:pPr lvl="2">
              <a:lnSpc>
                <a:spcPct val="80000"/>
              </a:lnSpc>
            </a:pPr>
            <a:r>
              <a:rPr lang="en-US" sz="1600" dirty="0" smtClean="0"/>
              <a:t>Can handle L ~ 1x10</a:t>
            </a:r>
            <a:r>
              <a:rPr lang="en-US" sz="1600" baseline="30000" dirty="0" smtClean="0"/>
              <a:t>36</a:t>
            </a:r>
            <a:r>
              <a:rPr lang="en-US" sz="1600" dirty="0" smtClean="0"/>
              <a:t>cm</a:t>
            </a:r>
            <a:r>
              <a:rPr lang="en-US" sz="1600" baseline="30000" dirty="0" smtClean="0"/>
              <a:t>-2</a:t>
            </a:r>
            <a:r>
              <a:rPr lang="en-US" sz="1600" dirty="0" smtClean="0"/>
              <a:t>s</a:t>
            </a:r>
            <a:r>
              <a:rPr lang="en-US" sz="1600" baseline="30000" dirty="0" smtClean="0"/>
              <a:t>-1</a:t>
            </a:r>
          </a:p>
          <a:p>
            <a:pPr lvl="1">
              <a:lnSpc>
                <a:spcPct val="80000"/>
              </a:lnSpc>
            </a:pPr>
            <a:r>
              <a:rPr lang="en-US" sz="1600" dirty="0" smtClean="0">
                <a:solidFill>
                  <a:srgbClr val="FF0000"/>
                </a:solidFill>
              </a:rPr>
              <a:t>Polarized solid target</a:t>
            </a:r>
          </a:p>
          <a:p>
            <a:pPr lvl="2">
              <a:lnSpc>
                <a:spcPct val="80000"/>
              </a:lnSpc>
            </a:pPr>
            <a:r>
              <a:rPr lang="en-US" sz="1600" dirty="0" smtClean="0"/>
              <a:t>UVA/J-Lab/SLAC: L ~10</a:t>
            </a:r>
            <a:r>
              <a:rPr lang="en-US" sz="1600" baseline="30000" dirty="0" smtClean="0"/>
              <a:t>35</a:t>
            </a:r>
            <a:r>
              <a:rPr lang="en-US" sz="1600" dirty="0" smtClean="0"/>
              <a:t>cm</a:t>
            </a:r>
            <a:r>
              <a:rPr lang="en-US" sz="1600" baseline="30000" dirty="0" smtClean="0"/>
              <a:t>-2</a:t>
            </a:r>
            <a:r>
              <a:rPr lang="en-US" sz="1600" dirty="0" smtClean="0"/>
              <a:t>s</a:t>
            </a:r>
            <a:r>
              <a:rPr lang="en-US" sz="1600" baseline="30000" dirty="0" smtClean="0"/>
              <a:t>-1</a:t>
            </a:r>
          </a:p>
          <a:p>
            <a:pPr>
              <a:lnSpc>
                <a:spcPct val="80000"/>
              </a:lnSpc>
            </a:pPr>
            <a:r>
              <a:rPr lang="en-US" sz="2400" dirty="0" smtClean="0"/>
              <a:t>Advantages</a:t>
            </a:r>
          </a:p>
          <a:p>
            <a:pPr lvl="1">
              <a:lnSpc>
                <a:spcPct val="80000"/>
              </a:lnSpc>
            </a:pPr>
            <a:r>
              <a:rPr lang="en-US" sz="1600" dirty="0" smtClean="0"/>
              <a:t>Polarized beams</a:t>
            </a:r>
          </a:p>
          <a:p>
            <a:pPr lvl="1">
              <a:lnSpc>
                <a:spcPct val="80000"/>
              </a:lnSpc>
            </a:pPr>
            <a:r>
              <a:rPr lang="en-US" sz="1600" dirty="0" smtClean="0"/>
              <a:t>(polarized) targets</a:t>
            </a:r>
          </a:p>
          <a:p>
            <a:pPr lvl="1">
              <a:lnSpc>
                <a:spcPct val="80000"/>
              </a:lnSpc>
            </a:pPr>
            <a:r>
              <a:rPr lang="en-US" sz="1600" dirty="0" smtClean="0"/>
              <a:t>Higher Energy and large </a:t>
            </a:r>
            <a:r>
              <a:rPr lang="en-US" sz="1600" dirty="0" err="1" smtClean="0"/>
              <a:t>x</a:t>
            </a:r>
            <a:r>
              <a:rPr lang="en-US" sz="1600" dirty="0" smtClean="0"/>
              <a:t>-coverage</a:t>
            </a:r>
          </a:p>
          <a:p>
            <a:pPr lvl="1">
              <a:lnSpc>
                <a:spcPct val="80000"/>
              </a:lnSpc>
            </a:pPr>
            <a:r>
              <a:rPr lang="en-US" sz="1600" dirty="0" smtClean="0"/>
              <a:t>High luminosity</a:t>
            </a:r>
          </a:p>
        </p:txBody>
      </p:sp>
      <p:pic>
        <p:nvPicPr>
          <p:cNvPr id="58372" name="Picture 32"/>
          <p:cNvPicPr>
            <a:picLocks noChangeAspect="1" noChangeArrowheads="1"/>
          </p:cNvPicPr>
          <p:nvPr/>
        </p:nvPicPr>
        <p:blipFill>
          <a:blip r:embed="rId3"/>
          <a:srcRect/>
          <a:stretch>
            <a:fillRect/>
          </a:stretch>
        </p:blipFill>
        <p:spPr bwMode="auto">
          <a:xfrm>
            <a:off x="4851400" y="1973263"/>
            <a:ext cx="4292600" cy="2095500"/>
          </a:xfrm>
          <a:prstGeom prst="rect">
            <a:avLst/>
          </a:prstGeom>
          <a:noFill/>
          <a:ln w="9525">
            <a:noFill/>
            <a:miter lim="800000"/>
            <a:headEnd/>
            <a:tailEnd/>
          </a:ln>
        </p:spPr>
      </p:pic>
      <p:pic>
        <p:nvPicPr>
          <p:cNvPr id="58373" name="Picture 12" descr="ytaper"/>
          <p:cNvPicPr>
            <a:picLocks noChangeAspect="1" noChangeArrowheads="1"/>
          </p:cNvPicPr>
          <p:nvPr/>
        </p:nvPicPr>
        <p:blipFill>
          <a:blip r:embed="rId4"/>
          <a:srcRect l="3264" r="7201"/>
          <a:stretch>
            <a:fillRect/>
          </a:stretch>
        </p:blipFill>
        <p:spPr bwMode="auto">
          <a:xfrm>
            <a:off x="5703888" y="3932238"/>
            <a:ext cx="3440112" cy="2670175"/>
          </a:xfrm>
          <a:prstGeom prst="rect">
            <a:avLst/>
          </a:prstGeom>
          <a:noFill/>
          <a:ln w="9525">
            <a:noFill/>
            <a:miter lim="800000"/>
            <a:headEnd/>
            <a:tailEnd/>
          </a:ln>
        </p:spPr>
      </p:pic>
      <p:sp>
        <p:nvSpPr>
          <p:cNvPr id="10" name="Footer Placeholder 9"/>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8900" y="317500"/>
            <a:ext cx="8966200" cy="6223000"/>
          </a:xfrm>
          <a:prstGeom prst="rect">
            <a:avLst/>
          </a:prstGeom>
        </p:spPr>
      </p:pic>
      <p:sp>
        <p:nvSpPr>
          <p:cNvPr id="4" name="Slide Number Placeholder 3"/>
          <p:cNvSpPr>
            <a:spLocks noGrp="1"/>
          </p:cNvSpPr>
          <p:nvPr>
            <p:ph type="sldNum" sz="quarter" idx="12"/>
          </p:nvPr>
        </p:nvSpPr>
        <p:spPr/>
        <p:txBody>
          <a:bodyPr/>
          <a:lstStyle/>
          <a:p>
            <a:fld id="{6BEE9D11-099D-CF4F-A032-07120B1AEDB1}" type="slidenum">
              <a:rPr lang="en-US" smtClean="0"/>
              <a:pPr/>
              <a:t>49</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20BDD83-5031-ED4A-B602-EF128E7E6418}" type="slidenum">
              <a:rPr lang="en-US"/>
              <a:pPr/>
              <a:t>5</a:t>
            </a:fld>
            <a:endParaRPr lang="en-US"/>
          </a:p>
        </p:txBody>
      </p:sp>
      <p:sp>
        <p:nvSpPr>
          <p:cNvPr id="599042" name="Rectangle 2"/>
          <p:cNvSpPr>
            <a:spLocks noGrp="1" noChangeArrowheads="1"/>
          </p:cNvSpPr>
          <p:nvPr>
            <p:ph type="title"/>
          </p:nvPr>
        </p:nvSpPr>
        <p:spPr>
          <a:xfrm>
            <a:off x="609600" y="0"/>
            <a:ext cx="7772400" cy="1143000"/>
          </a:xfrm>
        </p:spPr>
        <p:txBody>
          <a:bodyPr/>
          <a:lstStyle/>
          <a:p>
            <a:r>
              <a:rPr lang="en-US" sz="3200" dirty="0">
                <a:solidFill>
                  <a:srgbClr val="FF0000"/>
                </a:solidFill>
                <a:latin typeface="Arial" charset="0"/>
              </a:rPr>
              <a:t>The </a:t>
            </a:r>
            <a:r>
              <a:rPr lang="en-US" sz="3200" dirty="0" err="1">
                <a:solidFill>
                  <a:srgbClr val="FF0000"/>
                </a:solidFill>
                <a:latin typeface="Arial" charset="0"/>
              </a:rPr>
              <a:t>Drell</a:t>
            </a:r>
            <a:r>
              <a:rPr lang="en-US" sz="3200" dirty="0">
                <a:solidFill>
                  <a:srgbClr val="FF0000"/>
                </a:solidFill>
                <a:latin typeface="Arial" charset="0"/>
              </a:rPr>
              <a:t>-Yan Process</a:t>
            </a:r>
          </a:p>
        </p:txBody>
      </p:sp>
      <p:pic>
        <p:nvPicPr>
          <p:cNvPr id="599043" name="Picture 3" descr="slide5a"/>
          <p:cNvPicPr>
            <a:picLocks noChangeAspect="1" noChangeArrowheads="1"/>
          </p:cNvPicPr>
          <p:nvPr/>
        </p:nvPicPr>
        <p:blipFill>
          <a:blip r:embed="rId3"/>
          <a:srcRect l="9787" t="27376" r="9787"/>
          <a:stretch>
            <a:fillRect/>
          </a:stretch>
        </p:blipFill>
        <p:spPr bwMode="auto">
          <a:xfrm>
            <a:off x="2133600" y="3429000"/>
            <a:ext cx="4718050" cy="2176463"/>
          </a:xfrm>
          <a:prstGeom prst="rect">
            <a:avLst/>
          </a:prstGeom>
          <a:noFill/>
        </p:spPr>
      </p:pic>
      <p:pic>
        <p:nvPicPr>
          <p:cNvPr id="599049" name="Picture 9"/>
          <p:cNvPicPr>
            <a:picLocks noChangeAspect="1" noChangeArrowheads="1"/>
          </p:cNvPicPr>
          <p:nvPr/>
        </p:nvPicPr>
        <p:blipFill>
          <a:blip r:embed="rId4"/>
          <a:srcRect/>
          <a:stretch>
            <a:fillRect/>
          </a:stretch>
        </p:blipFill>
        <p:spPr bwMode="auto">
          <a:xfrm>
            <a:off x="457200" y="977900"/>
            <a:ext cx="8167688" cy="2484438"/>
          </a:xfrm>
          <a:prstGeom prst="rect">
            <a:avLst/>
          </a:prstGeom>
          <a:noFill/>
          <a:ln w="28575">
            <a:noFill/>
            <a:miter lim="800000"/>
            <a:headEnd/>
            <a:tailEnd/>
          </a:ln>
          <a:effectLst/>
        </p:spPr>
      </p:pic>
      <p:graphicFrame>
        <p:nvGraphicFramePr>
          <p:cNvPr id="599050" name="Object 10"/>
          <p:cNvGraphicFramePr>
            <a:graphicFrameLocks noChangeAspect="1"/>
          </p:cNvGraphicFramePr>
          <p:nvPr>
            <p:ph idx="1"/>
          </p:nvPr>
        </p:nvGraphicFramePr>
        <p:xfrm>
          <a:off x="1181793" y="5552548"/>
          <a:ext cx="6553200" cy="946150"/>
        </p:xfrm>
        <a:graphic>
          <a:graphicData uri="http://schemas.openxmlformats.org/presentationml/2006/ole">
            <p:oleObj spid="_x0000_s17410" name="Equation" r:id="rId5" imgW="3429000" imgH="495000" progId="">
              <p:embed/>
            </p:oleObj>
          </a:graphicData>
        </a:graphic>
      </p:graphicFrame>
      <p:pic>
        <p:nvPicPr>
          <p:cNvPr id="31" name="Picture 2"/>
          <p:cNvPicPr>
            <a:picLocks noChangeAspect="1" noChangeArrowheads="1"/>
          </p:cNvPicPr>
          <p:nvPr/>
        </p:nvPicPr>
        <p:blipFill>
          <a:blip r:embed="rId6"/>
          <a:srcRect/>
          <a:stretch>
            <a:fillRect/>
          </a:stretch>
        </p:blipFill>
        <p:spPr bwMode="auto">
          <a:xfrm>
            <a:off x="1344958" y="3475038"/>
            <a:ext cx="2954862" cy="1792357"/>
          </a:xfrm>
          <a:prstGeom prst="rect">
            <a:avLst/>
          </a:prstGeom>
          <a:noFill/>
          <a:ln w="9525">
            <a:noFill/>
            <a:round/>
            <a:headEnd/>
            <a:tailEnd/>
          </a:ln>
          <a:effectLst/>
        </p:spPr>
      </p:pic>
      <p:sp>
        <p:nvSpPr>
          <p:cNvPr id="33" name="TextBox 32"/>
          <p:cNvSpPr txBox="1"/>
          <p:nvPr/>
        </p:nvSpPr>
        <p:spPr>
          <a:xfrm>
            <a:off x="4299820" y="3525937"/>
            <a:ext cx="595035"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sp>
        <p:nvSpPr>
          <p:cNvPr id="34" name="TextBox 33"/>
          <p:cNvSpPr txBox="1"/>
          <p:nvPr/>
        </p:nvSpPr>
        <p:spPr>
          <a:xfrm>
            <a:off x="4362137" y="4310970"/>
            <a:ext cx="532718"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pic>
        <p:nvPicPr>
          <p:cNvPr id="35" name="Picture 7" descr="slide6a"/>
          <p:cNvPicPr>
            <a:picLocks noChangeAspect="1" noChangeArrowheads="1"/>
          </p:cNvPicPr>
          <p:nvPr/>
        </p:nvPicPr>
        <p:blipFill>
          <a:blip r:embed="rId7"/>
          <a:srcRect b="3702"/>
          <a:stretch>
            <a:fillRect/>
          </a:stretch>
        </p:blipFill>
        <p:spPr bwMode="auto">
          <a:xfrm>
            <a:off x="5422900" y="3000305"/>
            <a:ext cx="4098877" cy="7175500"/>
          </a:xfrm>
          <a:prstGeom prst="rect">
            <a:avLst/>
          </a:prstGeom>
          <a:noFill/>
        </p:spPr>
      </p:pic>
      <p:sp>
        <p:nvSpPr>
          <p:cNvPr id="12" name="Footer Placeholder 11"/>
          <p:cNvSpPr>
            <a:spLocks noGrp="1"/>
          </p:cNvSpPr>
          <p:nvPr>
            <p:ph type="ftr" sz="quarter" idx="11"/>
          </p:nvPr>
        </p:nvSpPr>
        <p:spPr/>
        <p:txBody>
          <a:bodyPr/>
          <a:lstStyle/>
          <a:p>
            <a:r>
              <a:rPr lang="en-US" smtClean="0"/>
              <a:t>M. Liu @GHP2011</a:t>
            </a:r>
            <a:endParaRPr lang="en-US"/>
          </a:p>
        </p:txBody>
      </p:sp>
      <p:sp>
        <p:nvSpPr>
          <p:cNvPr id="13" name="TextBox 12"/>
          <p:cNvSpPr txBox="1"/>
          <p:nvPr/>
        </p:nvSpPr>
        <p:spPr>
          <a:xfrm>
            <a:off x="6851650" y="3341271"/>
            <a:ext cx="1674933" cy="369332"/>
          </a:xfrm>
          <a:prstGeom prst="rect">
            <a:avLst/>
          </a:prstGeom>
          <a:noFill/>
        </p:spPr>
        <p:txBody>
          <a:bodyPr wrap="none" rtlCol="0">
            <a:spAutoFit/>
          </a:bodyPr>
          <a:lstStyle/>
          <a:p>
            <a:r>
              <a:rPr lang="en-US" dirty="0" smtClean="0"/>
              <a:t>E866@Fermilab</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3177"/>
            <a:ext cx="3733800" cy="1340823"/>
          </a:xfrm>
          <a:prstGeom prst="roundRect">
            <a:avLst/>
          </a:prstGeo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smtClean="0">
                <a:latin typeface="Arial Rounded MT Bold" pitchFamily="34" charset="0"/>
              </a:rPr>
              <a:t>PHENIX Decadal Plan</a:t>
            </a:r>
            <a:endParaRPr lang="en-US" dirty="0">
              <a:latin typeface="Arial Rounded MT Bold" pitchFamily="34" charset="0"/>
            </a:endParaRPr>
          </a:p>
        </p:txBody>
      </p:sp>
      <p:sp>
        <p:nvSpPr>
          <p:cNvPr id="3" name="Content Placeholder 2"/>
          <p:cNvSpPr>
            <a:spLocks noGrp="1"/>
          </p:cNvSpPr>
          <p:nvPr>
            <p:ph idx="1"/>
          </p:nvPr>
        </p:nvSpPr>
        <p:spPr>
          <a:xfrm>
            <a:off x="152400" y="1828800"/>
            <a:ext cx="3810000" cy="3352800"/>
          </a:xfrm>
          <a:noFill/>
          <a:ln>
            <a:noFill/>
          </a:ln>
        </p:spPr>
        <p:txBody>
          <a:bodyPr>
            <a:normAutofit/>
          </a:bodyPr>
          <a:lstStyle/>
          <a:p>
            <a:pPr marL="280988" indent="-280988">
              <a:buFont typeface="Courier New" pitchFamily="49" charset="0"/>
              <a:buChar char="o"/>
            </a:pPr>
            <a:r>
              <a:rPr lang="en-US" sz="2000" dirty="0">
                <a:solidFill>
                  <a:srgbClr val="00B050"/>
                </a:solidFill>
              </a:rPr>
              <a:t>M</a:t>
            </a:r>
            <a:r>
              <a:rPr lang="en-US" sz="2000" dirty="0" smtClean="0">
                <a:solidFill>
                  <a:srgbClr val="00B050"/>
                </a:solidFill>
              </a:rPr>
              <a:t>idterm upgrades until 2015</a:t>
            </a:r>
          </a:p>
          <a:p>
            <a:pPr marL="280988" indent="-280988">
              <a:buFont typeface="Courier New" pitchFamily="49" charset="0"/>
              <a:buChar char="o"/>
            </a:pPr>
            <a:r>
              <a:rPr lang="en-US" sz="2000" dirty="0" smtClean="0">
                <a:solidFill>
                  <a:srgbClr val="7030A0"/>
                </a:solidFill>
              </a:rPr>
              <a:t>Long term evolution after 2015</a:t>
            </a:r>
          </a:p>
          <a:p>
            <a:pPr marL="280988" indent="-280988">
              <a:buFont typeface="Arial" pitchFamily="34" charset="0"/>
              <a:buChar char="•"/>
            </a:pPr>
            <a:r>
              <a:rPr lang="en-US" sz="1800" dirty="0" smtClean="0">
                <a:solidFill>
                  <a:schemeClr val="accent4"/>
                </a:solidFill>
              </a:rPr>
              <a:t>Dynamical origins of spin-dependent interactions</a:t>
            </a:r>
          </a:p>
          <a:p>
            <a:pPr marL="280988" indent="-280988">
              <a:buFont typeface="Arial" pitchFamily="34" charset="0"/>
              <a:buChar char="•"/>
            </a:pPr>
            <a:r>
              <a:rPr lang="en-US" sz="1800" i="1" dirty="0" smtClean="0">
                <a:solidFill>
                  <a:schemeClr val="accent4"/>
                </a:solidFill>
              </a:rPr>
              <a:t>New probes of longitudinal spin effects</a:t>
            </a:r>
          </a:p>
          <a:p>
            <a:pPr marL="280988" indent="-280988">
              <a:buFont typeface="Arial" pitchFamily="34" charset="0"/>
              <a:buChar char="•"/>
            </a:pPr>
            <a:r>
              <a:rPr lang="en-US" sz="1800" i="1" dirty="0" smtClean="0">
                <a:solidFill>
                  <a:schemeClr val="accent4"/>
                </a:solidFill>
              </a:rPr>
              <a:t>Measurement with polarized He</a:t>
            </a:r>
            <a:r>
              <a:rPr lang="en-US" sz="1800" i="1" baseline="30000" dirty="0" smtClean="0">
                <a:solidFill>
                  <a:schemeClr val="accent4"/>
                </a:solidFill>
              </a:rPr>
              <a:t>3</a:t>
            </a:r>
            <a:r>
              <a:rPr lang="en-US" sz="1800" i="1" dirty="0" smtClean="0">
                <a:solidFill>
                  <a:schemeClr val="accent4"/>
                </a:solidFill>
              </a:rPr>
              <a:t> and increased energies</a:t>
            </a:r>
          </a:p>
        </p:txBody>
      </p:sp>
      <p:pic>
        <p:nvPicPr>
          <p:cNvPr id="2051" name="Picture 3"/>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4114800" y="228600"/>
            <a:ext cx="4844405" cy="63391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6" name="Content Placeholder 2"/>
          <p:cNvSpPr txBox="1">
            <a:spLocks/>
          </p:cNvSpPr>
          <p:nvPr/>
        </p:nvSpPr>
        <p:spPr>
          <a:xfrm>
            <a:off x="152400" y="6019800"/>
            <a:ext cx="5943600" cy="553998"/>
          </a:xfrm>
          <a:prstGeom prst="rect">
            <a:avLst/>
          </a:prstGeom>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vert="horz" wrap="square" lIns="91440" tIns="91440" rIns="91440" bIns="91440" rtlCol="0" anchor="ctr" anchorCtr="0">
            <a:spAutoFit/>
          </a:bodyPr>
          <a:lstStyle>
            <a:lvl1pPr marL="457200" indent="-457200" algn="l" defTabSz="914400" rtl="0" eaLnBrk="1" latinLnBrk="0" hangingPunct="1">
              <a:spcBef>
                <a:spcPct val="20000"/>
              </a:spcBef>
              <a:buFont typeface="Wingdings" pitchFamily="2" charset="2"/>
              <a:buChar char="v"/>
              <a:defRPr sz="2400" kern="1200">
                <a:solidFill>
                  <a:schemeClr val="tx1"/>
                </a:solidFill>
                <a:latin typeface="Arial Rounded MT Bold" pitchFamily="34" charset="0"/>
                <a:ea typeface="+mn-ea"/>
                <a:cs typeface="+mn-cs"/>
              </a:defRPr>
            </a:lvl1pPr>
            <a:lvl2pPr marL="796925" indent="-339725" algn="l" defTabSz="914400" rtl="0" eaLnBrk="1" latinLnBrk="0" hangingPunct="1">
              <a:spcBef>
                <a:spcPct val="20000"/>
              </a:spcBef>
              <a:buFont typeface="Wingdings" pitchFamily="2" charset="2"/>
              <a:buChar char="§"/>
              <a:defRPr sz="2000" kern="1200">
                <a:solidFill>
                  <a:schemeClr val="tx1"/>
                </a:solidFill>
                <a:latin typeface="Arial Rounded MT Bold" pitchFamily="34" charset="0"/>
                <a:ea typeface="+mn-ea"/>
                <a:cs typeface="+mn-cs"/>
              </a:defRPr>
            </a:lvl2pPr>
            <a:lvl3pPr marL="1254125" indent="-339725" algn="l" defTabSz="914400" rtl="0" eaLnBrk="1" latinLnBrk="0" hangingPunct="1">
              <a:spcBef>
                <a:spcPct val="20000"/>
              </a:spcBef>
              <a:buFont typeface="Courier New" pitchFamily="49" charset="0"/>
              <a:buChar char="o"/>
              <a:defRPr sz="1800" kern="1200">
                <a:solidFill>
                  <a:schemeClr val="tx1"/>
                </a:solidFill>
                <a:latin typeface="Arial Rounded MT Bold" pitchFamily="34" charset="0"/>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b="1" dirty="0" smtClean="0">
                <a:solidFill>
                  <a:schemeClr val="bg1"/>
                </a:solidFill>
                <a:latin typeface="Courier New" pitchFamily="49" charset="0"/>
                <a:cs typeface="Courier New" pitchFamily="49" charset="0"/>
              </a:rPr>
              <a:t>www.phenix.bnl.gov/plans.html</a:t>
            </a:r>
            <a:endParaRPr lang="en-US" b="1" dirty="0">
              <a:solidFill>
                <a:schemeClr val="bg1"/>
              </a:solidFill>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fld id="{4482846B-9F1C-4ABB-80DF-423A0283860C}" type="slidenum">
              <a:rPr lang="en-US" smtClean="0"/>
              <a:pPr/>
              <a:t>50</a:t>
            </a:fld>
            <a:endParaRPr lang="en-US"/>
          </a:p>
        </p:txBody>
      </p:sp>
      <p:grpSp>
        <p:nvGrpSpPr>
          <p:cNvPr id="5" name="Group 10"/>
          <p:cNvGrpSpPr/>
          <p:nvPr/>
        </p:nvGrpSpPr>
        <p:grpSpPr>
          <a:xfrm>
            <a:off x="3505200" y="2057400"/>
            <a:ext cx="5454005" cy="1828800"/>
            <a:chOff x="3505200" y="2057400"/>
            <a:chExt cx="5454005" cy="1828800"/>
          </a:xfrm>
        </p:grpSpPr>
        <p:sp>
          <p:nvSpPr>
            <p:cNvPr id="7" name="Rectangle 6"/>
            <p:cNvSpPr/>
            <p:nvPr/>
          </p:nvSpPr>
          <p:spPr>
            <a:xfrm>
              <a:off x="4953000" y="3200400"/>
              <a:ext cx="4006205" cy="685800"/>
            </a:xfrm>
            <a:prstGeom prst="rect">
              <a:avLst/>
            </a:prstGeom>
            <a:gradFill>
              <a:gsLst>
                <a:gs pos="0">
                  <a:srgbClr val="00B050">
                    <a:alpha val="60000"/>
                  </a:srgbClr>
                </a:gs>
                <a:gs pos="14000">
                  <a:srgbClr val="00B050">
                    <a:alpha val="0"/>
                  </a:srgbClr>
                </a:gs>
                <a:gs pos="100000">
                  <a:srgbClr val="00B050">
                    <a:alpha val="0"/>
                  </a:srgbClr>
                </a:gs>
              </a:gsLst>
              <a:lin ang="0" scaled="1"/>
            </a:gradFill>
            <a:ln w="19050">
              <a:solidFill>
                <a:srgbClr val="00B05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505200" y="2057400"/>
              <a:ext cx="1447800" cy="1143000"/>
            </a:xfrm>
            <a:prstGeom prst="line">
              <a:avLst/>
            </a:prstGeom>
            <a:ln w="38100">
              <a:solidFill>
                <a:srgbClr val="00B050"/>
              </a:solidFill>
              <a:headEnd type="triangle"/>
              <a:tailEnd type="oval"/>
            </a:ln>
          </p:spPr>
          <p:style>
            <a:lnRef idx="1">
              <a:schemeClr val="accent1"/>
            </a:lnRef>
            <a:fillRef idx="0">
              <a:schemeClr val="accent1"/>
            </a:fillRef>
            <a:effectRef idx="0">
              <a:schemeClr val="accent1"/>
            </a:effectRef>
            <a:fontRef idx="minor">
              <a:schemeClr val="tx1"/>
            </a:fontRef>
          </p:style>
        </p:cxnSp>
      </p:grpSp>
      <p:grpSp>
        <p:nvGrpSpPr>
          <p:cNvPr id="8" name="Group 13"/>
          <p:cNvGrpSpPr/>
          <p:nvPr/>
        </p:nvGrpSpPr>
        <p:grpSpPr>
          <a:xfrm>
            <a:off x="3810000" y="2743200"/>
            <a:ext cx="5149205" cy="2362200"/>
            <a:chOff x="3810000" y="2743200"/>
            <a:chExt cx="5149205" cy="2362200"/>
          </a:xfrm>
        </p:grpSpPr>
        <p:sp>
          <p:nvSpPr>
            <p:cNvPr id="9" name="Rectangle 8"/>
            <p:cNvSpPr/>
            <p:nvPr/>
          </p:nvSpPr>
          <p:spPr>
            <a:xfrm>
              <a:off x="6956102" y="4114800"/>
              <a:ext cx="2003103" cy="990600"/>
            </a:xfrm>
            <a:prstGeom prst="rect">
              <a:avLst/>
            </a:prstGeom>
            <a:gradFill>
              <a:gsLst>
                <a:gs pos="0">
                  <a:srgbClr val="7030A0"/>
                </a:gs>
                <a:gs pos="14000">
                  <a:srgbClr val="7030A0">
                    <a:alpha val="0"/>
                  </a:srgbClr>
                </a:gs>
                <a:gs pos="100000">
                  <a:srgbClr val="7030A0">
                    <a:alpha val="0"/>
                  </a:srgbClr>
                </a:gs>
              </a:gsLst>
              <a:lin ang="0" scaled="1"/>
            </a:gradFill>
            <a:ln w="19050">
              <a:solidFill>
                <a:srgbClr val="7030A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810000" y="2743200"/>
              <a:ext cx="3124200" cy="1371600"/>
            </a:xfrm>
            <a:prstGeom prst="line">
              <a:avLst/>
            </a:prstGeom>
            <a:ln w="38100">
              <a:solidFill>
                <a:srgbClr val="7030A0"/>
              </a:solidFill>
              <a:headEnd type="triangle"/>
              <a:tailEnd type="oval"/>
            </a:ln>
          </p:spPr>
          <p:style>
            <a:lnRef idx="1">
              <a:schemeClr val="accent1"/>
            </a:lnRef>
            <a:fillRef idx="0">
              <a:schemeClr val="accent1"/>
            </a:fillRef>
            <a:effectRef idx="0">
              <a:schemeClr val="accent1"/>
            </a:effectRef>
            <a:fontRef idx="minor">
              <a:schemeClr val="tx1"/>
            </a:fontRef>
          </p:style>
        </p:cxnSp>
      </p:grpSp>
      <p:sp>
        <p:nvSpPr>
          <p:cNvPr id="15" name="Footer Placeholder 14"/>
          <p:cNvSpPr>
            <a:spLocks noGrp="1"/>
          </p:cNvSpPr>
          <p:nvPr>
            <p:ph type="ftr" sz="quarter" idx="11"/>
          </p:nvPr>
        </p:nvSpPr>
        <p:spPr/>
        <p:txBody>
          <a:bodyPr/>
          <a:lstStyle/>
          <a:p>
            <a:r>
              <a:rPr lang="en-US" smtClean="0"/>
              <a:t>M. Liu @GHP2011</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37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1"/>
          </a:lnRef>
          <a:fillRef idx="3">
            <a:schemeClr val="accent1"/>
          </a:fillRef>
          <a:effectRef idx="3">
            <a:schemeClr val="accent1"/>
          </a:effectRef>
          <a:fontRef idx="minor">
            <a:schemeClr val="lt1"/>
          </a:fontRef>
        </p:style>
        <p:txBody>
          <a:bodyPr/>
          <a:lstStyle/>
          <a:p>
            <a:r>
              <a:rPr lang="en-US" dirty="0" smtClean="0">
                <a:latin typeface="Arial Rounded MT Bold" pitchFamily="34" charset="0"/>
              </a:rPr>
              <a:t>Polarized </a:t>
            </a:r>
            <a:r>
              <a:rPr lang="en-US" dirty="0" err="1" smtClean="0">
                <a:latin typeface="Arial Rounded MT Bold" pitchFamily="34" charset="0"/>
              </a:rPr>
              <a:t>Drell</a:t>
            </a:r>
            <a:r>
              <a:rPr lang="en-US" dirty="0" smtClean="0">
                <a:latin typeface="Arial Rounded MT Bold" pitchFamily="34" charset="0"/>
              </a:rPr>
              <a:t> Yan</a:t>
            </a:r>
            <a:endParaRPr lang="en-US" dirty="0">
              <a:latin typeface="Arial Rounded MT Bold" pitchFamily="34" charset="0"/>
            </a:endParaRPr>
          </a:p>
        </p:txBody>
      </p:sp>
      <p:sp>
        <p:nvSpPr>
          <p:cNvPr id="3" name="Content Placeholder 2"/>
          <p:cNvSpPr>
            <a:spLocks noGrp="1"/>
          </p:cNvSpPr>
          <p:nvPr>
            <p:ph idx="1"/>
          </p:nvPr>
        </p:nvSpPr>
        <p:spPr>
          <a:xfrm>
            <a:off x="228600" y="3048000"/>
            <a:ext cx="4724400" cy="3124200"/>
          </a:xfrm>
        </p:spPr>
        <p:txBody>
          <a:bodyPr>
            <a:normAutofit fontScale="85000" lnSpcReduction="20000"/>
          </a:bodyPr>
          <a:lstStyle/>
          <a:p>
            <a:r>
              <a:rPr lang="en-US" dirty="0" smtClean="0">
                <a:solidFill>
                  <a:srgbClr val="00B050"/>
                </a:solidFill>
              </a:rPr>
              <a:t>Solid factorization</a:t>
            </a:r>
          </a:p>
          <a:p>
            <a:r>
              <a:rPr lang="en-US" dirty="0" smtClean="0">
                <a:solidFill>
                  <a:srgbClr val="C00000"/>
                </a:solidFill>
              </a:rPr>
              <a:t>No fragmentation</a:t>
            </a:r>
          </a:p>
          <a:p>
            <a:pPr lvl="1"/>
            <a:r>
              <a:rPr lang="en-US" dirty="0" smtClean="0">
                <a:solidFill>
                  <a:srgbClr val="C00000"/>
                </a:solidFill>
              </a:rPr>
              <a:t>Direct correlation of intrinsic transverse quark momentum to the proton spin</a:t>
            </a:r>
          </a:p>
          <a:p>
            <a:r>
              <a:rPr lang="en-US" dirty="0" smtClean="0">
                <a:solidFill>
                  <a:schemeClr val="tx2"/>
                </a:solidFill>
              </a:rPr>
              <a:t>Fundamental QCD test</a:t>
            </a:r>
          </a:p>
          <a:p>
            <a:pPr lvl="1"/>
            <a:r>
              <a:rPr lang="en-US" dirty="0" smtClean="0">
                <a:solidFill>
                  <a:schemeClr val="tx2"/>
                </a:solidFill>
              </a:rPr>
              <a:t>Sign of asymmetry compared to SIDIS</a:t>
            </a:r>
          </a:p>
          <a:p>
            <a:endParaRPr lang="en-US" dirty="0"/>
          </a:p>
        </p:txBody>
      </p:sp>
      <p:pic>
        <p:nvPicPr>
          <p:cNvPr id="6" name="Picture 2"/>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152400" y="1166445"/>
            <a:ext cx="2637692"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2895600" y="1166444"/>
            <a:ext cx="2414955"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23774" y="1219201"/>
            <a:ext cx="3491625" cy="5410199"/>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Rectangle 3"/>
          <p:cNvSpPr/>
          <p:nvPr/>
        </p:nvSpPr>
        <p:spPr>
          <a:xfrm>
            <a:off x="597877" y="6245423"/>
            <a:ext cx="4659923" cy="307777"/>
          </a:xfrm>
          <a:prstGeom prst="rect">
            <a:avLst/>
          </a:prstGeom>
        </p:spPr>
        <p:txBody>
          <a:bodyPr wrap="square">
            <a:spAutoFit/>
          </a:bodyPr>
          <a:lstStyle/>
          <a:p>
            <a:r>
              <a:rPr lang="en-US" sz="1400" dirty="0">
                <a:solidFill>
                  <a:schemeClr val="accent6">
                    <a:lumMod val="50000"/>
                  </a:schemeClr>
                </a:solidFill>
                <a:latin typeface="Arial Rounded MT Bold" pitchFamily="34" charset="0"/>
              </a:rPr>
              <a:t>Z. Kang and J. </a:t>
            </a:r>
            <a:r>
              <a:rPr lang="en-US" sz="1400" dirty="0" err="1">
                <a:solidFill>
                  <a:schemeClr val="accent6">
                    <a:lumMod val="50000"/>
                  </a:schemeClr>
                </a:solidFill>
                <a:latin typeface="Arial Rounded MT Bold" pitchFamily="34" charset="0"/>
              </a:rPr>
              <a:t>Qiu</a:t>
            </a:r>
            <a:r>
              <a:rPr lang="en-US" sz="1400" dirty="0">
                <a:solidFill>
                  <a:schemeClr val="accent6">
                    <a:lumMod val="50000"/>
                  </a:schemeClr>
                </a:solidFill>
                <a:latin typeface="Arial Rounded MT Bold" pitchFamily="34" charset="0"/>
              </a:rPr>
              <a:t>. </a:t>
            </a:r>
            <a:r>
              <a:rPr lang="en-US" sz="1400" dirty="0" smtClean="0">
                <a:solidFill>
                  <a:schemeClr val="accent6">
                    <a:lumMod val="50000"/>
                  </a:schemeClr>
                </a:solidFill>
                <a:latin typeface="Arial Rounded MT Bold" pitchFamily="34" charset="0"/>
              </a:rPr>
              <a:t>Phys</a:t>
            </a:r>
            <a:r>
              <a:rPr lang="en-US" sz="1400" dirty="0">
                <a:solidFill>
                  <a:schemeClr val="accent6">
                    <a:lumMod val="50000"/>
                  </a:schemeClr>
                </a:solidFill>
                <a:latin typeface="Arial Rounded MT Bold" pitchFamily="34" charset="0"/>
              </a:rPr>
              <a:t>. Rev., D81:054020, </a:t>
            </a:r>
            <a:r>
              <a:rPr lang="en-US" sz="1400" dirty="0" smtClean="0">
                <a:solidFill>
                  <a:schemeClr val="accent6">
                    <a:lumMod val="50000"/>
                  </a:schemeClr>
                </a:solidFill>
                <a:latin typeface="Arial Rounded MT Bold" pitchFamily="34" charset="0"/>
              </a:rPr>
              <a:t>(2010</a:t>
            </a:r>
            <a:r>
              <a:rPr lang="en-US" sz="1400" dirty="0">
                <a:solidFill>
                  <a:schemeClr val="accent6">
                    <a:lumMod val="50000"/>
                  </a:schemeClr>
                </a:solidFill>
                <a:latin typeface="Arial Rounded MT Bold" pitchFamily="34" charset="0"/>
              </a:rPr>
              <a:t>)</a:t>
            </a:r>
          </a:p>
        </p:txBody>
      </p:sp>
      <p:sp>
        <p:nvSpPr>
          <p:cNvPr id="5" name="Slide Number Placeholder 4"/>
          <p:cNvSpPr>
            <a:spLocks noGrp="1"/>
          </p:cNvSpPr>
          <p:nvPr>
            <p:ph type="sldNum" sz="quarter" idx="12"/>
          </p:nvPr>
        </p:nvSpPr>
        <p:spPr/>
        <p:txBody>
          <a:bodyPr/>
          <a:lstStyle/>
          <a:p>
            <a:fld id="{4482846B-9F1C-4ABB-80DF-423A0283860C}" type="slidenum">
              <a:rPr lang="en-US" smtClean="0"/>
              <a:pPr/>
              <a:t>51</a:t>
            </a:fld>
            <a:endParaRPr lang="en-US"/>
          </a:p>
        </p:txBody>
      </p:sp>
      <p:sp>
        <p:nvSpPr>
          <p:cNvPr id="8" name="Rectangle 7"/>
          <p:cNvSpPr/>
          <p:nvPr/>
        </p:nvSpPr>
        <p:spPr>
          <a:xfrm>
            <a:off x="7848600" y="4114801"/>
            <a:ext cx="304800" cy="1904999"/>
          </a:xfrm>
          <a:prstGeom prst="rect">
            <a:avLst/>
          </a:prstGeom>
          <a:gradFill>
            <a:gsLst>
              <a:gs pos="0">
                <a:srgbClr val="00B050">
                  <a:alpha val="60000"/>
                </a:srgbClr>
              </a:gs>
              <a:gs pos="50000">
                <a:schemeClr val="bg1">
                  <a:alpha val="0"/>
                </a:schemeClr>
              </a:gs>
              <a:gs pos="100000">
                <a:srgbClr val="00B050">
                  <a:alpha val="60000"/>
                </a:srgbClr>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3800" y="3068955"/>
            <a:ext cx="2133600" cy="749141"/>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wrap="square" tIns="91440" bIns="91440" rtlCol="0" anchor="ctr" anchorCtr="0">
            <a:spAutoFit/>
          </a:bodyPr>
          <a:lstStyle/>
          <a:p>
            <a:pPr algn="ctr"/>
            <a:r>
              <a:rPr lang="en-US" sz="1600" dirty="0">
                <a:latin typeface="Arial Rounded MT Bold" pitchFamily="34" charset="0"/>
              </a:rPr>
              <a:t>c</a:t>
            </a:r>
            <a:r>
              <a:rPr lang="en-US" sz="1600" dirty="0" smtClean="0">
                <a:latin typeface="Arial Rounded MT Bold" pitchFamily="34" charset="0"/>
              </a:rPr>
              <a:t>urrent </a:t>
            </a:r>
            <a:r>
              <a:rPr lang="en-US" sz="1600" dirty="0" err="1" smtClean="0">
                <a:latin typeface="Arial Rounded MT Bold" pitchFamily="34" charset="0"/>
              </a:rPr>
              <a:t>Muon</a:t>
            </a:r>
            <a:r>
              <a:rPr lang="en-US" sz="1600" dirty="0" smtClean="0">
                <a:latin typeface="Arial Rounded MT Bold" pitchFamily="34" charset="0"/>
              </a:rPr>
              <a:t> arm acceptance</a:t>
            </a:r>
            <a:endParaRPr lang="en-US" sz="1600" dirty="0">
              <a:latin typeface="Arial Rounded MT Bold" pitchFamily="34" charset="0"/>
            </a:endParaRPr>
          </a:p>
        </p:txBody>
      </p:sp>
      <p:cxnSp>
        <p:nvCxnSpPr>
          <p:cNvPr id="11" name="Straight Arrow Connector 10"/>
          <p:cNvCxnSpPr/>
          <p:nvPr/>
        </p:nvCxnSpPr>
        <p:spPr>
          <a:xfrm flipH="1" flipV="1">
            <a:off x="5867400" y="3443525"/>
            <a:ext cx="1981200" cy="671276"/>
          </a:xfrm>
          <a:prstGeom prst="straightConnector1">
            <a:avLst/>
          </a:prstGeom>
          <a:ln w="38100">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3" name="Footer Placeholder 12"/>
          <p:cNvSpPr>
            <a:spLocks noGrp="1"/>
          </p:cNvSpPr>
          <p:nvPr>
            <p:ph type="ftr" sz="quarter" idx="11"/>
          </p:nvPr>
        </p:nvSpPr>
        <p:spPr/>
        <p:txBody>
          <a:bodyPr/>
          <a:lstStyle/>
          <a:p>
            <a:r>
              <a:rPr lang="en-US" smtClean="0"/>
              <a:t>M. Liu @GHP2011</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83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3"/>
          </a:lnRef>
          <a:fillRef idx="3">
            <a:schemeClr val="accent3"/>
          </a:fillRef>
          <a:effectRef idx="3">
            <a:schemeClr val="accent3"/>
          </a:effectRef>
          <a:fontRef idx="minor">
            <a:schemeClr val="lt1"/>
          </a:fontRef>
        </p:style>
        <p:txBody>
          <a:bodyPr/>
          <a:lstStyle/>
          <a:p>
            <a:r>
              <a:rPr lang="en-US" dirty="0" smtClean="0">
                <a:latin typeface="Arial Rounded MT Bold" pitchFamily="34" charset="0"/>
              </a:rPr>
              <a:t>Proposed PHENIX Upgrades</a:t>
            </a:r>
            <a:endParaRPr lang="en-US" dirty="0">
              <a:latin typeface="Arial Rounded MT Bold" pitchFamily="34" charset="0"/>
            </a:endParaRPr>
          </a:p>
        </p:txBody>
      </p:sp>
      <p:pic>
        <p:nvPicPr>
          <p:cNvPr id="5"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28600" y="1180749"/>
            <a:ext cx="8610599" cy="5067651"/>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4482846B-9F1C-4ABB-80DF-423A0283860C}" type="slidenum">
              <a:rPr lang="en-US" smtClean="0"/>
              <a:pPr/>
              <a:t>52</a:t>
            </a:fld>
            <a:endParaRPr lang="en-US"/>
          </a:p>
        </p:txBody>
      </p:sp>
      <p:sp>
        <p:nvSpPr>
          <p:cNvPr id="7" name="Footer Placeholder 6"/>
          <p:cNvSpPr>
            <a:spLocks noGrp="1"/>
          </p:cNvSpPr>
          <p:nvPr>
            <p:ph type="ftr" sz="quarter" idx="11"/>
          </p:nvPr>
        </p:nvSpPr>
        <p:spPr/>
        <p:txBody>
          <a:bodyPr/>
          <a:lstStyle/>
          <a:p>
            <a:r>
              <a:rPr lang="en-US" smtClean="0"/>
              <a:t>M. Liu @GHP2011</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54929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4" name="Slide Number Placeholder 6"/>
          <p:cNvSpPr>
            <a:spLocks noGrp="1"/>
          </p:cNvSpPr>
          <p:nvPr>
            <p:ph type="sldNum" sz="quarter" idx="12"/>
          </p:nvPr>
        </p:nvSpPr>
        <p:spPr/>
        <p:txBody>
          <a:bodyPr/>
          <a:lstStyle/>
          <a:p>
            <a:fld id="{160C5787-79E7-7944-BC2E-BE64BC863C49}" type="slidenum">
              <a:rPr lang="en-US" smtClean="0"/>
              <a:pPr/>
              <a:t>53</a:t>
            </a:fld>
            <a:endParaRPr lang="en-US" smtClean="0"/>
          </a:p>
        </p:txBody>
      </p:sp>
      <p:sp>
        <p:nvSpPr>
          <p:cNvPr id="30725" name="Line 2"/>
          <p:cNvSpPr>
            <a:spLocks noChangeShapeType="1"/>
          </p:cNvSpPr>
          <p:nvPr/>
        </p:nvSpPr>
        <p:spPr bwMode="auto">
          <a:xfrm flipV="1">
            <a:off x="4800600" y="2667000"/>
            <a:ext cx="1066800" cy="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26" name="Rectangle 3"/>
          <p:cNvSpPr>
            <a:spLocks noChangeArrowheads="1"/>
          </p:cNvSpPr>
          <p:nvPr/>
        </p:nvSpPr>
        <p:spPr bwMode="auto">
          <a:xfrm>
            <a:off x="4267200" y="2101850"/>
            <a:ext cx="876300"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PHENIX</a:t>
            </a:r>
          </a:p>
        </p:txBody>
      </p:sp>
      <p:sp>
        <p:nvSpPr>
          <p:cNvPr id="30727" name="Rectangle 4"/>
          <p:cNvSpPr>
            <a:spLocks noChangeArrowheads="1"/>
          </p:cNvSpPr>
          <p:nvPr/>
        </p:nvSpPr>
        <p:spPr bwMode="auto">
          <a:xfrm>
            <a:off x="7427913" y="1676400"/>
            <a:ext cx="17176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BRAHMS &amp;PP2PP</a:t>
            </a:r>
            <a:endParaRPr lang="en-US" sz="2000">
              <a:solidFill>
                <a:schemeClr val="bg1"/>
              </a:solidFill>
              <a:latin typeface="Calibri" charset="0"/>
            </a:endParaRPr>
          </a:p>
        </p:txBody>
      </p:sp>
      <p:sp>
        <p:nvSpPr>
          <p:cNvPr id="30728" name="Rectangle 5"/>
          <p:cNvSpPr>
            <a:spLocks noChangeArrowheads="1"/>
          </p:cNvSpPr>
          <p:nvPr/>
        </p:nvSpPr>
        <p:spPr bwMode="auto">
          <a:xfrm>
            <a:off x="5257800" y="1676400"/>
            <a:ext cx="954088"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PHOBOS</a:t>
            </a:r>
          </a:p>
        </p:txBody>
      </p:sp>
      <p:sp>
        <p:nvSpPr>
          <p:cNvPr id="30729" name="Rectangle 6"/>
          <p:cNvSpPr>
            <a:spLocks noChangeArrowheads="1"/>
          </p:cNvSpPr>
          <p:nvPr/>
        </p:nvSpPr>
        <p:spPr bwMode="auto">
          <a:xfrm>
            <a:off x="4137025" y="2514600"/>
            <a:ext cx="6635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STAR</a:t>
            </a:r>
            <a:endParaRPr lang="en-US" sz="1600">
              <a:solidFill>
                <a:srgbClr val="8BFFA0"/>
              </a:solidFill>
              <a:latin typeface="Calibri" charset="0"/>
            </a:endParaRPr>
          </a:p>
        </p:txBody>
      </p:sp>
      <p:sp>
        <p:nvSpPr>
          <p:cNvPr id="30730" name="Line 7"/>
          <p:cNvSpPr>
            <a:spLocks noChangeShapeType="1"/>
          </p:cNvSpPr>
          <p:nvPr/>
        </p:nvSpPr>
        <p:spPr bwMode="auto">
          <a:xfrm>
            <a:off x="5410200" y="2362200"/>
            <a:ext cx="3048000" cy="0"/>
          </a:xfrm>
          <a:prstGeom prst="line">
            <a:avLst/>
          </a:prstGeom>
          <a:noFill/>
          <a:ln w="9525">
            <a:solidFill>
              <a:schemeClr val="bg1"/>
            </a:solidFill>
            <a:prstDash val="dash"/>
            <a:round/>
            <a:headEnd/>
            <a:tailEnd/>
          </a:ln>
        </p:spPr>
        <p:txBody>
          <a:bodyPr wrap="none" anchor="ctr">
            <a:prstTxWarp prst="textNoShape">
              <a:avLst/>
            </a:prstTxWarp>
          </a:bodyPr>
          <a:lstStyle/>
          <a:p>
            <a:endParaRPr lang="en-US"/>
          </a:p>
        </p:txBody>
      </p:sp>
      <p:sp>
        <p:nvSpPr>
          <p:cNvPr id="30731" name="Rectangle 8"/>
          <p:cNvSpPr>
            <a:spLocks noChangeArrowheads="1"/>
          </p:cNvSpPr>
          <p:nvPr/>
        </p:nvSpPr>
        <p:spPr bwMode="auto">
          <a:xfrm>
            <a:off x="6478588" y="2362200"/>
            <a:ext cx="8032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1.2 km</a:t>
            </a:r>
          </a:p>
        </p:txBody>
      </p:sp>
      <p:sp>
        <p:nvSpPr>
          <p:cNvPr id="30732" name="Rectangle 9"/>
          <p:cNvSpPr>
            <a:spLocks noChangeArrowheads="1"/>
          </p:cNvSpPr>
          <p:nvPr/>
        </p:nvSpPr>
        <p:spPr bwMode="auto">
          <a:xfrm>
            <a:off x="6477000" y="1981200"/>
            <a:ext cx="760413" cy="396875"/>
          </a:xfrm>
          <a:prstGeom prst="rect">
            <a:avLst/>
          </a:prstGeom>
          <a:noFill/>
          <a:ln w="9525">
            <a:noFill/>
            <a:miter lim="800000"/>
            <a:headEnd/>
            <a:tailEnd/>
          </a:ln>
        </p:spPr>
        <p:txBody>
          <a:bodyPr wrap="none">
            <a:prstTxWarp prst="textNoShape">
              <a:avLst/>
            </a:prstTxWarp>
            <a:spAutoFit/>
          </a:bodyPr>
          <a:lstStyle/>
          <a:p>
            <a:pPr algn="ctr"/>
            <a:r>
              <a:rPr lang="en-US" sz="2000">
                <a:solidFill>
                  <a:schemeClr val="bg1"/>
                </a:solidFill>
                <a:latin typeface="Calibri" charset="0"/>
              </a:rPr>
              <a:t>RHIC</a:t>
            </a:r>
          </a:p>
        </p:txBody>
      </p:sp>
      <p:sp>
        <p:nvSpPr>
          <p:cNvPr id="30733" name="Line 10"/>
          <p:cNvSpPr>
            <a:spLocks noChangeShapeType="1"/>
          </p:cNvSpPr>
          <p:nvPr/>
        </p:nvSpPr>
        <p:spPr bwMode="auto">
          <a:xfrm flipH="1" flipV="1">
            <a:off x="2590800" y="1143000"/>
            <a:ext cx="228600" cy="53340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34" name="Rectangle 11"/>
          <p:cNvSpPr>
            <a:spLocks noGrp="1" noChangeArrowheads="1"/>
          </p:cNvSpPr>
          <p:nvPr>
            <p:ph type="title"/>
          </p:nvPr>
        </p:nvSpPr>
        <p:spPr>
          <a:xfrm>
            <a:off x="2133600" y="0"/>
            <a:ext cx="6553200" cy="838200"/>
          </a:xfrm>
          <a:solidFill>
            <a:schemeClr val="bg1"/>
          </a:solidFill>
        </p:spPr>
        <p:txBody>
          <a:bodyPr/>
          <a:lstStyle/>
          <a:p>
            <a:pPr eaLnBrk="1" hangingPunct="1"/>
            <a:r>
              <a:rPr lang="en-US" smtClean="0">
                <a:ea typeface="ＭＳ Ｐゴシック" charset="-128"/>
                <a:cs typeface="ＭＳ Ｐゴシック" charset="-128"/>
              </a:rPr>
              <a:t>The STAR Detectors</a:t>
            </a:r>
            <a:endParaRPr lang="en-US" sz="2400" smtClean="0">
              <a:solidFill>
                <a:srgbClr val="008080"/>
              </a:solidFill>
              <a:latin typeface="Comic Sans MS" charset="0"/>
              <a:ea typeface="ＭＳ Ｐゴシック" charset="-128"/>
              <a:cs typeface="ＭＳ Ｐゴシック" charset="-128"/>
            </a:endParaRPr>
          </a:p>
        </p:txBody>
      </p:sp>
      <p:grpSp>
        <p:nvGrpSpPr>
          <p:cNvPr id="2" name="Group 12"/>
          <p:cNvGrpSpPr>
            <a:grpSpLocks/>
          </p:cNvGrpSpPr>
          <p:nvPr/>
        </p:nvGrpSpPr>
        <p:grpSpPr bwMode="auto">
          <a:xfrm>
            <a:off x="3429000" y="1981200"/>
            <a:ext cx="5334000" cy="4267200"/>
            <a:chOff x="0" y="532"/>
            <a:chExt cx="3888" cy="2588"/>
          </a:xfrm>
        </p:grpSpPr>
        <p:pic>
          <p:nvPicPr>
            <p:cNvPr id="30739" name="Picture 13" descr="STAR"/>
            <p:cNvPicPr>
              <a:picLocks noChangeAspect="1" noChangeArrowheads="1"/>
            </p:cNvPicPr>
            <p:nvPr/>
          </p:nvPicPr>
          <p:blipFill>
            <a:blip r:embed="rId3"/>
            <a:srcRect/>
            <a:stretch>
              <a:fillRect/>
            </a:stretch>
          </p:blipFill>
          <p:spPr bwMode="auto">
            <a:xfrm>
              <a:off x="0" y="532"/>
              <a:ext cx="3888" cy="2588"/>
            </a:xfrm>
            <a:prstGeom prst="rect">
              <a:avLst/>
            </a:prstGeom>
            <a:noFill/>
            <a:ln w="9525">
              <a:noFill/>
              <a:miter lim="800000"/>
              <a:headEnd/>
              <a:tailEnd/>
            </a:ln>
          </p:spPr>
        </p:pic>
        <p:sp>
          <p:nvSpPr>
            <p:cNvPr id="30740" name="Rectangle 14"/>
            <p:cNvSpPr>
              <a:spLocks noChangeArrowheads="1"/>
            </p:cNvSpPr>
            <p:nvPr/>
          </p:nvSpPr>
          <p:spPr bwMode="auto">
            <a:xfrm>
              <a:off x="2718" y="576"/>
              <a:ext cx="498" cy="384"/>
            </a:xfrm>
            <a:prstGeom prst="rect">
              <a:avLst/>
            </a:prstGeom>
            <a:solidFill>
              <a:srgbClr val="FFFFFF"/>
            </a:solidFill>
            <a:ln w="25400">
              <a:solidFill>
                <a:srgbClr val="FFFFFF"/>
              </a:solidFill>
              <a:miter lim="800000"/>
              <a:headEnd/>
              <a:tailEnd/>
            </a:ln>
          </p:spPr>
          <p:txBody>
            <a:bodyPr anchor="ctr">
              <a:prstTxWarp prst="textNoShape">
                <a:avLst/>
              </a:prstTxWarp>
            </a:bodyPr>
            <a:lstStyle/>
            <a:p>
              <a:pPr algn="ctr">
                <a:spcBef>
                  <a:spcPct val="50000"/>
                </a:spcBef>
              </a:pPr>
              <a:endParaRPr lang="en-US" sz="2000">
                <a:solidFill>
                  <a:schemeClr val="bg1"/>
                </a:solidFill>
              </a:endParaRPr>
            </a:p>
          </p:txBody>
        </p:sp>
      </p:grpSp>
      <p:pic>
        <p:nvPicPr>
          <p:cNvPr id="30736" name="Picture 15" descr="STAR1"/>
          <p:cNvPicPr>
            <a:picLocks noChangeAspect="1" noChangeArrowheads="1"/>
          </p:cNvPicPr>
          <p:nvPr/>
        </p:nvPicPr>
        <p:blipFill>
          <a:blip r:embed="rId4"/>
          <a:srcRect/>
          <a:stretch>
            <a:fillRect/>
          </a:stretch>
        </p:blipFill>
        <p:spPr bwMode="auto">
          <a:xfrm>
            <a:off x="0" y="685800"/>
            <a:ext cx="4191000" cy="3071813"/>
          </a:xfrm>
          <a:prstGeom prst="rect">
            <a:avLst/>
          </a:prstGeom>
          <a:noFill/>
          <a:ln w="9525">
            <a:noFill/>
            <a:miter lim="800000"/>
            <a:headEnd/>
            <a:tailEnd/>
          </a:ln>
        </p:spPr>
      </p:pic>
      <p:sp>
        <p:nvSpPr>
          <p:cNvPr id="30737" name="Text Box 16"/>
          <p:cNvSpPr txBox="1">
            <a:spLocks noChangeArrowheads="1"/>
          </p:cNvSpPr>
          <p:nvPr/>
        </p:nvSpPr>
        <p:spPr bwMode="auto">
          <a:xfrm>
            <a:off x="0" y="3810000"/>
            <a:ext cx="3519488" cy="1749425"/>
          </a:xfrm>
          <a:prstGeom prst="rect">
            <a:avLst/>
          </a:prstGeom>
          <a:noFill/>
          <a:ln w="22225">
            <a:noFill/>
            <a:miter lim="800000"/>
            <a:headEnd/>
            <a:tailEnd type="none" w="lg" len="lg"/>
          </a:ln>
        </p:spPr>
        <p:txBody>
          <a:bodyPr wrap="none">
            <a:prstTxWarp prst="textNoShape">
              <a:avLst/>
            </a:prstTxWarp>
            <a:spAutoFit/>
          </a:bodyPr>
          <a:lstStyle/>
          <a:p>
            <a:pPr marL="342900" indent="-342900">
              <a:lnSpc>
                <a:spcPct val="90000"/>
              </a:lnSpc>
              <a:spcBef>
                <a:spcPct val="20000"/>
              </a:spcBef>
              <a:buSzPct val="80000"/>
            </a:pPr>
            <a:endParaRPr lang="en-US">
              <a:solidFill>
                <a:srgbClr val="172BAE"/>
              </a:solidFill>
              <a:latin typeface="Calibri" charset="0"/>
            </a:endParaRPr>
          </a:p>
          <a:p>
            <a:pPr marL="342900" indent="-342900">
              <a:lnSpc>
                <a:spcPct val="90000"/>
              </a:lnSpc>
              <a:spcBef>
                <a:spcPct val="20000"/>
              </a:spcBef>
              <a:buSzPct val="110000"/>
              <a:buFont typeface="Times" charset="0"/>
              <a:buChar char="•"/>
            </a:pPr>
            <a:r>
              <a:rPr lang="en-US" sz="1400">
                <a:solidFill>
                  <a:srgbClr val="9A1818"/>
                </a:solidFill>
                <a:latin typeface="Calibri" charset="0"/>
              </a:rPr>
              <a:t>Time Projection Chamber   |</a:t>
            </a:r>
            <a:r>
              <a:rPr lang="en-US" sz="1400">
                <a:solidFill>
                  <a:srgbClr val="9A1818"/>
                </a:solidFill>
                <a:latin typeface="Symbol" charset="2"/>
              </a:rPr>
              <a:t>h</a:t>
            </a:r>
            <a:r>
              <a:rPr lang="en-US" sz="1400">
                <a:solidFill>
                  <a:srgbClr val="9A1818"/>
                </a:solidFill>
                <a:latin typeface="Calibri" charset="0"/>
              </a:rPr>
              <a:t>|&lt;1.6</a:t>
            </a:r>
            <a:r>
              <a:rPr lang="en-US" sz="1400">
                <a:latin typeface="Calibri" charset="0"/>
              </a:rPr>
              <a:t>    </a:t>
            </a:r>
          </a:p>
          <a:p>
            <a:pPr marL="342900" indent="-342900">
              <a:lnSpc>
                <a:spcPct val="90000"/>
              </a:lnSpc>
              <a:spcBef>
                <a:spcPct val="20000"/>
              </a:spcBef>
              <a:buSzPct val="110000"/>
              <a:buFont typeface="Times" charset="0"/>
              <a:buChar char="•"/>
            </a:pPr>
            <a:r>
              <a:rPr lang="en-US" sz="1400">
                <a:latin typeface="Calibri" charset="0"/>
              </a:rPr>
              <a:t>Forward TPC              2.5&lt;|</a:t>
            </a:r>
            <a:r>
              <a:rPr lang="en-US" sz="1400">
                <a:latin typeface="Symbol" charset="2"/>
              </a:rPr>
              <a:t>h</a:t>
            </a:r>
            <a:r>
              <a:rPr lang="en-US" sz="1400">
                <a:latin typeface="Calibri" charset="0"/>
              </a:rPr>
              <a:t>|&lt;4.0 </a:t>
            </a:r>
          </a:p>
          <a:p>
            <a:pPr marL="342900" indent="-342900">
              <a:lnSpc>
                <a:spcPct val="90000"/>
              </a:lnSpc>
              <a:spcBef>
                <a:spcPct val="20000"/>
              </a:spcBef>
              <a:buSzPct val="110000"/>
              <a:buFont typeface="Times" charset="0"/>
              <a:buChar char="•"/>
            </a:pPr>
            <a:r>
              <a:rPr lang="en-US" sz="1400">
                <a:latin typeface="Calibri" charset="0"/>
              </a:rPr>
              <a:t>Silicon Vertex Tracker        |</a:t>
            </a:r>
            <a:r>
              <a:rPr lang="en-US" sz="1400">
                <a:latin typeface="Symbol" charset="2"/>
              </a:rPr>
              <a:t>h</a:t>
            </a:r>
            <a:r>
              <a:rPr lang="en-US" sz="1400">
                <a:latin typeface="Calibri" charset="0"/>
              </a:rPr>
              <a:t>|&lt;1 </a:t>
            </a:r>
          </a:p>
          <a:p>
            <a:pPr marL="342900" indent="-342900">
              <a:lnSpc>
                <a:spcPct val="90000"/>
              </a:lnSpc>
              <a:spcBef>
                <a:spcPct val="20000"/>
              </a:spcBef>
              <a:buSzPct val="110000"/>
              <a:buFont typeface="Times" charset="0"/>
              <a:buChar char="•"/>
            </a:pPr>
            <a:r>
              <a:rPr lang="en-US" sz="1400">
                <a:solidFill>
                  <a:srgbClr val="9A1818"/>
                </a:solidFill>
                <a:latin typeface="Calibri" charset="0"/>
              </a:rPr>
              <a:t>Barrel EMC                         |</a:t>
            </a:r>
            <a:r>
              <a:rPr lang="en-US" sz="1400">
                <a:solidFill>
                  <a:srgbClr val="9A1818"/>
                </a:solidFill>
                <a:latin typeface="Symbol" charset="2"/>
              </a:rPr>
              <a:t>h</a:t>
            </a:r>
            <a:r>
              <a:rPr lang="en-US" sz="1400">
                <a:solidFill>
                  <a:srgbClr val="9A1818"/>
                </a:solidFill>
                <a:latin typeface="Calibri" charset="0"/>
              </a:rPr>
              <a:t>|&lt;1 </a:t>
            </a:r>
          </a:p>
          <a:p>
            <a:pPr marL="342900" indent="-342900">
              <a:lnSpc>
                <a:spcPct val="90000"/>
              </a:lnSpc>
              <a:spcBef>
                <a:spcPct val="20000"/>
              </a:spcBef>
              <a:buSzPct val="110000"/>
              <a:buFont typeface="Times" charset="0"/>
              <a:buChar char="•"/>
            </a:pPr>
            <a:r>
              <a:rPr lang="en-US" sz="1400">
                <a:latin typeface="Calibri" charset="0"/>
              </a:rPr>
              <a:t>Endcap EMC                1.0&lt; </a:t>
            </a:r>
            <a:r>
              <a:rPr lang="en-US" sz="1400">
                <a:latin typeface="Symbol" charset="2"/>
              </a:rPr>
              <a:t>h</a:t>
            </a:r>
            <a:r>
              <a:rPr lang="en-US" sz="1400">
                <a:latin typeface="Calibri" charset="0"/>
              </a:rPr>
              <a:t> &lt;2.0 </a:t>
            </a:r>
          </a:p>
          <a:p>
            <a:pPr marL="342900" indent="-342900">
              <a:lnSpc>
                <a:spcPct val="90000"/>
              </a:lnSpc>
              <a:spcBef>
                <a:spcPct val="20000"/>
              </a:spcBef>
              <a:buSzPct val="110000"/>
              <a:buFont typeface="Times" charset="0"/>
              <a:buChar char="•"/>
            </a:pPr>
            <a:r>
              <a:rPr lang="en-US" sz="1400">
                <a:latin typeface="Calibri" charset="0"/>
              </a:rPr>
              <a:t>Forward Pion Detector  3.3&lt;|</a:t>
            </a:r>
            <a:r>
              <a:rPr lang="en-US" sz="1400">
                <a:latin typeface="Symbol" charset="2"/>
              </a:rPr>
              <a:t>h|</a:t>
            </a:r>
            <a:r>
              <a:rPr lang="en-US" sz="1400">
                <a:latin typeface="Calibri" charset="0"/>
              </a:rPr>
              <a:t>&lt;4.1</a:t>
            </a:r>
          </a:p>
        </p:txBody>
      </p:sp>
      <p:sp>
        <p:nvSpPr>
          <p:cNvPr id="30738" name="Line 17"/>
          <p:cNvSpPr>
            <a:spLocks noChangeShapeType="1"/>
          </p:cNvSpPr>
          <p:nvPr/>
        </p:nvSpPr>
        <p:spPr bwMode="auto">
          <a:xfrm flipV="1">
            <a:off x="6096000" y="2133600"/>
            <a:ext cx="533400" cy="1981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
        <p:nvSpPr>
          <p:cNvPr id="22" name="Footer Placeholder 21"/>
          <p:cNvSpPr>
            <a:spLocks noGrp="1"/>
          </p:cNvSpPr>
          <p:nvPr>
            <p:ph type="ftr" sz="quarter" idx="11"/>
          </p:nvPr>
        </p:nvSpPr>
        <p:spPr/>
        <p:txBody>
          <a:bodyPr/>
          <a:lstStyle/>
          <a:p>
            <a:r>
              <a:rPr lang="en-US" smtClean="0"/>
              <a:t>M. Liu @GHP2011</a:t>
            </a:r>
            <a:endParaRPr lang="en-US"/>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a:t>
            </a:r>
            <a:endParaRPr lang="en-US" dirty="0"/>
          </a:p>
        </p:txBody>
      </p:sp>
      <p:pic>
        <p:nvPicPr>
          <p:cNvPr id="3" name="Picture 2"/>
          <p:cNvPicPr>
            <a:picLocks noChangeAspect="1"/>
          </p:cNvPicPr>
          <p:nvPr/>
        </p:nvPicPr>
        <p:blipFill>
          <a:blip r:embed="rId2"/>
          <a:stretch>
            <a:fillRect/>
          </a:stretch>
        </p:blipFill>
        <p:spPr>
          <a:xfrm>
            <a:off x="282706" y="274638"/>
            <a:ext cx="8577914" cy="6128284"/>
          </a:xfrm>
          <a:prstGeom prst="rect">
            <a:avLst/>
          </a:prstGeom>
        </p:spPr>
      </p:pic>
      <p:sp>
        <p:nvSpPr>
          <p:cNvPr id="4" name="Slide Number Placeholder 3"/>
          <p:cNvSpPr>
            <a:spLocks noGrp="1"/>
          </p:cNvSpPr>
          <p:nvPr>
            <p:ph type="sldNum" sz="quarter" idx="12"/>
          </p:nvPr>
        </p:nvSpPr>
        <p:spPr/>
        <p:txBody>
          <a:bodyPr/>
          <a:lstStyle/>
          <a:p>
            <a:fld id="{6BEE9D11-099D-CF4F-A032-07120B1AEDB1}" type="slidenum">
              <a:rPr lang="en-US" smtClean="0"/>
              <a:pPr/>
              <a:t>54</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445471"/>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55</a:t>
            </a:fld>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D468F564-58AC-446F-A007-20F81E947599}" type="slidenum">
              <a:rPr lang="en-US"/>
              <a:pPr>
                <a:defRPr/>
              </a:pPr>
              <a:t>56</a:t>
            </a:fld>
            <a:endParaRPr lang="en-US"/>
          </a:p>
        </p:txBody>
      </p:sp>
      <p:sp>
        <p:nvSpPr>
          <p:cNvPr id="57349" name="Title 1"/>
          <p:cNvSpPr>
            <a:spLocks noGrp="1"/>
          </p:cNvSpPr>
          <p:nvPr>
            <p:ph type="title"/>
          </p:nvPr>
        </p:nvSpPr>
        <p:spPr>
          <a:xfrm>
            <a:off x="2635249" y="0"/>
            <a:ext cx="6488113" cy="1135063"/>
          </a:xfrm>
        </p:spPr>
        <p:txBody>
          <a:bodyPr>
            <a:noAutofit/>
          </a:bodyPr>
          <a:lstStyle/>
          <a:p>
            <a:pPr eaLnBrk="1" hangingPunct="1"/>
            <a:r>
              <a:rPr lang="en-US" sz="3200" dirty="0" smtClean="0"/>
              <a:t>W</a:t>
            </a:r>
            <a:r>
              <a:rPr lang="en-US" sz="3200" baseline="30000" dirty="0" smtClean="0"/>
              <a:t>+/-</a:t>
            </a:r>
            <a:r>
              <a:rPr lang="en-US" sz="3200" dirty="0" smtClean="0"/>
              <a:t> &amp; Z</a:t>
            </a:r>
            <a:r>
              <a:rPr lang="en-US" sz="3200" baseline="30000" dirty="0" smtClean="0"/>
              <a:t>0</a:t>
            </a:r>
            <a:r>
              <a:rPr lang="en-US" sz="3200" dirty="0" smtClean="0"/>
              <a:t>  Transverse SSA @500GeV ? </a:t>
            </a:r>
          </a:p>
        </p:txBody>
      </p:sp>
      <p:sp>
        <p:nvSpPr>
          <p:cNvPr id="57350" name="Content Placeholder 2"/>
          <p:cNvSpPr>
            <a:spLocks noGrp="1"/>
          </p:cNvSpPr>
          <p:nvPr>
            <p:ph idx="1"/>
          </p:nvPr>
        </p:nvSpPr>
        <p:spPr>
          <a:xfrm>
            <a:off x="196850" y="2012950"/>
            <a:ext cx="4086225" cy="2987675"/>
          </a:xfrm>
        </p:spPr>
        <p:txBody>
          <a:bodyPr/>
          <a:lstStyle/>
          <a:p>
            <a:pPr eaLnBrk="1" hangingPunct="1">
              <a:lnSpc>
                <a:spcPct val="80000"/>
              </a:lnSpc>
            </a:pPr>
            <a:r>
              <a:rPr lang="en-US" sz="1800" dirty="0" smtClean="0"/>
              <a:t>Latest theoretical progress</a:t>
            </a:r>
          </a:p>
          <a:p>
            <a:pPr lvl="1" eaLnBrk="1" hangingPunct="1">
              <a:lnSpc>
                <a:spcPct val="80000"/>
              </a:lnSpc>
            </a:pPr>
            <a:r>
              <a:rPr lang="en-US" sz="1500" dirty="0" smtClean="0"/>
              <a:t>Test time-reversal universality of </a:t>
            </a:r>
            <a:r>
              <a:rPr lang="en-US" sz="1500" dirty="0" err="1" smtClean="0"/>
              <a:t>Sivers</a:t>
            </a:r>
            <a:r>
              <a:rPr lang="en-US" sz="1500" dirty="0" smtClean="0"/>
              <a:t> functions with W/Z</a:t>
            </a:r>
          </a:p>
          <a:p>
            <a:pPr lvl="1" eaLnBrk="1" hangingPunct="1">
              <a:lnSpc>
                <a:spcPct val="80000"/>
              </a:lnSpc>
            </a:pPr>
            <a:r>
              <a:rPr lang="en-US" sz="1500" dirty="0" smtClean="0"/>
              <a:t>Expect large asymmetry (from DIS fit)</a:t>
            </a:r>
          </a:p>
          <a:p>
            <a:pPr eaLnBrk="1" hangingPunct="1">
              <a:lnSpc>
                <a:spcPct val="80000"/>
              </a:lnSpc>
            </a:pPr>
            <a:endParaRPr lang="en-US" sz="1800" dirty="0" smtClean="0"/>
          </a:p>
          <a:p>
            <a:pPr eaLnBrk="1" hangingPunct="1">
              <a:lnSpc>
                <a:spcPct val="80000"/>
              </a:lnSpc>
            </a:pPr>
            <a:r>
              <a:rPr lang="en-US" sz="1800" dirty="0" smtClean="0"/>
              <a:t>Flavor-identified  </a:t>
            </a:r>
            <a:r>
              <a:rPr lang="en-US" sz="1800" dirty="0" err="1" smtClean="0"/>
              <a:t>Sivers</a:t>
            </a:r>
            <a:r>
              <a:rPr lang="en-US" sz="1800" dirty="0" smtClean="0"/>
              <a:t> Funs</a:t>
            </a:r>
          </a:p>
          <a:p>
            <a:pPr lvl="1">
              <a:lnSpc>
                <a:spcPct val="80000"/>
              </a:lnSpc>
            </a:pPr>
            <a:r>
              <a:rPr lang="en-US" sz="1400" dirty="0" smtClean="0"/>
              <a:t>Very large Q</a:t>
            </a:r>
            <a:r>
              <a:rPr lang="en-US" sz="1400" baseline="30000" dirty="0" smtClean="0"/>
              <a:t>2</a:t>
            </a:r>
          </a:p>
          <a:p>
            <a:pPr eaLnBrk="1" hangingPunct="1">
              <a:lnSpc>
                <a:spcPct val="80000"/>
              </a:lnSpc>
            </a:pPr>
            <a:endParaRPr lang="en-US" sz="1800" dirty="0" smtClean="0"/>
          </a:p>
          <a:p>
            <a:pPr eaLnBrk="1" hangingPunct="1">
              <a:lnSpc>
                <a:spcPct val="80000"/>
              </a:lnSpc>
            </a:pPr>
            <a:r>
              <a:rPr lang="en-US" sz="1800" dirty="0" smtClean="0"/>
              <a:t>Expected Statistics @1fb</a:t>
            </a:r>
            <a:r>
              <a:rPr lang="en-US" sz="1800" baseline="30000" dirty="0" smtClean="0"/>
              <a:t>-1</a:t>
            </a:r>
            <a:r>
              <a:rPr lang="en-US" sz="1800" dirty="0" smtClean="0"/>
              <a:t> 500GeV</a:t>
            </a:r>
            <a:endParaRPr lang="en-US" sz="1800" baseline="30000" dirty="0" smtClean="0"/>
          </a:p>
          <a:p>
            <a:pPr eaLnBrk="1" hangingPunct="1">
              <a:lnSpc>
                <a:spcPct val="80000"/>
              </a:lnSpc>
            </a:pPr>
            <a:endParaRPr lang="en-US" sz="1800" baseline="30000" dirty="0" smtClean="0"/>
          </a:p>
          <a:p>
            <a:pPr lvl="1" eaLnBrk="1" hangingPunct="1">
              <a:lnSpc>
                <a:spcPct val="80000"/>
              </a:lnSpc>
            </a:pPr>
            <a:r>
              <a:rPr lang="en-US" sz="1500" dirty="0" smtClean="0"/>
              <a:t>W</a:t>
            </a:r>
            <a:r>
              <a:rPr lang="en-US" sz="1500" baseline="30000" dirty="0" smtClean="0"/>
              <a:t>+/- </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~20K</a:t>
            </a:r>
          </a:p>
          <a:p>
            <a:pPr lvl="1" eaLnBrk="1" hangingPunct="1">
              <a:lnSpc>
                <a:spcPct val="80000"/>
              </a:lnSpc>
            </a:pPr>
            <a:r>
              <a:rPr lang="en-US" sz="1500" dirty="0" smtClean="0">
                <a:sym typeface="Wingdings" charset="2"/>
              </a:rPr>
              <a:t>Z</a:t>
            </a:r>
            <a:r>
              <a:rPr lang="en-US" sz="1500" baseline="30000" dirty="0" smtClean="0">
                <a:sym typeface="Wingdings" charset="2"/>
              </a:rPr>
              <a:t>0</a:t>
            </a:r>
            <a:r>
              <a:rPr lang="en-US" sz="1500" dirty="0" smtClean="0">
                <a:sym typeface="Wingdings" charset="2"/>
              </a:rPr>
              <a:t> -&gt; </a:t>
            </a:r>
            <a:r>
              <a:rPr lang="en-US" sz="1500" dirty="0" err="1" smtClean="0">
                <a:sym typeface="Wingdings" charset="2"/>
              </a:rPr>
              <a:t>μ</a:t>
            </a:r>
            <a:r>
              <a:rPr lang="en-US" sz="1500" baseline="30000" dirty="0" err="1" smtClean="0">
                <a:sym typeface="Wingdings" charset="2"/>
              </a:rPr>
              <a:t>+</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  1K</a:t>
            </a:r>
            <a:endParaRPr lang="en-US" sz="1500" dirty="0" smtClean="0"/>
          </a:p>
        </p:txBody>
      </p:sp>
      <p:pic>
        <p:nvPicPr>
          <p:cNvPr id="57351" name="Picture 5"/>
          <p:cNvPicPr>
            <a:picLocks noChangeAspect="1"/>
          </p:cNvPicPr>
          <p:nvPr/>
        </p:nvPicPr>
        <p:blipFill>
          <a:blip r:embed="rId4"/>
          <a:srcRect/>
          <a:stretch>
            <a:fillRect/>
          </a:stretch>
        </p:blipFill>
        <p:spPr bwMode="auto">
          <a:xfrm>
            <a:off x="5081588" y="1135063"/>
            <a:ext cx="3200400" cy="1574800"/>
          </a:xfrm>
          <a:prstGeom prst="rect">
            <a:avLst/>
          </a:prstGeom>
          <a:noFill/>
          <a:ln w="9525">
            <a:noFill/>
            <a:miter lim="800000"/>
            <a:headEnd/>
            <a:tailEnd/>
          </a:ln>
        </p:spPr>
      </p:pic>
      <p:pic>
        <p:nvPicPr>
          <p:cNvPr id="57352" name="Picture 6"/>
          <p:cNvPicPr>
            <a:picLocks noChangeAspect="1"/>
          </p:cNvPicPr>
          <p:nvPr/>
        </p:nvPicPr>
        <p:blipFill>
          <a:blip r:embed="rId5"/>
          <a:srcRect/>
          <a:stretch>
            <a:fillRect/>
          </a:stretch>
        </p:blipFill>
        <p:spPr bwMode="auto">
          <a:xfrm>
            <a:off x="5005388" y="2709863"/>
            <a:ext cx="3289300" cy="1739900"/>
          </a:xfrm>
          <a:prstGeom prst="rect">
            <a:avLst/>
          </a:prstGeom>
          <a:noFill/>
          <a:ln w="9525">
            <a:noFill/>
            <a:miter lim="800000"/>
            <a:headEnd/>
            <a:tailEnd/>
          </a:ln>
        </p:spPr>
      </p:pic>
      <p:pic>
        <p:nvPicPr>
          <p:cNvPr id="57353" name="Picture 7"/>
          <p:cNvPicPr>
            <a:picLocks noChangeAspect="1"/>
          </p:cNvPicPr>
          <p:nvPr/>
        </p:nvPicPr>
        <p:blipFill>
          <a:blip r:embed="rId6"/>
          <a:srcRect/>
          <a:stretch>
            <a:fillRect/>
          </a:stretch>
        </p:blipFill>
        <p:spPr bwMode="auto">
          <a:xfrm>
            <a:off x="3454400" y="4522788"/>
            <a:ext cx="5594350" cy="2120900"/>
          </a:xfrm>
          <a:prstGeom prst="rect">
            <a:avLst/>
          </a:prstGeom>
          <a:noFill/>
          <a:ln w="9525">
            <a:noFill/>
            <a:miter lim="800000"/>
            <a:headEnd/>
            <a:tailEnd/>
          </a:ln>
        </p:spPr>
      </p:pic>
      <p:sp>
        <p:nvSpPr>
          <p:cNvPr id="57354" name="TextBox 8"/>
          <p:cNvSpPr txBox="1">
            <a:spLocks noChangeArrowheads="1"/>
          </p:cNvSpPr>
          <p:nvPr/>
        </p:nvSpPr>
        <p:spPr bwMode="auto">
          <a:xfrm>
            <a:off x="5681663" y="949325"/>
            <a:ext cx="2763837"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Kang &amp; Qiu PRL 103, 172001 (2009)</a:t>
            </a:r>
          </a:p>
        </p:txBody>
      </p:sp>
      <p:sp>
        <p:nvSpPr>
          <p:cNvPr id="57355" name="TextBox 9"/>
          <p:cNvSpPr txBox="1">
            <a:spLocks noChangeArrowheads="1"/>
          </p:cNvSpPr>
          <p:nvPr/>
        </p:nvSpPr>
        <p:spPr bwMode="auto">
          <a:xfrm>
            <a:off x="6365875" y="4337050"/>
            <a:ext cx="1824038"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Kang &amp; Qiu arX 0912.1319</a:t>
            </a:r>
          </a:p>
        </p:txBody>
      </p:sp>
      <p:sp>
        <p:nvSpPr>
          <p:cNvPr id="12" name="Slide Number Placeholder 1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4A32839-BBF3-480A-99B8-A8C72CB8EB36}" type="slidenum">
              <a:rPr lang="en-US" sz="1200">
                <a:solidFill>
                  <a:schemeClr val="tx1">
                    <a:tint val="75000"/>
                  </a:schemeClr>
                </a:solidFill>
                <a:latin typeface="+mn-lt"/>
                <a:ea typeface="+mn-ea"/>
                <a:cs typeface="+mn-cs"/>
              </a:rPr>
              <a:pPr algn="r" fontAlgn="auto">
                <a:spcBef>
                  <a:spcPts val="0"/>
                </a:spcBef>
                <a:spcAft>
                  <a:spcPts val="0"/>
                </a:spcAft>
                <a:defRPr/>
              </a:pPr>
              <a:t>56</a:t>
            </a:fld>
            <a:endParaRPr lang="en-US" sz="1200">
              <a:solidFill>
                <a:schemeClr val="tx1">
                  <a:tint val="75000"/>
                </a:schemeClr>
              </a:solidFill>
              <a:latin typeface="+mn-lt"/>
              <a:ea typeface="+mn-ea"/>
              <a:cs typeface="+mn-cs"/>
            </a:endParaRPr>
          </a:p>
        </p:txBody>
      </p:sp>
      <p:graphicFrame>
        <p:nvGraphicFramePr>
          <p:cNvPr id="57346" name="Object 2"/>
          <p:cNvGraphicFramePr>
            <a:graphicFrameLocks noChangeAspect="1"/>
          </p:cNvGraphicFramePr>
          <p:nvPr/>
        </p:nvGraphicFramePr>
        <p:xfrm>
          <a:off x="499269" y="5000625"/>
          <a:ext cx="3481387" cy="1355725"/>
        </p:xfrm>
        <a:graphic>
          <a:graphicData uri="http://schemas.openxmlformats.org/presentationml/2006/ole">
            <p:oleObj spid="_x0000_s44034" name="Equation" r:id="rId7" imgW="3327400" imgH="1295400" progId="Equation.3">
              <p:embed/>
            </p:oleObj>
          </a:graphicData>
        </a:graphic>
      </p:graphicFrame>
      <p:sp>
        <p:nvSpPr>
          <p:cNvPr id="57357" name="TextBox 13"/>
          <p:cNvSpPr txBox="1">
            <a:spLocks noChangeArrowheads="1"/>
          </p:cNvSpPr>
          <p:nvPr/>
        </p:nvSpPr>
        <p:spPr bwMode="auto">
          <a:xfrm>
            <a:off x="4610100" y="2400300"/>
            <a:ext cx="573088"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W</a:t>
            </a:r>
            <a:r>
              <a:rPr lang="en-US" baseline="30000">
                <a:latin typeface="Calibri" charset="0"/>
              </a:rPr>
              <a:t>+/-</a:t>
            </a:r>
          </a:p>
        </p:txBody>
      </p:sp>
      <p:sp>
        <p:nvSpPr>
          <p:cNvPr id="57358" name="TextBox 14"/>
          <p:cNvSpPr txBox="1">
            <a:spLocks noChangeArrowheads="1"/>
          </p:cNvSpPr>
          <p:nvPr/>
        </p:nvSpPr>
        <p:spPr bwMode="auto">
          <a:xfrm>
            <a:off x="4719638" y="4244975"/>
            <a:ext cx="369887"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Z</a:t>
            </a:r>
            <a:r>
              <a:rPr lang="en-US" baseline="30000">
                <a:latin typeface="Calibri" charset="0"/>
              </a:rPr>
              <a:t>0</a:t>
            </a:r>
          </a:p>
        </p:txBody>
      </p:sp>
      <p:grpSp>
        <p:nvGrpSpPr>
          <p:cNvPr id="15" name="グループ化 9"/>
          <p:cNvGrpSpPr>
            <a:grpSpLocks/>
          </p:cNvGrpSpPr>
          <p:nvPr/>
        </p:nvGrpSpPr>
        <p:grpSpPr bwMode="auto">
          <a:xfrm>
            <a:off x="0" y="0"/>
            <a:ext cx="2995613" cy="1811338"/>
            <a:chOff x="5643563" y="4403725"/>
            <a:chExt cx="2995612" cy="1811338"/>
          </a:xfrm>
        </p:grpSpPr>
        <p:pic>
          <p:nvPicPr>
            <p:cNvPr id="17" name="Picture 4"/>
            <p:cNvPicPr>
              <a:picLocks noChangeAspect="1" noChangeArrowheads="1"/>
            </p:cNvPicPr>
            <p:nvPr/>
          </p:nvPicPr>
          <p:blipFill>
            <a:blip r:embed="rId8"/>
            <a:srcRect/>
            <a:stretch>
              <a:fillRect/>
            </a:stretch>
          </p:blipFill>
          <p:spPr bwMode="auto">
            <a:xfrm>
              <a:off x="5643563" y="4403725"/>
              <a:ext cx="2808287" cy="1811338"/>
            </a:xfrm>
            <a:prstGeom prst="rect">
              <a:avLst/>
            </a:prstGeom>
            <a:noFill/>
            <a:ln w="9525">
              <a:noFill/>
              <a:miter lim="800000"/>
              <a:headEnd/>
              <a:tailEnd/>
            </a:ln>
          </p:spPr>
        </p:pic>
        <p:sp>
          <p:nvSpPr>
            <p:cNvPr id="18" name="テキスト ボックス 9"/>
            <p:cNvSpPr txBox="1">
              <a:spLocks noChangeArrowheads="1"/>
            </p:cNvSpPr>
            <p:nvPr/>
          </p:nvSpPr>
          <p:spPr bwMode="auto">
            <a:xfrm>
              <a:off x="8139113" y="5416550"/>
              <a:ext cx="500062" cy="369888"/>
            </a:xfrm>
            <a:prstGeom prst="rect">
              <a:avLst/>
            </a:prstGeom>
            <a:solidFill>
              <a:schemeClr val="bg1"/>
            </a:solidFill>
            <a:ln w="25400">
              <a:solidFill>
                <a:srgbClr val="FF0000"/>
              </a:solidFill>
              <a:miter lim="800000"/>
              <a:headEnd/>
              <a:tailEnd/>
            </a:ln>
          </p:spPr>
          <p:txBody>
            <a:bodyPr>
              <a:prstTxWarp prst="textNoShape">
                <a:avLst/>
              </a:prstTxWarp>
              <a:spAutoFit/>
            </a:bodyPr>
            <a:lstStyle/>
            <a:p>
              <a:r>
                <a:rPr lang="en-US" altLang="ja-JP" b="1">
                  <a:latin typeface="Italic" pitchFamily="2" charset="0"/>
                </a:rPr>
                <a:t>l</a:t>
              </a:r>
              <a:r>
                <a:rPr lang="en-US" altLang="ja-JP" b="1" baseline="30000">
                  <a:latin typeface="Italic" pitchFamily="2" charset="0"/>
                </a:rPr>
                <a:t>+</a:t>
              </a:r>
              <a:endParaRPr lang="ja-JP" altLang="en-US" b="1" baseline="30000">
                <a:latin typeface="Italic" pitchFamily="2" charset="0"/>
              </a:endParaRPr>
            </a:p>
          </p:txBody>
        </p:sp>
      </p:grpSp>
      <p:sp>
        <p:nvSpPr>
          <p:cNvPr id="20" name="Footer Placeholder 19"/>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A2D54374-79DE-3C47-9390-E0177E171C25}" type="slidenum">
              <a:rPr lang="en-US"/>
              <a:pPr/>
              <a:t>6</a:t>
            </a:fld>
            <a:endParaRPr lang="en-US"/>
          </a:p>
        </p:txBody>
      </p:sp>
      <p:sp>
        <p:nvSpPr>
          <p:cNvPr id="654339" name="Rectangle 2"/>
          <p:cNvSpPr>
            <a:spLocks noGrp="1" noChangeArrowheads="1"/>
          </p:cNvSpPr>
          <p:nvPr>
            <p:ph type="title" idx="4294967295"/>
          </p:nvPr>
        </p:nvSpPr>
        <p:spPr>
          <a:xfrm>
            <a:off x="0" y="0"/>
            <a:ext cx="8877300" cy="457200"/>
          </a:xfrm>
        </p:spPr>
        <p:txBody>
          <a:bodyPr>
            <a:normAutofit fontScale="90000"/>
          </a:bodyPr>
          <a:lstStyle/>
          <a:p>
            <a:r>
              <a:rPr lang="en-US" sz="2800" dirty="0" err="1">
                <a:latin typeface="Arial" charset="0"/>
              </a:rPr>
              <a:t>Fermilab</a:t>
            </a:r>
            <a:r>
              <a:rPr lang="en-US" sz="2800" dirty="0">
                <a:latin typeface="Arial" charset="0"/>
              </a:rPr>
              <a:t> </a:t>
            </a:r>
            <a:r>
              <a:rPr lang="en-US" sz="2800" dirty="0" err="1">
                <a:latin typeface="Arial" charset="0"/>
              </a:rPr>
              <a:t>Dimuon</a:t>
            </a:r>
            <a:r>
              <a:rPr lang="en-US" sz="2800" dirty="0">
                <a:latin typeface="Arial" charset="0"/>
              </a:rPr>
              <a:t> </a:t>
            </a:r>
            <a:r>
              <a:rPr lang="en-US" sz="2800" dirty="0" smtClean="0">
                <a:latin typeface="Arial" charset="0"/>
              </a:rPr>
              <a:t>Spectrometer: Fixed Target </a:t>
            </a:r>
            <a:r>
              <a:rPr lang="en-US" sz="2800" dirty="0" err="1" smtClean="0">
                <a:latin typeface="Arial" charset="0"/>
              </a:rPr>
              <a:t>Drell</a:t>
            </a:r>
            <a:r>
              <a:rPr lang="en-US" sz="2800" dirty="0" smtClean="0">
                <a:latin typeface="Arial" charset="0"/>
              </a:rPr>
              <a:t>-Yan </a:t>
            </a:r>
            <a:endParaRPr lang="en-US" sz="2800" dirty="0">
              <a:latin typeface="Arial" charset="0"/>
            </a:endParaRPr>
          </a:p>
        </p:txBody>
      </p:sp>
      <p:grpSp>
        <p:nvGrpSpPr>
          <p:cNvPr id="2" name="Group 3"/>
          <p:cNvGrpSpPr>
            <a:grpSpLocks/>
          </p:cNvGrpSpPr>
          <p:nvPr/>
        </p:nvGrpSpPr>
        <p:grpSpPr bwMode="auto">
          <a:xfrm>
            <a:off x="1470692" y="838200"/>
            <a:ext cx="5992283" cy="2061633"/>
            <a:chOff x="220" y="3189"/>
            <a:chExt cx="1632" cy="868"/>
          </a:xfrm>
        </p:grpSpPr>
        <p:pic>
          <p:nvPicPr>
            <p:cNvPr id="654341" name="Picture 4" descr="det_solid"/>
            <p:cNvPicPr>
              <a:picLocks noChangeAspect="1" noChangeArrowheads="1"/>
            </p:cNvPicPr>
            <p:nvPr/>
          </p:nvPicPr>
          <p:blipFill>
            <a:blip r:embed="rId3"/>
            <a:srcRect/>
            <a:stretch>
              <a:fillRect/>
            </a:stretch>
          </p:blipFill>
          <p:spPr bwMode="auto">
            <a:xfrm>
              <a:off x="220" y="3193"/>
              <a:ext cx="1632" cy="864"/>
            </a:xfrm>
            <a:prstGeom prst="rect">
              <a:avLst/>
            </a:prstGeom>
            <a:noFill/>
            <a:ln w="9525">
              <a:noFill/>
              <a:miter lim="800000"/>
              <a:headEnd/>
              <a:tailEnd/>
            </a:ln>
          </p:spPr>
        </p:pic>
        <p:sp>
          <p:nvSpPr>
            <p:cNvPr id="654342" name="Text Box 5"/>
            <p:cNvSpPr txBox="1">
              <a:spLocks noChangeArrowheads="1"/>
            </p:cNvSpPr>
            <p:nvPr/>
          </p:nvSpPr>
          <p:spPr bwMode="auto">
            <a:xfrm>
              <a:off x="283" y="3189"/>
              <a:ext cx="47" cy="120"/>
            </a:xfrm>
            <a:prstGeom prst="rect">
              <a:avLst/>
            </a:prstGeom>
            <a:noFill/>
            <a:ln w="9525">
              <a:noFill/>
              <a:miter lim="800000"/>
              <a:headEnd/>
              <a:tailEnd/>
            </a:ln>
          </p:spPr>
          <p:txBody>
            <a:bodyPr wrap="square">
              <a:prstTxWarp prst="textNoShape">
                <a:avLst/>
              </a:prstTxWarp>
              <a:spAutoFit/>
            </a:bodyPr>
            <a:lstStyle/>
            <a:p>
              <a:pPr>
                <a:buFontTx/>
                <a:buNone/>
              </a:pPr>
              <a:endParaRPr lang="en-US" sz="1400" b="1" u="sng">
                <a:solidFill>
                  <a:schemeClr val="tx1"/>
                </a:solidFill>
                <a:latin typeface="Times New Roman" charset="0"/>
              </a:endParaRPr>
            </a:p>
          </p:txBody>
        </p:sp>
      </p:grpSp>
      <p:sp>
        <p:nvSpPr>
          <p:cNvPr id="654343" name="Text Box 6"/>
          <p:cNvSpPr txBox="1">
            <a:spLocks noChangeArrowheads="1"/>
          </p:cNvSpPr>
          <p:nvPr/>
        </p:nvSpPr>
        <p:spPr bwMode="auto">
          <a:xfrm>
            <a:off x="2438400" y="457200"/>
            <a:ext cx="3962400" cy="396875"/>
          </a:xfrm>
          <a:prstGeom prst="rect">
            <a:avLst/>
          </a:prstGeom>
          <a:noFill/>
          <a:ln w="9525">
            <a:noFill/>
            <a:miter lim="800000"/>
            <a:headEnd/>
            <a:tailEnd/>
          </a:ln>
        </p:spPr>
        <p:txBody>
          <a:bodyPr>
            <a:prstTxWarp prst="textNoShape">
              <a:avLst/>
            </a:prstTxWarp>
            <a:spAutoFit/>
          </a:bodyPr>
          <a:lstStyle/>
          <a:p>
            <a:pPr algn="ctr">
              <a:spcBef>
                <a:spcPct val="50000"/>
              </a:spcBef>
              <a:buFontTx/>
              <a:buNone/>
            </a:pPr>
            <a:r>
              <a:rPr lang="en-US" sz="2000">
                <a:solidFill>
                  <a:srgbClr val="006600"/>
                </a:solidFill>
              </a:rPr>
              <a:t>(E605 / 772 / 789 / 866 / 906)</a:t>
            </a:r>
          </a:p>
        </p:txBody>
      </p:sp>
      <p:graphicFrame>
        <p:nvGraphicFramePr>
          <p:cNvPr id="654344" name="Object 7"/>
          <p:cNvGraphicFramePr>
            <a:graphicFrameLocks noChangeAspect="1"/>
          </p:cNvGraphicFramePr>
          <p:nvPr/>
        </p:nvGraphicFramePr>
        <p:xfrm>
          <a:off x="1066800" y="2899833"/>
          <a:ext cx="7421030" cy="3594179"/>
        </p:xfrm>
        <a:graphic>
          <a:graphicData uri="http://schemas.openxmlformats.org/presentationml/2006/ole">
            <p:oleObj spid="_x0000_s18434" name="Equation" r:id="rId4" imgW="4114800" imgH="2286000" progId="">
              <p:embed/>
            </p:oleObj>
          </a:graphicData>
        </a:graphic>
      </p:graphicFrame>
      <p:sp>
        <p:nvSpPr>
          <p:cNvPr id="11" name="Footer Placeholder 10"/>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9"/>
          <p:cNvGrpSpPr>
            <a:grpSpLocks noChangeAspect="1"/>
          </p:cNvGrpSpPr>
          <p:nvPr/>
        </p:nvGrpSpPr>
        <p:grpSpPr bwMode="auto">
          <a:xfrm>
            <a:off x="6327775" y="3962400"/>
            <a:ext cx="2674938" cy="2667000"/>
            <a:chOff x="6172200" y="3806825"/>
            <a:chExt cx="2830513" cy="2822575"/>
          </a:xfrm>
        </p:grpSpPr>
        <p:pic>
          <p:nvPicPr>
            <p:cNvPr id="18471" name="Picture 2" descr="x1x2_accept"/>
            <p:cNvPicPr>
              <a:picLocks noChangeAspect="1" noChangeArrowheads="1"/>
            </p:cNvPicPr>
            <p:nvPr/>
          </p:nvPicPr>
          <p:blipFill>
            <a:blip r:embed="rId8"/>
            <a:srcRect/>
            <a:stretch>
              <a:fillRect/>
            </a:stretch>
          </p:blipFill>
          <p:spPr bwMode="auto">
            <a:xfrm>
              <a:off x="6172200" y="3806825"/>
              <a:ext cx="2830513" cy="2822575"/>
            </a:xfrm>
            <a:prstGeom prst="rect">
              <a:avLst/>
            </a:prstGeom>
            <a:noFill/>
            <a:ln w="9525">
              <a:noFill/>
              <a:miter lim="800000"/>
              <a:headEnd/>
              <a:tailEnd/>
            </a:ln>
          </p:spPr>
        </p:pic>
        <p:sp>
          <p:nvSpPr>
            <p:cNvPr id="18472" name="Text Box 36"/>
            <p:cNvSpPr txBox="1">
              <a:spLocks noChangeArrowheads="1"/>
            </p:cNvSpPr>
            <p:nvPr/>
          </p:nvSpPr>
          <p:spPr bwMode="auto">
            <a:xfrm rot="-2852075">
              <a:off x="6810724" y="4756161"/>
              <a:ext cx="1126822" cy="488596"/>
            </a:xfrm>
            <a:prstGeom prst="rect">
              <a:avLst/>
            </a:prstGeom>
            <a:noFill/>
            <a:ln w="9525">
              <a:noFill/>
              <a:miter lim="800000"/>
              <a:headEnd/>
              <a:tailEnd/>
            </a:ln>
          </p:spPr>
          <p:txBody>
            <a:bodyPr wrap="none">
              <a:prstTxWarp prst="textNoShape">
                <a:avLst/>
              </a:prstTxWarp>
              <a:spAutoFit/>
            </a:bodyPr>
            <a:lstStyle/>
            <a:p>
              <a:r>
                <a:rPr lang="en-US" sz="1200">
                  <a:ea typeface="MS PGothic" charset="0"/>
                  <a:cs typeface="MS PGothic" charset="0"/>
                </a:rPr>
                <a:t>E906 Spect. </a:t>
              </a:r>
            </a:p>
            <a:p>
              <a:r>
                <a:rPr lang="en-US" sz="1200">
                  <a:ea typeface="MS PGothic" charset="0"/>
                  <a:cs typeface="MS PGothic" charset="0"/>
                </a:rPr>
                <a:t>Monte Carlo</a:t>
              </a:r>
            </a:p>
          </p:txBody>
        </p:sp>
      </p:grpSp>
      <p:sp>
        <p:nvSpPr>
          <p:cNvPr id="18436" name="Title 28"/>
          <p:cNvSpPr>
            <a:spLocks noGrp="1"/>
          </p:cNvSpPr>
          <p:nvPr>
            <p:ph type="title"/>
          </p:nvPr>
        </p:nvSpPr>
        <p:spPr bwMode="auto">
          <a:xfrm>
            <a:off x="887962" y="223032"/>
            <a:ext cx="8001000" cy="1006487"/>
          </a:xfrm>
          <a:ln>
            <a:miter lim="800000"/>
            <a:headEnd/>
            <a:tailEnd/>
          </a:ln>
        </p:spPr>
        <p:txBody>
          <a:bodyPr vert="horz" wrap="square" lIns="91440" tIns="45720" rIns="91440" bIns="45720" numCol="1" anchor="t" anchorCtr="0" compatLnSpc="1">
            <a:prstTxWarp prst="textNoShape">
              <a:avLst/>
            </a:prstTxWarp>
            <a:noAutofit/>
          </a:bodyPr>
          <a:lstStyle/>
          <a:p>
            <a:r>
              <a:rPr lang="en-US" sz="3200" dirty="0" smtClean="0">
                <a:solidFill>
                  <a:srgbClr val="FF0000"/>
                </a:solidFill>
              </a:rPr>
              <a:t>Kinematic of Fixed </a:t>
            </a:r>
            <a:r>
              <a:rPr lang="en-US" sz="3200" dirty="0">
                <a:solidFill>
                  <a:srgbClr val="FF0000"/>
                </a:solidFill>
              </a:rPr>
              <a:t>Target </a:t>
            </a:r>
            <a:r>
              <a:rPr lang="en-US" sz="3200" dirty="0" err="1">
                <a:solidFill>
                  <a:srgbClr val="FF0000"/>
                </a:solidFill>
              </a:rPr>
              <a:t>Drell</a:t>
            </a:r>
            <a:r>
              <a:rPr lang="en-US" sz="3200" dirty="0">
                <a:solidFill>
                  <a:srgbClr val="FF0000"/>
                </a:solidFill>
              </a:rPr>
              <a:t>-</a:t>
            </a:r>
            <a:r>
              <a:rPr lang="en-US" sz="3200" dirty="0" smtClean="0">
                <a:solidFill>
                  <a:srgbClr val="FF0000"/>
                </a:solidFill>
              </a:rPr>
              <a:t>Yan</a:t>
            </a:r>
            <a:endParaRPr lang="en-US" sz="3200" dirty="0">
              <a:solidFill>
                <a:srgbClr val="FF0000"/>
              </a:solidFill>
            </a:endParaRPr>
          </a:p>
        </p:txBody>
      </p:sp>
      <p:sp>
        <p:nvSpPr>
          <p:cNvPr id="55" name="Rectangle 3"/>
          <p:cNvSpPr txBox="1">
            <a:spLocks noChangeArrowheads="1"/>
          </p:cNvSpPr>
          <p:nvPr/>
        </p:nvSpPr>
        <p:spPr bwMode="auto">
          <a:xfrm>
            <a:off x="68060" y="1600200"/>
            <a:ext cx="5257800" cy="4724400"/>
          </a:xfrm>
          <a:prstGeom prst="rect">
            <a:avLst/>
          </a:prstGeom>
          <a:noFill/>
          <a:ln w="12700">
            <a:noFill/>
            <a:miter lim="800000"/>
            <a:headEnd/>
            <a:tailEnd/>
          </a:ln>
        </p:spPr>
        <p:txBody>
          <a:bodyPr lIns="50800" tIns="50800" rIns="50800" bIns="50800">
            <a:prstTxWarp prst="textNoShape">
              <a:avLst/>
            </a:prstTxWarp>
          </a:bodyPr>
          <a:lstStyle/>
          <a:p>
            <a:pPr marL="334963" indent="-334963" algn="l">
              <a:spcBef>
                <a:spcPts val="1200"/>
              </a:spcBef>
              <a:buSzPct val="200000"/>
            </a:pPr>
            <a:r>
              <a:rPr lang="en-US" dirty="0" smtClean="0">
                <a:latin typeface="Arial" charset="0"/>
                <a:sym typeface="Arial" charset="0"/>
              </a:rPr>
              <a:t>Fixed </a:t>
            </a:r>
            <a:r>
              <a:rPr lang="en-US" dirty="0">
                <a:latin typeface="Arial" charset="0"/>
                <a:sym typeface="Arial" charset="0"/>
              </a:rPr>
              <a:t>target kinematics and detector acceptance give </a:t>
            </a:r>
            <a:r>
              <a:rPr lang="en-US" dirty="0" err="1">
                <a:sym typeface="Arial" charset="0"/>
              </a:rPr>
              <a:t>x</a:t>
            </a:r>
            <a:r>
              <a:rPr lang="en-US" baseline="-25000" dirty="0" err="1">
                <a:sym typeface="Arial" charset="0"/>
              </a:rPr>
              <a:t>b</a:t>
            </a:r>
            <a:r>
              <a:rPr lang="en-US" dirty="0">
                <a:sym typeface="Arial" charset="0"/>
              </a:rPr>
              <a:t> &gt; </a:t>
            </a:r>
            <a:r>
              <a:rPr lang="en-US" dirty="0" err="1">
                <a:sym typeface="Arial" charset="0"/>
              </a:rPr>
              <a:t>x</a:t>
            </a:r>
            <a:r>
              <a:rPr lang="en-US" baseline="-25000" dirty="0" err="1">
                <a:sym typeface="Arial" charset="0"/>
              </a:rPr>
              <a:t>t</a:t>
            </a:r>
            <a:endParaRPr lang="en-US" dirty="0">
              <a:sym typeface="Arial" charset="0"/>
            </a:endParaRPr>
          </a:p>
          <a:p>
            <a:pPr marL="754063" lvl="1" indent="-334963" algn="l">
              <a:spcBef>
                <a:spcPts val="1200"/>
              </a:spcBef>
              <a:buClr>
                <a:srgbClr val="0000FF"/>
              </a:buClr>
              <a:buSzPct val="150000"/>
              <a:buFont typeface="Zapf Dingbats" charset="2"/>
              <a:buChar char="➡"/>
            </a:pPr>
            <a:r>
              <a:rPr lang="en-US" sz="1600" dirty="0" err="1">
                <a:latin typeface="Arial" charset="0"/>
                <a:sym typeface="Arial" charset="0"/>
              </a:rPr>
              <a:t>x</a:t>
            </a:r>
            <a:r>
              <a:rPr lang="en-US" sz="1600" baseline="-25000" dirty="0" err="1">
                <a:latin typeface="Arial" charset="0"/>
                <a:sym typeface="Arial" charset="0"/>
              </a:rPr>
              <a:t>F</a:t>
            </a:r>
            <a:r>
              <a:rPr lang="en-US" sz="1600" dirty="0">
                <a:latin typeface="Arial" charset="0"/>
                <a:sym typeface="Arial" charset="0"/>
              </a:rPr>
              <a:t> = 2p</a:t>
            </a:r>
            <a:r>
              <a:rPr lang="en-US" sz="1600" baseline="-25000" dirty="0">
                <a:latin typeface="Arial" charset="0"/>
                <a:sym typeface="Arial" charset="0"/>
              </a:rPr>
              <a:t>||</a:t>
            </a:r>
            <a:r>
              <a:rPr lang="en-US" sz="1600" baseline="30000" dirty="0">
                <a:latin typeface="Symbol" charset="2"/>
                <a:sym typeface="Symbol" charset="2"/>
              </a:rPr>
              <a:t></a:t>
            </a:r>
            <a:r>
              <a:rPr lang="en-US" sz="1600" dirty="0">
                <a:latin typeface="Arial" charset="0"/>
                <a:sym typeface="Arial" charset="0"/>
              </a:rPr>
              <a:t>/s</a:t>
            </a:r>
            <a:r>
              <a:rPr lang="en-US" sz="1600" baseline="30000" dirty="0">
                <a:latin typeface="Arial" charset="0"/>
                <a:sym typeface="Arial" charset="0"/>
              </a:rPr>
              <a:t>1/2</a:t>
            </a:r>
            <a:r>
              <a:rPr lang="en-US" sz="1600" dirty="0">
                <a:latin typeface="Arial" charset="0"/>
                <a:sym typeface="Arial" charset="0"/>
              </a:rPr>
              <a:t> </a:t>
            </a:r>
            <a:r>
              <a:rPr lang="en-US" sz="1600" dirty="0">
                <a:latin typeface="Arial" charset="0"/>
                <a:ea typeface="Arial" charset="0"/>
                <a:cs typeface="Arial" charset="0"/>
                <a:sym typeface="Arial" charset="0"/>
              </a:rPr>
              <a:t>≈</a:t>
            </a:r>
            <a:r>
              <a:rPr lang="en-US" sz="1600" dirty="0">
                <a:latin typeface="Arial" charset="0"/>
                <a:sym typeface="Arial" charset="0"/>
              </a:rPr>
              <a:t> </a:t>
            </a:r>
            <a:r>
              <a:rPr lang="en-US" sz="1600" dirty="0" err="1">
                <a:latin typeface="Arial" charset="0"/>
                <a:sym typeface="Arial" charset="0"/>
              </a:rPr>
              <a:t>x</a:t>
            </a:r>
            <a:r>
              <a:rPr lang="en-US" sz="1600" baseline="-25000" dirty="0" err="1">
                <a:latin typeface="Arial" charset="0"/>
                <a:sym typeface="Arial" charset="0"/>
              </a:rPr>
              <a:t>b</a:t>
            </a:r>
            <a:r>
              <a:rPr lang="en-US" sz="1600" dirty="0">
                <a:latin typeface="Arial" charset="0"/>
                <a:sym typeface="Arial" charset="0"/>
              </a:rPr>
              <a:t> – </a:t>
            </a:r>
            <a:r>
              <a:rPr lang="en-US" sz="1600" dirty="0" err="1">
                <a:latin typeface="Arial" charset="0"/>
                <a:sym typeface="Arial" charset="0"/>
              </a:rPr>
              <a:t>x</a:t>
            </a:r>
            <a:r>
              <a:rPr lang="en-US" sz="1600" baseline="-25000" dirty="0" err="1">
                <a:latin typeface="Arial" charset="0"/>
                <a:sym typeface="Arial" charset="0"/>
              </a:rPr>
              <a:t>t</a:t>
            </a:r>
            <a:endParaRPr lang="en-US" sz="1600" baseline="-250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Beam valence quarks probed at </a:t>
            </a:r>
            <a:r>
              <a:rPr lang="en-US" sz="1600" dirty="0">
                <a:sym typeface="Arial" charset="0"/>
              </a:rPr>
              <a:t>high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Target sea quarks </a:t>
            </a:r>
            <a:r>
              <a:rPr lang="en-US" sz="1600" dirty="0">
                <a:sym typeface="Arial" charset="0"/>
              </a:rPr>
              <a:t>probed </a:t>
            </a:r>
            <a:r>
              <a:rPr lang="en-US" sz="1600" dirty="0">
                <a:latin typeface="Arial" charset="0"/>
                <a:sym typeface="Arial" charset="0"/>
              </a:rPr>
              <a:t>at low/</a:t>
            </a:r>
            <a:r>
              <a:rPr lang="en-US" sz="1600" dirty="0">
                <a:sym typeface="Arial" charset="0"/>
              </a:rPr>
              <a:t>intermediate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endParaRPr lang="en-US" sz="1600" dirty="0">
              <a:latin typeface="Arial" charset="0"/>
              <a:sym typeface="Arial" charset="0"/>
            </a:endParaRPr>
          </a:p>
        </p:txBody>
      </p:sp>
      <p:pic>
        <p:nvPicPr>
          <p:cNvPr id="18438" name="Picture 34" descr="txp_fig"/>
          <p:cNvPicPr>
            <a:picLocks noChangeAspect="1" noChangeArrowheads="1"/>
          </p:cNvPicPr>
          <p:nvPr>
            <p:custDataLst>
              <p:tags r:id="rId1"/>
            </p:custDataLst>
          </p:nvPr>
        </p:nvPicPr>
        <p:blipFill>
          <a:blip r:embed="rId9"/>
          <a:srcRect/>
          <a:stretch>
            <a:fillRect/>
          </a:stretch>
        </p:blipFill>
        <p:spPr bwMode="auto">
          <a:xfrm>
            <a:off x="171531" y="4433888"/>
            <a:ext cx="6484536" cy="683320"/>
          </a:xfrm>
          <a:prstGeom prst="rect">
            <a:avLst/>
          </a:prstGeom>
          <a:noFill/>
          <a:ln w="12700">
            <a:noFill/>
            <a:miter lim="800000"/>
            <a:headEnd/>
            <a:tailEnd/>
          </a:ln>
        </p:spPr>
      </p:pic>
      <p:sp>
        <p:nvSpPr>
          <p:cNvPr id="57" name="AutoShape 37"/>
          <p:cNvSpPr>
            <a:spLocks noChangeArrowheads="1"/>
          </p:cNvSpPr>
          <p:nvPr/>
        </p:nvSpPr>
        <p:spPr bwMode="auto">
          <a:xfrm>
            <a:off x="5222730" y="4582050"/>
            <a:ext cx="1433513" cy="5191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38100">
            <a:solidFill>
              <a:srgbClr val="FD220B"/>
            </a:solidFill>
            <a:miter lim="800000"/>
            <a:headEnd/>
            <a:tailEnd/>
          </a:ln>
        </p:spPr>
        <p:txBody>
          <a:bodyPr wrap="none" anchor="ctr">
            <a:prstTxWarp prst="textNoShape">
              <a:avLst/>
            </a:prstTxWarp>
          </a:bodyPr>
          <a:lstStyle/>
          <a:p>
            <a:endParaRPr lang="en-US"/>
          </a:p>
        </p:txBody>
      </p:sp>
      <p:grpSp>
        <p:nvGrpSpPr>
          <p:cNvPr id="3" name="Group 71"/>
          <p:cNvGrpSpPr>
            <a:grpSpLocks noChangeAspect="1"/>
          </p:cNvGrpSpPr>
          <p:nvPr/>
        </p:nvGrpSpPr>
        <p:grpSpPr bwMode="auto">
          <a:xfrm>
            <a:off x="4648200" y="914400"/>
            <a:ext cx="4413250" cy="2779713"/>
            <a:chOff x="3987800" y="306388"/>
            <a:chExt cx="5156200" cy="3247891"/>
          </a:xfrm>
        </p:grpSpPr>
        <p:pic>
          <p:nvPicPr>
            <p:cNvPr id="18466" name="Picture 4" descr="mrst"/>
            <p:cNvPicPr>
              <a:picLocks noChangeAspect="1" noChangeArrowheads="1"/>
            </p:cNvPicPr>
            <p:nvPr/>
          </p:nvPicPr>
          <p:blipFill>
            <a:blip r:embed="rId10"/>
            <a:srcRect/>
            <a:stretch>
              <a:fillRect/>
            </a:stretch>
          </p:blipFill>
          <p:spPr bwMode="auto">
            <a:xfrm>
              <a:off x="3987800" y="306388"/>
              <a:ext cx="5156200" cy="2749550"/>
            </a:xfrm>
            <a:prstGeom prst="rect">
              <a:avLst/>
            </a:prstGeom>
            <a:noFill/>
            <a:ln w="9525">
              <a:noFill/>
              <a:miter lim="800000"/>
              <a:headEnd/>
              <a:tailEnd/>
            </a:ln>
          </p:spPr>
        </p:pic>
        <p:sp>
          <p:nvSpPr>
            <p:cNvPr id="18467" name="Text Box 5"/>
            <p:cNvSpPr txBox="1">
              <a:spLocks noChangeArrowheads="1"/>
            </p:cNvSpPr>
            <p:nvPr/>
          </p:nvSpPr>
          <p:spPr bwMode="auto">
            <a:xfrm>
              <a:off x="5466034" y="2947734"/>
              <a:ext cx="1127687" cy="606545"/>
            </a:xfrm>
            <a:prstGeom prst="rect">
              <a:avLst/>
            </a:prstGeom>
            <a:noFill/>
            <a:ln w="9525">
              <a:noFill/>
              <a:miter lim="800000"/>
              <a:headEnd/>
              <a:tailEnd/>
            </a:ln>
          </p:spPr>
          <p:txBody>
            <a:bodyPr>
              <a:prstTxWarp prst="textNoShape">
                <a:avLst/>
              </a:prstTxWarp>
              <a:spAutoFit/>
            </a:bodyPr>
            <a:lstStyle/>
            <a:p>
              <a:r>
                <a:rPr lang="en-US" sz="2800">
                  <a:solidFill>
                    <a:srgbClr val="CC3399"/>
                  </a:solidFill>
                  <a:latin typeface="Times New Roman" charset="0"/>
                  <a:ea typeface="MS PGothic" charset="0"/>
                  <a:cs typeface="MS PGothic" charset="0"/>
                </a:rPr>
                <a:t>x</a:t>
              </a:r>
              <a:r>
                <a:rPr lang="en-US" sz="2800" baseline="-25000">
                  <a:solidFill>
                    <a:srgbClr val="CC3399"/>
                  </a:solidFill>
                  <a:latin typeface="Times New Roman" charset="0"/>
                  <a:ea typeface="MS PGothic" charset="0"/>
                  <a:cs typeface="MS PGothic" charset="0"/>
                </a:rPr>
                <a:t>target</a:t>
              </a:r>
            </a:p>
          </p:txBody>
        </p:sp>
        <p:sp>
          <p:nvSpPr>
            <p:cNvPr id="18468" name="Text Box 6"/>
            <p:cNvSpPr txBox="1">
              <a:spLocks noChangeArrowheads="1"/>
            </p:cNvSpPr>
            <p:nvPr/>
          </p:nvSpPr>
          <p:spPr bwMode="auto">
            <a:xfrm>
              <a:off x="7443196" y="2947734"/>
              <a:ext cx="1031240" cy="606545"/>
            </a:xfrm>
            <a:prstGeom prst="rect">
              <a:avLst/>
            </a:prstGeom>
            <a:noFill/>
            <a:ln w="9525">
              <a:noFill/>
              <a:miter lim="800000"/>
              <a:headEnd/>
              <a:tailEnd/>
            </a:ln>
          </p:spPr>
          <p:txBody>
            <a:bodyPr wrap="none">
              <a:prstTxWarp prst="textNoShape">
                <a:avLst/>
              </a:prstTxWarp>
              <a:spAutoFit/>
            </a:bodyPr>
            <a:lstStyle/>
            <a:p>
              <a:r>
                <a:rPr lang="en-US" sz="2800">
                  <a:solidFill>
                    <a:srgbClr val="3333FF"/>
                  </a:solidFill>
                  <a:latin typeface="Times New Roman" charset="0"/>
                  <a:ea typeface="MS PGothic" charset="0"/>
                  <a:cs typeface="MS PGothic" charset="0"/>
                </a:rPr>
                <a:t>x</a:t>
              </a:r>
              <a:r>
                <a:rPr lang="en-US" sz="2800" baseline="-25000">
                  <a:solidFill>
                    <a:srgbClr val="3333FF"/>
                  </a:solidFill>
                  <a:latin typeface="Times New Roman" charset="0"/>
                  <a:ea typeface="MS PGothic" charset="0"/>
                  <a:cs typeface="MS PGothic" charset="0"/>
                </a:rPr>
                <a:t>beam</a:t>
              </a:r>
            </a:p>
          </p:txBody>
        </p:sp>
        <p:sp>
          <p:nvSpPr>
            <p:cNvPr id="18469" name="AutoShape 7"/>
            <p:cNvSpPr>
              <a:spLocks/>
            </p:cNvSpPr>
            <p:nvPr/>
          </p:nvSpPr>
          <p:spPr bwMode="auto">
            <a:xfrm rot="-5400000">
              <a:off x="5630863" y="1993900"/>
              <a:ext cx="425450" cy="1812925"/>
            </a:xfrm>
            <a:prstGeom prst="leftBrace">
              <a:avLst>
                <a:gd name="adj1" fmla="val 35510"/>
                <a:gd name="adj2" fmla="val 46542"/>
              </a:avLst>
            </a:prstGeom>
            <a:noFill/>
            <a:ln w="28575">
              <a:solidFill>
                <a:srgbClr val="CC3399"/>
              </a:solidFill>
              <a:round/>
              <a:headEnd/>
              <a:tailEnd/>
            </a:ln>
          </p:spPr>
          <p:txBody>
            <a:bodyPr rot="10800000" wrap="none" anchor="ctr">
              <a:prstTxWarp prst="textNoShape">
                <a:avLst/>
              </a:prstTxWarp>
            </a:bodyPr>
            <a:lstStyle/>
            <a:p>
              <a:endParaRPr lang="en-US">
                <a:solidFill>
                  <a:srgbClr val="CC3399"/>
                </a:solidFill>
                <a:latin typeface="Times New Roman" charset="0"/>
                <a:ea typeface="MS PGothic" charset="0"/>
                <a:cs typeface="MS PGothic" charset="0"/>
              </a:endParaRPr>
            </a:p>
          </p:txBody>
        </p:sp>
        <p:sp>
          <p:nvSpPr>
            <p:cNvPr id="18470" name="AutoShape 8"/>
            <p:cNvSpPr>
              <a:spLocks/>
            </p:cNvSpPr>
            <p:nvPr/>
          </p:nvSpPr>
          <p:spPr bwMode="auto">
            <a:xfrm rot="-5400000">
              <a:off x="7705725" y="2116138"/>
              <a:ext cx="425450" cy="1566863"/>
            </a:xfrm>
            <a:prstGeom prst="leftBrace">
              <a:avLst>
                <a:gd name="adj1" fmla="val 30690"/>
                <a:gd name="adj2" fmla="val 46542"/>
              </a:avLst>
            </a:prstGeom>
            <a:noFill/>
            <a:ln w="28575">
              <a:solidFill>
                <a:srgbClr val="3333FF"/>
              </a:solidFill>
              <a:round/>
              <a:headEnd/>
              <a:tailEnd/>
            </a:ln>
          </p:spPr>
          <p:txBody>
            <a:bodyPr rot="10800000" wrap="none" anchor="ctr">
              <a:prstTxWarp prst="textNoShape">
                <a:avLst/>
              </a:prstTxWarp>
            </a:bodyPr>
            <a:lstStyle/>
            <a:p>
              <a:endParaRPr lang="en-US">
                <a:solidFill>
                  <a:srgbClr val="33CC33"/>
                </a:solidFill>
                <a:latin typeface="Times New Roman" charset="0"/>
                <a:ea typeface="MS PGothic" charset="0"/>
                <a:cs typeface="MS PGothic" charset="0"/>
              </a:endParaRPr>
            </a:p>
          </p:txBody>
        </p:sp>
      </p:grpSp>
      <p:grpSp>
        <p:nvGrpSpPr>
          <p:cNvPr id="4" name="Group 73"/>
          <p:cNvGrpSpPr>
            <a:grpSpLocks noChangeAspect="1"/>
          </p:cNvGrpSpPr>
          <p:nvPr/>
        </p:nvGrpSpPr>
        <p:grpSpPr bwMode="auto">
          <a:xfrm>
            <a:off x="15225" y="223032"/>
            <a:ext cx="1752600" cy="914400"/>
            <a:chOff x="6627813" y="1106489"/>
            <a:chExt cx="2527602" cy="1319213"/>
          </a:xfrm>
        </p:grpSpPr>
        <p:grpSp>
          <p:nvGrpSpPr>
            <p:cNvPr id="5" name="Group 13"/>
            <p:cNvGrpSpPr>
              <a:grpSpLocks/>
            </p:cNvGrpSpPr>
            <p:nvPr/>
          </p:nvGrpSpPr>
          <p:grpSpPr bwMode="auto">
            <a:xfrm>
              <a:off x="6704011" y="1106489"/>
              <a:ext cx="2055811" cy="1319213"/>
              <a:chOff x="483" y="953"/>
              <a:chExt cx="1890" cy="1050"/>
            </a:xfrm>
          </p:grpSpPr>
          <p:grpSp>
            <p:nvGrpSpPr>
              <p:cNvPr id="6" name="Group 14"/>
              <p:cNvGrpSpPr>
                <a:grpSpLocks noChangeAspect="1"/>
              </p:cNvGrpSpPr>
              <p:nvPr/>
            </p:nvGrpSpPr>
            <p:grpSpPr bwMode="auto">
              <a:xfrm>
                <a:off x="1199" y="1362"/>
                <a:ext cx="464" cy="239"/>
                <a:chOff x="2707" y="2966"/>
                <a:chExt cx="864" cy="672"/>
              </a:xfrm>
            </p:grpSpPr>
            <p:sp>
              <p:nvSpPr>
                <p:cNvPr id="18461"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2"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3"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4"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5"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grpSp>
          <p:grpSp>
            <p:nvGrpSpPr>
              <p:cNvPr id="7" name="Group 20"/>
              <p:cNvGrpSpPr>
                <a:grpSpLocks noChangeAspect="1"/>
              </p:cNvGrpSpPr>
              <p:nvPr/>
            </p:nvGrpSpPr>
            <p:grpSpPr bwMode="auto">
              <a:xfrm>
                <a:off x="1659" y="969"/>
                <a:ext cx="709" cy="517"/>
                <a:chOff x="3818" y="1354"/>
                <a:chExt cx="1246" cy="432"/>
              </a:xfrm>
            </p:grpSpPr>
            <p:sp>
              <p:nvSpPr>
                <p:cNvPr id="18459"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anchor="ctr">
                  <a:prstTxWarp prst="textNoShape">
                    <a:avLst/>
                  </a:prstTxWarp>
                  <a:spAutoFit/>
                </a:bodyPr>
                <a:lstStyle/>
                <a:p>
                  <a:endParaRPr lang="en-US"/>
                </a:p>
              </p:txBody>
            </p:sp>
            <p:sp>
              <p:nvSpPr>
                <p:cNvPr id="18460"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grpSp>
          <p:grpSp>
            <p:nvGrpSpPr>
              <p:cNvPr id="8" name="Group 23"/>
              <p:cNvGrpSpPr>
                <a:grpSpLocks noChangeAspect="1"/>
              </p:cNvGrpSpPr>
              <p:nvPr/>
            </p:nvGrpSpPr>
            <p:grpSpPr bwMode="auto">
              <a:xfrm flipV="1">
                <a:off x="1662" y="1486"/>
                <a:ext cx="711" cy="517"/>
                <a:chOff x="3818" y="1354"/>
                <a:chExt cx="1246" cy="432"/>
              </a:xfrm>
            </p:grpSpPr>
            <p:sp>
              <p:nvSpPr>
                <p:cNvPr id="18457"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sp>
              <p:nvSpPr>
                <p:cNvPr id="18458"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anchor="ctr">
                  <a:prstTxWarp prst="textNoShape">
                    <a:avLst/>
                  </a:prstTxWarp>
                  <a:spAutoFit/>
                </a:bodyPr>
                <a:lstStyle/>
                <a:p>
                  <a:endParaRPr lang="en-US"/>
                </a:p>
              </p:txBody>
            </p:sp>
          </p:grpSp>
          <p:grpSp>
            <p:nvGrpSpPr>
              <p:cNvPr id="9" name="Group 26"/>
              <p:cNvGrpSpPr>
                <a:grpSpLocks noChangeAspect="1"/>
              </p:cNvGrpSpPr>
              <p:nvPr/>
            </p:nvGrpSpPr>
            <p:grpSpPr bwMode="auto">
              <a:xfrm flipH="1">
                <a:off x="488" y="953"/>
                <a:ext cx="709" cy="517"/>
                <a:chOff x="3818" y="1354"/>
                <a:chExt cx="1246" cy="432"/>
              </a:xfrm>
            </p:grpSpPr>
            <p:sp>
              <p:nvSpPr>
                <p:cNvPr id="18455"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anchor="ctr">
                  <a:prstTxWarp prst="textNoShape">
                    <a:avLst/>
                  </a:prstTxWarp>
                  <a:spAutoFit/>
                </a:bodyPr>
                <a:lstStyle/>
                <a:p>
                  <a:endParaRPr lang="en-US"/>
                </a:p>
              </p:txBody>
            </p:sp>
            <p:sp>
              <p:nvSpPr>
                <p:cNvPr id="18456"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anchor="ctr">
                  <a:prstTxWarp prst="textNoShape">
                    <a:avLst/>
                  </a:prstTxWarp>
                  <a:spAutoFit/>
                </a:bodyPr>
                <a:lstStyle/>
                <a:p>
                  <a:endParaRPr lang="en-US"/>
                </a:p>
              </p:txBody>
            </p:sp>
          </p:grpSp>
          <p:grpSp>
            <p:nvGrpSpPr>
              <p:cNvPr id="10" name="Group 29"/>
              <p:cNvGrpSpPr>
                <a:grpSpLocks noChangeAspect="1"/>
              </p:cNvGrpSpPr>
              <p:nvPr/>
            </p:nvGrpSpPr>
            <p:grpSpPr bwMode="auto">
              <a:xfrm flipH="1" flipV="1">
                <a:off x="483" y="1470"/>
                <a:ext cx="711" cy="517"/>
                <a:chOff x="3818" y="1354"/>
                <a:chExt cx="1246" cy="432"/>
              </a:xfrm>
            </p:grpSpPr>
            <p:sp>
              <p:nvSpPr>
                <p:cNvPr id="18453"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anchor="ctr">
                  <a:prstTxWarp prst="textNoShape">
                    <a:avLst/>
                  </a:prstTxWarp>
                  <a:spAutoFit/>
                </a:bodyPr>
                <a:lstStyle/>
                <a:p>
                  <a:endParaRPr lang="en-US"/>
                </a:p>
              </p:txBody>
            </p:sp>
            <p:sp>
              <p:nvSpPr>
                <p:cNvPr id="18454"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anchor="ctr">
                  <a:prstTxWarp prst="textNoShape">
                    <a:avLst/>
                  </a:prstTxWarp>
                  <a:spAutoFit/>
                </a:bodyPr>
                <a:lstStyle/>
                <a:p>
                  <a:endParaRPr lang="en-US"/>
                </a:p>
              </p:txBody>
            </p:sp>
          </p:grpSp>
        </p:grpSp>
        <p:pic>
          <p:nvPicPr>
            <p:cNvPr id="18444" name="Picture 75"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18445" name="Picture 76" descr="txp_fig"/>
            <p:cNvPicPr>
              <a:picLocks noChangeAspect="1" noChangeArrowheads="1"/>
            </p:cNvPicPr>
            <p:nvPr>
              <p:custDataLst>
                <p:tags r:id="rId3"/>
              </p:custDataLst>
            </p:nvPr>
          </p:nvPicPr>
          <p:blipFill>
            <a:blip r:embed="rId12">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18446" name="Picture 77"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8648997" y="1176338"/>
              <a:ext cx="506412" cy="468311"/>
            </a:xfrm>
            <a:prstGeom prst="rect">
              <a:avLst/>
            </a:prstGeom>
            <a:noFill/>
            <a:ln w="9525">
              <a:noFill/>
              <a:miter lim="800000"/>
              <a:headEnd/>
              <a:tailEnd/>
            </a:ln>
          </p:spPr>
        </p:pic>
        <p:pic>
          <p:nvPicPr>
            <p:cNvPr id="18447" name="Picture 78" descr="txp_fig"/>
            <p:cNvPicPr>
              <a:picLocks noChangeAspect="1" noChangeArrowheads="1"/>
            </p:cNvPicPr>
            <p:nvPr>
              <p:custDataLst>
                <p:tags r:id="rId5"/>
              </p:custDataLst>
            </p:nvPr>
          </p:nvPicPr>
          <p:blipFill>
            <a:blip r:embed="rId14">
              <a:clrChange>
                <a:clrFrom>
                  <a:srgbClr val="FFFFFF"/>
                </a:clrFrom>
                <a:clrTo>
                  <a:srgbClr val="FFFFFF">
                    <a:alpha val="0"/>
                  </a:srgbClr>
                </a:clrTo>
              </a:clrChange>
            </a:blip>
            <a:srcRect/>
            <a:stretch>
              <a:fillRect/>
            </a:stretch>
          </p:blipFill>
          <p:spPr bwMode="auto">
            <a:xfrm>
              <a:off x="8687103" y="1876028"/>
              <a:ext cx="468312" cy="336550"/>
            </a:xfrm>
            <a:prstGeom prst="rect">
              <a:avLst/>
            </a:prstGeom>
            <a:noFill/>
            <a:ln w="9525">
              <a:noFill/>
              <a:miter lim="800000"/>
              <a:headEnd/>
              <a:tailEnd/>
            </a:ln>
          </p:spPr>
        </p:pic>
      </p:grpSp>
      <p:sp>
        <p:nvSpPr>
          <p:cNvPr id="40" name="Slide Number Placeholder 39"/>
          <p:cNvSpPr>
            <a:spLocks noGrp="1"/>
          </p:cNvSpPr>
          <p:nvPr>
            <p:ph type="sldNum" sz="quarter" idx="12"/>
          </p:nvPr>
        </p:nvSpPr>
        <p:spPr/>
        <p:txBody>
          <a:bodyPr/>
          <a:lstStyle/>
          <a:p>
            <a:fld id="{6BEE9D11-099D-CF4F-A032-07120B1AEDB1}" type="slidenum">
              <a:rPr lang="en-US" smtClean="0"/>
              <a:pPr/>
              <a:t>7</a:t>
            </a:fld>
            <a:endParaRPr lang="en-US"/>
          </a:p>
        </p:txBody>
      </p:sp>
      <p:sp>
        <p:nvSpPr>
          <p:cNvPr id="42" name="Footer Placeholder 41"/>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1" y="0"/>
            <a:ext cx="8938224" cy="1143000"/>
          </a:xfrm>
        </p:spPr>
        <p:txBody>
          <a:bodyPr>
            <a:normAutofit/>
          </a:bodyPr>
          <a:lstStyle/>
          <a:p>
            <a:r>
              <a:rPr lang="en-US" dirty="0" smtClean="0"/>
              <a:t>    </a:t>
            </a:r>
            <a:r>
              <a:rPr lang="en-US" sz="3556" dirty="0" smtClean="0"/>
              <a:t>Topic (I): Energy loss in the </a:t>
            </a:r>
            <a:r>
              <a:rPr lang="en-US" sz="3556" dirty="0" smtClean="0"/>
              <a:t>Nuclear Medium</a:t>
            </a:r>
            <a:r>
              <a:rPr lang="en-US" sz="3556" dirty="0" smtClean="0"/>
              <a:t> </a:t>
            </a:r>
            <a:endParaRPr lang="en-US" sz="3556" dirty="0"/>
          </a:p>
        </p:txBody>
      </p:sp>
      <p:sp>
        <p:nvSpPr>
          <p:cNvPr id="58373" name="Rectangle 31"/>
          <p:cNvSpPr>
            <a:spLocks noGrp="1" noChangeArrowheads="1"/>
          </p:cNvSpPr>
          <p:nvPr>
            <p:ph type="body" idx="1"/>
          </p:nvPr>
        </p:nvSpPr>
        <p:spPr>
          <a:xfrm>
            <a:off x="381000" y="1143000"/>
            <a:ext cx="8229600" cy="1646238"/>
          </a:xfrm>
        </p:spPr>
        <p:txBody>
          <a:bodyPr>
            <a:normAutofit fontScale="77500" lnSpcReduction="20000"/>
          </a:bodyPr>
          <a:lstStyle/>
          <a:p>
            <a:pPr>
              <a:lnSpc>
                <a:spcPct val="90000"/>
              </a:lnSpc>
              <a:buClr>
                <a:srgbClr val="FF0000"/>
              </a:buClr>
            </a:pPr>
            <a:r>
              <a:rPr lang="de-DE" dirty="0" err="1" smtClean="0"/>
              <a:t>Parton</a:t>
            </a:r>
            <a:r>
              <a:rPr lang="de-DE" dirty="0" smtClean="0"/>
              <a:t> </a:t>
            </a:r>
            <a:r>
              <a:rPr lang="de-DE" dirty="0" err="1" smtClean="0"/>
              <a:t>energy</a:t>
            </a:r>
            <a:r>
              <a:rPr lang="de-DE" dirty="0" smtClean="0"/>
              <a:t> </a:t>
            </a:r>
            <a:r>
              <a:rPr lang="de-DE" dirty="0" err="1" smtClean="0"/>
              <a:t>loss</a:t>
            </a:r>
            <a:r>
              <a:rPr lang="de-DE" dirty="0" smtClean="0"/>
              <a:t> has </a:t>
            </a:r>
            <a:r>
              <a:rPr lang="de-DE" dirty="0" err="1" smtClean="0"/>
              <a:t>been</a:t>
            </a:r>
            <a:r>
              <a:rPr lang="de-DE" dirty="0" smtClean="0"/>
              <a:t> </a:t>
            </a:r>
            <a:r>
              <a:rPr lang="de-DE" dirty="0" err="1" smtClean="0"/>
              <a:t>discovered</a:t>
            </a:r>
            <a:r>
              <a:rPr lang="de-DE" dirty="0" smtClean="0"/>
              <a:t> at RHIC as an </a:t>
            </a:r>
            <a:r>
              <a:rPr lang="de-DE" dirty="0" err="1" smtClean="0"/>
              <a:t>excellent</a:t>
            </a:r>
            <a:r>
              <a:rPr lang="de-DE" dirty="0" smtClean="0"/>
              <a:t> probe of </a:t>
            </a:r>
            <a:r>
              <a:rPr lang="de-DE" dirty="0" err="1" smtClean="0"/>
              <a:t>the</a:t>
            </a:r>
            <a:r>
              <a:rPr lang="de-DE" dirty="0" smtClean="0"/>
              <a:t> </a:t>
            </a:r>
            <a:r>
              <a:rPr lang="de-DE" dirty="0" err="1" smtClean="0"/>
              <a:t>hot/dense</a:t>
            </a:r>
            <a:r>
              <a:rPr lang="de-DE" dirty="0" smtClean="0"/>
              <a:t> </a:t>
            </a:r>
            <a:r>
              <a:rPr lang="de-DE" dirty="0" smtClean="0"/>
              <a:t>matter.</a:t>
            </a:r>
          </a:p>
          <a:p>
            <a:pPr>
              <a:lnSpc>
                <a:spcPct val="90000"/>
              </a:lnSpc>
              <a:buClr>
                <a:srgbClr val="FF0000"/>
              </a:buClr>
            </a:pPr>
            <a:endParaRPr lang="de-DE" dirty="0" smtClean="0"/>
          </a:p>
          <a:p>
            <a:pPr>
              <a:lnSpc>
                <a:spcPct val="90000"/>
              </a:lnSpc>
              <a:buClr>
                <a:srgbClr val="FF0000"/>
              </a:buClr>
            </a:pPr>
            <a:r>
              <a:rPr lang="de-DE" dirty="0" err="1" smtClean="0"/>
              <a:t>However</a:t>
            </a:r>
            <a:r>
              <a:rPr lang="de-DE" dirty="0" smtClean="0"/>
              <a:t>, order of </a:t>
            </a:r>
            <a:r>
              <a:rPr lang="de-DE" dirty="0" err="1" smtClean="0"/>
              <a:t>magnitude</a:t>
            </a:r>
            <a:r>
              <a:rPr lang="de-DE" dirty="0" smtClean="0"/>
              <a:t> </a:t>
            </a:r>
            <a:r>
              <a:rPr lang="de-DE" dirty="0" err="1" smtClean="0"/>
              <a:t>uncertainties</a:t>
            </a:r>
            <a:r>
              <a:rPr lang="de-DE" dirty="0" smtClean="0"/>
              <a:t> in </a:t>
            </a:r>
            <a:r>
              <a:rPr lang="de-DE" dirty="0" err="1" smtClean="0"/>
              <a:t>dE/</a:t>
            </a:r>
            <a:r>
              <a:rPr lang="de-DE" dirty="0" err="1" smtClean="0"/>
              <a:t>dX</a:t>
            </a:r>
            <a:r>
              <a:rPr lang="de-DE" dirty="0" smtClean="0"/>
              <a:t>, </a:t>
            </a:r>
            <a:r>
              <a:rPr lang="de-DE" dirty="0" err="1" smtClean="0"/>
              <a:t>model</a:t>
            </a:r>
            <a:r>
              <a:rPr lang="de-DE" dirty="0" smtClean="0"/>
              <a:t> </a:t>
            </a:r>
            <a:r>
              <a:rPr lang="de-DE" dirty="0" err="1" smtClean="0"/>
              <a:t>dependent</a:t>
            </a:r>
            <a:endParaRPr lang="de-DE" dirty="0" smtClean="0"/>
          </a:p>
          <a:p>
            <a:endParaRPr lang="de-DE" dirty="0"/>
          </a:p>
        </p:txBody>
      </p:sp>
      <p:sp>
        <p:nvSpPr>
          <p:cNvPr id="58370" name="Slide Number Placeholder 5"/>
          <p:cNvSpPr>
            <a:spLocks noGrp="1"/>
          </p:cNvSpPr>
          <p:nvPr>
            <p:ph type="sldNum" sz="quarter" idx="12"/>
          </p:nvPr>
        </p:nvSpPr>
        <p:spPr/>
        <p:txBody>
          <a:bodyPr/>
          <a:lstStyle/>
          <a:p>
            <a:fld id="{D3AB1E6A-3950-9F49-97D5-C2BDF47210C9}" type="slidenum">
              <a:rPr lang="en-US" smtClean="0"/>
              <a:pPr/>
              <a:t>8</a:t>
            </a:fld>
            <a:endParaRPr lang="en-US" smtClean="0"/>
          </a:p>
        </p:txBody>
      </p:sp>
      <p:grpSp>
        <p:nvGrpSpPr>
          <p:cNvPr id="2" name="Group 4"/>
          <p:cNvGrpSpPr>
            <a:grpSpLocks/>
          </p:cNvGrpSpPr>
          <p:nvPr/>
        </p:nvGrpSpPr>
        <p:grpSpPr bwMode="auto">
          <a:xfrm>
            <a:off x="381000" y="2971800"/>
            <a:ext cx="4343400" cy="3200400"/>
            <a:chOff x="2976" y="1152"/>
            <a:chExt cx="2640" cy="2319"/>
          </a:xfrm>
        </p:grpSpPr>
        <p:grpSp>
          <p:nvGrpSpPr>
            <p:cNvPr id="3" name="Group 5"/>
            <p:cNvGrpSpPr>
              <a:grpSpLocks/>
            </p:cNvGrpSpPr>
            <p:nvPr/>
          </p:nvGrpSpPr>
          <p:grpSpPr bwMode="auto">
            <a:xfrm>
              <a:off x="2976" y="1152"/>
              <a:ext cx="2640" cy="2319"/>
              <a:chOff x="2976" y="1152"/>
              <a:chExt cx="2640" cy="2319"/>
            </a:xfrm>
          </p:grpSpPr>
          <p:sp>
            <p:nvSpPr>
              <p:cNvPr id="58426" name="Oval 6"/>
              <p:cNvSpPr>
                <a:spLocks noChangeArrowheads="1"/>
              </p:cNvSpPr>
              <p:nvPr/>
            </p:nvSpPr>
            <p:spPr bwMode="auto">
              <a:xfrm>
                <a:off x="3075" y="1578"/>
                <a:ext cx="1161" cy="1893"/>
              </a:xfrm>
              <a:prstGeom prst="ellipse">
                <a:avLst/>
              </a:prstGeom>
              <a:gradFill rotWithShape="0">
                <a:gsLst>
                  <a:gs pos="0">
                    <a:srgbClr val="FF5050"/>
                  </a:gs>
                  <a:gs pos="100000">
                    <a:srgbClr val="FFCC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58427" name="AutoShape 7"/>
              <p:cNvSpPr>
                <a:spLocks noChangeArrowheads="1"/>
              </p:cNvSpPr>
              <p:nvPr/>
            </p:nvSpPr>
            <p:spPr bwMode="auto">
              <a:xfrm>
                <a:off x="3345" y="2804"/>
                <a:ext cx="165" cy="146"/>
              </a:xfrm>
              <a:prstGeom prst="sun">
                <a:avLst>
                  <a:gd name="adj" fmla="val 25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28" name="Freeform 8"/>
              <p:cNvSpPr>
                <a:spLocks/>
              </p:cNvSpPr>
              <p:nvPr/>
            </p:nvSpPr>
            <p:spPr bwMode="auto">
              <a:xfrm>
                <a:off x="3647" y="2625"/>
                <a:ext cx="632" cy="67"/>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9" name="AutoShape 9"/>
              <p:cNvSpPr>
                <a:spLocks noChangeArrowheads="1"/>
              </p:cNvSpPr>
              <p:nvPr/>
            </p:nvSpPr>
            <p:spPr bwMode="auto">
              <a:xfrm rot="5400000">
                <a:off x="4307" y="2556"/>
                <a:ext cx="108" cy="16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0" name="Freeform 10"/>
              <p:cNvSpPr>
                <a:spLocks/>
              </p:cNvSpPr>
              <p:nvPr/>
            </p:nvSpPr>
            <p:spPr bwMode="auto">
              <a:xfrm rot="-3953811">
                <a:off x="4012" y="2008"/>
                <a:ext cx="360" cy="46"/>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31" name="AutoShape 11"/>
              <p:cNvSpPr>
                <a:spLocks noChangeArrowheads="1"/>
              </p:cNvSpPr>
              <p:nvPr/>
            </p:nvSpPr>
            <p:spPr bwMode="auto">
              <a:xfrm rot="1446189">
                <a:off x="4236" y="1771"/>
                <a:ext cx="73" cy="9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2" name="Text Box 12"/>
              <p:cNvSpPr txBox="1">
                <a:spLocks noChangeArrowheads="1"/>
              </p:cNvSpPr>
              <p:nvPr/>
            </p:nvSpPr>
            <p:spPr bwMode="auto">
              <a:xfrm>
                <a:off x="2976" y="1152"/>
                <a:ext cx="2134" cy="293"/>
              </a:xfrm>
              <a:prstGeom prst="rect">
                <a:avLst/>
              </a:prstGeom>
              <a:solidFill>
                <a:srgbClr val="FFFF66"/>
              </a:solidFill>
              <a:ln w="38100">
                <a:solidFill>
                  <a:srgbClr val="FF3300"/>
                </a:solidFill>
                <a:miter lim="800000"/>
                <a:headEnd/>
                <a:tailEnd/>
              </a:ln>
            </p:spPr>
            <p:txBody>
              <a:bodyPr>
                <a:prstTxWarp prst="textNoShape">
                  <a:avLst/>
                </a:prstTxWarp>
                <a:spAutoFit/>
              </a:bodyPr>
              <a:lstStyle/>
              <a:p>
                <a:pPr eaLnBrk="0" hangingPunct="0"/>
                <a:r>
                  <a:rPr lang="en-US" b="1">
                    <a:latin typeface="Arial Rounded MT Bold" charset="0"/>
                  </a:rPr>
                  <a:t>Single Hadron Tomography</a:t>
                </a:r>
              </a:p>
            </p:txBody>
          </p:sp>
          <p:sp>
            <p:nvSpPr>
              <p:cNvPr id="58433" name="Line 13"/>
              <p:cNvSpPr>
                <a:spLocks noChangeShapeType="1"/>
              </p:cNvSpPr>
              <p:nvPr/>
            </p:nvSpPr>
            <p:spPr bwMode="auto">
              <a:xfrm flipV="1">
                <a:off x="3428" y="1286"/>
                <a:ext cx="1627" cy="1591"/>
              </a:xfrm>
              <a:prstGeom prst="line">
                <a:avLst/>
              </a:prstGeom>
              <a:noFill/>
              <a:ln w="57150">
                <a:solidFill>
                  <a:schemeClr val="accent2"/>
                </a:solidFill>
                <a:round/>
                <a:headEnd/>
                <a:tailEnd type="triangle" w="med" len="med"/>
              </a:ln>
            </p:spPr>
            <p:txBody>
              <a:bodyPr>
                <a:prstTxWarp prst="textNoShape">
                  <a:avLst/>
                </a:prstTxWarp>
              </a:bodyPr>
              <a:lstStyle/>
              <a:p>
                <a:endParaRPr lang="en-US"/>
              </a:p>
            </p:txBody>
          </p:sp>
          <p:sp>
            <p:nvSpPr>
              <p:cNvPr id="58434" name="Text Box 14"/>
              <p:cNvSpPr txBox="1">
                <a:spLocks noChangeArrowheads="1"/>
              </p:cNvSpPr>
              <p:nvPr/>
            </p:nvSpPr>
            <p:spPr bwMode="auto">
              <a:xfrm>
                <a:off x="4190" y="1539"/>
                <a:ext cx="181" cy="265"/>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5" name="Text Box 15"/>
              <p:cNvSpPr txBox="1">
                <a:spLocks noChangeArrowheads="1"/>
              </p:cNvSpPr>
              <p:nvPr/>
            </p:nvSpPr>
            <p:spPr bwMode="auto">
              <a:xfrm>
                <a:off x="4470" y="253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6" name="Text Box 16"/>
              <p:cNvSpPr txBox="1">
                <a:spLocks noChangeArrowheads="1"/>
              </p:cNvSpPr>
              <p:nvPr/>
            </p:nvSpPr>
            <p:spPr bwMode="auto">
              <a:xfrm>
                <a:off x="5150" y="1282"/>
                <a:ext cx="466" cy="331"/>
              </a:xfrm>
              <a:prstGeom prst="rect">
                <a:avLst/>
              </a:prstGeom>
              <a:noFill/>
              <a:ln w="9525">
                <a:noFill/>
                <a:miter lim="800000"/>
                <a:headEnd/>
                <a:tailEnd/>
              </a:ln>
            </p:spPr>
            <p:txBody>
              <a:bodyPr>
                <a:prstTxWarp prst="textNoShape">
                  <a:avLst/>
                </a:prstTxWarp>
                <a:spAutoFit/>
              </a:bodyPr>
              <a:lstStyle/>
              <a:p>
                <a:r>
                  <a:rPr lang="en-US" sz="2400">
                    <a:latin typeface="Arial Rounded MT Bold" charset="0"/>
                  </a:rPr>
                  <a:t>jet</a:t>
                </a:r>
              </a:p>
            </p:txBody>
          </p:sp>
        </p:grpSp>
        <p:grpSp>
          <p:nvGrpSpPr>
            <p:cNvPr id="4" name="Group 17"/>
            <p:cNvGrpSpPr>
              <a:grpSpLocks/>
            </p:cNvGrpSpPr>
            <p:nvPr/>
          </p:nvGrpSpPr>
          <p:grpSpPr bwMode="auto">
            <a:xfrm>
              <a:off x="3514" y="1881"/>
              <a:ext cx="278" cy="654"/>
              <a:chOff x="3514" y="1881"/>
              <a:chExt cx="278" cy="654"/>
            </a:xfrm>
          </p:grpSpPr>
          <p:sp>
            <p:nvSpPr>
              <p:cNvPr id="58424" name="Freeform 18"/>
              <p:cNvSpPr>
                <a:spLocks/>
              </p:cNvSpPr>
              <p:nvPr/>
            </p:nvSpPr>
            <p:spPr bwMode="auto">
              <a:xfrm rot="-6241744">
                <a:off x="3556" y="2298"/>
                <a:ext cx="382" cy="91"/>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5" name="Text Box 19"/>
              <p:cNvSpPr txBox="1">
                <a:spLocks noChangeArrowheads="1"/>
              </p:cNvSpPr>
              <p:nvPr/>
            </p:nvSpPr>
            <p:spPr bwMode="auto">
              <a:xfrm>
                <a:off x="3514" y="188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grpSp>
        <p:grpSp>
          <p:nvGrpSpPr>
            <p:cNvPr id="5" name="Group 20"/>
            <p:cNvGrpSpPr>
              <a:grpSpLocks/>
            </p:cNvGrpSpPr>
            <p:nvPr/>
          </p:nvGrpSpPr>
          <p:grpSpPr bwMode="auto">
            <a:xfrm>
              <a:off x="3408" y="2544"/>
              <a:ext cx="192" cy="192"/>
              <a:chOff x="3408" y="2544"/>
              <a:chExt cx="192" cy="192"/>
            </a:xfrm>
          </p:grpSpPr>
          <p:sp>
            <p:nvSpPr>
              <p:cNvPr id="58421" name="Line 21"/>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2" name="Line 22"/>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3" name="Line 23"/>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grpSp>
          <p:nvGrpSpPr>
            <p:cNvPr id="6" name="Group 24"/>
            <p:cNvGrpSpPr>
              <a:grpSpLocks/>
            </p:cNvGrpSpPr>
            <p:nvPr/>
          </p:nvGrpSpPr>
          <p:grpSpPr bwMode="auto">
            <a:xfrm rot="16200000" flipV="1">
              <a:off x="3984" y="2352"/>
              <a:ext cx="192" cy="192"/>
              <a:chOff x="3408" y="2544"/>
              <a:chExt cx="192" cy="192"/>
            </a:xfrm>
          </p:grpSpPr>
          <p:sp>
            <p:nvSpPr>
              <p:cNvPr id="58418" name="Line 25"/>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19" name="Line 26"/>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0" name="Line 27"/>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sp>
          <p:nvSpPr>
            <p:cNvPr id="58415" name="Text Box 28"/>
            <p:cNvSpPr txBox="1">
              <a:spLocks noChangeArrowheads="1"/>
            </p:cNvSpPr>
            <p:nvPr/>
          </p:nvSpPr>
          <p:spPr bwMode="auto">
            <a:xfrm>
              <a:off x="3265" y="2534"/>
              <a:ext cx="190" cy="243"/>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6" name="Text Box 29"/>
            <p:cNvSpPr txBox="1">
              <a:spLocks noChangeArrowheads="1"/>
            </p:cNvSpPr>
            <p:nvPr/>
          </p:nvSpPr>
          <p:spPr bwMode="auto">
            <a:xfrm>
              <a:off x="4083" y="2400"/>
              <a:ext cx="189" cy="244"/>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7" name="AutoShape 30"/>
            <p:cNvSpPr>
              <a:spLocks noChangeArrowheads="1"/>
            </p:cNvSpPr>
            <p:nvPr/>
          </p:nvSpPr>
          <p:spPr bwMode="auto">
            <a:xfrm rot="-841744">
              <a:off x="3682" y="2053"/>
              <a:ext cx="62" cy="96"/>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grpSp>
      <p:sp>
        <p:nvSpPr>
          <p:cNvPr id="58375" name="Text Box 142"/>
          <p:cNvSpPr txBox="1">
            <a:spLocks noChangeArrowheads="1"/>
          </p:cNvSpPr>
          <p:nvPr/>
        </p:nvSpPr>
        <p:spPr bwMode="auto">
          <a:xfrm>
            <a:off x="1659072" y="6155532"/>
            <a:ext cx="5181600" cy="366712"/>
          </a:xfrm>
          <a:prstGeom prst="rect">
            <a:avLst/>
          </a:prstGeom>
          <a:solidFill>
            <a:schemeClr val="accent1"/>
          </a:solidFill>
          <a:ln w="9525">
            <a:noFill/>
            <a:miter lim="800000"/>
            <a:headEnd/>
            <a:tailEnd/>
          </a:ln>
        </p:spPr>
        <p:txBody>
          <a:bodyPr>
            <a:prstTxWarp prst="textNoShape">
              <a:avLst/>
            </a:prstTxWarp>
            <a:spAutoFit/>
          </a:bodyPr>
          <a:lstStyle/>
          <a:p>
            <a:pPr>
              <a:spcBef>
                <a:spcPct val="50000"/>
              </a:spcBef>
            </a:pPr>
            <a:r>
              <a:rPr lang="en-US" dirty="0"/>
              <a:t> </a:t>
            </a:r>
            <a:r>
              <a:rPr lang="en-US" dirty="0" err="1"/>
              <a:t>Xin-Nian</a:t>
            </a:r>
            <a:r>
              <a:rPr lang="en-US" dirty="0"/>
              <a:t> Wang, M. </a:t>
            </a:r>
            <a:r>
              <a:rPr lang="en-US" dirty="0" err="1"/>
              <a:t>Gyulassy</a:t>
            </a:r>
            <a:r>
              <a:rPr lang="en-US" dirty="0"/>
              <a:t>, PRL68(1992)1480</a:t>
            </a:r>
          </a:p>
        </p:txBody>
      </p:sp>
      <p:pic>
        <p:nvPicPr>
          <p:cNvPr id="73" name="Picture 72" descr="raa_Tshirt_WithRun7Eta.gif"/>
          <p:cNvPicPr>
            <a:picLocks noChangeAspect="1"/>
          </p:cNvPicPr>
          <p:nvPr/>
        </p:nvPicPr>
        <p:blipFill>
          <a:blip r:embed="rId3"/>
          <a:stretch>
            <a:fillRect/>
          </a:stretch>
        </p:blipFill>
        <p:spPr>
          <a:xfrm>
            <a:off x="4735079" y="2971802"/>
            <a:ext cx="4203146" cy="2999230"/>
          </a:xfrm>
          <a:prstGeom prst="rect">
            <a:avLst/>
          </a:prstGeom>
        </p:spPr>
      </p:pic>
      <p:sp>
        <p:nvSpPr>
          <p:cNvPr id="75" name="Footer Placeholder 74"/>
          <p:cNvSpPr>
            <a:spLocks noGrp="1"/>
          </p:cNvSpPr>
          <p:nvPr>
            <p:ph type="ftr" sz="quarter" idx="11"/>
          </p:nvPr>
        </p:nvSpPr>
        <p:spPr/>
        <p:txBody>
          <a:bodyPr/>
          <a:lstStyle/>
          <a:p>
            <a:r>
              <a:rPr lang="en-US" dirty="0" smtClean="0"/>
              <a:t>M. Liu @GHP2011</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6" name="Slide Number Placeholder 5"/>
          <p:cNvSpPr>
            <a:spLocks noGrp="1"/>
          </p:cNvSpPr>
          <p:nvPr>
            <p:ph type="sldNum" sz="quarter" idx="12"/>
          </p:nvPr>
        </p:nvSpPr>
        <p:spPr>
          <a:noFill/>
        </p:spPr>
        <p:txBody>
          <a:bodyPr/>
          <a:lstStyle/>
          <a:p>
            <a:fld id="{C3BEC7D2-CCDE-4542-9AE5-D8A55DCF3DC0}" type="slidenum">
              <a:rPr lang="en-US" smtClean="0"/>
              <a:pPr/>
              <a:t>9</a:t>
            </a:fld>
            <a:endParaRPr lang="en-US" smtClean="0"/>
          </a:p>
        </p:txBody>
      </p:sp>
      <p:sp>
        <p:nvSpPr>
          <p:cNvPr id="64518" name="Rectangle 3"/>
          <p:cNvSpPr>
            <a:spLocks noGrp="1" noChangeArrowheads="1"/>
          </p:cNvSpPr>
          <p:nvPr>
            <p:ph type="title"/>
          </p:nvPr>
        </p:nvSpPr>
        <p:spPr>
          <a:xfrm>
            <a:off x="457200" y="274638"/>
            <a:ext cx="8229600" cy="1143000"/>
          </a:xfrm>
        </p:spPr>
        <p:txBody>
          <a:bodyPr>
            <a:noAutofit/>
          </a:bodyPr>
          <a:lstStyle/>
          <a:p>
            <a:pPr eaLnBrk="1" hangingPunct="1"/>
            <a:r>
              <a:rPr lang="en-US" sz="3200" dirty="0" smtClean="0"/>
              <a:t>Benchmark with DY</a:t>
            </a:r>
            <a:r>
              <a:rPr lang="en-US" sz="3200" dirty="0" smtClean="0"/>
              <a:t>: Quark Energy Loss in </a:t>
            </a:r>
            <a:r>
              <a:rPr lang="en-US" sz="3200" dirty="0" err="1" smtClean="0"/>
              <a:t>p+A</a:t>
            </a:r>
            <a:endParaRPr lang="en-US" sz="3200" dirty="0"/>
          </a:p>
        </p:txBody>
      </p:sp>
      <p:sp>
        <p:nvSpPr>
          <p:cNvPr id="64519" name="Oval 4"/>
          <p:cNvSpPr>
            <a:spLocks noChangeArrowheads="1"/>
          </p:cNvSpPr>
          <p:nvPr/>
        </p:nvSpPr>
        <p:spPr bwMode="auto">
          <a:xfrm>
            <a:off x="4527550" y="2057400"/>
            <a:ext cx="3473450" cy="3352800"/>
          </a:xfrm>
          <a:prstGeom prst="ellipse">
            <a:avLst/>
          </a:prstGeom>
          <a:gradFill rotWithShape="1">
            <a:gsLst>
              <a:gs pos="0">
                <a:srgbClr val="CC3300"/>
              </a:gs>
              <a:gs pos="100000">
                <a:srgbClr val="FF99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64520" name="Text Box 6"/>
          <p:cNvSpPr txBox="1">
            <a:spLocks noChangeArrowheads="1"/>
          </p:cNvSpPr>
          <p:nvPr/>
        </p:nvSpPr>
        <p:spPr bwMode="auto">
          <a:xfrm>
            <a:off x="5459413" y="5424488"/>
            <a:ext cx="2541587" cy="519112"/>
          </a:xfrm>
          <a:prstGeom prst="rect">
            <a:avLst/>
          </a:prstGeom>
          <a:noFill/>
          <a:ln w="9525">
            <a:noFill/>
            <a:miter lim="800000"/>
            <a:headEnd/>
            <a:tailEnd/>
          </a:ln>
        </p:spPr>
        <p:txBody>
          <a:bodyPr wrap="none">
            <a:prstTxWarp prst="textNoShape">
              <a:avLst/>
            </a:prstTxWarp>
            <a:spAutoFit/>
          </a:bodyPr>
          <a:lstStyle/>
          <a:p>
            <a:pPr eaLnBrk="0" hangingPunct="0"/>
            <a:r>
              <a:rPr lang="en-US" sz="2800">
                <a:solidFill>
                  <a:srgbClr val="009900"/>
                </a:solidFill>
                <a:latin typeface="Arial" charset="0"/>
              </a:rPr>
              <a:t>Nuclear</a:t>
            </a:r>
            <a:r>
              <a:rPr lang="en-US" sz="2800">
                <a:latin typeface="Arial" charset="0"/>
              </a:rPr>
              <a:t> Target</a:t>
            </a:r>
          </a:p>
        </p:txBody>
      </p:sp>
      <p:sp>
        <p:nvSpPr>
          <p:cNvPr id="64521" name="Line 7"/>
          <p:cNvSpPr>
            <a:spLocks noChangeShapeType="1"/>
          </p:cNvSpPr>
          <p:nvPr/>
        </p:nvSpPr>
        <p:spPr bwMode="auto">
          <a:xfrm flipV="1">
            <a:off x="6088063" y="1905000"/>
            <a:ext cx="1384300" cy="1758950"/>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sp>
        <p:nvSpPr>
          <p:cNvPr id="64522" name="Text Box 8"/>
          <p:cNvSpPr txBox="1">
            <a:spLocks noChangeArrowheads="1"/>
          </p:cNvSpPr>
          <p:nvPr/>
        </p:nvSpPr>
        <p:spPr bwMode="auto">
          <a:xfrm>
            <a:off x="700882" y="2687637"/>
            <a:ext cx="2579687" cy="519113"/>
          </a:xfrm>
          <a:prstGeom prst="rect">
            <a:avLst/>
          </a:prstGeom>
          <a:noFill/>
          <a:ln w="9525">
            <a:noFill/>
            <a:miter lim="800000"/>
            <a:headEnd/>
            <a:tailEnd/>
          </a:ln>
        </p:spPr>
        <p:txBody>
          <a:bodyPr wrap="none">
            <a:prstTxWarp prst="textNoShape">
              <a:avLst/>
            </a:prstTxWarp>
            <a:spAutoFit/>
          </a:bodyPr>
          <a:lstStyle/>
          <a:p>
            <a:pPr eaLnBrk="0" hangingPunct="0"/>
            <a:r>
              <a:rPr lang="en-US" sz="2800" dirty="0">
                <a:latin typeface="Arial" charset="0"/>
              </a:rPr>
              <a:t>Incident Proton</a:t>
            </a:r>
          </a:p>
        </p:txBody>
      </p:sp>
      <p:sp>
        <p:nvSpPr>
          <p:cNvPr id="64523" name="Text Box 12"/>
          <p:cNvSpPr txBox="1">
            <a:spLocks noChangeArrowheads="1"/>
          </p:cNvSpPr>
          <p:nvPr/>
        </p:nvSpPr>
        <p:spPr bwMode="auto">
          <a:xfrm>
            <a:off x="7697788" y="1812925"/>
            <a:ext cx="1370012" cy="701675"/>
          </a:xfrm>
          <a:prstGeom prst="rect">
            <a:avLst/>
          </a:prstGeom>
          <a:noFill/>
          <a:ln w="9525">
            <a:noFill/>
            <a:miter lim="800000"/>
            <a:headEnd/>
            <a:tailEnd/>
          </a:ln>
        </p:spPr>
        <p:txBody>
          <a:bodyPr wrap="none">
            <a:prstTxWarp prst="textNoShape">
              <a:avLst/>
            </a:prstTxWarp>
            <a:spAutoFit/>
          </a:bodyPr>
          <a:lstStyle/>
          <a:p>
            <a:pPr eaLnBrk="0" hangingPunct="0"/>
            <a:r>
              <a:rPr lang="en-US" sz="2000">
                <a:latin typeface="Arial" charset="0"/>
              </a:rPr>
              <a:t>Final-state</a:t>
            </a:r>
          </a:p>
          <a:p>
            <a:pPr eaLnBrk="0" hangingPunct="0"/>
            <a:r>
              <a:rPr lang="en-US" sz="2000">
                <a:latin typeface="Arial" charset="0"/>
              </a:rPr>
              <a:t>particles</a:t>
            </a:r>
          </a:p>
        </p:txBody>
      </p:sp>
      <p:sp>
        <p:nvSpPr>
          <p:cNvPr id="64524" name="Text Box 13"/>
          <p:cNvSpPr txBox="1">
            <a:spLocks noChangeArrowheads="1"/>
          </p:cNvSpPr>
          <p:nvPr/>
        </p:nvSpPr>
        <p:spPr bwMode="auto">
          <a:xfrm>
            <a:off x="650876" y="1812925"/>
            <a:ext cx="3963987" cy="701675"/>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srgbClr val="0000FF"/>
                </a:solidFill>
                <a:latin typeface="Arial" charset="0"/>
              </a:rPr>
              <a:t>High energy </a:t>
            </a:r>
            <a:r>
              <a:rPr lang="en-US" sz="2000" dirty="0" err="1">
                <a:solidFill>
                  <a:srgbClr val="0000FF"/>
                </a:solidFill>
                <a:latin typeface="Arial" charset="0"/>
              </a:rPr>
              <a:t>p+A</a:t>
            </a:r>
            <a:r>
              <a:rPr lang="en-US" sz="2000" dirty="0">
                <a:solidFill>
                  <a:srgbClr val="0000FF"/>
                </a:solidFill>
                <a:latin typeface="Arial" charset="0"/>
              </a:rPr>
              <a:t> collisions:</a:t>
            </a:r>
          </a:p>
          <a:p>
            <a:pPr eaLnBrk="0" hangingPunct="0"/>
            <a:r>
              <a:rPr lang="en-US" sz="2000" dirty="0">
                <a:solidFill>
                  <a:srgbClr val="0000FF"/>
                </a:solidFill>
                <a:latin typeface="Arial" charset="0"/>
              </a:rPr>
              <a:t>Relevant D.O.F.: quarks &amp; gluons</a:t>
            </a:r>
          </a:p>
        </p:txBody>
      </p:sp>
      <p:grpSp>
        <p:nvGrpSpPr>
          <p:cNvPr id="2" name="Group 30"/>
          <p:cNvGrpSpPr>
            <a:grpSpLocks/>
          </p:cNvGrpSpPr>
          <p:nvPr/>
        </p:nvGrpSpPr>
        <p:grpSpPr bwMode="auto">
          <a:xfrm>
            <a:off x="1447800" y="2819400"/>
            <a:ext cx="6938963" cy="2530475"/>
            <a:chOff x="840" y="1353"/>
            <a:chExt cx="4371" cy="1594"/>
          </a:xfrm>
        </p:grpSpPr>
        <p:sp>
          <p:nvSpPr>
            <p:cNvPr id="64529" name="Line 5"/>
            <p:cNvSpPr>
              <a:spLocks noChangeShapeType="1"/>
            </p:cNvSpPr>
            <p:nvPr/>
          </p:nvSpPr>
          <p:spPr bwMode="auto">
            <a:xfrm>
              <a:off x="889" y="1920"/>
              <a:ext cx="2951" cy="0"/>
            </a:xfrm>
            <a:prstGeom prst="line">
              <a:avLst/>
            </a:prstGeom>
            <a:noFill/>
            <a:ln w="38100">
              <a:solidFill>
                <a:srgbClr val="0000FF"/>
              </a:solidFill>
              <a:round/>
              <a:headEnd/>
              <a:tailEnd type="triangle" w="med" len="med"/>
            </a:ln>
          </p:spPr>
          <p:txBody>
            <a:bodyPr>
              <a:prstTxWarp prst="textNoShape">
                <a:avLst/>
              </a:prstTxWarp>
            </a:bodyPr>
            <a:lstStyle/>
            <a:p>
              <a:endParaRPr lang="en-US"/>
            </a:p>
          </p:txBody>
        </p:sp>
        <p:sp>
          <p:nvSpPr>
            <p:cNvPr id="64530" name="Freeform 9"/>
            <p:cNvSpPr>
              <a:spLocks/>
            </p:cNvSpPr>
            <p:nvPr/>
          </p:nvSpPr>
          <p:spPr bwMode="auto">
            <a:xfrm>
              <a:off x="3821" y="1870"/>
              <a:ext cx="152" cy="225"/>
            </a:xfrm>
            <a:custGeom>
              <a:avLst/>
              <a:gdLst>
                <a:gd name="T0" fmla="*/ 3 w 152"/>
                <a:gd name="T1" fmla="*/ 39 h 225"/>
                <a:gd name="T2" fmla="*/ 90 w 152"/>
                <a:gd name="T3" fmla="*/ 17 h 225"/>
                <a:gd name="T4" fmla="*/ 8 w 152"/>
                <a:gd name="T5" fmla="*/ 143 h 225"/>
                <a:gd name="T6" fmla="*/ 140 w 152"/>
                <a:gd name="T7" fmla="*/ 77 h 225"/>
                <a:gd name="T8" fmla="*/ 79 w 152"/>
                <a:gd name="T9" fmla="*/ 209 h 225"/>
                <a:gd name="T10" fmla="*/ 151 w 152"/>
                <a:gd name="T11" fmla="*/ 176 h 225"/>
                <a:gd name="T12" fmla="*/ 0 60000 65536"/>
                <a:gd name="T13" fmla="*/ 0 60000 65536"/>
                <a:gd name="T14" fmla="*/ 0 60000 65536"/>
                <a:gd name="T15" fmla="*/ 0 60000 65536"/>
                <a:gd name="T16" fmla="*/ 0 60000 65536"/>
                <a:gd name="T17" fmla="*/ 0 60000 65536"/>
                <a:gd name="T18" fmla="*/ 0 w 152"/>
                <a:gd name="T19" fmla="*/ 0 h 225"/>
                <a:gd name="T20" fmla="*/ 152 w 152"/>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52" h="225">
                  <a:moveTo>
                    <a:pt x="3" y="39"/>
                  </a:moveTo>
                  <a:cubicBezTo>
                    <a:pt x="46" y="19"/>
                    <a:pt x="89" y="0"/>
                    <a:pt x="90" y="17"/>
                  </a:cubicBezTo>
                  <a:cubicBezTo>
                    <a:pt x="91" y="34"/>
                    <a:pt x="0" y="133"/>
                    <a:pt x="8" y="143"/>
                  </a:cubicBezTo>
                  <a:cubicBezTo>
                    <a:pt x="16" y="153"/>
                    <a:pt x="128" y="66"/>
                    <a:pt x="140" y="77"/>
                  </a:cubicBezTo>
                  <a:cubicBezTo>
                    <a:pt x="152" y="88"/>
                    <a:pt x="77" y="193"/>
                    <a:pt x="79" y="209"/>
                  </a:cubicBezTo>
                  <a:cubicBezTo>
                    <a:pt x="81" y="225"/>
                    <a:pt x="116" y="200"/>
                    <a:pt x="151" y="176"/>
                  </a:cubicBezTo>
                </a:path>
              </a:pathLst>
            </a:custGeom>
            <a:noFill/>
            <a:ln w="28575">
              <a:solidFill>
                <a:srgbClr val="33CC33"/>
              </a:solidFill>
              <a:round/>
              <a:headEnd/>
              <a:tailEnd/>
            </a:ln>
          </p:spPr>
          <p:txBody>
            <a:bodyPr>
              <a:prstTxWarp prst="textNoShape">
                <a:avLst/>
              </a:prstTxWarp>
            </a:bodyPr>
            <a:lstStyle/>
            <a:p>
              <a:endParaRPr lang="en-US"/>
            </a:p>
          </p:txBody>
        </p:sp>
        <p:sp>
          <p:nvSpPr>
            <p:cNvPr id="64531" name="Line 10"/>
            <p:cNvSpPr>
              <a:spLocks noChangeShapeType="1"/>
            </p:cNvSpPr>
            <p:nvPr/>
          </p:nvSpPr>
          <p:spPr bwMode="auto">
            <a:xfrm flipH="1">
              <a:off x="3961" y="2046"/>
              <a:ext cx="258"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2" name="Line 11"/>
            <p:cNvSpPr>
              <a:spLocks noChangeShapeType="1"/>
            </p:cNvSpPr>
            <p:nvPr/>
          </p:nvSpPr>
          <p:spPr bwMode="auto">
            <a:xfrm>
              <a:off x="3972" y="2063"/>
              <a:ext cx="1239" cy="884"/>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aphicFrame>
          <p:nvGraphicFramePr>
            <p:cNvPr id="64514" name="Object 2"/>
            <p:cNvGraphicFramePr>
              <a:graphicFrameLocks noChangeAspect="1"/>
            </p:cNvGraphicFramePr>
            <p:nvPr/>
          </p:nvGraphicFramePr>
          <p:xfrm>
            <a:off x="2257" y="1488"/>
            <a:ext cx="2069" cy="562"/>
          </p:xfrm>
          <a:graphic>
            <a:graphicData uri="http://schemas.openxmlformats.org/presentationml/2006/ole">
              <p:oleObj spid="_x0000_s69634" name="Equation" r:id="rId3" imgW="114120" imgH="317160" progId="">
                <p:embed/>
              </p:oleObj>
            </a:graphicData>
          </a:graphic>
        </p:graphicFrame>
        <p:graphicFrame>
          <p:nvGraphicFramePr>
            <p:cNvPr id="64515" name="Object 3"/>
            <p:cNvGraphicFramePr>
              <a:graphicFrameLocks noChangeAspect="1"/>
            </p:cNvGraphicFramePr>
            <p:nvPr/>
          </p:nvGraphicFramePr>
          <p:xfrm>
            <a:off x="2845" y="1353"/>
            <a:ext cx="750" cy="244"/>
          </p:xfrm>
          <a:graphic>
            <a:graphicData uri="http://schemas.openxmlformats.org/presentationml/2006/ole">
              <p:oleObj spid="_x0000_s69635" name="Equation" r:id="rId4" imgW="545760" imgH="177480" progId="">
                <p:embed/>
              </p:oleObj>
            </a:graphicData>
          </a:graphic>
        </p:graphicFrame>
        <p:sp>
          <p:nvSpPr>
            <p:cNvPr id="64533" name="Freeform 16"/>
            <p:cNvSpPr>
              <a:spLocks/>
            </p:cNvSpPr>
            <p:nvPr/>
          </p:nvSpPr>
          <p:spPr bwMode="auto">
            <a:xfrm>
              <a:off x="3357" y="1465"/>
              <a:ext cx="458" cy="433"/>
            </a:xfrm>
            <a:custGeom>
              <a:avLst/>
              <a:gdLst>
                <a:gd name="T0" fmla="*/ 0 w 458"/>
                <a:gd name="T1" fmla="*/ 433 h 433"/>
                <a:gd name="T2" fmla="*/ 61 w 458"/>
                <a:gd name="T3" fmla="*/ 351 h 433"/>
                <a:gd name="T4" fmla="*/ 187 w 458"/>
                <a:gd name="T5" fmla="*/ 400 h 433"/>
                <a:gd name="T6" fmla="*/ 170 w 458"/>
                <a:gd name="T7" fmla="*/ 236 h 433"/>
                <a:gd name="T8" fmla="*/ 329 w 458"/>
                <a:gd name="T9" fmla="*/ 258 h 433"/>
                <a:gd name="T10" fmla="*/ 302 w 458"/>
                <a:gd name="T11" fmla="*/ 98 h 433"/>
                <a:gd name="T12" fmla="*/ 434 w 458"/>
                <a:gd name="T13" fmla="*/ 104 h 433"/>
                <a:gd name="T14" fmla="*/ 445 w 458"/>
                <a:gd name="T15" fmla="*/ 0 h 433"/>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433"/>
                <a:gd name="T26" fmla="*/ 458 w 458"/>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433">
                  <a:moveTo>
                    <a:pt x="0" y="433"/>
                  </a:moveTo>
                  <a:cubicBezTo>
                    <a:pt x="15" y="394"/>
                    <a:pt x="30" y="356"/>
                    <a:pt x="61" y="351"/>
                  </a:cubicBezTo>
                  <a:cubicBezTo>
                    <a:pt x="92" y="346"/>
                    <a:pt x="169" y="419"/>
                    <a:pt x="187" y="400"/>
                  </a:cubicBezTo>
                  <a:cubicBezTo>
                    <a:pt x="205" y="381"/>
                    <a:pt x="146" y="260"/>
                    <a:pt x="170" y="236"/>
                  </a:cubicBezTo>
                  <a:cubicBezTo>
                    <a:pt x="194" y="212"/>
                    <a:pt x="307" y="281"/>
                    <a:pt x="329" y="258"/>
                  </a:cubicBezTo>
                  <a:cubicBezTo>
                    <a:pt x="351" y="235"/>
                    <a:pt x="285" y="124"/>
                    <a:pt x="302" y="98"/>
                  </a:cubicBezTo>
                  <a:cubicBezTo>
                    <a:pt x="319" y="72"/>
                    <a:pt x="410" y="120"/>
                    <a:pt x="434" y="104"/>
                  </a:cubicBezTo>
                  <a:cubicBezTo>
                    <a:pt x="458" y="88"/>
                    <a:pt x="451" y="44"/>
                    <a:pt x="445" y="0"/>
                  </a:cubicBezTo>
                </a:path>
              </a:pathLst>
            </a:custGeom>
            <a:noFill/>
            <a:ln w="31750">
              <a:solidFill>
                <a:srgbClr val="FFFF00"/>
              </a:solidFill>
              <a:round/>
              <a:headEnd/>
              <a:tailEnd type="triangle" w="med" len="med"/>
            </a:ln>
          </p:spPr>
          <p:txBody>
            <a:bodyPr>
              <a:prstTxWarp prst="textNoShape">
                <a:avLst/>
              </a:prstTxWarp>
            </a:bodyPr>
            <a:lstStyle/>
            <a:p>
              <a:endParaRPr lang="en-US"/>
            </a:p>
          </p:txBody>
        </p:sp>
        <p:sp>
          <p:nvSpPr>
            <p:cNvPr id="64534" name="Freeform 17"/>
            <p:cNvSpPr>
              <a:spLocks/>
            </p:cNvSpPr>
            <p:nvPr/>
          </p:nvSpPr>
          <p:spPr bwMode="auto">
            <a:xfrm>
              <a:off x="2835" y="1942"/>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5" name="Freeform 18"/>
            <p:cNvSpPr>
              <a:spLocks/>
            </p:cNvSpPr>
            <p:nvPr/>
          </p:nvSpPr>
          <p:spPr bwMode="auto">
            <a:xfrm>
              <a:off x="3117" y="1939"/>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6" name="Freeform 19"/>
            <p:cNvSpPr>
              <a:spLocks/>
            </p:cNvSpPr>
            <p:nvPr/>
          </p:nvSpPr>
          <p:spPr bwMode="auto">
            <a:xfrm>
              <a:off x="3507" y="1929"/>
              <a:ext cx="132" cy="394"/>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grpSp>
          <p:nvGrpSpPr>
            <p:cNvPr id="3" name="Group 23"/>
            <p:cNvGrpSpPr>
              <a:grpSpLocks/>
            </p:cNvGrpSpPr>
            <p:nvPr/>
          </p:nvGrpSpPr>
          <p:grpSpPr bwMode="auto">
            <a:xfrm>
              <a:off x="840" y="1471"/>
              <a:ext cx="920" cy="712"/>
              <a:chOff x="840" y="1471"/>
              <a:chExt cx="920" cy="712"/>
            </a:xfrm>
          </p:grpSpPr>
          <p:sp>
            <p:nvSpPr>
              <p:cNvPr id="64538" name="Line 24"/>
              <p:cNvSpPr>
                <a:spLocks noChangeShapeType="1"/>
              </p:cNvSpPr>
              <p:nvPr/>
            </p:nvSpPr>
            <p:spPr bwMode="auto">
              <a:xfrm>
                <a:off x="898" y="170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9" name="Line 25"/>
              <p:cNvSpPr>
                <a:spLocks noChangeShapeType="1"/>
              </p:cNvSpPr>
              <p:nvPr/>
            </p:nvSpPr>
            <p:spPr bwMode="auto">
              <a:xfrm>
                <a:off x="901" y="213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40" name="Freeform 26"/>
              <p:cNvSpPr>
                <a:spLocks/>
              </p:cNvSpPr>
              <p:nvPr/>
            </p:nvSpPr>
            <p:spPr bwMode="auto">
              <a:xfrm>
                <a:off x="933" y="1776"/>
                <a:ext cx="247" cy="104"/>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1" name="Freeform 27"/>
              <p:cNvSpPr>
                <a:spLocks/>
              </p:cNvSpPr>
              <p:nvPr/>
            </p:nvSpPr>
            <p:spPr bwMode="auto">
              <a:xfrm>
                <a:off x="935" y="1965"/>
                <a:ext cx="247" cy="121"/>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2" name="Oval 28"/>
              <p:cNvSpPr>
                <a:spLocks noChangeArrowheads="1"/>
              </p:cNvSpPr>
              <p:nvPr/>
            </p:nvSpPr>
            <p:spPr bwMode="auto">
              <a:xfrm>
                <a:off x="840" y="1668"/>
                <a:ext cx="93" cy="51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4543" name="Text Box 29"/>
              <p:cNvSpPr txBox="1">
                <a:spLocks noChangeArrowheads="1"/>
              </p:cNvSpPr>
              <p:nvPr/>
            </p:nvSpPr>
            <p:spPr bwMode="auto">
              <a:xfrm>
                <a:off x="1308" y="1471"/>
                <a:ext cx="452" cy="327"/>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Times" charset="0"/>
                  </a:rPr>
                  <a:t>q, g</a:t>
                </a:r>
              </a:p>
            </p:txBody>
          </p:sp>
        </p:grpSp>
      </p:grpSp>
      <p:pic>
        <p:nvPicPr>
          <p:cNvPr id="32" name="Picture 14" descr="xf1"/>
          <p:cNvPicPr>
            <a:picLocks noChangeAspect="1" noChangeArrowheads="1"/>
          </p:cNvPicPr>
          <p:nvPr/>
        </p:nvPicPr>
        <p:blipFill>
          <a:blip r:embed="rId5"/>
          <a:srcRect t="10057" b="12244"/>
          <a:stretch>
            <a:fillRect/>
          </a:stretch>
        </p:blipFill>
        <p:spPr bwMode="auto">
          <a:xfrm>
            <a:off x="1185039" y="4311319"/>
            <a:ext cx="2673380" cy="2077112"/>
          </a:xfrm>
          <a:prstGeom prst="rect">
            <a:avLst/>
          </a:prstGeom>
          <a:noFill/>
        </p:spPr>
      </p:pic>
      <p:sp>
        <p:nvSpPr>
          <p:cNvPr id="34" name="Footer Placeholder 33"/>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newcommand{\qbar}{\bar q}&#10;\begin{document}&#10;\textBlue&#10;\begin{eqnarray*}&#10;\frac{d^2\sigma}{d x_1 d x_2} = \frac{4\pi\alpha^2}{9 x_1 x_2}\frac{1}{s}&#10;   \displaystyle\sum e^2\left[\qbar_{t}(x_t)q_{b}(x_b) + q_{t}(x_t) \qbar_{b}(x_b)\right]&#10;\end{eqnarray*}&#10;&#10;\end{document}&#10;"/>
  <p:tag name="EXTERNALNAME" val="txp_fig"/>
  <p:tag name="BLEND" val="False"/>
  <p:tag name="TRANSPARENT" val="False"/>
  <p:tag name="KEEPFILES" val="False"/>
  <p:tag name="DEBUGPAUSE" val="False"/>
  <p:tag name="RESOLUTION" val="600"/>
  <p:tag name="TIMEOUT" val="(none)"/>
  <p:tag name="BOXWIDTH" val="692"/>
  <p:tag name="BOXHEIGHT" val="305"/>
  <p:tag name="BOXFONT" val="12"/>
  <p:tag name="BOXWRAP" val="False"/>
  <p:tag name="WORKAROUNDTRANSPARENCYBUG" val="False"/>
  <p:tag name="ALLOWFONTSUBSTITUTION" val="False"/>
  <p:tag name="BITMAPFORMAT" val="bmp256"/>
  <p:tag name="ORIGWIDTH" val="228"/>
  <p:tag name="PICTUREFILESIZE" val="381078"/>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color}&#10;\begin{document}&#10;$&#10;{\color{red} pN \rightarrow \mu^+ \mu^- X}&#10;$&#10;\end{document}&#10;"/>
  <p:tag name="EXTERNALNAME" val="txp_fig"/>
  <p:tag name="BLEND" val="0"/>
  <p:tag name="TRANSPARENT" val="0"/>
  <p:tag name="RESOLUTION" val="600"/>
  <p:tag name="WORKAROUNDTRANSPARENCYBUG" val="0"/>
  <p:tag name="ALLOWFONTSUBSTITUTION" val="0"/>
  <p:tag name="BITMAPFORMAT" val="png256"/>
  <p:tag name="ORIGWIDTH" val="138"/>
  <p:tag name="PICTUREFILESIZE" val="4608"/>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Blue{&#10;\[&#10;\Magenta{\sigma_{DY}} \propto\sum_i e_i^2\left[\Red{q_i(x_b)\bar{q}_i(x_t)} + \Red{\bar{q}_i(x_b)q_i(x_t)} \right]&#10;\]&#10;}&#10;\end{document}&#10;"/>
  <p:tag name="EXTERNALNAME" val="txp_fig"/>
  <p:tag name="BLEND" val="False"/>
  <p:tag name="TRANSPARENT" val="False"/>
  <p:tag name="KEEPFILES" val="False"/>
  <p:tag name="DEBUGPAUSE" val="False"/>
  <p:tag name="RESOLUTION" val="600"/>
  <p:tag name="BITMAPFORMAT" val="bmp256"/>
  <p:tag name="DEBUGINTERACTIVE" val="True"/>
  <p:tag name="ORIGWIDTH" val="1319.375"/>
  <p:tag name="PICTUREFILESIZE" val="269722"/>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textBlue&#10;$\displaystyle&#10;\left.\frac{\sigma^{pd}}{2\sigma^{pp}}\right|_{x_b\gg x_t} \approx \frac{1}{2}\left[1+\frac{\bar d(x_t)}{\bar u(x_t)}\right]&#10;$&#10;\end{document}&#10;"/>
  <p:tag name="EXTERNALNAME" val="txp_fig"/>
  <p:tag name="BLEND" val="False"/>
  <p:tag name="TRANSPARENT" val="False"/>
  <p:tag name="KEEPFILES" val="False"/>
  <p:tag name="DEBUGPAUSE" val="False"/>
  <p:tag name="RESOLUTION" val="600"/>
  <p:tag name="TIMEOUT" val="---"/>
  <p:tag name="BITMAPFORMAT" val="bmp256"/>
  <p:tag name="DEBUGINTERACTIVE" val="True"/>
  <p:tag name="ORIGWIDTH" val="914.375"/>
  <p:tag name="PICTUREFILESIZE" val="237806"/>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411"/>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620"/>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Magenta}$\bar 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306"/>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Blue}$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28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newcommand{\qbar}{\bar q}&#10;\begin{document}&#10;\textBlue&#10;\begin{eqnarray*}&#10;\frac{d^2\sigma}{d x_1 d x_2} = \frac{4\pi\alpha^2}{9 x_1 x_2}\frac{1}{s}&#10;   \displaystyle\sum e^2\left[\qbar_{t}(x_t)q_{b}(x_b) + q_{t}(x_t) \qbar_{b}(x_b)\right]&#10;\end{eqnarray*}&#10;&#10;\end{document}&#10;"/>
  <p:tag name="EXTERNALNAME" val="txp_fig"/>
  <p:tag name="BLEND" val="False"/>
  <p:tag name="TRANSPARENT" val="False"/>
  <p:tag name="KEEPFILES" val="False"/>
  <p:tag name="DEBUGPAUSE" val="False"/>
  <p:tag name="RESOLUTION" val="600"/>
  <p:tag name="TIMEOUT" val="(none)"/>
  <p:tag name="BOXWIDTH" val="692"/>
  <p:tag name="BOXHEIGHT" val="305"/>
  <p:tag name="BOXFONT" val="12"/>
  <p:tag name="BOXWRAP" val="False"/>
  <p:tag name="WORKAROUNDTRANSPARENCYBUG" val="False"/>
  <p:tag name="ALLOWFONTSUBSTITUTION" val="False"/>
  <p:tag name="BITMAPFORMAT" val="bmp256"/>
  <p:tag name="ORIGWIDTH" val="228"/>
  <p:tag name="PICTUREFILESIZE" val="381078"/>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5391</TotalTime>
  <Words>2991</Words>
  <Application>Microsoft Macintosh PowerPoint</Application>
  <PresentationFormat>On-screen Show (4:3)</PresentationFormat>
  <Paragraphs>502</Paragraphs>
  <Slides>56</Slides>
  <Notes>23</Notes>
  <HiddenSlides>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56</vt:i4>
      </vt:variant>
    </vt:vector>
  </HeadingPairs>
  <TitlesOfParts>
    <vt:vector size="60" baseType="lpstr">
      <vt:lpstr>Office Theme</vt:lpstr>
      <vt:lpstr>Equation</vt:lpstr>
      <vt:lpstr>Microsoft Equation</vt:lpstr>
      <vt:lpstr>MathType 5.0 Equation</vt:lpstr>
      <vt:lpstr>Drell-Yan Physics  An Experimental Overview </vt:lpstr>
      <vt:lpstr>Outline</vt:lpstr>
      <vt:lpstr>The First Dimuon Measurements</vt:lpstr>
      <vt:lpstr>Di-lepton probe: a Powerful Tool for Discovery</vt:lpstr>
      <vt:lpstr>The Drell-Yan Process</vt:lpstr>
      <vt:lpstr>Fermilab Dimuon Spectrometer: Fixed Target Drell-Yan </vt:lpstr>
      <vt:lpstr>Kinematic of Fixed Target Drell-Yan</vt:lpstr>
      <vt:lpstr>    Topic (I): Energy loss in the Nuclear Medium </vt:lpstr>
      <vt:lpstr>Benchmark with DY: Quark Energy Loss in p+A</vt:lpstr>
      <vt:lpstr>Slide 10</vt:lpstr>
      <vt:lpstr>E906 Drell-Yan:2011-2013</vt:lpstr>
      <vt:lpstr>Experimental Sensitivity to Quark Energy Loss</vt:lpstr>
      <vt:lpstr>Slide 13</vt:lpstr>
      <vt:lpstr>Nucleon is a Complex System  Pion cloud and Sea quarks </vt:lpstr>
      <vt:lpstr>    Pion Cloud Model and the Orbital Angular Momentum?!</vt:lpstr>
      <vt:lpstr>Pion Cloud and Orbital Angular Momentum </vt:lpstr>
      <vt:lpstr>Topics (III): Transverse Spin Physics</vt:lpstr>
      <vt:lpstr>Nucleon Structure @Leading Twist  Collinear Approximation (I)</vt:lpstr>
      <vt:lpstr>Including kT … 5 more (II)</vt:lpstr>
      <vt:lpstr>Slide 20</vt:lpstr>
      <vt:lpstr>Drell-Yan Decay Angular Distributions</vt:lpstr>
      <vt:lpstr>Slide 22</vt:lpstr>
      <vt:lpstr>Slide 23</vt:lpstr>
      <vt:lpstr>Polarized DY to access  Sivers Function </vt:lpstr>
      <vt:lpstr>Sivers Functions in DY and DIS</vt:lpstr>
      <vt:lpstr>Slide 26</vt:lpstr>
      <vt:lpstr>Test the Sign Change Drell-Yan Production @RHIC</vt:lpstr>
      <vt:lpstr>The PHENIX detector</vt:lpstr>
      <vt:lpstr>Silicon VTX, Heavy Quark and Drell-Yan</vt:lpstr>
      <vt:lpstr>Slide 30</vt:lpstr>
      <vt:lpstr>Test the Sign Change COMPASS facility at CERN</vt:lpstr>
      <vt:lpstr>Polarized DY @ E906/Fermilab?</vt:lpstr>
      <vt:lpstr>Slide 33</vt:lpstr>
      <vt:lpstr>Slide 34</vt:lpstr>
      <vt:lpstr>Summary and Outlook</vt:lpstr>
      <vt:lpstr>backup</vt:lpstr>
      <vt:lpstr>World Map of QCD Facilities</vt:lpstr>
      <vt:lpstr>Slide 38</vt:lpstr>
      <vt:lpstr>QCD Correction K factor collection</vt:lpstr>
      <vt:lpstr>Slide 40</vt:lpstr>
      <vt:lpstr>Energy loss in Electrodynamics</vt:lpstr>
      <vt:lpstr>Process Dependence of Parton Energy Loss</vt:lpstr>
      <vt:lpstr>Slide 43</vt:lpstr>
      <vt:lpstr>Slide 44</vt:lpstr>
      <vt:lpstr>Current Understanding of TSSAs</vt:lpstr>
      <vt:lpstr>Slide 46</vt:lpstr>
      <vt:lpstr>UVA/J-Lab/SLAC Polarized proton/deuteron target</vt:lpstr>
      <vt:lpstr>Fixed Target @RHIC ?</vt:lpstr>
      <vt:lpstr>Slide 49</vt:lpstr>
      <vt:lpstr>PHENIX Decadal Plan</vt:lpstr>
      <vt:lpstr>Polarized Drell Yan</vt:lpstr>
      <vt:lpstr>Proposed PHENIX Upgrades</vt:lpstr>
      <vt:lpstr>The STAR Detectors</vt:lpstr>
      <vt:lpstr>STAR</vt:lpstr>
      <vt:lpstr>Slide 55</vt:lpstr>
      <vt:lpstr>W+/- &amp; Z0  Transverse SSA @500GeV ?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Drell-Yan </dc:title>
  <dc:creator>Ming Liu</dc:creator>
  <cp:lastModifiedBy>Ming Liu</cp:lastModifiedBy>
  <cp:revision>315</cp:revision>
  <dcterms:created xsi:type="dcterms:W3CDTF">2011-04-27T21:14:40Z</dcterms:created>
  <dcterms:modified xsi:type="dcterms:W3CDTF">2011-04-28T07:20:46Z</dcterms:modified>
</cp:coreProperties>
</file>