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e06c989643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e06c989643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e06c989643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e06c989643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e06c989643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e06c989643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e06c989643_0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e06c989643_0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06c989643_0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e06c989643_0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06c989643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e06c989643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e06c989643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06c98964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e06c98964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Relationship Id="rId4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Relationship Id="rId4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Relationship Id="rId4" Type="http://schemas.openxmlformats.org/officeDocument/2006/relationships/image" Target="../media/image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Relationship Id="rId4" Type="http://schemas.openxmlformats.org/officeDocument/2006/relationships/image" Target="../media/image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Update History: e/mu/h Identification</a:t>
            </a:r>
            <a:endParaRPr/>
          </a:p>
        </p:txBody>
      </p:sp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838200" y="1343818"/>
            <a:ext cx="10515600" cy="4833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06/14/2021, created after sPHENIX HF meeting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06/16/2021, included tracks w/o EMCal, Hcal hits, set dE = 0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Electron identification </a:t>
            </a:r>
            <a:endParaRPr/>
          </a:p>
          <a:p>
            <a:pPr indent="-1905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Muon </a:t>
            </a:r>
            <a:r>
              <a:rPr lang="en-US"/>
              <a:t>identification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90" name="Google Shape;9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6/14/21</a:t>
            </a:r>
            <a:endParaRPr/>
          </a:p>
        </p:txBody>
      </p:sp>
      <p:sp>
        <p:nvSpPr>
          <p:cNvPr id="91" name="Google Shape;9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HF Bi-Weekly Meeting</a:t>
            </a:r>
            <a:endParaRPr/>
          </a:p>
        </p:txBody>
      </p:sp>
      <p:sp>
        <p:nvSpPr>
          <p:cNvPr id="92" name="Google Shape;9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/>
          <p:nvPr>
            <p:ph type="title"/>
          </p:nvPr>
        </p:nvSpPr>
        <p:spPr>
          <a:xfrm>
            <a:off x="704635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Muons: 3 &lt; p &lt;20 GeV, Extreme Gradient Boosted Tree Classifier with Early Stopping </a:t>
            </a:r>
            <a:endParaRPr/>
          </a:p>
        </p:txBody>
      </p:sp>
      <p:sp>
        <p:nvSpPr>
          <p:cNvPr id="173" name="Google Shape;173;p2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6/14/21</a:t>
            </a:r>
            <a:endParaRPr/>
          </a:p>
        </p:txBody>
      </p:sp>
      <p:sp>
        <p:nvSpPr>
          <p:cNvPr id="174" name="Google Shape;174;p2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HF Bi-Weekly Meeting</a:t>
            </a:r>
            <a:endParaRPr/>
          </a:p>
        </p:txBody>
      </p:sp>
      <p:sp>
        <p:nvSpPr>
          <p:cNvPr id="175" name="Google Shape;175;p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p22"/>
          <p:cNvSpPr txBox="1"/>
          <p:nvPr/>
        </p:nvSpPr>
        <p:spPr>
          <a:xfrm>
            <a:off x="7970520" y="4706970"/>
            <a:ext cx="2589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Purity: 530/573= 92.5%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Eff. = 530/2287 = 23.2%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FoM = Purity* Eff = 21.5%</a:t>
            </a:r>
            <a:endParaRPr/>
          </a:p>
        </p:txBody>
      </p:sp>
      <p:pic>
        <p:nvPicPr>
          <p:cNvPr id="177" name="Google Shape;177;p22"/>
          <p:cNvPicPr preferRelativeResize="0"/>
          <p:nvPr/>
        </p:nvPicPr>
        <p:blipFill rotWithShape="1">
          <a:blip r:embed="rId3">
            <a:alphaModFix/>
          </a:blip>
          <a:srcRect b="8561" l="0" r="0" t="14379"/>
          <a:stretch/>
        </p:blipFill>
        <p:spPr>
          <a:xfrm>
            <a:off x="422500" y="1488525"/>
            <a:ext cx="10586588" cy="458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/>
        </p:nvSpPr>
        <p:spPr>
          <a:xfrm>
            <a:off x="6528227" y="4151052"/>
            <a:ext cx="3563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Purity: 805/2075= 70.6%</a:t>
            </a:r>
            <a:endParaRPr>
              <a:solidFill>
                <a:srgbClr val="FFFF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Eff. = 530/2287 = 38.8%</a:t>
            </a:r>
            <a:endParaRPr>
              <a:solidFill>
                <a:srgbClr val="FFFF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FoM = Purity* Eff = 27.4%</a:t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/>
          <p:nvPr>
            <p:ph type="title"/>
          </p:nvPr>
        </p:nvSpPr>
        <p:spPr>
          <a:xfrm>
            <a:off x="704635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Key features: Extreme Gradient Boosted Trees  </a:t>
            </a:r>
            <a:endParaRPr/>
          </a:p>
        </p:txBody>
      </p:sp>
      <p:sp>
        <p:nvSpPr>
          <p:cNvPr id="184" name="Google Shape;184;p2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6/14/21</a:t>
            </a:r>
            <a:endParaRPr/>
          </a:p>
        </p:txBody>
      </p:sp>
      <p:sp>
        <p:nvSpPr>
          <p:cNvPr id="185" name="Google Shape;185;p2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HF Bi-Weekly Meeting</a:t>
            </a:r>
            <a:endParaRPr/>
          </a:p>
        </p:txBody>
      </p:sp>
      <p:sp>
        <p:nvSpPr>
          <p:cNvPr id="186" name="Google Shape;186;p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p23"/>
          <p:cNvSpPr txBox="1"/>
          <p:nvPr/>
        </p:nvSpPr>
        <p:spPr>
          <a:xfrm>
            <a:off x="7970520" y="4706970"/>
            <a:ext cx="2589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Purity: 530/573= 92.5%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Eff. = 530/2287 = 23.2%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FoM = Purity* Eff = 21.5%</a:t>
            </a:r>
            <a:endParaRPr/>
          </a:p>
        </p:txBody>
      </p:sp>
      <p:pic>
        <p:nvPicPr>
          <p:cNvPr id="188" name="Google Shape;188;p23"/>
          <p:cNvPicPr preferRelativeResize="0"/>
          <p:nvPr/>
        </p:nvPicPr>
        <p:blipFill rotWithShape="1">
          <a:blip r:embed="rId3">
            <a:alphaModFix/>
          </a:blip>
          <a:srcRect b="8059" l="0" r="0" t="14595"/>
          <a:stretch/>
        </p:blipFill>
        <p:spPr>
          <a:xfrm>
            <a:off x="233725" y="1219925"/>
            <a:ext cx="11504174" cy="500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/>
          <p:nvPr>
            <p:ph type="title"/>
          </p:nvPr>
        </p:nvSpPr>
        <p:spPr>
          <a:xfrm>
            <a:off x="704635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Muons: 3 &lt; p &lt;20 GeV, AVG Blender Model </a:t>
            </a:r>
            <a:endParaRPr/>
          </a:p>
        </p:txBody>
      </p:sp>
      <p:sp>
        <p:nvSpPr>
          <p:cNvPr id="194" name="Google Shape;194;p2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6/14/21</a:t>
            </a:r>
            <a:endParaRPr/>
          </a:p>
        </p:txBody>
      </p:sp>
      <p:sp>
        <p:nvSpPr>
          <p:cNvPr id="195" name="Google Shape;195;p2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HF Bi-Weekly Meeting</a:t>
            </a:r>
            <a:endParaRPr/>
          </a:p>
        </p:txBody>
      </p:sp>
      <p:sp>
        <p:nvSpPr>
          <p:cNvPr id="196" name="Google Shape;196;p2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7" name="Google Shape;197;p24"/>
          <p:cNvSpPr txBox="1"/>
          <p:nvPr/>
        </p:nvSpPr>
        <p:spPr>
          <a:xfrm>
            <a:off x="7970520" y="4706970"/>
            <a:ext cx="2589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Purity: 530/573= 92.5%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Eff. = 530/2287 = 23.2%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FoM = Purity* Eff = 21.5%</a:t>
            </a:r>
            <a:endParaRPr/>
          </a:p>
        </p:txBody>
      </p:sp>
      <p:pic>
        <p:nvPicPr>
          <p:cNvPr id="198" name="Google Shape;198;p24"/>
          <p:cNvPicPr preferRelativeResize="0"/>
          <p:nvPr/>
        </p:nvPicPr>
        <p:blipFill rotWithShape="1">
          <a:blip r:embed="rId3">
            <a:alphaModFix/>
          </a:blip>
          <a:srcRect b="8932" l="0" r="0" t="14591"/>
          <a:stretch/>
        </p:blipFill>
        <p:spPr>
          <a:xfrm>
            <a:off x="376475" y="1604400"/>
            <a:ext cx="11662976" cy="501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4"/>
          <p:cNvSpPr txBox="1"/>
          <p:nvPr/>
        </p:nvSpPr>
        <p:spPr>
          <a:xfrm>
            <a:off x="6996427" y="4328502"/>
            <a:ext cx="3563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Purity: 594/873= 68.0%</a:t>
            </a:r>
            <a:endParaRPr>
              <a:solidFill>
                <a:srgbClr val="FFFF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Eff. = 594/1661 = 35.8%</a:t>
            </a:r>
            <a:endParaRPr>
              <a:solidFill>
                <a:srgbClr val="FFFF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FoM = Purity* Eff = 24.3%</a:t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/>
          <p:nvPr>
            <p:ph type="title"/>
          </p:nvPr>
        </p:nvSpPr>
        <p:spPr>
          <a:xfrm>
            <a:off x="704635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Muons: 3 &lt; p &lt;20 GeV, Keras Slim Residual Neural Network</a:t>
            </a:r>
            <a:endParaRPr/>
          </a:p>
        </p:txBody>
      </p:sp>
      <p:sp>
        <p:nvSpPr>
          <p:cNvPr id="205" name="Google Shape;205;p2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6/14/21</a:t>
            </a:r>
            <a:endParaRPr/>
          </a:p>
        </p:txBody>
      </p:sp>
      <p:sp>
        <p:nvSpPr>
          <p:cNvPr id="206" name="Google Shape;206;p2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HF Bi-Weekly Meeting</a:t>
            </a:r>
            <a:endParaRPr/>
          </a:p>
        </p:txBody>
      </p:sp>
      <p:sp>
        <p:nvSpPr>
          <p:cNvPr id="207" name="Google Shape;207;p2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8" name="Google Shape;208;p25"/>
          <p:cNvSpPr txBox="1"/>
          <p:nvPr/>
        </p:nvSpPr>
        <p:spPr>
          <a:xfrm>
            <a:off x="7970520" y="4706970"/>
            <a:ext cx="2589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Purity: 530/573= 92.5%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Eff. = 530/2287 = 23.2%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FoM = Purity* Eff = 21.5%</a:t>
            </a:r>
            <a:endParaRPr/>
          </a:p>
        </p:txBody>
      </p:sp>
      <p:pic>
        <p:nvPicPr>
          <p:cNvPr id="209" name="Google Shape;209;p25"/>
          <p:cNvPicPr preferRelativeResize="0"/>
          <p:nvPr/>
        </p:nvPicPr>
        <p:blipFill rotWithShape="1">
          <a:blip r:embed="rId3">
            <a:alphaModFix/>
          </a:blip>
          <a:srcRect b="7909" l="0" r="0" t="14317"/>
          <a:stretch/>
        </p:blipFill>
        <p:spPr>
          <a:xfrm>
            <a:off x="130225" y="1286475"/>
            <a:ext cx="12061773" cy="5276517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5"/>
          <p:cNvSpPr txBox="1"/>
          <p:nvPr/>
        </p:nvSpPr>
        <p:spPr>
          <a:xfrm>
            <a:off x="6880502" y="4528127"/>
            <a:ext cx="3563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Purity:  487/775= 62.8%</a:t>
            </a:r>
            <a:endParaRPr>
              <a:solidFill>
                <a:srgbClr val="FFFF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Eff. = 487/1661 = 29.3%</a:t>
            </a:r>
            <a:endParaRPr>
              <a:solidFill>
                <a:srgbClr val="FFFF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FoM = Purity* Eff = 18.4%</a:t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/>
          <p:nvPr>
            <p:ph type="title"/>
          </p:nvPr>
        </p:nvSpPr>
        <p:spPr>
          <a:xfrm>
            <a:off x="704635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Key features:</a:t>
            </a:r>
            <a:r>
              <a:rPr lang="en-US"/>
              <a:t> Keras Slim Residual Neural Network</a:t>
            </a:r>
            <a:endParaRPr/>
          </a:p>
        </p:txBody>
      </p:sp>
      <p:sp>
        <p:nvSpPr>
          <p:cNvPr id="216" name="Google Shape;216;p2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6/14/21</a:t>
            </a:r>
            <a:endParaRPr/>
          </a:p>
        </p:txBody>
      </p:sp>
      <p:sp>
        <p:nvSpPr>
          <p:cNvPr id="217" name="Google Shape;217;p2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HF Bi-Weekly Meeting</a:t>
            </a:r>
            <a:endParaRPr/>
          </a:p>
        </p:txBody>
      </p:sp>
      <p:sp>
        <p:nvSpPr>
          <p:cNvPr id="218" name="Google Shape;218;p2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9" name="Google Shape;219;p26"/>
          <p:cNvSpPr txBox="1"/>
          <p:nvPr/>
        </p:nvSpPr>
        <p:spPr>
          <a:xfrm>
            <a:off x="7970520" y="4706970"/>
            <a:ext cx="2589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Purity: 530/573= 92.5%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Eff. = 530/2287 = 23.2%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FoM = Purity* Eff = 21.5%</a:t>
            </a:r>
            <a:endParaRPr/>
          </a:p>
        </p:txBody>
      </p:sp>
      <p:pic>
        <p:nvPicPr>
          <p:cNvPr id="220" name="Google Shape;220;p26"/>
          <p:cNvPicPr preferRelativeResize="0"/>
          <p:nvPr/>
        </p:nvPicPr>
        <p:blipFill rotWithShape="1">
          <a:blip r:embed="rId3">
            <a:alphaModFix/>
          </a:blip>
          <a:srcRect b="6530" l="0" r="0" t="14592"/>
          <a:stretch/>
        </p:blipFill>
        <p:spPr>
          <a:xfrm>
            <a:off x="645700" y="1434350"/>
            <a:ext cx="10708101" cy="475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/>
          <p:nvPr>
            <p:ph type="title"/>
          </p:nvPr>
        </p:nvSpPr>
        <p:spPr>
          <a:xfrm>
            <a:off x="535259" y="119363"/>
            <a:ext cx="10744732" cy="10107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Muon Identification with ML</a:t>
            </a:r>
            <a:br>
              <a:rPr lang="en-US"/>
            </a:br>
            <a:r>
              <a:rPr lang="en-US" sz="3100"/>
              <a:t>- Cameron, Ming   06/14/2021</a:t>
            </a:r>
            <a:endParaRPr/>
          </a:p>
        </p:txBody>
      </p:sp>
      <p:sp>
        <p:nvSpPr>
          <p:cNvPr id="226" name="Google Shape;226;p27"/>
          <p:cNvSpPr txBox="1"/>
          <p:nvPr>
            <p:ph idx="1" type="body"/>
          </p:nvPr>
        </p:nvSpPr>
        <p:spPr>
          <a:xfrm>
            <a:off x="445415" y="1302667"/>
            <a:ext cx="10515600" cy="4849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Tracking information, p, DCA, chi2 etc.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Mostly hadrons, ~5% muons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dE and matchings in dPhi, dEta, E/p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EMCal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IHCal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OHcal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b="1" lang="en-US">
                <a:solidFill>
                  <a:srgbClr val="FF0000"/>
                </a:solidFill>
              </a:rPr>
              <a:t>The correlation is quite complicated, a good example where ML could help</a:t>
            </a:r>
            <a:endParaRPr/>
          </a:p>
          <a:p>
            <a:pPr indent="-11747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Training/Testing samples (mostly muons, pi/K)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Cameron’s KFParticle output for J/Psi analysis, from bbbar events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Track p&gt; 3GeV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EMCal&gt;0, iHCal &gt;0, oHCal &gt; 0 </a:t>
            </a:r>
            <a:endParaRPr/>
          </a:p>
          <a:p>
            <a:pPr indent="-13335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Similar results observed for p &gt;2GeV samples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DataRobot package provides 20+ Machine Learning Models for classification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Identify “muons” from the training samples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Selected top performers  </a:t>
            </a:r>
            <a:endParaRPr/>
          </a:p>
          <a:p>
            <a:pPr indent="-13335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descr="Enterprise AI | DataRobot" id="227" name="Google Shape;22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00116" y="4289745"/>
            <a:ext cx="2623547" cy="156871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6/14/21</a:t>
            </a:r>
            <a:endParaRPr/>
          </a:p>
        </p:txBody>
      </p:sp>
      <p:sp>
        <p:nvSpPr>
          <p:cNvPr id="229" name="Google Shape;22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HF Bi-Weekly Meeting</a:t>
            </a:r>
            <a:endParaRPr/>
          </a:p>
        </p:txBody>
      </p:sp>
      <p:sp>
        <p:nvSpPr>
          <p:cNvPr id="230" name="Google Shape;23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1" name="Google Shape;23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72036" y="726981"/>
            <a:ext cx="2918472" cy="300029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7"/>
          <p:cNvSpPr txBox="1"/>
          <p:nvPr/>
        </p:nvSpPr>
        <p:spPr>
          <a:xfrm>
            <a:off x="9666248" y="1322460"/>
            <a:ext cx="6319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Pi+/-</a:t>
            </a:r>
            <a:endParaRPr/>
          </a:p>
        </p:txBody>
      </p:sp>
      <p:sp>
        <p:nvSpPr>
          <p:cNvPr id="233" name="Google Shape;233;p27"/>
          <p:cNvSpPr txBox="1"/>
          <p:nvPr/>
        </p:nvSpPr>
        <p:spPr>
          <a:xfrm>
            <a:off x="10668852" y="2399840"/>
            <a:ext cx="5806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K+/-</a:t>
            </a:r>
            <a:endParaRPr/>
          </a:p>
        </p:txBody>
      </p:sp>
      <p:sp>
        <p:nvSpPr>
          <p:cNvPr id="234" name="Google Shape;234;p27"/>
          <p:cNvSpPr txBox="1"/>
          <p:nvPr/>
        </p:nvSpPr>
        <p:spPr>
          <a:xfrm>
            <a:off x="8887521" y="2621629"/>
            <a:ext cx="6639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e,mu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7"/>
          <p:cNvSpPr txBox="1"/>
          <p:nvPr/>
        </p:nvSpPr>
        <p:spPr>
          <a:xfrm>
            <a:off x="9763550" y="261082"/>
            <a:ext cx="15164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Tracks’ true ID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J/Psi Candidates with “di-muons”</a:t>
            </a:r>
            <a:br>
              <a:rPr lang="en-US"/>
            </a:br>
            <a:r>
              <a:rPr lang="en-US"/>
              <a:t>- later also for di-electrons, possibably   </a:t>
            </a:r>
            <a:endParaRPr/>
          </a:p>
        </p:txBody>
      </p:sp>
      <p:sp>
        <p:nvSpPr>
          <p:cNvPr id="241" name="Google Shape;24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6/14/21</a:t>
            </a:r>
            <a:endParaRPr/>
          </a:p>
        </p:txBody>
      </p:sp>
      <p:sp>
        <p:nvSpPr>
          <p:cNvPr id="242" name="Google Shape;24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HF Bi-Weekly Meeting</a:t>
            </a:r>
            <a:endParaRPr/>
          </a:p>
        </p:txBody>
      </p:sp>
      <p:sp>
        <p:nvSpPr>
          <p:cNvPr id="243" name="Google Shape;24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4" name="Google Shape;24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260" y="3098532"/>
            <a:ext cx="3683000" cy="275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79367" y="3098532"/>
            <a:ext cx="3670300" cy="275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8637" y="2522867"/>
            <a:ext cx="3907126" cy="390723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8"/>
          <p:cNvSpPr txBox="1"/>
          <p:nvPr/>
        </p:nvSpPr>
        <p:spPr>
          <a:xfrm>
            <a:off x="291800" y="2514407"/>
            <a:ext cx="21301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muon identified</a:t>
            </a:r>
            <a:endParaRPr/>
          </a:p>
        </p:txBody>
      </p:sp>
      <p:sp>
        <p:nvSpPr>
          <p:cNvPr id="248" name="Google Shape;248;p28"/>
          <p:cNvSpPr txBox="1"/>
          <p:nvPr/>
        </p:nvSpPr>
        <p:spPr>
          <a:xfrm>
            <a:off x="4095818" y="2411948"/>
            <a:ext cx="22177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muons identified</a:t>
            </a:r>
            <a:endParaRPr/>
          </a:p>
        </p:txBody>
      </p:sp>
      <p:sp>
        <p:nvSpPr>
          <p:cNvPr id="249" name="Google Shape;249;p28"/>
          <p:cNvSpPr txBox="1"/>
          <p:nvPr/>
        </p:nvSpPr>
        <p:spPr>
          <a:xfrm>
            <a:off x="8820374" y="1858250"/>
            <a:ext cx="277210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electrons identified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note the high background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Muon Identification </a:t>
            </a:r>
            <a:endParaRPr/>
          </a:p>
        </p:txBody>
      </p:sp>
      <p:sp>
        <p:nvSpPr>
          <p:cNvPr id="255" name="Google Shape;25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6/14/21</a:t>
            </a:r>
            <a:endParaRPr/>
          </a:p>
        </p:txBody>
      </p:sp>
      <p:sp>
        <p:nvSpPr>
          <p:cNvPr id="256" name="Google Shape;25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HF Bi-Weekly Meeting</a:t>
            </a:r>
            <a:endParaRPr/>
          </a:p>
        </p:txBody>
      </p:sp>
      <p:sp>
        <p:nvSpPr>
          <p:cNvPr id="257" name="Google Shape;25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8" name="Google Shape;258;p29"/>
          <p:cNvSpPr txBox="1"/>
          <p:nvPr/>
        </p:nvSpPr>
        <p:spPr>
          <a:xfrm>
            <a:off x="1070517" y="2375210"/>
            <a:ext cx="73005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 the EMCal, iHCal and oHCal responses to muon, electron and hadrons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"/>
          <p:cNvSpPr txBox="1"/>
          <p:nvPr>
            <p:ph type="title"/>
          </p:nvPr>
        </p:nvSpPr>
        <p:spPr>
          <a:xfrm>
            <a:off x="838200" y="806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BBbar -&gt; J/Psi, KFParticle Outputs  </a:t>
            </a:r>
            <a:endParaRPr/>
          </a:p>
        </p:txBody>
      </p:sp>
      <p:sp>
        <p:nvSpPr>
          <p:cNvPr id="264" name="Google Shape;264;p30"/>
          <p:cNvSpPr txBox="1"/>
          <p:nvPr/>
        </p:nvSpPr>
        <p:spPr>
          <a:xfrm>
            <a:off x="914400" y="1406208"/>
            <a:ext cx="36844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EMCal_energy_cluster  vs p:  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Muons </a:t>
            </a:r>
            <a:endParaRPr/>
          </a:p>
        </p:txBody>
      </p:sp>
      <p:sp>
        <p:nvSpPr>
          <p:cNvPr id="265" name="Google Shape;265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6/14/21</a:t>
            </a:r>
            <a:endParaRPr/>
          </a:p>
        </p:txBody>
      </p:sp>
      <p:sp>
        <p:nvSpPr>
          <p:cNvPr id="266" name="Google Shape;266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HF Bi-Weekly Meeting</a:t>
            </a:r>
            <a:endParaRPr/>
          </a:p>
        </p:txBody>
      </p:sp>
      <p:sp>
        <p:nvSpPr>
          <p:cNvPr id="267" name="Google Shape;267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8" name="Google Shape;26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996069"/>
            <a:ext cx="4015630" cy="412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1188" y="1996068"/>
            <a:ext cx="4133431" cy="424079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0"/>
          <p:cNvSpPr txBox="1"/>
          <p:nvPr/>
        </p:nvSpPr>
        <p:spPr>
          <a:xfrm>
            <a:off x="8153400" y="2966224"/>
            <a:ext cx="9290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E/p vs p</a:t>
            </a:r>
            <a:endParaRPr/>
          </a:p>
        </p:txBody>
      </p:sp>
      <p:sp>
        <p:nvSpPr>
          <p:cNvPr id="271" name="Google Shape;271;p30"/>
          <p:cNvSpPr txBox="1"/>
          <p:nvPr/>
        </p:nvSpPr>
        <p:spPr>
          <a:xfrm>
            <a:off x="2593381" y="3046141"/>
            <a:ext cx="7142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vs P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1"/>
          <p:cNvSpPr txBox="1"/>
          <p:nvPr>
            <p:ph type="title"/>
          </p:nvPr>
        </p:nvSpPr>
        <p:spPr>
          <a:xfrm>
            <a:off x="838200" y="806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BBbar -&gt; J/Psi, KFParticle Outputs  </a:t>
            </a:r>
            <a:endParaRPr/>
          </a:p>
        </p:txBody>
      </p:sp>
      <p:sp>
        <p:nvSpPr>
          <p:cNvPr id="277" name="Google Shape;277;p31"/>
          <p:cNvSpPr txBox="1"/>
          <p:nvPr/>
        </p:nvSpPr>
        <p:spPr>
          <a:xfrm>
            <a:off x="914400" y="1406208"/>
            <a:ext cx="35770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IHCal_energy_cluster  vs p:  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Muons </a:t>
            </a:r>
            <a:endParaRPr/>
          </a:p>
        </p:txBody>
      </p:sp>
      <p:sp>
        <p:nvSpPr>
          <p:cNvPr id="278" name="Google Shape;27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6/14/21</a:t>
            </a:r>
            <a:endParaRPr/>
          </a:p>
        </p:txBody>
      </p:sp>
      <p:sp>
        <p:nvSpPr>
          <p:cNvPr id="279" name="Google Shape;27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HF Bi-Weekly Meeting</a:t>
            </a:r>
            <a:endParaRPr/>
          </a:p>
        </p:txBody>
      </p:sp>
      <p:sp>
        <p:nvSpPr>
          <p:cNvPr id="280" name="Google Shape;28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1" name="Google Shape;28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6327" y="2253890"/>
            <a:ext cx="4181479" cy="4061384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1"/>
          <p:cNvSpPr txBox="1"/>
          <p:nvPr/>
        </p:nvSpPr>
        <p:spPr>
          <a:xfrm>
            <a:off x="3224283" y="2916437"/>
            <a:ext cx="7142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vs P</a:t>
            </a:r>
            <a:endParaRPr/>
          </a:p>
        </p:txBody>
      </p:sp>
      <p:pic>
        <p:nvPicPr>
          <p:cNvPr id="283" name="Google Shape;283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53844" y="2253888"/>
            <a:ext cx="3987156" cy="406138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1"/>
          <p:cNvSpPr txBox="1"/>
          <p:nvPr/>
        </p:nvSpPr>
        <p:spPr>
          <a:xfrm>
            <a:off x="8740697" y="3244334"/>
            <a:ext cx="9290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E/p vs p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Follow up on ML on e/mu/h identification</a:t>
            </a:r>
            <a:br>
              <a:rPr lang="en-US"/>
            </a:br>
            <a:r>
              <a:rPr lang="en-US"/>
              <a:t>06/16/2021</a:t>
            </a:r>
            <a:endParaRPr/>
          </a:p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Assigned dE =0 if there is no EMCal, iHCal or oHCal hit information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Track selection: 3 &lt; p &lt; 20 GeV </a:t>
            </a:r>
            <a:endParaRPr/>
          </a:p>
        </p:txBody>
      </p:sp>
      <p:sp>
        <p:nvSpPr>
          <p:cNvPr id="99" name="Google Shape;99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6/14/21</a:t>
            </a:r>
            <a:endParaRPr/>
          </a:p>
        </p:txBody>
      </p:sp>
      <p:sp>
        <p:nvSpPr>
          <p:cNvPr id="100" name="Google Shape;100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HF Bi-Weekly Meeting</a:t>
            </a:r>
            <a:endParaRPr/>
          </a:p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2"/>
          <p:cNvSpPr txBox="1"/>
          <p:nvPr>
            <p:ph type="title"/>
          </p:nvPr>
        </p:nvSpPr>
        <p:spPr>
          <a:xfrm>
            <a:off x="838200" y="806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BBbar -&gt; J/Psi, KFParticle Outputs  </a:t>
            </a:r>
            <a:endParaRPr/>
          </a:p>
        </p:txBody>
      </p:sp>
      <p:sp>
        <p:nvSpPr>
          <p:cNvPr id="290" name="Google Shape;290;p32"/>
          <p:cNvSpPr txBox="1"/>
          <p:nvPr/>
        </p:nvSpPr>
        <p:spPr>
          <a:xfrm>
            <a:off x="914400" y="1406208"/>
            <a:ext cx="36715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OHCal_energy_cluster  vs p:  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Muons </a:t>
            </a:r>
            <a:endParaRPr/>
          </a:p>
        </p:txBody>
      </p:sp>
      <p:sp>
        <p:nvSpPr>
          <p:cNvPr id="291" name="Google Shape;29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6/14/21</a:t>
            </a:r>
            <a:endParaRPr/>
          </a:p>
        </p:txBody>
      </p:sp>
      <p:sp>
        <p:nvSpPr>
          <p:cNvPr id="292" name="Google Shape;29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HF Bi-Weekly Meeting</a:t>
            </a:r>
            <a:endParaRPr/>
          </a:p>
        </p:txBody>
      </p:sp>
      <p:sp>
        <p:nvSpPr>
          <p:cNvPr id="293" name="Google Shape;29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4" name="Google Shape;29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7220" y="1929781"/>
            <a:ext cx="4179738" cy="4272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53457" y="2076450"/>
            <a:ext cx="4152900" cy="427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2"/>
          <p:cNvSpPr txBox="1"/>
          <p:nvPr/>
        </p:nvSpPr>
        <p:spPr>
          <a:xfrm>
            <a:off x="9053163" y="3327281"/>
            <a:ext cx="9290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E/p vs p</a:t>
            </a:r>
            <a:endParaRPr/>
          </a:p>
        </p:txBody>
      </p:sp>
      <p:sp>
        <p:nvSpPr>
          <p:cNvPr id="297" name="Google Shape;297;p32"/>
          <p:cNvSpPr txBox="1"/>
          <p:nvPr/>
        </p:nvSpPr>
        <p:spPr>
          <a:xfrm>
            <a:off x="3146224" y="2916437"/>
            <a:ext cx="7142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vs P</a:t>
            </a:r>
            <a:endParaRPr/>
          </a:p>
        </p:txBody>
      </p:sp>
      <p:sp>
        <p:nvSpPr>
          <p:cNvPr id="298" name="Google Shape;298;p32"/>
          <p:cNvSpPr txBox="1"/>
          <p:nvPr/>
        </p:nvSpPr>
        <p:spPr>
          <a:xfrm>
            <a:off x="124641" y="5128626"/>
            <a:ext cx="133030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MIP signal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from muons</a:t>
            </a:r>
            <a:endParaRPr/>
          </a:p>
        </p:txBody>
      </p:sp>
      <p:cxnSp>
        <p:nvCxnSpPr>
          <p:cNvPr id="299" name="Google Shape;299;p32"/>
          <p:cNvCxnSpPr/>
          <p:nvPr/>
        </p:nvCxnSpPr>
        <p:spPr>
          <a:xfrm>
            <a:off x="1516564" y="5440641"/>
            <a:ext cx="3180929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 txBox="1"/>
          <p:nvPr>
            <p:ph type="title"/>
          </p:nvPr>
        </p:nvSpPr>
        <p:spPr>
          <a:xfrm>
            <a:off x="838200" y="806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BBbar -&gt; J/Psi, KFParticle Outputs  </a:t>
            </a:r>
            <a:endParaRPr/>
          </a:p>
        </p:txBody>
      </p:sp>
      <p:sp>
        <p:nvSpPr>
          <p:cNvPr id="305" name="Google Shape;305;p33"/>
          <p:cNvSpPr txBox="1"/>
          <p:nvPr/>
        </p:nvSpPr>
        <p:spPr>
          <a:xfrm>
            <a:off x="914400" y="1406208"/>
            <a:ext cx="39002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EMCal_energy_cluster  vs p:  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electrons </a:t>
            </a:r>
            <a:endParaRPr/>
          </a:p>
        </p:txBody>
      </p:sp>
      <p:pic>
        <p:nvPicPr>
          <p:cNvPr id="306" name="Google Shape;30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944450"/>
            <a:ext cx="4431223" cy="4514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27290" y="1944450"/>
            <a:ext cx="4436571" cy="4514634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6/14/21</a:t>
            </a:r>
            <a:endParaRPr/>
          </a:p>
        </p:txBody>
      </p:sp>
      <p:sp>
        <p:nvSpPr>
          <p:cNvPr id="309" name="Google Shape;30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HF Bi-Weekly Meeting</a:t>
            </a:r>
            <a:endParaRPr/>
          </a:p>
        </p:txBody>
      </p:sp>
      <p:sp>
        <p:nvSpPr>
          <p:cNvPr id="310" name="Google Shape;31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1" name="Google Shape;311;p33"/>
          <p:cNvSpPr txBox="1"/>
          <p:nvPr/>
        </p:nvSpPr>
        <p:spPr>
          <a:xfrm>
            <a:off x="7528931" y="2811688"/>
            <a:ext cx="9290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E/p vs p</a:t>
            </a:r>
            <a:endParaRPr/>
          </a:p>
        </p:txBody>
      </p:sp>
      <p:sp>
        <p:nvSpPr>
          <p:cNvPr id="312" name="Google Shape;312;p33"/>
          <p:cNvSpPr txBox="1"/>
          <p:nvPr/>
        </p:nvSpPr>
        <p:spPr>
          <a:xfrm>
            <a:off x="1600922" y="2811688"/>
            <a:ext cx="7174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vs p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4"/>
          <p:cNvSpPr txBox="1"/>
          <p:nvPr>
            <p:ph type="title"/>
          </p:nvPr>
        </p:nvSpPr>
        <p:spPr>
          <a:xfrm>
            <a:off x="838200" y="806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BBbar -&gt; J/Psi, KFParticle Outputs  </a:t>
            </a:r>
            <a:endParaRPr/>
          </a:p>
        </p:txBody>
      </p:sp>
      <p:sp>
        <p:nvSpPr>
          <p:cNvPr id="318" name="Google Shape;318;p34"/>
          <p:cNvSpPr txBox="1"/>
          <p:nvPr/>
        </p:nvSpPr>
        <p:spPr>
          <a:xfrm>
            <a:off x="914400" y="1406208"/>
            <a:ext cx="37928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IHCal_energy_cluster  vs p:  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electrons </a:t>
            </a:r>
            <a:endParaRPr/>
          </a:p>
        </p:txBody>
      </p:sp>
      <p:pic>
        <p:nvPicPr>
          <p:cNvPr id="319" name="Google Shape;31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2038350"/>
            <a:ext cx="4394200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1847850"/>
            <a:ext cx="4648200" cy="46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6/14/21</a:t>
            </a:r>
            <a:endParaRPr/>
          </a:p>
        </p:txBody>
      </p:sp>
      <p:sp>
        <p:nvSpPr>
          <p:cNvPr id="322" name="Google Shape;32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HF Bi-Weekly Meeting</a:t>
            </a:r>
            <a:endParaRPr/>
          </a:p>
        </p:txBody>
      </p:sp>
      <p:sp>
        <p:nvSpPr>
          <p:cNvPr id="323" name="Google Shape;32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4" name="Google Shape;324;p34"/>
          <p:cNvSpPr txBox="1"/>
          <p:nvPr/>
        </p:nvSpPr>
        <p:spPr>
          <a:xfrm>
            <a:off x="7528931" y="2811688"/>
            <a:ext cx="9290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E/p vs p</a:t>
            </a:r>
            <a:endParaRPr/>
          </a:p>
        </p:txBody>
      </p:sp>
      <p:sp>
        <p:nvSpPr>
          <p:cNvPr id="325" name="Google Shape;325;p34"/>
          <p:cNvSpPr txBox="1"/>
          <p:nvPr/>
        </p:nvSpPr>
        <p:spPr>
          <a:xfrm>
            <a:off x="1723586" y="2803459"/>
            <a:ext cx="7174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vs p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5"/>
          <p:cNvSpPr txBox="1"/>
          <p:nvPr>
            <p:ph type="title"/>
          </p:nvPr>
        </p:nvSpPr>
        <p:spPr>
          <a:xfrm>
            <a:off x="838200" y="806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BBbar -&gt; J/Psi, KFParticle Outputs  </a:t>
            </a:r>
            <a:endParaRPr/>
          </a:p>
        </p:txBody>
      </p:sp>
      <p:sp>
        <p:nvSpPr>
          <p:cNvPr id="331" name="Google Shape;331;p35"/>
          <p:cNvSpPr txBox="1"/>
          <p:nvPr/>
        </p:nvSpPr>
        <p:spPr>
          <a:xfrm>
            <a:off x="914400" y="1406208"/>
            <a:ext cx="41412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EMCal_energy_cluster  vs p:  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pi+/- &amp; K+/- </a:t>
            </a:r>
            <a:endParaRPr/>
          </a:p>
        </p:txBody>
      </p:sp>
      <p:sp>
        <p:nvSpPr>
          <p:cNvPr id="332" name="Google Shape;332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6/14/21</a:t>
            </a:r>
            <a:endParaRPr/>
          </a:p>
        </p:txBody>
      </p:sp>
      <p:sp>
        <p:nvSpPr>
          <p:cNvPr id="333" name="Google Shape;333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HF Bi-Weekly Meeting</a:t>
            </a:r>
            <a:endParaRPr/>
          </a:p>
        </p:txBody>
      </p:sp>
      <p:sp>
        <p:nvSpPr>
          <p:cNvPr id="334" name="Google Shape;334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5" name="Google Shape;33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4171" y="2319454"/>
            <a:ext cx="3956759" cy="4036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90246" y="2319454"/>
            <a:ext cx="3922513" cy="4011408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5"/>
          <p:cNvSpPr txBox="1"/>
          <p:nvPr/>
        </p:nvSpPr>
        <p:spPr>
          <a:xfrm>
            <a:off x="8922833" y="3244334"/>
            <a:ext cx="9290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E/p vs p</a:t>
            </a:r>
            <a:endParaRPr/>
          </a:p>
        </p:txBody>
      </p:sp>
      <p:sp>
        <p:nvSpPr>
          <p:cNvPr id="338" name="Google Shape;338;p35"/>
          <p:cNvSpPr txBox="1"/>
          <p:nvPr/>
        </p:nvSpPr>
        <p:spPr>
          <a:xfrm>
            <a:off x="2443830" y="2875002"/>
            <a:ext cx="7174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vs p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6"/>
          <p:cNvSpPr txBox="1"/>
          <p:nvPr>
            <p:ph type="title"/>
          </p:nvPr>
        </p:nvSpPr>
        <p:spPr>
          <a:xfrm>
            <a:off x="838200" y="806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BBbar -&gt; J/Psi, KFParticle Outputs  </a:t>
            </a:r>
            <a:endParaRPr/>
          </a:p>
        </p:txBody>
      </p:sp>
      <p:sp>
        <p:nvSpPr>
          <p:cNvPr id="344" name="Google Shape;344;p36"/>
          <p:cNvSpPr txBox="1"/>
          <p:nvPr/>
        </p:nvSpPr>
        <p:spPr>
          <a:xfrm>
            <a:off x="914400" y="1406208"/>
            <a:ext cx="41284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OHCal_energy_cluster  vs p:  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pi+/- &amp; K+/- </a:t>
            </a:r>
            <a:endParaRPr/>
          </a:p>
        </p:txBody>
      </p:sp>
      <p:sp>
        <p:nvSpPr>
          <p:cNvPr id="345" name="Google Shape;345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6/14/21</a:t>
            </a:r>
            <a:endParaRPr/>
          </a:p>
        </p:txBody>
      </p:sp>
      <p:sp>
        <p:nvSpPr>
          <p:cNvPr id="346" name="Google Shape;346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HF Bi-Weekly Meeting</a:t>
            </a:r>
            <a:endParaRPr/>
          </a:p>
        </p:txBody>
      </p:sp>
      <p:sp>
        <p:nvSpPr>
          <p:cNvPr id="347" name="Google Shape;347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8" name="Google Shape;34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7727" y="2319454"/>
            <a:ext cx="3657644" cy="375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22135" y="2144872"/>
            <a:ext cx="3862056" cy="3931434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6"/>
          <p:cNvSpPr txBox="1"/>
          <p:nvPr/>
        </p:nvSpPr>
        <p:spPr>
          <a:xfrm>
            <a:off x="8610600" y="2965554"/>
            <a:ext cx="9290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E/p vs p</a:t>
            </a:r>
            <a:endParaRPr/>
          </a:p>
        </p:txBody>
      </p:sp>
      <p:sp>
        <p:nvSpPr>
          <p:cNvPr id="351" name="Google Shape;351;p36"/>
          <p:cNvSpPr txBox="1"/>
          <p:nvPr/>
        </p:nvSpPr>
        <p:spPr>
          <a:xfrm>
            <a:off x="3130974" y="2875002"/>
            <a:ext cx="7174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vs p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77430"/>
            <a:ext cx="12192000" cy="494187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37"/>
          <p:cNvSpPr txBox="1"/>
          <p:nvPr>
            <p:ph type="title"/>
          </p:nvPr>
        </p:nvSpPr>
        <p:spPr>
          <a:xfrm>
            <a:off x="247650" y="2206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Random Forest Model:</a:t>
            </a:r>
            <a:br>
              <a:rPr lang="en-US"/>
            </a:br>
            <a:r>
              <a:rPr lang="en-US"/>
              <a:t>- 71% purity and 53% Eff for Muons </a:t>
            </a:r>
            <a:endParaRPr/>
          </a:p>
        </p:txBody>
      </p:sp>
      <p:pic>
        <p:nvPicPr>
          <p:cNvPr descr="Enterprise AI | DataRobot" id="358" name="Google Shape;358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33816" y="118842"/>
            <a:ext cx="2557462" cy="1529204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6/14/21</a:t>
            </a:r>
            <a:endParaRPr/>
          </a:p>
        </p:txBody>
      </p:sp>
      <p:sp>
        <p:nvSpPr>
          <p:cNvPr id="360" name="Google Shape;360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HF Bi-Weekly Meeting</a:t>
            </a:r>
            <a:endParaRPr/>
          </a:p>
        </p:txBody>
      </p:sp>
      <p:sp>
        <p:nvSpPr>
          <p:cNvPr id="361" name="Google Shape;361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8"/>
          <p:cNvSpPr txBox="1"/>
          <p:nvPr>
            <p:ph type="title"/>
          </p:nvPr>
        </p:nvSpPr>
        <p:spPr>
          <a:xfrm>
            <a:off x="634429" y="11655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Boosted Tree with Early Stopping</a:t>
            </a:r>
            <a:br>
              <a:rPr lang="en-US"/>
            </a:br>
            <a:r>
              <a:rPr lang="en-US"/>
              <a:t>- 69% Purity and 54% Eff. for Muons</a:t>
            </a:r>
            <a:endParaRPr/>
          </a:p>
        </p:txBody>
      </p:sp>
      <p:pic>
        <p:nvPicPr>
          <p:cNvPr id="367" name="Google Shape;36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847700"/>
            <a:ext cx="10311829" cy="4188457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6/14/21</a:t>
            </a:r>
            <a:endParaRPr/>
          </a:p>
        </p:txBody>
      </p:sp>
      <p:sp>
        <p:nvSpPr>
          <p:cNvPr id="369" name="Google Shape;369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HF Bi-Weekly Meeting</a:t>
            </a:r>
            <a:endParaRPr/>
          </a:p>
        </p:txBody>
      </p:sp>
      <p:sp>
        <p:nvSpPr>
          <p:cNvPr id="370" name="Google Shape;370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Enterprise AI | DataRobot" id="371" name="Google Shape;37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31493" y="116552"/>
            <a:ext cx="2557462" cy="1529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9"/>
          <p:cNvSpPr txBox="1"/>
          <p:nvPr>
            <p:ph type="title"/>
          </p:nvPr>
        </p:nvSpPr>
        <p:spPr>
          <a:xfrm>
            <a:off x="838200" y="4237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Summary and Todo List</a:t>
            </a:r>
            <a:endParaRPr/>
          </a:p>
        </p:txBody>
      </p:sp>
      <p:sp>
        <p:nvSpPr>
          <p:cNvPr id="377" name="Google Shape;377;p39"/>
          <p:cNvSpPr txBox="1"/>
          <p:nvPr>
            <p:ph idx="1" type="body"/>
          </p:nvPr>
        </p:nvSpPr>
        <p:spPr>
          <a:xfrm>
            <a:off x="838200" y="158029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It seems very feasible to tag high energy muons ~&gt; 2GeV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More detailed study in progress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Test with ROOT/TMVA, PyTorch and other NNs for improvements 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New experimental probes with “muons”, “electrons” etc,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Track DCA seems not fully utilized/realized in the models in the ML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HF Physics motivated improvement possible in NN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B-&gt;J/Psi +X,     B+ -&gt; J/Psi +K; Bs -&gt; J/Psi + Phi  </a:t>
            </a:r>
            <a:endParaRPr/>
          </a:p>
          <a:p>
            <a:pPr indent="0" lvl="2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J/Psi -&gt; dimuon (di-electron)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B-&gt; high pT muon (electron), semi-leptonic decay channels etc. </a:t>
            </a:r>
            <a:endParaRPr/>
          </a:p>
        </p:txBody>
      </p:sp>
      <p:sp>
        <p:nvSpPr>
          <p:cNvPr id="378" name="Google Shape;378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6/14/21</a:t>
            </a:r>
            <a:endParaRPr/>
          </a:p>
        </p:txBody>
      </p:sp>
      <p:sp>
        <p:nvSpPr>
          <p:cNvPr id="379" name="Google Shape;379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HF Bi-Weekly Meeting</a:t>
            </a:r>
            <a:endParaRPr/>
          </a:p>
        </p:txBody>
      </p:sp>
      <p:sp>
        <p:nvSpPr>
          <p:cNvPr id="380" name="Google Shape;380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type="title"/>
          </p:nvPr>
        </p:nvSpPr>
        <p:spPr>
          <a:xfrm>
            <a:off x="749258" y="1"/>
            <a:ext cx="10515600" cy="842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Electrons: 3&lt; p&lt;20 GeV, 20 ML models used</a:t>
            </a:r>
            <a:endParaRPr/>
          </a:p>
        </p:txBody>
      </p:sp>
      <p:pic>
        <p:nvPicPr>
          <p:cNvPr id="107" name="Google Shape;107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29319"/>
            <a:ext cx="12192000" cy="550553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6/14/21</a:t>
            </a:r>
            <a:endParaRPr/>
          </a:p>
        </p:txBody>
      </p:sp>
      <p:sp>
        <p:nvSpPr>
          <p:cNvPr id="109" name="Google Shape;10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HF Bi-Weekly Meeting</a:t>
            </a:r>
            <a:endParaRPr/>
          </a:p>
        </p:txBody>
      </p:sp>
      <p:sp>
        <p:nvSpPr>
          <p:cNvPr id="110" name="Google Shape;11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type="title"/>
          </p:nvPr>
        </p:nvSpPr>
        <p:spPr>
          <a:xfrm>
            <a:off x="704635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Electrons: p&gt; 3GeV, from RandomForest</a:t>
            </a:r>
            <a:endParaRPr/>
          </a:p>
        </p:txBody>
      </p:sp>
      <p:sp>
        <p:nvSpPr>
          <p:cNvPr id="116" name="Google Shape;11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6/14/21</a:t>
            </a:r>
            <a:endParaRPr/>
          </a:p>
        </p:txBody>
      </p:sp>
      <p:sp>
        <p:nvSpPr>
          <p:cNvPr id="117" name="Google Shape;11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HF Bi-Weekly Meeting</a:t>
            </a:r>
            <a:endParaRPr/>
          </a:p>
        </p:txBody>
      </p:sp>
      <p:sp>
        <p:nvSpPr>
          <p:cNvPr id="118" name="Google Shape;11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9" name="Google Shape;119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1" y="1241422"/>
            <a:ext cx="12188200" cy="519907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8153400" y="4438257"/>
            <a:ext cx="258936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Purity: 932/1047=89.0%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Eff. = 932/2858 = 32.6%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FoM = Purity* Eff = 29.0%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766638" y="0"/>
            <a:ext cx="10515600" cy="124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Features’ Impacts: electron ID, from RandomForest Classifier </a:t>
            </a:r>
            <a:endParaRPr/>
          </a:p>
        </p:txBody>
      </p:sp>
      <p:pic>
        <p:nvPicPr>
          <p:cNvPr id="126" name="Google Shape;126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573" y="1246344"/>
            <a:ext cx="12217146" cy="547513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6/14/21</a:t>
            </a:r>
            <a:endParaRPr/>
          </a:p>
        </p:txBody>
      </p:sp>
      <p:sp>
        <p:nvSpPr>
          <p:cNvPr id="128" name="Google Shape;12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HF Bi-Weekly Meeting</a:t>
            </a:r>
            <a:endParaRPr/>
          </a:p>
        </p:txBody>
      </p:sp>
      <p:sp>
        <p:nvSpPr>
          <p:cNvPr id="129" name="Google Shape;12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type="title"/>
          </p:nvPr>
        </p:nvSpPr>
        <p:spPr>
          <a:xfrm>
            <a:off x="704635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Electrons: p&gt; 3GeV, from AVG Blender</a:t>
            </a:r>
            <a:endParaRPr/>
          </a:p>
        </p:txBody>
      </p:sp>
      <p:pic>
        <p:nvPicPr>
          <p:cNvPr id="135" name="Google Shape;135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04024"/>
            <a:ext cx="12192000" cy="526264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6/14/21</a:t>
            </a:r>
            <a:endParaRPr/>
          </a:p>
        </p:txBody>
      </p:sp>
      <p:sp>
        <p:nvSpPr>
          <p:cNvPr id="137" name="Google Shape;13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HF Bi-Weekly Meeting</a:t>
            </a:r>
            <a:endParaRPr/>
          </a:p>
        </p:txBody>
      </p:sp>
      <p:sp>
        <p:nvSpPr>
          <p:cNvPr id="138" name="Google Shape;13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p18"/>
          <p:cNvSpPr txBox="1"/>
          <p:nvPr/>
        </p:nvSpPr>
        <p:spPr>
          <a:xfrm>
            <a:off x="8153400" y="4438257"/>
            <a:ext cx="258936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Purity: 789/901=87.6%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Eff. = 789/2287 = 34.5%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FoM = Purity* Eff = 30.2%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type="title"/>
          </p:nvPr>
        </p:nvSpPr>
        <p:spPr>
          <a:xfrm>
            <a:off x="704635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Electrons: p&gt; 3GeV, from Keras Slim NN</a:t>
            </a:r>
            <a:endParaRPr/>
          </a:p>
        </p:txBody>
      </p:sp>
      <p:sp>
        <p:nvSpPr>
          <p:cNvPr id="145" name="Google Shape;14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6/14/21</a:t>
            </a:r>
            <a:endParaRPr/>
          </a:p>
        </p:txBody>
      </p:sp>
      <p:sp>
        <p:nvSpPr>
          <p:cNvPr id="146" name="Google Shape;14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HF Bi-Weekly Meeting</a:t>
            </a:r>
            <a:endParaRPr/>
          </a:p>
        </p:txBody>
      </p:sp>
      <p:sp>
        <p:nvSpPr>
          <p:cNvPr id="147" name="Google Shape;14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8" name="Google Shape;148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59" y="1504699"/>
            <a:ext cx="12136341" cy="536406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 txBox="1"/>
          <p:nvPr/>
        </p:nvSpPr>
        <p:spPr>
          <a:xfrm>
            <a:off x="7970520" y="4706970"/>
            <a:ext cx="258936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Purity: 530/573= 92.5%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Eff. = 530/2287 = 23.2%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FoM = Purity* Eff = 21.5%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Muon Identification </a:t>
            </a:r>
            <a:endParaRPr/>
          </a:p>
        </p:txBody>
      </p:sp>
      <p:sp>
        <p:nvSpPr>
          <p:cNvPr id="156" name="Google Shape;156;p2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3 &lt; p &lt; 20 GeV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has hits in EMCal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/>
          <p:nvPr>
            <p:ph type="title"/>
          </p:nvPr>
        </p:nvSpPr>
        <p:spPr>
          <a:xfrm>
            <a:off x="704635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Muons</a:t>
            </a:r>
            <a:r>
              <a:rPr lang="en-US"/>
              <a:t>: 3 &lt; p &lt;20 GeV, 20 models </a:t>
            </a:r>
            <a:endParaRPr/>
          </a:p>
        </p:txBody>
      </p:sp>
      <p:sp>
        <p:nvSpPr>
          <p:cNvPr id="163" name="Google Shape;163;p2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6/14/21</a:t>
            </a:r>
            <a:endParaRPr/>
          </a:p>
        </p:txBody>
      </p:sp>
      <p:sp>
        <p:nvSpPr>
          <p:cNvPr id="164" name="Google Shape;164;p2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HF Bi-Weekly Meeting</a:t>
            </a:r>
            <a:endParaRPr/>
          </a:p>
        </p:txBody>
      </p:sp>
      <p:sp>
        <p:nvSpPr>
          <p:cNvPr id="165" name="Google Shape;165;p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6" name="Google Shape;166;p21"/>
          <p:cNvSpPr txBox="1"/>
          <p:nvPr/>
        </p:nvSpPr>
        <p:spPr>
          <a:xfrm>
            <a:off x="7970520" y="4706970"/>
            <a:ext cx="2589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Purity: 530/573= 92.5%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Eff. = 530/2287 = 23.2%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FoM = Purity* Eff = 21.5%</a:t>
            </a:r>
            <a:endParaRPr/>
          </a:p>
        </p:txBody>
      </p:sp>
      <p:pic>
        <p:nvPicPr>
          <p:cNvPr id="167" name="Google Shape;167;p21"/>
          <p:cNvPicPr preferRelativeResize="0"/>
          <p:nvPr/>
        </p:nvPicPr>
        <p:blipFill rotWithShape="1">
          <a:blip r:embed="rId3">
            <a:alphaModFix/>
          </a:blip>
          <a:srcRect b="5444" l="0" r="0" t="14491"/>
          <a:stretch/>
        </p:blipFill>
        <p:spPr>
          <a:xfrm>
            <a:off x="449550" y="1616950"/>
            <a:ext cx="10643927" cy="4793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