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15" r:id="rId2"/>
    <p:sldId id="594" r:id="rId3"/>
    <p:sldId id="316" r:id="rId4"/>
    <p:sldId id="317" r:id="rId5"/>
    <p:sldId id="265" r:id="rId6"/>
    <p:sldId id="583" r:id="rId7"/>
    <p:sldId id="427" r:id="rId8"/>
    <p:sldId id="625" r:id="rId9"/>
    <p:sldId id="627" r:id="rId10"/>
    <p:sldId id="634" r:id="rId11"/>
    <p:sldId id="262" r:id="rId12"/>
    <p:sldId id="568" r:id="rId13"/>
    <p:sldId id="314" r:id="rId14"/>
    <p:sldId id="633" r:id="rId15"/>
    <p:sldId id="581" r:id="rId16"/>
    <p:sldId id="582" r:id="rId17"/>
    <p:sldId id="596" r:id="rId18"/>
    <p:sldId id="259" r:id="rId19"/>
    <p:sldId id="586" r:id="rId20"/>
    <p:sldId id="580" r:id="rId21"/>
    <p:sldId id="595" r:id="rId22"/>
    <p:sldId id="495" r:id="rId23"/>
    <p:sldId id="308" r:id="rId24"/>
    <p:sldId id="359" r:id="rId25"/>
    <p:sldId id="382" r:id="rId26"/>
    <p:sldId id="261" r:id="rId27"/>
    <p:sldId id="589" r:id="rId28"/>
    <p:sldId id="626" r:id="rId29"/>
    <p:sldId id="590" r:id="rId30"/>
    <p:sldId id="630" r:id="rId31"/>
    <p:sldId id="320" r:id="rId32"/>
    <p:sldId id="260" r:id="rId33"/>
    <p:sldId id="631" r:id="rId34"/>
    <p:sldId id="597" r:id="rId35"/>
    <p:sldId id="421" r:id="rId36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AFF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7"/>
    <p:restoredTop sz="94653"/>
  </p:normalViewPr>
  <p:slideViewPr>
    <p:cSldViewPr>
      <p:cViewPr varScale="1">
        <p:scale>
          <a:sx n="321" d="100"/>
          <a:sy n="321" d="100"/>
        </p:scale>
        <p:origin x="176" y="5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11/19/18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11/19/18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90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27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2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8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11/19/2018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806" y="80970"/>
            <a:ext cx="390452" cy="522068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38017" y="501283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464927" y="342001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271546"/>
            <a:ext cx="7886700" cy="227438"/>
          </a:xfrm>
        </p:spPr>
        <p:txBody>
          <a:bodyPr>
            <a:noAutofit/>
          </a:bodyPr>
          <a:lstStyle>
            <a:lvl1pPr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2211" y="950119"/>
            <a:ext cx="8208724" cy="3255116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23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85167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42950"/>
            <a:ext cx="4038600" cy="3851673"/>
          </a:xfrm>
        </p:spPr>
        <p:txBody>
          <a:bodyPr/>
          <a:lstStyle>
            <a:lvl1pPr>
              <a:defRPr sz="240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038600" cy="3851673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42950"/>
            <a:ext cx="8229600" cy="38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11/19/2018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2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7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3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emf"/><Relationship Id="rId7" Type="http://schemas.openxmlformats.org/officeDocument/2006/relationships/image" Target="../media/image62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3" cy="1200150"/>
          </a:xfrm>
          <a:solidFill>
            <a:srgbClr val="3399FF"/>
          </a:solidFill>
        </p:spPr>
        <p:txBody>
          <a:bodyPr/>
          <a:lstStyle/>
          <a:p>
            <a:pPr algn="ctr"/>
            <a:r>
              <a:rPr lang="en-US" altLang="en-US" b="0" dirty="0">
                <a:solidFill>
                  <a:schemeClr val="bg1"/>
                </a:solidFill>
              </a:rPr>
              <a:t>MVTX Scope &amp; </a:t>
            </a:r>
            <a:r>
              <a:rPr lang="en-US" altLang="en-US" b="0" dirty="0"/>
              <a:t>Overview</a:t>
            </a: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10469" y="2219327"/>
            <a:ext cx="6858000" cy="219075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b="0" dirty="0">
                <a:solidFill>
                  <a:srgbClr val="3399FF"/>
                </a:solidFill>
              </a:rPr>
              <a:t>Ming Liu, for the MVTX Group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Los Alamos National Laboratory</a:t>
            </a:r>
          </a:p>
          <a:p>
            <a:endParaRPr lang="en-US" altLang="en-US" sz="2800" b="0" dirty="0">
              <a:solidFill>
                <a:srgbClr val="3399FF"/>
              </a:solidFill>
            </a:endParaRPr>
          </a:p>
          <a:p>
            <a:r>
              <a:rPr lang="en-US" altLang="en-US" sz="2600" b="0" dirty="0">
                <a:solidFill>
                  <a:srgbClr val="0099FF"/>
                </a:solidFill>
              </a:rPr>
              <a:t>MVTX </a:t>
            </a:r>
            <a:r>
              <a:rPr lang="en-US" sz="2600" b="0" dirty="0">
                <a:solidFill>
                  <a:srgbClr val="0099FF"/>
                </a:solidFill>
              </a:rPr>
              <a:t>Interim Design Review 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November 19, 2018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9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+ 4-layer INTT 3-D Mockup: 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68914" y="637900"/>
            <a:ext cx="5486400" cy="4114789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6284091" y="1760607"/>
            <a:ext cx="240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and INTT</a:t>
            </a:r>
          </a:p>
          <a:p>
            <a:r>
              <a:rPr lang="en-US" dirty="0"/>
              <a:t>Space conflict resolved!</a:t>
            </a:r>
          </a:p>
        </p:txBody>
      </p:sp>
    </p:spTree>
    <p:extLst>
      <p:ext uri="{BB962C8B-B14F-4D97-AF65-F5344CB8AC3E}">
        <p14:creationId xmlns:p14="http://schemas.microsoft.com/office/powerpoint/2010/main" val="794545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67F8-BCBC-7447-838F-BCE9246B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HS </a:t>
            </a:r>
            <a:r>
              <a:rPr lang="en-US" dirty="0" err="1"/>
              <a:t>SamTec</a:t>
            </a:r>
            <a:r>
              <a:rPr lang="en-US" dirty="0"/>
              <a:t> Signal Cables: ~8m!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06509-FC88-9A4E-97E8-5B782F105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cables per IB stave: 2.65m + 5.30m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7A109-A0AF-6544-9857-3EC298870D39}"/>
              </a:ext>
            </a:extLst>
          </p:cNvPr>
          <p:cNvSpPr txBox="1"/>
          <p:nvPr/>
        </p:nvSpPr>
        <p:spPr>
          <a:xfrm>
            <a:off x="4216721" y="2217422"/>
            <a:ext cx="514532" cy="238295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032AFF"/>
                </a:solidFill>
                <a:latin typeface="Calibri Light" panose="020F0302020204030204" pitchFamily="34" charset="0"/>
              </a:rPr>
              <a:t>PP-2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35C58-5932-0E4C-ACB1-95A3391B2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91" y="2297851"/>
            <a:ext cx="2480277" cy="1266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735B1-B4D7-5741-BAF8-AD931A4B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46" t="11737" r="1046" b="7027"/>
          <a:stretch/>
        </p:blipFill>
        <p:spPr>
          <a:xfrm flipH="1">
            <a:off x="1862325" y="2307588"/>
            <a:ext cx="2109759" cy="1221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07070-6EE6-724A-A1B5-781978564EB3}"/>
              </a:ext>
            </a:extLst>
          </p:cNvPr>
          <p:cNvSpPr txBox="1"/>
          <p:nvPr/>
        </p:nvSpPr>
        <p:spPr>
          <a:xfrm>
            <a:off x="1871491" y="1583282"/>
            <a:ext cx="2160300" cy="216030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HDR-203194 (</a:t>
            </a:r>
            <a:r>
              <a:rPr lang="en-US" b="1" dirty="0">
                <a:solidFill>
                  <a:srgbClr val="C00000"/>
                </a:solidFill>
                <a:latin typeface="Calibri Light" panose="020F0302020204030204" pitchFamily="34" charset="0"/>
              </a:rPr>
              <a:t>Type B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92DBD-6EF6-4E4B-8A31-ED87EBAFCDD7}"/>
              </a:ext>
            </a:extLst>
          </p:cNvPr>
          <p:cNvSpPr txBox="1"/>
          <p:nvPr/>
        </p:nvSpPr>
        <p:spPr>
          <a:xfrm>
            <a:off x="5020643" y="1583282"/>
            <a:ext cx="2163742" cy="216030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HDR-206142 (</a:t>
            </a:r>
            <a:r>
              <a:rPr lang="en-US" b="1" dirty="0">
                <a:solidFill>
                  <a:srgbClr val="C00000"/>
                </a:solidFill>
                <a:latin typeface="Calibri Light" panose="020F0302020204030204" pitchFamily="34" charset="0"/>
              </a:rPr>
              <a:t>Type A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99688-A4E4-BF43-BF46-5B6950E5D0DC}"/>
              </a:ext>
            </a:extLst>
          </p:cNvPr>
          <p:cNvSpPr txBox="1"/>
          <p:nvPr/>
        </p:nvSpPr>
        <p:spPr>
          <a:xfrm>
            <a:off x="7709947" y="2446043"/>
            <a:ext cx="10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Two </a:t>
            </a:r>
          </a:p>
          <a:p>
            <a:r>
              <a:rPr lang="en-US" sz="2700" dirty="0">
                <a:solidFill>
                  <a:srgbClr val="FF0000"/>
                </a:solidFill>
              </a:rPr>
              <a:t>Staves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B4E26-2297-2A40-8F10-B76D95F01E8C}"/>
              </a:ext>
            </a:extLst>
          </p:cNvPr>
          <p:cNvSpPr txBox="1"/>
          <p:nvPr/>
        </p:nvSpPr>
        <p:spPr>
          <a:xfrm>
            <a:off x="843721" y="2362291"/>
            <a:ext cx="764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Two</a:t>
            </a:r>
          </a:p>
          <a:p>
            <a:r>
              <a:rPr lang="en-US" sz="2700" dirty="0">
                <a:solidFill>
                  <a:srgbClr val="FF0000"/>
                </a:solidFill>
              </a:rPr>
              <a:t>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3E3D0-E166-FA44-B93E-1DD52C107162}"/>
              </a:ext>
            </a:extLst>
          </p:cNvPr>
          <p:cNvSpPr txBox="1"/>
          <p:nvPr/>
        </p:nvSpPr>
        <p:spPr>
          <a:xfrm>
            <a:off x="4975891" y="3692771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L: 2650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5A947-04DD-824C-B28D-7912A81055A6}"/>
              </a:ext>
            </a:extLst>
          </p:cNvPr>
          <p:cNvSpPr txBox="1"/>
          <p:nvPr/>
        </p:nvSpPr>
        <p:spPr>
          <a:xfrm>
            <a:off x="1840250" y="3706128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L: 5300 mm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509857A-42B7-5840-AC8D-D6B959D7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7A2F346-2EEC-6E4A-AF5D-05452627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B2865A0-EB1B-364A-B96E-D1FF73FA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1D5D07-690A-3C41-9895-6F783F856EB1}"/>
              </a:ext>
            </a:extLst>
          </p:cNvPr>
          <p:cNvSpPr txBox="1"/>
          <p:nvPr/>
        </p:nvSpPr>
        <p:spPr>
          <a:xfrm>
            <a:off x="7709947" y="1123950"/>
            <a:ext cx="106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Sho’s</a:t>
            </a:r>
            <a:r>
              <a:rPr lang="en-US" dirty="0"/>
              <a:t> talk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657FC-6715-FF45-8541-25745C2BC96F}"/>
              </a:ext>
            </a:extLst>
          </p:cNvPr>
          <p:cNvSpPr txBox="1"/>
          <p:nvPr/>
        </p:nvSpPr>
        <p:spPr>
          <a:xfrm>
            <a:off x="7620000" y="2217422"/>
            <a:ext cx="514532" cy="238295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032AFF"/>
                </a:solidFill>
                <a:latin typeface="Calibri Light" panose="020F0302020204030204" pitchFamily="34" charset="0"/>
              </a:rPr>
              <a:t>PP-1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3A6EA-600E-DD41-8F84-966A9148EB9D}"/>
              </a:ext>
            </a:extLst>
          </p:cNvPr>
          <p:cNvSpPr txBox="1"/>
          <p:nvPr/>
        </p:nvSpPr>
        <p:spPr>
          <a:xfrm>
            <a:off x="4882767" y="4154436"/>
            <a:ext cx="349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(for sPHENIX, this one could be shorter, ~1m, </a:t>
            </a:r>
          </a:p>
          <a:p>
            <a:r>
              <a:rPr lang="en-US" sz="1400" dirty="0">
                <a:solidFill>
                  <a:srgbClr val="032AFF"/>
                </a:solidFill>
              </a:rPr>
              <a:t>optimization in progress)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973CD-F7EB-AB4A-90F0-226F9AD913E8}"/>
              </a:ext>
            </a:extLst>
          </p:cNvPr>
          <p:cNvSpPr txBox="1"/>
          <p:nvPr/>
        </p:nvSpPr>
        <p:spPr>
          <a:xfrm>
            <a:off x="396063" y="4118740"/>
            <a:ext cx="4420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(for </a:t>
            </a:r>
            <a:r>
              <a:rPr lang="en-US" sz="1400" dirty="0" err="1">
                <a:solidFill>
                  <a:srgbClr val="032AFF"/>
                </a:solidFill>
              </a:rPr>
              <a:t>sPHENIX</a:t>
            </a:r>
            <a:r>
              <a:rPr lang="en-US" sz="1400" dirty="0">
                <a:solidFill>
                  <a:srgbClr val="032AFF"/>
                </a:solidFill>
              </a:rPr>
              <a:t>, this one could be longer, </a:t>
            </a:r>
          </a:p>
          <a:p>
            <a:r>
              <a:rPr lang="en-US" sz="1400" dirty="0">
                <a:solidFill>
                  <a:srgbClr val="032AFF"/>
                </a:solidFill>
              </a:rPr>
              <a:t>optimization in progress)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The total length of readout cable &lt; 8m, from stave to RU</a:t>
            </a:r>
          </a:p>
        </p:txBody>
      </p:sp>
    </p:spTree>
    <p:extLst>
      <p:ext uri="{BB962C8B-B14F-4D97-AF65-F5344CB8AC3E}">
        <p14:creationId xmlns:p14="http://schemas.microsoft.com/office/powerpoint/2010/main" val="425233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8027" r="20833" b="18029"/>
          <a:stretch/>
        </p:blipFill>
        <p:spPr>
          <a:xfrm>
            <a:off x="130754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198"/>
            <a:ext cx="5915025" cy="514349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Mechanical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18" y="722129"/>
            <a:ext cx="5915025" cy="123269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MVTX, INTT and TPC/</a:t>
            </a:r>
            <a:r>
              <a:rPr lang="en-US" dirty="0" err="1"/>
              <a:t>HCal</a:t>
            </a:r>
            <a:endParaRPr lang="en-US" dirty="0"/>
          </a:p>
          <a:p>
            <a:pPr lvl="1"/>
            <a:r>
              <a:rPr lang="en-US" dirty="0"/>
              <a:t>MVTX/INTT detector designs modified</a:t>
            </a:r>
          </a:p>
          <a:p>
            <a:pPr lvl="1"/>
            <a:r>
              <a:rPr lang="en-US" dirty="0"/>
              <a:t>Global interface being developed</a:t>
            </a:r>
          </a:p>
          <a:p>
            <a:pPr lvl="1"/>
            <a:r>
              <a:rPr lang="en-US" dirty="0"/>
              <a:t>Office of System 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12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69" y="1272992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6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7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7" y="3696325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6" y="4584056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E79A6-D506-2D4D-9572-724A2021EF45}"/>
              </a:ext>
            </a:extLst>
          </p:cNvPr>
          <p:cNvSpPr txBox="1"/>
          <p:nvPr/>
        </p:nvSpPr>
        <p:spPr>
          <a:xfrm>
            <a:off x="7924800" y="765064"/>
            <a:ext cx="1000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Walt &amp; </a:t>
            </a:r>
            <a:r>
              <a:rPr lang="en-US" sz="1400" dirty="0" err="1"/>
              <a:t>Sho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7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7" y="3779732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6" y="4223263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PP-1a: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5" y="4734565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PP-1b: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</p:spTree>
    <p:extLst>
      <p:ext uri="{BB962C8B-B14F-4D97-AF65-F5344CB8AC3E}">
        <p14:creationId xmlns:p14="http://schemas.microsoft.com/office/powerpoint/2010/main" val="270973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507"/>
            <a:ext cx="7200900" cy="594126"/>
          </a:xfrm>
        </p:spPr>
        <p:txBody>
          <a:bodyPr/>
          <a:lstStyle/>
          <a:p>
            <a:r>
              <a:rPr lang="en-US" sz="3600" dirty="0"/>
              <a:t>Detector Assembly Plan at LBNL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5155" y="1045000"/>
            <a:ext cx="3586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>
                <a:solidFill>
                  <a:srgbClr val="032AFF"/>
                </a:solidFill>
              </a:rPr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546918" y="1814510"/>
            <a:ext cx="5197721" cy="2837135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3"/>
              <a:ext cx="911864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7" y="2597137"/>
              <a:ext cx="917489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2470" y="2725367"/>
            <a:ext cx="3749930" cy="193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Follow ALICE IB assembly procedures to build half-detectors for MVTX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QA records in DB, travelers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Modified jigs for MVTX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Build two full half-barrel detector with the service structures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2508"/>
          <a:stretch/>
        </p:blipFill>
        <p:spPr bwMode="auto">
          <a:xfrm>
            <a:off x="304145" y="864965"/>
            <a:ext cx="4265310" cy="154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914400" y="1926162"/>
            <a:ext cx="327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ALICE 1</a:t>
            </a:r>
            <a:r>
              <a:rPr lang="en-US" sz="1400" b="1" baseline="30000" dirty="0">
                <a:solidFill>
                  <a:srgbClr val="FFFF00"/>
                </a:solidFill>
              </a:rPr>
              <a:t>st</a:t>
            </a:r>
            <a:r>
              <a:rPr lang="en-US" sz="1400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400" b="1" dirty="0">
                <a:solidFill>
                  <a:srgbClr val="FFFF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2743200" y="1055225"/>
            <a:ext cx="75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5B471-5245-3846-A5CE-11EE7C1DC8AF}"/>
              </a:ext>
            </a:extLst>
          </p:cNvPr>
          <p:cNvSpPr txBox="1"/>
          <p:nvPr/>
        </p:nvSpPr>
        <p:spPr>
          <a:xfrm>
            <a:off x="58675" y="4477005"/>
            <a:ext cx="917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Install </a:t>
            </a:r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 &amp; power cables during half-barrel assembly with the service barrel at LBNL(?,TBD)</a:t>
            </a:r>
          </a:p>
        </p:txBody>
      </p:sp>
    </p:spTree>
    <p:extLst>
      <p:ext uri="{BB962C8B-B14F-4D97-AF65-F5344CB8AC3E}">
        <p14:creationId xmlns:p14="http://schemas.microsoft.com/office/powerpoint/2010/main" val="1974134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8C86-87F6-3344-979E-3C0993B2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F2C3D-5C53-8846-A40D-EE150C85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76300"/>
            <a:ext cx="3276600" cy="3809999"/>
          </a:xfrm>
        </p:spPr>
        <p:txBody>
          <a:bodyPr/>
          <a:lstStyle/>
          <a:p>
            <a:r>
              <a:rPr lang="en-US" sz="1400" dirty="0"/>
              <a:t>MVTX Service rack located close to MVTX detector </a:t>
            </a:r>
          </a:p>
          <a:p>
            <a:pPr lvl="1"/>
            <a:r>
              <a:rPr lang="en-US" sz="1000" dirty="0"/>
              <a:t>RU</a:t>
            </a:r>
          </a:p>
          <a:p>
            <a:pPr lvl="1"/>
            <a:r>
              <a:rPr lang="en-US" sz="1000" dirty="0"/>
              <a:t>PU</a:t>
            </a:r>
          </a:p>
          <a:p>
            <a:pPr lvl="1"/>
            <a:r>
              <a:rPr lang="en-US" sz="1000" dirty="0"/>
              <a:t>“Minimal cable length”, &lt; 800cm</a:t>
            </a:r>
          </a:p>
          <a:p>
            <a:r>
              <a:rPr lang="en-US" sz="1400" dirty="0"/>
              <a:t>48 RU and 24 PU</a:t>
            </a:r>
          </a:p>
          <a:p>
            <a:r>
              <a:rPr lang="en-US" sz="1400" dirty="0"/>
              <a:t>RU and power units located inside the same crate</a:t>
            </a:r>
          </a:p>
          <a:p>
            <a:pPr lvl="1"/>
            <a:r>
              <a:rPr lang="en-US" sz="1000" dirty="0"/>
              <a:t>1PU -&gt;2RU </a:t>
            </a:r>
          </a:p>
          <a:p>
            <a:endParaRPr lang="en-US" sz="1400" dirty="0"/>
          </a:p>
          <a:p>
            <a:r>
              <a:rPr lang="en-US" sz="1400" dirty="0"/>
              <a:t>CAEN bulk power supply located on the top platform or on the 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54E4-C49D-8F46-A4F1-5EF90134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582F-CD16-4141-8C64-F71CC5A0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E0FC-3DF0-794E-A771-FDD47D03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8C9CB-E9D5-9342-AD04-0B4C1E3D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16" y="642503"/>
            <a:ext cx="4514907" cy="4261859"/>
          </a:xfrm>
          <a:prstGeom prst="rect">
            <a:avLst/>
          </a:prstGeom>
        </p:spPr>
      </p:pic>
      <p:sp>
        <p:nvSpPr>
          <p:cNvPr id="8" name="Line Callout 1 7">
            <a:extLst>
              <a:ext uri="{FF2B5EF4-FFF2-40B4-BE49-F238E27FC236}">
                <a16:creationId xmlns:a16="http://schemas.microsoft.com/office/drawing/2014/main" id="{91376911-5208-1046-805D-22D2C37229B3}"/>
              </a:ext>
            </a:extLst>
          </p:cNvPr>
          <p:cNvSpPr/>
          <p:nvPr/>
        </p:nvSpPr>
        <p:spPr>
          <a:xfrm>
            <a:off x="3886200" y="3483102"/>
            <a:ext cx="914400" cy="841248"/>
          </a:xfrm>
          <a:prstGeom prst="borderCallout1">
            <a:avLst>
              <a:gd name="adj1" fmla="val 23617"/>
              <a:gd name="adj2" fmla="val 99276"/>
              <a:gd name="adj3" fmla="val -65956"/>
              <a:gd name="adj4" fmla="val 17688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MVTX</a:t>
            </a:r>
          </a:p>
          <a:p>
            <a:pPr algn="ctr"/>
            <a:r>
              <a:rPr lang="en-US" dirty="0"/>
              <a:t>RU/PU</a:t>
            </a:r>
          </a:p>
          <a:p>
            <a:pPr algn="ctr"/>
            <a:r>
              <a:rPr lang="en-US" dirty="0"/>
              <a:t>&amp; 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928E9-1604-8942-83C1-EE8ED3360C25}"/>
              </a:ext>
            </a:extLst>
          </p:cNvPr>
          <p:cNvCxnSpPr/>
          <p:nvPr/>
        </p:nvCxnSpPr>
        <p:spPr>
          <a:xfrm flipV="1">
            <a:off x="4800600" y="3105150"/>
            <a:ext cx="2133600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92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B481-A5B8-C544-9F0D-3523C9B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590549"/>
          </a:xfrm>
        </p:spPr>
        <p:txBody>
          <a:bodyPr/>
          <a:lstStyle/>
          <a:p>
            <a:r>
              <a:rPr lang="en-US" dirty="0"/>
              <a:t>Near Term Task &amp;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E04B-0619-6A48-BC03-C778F552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88610"/>
            <a:ext cx="7886700" cy="40691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RU production through ALICE: 60 RUs </a:t>
            </a:r>
          </a:p>
          <a:p>
            <a:pPr lvl="1"/>
            <a:r>
              <a:rPr lang="en-US" dirty="0"/>
              <a:t>Being started at CERN, first batch of ALICE production  ~ Dec., 2018</a:t>
            </a:r>
          </a:p>
          <a:p>
            <a:pPr lvl="1"/>
            <a:r>
              <a:rPr lang="en-US" dirty="0"/>
              <a:t>sPHENIX RUs available: ~Summer 2019 </a:t>
            </a:r>
          </a:p>
          <a:p>
            <a:pPr lvl="1"/>
            <a:r>
              <a:rPr lang="en-US" dirty="0"/>
              <a:t>Acceptance test and QA at UT-Austin: starting ~summer 2019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Good opportunity for training and contribution</a:t>
            </a:r>
          </a:p>
          <a:p>
            <a:pPr lvl="2"/>
            <a:endParaRPr lang="en-US" dirty="0">
              <a:solidFill>
                <a:srgbClr val="0432FF"/>
              </a:solidFill>
            </a:endParaRPr>
          </a:p>
          <a:p>
            <a:r>
              <a:rPr lang="en-US" dirty="0"/>
              <a:t>Stave production through ALICE: 84 staves (ALICE Gold/Silver QA)</a:t>
            </a:r>
          </a:p>
          <a:p>
            <a:pPr lvl="1"/>
            <a:r>
              <a:rPr lang="en-US" dirty="0"/>
              <a:t> sPHENIX sensor production ~Dec. 2018</a:t>
            </a:r>
          </a:p>
          <a:p>
            <a:pPr lvl="2"/>
            <a:r>
              <a:rPr lang="en-US" dirty="0"/>
              <a:t>3 months (wafer production) + 1 month (dicing &amp; testing) </a:t>
            </a:r>
          </a:p>
          <a:p>
            <a:pPr lvl="2"/>
            <a:r>
              <a:rPr lang="en-US" dirty="0"/>
              <a:t>Stave assembly starts @CERN, ~ April 2016, will take 6~12 months to finish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Training &amp; contribution at CERN,  Stave test and QA</a:t>
            </a:r>
            <a:endParaRPr lang="en-US" dirty="0"/>
          </a:p>
          <a:p>
            <a:pPr lvl="1"/>
            <a:r>
              <a:rPr lang="en-US" dirty="0"/>
              <a:t>Acceptance test and QA at LBNL, ~Summer 2019</a:t>
            </a:r>
          </a:p>
          <a:p>
            <a:pPr lvl="2"/>
            <a:r>
              <a:rPr lang="en-US" dirty="0"/>
              <a:t>Hand-carrying staves to LBNL, ~4 trips, ~20 staves each trip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Mechanical system integration design </a:t>
            </a:r>
          </a:p>
          <a:p>
            <a:pPr lvl="1"/>
            <a:r>
              <a:rPr lang="en-US" dirty="0"/>
              <a:t>In good progress, under OSI</a:t>
            </a:r>
          </a:p>
          <a:p>
            <a:r>
              <a:rPr lang="en-US" dirty="0"/>
              <a:t>Carbon and non-composite structure design and fabrication </a:t>
            </a:r>
          </a:p>
          <a:p>
            <a:pPr lvl="1"/>
            <a:r>
              <a:rPr lang="en-US" dirty="0"/>
              <a:t>Design – LANL/MIT/LBNL</a:t>
            </a:r>
          </a:p>
          <a:p>
            <a:pPr lvl="1"/>
            <a:r>
              <a:rPr lang="en-US" dirty="0"/>
              <a:t>Carbon structures fabrication @LBNL</a:t>
            </a:r>
          </a:p>
          <a:p>
            <a:pPr lvl="1"/>
            <a:r>
              <a:rPr lang="en-US" dirty="0"/>
              <a:t>Non-composite structure fabrication @MIT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F0502-59E9-134B-8070-16A63273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7FE8-A7E0-624F-89F3-63A75071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25D5-3638-2649-AA32-28283F72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99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3" y="119533"/>
            <a:ext cx="7224713" cy="522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3487" y="1128952"/>
          <a:ext cx="6057030" cy="285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50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CY-2018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327401" y="1523591"/>
            <a:ext cx="1443012" cy="369332"/>
            <a:chOff x="1657350" y="2031459"/>
            <a:chExt cx="1924016" cy="49244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952804" y="2083578"/>
              <a:ext cx="162856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98564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Stave &amp; RU </a:t>
              </a:r>
            </a:p>
            <a:p>
              <a:r>
                <a:rPr lang="en-US" sz="9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72694" y="3657839"/>
            <a:ext cx="824117" cy="307324"/>
            <a:chOff x="3262785" y="2711027"/>
            <a:chExt cx="1098822" cy="40976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928031" cy="400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Power system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46771" y="1985940"/>
            <a:ext cx="3799758" cy="230832"/>
            <a:chOff x="3028117" y="2690395"/>
            <a:chExt cx="5066344" cy="30777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675793" y="2672808"/>
            <a:ext cx="1303079" cy="300082"/>
            <a:chOff x="4094391" y="2680223"/>
            <a:chExt cx="1737438" cy="40010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00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Service barrel </a:t>
              </a:r>
            </a:p>
            <a:p>
              <a:r>
                <a:rPr lang="en-US" sz="675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2620109" y="2268395"/>
            <a:ext cx="621197" cy="196208"/>
            <a:chOff x="3728752" y="2682754"/>
            <a:chExt cx="828262" cy="26161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95517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3269132" y="2377461"/>
            <a:ext cx="767717" cy="196208"/>
            <a:chOff x="3895974" y="2661453"/>
            <a:chExt cx="1023623" cy="26161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70643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CYSS</a:t>
              </a:r>
              <a:endParaRPr lang="en-US" sz="9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978043" y="3474588"/>
            <a:ext cx="660758" cy="196208"/>
            <a:chOff x="3174643" y="2681608"/>
            <a:chExt cx="881010" cy="26161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8101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019021" y="3695614"/>
            <a:ext cx="660758" cy="196208"/>
            <a:chOff x="3031258" y="2686395"/>
            <a:chExt cx="881011" cy="26161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8101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5568301" y="3827833"/>
            <a:ext cx="803432" cy="334835"/>
            <a:chOff x="4135029" y="4197743"/>
            <a:chExt cx="1071243" cy="446447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57955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Half barrels</a:t>
              </a:r>
            </a:p>
            <a:p>
              <a:r>
                <a:rPr lang="en-US" sz="788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5533874" y="4192359"/>
            <a:ext cx="1705916" cy="304480"/>
            <a:chOff x="3190658" y="2711027"/>
            <a:chExt cx="2274555" cy="40597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74555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/>
                <a:t>MVTX installation &amp; commissioning @BNL</a:t>
              </a:r>
            </a:p>
            <a:p>
              <a:r>
                <a:rPr lang="en-US" sz="675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290316" y="3270304"/>
            <a:ext cx="997395" cy="334835"/>
            <a:chOff x="4135029" y="4197743"/>
            <a:chExt cx="1329860" cy="446447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21657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Install half barrels</a:t>
              </a:r>
            </a:p>
            <a:p>
              <a:r>
                <a:rPr lang="en-US" sz="788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543824" y="2629973"/>
            <a:ext cx="1034265" cy="334835"/>
            <a:chOff x="4135029" y="4238203"/>
            <a:chExt cx="1379020" cy="446447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6573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88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7600514" y="143163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6573207" y="1422577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5587989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4569716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581400" y="141089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2548991" y="140708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543487" y="1401322"/>
            <a:ext cx="6918" cy="3215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1543487" y="4616918"/>
            <a:ext cx="6057027" cy="1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712025" y="1562682"/>
            <a:ext cx="569387" cy="300082"/>
            <a:chOff x="1563564" y="2070534"/>
            <a:chExt cx="759183" cy="40010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59183" cy="400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FELIX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32010" y="3361429"/>
            <a:ext cx="2371149" cy="230832"/>
            <a:chOff x="3028117" y="2690395"/>
            <a:chExt cx="5066344" cy="21124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21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Barrel Assembly &amp; Testing @LBNL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1531638" y="1509922"/>
            <a:ext cx="1114408" cy="930247"/>
            <a:chOff x="3208616" y="4296871"/>
            <a:chExt cx="1485877" cy="1240327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507544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3"/>
              <a:ext cx="1485877" cy="1092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sPHENIX production;</a:t>
              </a:r>
            </a:p>
            <a:p>
              <a:endParaRPr lang="en-US" sz="675" b="1" dirty="0">
                <a:solidFill>
                  <a:srgbClr val="FF0000"/>
                </a:solidFill>
              </a:endParaRPr>
            </a:p>
            <a:p>
              <a:r>
                <a:rPr lang="en-US" sz="675" b="1" dirty="0">
                  <a:solidFill>
                    <a:srgbClr val="FF0000"/>
                  </a:solidFill>
                </a:rPr>
                <a:t>A window of opportunity:</a:t>
              </a:r>
            </a:p>
            <a:p>
              <a:pPr marL="171446" indent="-171446">
                <a:buFontTx/>
                <a:buChar char="-"/>
              </a:pPr>
              <a:r>
                <a:rPr lang="en-US" sz="675" b="1" dirty="0">
                  <a:solidFill>
                    <a:srgbClr val="FF0000"/>
                  </a:solidFill>
                </a:rPr>
                <a:t>Low technical risk</a:t>
              </a:r>
            </a:p>
            <a:p>
              <a:pPr marL="171446" indent="-171446">
                <a:buFontTx/>
                <a:buChar char="-"/>
              </a:pPr>
              <a:r>
                <a:rPr lang="en-US" sz="675" b="1" dirty="0">
                  <a:solidFill>
                    <a:srgbClr val="FF0000"/>
                  </a:solidFill>
                </a:rPr>
                <a:t>Cost saving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692799" y="785100"/>
            <a:ext cx="3036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32AFF"/>
                </a:solidFill>
              </a:rPr>
              <a:t>sPHENIX:</a:t>
            </a:r>
            <a:r>
              <a:rPr lang="en-US" sz="1400" dirty="0">
                <a:solidFill>
                  <a:srgbClr val="032AFF"/>
                </a:solidFill>
              </a:rPr>
              <a:t>            CD1/3a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1828800" y="895351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769348" y="1401321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553200" y="895351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200400" y="895351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895351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628787" y="810460"/>
            <a:ext cx="106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1</a:t>
            </a:r>
            <a:r>
              <a:rPr lang="en-US" sz="1400" baseline="30000" dirty="0">
                <a:solidFill>
                  <a:srgbClr val="032AFF"/>
                </a:solidFill>
              </a:rPr>
              <a:t>st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43083" y="793446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/>
          <p:nvPr/>
        </p:nvCxnSpPr>
        <p:spPr>
          <a:xfrm>
            <a:off x="2448139" y="2629972"/>
            <a:ext cx="819273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2373408" y="2676294"/>
            <a:ext cx="923651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788" dirty="0">
                <a:solidFill>
                  <a:srgbClr val="0432FF"/>
                </a:solidFill>
              </a:rPr>
              <a:t>/interface design?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3212969" y="4024271"/>
            <a:ext cx="909223" cy="483017"/>
            <a:chOff x="4283957" y="5204332"/>
            <a:chExt cx="1212297" cy="644022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212297" cy="60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88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788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4275282" y="4138568"/>
            <a:ext cx="918841" cy="361765"/>
            <a:chOff x="4162934" y="5204332"/>
            <a:chExt cx="1225120" cy="482353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9"/>
              <a:ext cx="1225120" cy="446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88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B2606AE-2DEF-E743-85A6-02F305D0EE92}"/>
              </a:ext>
            </a:extLst>
          </p:cNvPr>
          <p:cNvSpPr txBox="1"/>
          <p:nvPr/>
        </p:nvSpPr>
        <p:spPr>
          <a:xfrm>
            <a:off x="43667" y="3801284"/>
            <a:ext cx="2053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To be finalized @FSU 12/2018</a:t>
            </a:r>
          </a:p>
          <a:p>
            <a:r>
              <a:rPr lang="en-US" sz="1200" dirty="0">
                <a:solidFill>
                  <a:srgbClr val="0432FF"/>
                </a:solidFill>
              </a:rPr>
              <a:t>Work in progress: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LANL/MIT/LBNL</a:t>
            </a:r>
          </a:p>
          <a:p>
            <a:r>
              <a:rPr lang="en-US" sz="1200" dirty="0">
                <a:solidFill>
                  <a:srgbClr val="0432FF"/>
                </a:solidFill>
              </a:rPr>
              <a:t>Design and fabrication</a:t>
            </a:r>
          </a:p>
        </p:txBody>
      </p:sp>
    </p:spTree>
    <p:extLst>
      <p:ext uri="{BB962C8B-B14F-4D97-AF65-F5344CB8AC3E}">
        <p14:creationId xmlns:p14="http://schemas.microsoft.com/office/powerpoint/2010/main" val="2438720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21" y="99148"/>
            <a:ext cx="7886700" cy="438149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Progress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742950"/>
            <a:ext cx="6062812" cy="401268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/>
              <a:t>Built and tested two HICs with 40cm and 60cm long power FPC</a:t>
            </a:r>
          </a:p>
          <a:p>
            <a:pPr lvl="2"/>
            <a:r>
              <a:rPr lang="en-US" dirty="0"/>
              <a:t>Confirmed sensor performance same as the ALICE default configuration</a:t>
            </a:r>
          </a:p>
          <a:p>
            <a:pPr lvl="1"/>
            <a:r>
              <a:rPr lang="en-US" dirty="0"/>
              <a:t>Sensors irradiated up to 2.7MRad, no problem (updated 9/18/2018).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Addressed all recommendations on stave/sensor R&amp;D from recent BNL review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Technical specs document completed for production</a:t>
            </a:r>
          </a:p>
          <a:p>
            <a:pPr lvl="1"/>
            <a:r>
              <a:rPr lang="en-US" dirty="0"/>
              <a:t>Cost are set for staves/RU, UTK has started purchase paperwork</a:t>
            </a:r>
          </a:p>
          <a:p>
            <a:pPr lvl="1"/>
            <a:r>
              <a:rPr lang="en-US" dirty="0"/>
              <a:t>RUs, production starts soon as part of ALICE production </a:t>
            </a:r>
          </a:p>
          <a:p>
            <a:pPr lvl="1"/>
            <a:r>
              <a:rPr lang="en-US" dirty="0"/>
              <a:t>Staves, sPHENIX production starts ~ January 2019, expect to last 6-12 months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MVTX/INTT integration </a:t>
            </a:r>
          </a:p>
          <a:p>
            <a:pPr lvl="1"/>
            <a:r>
              <a:rPr lang="en-US" dirty="0"/>
              <a:t>Mechanical design being updated and mockup done</a:t>
            </a:r>
          </a:p>
          <a:p>
            <a:pPr lvl="1"/>
            <a:r>
              <a:rPr lang="en-US" dirty="0"/>
              <a:t>Inner tracking task force completed evaluation, preferred INTT-layer &lt; 4   </a:t>
            </a:r>
          </a:p>
          <a:p>
            <a:pPr lvl="1"/>
            <a:r>
              <a:rPr lang="en-US" dirty="0" err="1"/>
              <a:t>SamTec</a:t>
            </a:r>
            <a:r>
              <a:rPr lang="en-US" dirty="0"/>
              <a:t> readout cables</a:t>
            </a:r>
          </a:p>
          <a:p>
            <a:pPr lvl="2"/>
            <a:r>
              <a:rPr lang="en-US" dirty="0"/>
              <a:t>ALICE confirmed signal performance with 8m long readout cables</a:t>
            </a:r>
          </a:p>
          <a:p>
            <a:r>
              <a:rPr lang="en-US" dirty="0"/>
              <a:t>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1"/>
            <a:r>
              <a:rPr lang="en-US" dirty="0"/>
              <a:t>Signal and power cable samples ordered for mechanical global system integration  mockup</a:t>
            </a:r>
          </a:p>
        </p:txBody>
      </p:sp>
      <p:pic>
        <p:nvPicPr>
          <p:cNvPr id="4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0A4CA3CB-DECE-5B41-8F46-ED2B95EB5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b="27630"/>
          <a:stretch/>
        </p:blipFill>
        <p:spPr bwMode="auto">
          <a:xfrm rot="5400000">
            <a:off x="6060355" y="1374057"/>
            <a:ext cx="3714752" cy="24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438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91D7-8B1B-5F44-8761-01AA1566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64" y="1"/>
            <a:ext cx="5739493" cy="438149"/>
          </a:xfrm>
        </p:spPr>
        <p:txBody>
          <a:bodyPr/>
          <a:lstStyle/>
          <a:p>
            <a:r>
              <a:rPr lang="en-US" dirty="0"/>
              <a:t>    Progress &amp; Plan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6B3CA-EC32-E44C-A872-B7567F04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7" y="1121653"/>
            <a:ext cx="5370027" cy="27431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Preliminary design from CERN for stave transportation plates</a:t>
            </a:r>
          </a:p>
          <a:p>
            <a:pPr lvl="1"/>
            <a:r>
              <a:rPr lang="en-US" dirty="0"/>
              <a:t>To get quote soon for production at CERN 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  <a:p>
            <a:r>
              <a:rPr lang="en-US" dirty="0"/>
              <a:t>MVTX/Tracking workfest @FSU, 12/5, 8,9</a:t>
            </a:r>
          </a:p>
          <a:p>
            <a:pPr lvl="1"/>
            <a:r>
              <a:rPr lang="en-US" dirty="0"/>
              <a:t>Project update, task, schedule &amp; plan</a:t>
            </a:r>
          </a:p>
          <a:p>
            <a:pPr lvl="1"/>
            <a:r>
              <a:rPr lang="en-US" dirty="0"/>
              <a:t>Tracking and simulations</a:t>
            </a:r>
          </a:p>
          <a:p>
            <a:pPr lvl="1"/>
            <a:r>
              <a:rPr lang="en-US" dirty="0"/>
              <a:t>Update physics plots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47155-AD81-804E-BDAC-E3C7F72DF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816" y="189575"/>
            <a:ext cx="3436184" cy="18277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9C639A-D28C-E949-974E-ACDBAE2ACC50}"/>
              </a:ext>
            </a:extLst>
          </p:cNvPr>
          <p:cNvGrpSpPr/>
          <p:nvPr/>
        </p:nvGrpSpPr>
        <p:grpSpPr>
          <a:xfrm>
            <a:off x="5598628" y="2383971"/>
            <a:ext cx="3545372" cy="2506436"/>
            <a:chOff x="7464836" y="3516086"/>
            <a:chExt cx="4727163" cy="3341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E219-B8F1-9049-8647-243DA02BC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4836" y="3516086"/>
              <a:ext cx="4727163" cy="3341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BDE561-1461-9847-A023-55D2D53A47A0}"/>
                </a:ext>
              </a:extLst>
            </p:cNvPr>
            <p:cNvSpPr txBox="1"/>
            <p:nvPr/>
          </p:nvSpPr>
          <p:spPr>
            <a:xfrm>
              <a:off x="7793511" y="3565527"/>
              <a:ext cx="373341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Extended design from CERN</a:t>
              </a:r>
            </a:p>
            <a:p>
              <a:r>
                <a:rPr lang="en-US" dirty="0"/>
                <a:t>for MVTX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540137C-43D9-2B40-9B39-FDF7D07F4F4C}"/>
              </a:ext>
            </a:extLst>
          </p:cNvPr>
          <p:cNvSpPr txBox="1"/>
          <p:nvPr/>
        </p:nvSpPr>
        <p:spPr>
          <a:xfrm>
            <a:off x="7307036" y="310243"/>
            <a:ext cx="127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ALICE ITS IB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8191B6-F476-AD42-B4B8-3CCF8FFD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7ECB61-D262-874E-B22C-1750C26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C71E48-D533-1146-A323-7000126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801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sz="3200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700643"/>
            <a:ext cx="3886200" cy="42569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EE787-DF92-8942-B658-4D5DE7E20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26338"/>
            <a:ext cx="468216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6A1154-BF69-5440-BAB4-2D23D94D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D5D65-F16E-2F47-8687-2385F736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09550"/>
            <a:ext cx="3773556" cy="4866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41DBC-88DE-1045-9409-4560E88729B7}"/>
              </a:ext>
            </a:extLst>
          </p:cNvPr>
          <p:cNvSpPr txBox="1"/>
          <p:nvPr/>
        </p:nvSpPr>
        <p:spPr>
          <a:xfrm>
            <a:off x="304800" y="1352550"/>
            <a:ext cx="5006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13:00 → 13:20 Scope and Overview, 20’ </a:t>
            </a:r>
          </a:p>
          <a:p>
            <a:pPr lvl="1"/>
            <a:r>
              <a:rPr lang="en-US" dirty="0"/>
              <a:t>Speaker: Ming Liu (Los Alamos) </a:t>
            </a:r>
          </a:p>
          <a:p>
            <a:endParaRPr lang="en-US" dirty="0"/>
          </a:p>
          <a:p>
            <a:r>
              <a:rPr lang="en-US" b="1" dirty="0"/>
              <a:t>13:20 → 13:40 Electronic Components, 20’ </a:t>
            </a:r>
          </a:p>
          <a:p>
            <a:pPr lvl="1"/>
            <a:r>
              <a:rPr lang="en-US" dirty="0"/>
              <a:t>Speaker: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 (Los Alamos National Laboratory) </a:t>
            </a:r>
          </a:p>
          <a:p>
            <a:endParaRPr lang="en-US" dirty="0"/>
          </a:p>
          <a:p>
            <a:r>
              <a:rPr lang="en-US" b="1" dirty="0"/>
              <a:t>13:40 → 14:20 Mechanical Components and Installation, 40’ </a:t>
            </a:r>
          </a:p>
          <a:p>
            <a:pPr lvl="1"/>
            <a:r>
              <a:rPr lang="en-US" dirty="0"/>
              <a:t>Speaker: Walter Sondheim (Los Alamos National Laboratory) 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5232F7-974E-394E-BE26-B8C9A5C1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0F78F-EB8A-B945-9BE6-CEF8028B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4A572-70A1-554D-989F-045926B9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957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590549"/>
          </a:xfrm>
        </p:spPr>
        <p:txBody>
          <a:bodyPr/>
          <a:lstStyle/>
          <a:p>
            <a:r>
              <a:rPr lang="en-US" dirty="0"/>
              <a:t>Summary: MVTX - WBS 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2950"/>
            <a:ext cx="7886700" cy="3962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MS Project being updated, now moved into P6</a:t>
            </a:r>
          </a:p>
          <a:p>
            <a:pPr lvl="1"/>
            <a:r>
              <a:rPr lang="en-US" dirty="0"/>
              <a:t>Stave and RU production through ALICE, moved out of the scope</a:t>
            </a:r>
          </a:p>
          <a:p>
            <a:pPr lvl="1"/>
            <a:r>
              <a:rPr lang="en-US" dirty="0"/>
              <a:t>The rest of tasks, being optimize for cash flow and schedule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Early procurements of staves and readout units (RU) through US-Alice </a:t>
            </a:r>
          </a:p>
          <a:p>
            <a:pPr lvl="1"/>
            <a:r>
              <a:rPr lang="en-US" dirty="0"/>
              <a:t>DOE and BNL agreed, DOE directly pays UTK/US-ALICE</a:t>
            </a:r>
          </a:p>
          <a:p>
            <a:pPr lvl="1"/>
            <a:r>
              <a:rPr lang="en-US" dirty="0"/>
              <a:t>Received signed letter from CERN on the cost of 60 RUs and 84 Stave, ~$1.36M</a:t>
            </a:r>
          </a:p>
          <a:p>
            <a:pPr lvl="1"/>
            <a:r>
              <a:rPr lang="en-US" dirty="0"/>
              <a:t>Purchase paperwork in progress at UTK, aiming to complete by ~ December 2018 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About $5M to be added to the sPHENIX Management Portfolio</a:t>
            </a:r>
          </a:p>
          <a:p>
            <a:pPr lvl="1"/>
            <a:r>
              <a:rPr lang="en-US" dirty="0"/>
              <a:t>Open MVTX accounts in progress</a:t>
            </a:r>
          </a:p>
          <a:p>
            <a:pPr lvl="1"/>
            <a:r>
              <a:rPr lang="en-US" dirty="0"/>
              <a:t>As a separated project from the MIE, for the rest of MVTX tasks  </a:t>
            </a:r>
          </a:p>
          <a:p>
            <a:pPr lvl="2"/>
            <a:r>
              <a:rPr lang="en-US" dirty="0"/>
              <a:t>Mechanical system design and fabrication</a:t>
            </a:r>
          </a:p>
          <a:p>
            <a:pPr lvl="2"/>
            <a:r>
              <a:rPr lang="en-US" dirty="0"/>
              <a:t>Monthly report to sPHENIX and BNL upper management</a:t>
            </a:r>
          </a:p>
          <a:p>
            <a:pPr lvl="2"/>
            <a:r>
              <a:rPr lang="en-US" dirty="0"/>
              <a:t>Update baseline cost and schedule by January 2019</a:t>
            </a:r>
          </a:p>
          <a:p>
            <a:pPr lvl="1"/>
            <a:r>
              <a:rPr lang="en-US" dirty="0"/>
              <a:t>Will NOT be part of CD-2/3 DOE review </a:t>
            </a:r>
          </a:p>
          <a:p>
            <a:pPr lvl="2"/>
            <a:r>
              <a:rPr lang="en-US" dirty="0">
                <a:solidFill>
                  <a:srgbClr val="032AFF"/>
                </a:solidFill>
              </a:rPr>
              <a:t>Prepared for a separate DOE review  in FY19</a:t>
            </a:r>
          </a:p>
          <a:p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19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31FD6-29E3-9240-A27C-4BB53275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8BE9F-3AC2-5644-BE68-595FE8FE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063FA-ED15-6943-891B-DFEA3680B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BE95-8293-4040-9773-65E2BB1B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604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104"/>
            <a:ext cx="7620000" cy="55721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MVTX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APS-based </a:t>
            </a:r>
            <a:r>
              <a:rPr lang="en-US" sz="3200" dirty="0" err="1">
                <a:solidFill>
                  <a:srgbClr val="FF0000"/>
                </a:solidFill>
              </a:rPr>
              <a:t>V</a:t>
            </a:r>
            <a:r>
              <a:rPr lang="en-US" sz="3200" dirty="0" err="1"/>
              <a:t>er</a:t>
            </a:r>
            <a:r>
              <a:rPr lang="en-US" sz="3200" dirty="0" err="1">
                <a:solidFill>
                  <a:srgbClr val="FF0000"/>
                </a:solidFill>
              </a:rPr>
              <a:t>T</a:t>
            </a:r>
            <a:r>
              <a:rPr lang="en-US" sz="3200" dirty="0" err="1"/>
              <a:t>e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29251" y="1654936"/>
            <a:ext cx="1675295" cy="2478224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87379" y="2788907"/>
            <a:ext cx="2220097" cy="1665689"/>
            <a:chOff x="7365933" y="556092"/>
            <a:chExt cx="3771955" cy="2951738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6543" y="627750"/>
              <a:ext cx="2274131" cy="317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788" dirty="0">
                  <a:solidFill>
                    <a:srgbClr val="FF0000"/>
                  </a:solidFill>
                </a:rPr>
                <a:t>sPHENIX </a:t>
              </a:r>
              <a:r>
                <a:rPr sz="788" dirty="0">
                  <a:solidFill>
                    <a:srgbClr val="FF0000"/>
                  </a:solidFill>
                </a:rPr>
                <a:t>Inner Trackin</a:t>
              </a:r>
              <a:r>
                <a:rPr lang="en-US" sz="788" dirty="0">
                  <a:solidFill>
                    <a:srgbClr val="FF0000"/>
                  </a:solidFill>
                </a:rPr>
                <a:t>g: MVTX</a:t>
              </a:r>
              <a:endParaRPr sz="788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624227" y="3452907"/>
            <a:ext cx="1796829" cy="819980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rgbClr val="FF0000"/>
                </a:solidFill>
              </a:rPr>
              <a:t>     </a:t>
            </a:r>
            <a:r>
              <a:rPr lang="en-US" sz="900" dirty="0">
                <a:solidFill>
                  <a:srgbClr val="032AFF"/>
                </a:solidFill>
              </a:rPr>
              <a:t>“Adopt” ALICE ITS/IB: 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Minimum risk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Maximum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7346" y="1635097"/>
            <a:ext cx="1342983" cy="1644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207" y="867756"/>
            <a:ext cx="1934347" cy="1980422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2286000" y="1855012"/>
            <a:ext cx="570069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1607654" y="1855012"/>
            <a:ext cx="617624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66631" y="935043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5430" y="846653"/>
            <a:ext cx="177411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Key integration tasks: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Readout 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9C42A-8B14-8C4E-832E-93C838ACCEAA}"/>
              </a:ext>
            </a:extLst>
          </p:cNvPr>
          <p:cNvSpPr txBox="1"/>
          <p:nvPr/>
        </p:nvSpPr>
        <p:spPr>
          <a:xfrm>
            <a:off x="1295400" y="4552950"/>
            <a:ext cx="54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2AFF"/>
                </a:solidFill>
              </a:rPr>
              <a:t>Leveraging on extensive R&amp;D and design work by ALICE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243B7-A4BE-C540-8058-FD3BB5F97326}"/>
              </a:ext>
            </a:extLst>
          </p:cNvPr>
          <p:cNvSpPr txBox="1"/>
          <p:nvPr/>
        </p:nvSpPr>
        <p:spPr>
          <a:xfrm>
            <a:off x="361542" y="856088"/>
            <a:ext cx="1472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sPHENIX@RHIC</a:t>
            </a:r>
            <a:r>
              <a:rPr lang="en-US" sz="1400" dirty="0"/>
              <a:t> </a:t>
            </a:r>
          </a:p>
          <a:p>
            <a:r>
              <a:rPr lang="en-US" sz="1400" dirty="0"/>
              <a:t>(2023+) </a:t>
            </a:r>
          </a:p>
        </p:txBody>
      </p:sp>
    </p:spTree>
    <p:extLst>
      <p:ext uri="{BB962C8B-B14F-4D97-AF65-F5344CB8AC3E}">
        <p14:creationId xmlns:p14="http://schemas.microsoft.com/office/powerpoint/2010/main" val="251440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936"/>
            <a:ext cx="6843520" cy="917864"/>
          </a:xfrm>
        </p:spPr>
        <p:txBody>
          <a:bodyPr>
            <a:normAutofit fontScale="90000"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0" y="948199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23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3" y="369742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7" y="461535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5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6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9" y="837488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379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5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0" y="2489640"/>
            <a:ext cx="358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7" y="3001165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ALPIDE sensor:</a:t>
            </a:r>
          </a:p>
          <a:p>
            <a:r>
              <a:rPr lang="en-US" sz="1400" dirty="0"/>
              <a:t>1.5cm x 3.0cm, 0.5M channels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16448" r="23976" b="21272"/>
          <a:stretch/>
        </p:blipFill>
        <p:spPr>
          <a:xfrm rot="5400000">
            <a:off x="6697399" y="3115581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0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22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Sensors and Electronics 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42951"/>
            <a:ext cx="8458200" cy="3809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32AFF"/>
                </a:solidFill>
              </a:rPr>
              <a:t>Major hardware: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48 ALICE ALPIDE Staves + Interface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48 Front End Electronics (ALICE RUv2)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Back End Electronics (ATLAS FELIX v2)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EBDC Linux servers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Power Boards + CAEN Supplies +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 Stave to RU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144 data fiber optic cables (3 fibers x 48 FEE)</a:t>
            </a:r>
            <a:endParaRPr lang="en-US" sz="2400" dirty="0">
              <a:solidFill>
                <a:srgbClr val="032A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Stave production: total 84, 75% spares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Two inner layers: 12+16=28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10% spares: 8 staves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RU production: 60 in total, 25% spares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5CAF6-FE9F-5648-AE59-371F3FDB95AB}"/>
              </a:ext>
            </a:extLst>
          </p:cNvPr>
          <p:cNvGrpSpPr/>
          <p:nvPr/>
        </p:nvGrpSpPr>
        <p:grpSpPr>
          <a:xfrm>
            <a:off x="6292616" y="1279570"/>
            <a:ext cx="2754762" cy="533400"/>
            <a:chOff x="5641001" y="3295935"/>
            <a:chExt cx="3502999" cy="92158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7A29520-450C-E643-97F3-ECF5075C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001" y="3295935"/>
              <a:ext cx="3502999" cy="53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 descr="G:\Workspaces\e\ellaudi\Alice_photo_repository\pictures\2015_03_03_stave1_21_HIC\DSCN1647.JPG">
              <a:extLst>
                <a:ext uri="{FF2B5EF4-FFF2-40B4-BE49-F238E27FC236}">
                  <a16:creationId xmlns:a16="http://schemas.microsoft.com/office/drawing/2014/main" id="{EF00E65A-60F5-F94E-B4E4-295FEB723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4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41001" y="3650182"/>
              <a:ext cx="3502999" cy="56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9543AFA-E89D-244E-9477-4F6F7935D9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00" y="2533998"/>
            <a:ext cx="2066062" cy="807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5B7D-02A6-A847-8CBD-552288CC8B95}"/>
              </a:ext>
            </a:extLst>
          </p:cNvPr>
          <p:cNvSpPr txBox="1"/>
          <p:nvPr/>
        </p:nvSpPr>
        <p:spPr>
          <a:xfrm>
            <a:off x="7543800" y="1812970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ALICE ITS/IB stave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1F11C-439B-F04F-B97B-108F6395CCDA}"/>
              </a:ext>
            </a:extLst>
          </p:cNvPr>
          <p:cNvSpPr txBox="1"/>
          <p:nvPr/>
        </p:nvSpPr>
        <p:spPr>
          <a:xfrm>
            <a:off x="7563729" y="3362909"/>
            <a:ext cx="904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ALICE ITS RU</a:t>
            </a:r>
          </a:p>
        </p:txBody>
      </p:sp>
    </p:spTree>
    <p:extLst>
      <p:ext uri="{BB962C8B-B14F-4D97-AF65-F5344CB8AC3E}">
        <p14:creationId xmlns:p14="http://schemas.microsoft.com/office/powerpoint/2010/main" val="87296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20"/>
            <a:ext cx="7391400" cy="593170"/>
          </a:xfrm>
        </p:spPr>
        <p:txBody>
          <a:bodyPr>
            <a:normAutofit/>
          </a:bodyPr>
          <a:lstStyle/>
          <a:p>
            <a:r>
              <a:rPr lang="en-US" sz="3200" dirty="0"/>
              <a:t>sPHENIX vs ALICE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781710"/>
              </p:ext>
            </p:extLst>
          </p:nvPr>
        </p:nvGraphicFramePr>
        <p:xfrm>
          <a:off x="1524000" y="743910"/>
          <a:ext cx="6576788" cy="1562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35576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ALICE (Run3)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sPHENIX (Max)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Ratio of data rates </a:t>
                      </a:r>
                      <a:r>
                        <a:rPr lang="en-US" sz="1400" dirty="0" err="1"/>
                        <a:t>sPHENX</a:t>
                      </a:r>
                      <a:r>
                        <a:rPr lang="en-US" sz="1400" dirty="0"/>
                        <a:t>/ALICE 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Pb+Pb</a:t>
                      </a:r>
                      <a:r>
                        <a:rPr lang="en-US" sz="1400" dirty="0"/>
                        <a:t> /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Au+Au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200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p+p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13 MHz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(1.6)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/>
                        <a:t>Trigger/Readout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50 kHz/(C.R.)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15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659810" y="3028950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MB Event track multiplicity </a:t>
            </a:r>
            <a:r>
              <a:rPr lang="en-US" sz="1600" dirty="0" err="1"/>
              <a:t>dN</a:t>
            </a:r>
            <a:r>
              <a:rPr lang="en-US" sz="1600" dirty="0"/>
              <a:t>/</a:t>
            </a:r>
            <a:r>
              <a:rPr lang="en-US" sz="1600" dirty="0" err="1"/>
              <a:t>dη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AFF"/>
                </a:solidFill>
              </a:rPr>
              <a:t>sPHENIX = 1/3 ALICE (pp)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2AFF"/>
                </a:solidFill>
              </a:rPr>
              <a:t>sPHENIX = 1/5 ALICE (AA)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FF0000"/>
                </a:solidFill>
              </a:rPr>
              <a:t>sPHENIX triggered data rate fits well within ALICE readout hardware specs </a:t>
            </a:r>
          </a:p>
        </p:txBody>
      </p:sp>
    </p:spTree>
    <p:extLst>
      <p:ext uri="{BB962C8B-B14F-4D97-AF65-F5344CB8AC3E}">
        <p14:creationId xmlns:p14="http://schemas.microsoft.com/office/powerpoint/2010/main" val="3118364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3" y="1"/>
            <a:ext cx="7886700" cy="574658"/>
          </a:xfrm>
        </p:spPr>
        <p:txBody>
          <a:bodyPr/>
          <a:lstStyle/>
          <a:p>
            <a:r>
              <a:rPr lang="en-US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22" y="994172"/>
            <a:ext cx="4020174" cy="14614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review recommendation: 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4"/>
          <a:stretch/>
        </p:blipFill>
        <p:spPr>
          <a:xfrm>
            <a:off x="4423451" y="719527"/>
            <a:ext cx="4646882" cy="442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33977"/>
            <a:ext cx="4538630" cy="1943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273411" y="2455584"/>
            <a:ext cx="372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033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16001"/>
            <a:ext cx="6172200" cy="534184"/>
          </a:xfrm>
        </p:spPr>
        <p:txBody>
          <a:bodyPr>
            <a:normAutofit/>
          </a:bodyPr>
          <a:lstStyle/>
          <a:p>
            <a:r>
              <a:rPr lang="en-US" sz="2700" dirty="0"/>
              <a:t>Projected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86" y="722896"/>
            <a:ext cx="4497615" cy="17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971527"/>
            <a:ext cx="5666180" cy="1378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6415352" y="681283"/>
            <a:ext cx="1221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5992324" y="1025770"/>
            <a:ext cx="1240814" cy="12367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60" y="2393859"/>
            <a:ext cx="5915025" cy="7535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143000" y="3208254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Projected sPHENIX MVTX L0 fluence:</a:t>
            </a:r>
            <a:endParaRPr lang="en-US" b="1" baseline="30000" dirty="0"/>
          </a:p>
          <a:p>
            <a:endParaRPr lang="en-US" dirty="0"/>
          </a:p>
          <a:p>
            <a:r>
              <a:rPr lang="en-US" dirty="0"/>
              <a:t>Outer layers:</a:t>
            </a:r>
          </a:p>
          <a:p>
            <a:r>
              <a:rPr lang="en-US" sz="1200" dirty="0"/>
              <a:t> L1 = 0.6 x L0; L2 = 0.4 x L0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4662339" y="3220819"/>
            <a:ext cx="2363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TID = 1060krad</a:t>
            </a:r>
          </a:p>
          <a:p>
            <a:r>
              <a:rPr lang="en-US" b="1" dirty="0"/>
              <a:t>NIEL = 6x10</a:t>
            </a:r>
            <a:r>
              <a:rPr lang="en-US" b="1" baseline="30000" dirty="0"/>
              <a:t>12</a:t>
            </a:r>
            <a:r>
              <a:rPr lang="en-US" b="1" dirty="0"/>
              <a:t> </a:t>
            </a:r>
            <a:r>
              <a:rPr lang="en-US" b="1" dirty="0" err="1"/>
              <a:t>N</a:t>
            </a:r>
            <a:r>
              <a:rPr lang="en-US" b="1" baseline="-25000" dirty="0" err="1"/>
              <a:t>eq</a:t>
            </a:r>
            <a:r>
              <a:rPr lang="en-US" b="1" dirty="0"/>
              <a:t>/cm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7059481" y="2565626"/>
            <a:ext cx="1817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PHENIX study</a:t>
            </a:r>
          </a:p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1962544" y="4352277"/>
            <a:ext cx="52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Sensors tested to full MVTX NIEL and ~3x TID @ALICE </a:t>
            </a:r>
          </a:p>
        </p:txBody>
      </p:sp>
    </p:spTree>
    <p:extLst>
      <p:ext uri="{BB962C8B-B14F-4D97-AF65-F5344CB8AC3E}">
        <p14:creationId xmlns:p14="http://schemas.microsoft.com/office/powerpoint/2010/main" val="1946701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b="27630"/>
          <a:stretch/>
        </p:blipFill>
        <p:spPr bwMode="auto">
          <a:xfrm rot="5400000">
            <a:off x="4874339" y="873840"/>
            <a:ext cx="5143501" cy="33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4524"/>
          <a:stretch/>
        </p:blipFill>
        <p:spPr bwMode="auto">
          <a:xfrm>
            <a:off x="3120888" y="0"/>
            <a:ext cx="25245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4353"/>
          <a:stretch/>
        </p:blipFill>
        <p:spPr bwMode="auto">
          <a:xfrm>
            <a:off x="9942" y="0"/>
            <a:ext cx="35383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6112566" y="4362300"/>
            <a:ext cx="938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80224" y="793257"/>
            <a:ext cx="103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1909699" y="620131"/>
            <a:ext cx="938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BBF80-32A2-394F-B984-1B9206D2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781E-902F-F248-BB41-695F6A6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E105-49C1-DF4D-8A7F-228FED6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76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25800"/>
            <a:ext cx="8534400" cy="565545"/>
          </a:xfrm>
        </p:spPr>
        <p:txBody>
          <a:bodyPr/>
          <a:lstStyle/>
          <a:p>
            <a:r>
              <a:rPr lang="en-US" sz="3600" dirty="0"/>
              <a:t>Stave and RU Production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8"/>
            <a:ext cx="4114800" cy="3775591"/>
          </a:xfrm>
          <a:ln>
            <a:solidFill>
              <a:srgbClr val="032AFF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0" y="867166"/>
            <a:ext cx="3581400" cy="3761984"/>
          </a:xfrm>
          <a:ln>
            <a:solidFill>
              <a:srgbClr val="032AFF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6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/>
          <a:lstStyle/>
          <a:p>
            <a:r>
              <a:rPr lang="en-US" dirty="0"/>
              <a:t>MVTX technology</a:t>
            </a:r>
          </a:p>
          <a:p>
            <a:r>
              <a:rPr lang="en-US" dirty="0"/>
              <a:t>MVTX project scope</a:t>
            </a:r>
          </a:p>
          <a:p>
            <a:r>
              <a:rPr lang="en-US" dirty="0"/>
              <a:t>Design and R&amp;D progress</a:t>
            </a:r>
          </a:p>
          <a:p>
            <a:r>
              <a:rPr lang="en-US" dirty="0"/>
              <a:t>Near term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138552" y="636918"/>
            <a:ext cx="3738350" cy="4232739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508056" cy="493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https://</a:t>
              </a:r>
              <a:r>
                <a:rPr lang="en-US" sz="12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2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AACB88-8531-9247-9071-775315D91FF3}"/>
              </a:ext>
            </a:extLst>
          </p:cNvPr>
          <p:cNvSpPr txBox="1"/>
          <p:nvPr/>
        </p:nvSpPr>
        <p:spPr>
          <a:xfrm>
            <a:off x="5138552" y="1017207"/>
            <a:ext cx="2050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Submitted to BNL ALD 2/2018</a:t>
            </a:r>
          </a:p>
        </p:txBody>
      </p:sp>
    </p:spTree>
    <p:extLst>
      <p:ext uri="{BB962C8B-B14F-4D97-AF65-F5344CB8AC3E}">
        <p14:creationId xmlns:p14="http://schemas.microsoft.com/office/powerpoint/2010/main" val="943174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974C-70E1-E143-B172-419C5B7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5744"/>
            <a:ext cx="7886700" cy="583406"/>
          </a:xfrm>
        </p:spPr>
        <p:txBody>
          <a:bodyPr/>
          <a:lstStyle/>
          <a:p>
            <a:r>
              <a:rPr lang="en-US" sz="3200" dirty="0"/>
              <a:t>sPHENIX/MVTX IB Stave Assembly </a:t>
            </a:r>
            <a:br>
              <a:rPr lang="en-US" sz="3200" dirty="0"/>
            </a:br>
            <a:r>
              <a:rPr lang="en-US" sz="3200" dirty="0"/>
              <a:t>Procedure at CERN by ALICE ITS Group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9816-2DF0-B547-A1F6-83506A7F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2550"/>
            <a:ext cx="7886700" cy="3263504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dirty="0"/>
              <a:t>Prepare sensors and FPC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Glue 9 sensors to FPC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Wire bonding 9 sensors to FPC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Solder power flex PCB to FPC 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Glue HIC to </a:t>
            </a:r>
            <a:r>
              <a:rPr lang="en-US" dirty="0" err="1"/>
              <a:t>coldplate</a:t>
            </a:r>
            <a:r>
              <a:rPr lang="en-US" dirty="0"/>
              <a:t>/carbon space frame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A stave is ready for QA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CMM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FE23-90AA-4046-A44F-4DA2AB15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98E99-D80D-564D-A186-51E250F0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41D4E-A10D-2B4C-9D9D-7F0BE9A6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20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C8F8-1CBC-E24A-8F3B-DFF0E9AD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04" y="100542"/>
            <a:ext cx="833419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Two HICs Produced and Tested at CERN w/ Extended Power Cables</a:t>
            </a:r>
            <a:br>
              <a:rPr lang="en-US" sz="2400" dirty="0"/>
            </a:br>
            <a:r>
              <a:rPr lang="en-US" sz="2100" dirty="0">
                <a:solidFill>
                  <a:srgbClr val="0432FF"/>
                </a:solidFill>
              </a:rPr>
              <a:t>NO noticeable difference in sensor performance, as expected </a:t>
            </a: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https://www.phenix.bnl.gov/WWW/publish/mxliu/sPHENIX/pictures/CERN-092018/HICs_Ext_FPC_PWR_40_60cm_IMG_1175.jpg">
            <a:extLst>
              <a:ext uri="{FF2B5EF4-FFF2-40B4-BE49-F238E27FC236}">
                <a16:creationId xmlns:a16="http://schemas.microsoft.com/office/drawing/2014/main" id="{C28D7FC7-14B6-3248-864D-4F152429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4"/>
          <a:stretch/>
        </p:blipFill>
        <p:spPr bwMode="auto">
          <a:xfrm>
            <a:off x="733639" y="1268016"/>
            <a:ext cx="7487043" cy="339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0D5E7-9A76-E745-B226-43F1994AA77D}"/>
              </a:ext>
            </a:extLst>
          </p:cNvPr>
          <p:cNvSpPr txBox="1"/>
          <p:nvPr/>
        </p:nvSpPr>
        <p:spPr>
          <a:xfrm>
            <a:off x="3258480" y="1924733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MVTX: 40cm flex power PCB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02987-E2F3-8349-B373-E79D904E302C}"/>
              </a:ext>
            </a:extLst>
          </p:cNvPr>
          <p:cNvSpPr txBox="1"/>
          <p:nvPr/>
        </p:nvSpPr>
        <p:spPr>
          <a:xfrm>
            <a:off x="3148121" y="3007526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MVTX: 60cm flex power PCB</a:t>
            </a:r>
            <a:r>
              <a:rPr lang="en-US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E324AC-C317-CF47-8ECC-FFC4B67AEBC9}"/>
              </a:ext>
            </a:extLst>
          </p:cNvPr>
          <p:cNvCxnSpPr/>
          <p:nvPr/>
        </p:nvCxnSpPr>
        <p:spPr>
          <a:xfrm>
            <a:off x="3131389" y="1805078"/>
            <a:ext cx="2775549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839DF-5957-5F43-9467-415E62B52D7A}"/>
              </a:ext>
            </a:extLst>
          </p:cNvPr>
          <p:cNvCxnSpPr>
            <a:cxnSpLocks/>
          </p:cNvCxnSpPr>
          <p:nvPr/>
        </p:nvCxnSpPr>
        <p:spPr>
          <a:xfrm flipV="1">
            <a:off x="2184640" y="2788489"/>
            <a:ext cx="4822166" cy="7548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2A7F07-053B-EF40-9A5A-389333265C9F}"/>
              </a:ext>
            </a:extLst>
          </p:cNvPr>
          <p:cNvCxnSpPr>
            <a:cxnSpLocks/>
          </p:cNvCxnSpPr>
          <p:nvPr/>
        </p:nvCxnSpPr>
        <p:spPr>
          <a:xfrm flipV="1">
            <a:off x="6036334" y="2969501"/>
            <a:ext cx="1084772" cy="43069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6F0B86-7D8E-3A4A-8BD5-D8A4CD9815E0}"/>
              </a:ext>
            </a:extLst>
          </p:cNvPr>
          <p:cNvSpPr txBox="1"/>
          <p:nvPr/>
        </p:nvSpPr>
        <p:spPr>
          <a:xfrm>
            <a:off x="5987693" y="2969501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ALICE IB: 15cm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08EAC1F-E999-E64F-814F-107D12DC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4778C8D-B884-1640-9A23-2C48F14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8FB3D9-A9BF-2B4C-94B0-C3E05603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47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A543-9E48-9C46-83CA-BED2CBA6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90" y="1519"/>
            <a:ext cx="7886700" cy="994172"/>
          </a:xfrm>
        </p:spPr>
        <p:txBody>
          <a:bodyPr/>
          <a:lstStyle/>
          <a:p>
            <a:r>
              <a:rPr lang="en-US" dirty="0"/>
              <a:t>HICs Test Results from CERN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5FFB9-DF36-A444-80DB-49FE6254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8" y="854864"/>
            <a:ext cx="8418445" cy="3862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FCF55-9C72-EA4D-8309-28FD63492C1C}"/>
              </a:ext>
            </a:extLst>
          </p:cNvPr>
          <p:cNvSpPr txBox="1"/>
          <p:nvPr/>
        </p:nvSpPr>
        <p:spPr>
          <a:xfrm>
            <a:off x="1657350" y="2608081"/>
            <a:ext cx="240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Before: 2 ALICE IB HICs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D4B-1F53-E540-9519-83E333FF180D}"/>
              </a:ext>
            </a:extLst>
          </p:cNvPr>
          <p:cNvSpPr txBox="1"/>
          <p:nvPr/>
        </p:nvSpPr>
        <p:spPr>
          <a:xfrm>
            <a:off x="4581940" y="2336395"/>
            <a:ext cx="450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After: same ALICE HICs, replaced power FPCs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525EB-E96B-BC4C-A24B-F62C7E47AF1E}"/>
              </a:ext>
            </a:extLst>
          </p:cNvPr>
          <p:cNvSpPr txBox="1"/>
          <p:nvPr/>
        </p:nvSpPr>
        <p:spPr>
          <a:xfrm>
            <a:off x="505668" y="4707546"/>
            <a:ext cx="555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Noise level: ~4 e’s;   </a:t>
            </a:r>
            <a:r>
              <a:rPr lang="en-US" b="1" dirty="0">
                <a:solidFill>
                  <a:srgbClr val="00B050"/>
                </a:solidFill>
              </a:rPr>
              <a:t>Threshold: ~180e’s;</a:t>
            </a:r>
            <a:r>
              <a:rPr lang="en-US" b="1" dirty="0">
                <a:solidFill>
                  <a:srgbClr val="0432FF"/>
                </a:solidFill>
              </a:rPr>
              <a:t>   MIP: ~1000 e’s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0C824-89FF-1D4A-BD70-76D15F258457}"/>
              </a:ext>
            </a:extLst>
          </p:cNvPr>
          <p:cNvSpPr txBox="1"/>
          <p:nvPr/>
        </p:nvSpPr>
        <p:spPr>
          <a:xfrm>
            <a:off x="4919871" y="474730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Chip-0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F61A6-F6F4-824F-9EAB-AEDCF57CE6F4}"/>
              </a:ext>
            </a:extLst>
          </p:cNvPr>
          <p:cNvSpPr txBox="1"/>
          <p:nvPr/>
        </p:nvSpPr>
        <p:spPr>
          <a:xfrm>
            <a:off x="7717736" y="4707546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Chip-8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CFE02-28C5-5D42-A898-175BBB201C78}"/>
              </a:ext>
            </a:extLst>
          </p:cNvPr>
          <p:cNvSpPr txBox="1"/>
          <p:nvPr/>
        </p:nvSpPr>
        <p:spPr>
          <a:xfrm>
            <a:off x="4203940" y="332860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3078D-02BA-F44B-8273-E9D7329F22FB}"/>
              </a:ext>
            </a:extLst>
          </p:cNvPr>
          <p:cNvSpPr txBox="1"/>
          <p:nvPr/>
        </p:nvSpPr>
        <p:spPr>
          <a:xfrm>
            <a:off x="4203940" y="419381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HIC2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72CE-F032-314A-9AFC-21C4E259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00B2BB-782B-A045-A85A-5A7E7BDD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F7FC25-61F8-5440-93CC-B3C901FB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32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B7EE8-9A68-304A-A302-8A9CC9EBAA5D}"/>
              </a:ext>
            </a:extLst>
          </p:cNvPr>
          <p:cNvSpPr txBox="1"/>
          <p:nvPr/>
        </p:nvSpPr>
        <p:spPr>
          <a:xfrm>
            <a:off x="0" y="344052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11978-6759-8348-9CBC-4F5F0179915C}"/>
              </a:ext>
            </a:extLst>
          </p:cNvPr>
          <p:cNvSpPr txBox="1"/>
          <p:nvPr/>
        </p:nvSpPr>
        <p:spPr>
          <a:xfrm>
            <a:off x="-9137" y="4293874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71792-F33A-9F41-85D7-B22EEF29D1B1}"/>
              </a:ext>
            </a:extLst>
          </p:cNvPr>
          <p:cNvSpPr txBox="1"/>
          <p:nvPr/>
        </p:nvSpPr>
        <p:spPr>
          <a:xfrm>
            <a:off x="61195" y="3051605"/>
            <a:ext cx="53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Thr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6929E-D0F9-A34D-9109-6CB8173DF736}"/>
              </a:ext>
            </a:extLst>
          </p:cNvPr>
          <p:cNvSpPr txBox="1"/>
          <p:nvPr/>
        </p:nvSpPr>
        <p:spPr>
          <a:xfrm>
            <a:off x="48259" y="3875781"/>
            <a:ext cx="53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Thr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3509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944" y="3442264"/>
            <a:ext cx="4840736" cy="1383068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59489" y="1747555"/>
            <a:ext cx="2862318" cy="1192294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Interim Design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33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37" y="212519"/>
            <a:ext cx="7801466" cy="227438"/>
          </a:xfrm>
        </p:spPr>
        <p:txBody>
          <a:bodyPr/>
          <a:lstStyle/>
          <a:p>
            <a:r>
              <a:rPr lang="en-GB" sz="24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9436" y="904328"/>
            <a:ext cx="8120010" cy="32551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82632" y="1327808"/>
            <a:ext cx="19461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185305" y="1698255"/>
            <a:ext cx="3070007" cy="136092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2720308" y="3059176"/>
            <a:ext cx="3378066" cy="8647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43414" y="344332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2670555" y="3679273"/>
            <a:ext cx="321042" cy="1559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3016861" y="4517870"/>
            <a:ext cx="170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149338" y="4690132"/>
            <a:ext cx="842260" cy="1291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4384972" y="4375593"/>
            <a:ext cx="141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2355509" y="4173311"/>
            <a:ext cx="2029463" cy="38694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5005252" y="1303871"/>
            <a:ext cx="3730074" cy="2301032"/>
            <a:chOff x="2322475" y="3022062"/>
            <a:chExt cx="5162458" cy="3456409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3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4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8" y="4188220"/>
              <a:ext cx="1654105" cy="55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7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5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79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5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8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8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55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59490" y="1720225"/>
            <a:ext cx="889849" cy="130037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2211990" y="1720225"/>
            <a:ext cx="889849" cy="130037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9DA763D-6067-0245-B034-3E459DFFD682}"/>
              </a:ext>
            </a:extLst>
          </p:cNvPr>
          <p:cNvSpPr txBox="1"/>
          <p:nvPr/>
        </p:nvSpPr>
        <p:spPr>
          <a:xfrm>
            <a:off x="6675680" y="23748"/>
            <a:ext cx="262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Antonello Di Mauro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7E042-1A34-7848-AFFF-1AC5D2713437}"/>
              </a:ext>
            </a:extLst>
          </p:cNvPr>
          <p:cNvSpPr txBox="1"/>
          <p:nvPr/>
        </p:nvSpPr>
        <p:spPr>
          <a:xfrm>
            <a:off x="7036252" y="3923696"/>
            <a:ext cx="19627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Modified for sPHENIX: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15cm -&gt; 40cm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F86855-F8E7-FF4F-8D4C-9B14A72D64B5}"/>
              </a:ext>
            </a:extLst>
          </p:cNvPr>
          <p:cNvCxnSpPr>
            <a:cxnSpLocks/>
          </p:cNvCxnSpPr>
          <p:nvPr/>
        </p:nvCxnSpPr>
        <p:spPr>
          <a:xfrm flipV="1">
            <a:off x="7620884" y="3581821"/>
            <a:ext cx="297964" cy="3418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238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Interim Design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455" y="765614"/>
            <a:ext cx="2895731" cy="1989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887" y="652249"/>
            <a:ext cx="4158908" cy="1815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83" y="2818582"/>
            <a:ext cx="3944484" cy="1726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121" y="2685163"/>
            <a:ext cx="3795331" cy="12664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281" y="491038"/>
            <a:ext cx="387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2-layer flex, PI: 50 µm, Cu: 35 µm, solder mask: 20 µm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340131" y="1103718"/>
            <a:ext cx="396339" cy="125494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4" name="TextBox 13"/>
          <p:cNvSpPr txBox="1"/>
          <p:nvPr/>
        </p:nvSpPr>
        <p:spPr>
          <a:xfrm>
            <a:off x="3334805" y="2461612"/>
            <a:ext cx="566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two flexes are connected together, AVDD is transferred from top to bottom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796" y="4545317"/>
            <a:ext cx="42039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PWR extension is connected to the FPC by iron soldering and wings are cut.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333385" y="3648918"/>
            <a:ext cx="267579" cy="164770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97"/>
          <a:stretch/>
        </p:blipFill>
        <p:spPr>
          <a:xfrm>
            <a:off x="4948389" y="3977049"/>
            <a:ext cx="3817062" cy="110485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49237" y="212519"/>
            <a:ext cx="7801466" cy="2274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04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FPC Extension for Connection to Electrical Services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101098" y="4433777"/>
            <a:ext cx="4371636" cy="2631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4400" y="2157720"/>
            <a:ext cx="67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3487" y="1059255"/>
            <a:ext cx="92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2" name="Curved Down Arrow 21"/>
          <p:cNvSpPr/>
          <p:nvPr/>
        </p:nvSpPr>
        <p:spPr>
          <a:xfrm>
            <a:off x="3340131" y="1951424"/>
            <a:ext cx="465810" cy="28578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09840" y="1237144"/>
            <a:ext cx="15949" cy="959441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619500" y="1166463"/>
            <a:ext cx="7975" cy="1159361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15431" y="891790"/>
            <a:ext cx="92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6171" y="1421571"/>
            <a:ext cx="67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7760" y="3187220"/>
            <a:ext cx="67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06433" y="3174948"/>
            <a:ext cx="4514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AVDD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08453" y="3305197"/>
            <a:ext cx="4514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DVDD</a:t>
            </a:r>
          </a:p>
        </p:txBody>
      </p:sp>
      <p:sp>
        <p:nvSpPr>
          <p:cNvPr id="33" name="TextBox 32"/>
          <p:cNvSpPr txBox="1"/>
          <p:nvPr/>
        </p:nvSpPr>
        <p:spPr>
          <a:xfrm rot="804008">
            <a:off x="7253376" y="1687029"/>
            <a:ext cx="4514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DGND</a:t>
            </a:r>
          </a:p>
        </p:txBody>
      </p:sp>
      <p:sp>
        <p:nvSpPr>
          <p:cNvPr id="34" name="TextBox 33"/>
          <p:cNvSpPr txBox="1"/>
          <p:nvPr/>
        </p:nvSpPr>
        <p:spPr>
          <a:xfrm rot="697548">
            <a:off x="7264006" y="1841203"/>
            <a:ext cx="4514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AGND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425411" y="3223911"/>
            <a:ext cx="505475" cy="734632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396168" y="3330237"/>
            <a:ext cx="505475" cy="734632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359853" y="3464218"/>
            <a:ext cx="376618" cy="637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1C1E31-63A4-6643-830F-80B99D3B4093}"/>
              </a:ext>
            </a:extLst>
          </p:cNvPr>
          <p:cNvSpPr txBox="1"/>
          <p:nvPr/>
        </p:nvSpPr>
        <p:spPr>
          <a:xfrm>
            <a:off x="6675680" y="23748"/>
            <a:ext cx="262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Antonello Di Mauro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827263-ADD8-3F4E-BC8C-281E88C1DD01}"/>
              </a:ext>
            </a:extLst>
          </p:cNvPr>
          <p:cNvSpPr/>
          <p:nvPr/>
        </p:nvSpPr>
        <p:spPr>
          <a:xfrm>
            <a:off x="4363258" y="663508"/>
            <a:ext cx="842215" cy="11780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0EE33-7A85-AB44-889D-7D05483EB867}"/>
              </a:ext>
            </a:extLst>
          </p:cNvPr>
          <p:cNvSpPr txBox="1"/>
          <p:nvPr/>
        </p:nvSpPr>
        <p:spPr>
          <a:xfrm>
            <a:off x="4094139" y="1923312"/>
            <a:ext cx="3499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Longer copper traces ~30cm </a:t>
            </a:r>
          </a:p>
          <a:p>
            <a:r>
              <a:rPr lang="en-US" b="1" dirty="0">
                <a:solidFill>
                  <a:srgbClr val="FFFF00"/>
                </a:solidFill>
              </a:rPr>
              <a:t>for sPHENIX, no other components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B70E92-68E9-654B-8E4C-E01A468EA127}"/>
              </a:ext>
            </a:extLst>
          </p:cNvPr>
          <p:cNvSpPr/>
          <p:nvPr/>
        </p:nvSpPr>
        <p:spPr>
          <a:xfrm rot="750046">
            <a:off x="5243349" y="974130"/>
            <a:ext cx="2724557" cy="9979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F2567-C5A7-D044-AE36-53E3798A9135}"/>
              </a:ext>
            </a:extLst>
          </p:cNvPr>
          <p:cNvSpPr txBox="1"/>
          <p:nvPr/>
        </p:nvSpPr>
        <p:spPr>
          <a:xfrm>
            <a:off x="6115050" y="1059255"/>
            <a:ext cx="126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Unchanged</a:t>
            </a:r>
          </a:p>
        </p:txBody>
      </p:sp>
    </p:spTree>
    <p:extLst>
      <p:ext uri="{BB962C8B-B14F-4D97-AF65-F5344CB8AC3E}">
        <p14:creationId xmlns:p14="http://schemas.microsoft.com/office/powerpoint/2010/main" val="327513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7B6B9-E49B-1A42-AE91-680CD501D9E5}"/>
              </a:ext>
            </a:extLst>
          </p:cNvPr>
          <p:cNvGrpSpPr/>
          <p:nvPr/>
        </p:nvGrpSpPr>
        <p:grpSpPr>
          <a:xfrm>
            <a:off x="72912" y="3412002"/>
            <a:ext cx="1881944" cy="1574943"/>
            <a:chOff x="220691" y="2007039"/>
            <a:chExt cx="2070765" cy="16600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2D267-C1B3-0146-85D9-9C9B0BB7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91" y="2007039"/>
              <a:ext cx="1872148" cy="16600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6E6286-458B-CC4C-BF60-79B8B2B08EBD}"/>
                </a:ext>
              </a:extLst>
            </p:cNvPr>
            <p:cNvSpPr txBox="1"/>
            <p:nvPr/>
          </p:nvSpPr>
          <p:spPr>
            <a:xfrm>
              <a:off x="530525" y="3305168"/>
              <a:ext cx="1760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Sensor source test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08" y="636532"/>
            <a:ext cx="3373550" cy="1364605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/>
              <a:t>MAPS evaluation </a:t>
            </a:r>
          </a:p>
          <a:p>
            <a:r>
              <a:rPr lang="en-US" sz="2300" dirty="0"/>
              <a:t>Readout integration</a:t>
            </a:r>
          </a:p>
          <a:p>
            <a:r>
              <a:rPr lang="en-US" sz="2300" dirty="0"/>
              <a:t>4-sensor telescope</a:t>
            </a:r>
          </a:p>
          <a:p>
            <a:r>
              <a:rPr lang="en-US" sz="2300" dirty="0"/>
              <a:t>Test beam at </a:t>
            </a:r>
            <a:r>
              <a:rPr lang="en-US" sz="2300" dirty="0" err="1"/>
              <a:t>Fermilab</a:t>
            </a:r>
            <a:endParaRPr lang="en-US" sz="2300" dirty="0"/>
          </a:p>
          <a:p>
            <a:r>
              <a:rPr lang="en-US" sz="2300" dirty="0"/>
              <a:t>Mechanical &amp; cooling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35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425" y="3472548"/>
            <a:ext cx="3743625" cy="15157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B4554-299F-F348-8C7F-E812236322CD}"/>
              </a:ext>
            </a:extLst>
          </p:cNvPr>
          <p:cNvGrpSpPr/>
          <p:nvPr/>
        </p:nvGrpSpPr>
        <p:grpSpPr>
          <a:xfrm>
            <a:off x="5407844" y="636532"/>
            <a:ext cx="2293899" cy="1680452"/>
            <a:chOff x="3943467" y="681777"/>
            <a:chExt cx="2495050" cy="1882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DECA3-FF95-6945-9521-284C0E89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467" y="693139"/>
              <a:ext cx="2495050" cy="18712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144722-A5A1-B54D-BBAC-84F090DB5C2E}"/>
                </a:ext>
              </a:extLst>
            </p:cNvPr>
            <p:cNvSpPr txBox="1"/>
            <p:nvPr/>
          </p:nvSpPr>
          <p:spPr>
            <a:xfrm>
              <a:off x="3954535" y="681777"/>
              <a:ext cx="2410590" cy="379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Signal integrity &amp; cables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4E96C-FE3D-204C-BB8B-9E2F8FCBCD81}"/>
              </a:ext>
            </a:extLst>
          </p:cNvPr>
          <p:cNvGrpSpPr/>
          <p:nvPr/>
        </p:nvGrpSpPr>
        <p:grpSpPr>
          <a:xfrm>
            <a:off x="7725797" y="646674"/>
            <a:ext cx="1332637" cy="1652590"/>
            <a:chOff x="5807275" y="2244039"/>
            <a:chExt cx="1195487" cy="15804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D678E9-C218-2640-A09C-2D63127F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09725" y="2441589"/>
              <a:ext cx="1580401" cy="118530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2979D2-69CB-A04C-8C31-FF59E6687CF0}"/>
                </a:ext>
              </a:extLst>
            </p:cNvPr>
            <p:cNvSpPr txBox="1"/>
            <p:nvPr/>
          </p:nvSpPr>
          <p:spPr>
            <a:xfrm>
              <a:off x="5854238" y="2933380"/>
              <a:ext cx="1148524" cy="500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Cooling system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prototype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BD9E2C-7EA7-F644-ADD8-0EBB7C29D6D3}"/>
              </a:ext>
            </a:extLst>
          </p:cNvPr>
          <p:cNvGrpSpPr/>
          <p:nvPr/>
        </p:nvGrpSpPr>
        <p:grpSpPr>
          <a:xfrm>
            <a:off x="5714993" y="2327126"/>
            <a:ext cx="3332088" cy="2729789"/>
            <a:chOff x="4082627" y="3182862"/>
            <a:chExt cx="2086680" cy="160742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53035F-C0EC-3A45-A058-67DA3C6B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627" y="3182862"/>
              <a:ext cx="2086680" cy="1565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6BF903-5579-5347-9758-F89EF3ABF2D5}"/>
                </a:ext>
              </a:extLst>
            </p:cNvPr>
            <p:cNvSpPr txBox="1"/>
            <p:nvPr/>
          </p:nvSpPr>
          <p:spPr>
            <a:xfrm>
              <a:off x="4360523" y="4451728"/>
              <a:ext cx="1706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Service cone R&amp;D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2274426" y="4685695"/>
            <a:ext cx="240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FPC power extension R&amp;D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1D62E3-BEC3-7C4B-8081-9B662A7A37ED}"/>
              </a:ext>
            </a:extLst>
          </p:cNvPr>
          <p:cNvGrpSpPr/>
          <p:nvPr/>
        </p:nvGrpSpPr>
        <p:grpSpPr>
          <a:xfrm>
            <a:off x="632089" y="1925845"/>
            <a:ext cx="3562172" cy="1683667"/>
            <a:chOff x="2143572" y="1959031"/>
            <a:chExt cx="3523701" cy="17257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779E4D-FEBE-074D-8F6C-B8CE4275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143572" y="1959031"/>
              <a:ext cx="3523701" cy="1725773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20B92A-7BC6-DC4C-8E7F-43F553B4097D}"/>
                </a:ext>
              </a:extLst>
            </p:cNvPr>
            <p:cNvSpPr txBox="1"/>
            <p:nvPr/>
          </p:nvSpPr>
          <p:spPr>
            <a:xfrm>
              <a:off x="3281296" y="3106759"/>
              <a:ext cx="1926618" cy="55607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400" b="1" dirty="0">
                  <a:solidFill>
                    <a:srgbClr val="FFFF00"/>
                  </a:solidFill>
                </a:rPr>
                <a:t>5m-long </a:t>
              </a:r>
              <a:r>
                <a:rPr lang="en-US" sz="1400" b="1" dirty="0" err="1">
                  <a:solidFill>
                    <a:srgbClr val="FFFF00"/>
                  </a:solidFill>
                </a:rPr>
                <a:t>SamTec</a:t>
              </a:r>
              <a:r>
                <a:rPr lang="en-US" sz="1400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6FB0-2849-DD4B-BE03-12545987AF9F}"/>
              </a:ext>
            </a:extLst>
          </p:cNvPr>
          <p:cNvGrpSpPr/>
          <p:nvPr/>
        </p:nvGrpSpPr>
        <p:grpSpPr>
          <a:xfrm>
            <a:off x="3209638" y="646675"/>
            <a:ext cx="2174152" cy="1680451"/>
            <a:chOff x="3196714" y="639135"/>
            <a:chExt cx="2189709" cy="1628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BBD0DC-8B03-2E48-934A-E550692B1252}"/>
                </a:ext>
              </a:extLst>
            </p:cNvPr>
            <p:cNvGrpSpPr/>
            <p:nvPr/>
          </p:nvGrpSpPr>
          <p:grpSpPr>
            <a:xfrm>
              <a:off x="3196714" y="639135"/>
              <a:ext cx="2187069" cy="1628775"/>
              <a:chOff x="3558979" y="1374637"/>
              <a:chExt cx="2187069" cy="1628775"/>
            </a:xfrm>
          </p:grpSpPr>
          <p:pic>
            <p:nvPicPr>
              <p:cNvPr id="30" name="Content Placeholder 5">
                <a:extLst>
                  <a:ext uri="{FF2B5EF4-FFF2-40B4-BE49-F238E27FC236}">
                    <a16:creationId xmlns:a16="http://schemas.microsoft.com/office/drawing/2014/main" id="{63FDFDA9-67C8-294D-92A6-956CAAE3A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74348" y="1374637"/>
                <a:ext cx="2171700" cy="162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0CAEB-531A-DC41-BB2D-B1F925624772}"/>
                  </a:ext>
                </a:extLst>
              </p:cNvPr>
              <p:cNvSpPr txBox="1"/>
              <p:nvPr/>
            </p:nvSpPr>
            <p:spPr>
              <a:xfrm>
                <a:off x="3558979" y="1387436"/>
                <a:ext cx="1320575" cy="328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Readout R&amp;D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BDFA-E5D7-BE48-946B-8A721D4656C5}"/>
                </a:ext>
              </a:extLst>
            </p:cNvPr>
            <p:cNvSpPr txBox="1"/>
            <p:nvPr/>
          </p:nvSpPr>
          <p:spPr>
            <a:xfrm rot="20313769">
              <a:off x="4716303" y="1522122"/>
              <a:ext cx="670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62D0A1F-4ED0-F54B-A11E-89508C9883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4271966" y="2571749"/>
            <a:ext cx="1442231" cy="848371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643214-A87F-6E4D-8964-4697D022D2F9}"/>
              </a:ext>
            </a:extLst>
          </p:cNvPr>
          <p:cNvSpPr txBox="1"/>
          <p:nvPr/>
        </p:nvSpPr>
        <p:spPr>
          <a:xfrm>
            <a:off x="4139055" y="1336797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RU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33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6917" r="11935" b="24748"/>
          <a:stretch/>
        </p:blipFill>
        <p:spPr>
          <a:xfrm rot="1117824">
            <a:off x="382749" y="1262858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11/19/2018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619" y="838268"/>
            <a:ext cx="3559785" cy="36445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0" y="2040882"/>
            <a:ext cx="2228219" cy="561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4946610" y="2643820"/>
            <a:ext cx="2177189" cy="16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4477714" y="4240558"/>
            <a:ext cx="3054805" cy="402226"/>
          </a:xfrm>
          <a:prstGeom prst="wedgeRoundRectCallout">
            <a:avLst>
              <a:gd name="adj1" fmla="val 17688"/>
              <a:gd name="adj2" fmla="val -11539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MVTX RUs, PUs &amp; other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5" y="2200930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28188" y="852533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5" y="3583155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29" y="3804716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4" y="1592981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0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0" y="1761351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8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4867"/>
            <a:ext cx="6172200" cy="643915"/>
          </a:xfrm>
        </p:spPr>
        <p:txBody>
          <a:bodyPr>
            <a:normAutofit/>
          </a:bodyPr>
          <a:lstStyle/>
          <a:p>
            <a:r>
              <a:rPr lang="en-US" sz="36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7831" y="1027753"/>
            <a:ext cx="4191000" cy="375379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MAPS Staves &amp; Electronics</a:t>
            </a:r>
          </a:p>
          <a:p>
            <a:pPr lvl="1"/>
            <a:r>
              <a:rPr lang="en-US" dirty="0"/>
              <a:t>Readout Integration R&amp;D by LANL LDRD</a:t>
            </a:r>
          </a:p>
          <a:p>
            <a:pPr lvl="1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for sPHENIX </a:t>
            </a:r>
          </a:p>
          <a:p>
            <a:pPr marL="685800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</a:t>
            </a:r>
          </a:p>
          <a:p>
            <a:pPr marL="1371600" lvl="3" indent="0">
              <a:buNone/>
            </a:pPr>
            <a:r>
              <a:rPr lang="en-US" dirty="0"/>
              <a:t>       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60 ALICE/ITS-RU from CERN</a:t>
            </a:r>
          </a:p>
          <a:p>
            <a:pPr lvl="3"/>
            <a:r>
              <a:rPr lang="en-US" dirty="0"/>
              <a:t>Acceptance test @UT-Austin, 48+spares(12)  </a:t>
            </a:r>
          </a:p>
          <a:p>
            <a:pPr lvl="2"/>
            <a:r>
              <a:rPr lang="en-US" dirty="0"/>
              <a:t>sPHENIX production, 8 ATLAS/FELIX</a:t>
            </a:r>
          </a:p>
          <a:p>
            <a:pPr lvl="3"/>
            <a:r>
              <a:rPr lang="en-US" dirty="0"/>
              <a:t>Acceptance test @LANL</a:t>
            </a:r>
          </a:p>
          <a:p>
            <a:pPr lvl="2"/>
            <a:r>
              <a:rPr lang="en-US" dirty="0"/>
              <a:t>Final detector assembly in US</a:t>
            </a:r>
          </a:p>
          <a:p>
            <a:pPr lvl="3"/>
            <a:r>
              <a:rPr lang="en-US" dirty="0"/>
              <a:t>LBNL and BNL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16542" y="971079"/>
            <a:ext cx="4320915" cy="381047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Composite structures,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sPHENIX</a:t>
            </a:r>
          </a:p>
          <a:p>
            <a:pPr lvl="2"/>
            <a:r>
              <a:rPr lang="en-US" dirty="0"/>
              <a:t>Much smaller heat load than ALICE ITS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7AEF990-E4F3-DA41-98B1-2F44F6956597}"/>
              </a:ext>
            </a:extLst>
          </p:cNvPr>
          <p:cNvSpPr/>
          <p:nvPr/>
        </p:nvSpPr>
        <p:spPr>
          <a:xfrm>
            <a:off x="-12627" y="1586522"/>
            <a:ext cx="1023200" cy="587158"/>
          </a:xfrm>
          <a:prstGeom prst="wedgeRoundRectCallout">
            <a:avLst>
              <a:gd name="adj1" fmla="val 76111"/>
              <a:gd name="adj2" fmla="val -5691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Sho</a:t>
            </a:r>
            <a:r>
              <a:rPr lang="en-US" sz="1050" dirty="0"/>
              <a:t> </a:t>
            </a:r>
            <a:r>
              <a:rPr lang="en-US" sz="1050" dirty="0" err="1"/>
              <a:t>Uemura</a:t>
            </a:r>
            <a:endParaRPr lang="en-US" sz="1050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A6FF28-5DB3-164B-B1C7-3D55B9842006}"/>
              </a:ext>
            </a:extLst>
          </p:cNvPr>
          <p:cNvSpPr/>
          <p:nvPr/>
        </p:nvSpPr>
        <p:spPr>
          <a:xfrm>
            <a:off x="7936042" y="2444058"/>
            <a:ext cx="1143000" cy="620547"/>
          </a:xfrm>
          <a:prstGeom prst="wedgeRoundRectCallout">
            <a:avLst>
              <a:gd name="adj1" fmla="val -114470"/>
              <a:gd name="adj2" fmla="val -3049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Walt Sondheim 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FC6E493-3D66-B846-9313-6DC98760747B}"/>
              </a:ext>
            </a:extLst>
          </p:cNvPr>
          <p:cNvSpPr/>
          <p:nvPr/>
        </p:nvSpPr>
        <p:spPr>
          <a:xfrm>
            <a:off x="7924800" y="1499101"/>
            <a:ext cx="1124900" cy="381000"/>
          </a:xfrm>
          <a:prstGeom prst="wedgeRoundRectCallout">
            <a:avLst>
              <a:gd name="adj1" fmla="val -108961"/>
              <a:gd name="adj2" fmla="val -6407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Walt Sondheim</a:t>
            </a:r>
          </a:p>
        </p:txBody>
      </p:sp>
    </p:spTree>
    <p:extLst>
      <p:ext uri="{BB962C8B-B14F-4D97-AF65-F5344CB8AC3E}">
        <p14:creationId xmlns:p14="http://schemas.microsoft.com/office/powerpoint/2010/main" val="1533565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52" y="-72477"/>
            <a:ext cx="7299147" cy="742950"/>
          </a:xfrm>
        </p:spPr>
        <p:txBody>
          <a:bodyPr>
            <a:noAutofit/>
          </a:bodyPr>
          <a:lstStyle/>
          <a:p>
            <a:r>
              <a:rPr lang="en-US" dirty="0"/>
              <a:t>MVTX Readout,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23422" y="612864"/>
            <a:ext cx="6627224" cy="3244465"/>
            <a:chOff x="121974" y="1442743"/>
            <a:chExt cx="8836298" cy="4325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9"/>
              <a:ext cx="19938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9"/>
              <a:ext cx="1690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3"/>
              <a:ext cx="591276" cy="11001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61874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1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0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1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0" y="1885950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6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7"/>
            <a:ext cx="172842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Shaping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3x buffer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0" y="2443162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577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-10470"/>
            <a:ext cx="7328265" cy="548819"/>
          </a:xfrm>
        </p:spPr>
        <p:txBody>
          <a:bodyPr>
            <a:noAutofit/>
          </a:bodyPr>
          <a:lstStyle/>
          <a:p>
            <a:r>
              <a:rPr lang="en-US" sz="3200" dirty="0"/>
              <a:t>MVTX Full Readout Chain Demonstrated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0" y="3300333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2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723" y="656730"/>
            <a:ext cx="1994265" cy="190602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5430" y="2485575"/>
            <a:ext cx="184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09" y="2966293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29013" y="685810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3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2351189" y="2583309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3962400" y="3181350"/>
            <a:ext cx="4572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4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6917" r="11935" b="24748"/>
          <a:stretch/>
        </p:blipFill>
        <p:spPr>
          <a:xfrm>
            <a:off x="983594" y="881752"/>
            <a:ext cx="6865011" cy="371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014" y="56236"/>
            <a:ext cx="7133697" cy="49432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Updated MVTX Model with Extended Power FPC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1D92-C8C8-4185-82DC-074BC411105D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360801"/>
            <a:ext cx="363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model shown with 38 and 40cm flat power extension cables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4400" y="2065250"/>
            <a:ext cx="582561" cy="8111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FF016-DB73-7144-8E07-16B03303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Interim Design Review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F0F04-77A3-2D48-94CF-7F9D707512AB}"/>
              </a:ext>
            </a:extLst>
          </p:cNvPr>
          <p:cNvSpPr txBox="1"/>
          <p:nvPr/>
        </p:nvSpPr>
        <p:spPr>
          <a:xfrm>
            <a:off x="7830655" y="845620"/>
            <a:ext cx="11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A156C-00F6-CC43-A032-C3C61FFE7930}"/>
              </a:ext>
            </a:extLst>
          </p:cNvPr>
          <p:cNvSpPr txBox="1"/>
          <p:nvPr/>
        </p:nvSpPr>
        <p:spPr>
          <a:xfrm>
            <a:off x="3997082" y="4192143"/>
            <a:ext cx="200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2AFF"/>
                </a:solidFill>
              </a:rPr>
              <a:t>PP-1a: signal cables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9734D-9618-2749-B587-EDCE23D19137}"/>
              </a:ext>
            </a:extLst>
          </p:cNvPr>
          <p:cNvSpPr txBox="1"/>
          <p:nvPr/>
        </p:nvSpPr>
        <p:spPr>
          <a:xfrm>
            <a:off x="1313670" y="4524341"/>
            <a:ext cx="20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2AFF"/>
                </a:solidFill>
              </a:rPr>
              <a:t>PP-1b: power cables</a:t>
            </a:r>
          </a:p>
        </p:txBody>
      </p:sp>
    </p:spTree>
    <p:extLst>
      <p:ext uri="{BB962C8B-B14F-4D97-AF65-F5344CB8AC3E}">
        <p14:creationId xmlns:p14="http://schemas.microsoft.com/office/powerpoint/2010/main" val="2998449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99" y="36691"/>
            <a:ext cx="7886700" cy="541618"/>
          </a:xfrm>
        </p:spPr>
        <p:txBody>
          <a:bodyPr/>
          <a:lstStyle/>
          <a:p>
            <a:r>
              <a:rPr lang="en-US" sz="3200" dirty="0"/>
              <a:t>Confirmed HIC with Extended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59" y="1009091"/>
            <a:ext cx="6438272" cy="387242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Built and tested two HICs at CERN in the week of 9/17/2018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More details presented by Dr.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 at last Friday’s sPHENIX general meeting 9/23/2018</a:t>
            </a:r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355" y="936946"/>
            <a:ext cx="2335646" cy="28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171599" y="1669774"/>
            <a:ext cx="6537514" cy="2129483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60cm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905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ALICE: 15cm PWR FPC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6231691" y="4008056"/>
            <a:ext cx="2772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Followed identical </a:t>
            </a:r>
          </a:p>
          <a:p>
            <a:r>
              <a:rPr lang="en-US" dirty="0"/>
              <a:t>ALICE IB QA test procedure,</a:t>
            </a:r>
          </a:p>
          <a:p>
            <a:r>
              <a:rPr lang="en-US" dirty="0">
                <a:solidFill>
                  <a:srgbClr val="FF0000"/>
                </a:solidFill>
              </a:rPr>
              <a:t>with a 8m </a:t>
            </a:r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11/19/2018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Interim Design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FC6E7-9211-E745-BBC5-5763F1899357}"/>
              </a:ext>
            </a:extLst>
          </p:cNvPr>
          <p:cNvSpPr txBox="1"/>
          <p:nvPr/>
        </p:nvSpPr>
        <p:spPr>
          <a:xfrm>
            <a:off x="7547591" y="572962"/>
            <a:ext cx="106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Sho’s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209807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8622</TotalTime>
  <Words>2773</Words>
  <Application>Microsoft Macintosh PowerPoint</Application>
  <PresentationFormat>On-screen Show (16:9)</PresentationFormat>
  <Paragraphs>655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Calibri Light</vt:lpstr>
      <vt:lpstr>Wingdings</vt:lpstr>
      <vt:lpstr>Office Theme</vt:lpstr>
      <vt:lpstr>MVTX Scope &amp; Overview</vt:lpstr>
      <vt:lpstr>Today’s Agenda</vt:lpstr>
      <vt:lpstr>Outline</vt:lpstr>
      <vt:lpstr>MVTX Detector</vt:lpstr>
      <vt:lpstr>Scope of the MVTX Project</vt:lpstr>
      <vt:lpstr>MVTX Readout, Power and Controls</vt:lpstr>
      <vt:lpstr>MVTX Full Readout Chain Demonstrated</vt:lpstr>
      <vt:lpstr>Updated MVTX Model with Extended Power FPC</vt:lpstr>
      <vt:lpstr>Confirmed HIC with Extended Power FPC</vt:lpstr>
      <vt:lpstr>MVTX + 4-layer INTT 3-D Mockup: OK</vt:lpstr>
      <vt:lpstr>ALICE HS SamTec Signal Cables: ~8m!</vt:lpstr>
      <vt:lpstr>Global Mechanical Integration </vt:lpstr>
      <vt:lpstr>Detector Assembly Plan at LBNL</vt:lpstr>
      <vt:lpstr>MVTX Services</vt:lpstr>
      <vt:lpstr>Near Term Task &amp; Schedule</vt:lpstr>
      <vt:lpstr>Schedules and Milestones</vt:lpstr>
      <vt:lpstr>Recent Progress - I</vt:lpstr>
      <vt:lpstr>    Progress &amp; Plan - II</vt:lpstr>
      <vt:lpstr>sPHENIX MVTX Group: Institution Roles</vt:lpstr>
      <vt:lpstr>Summary: MVTX - WBS 3.2</vt:lpstr>
      <vt:lpstr>Backup slides</vt:lpstr>
      <vt:lpstr>MVTX: MAPS-based VerTeX Detector </vt:lpstr>
      <vt:lpstr>Monolithic Active Pixel Sensors (MAPS) The Next-Generation, State-of-the-Art Pixel Tracker</vt:lpstr>
      <vt:lpstr>MVTX Sensors and Electronics Production</vt:lpstr>
      <vt:lpstr>sPHENIX vs ALICE</vt:lpstr>
      <vt:lpstr>Sensor Irradiation Test – OK at 2.7MRad </vt:lpstr>
      <vt:lpstr>Projected Radiation Level after 5-year Runs</vt:lpstr>
      <vt:lpstr>PowerPoint Presentation</vt:lpstr>
      <vt:lpstr>Stave and RU Production QA Plan</vt:lpstr>
      <vt:lpstr>sPHENIX/MVTX IB Stave Assembly  Procedure at CERN by ALICE ITS Group</vt:lpstr>
      <vt:lpstr>Two HICs Produced and Tested at CERN w/ Extended Power Cables NO noticeable difference in sensor performance, as expected </vt:lpstr>
      <vt:lpstr>HICs Test Results from CERN </vt:lpstr>
      <vt:lpstr>FPC Extension for Connection to Electrical Services</vt:lpstr>
      <vt:lpstr>PowerPoint Presentation</vt:lpstr>
      <vt:lpstr>LANL LDRD Activity Highlights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MVTX Director’s Review</dc:title>
  <dc:creator>Ming Liu</dc:creator>
  <cp:lastModifiedBy>Ming Liu</cp:lastModifiedBy>
  <cp:revision>505</cp:revision>
  <cp:lastPrinted>2018-11-19T07:36:43Z</cp:lastPrinted>
  <dcterms:created xsi:type="dcterms:W3CDTF">2018-07-10T15:33:42Z</dcterms:created>
  <dcterms:modified xsi:type="dcterms:W3CDTF">2018-11-19T17:22:41Z</dcterms:modified>
</cp:coreProperties>
</file>