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sldIdLst>
    <p:sldId id="256" r:id="rId2"/>
    <p:sldId id="261" r:id="rId3"/>
    <p:sldId id="263" r:id="rId4"/>
    <p:sldId id="257" r:id="rId5"/>
    <p:sldId id="264" r:id="rId6"/>
    <p:sldId id="266" r:id="rId7"/>
    <p:sldId id="265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E9BC-E631-554D-896C-CB09714E8E77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psi': J/psi ration in run12 Cu+Au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E38F-81A7-B546-A7E3-3E2F8A3013BD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psi': J/psi ration in run12 Cu+Au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0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67675" cy="6191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2729F-6867-6D40-9BE9-A2407A68DD6D}" type="datetime1">
              <a:rPr lang="en-US" smtClean="0"/>
              <a:t>6/29/16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DOE- Heavy Ion Review - LANL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0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2A48-89A8-AA4B-9EA9-528AD05C86BB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psi': J/psi ration in run12 Cu+Au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C78E-DFA9-AC41-9331-716770240991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psi': J/psi ration in run12 Cu+Au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3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8666-C049-824E-90C5-5586F5B69866}" type="datetime1">
              <a:rPr lang="en-US" smtClean="0"/>
              <a:t>6/29/16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psi': J/psi ration in run12 Cu+Au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2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CA05-EF5A-2845-BCC6-A3186BEF0597}" type="datetime1">
              <a:rPr lang="en-US" smtClean="0"/>
              <a:t>6/29/16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psi': J/psi ration in run12 Cu+Au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2625-581D-5446-8459-A11B8C45B4C7}" type="datetime1">
              <a:rPr lang="en-US" smtClean="0"/>
              <a:t>6/29/16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psi': J/psi ration in run12 Cu+Au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7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3A5B-78DE-FA49-8944-69A969587B42}" type="datetime1">
              <a:rPr lang="en-US" smtClean="0"/>
              <a:t>6/29/16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psi': J/psi ration in run12 Cu+Au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2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11429-4FE2-F946-876B-4F78FB26DD39}" type="datetime1">
              <a:rPr lang="en-US" smtClean="0"/>
              <a:t>6/29/16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psi': J/psi ration in run12 Cu+Au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5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DC5C-A47C-8142-9BC5-1B1F4ABD5A96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psi': J/psi ration in run12 Cu+Au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1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5866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6356350"/>
            <a:ext cx="9144000" cy="5016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0000" dist="23000" dir="15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DFE2729F-6867-6D40-9BE9-A2407A68DD6D}" type="datetime1">
              <a:rPr lang="en-US" smtClean="0"/>
              <a:pPr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89125" y="6356350"/>
            <a:ext cx="558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 dirty="0" err="1" smtClean="0"/>
              <a:t>C.da</a:t>
            </a:r>
            <a:r>
              <a:rPr lang="en-US" dirty="0" smtClean="0"/>
              <a:t> Silva – Excited </a:t>
            </a:r>
            <a:r>
              <a:rPr lang="en-US" dirty="0" err="1" smtClean="0"/>
              <a:t>quarkonia</a:t>
            </a:r>
            <a:r>
              <a:rPr lang="en-US" dirty="0" smtClean="0"/>
              <a:t> in </a:t>
            </a:r>
            <a:r>
              <a:rPr lang="en-US" dirty="0" err="1" smtClean="0"/>
              <a:t>pA</a:t>
            </a:r>
            <a:r>
              <a:rPr lang="en-US" dirty="0" smtClean="0"/>
              <a:t>, AA (</a:t>
            </a:r>
            <a:r>
              <a:rPr lang="en-US" dirty="0" err="1" smtClean="0"/>
              <a:t>SPS,Fermilab,RHIC,LHC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315403F7-57E6-FB45-AA42-533AA8BFDDC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367" y="8000"/>
            <a:ext cx="1586865" cy="578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069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MAPS project: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Cesar Luiz da Silva</a:t>
            </a:r>
          </a:p>
          <a:p>
            <a:r>
              <a:rPr lang="en-US" dirty="0" smtClean="0"/>
              <a:t>Los Alamos National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921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551"/>
            <a:ext cx="8229600" cy="571982"/>
          </a:xfrm>
        </p:spPr>
        <p:txBody>
          <a:bodyPr/>
          <a:lstStyle/>
          <a:p>
            <a:r>
              <a:rPr lang="en-US" dirty="0" smtClean="0"/>
              <a:t>Possible Collaborators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5290"/>
            <a:ext cx="8229600" cy="4714549"/>
          </a:xfrm>
        </p:spPr>
        <p:txBody>
          <a:bodyPr/>
          <a:lstStyle/>
          <a:p>
            <a:r>
              <a:rPr lang="en-US" dirty="0" smtClean="0"/>
              <a:t>New Mexico Institutions: UNM, NMSU</a:t>
            </a:r>
          </a:p>
          <a:p>
            <a:pPr lvl="1"/>
            <a:r>
              <a:rPr lang="en-US" dirty="0" smtClean="0"/>
              <a:t>Traditional supporters of big LANL </a:t>
            </a:r>
            <a:r>
              <a:rPr lang="en-US" dirty="0" smtClean="0"/>
              <a:t>projects</a:t>
            </a:r>
            <a:endParaRPr lang="en-US" dirty="0"/>
          </a:p>
          <a:p>
            <a:pPr lvl="2"/>
            <a:r>
              <a:rPr lang="en-US" dirty="0" err="1" smtClean="0"/>
              <a:t>MuTr</a:t>
            </a:r>
            <a:r>
              <a:rPr lang="en-US" dirty="0"/>
              <a:t> </a:t>
            </a:r>
            <a:r>
              <a:rPr lang="en-US" dirty="0" smtClean="0"/>
              <a:t>and FVTX</a:t>
            </a:r>
          </a:p>
          <a:p>
            <a:endParaRPr lang="en-US" dirty="0" smtClean="0"/>
          </a:p>
          <a:p>
            <a:r>
              <a:rPr lang="en-US" dirty="0"/>
              <a:t>Columbia </a:t>
            </a:r>
            <a:r>
              <a:rPr lang="en-US" dirty="0" smtClean="0"/>
              <a:t>University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recent support on FVTX design/assembly</a:t>
            </a:r>
          </a:p>
          <a:p>
            <a:endParaRPr lang="en-US" dirty="0" smtClean="0"/>
          </a:p>
          <a:p>
            <a:r>
              <a:rPr lang="en-US" dirty="0" smtClean="0"/>
              <a:t>University </a:t>
            </a:r>
            <a:r>
              <a:rPr lang="en-US" dirty="0"/>
              <a:t>of Colorado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2A48-89A8-AA4B-9EA9-528AD05C86BB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MAPS mini-review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44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551"/>
            <a:ext cx="8229600" cy="571982"/>
          </a:xfrm>
        </p:spPr>
        <p:txBody>
          <a:bodyPr/>
          <a:lstStyle/>
          <a:p>
            <a:r>
              <a:rPr lang="en-US" dirty="0" smtClean="0"/>
              <a:t>LANL Participation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2A48-89A8-AA4B-9EA9-528AD05C86BB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MAPS mini-review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2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763696"/>
            <a:ext cx="8229600" cy="1492688"/>
          </a:xfrm>
        </p:spPr>
        <p:txBody>
          <a:bodyPr/>
          <a:lstStyle/>
          <a:p>
            <a:r>
              <a:rPr lang="en-US" sz="2000" dirty="0" smtClean="0"/>
              <a:t>Future hires for </a:t>
            </a:r>
            <a:r>
              <a:rPr lang="en-US" sz="2000" dirty="0" err="1" smtClean="0"/>
              <a:t>sPHENIX</a:t>
            </a:r>
            <a:r>
              <a:rPr lang="en-US" sz="2000" dirty="0" smtClean="0"/>
              <a:t> project:</a:t>
            </a:r>
          </a:p>
          <a:p>
            <a:pPr lvl="1"/>
            <a:r>
              <a:rPr lang="en-US" sz="2000" dirty="0" smtClean="0"/>
              <a:t>One or two post-</a:t>
            </a:r>
            <a:r>
              <a:rPr lang="en-US" sz="2000" dirty="0" smtClean="0"/>
              <a:t>docs and a </a:t>
            </a:r>
            <a:r>
              <a:rPr lang="en-US" sz="2000" dirty="0" smtClean="0"/>
              <a:t>staff </a:t>
            </a:r>
            <a:r>
              <a:rPr lang="en-US" sz="2000" dirty="0" smtClean="0"/>
              <a:t>scientist</a:t>
            </a:r>
            <a:endParaRPr lang="en-US" sz="2000" dirty="0"/>
          </a:p>
          <a:p>
            <a:r>
              <a:rPr lang="en-US" sz="2000" dirty="0" smtClean="0"/>
              <a:t>Plan to have people resident at CERN during ALICE and </a:t>
            </a:r>
            <a:r>
              <a:rPr lang="en-US" sz="2000" dirty="0" err="1" smtClean="0"/>
              <a:t>sPHENIX</a:t>
            </a:r>
            <a:r>
              <a:rPr lang="en-US" sz="2000" dirty="0" smtClean="0"/>
              <a:t> production</a:t>
            </a:r>
            <a:endParaRPr lang="en-US" sz="2000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4892988" y="720272"/>
            <a:ext cx="3017791" cy="1233474"/>
            <a:chOff x="0" y="3138714"/>
            <a:chExt cx="3163032" cy="1273426"/>
          </a:xfrm>
        </p:grpSpPr>
        <p:sp>
          <p:nvSpPr>
            <p:cNvPr id="11" name="TextBox 10"/>
            <p:cNvSpPr txBox="1"/>
            <p:nvPr/>
          </p:nvSpPr>
          <p:spPr>
            <a:xfrm>
              <a:off x="1413710" y="3462561"/>
              <a:ext cx="17493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Kun Liu</a:t>
              </a:r>
            </a:p>
            <a:p>
              <a:r>
                <a:rPr lang="en-US" sz="1200" dirty="0" smtClean="0"/>
                <a:t>Simulation</a:t>
              </a:r>
            </a:p>
            <a:p>
              <a:r>
                <a:rPr lang="en-US" sz="1200" dirty="0" smtClean="0"/>
                <a:t>offline reconstruction</a:t>
              </a:r>
              <a:endParaRPr lang="en-US" sz="1200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0" y="3138714"/>
              <a:ext cx="1295780" cy="1273426"/>
              <a:chOff x="145140" y="3047998"/>
              <a:chExt cx="1522563" cy="1445783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1429" y="3093357"/>
                <a:ext cx="1486274" cy="1400424"/>
              </a:xfrm>
              <a:prstGeom prst="rect">
                <a:avLst/>
              </a:prstGeom>
            </p:spPr>
          </p:pic>
          <p:sp>
            <p:nvSpPr>
              <p:cNvPr id="7" name="Rounded Rectangle 6"/>
              <p:cNvSpPr/>
              <p:nvPr/>
            </p:nvSpPr>
            <p:spPr>
              <a:xfrm>
                <a:off x="145140" y="3047998"/>
                <a:ext cx="1522563" cy="1445783"/>
              </a:xfrm>
              <a:prstGeom prst="roundRect">
                <a:avLst>
                  <a:gd name="adj" fmla="val 2060"/>
                </a:avLst>
              </a:prstGeom>
              <a:noFill/>
              <a:ln w="76200" cmpd="sng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0" y="1871027"/>
            <a:ext cx="9270999" cy="2724451"/>
            <a:chOff x="0" y="615379"/>
            <a:chExt cx="9270999" cy="272445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777774"/>
              <a:ext cx="8686800" cy="2562056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295780" y="615379"/>
              <a:ext cx="1519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Ming Liu (PI)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287538" y="812975"/>
              <a:ext cx="1786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Cesar da Silva</a:t>
              </a:r>
              <a:endParaRPr lang="en-US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82446" y="615379"/>
              <a:ext cx="16885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Pat </a:t>
              </a:r>
              <a:r>
                <a:rPr lang="en-US" b="1" dirty="0" err="1" smtClean="0"/>
                <a:t>McGaughey</a:t>
              </a:r>
              <a:endParaRPr lang="en-US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13031" y="2032567"/>
              <a:ext cx="18512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Walt Sondheim</a:t>
              </a:r>
              <a:endParaRPr lang="en-US" b="1" dirty="0"/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473" y="720272"/>
            <a:ext cx="3379377" cy="106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44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551"/>
            <a:ext cx="8229600" cy="571982"/>
          </a:xfrm>
        </p:spPr>
        <p:txBody>
          <a:bodyPr/>
          <a:lstStyle/>
          <a:p>
            <a:r>
              <a:rPr lang="en-US" dirty="0" smtClean="0"/>
              <a:t>Organization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2A48-89A8-AA4B-9EA9-528AD05C86BB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MAPS mini-review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3</a:t>
            </a:fld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290325" y="2150114"/>
            <a:ext cx="2352293" cy="836957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Ming Liu (PI)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300978" y="2294415"/>
            <a:ext cx="2352293" cy="836957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Mike </a:t>
            </a:r>
            <a:r>
              <a:rPr lang="en-US" b="1" dirty="0" err="1" smtClean="0">
                <a:solidFill>
                  <a:schemeClr val="tx1"/>
                </a:solidFill>
              </a:rPr>
              <a:t>McCumber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deputy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12978" y="3832125"/>
            <a:ext cx="2352293" cy="836957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Stave Production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Cesar da Silva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289826" y="3832125"/>
            <a:ext cx="2352293" cy="836957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Eletronics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Mark </a:t>
            </a:r>
            <a:r>
              <a:rPr lang="en-US" dirty="0" err="1" smtClean="0">
                <a:solidFill>
                  <a:schemeClr val="tx1"/>
                </a:solidFill>
              </a:rPr>
              <a:t>Prokov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70078" y="3848318"/>
            <a:ext cx="2352293" cy="836957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Mechanics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Walt </a:t>
            </a:r>
            <a:r>
              <a:rPr lang="en-US" dirty="0" err="1" smtClean="0">
                <a:solidFill>
                  <a:schemeClr val="tx1"/>
                </a:solidFill>
              </a:rPr>
              <a:t>Songheim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Elbow Connector 31"/>
          <p:cNvCxnSpPr>
            <a:stCxn id="20" idx="2"/>
            <a:endCxn id="22" idx="0"/>
          </p:cNvCxnSpPr>
          <p:nvPr/>
        </p:nvCxnSpPr>
        <p:spPr>
          <a:xfrm rot="5400000">
            <a:off x="2755272" y="2120925"/>
            <a:ext cx="845054" cy="257734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0" idx="2"/>
            <a:endCxn id="23" idx="0"/>
          </p:cNvCxnSpPr>
          <p:nvPr/>
        </p:nvCxnSpPr>
        <p:spPr>
          <a:xfrm rot="5400000">
            <a:off x="4043696" y="3409349"/>
            <a:ext cx="845054" cy="49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20" idx="2"/>
            <a:endCxn id="24" idx="0"/>
          </p:cNvCxnSpPr>
          <p:nvPr/>
        </p:nvCxnSpPr>
        <p:spPr>
          <a:xfrm rot="16200000" flipH="1">
            <a:off x="5425725" y="2027817"/>
            <a:ext cx="861247" cy="2779753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0" idx="3"/>
            <a:endCxn id="21" idx="1"/>
          </p:cNvCxnSpPr>
          <p:nvPr/>
        </p:nvCxnSpPr>
        <p:spPr>
          <a:xfrm>
            <a:off x="5642618" y="2568593"/>
            <a:ext cx="658360" cy="1443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779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551"/>
            <a:ext cx="8229600" cy="571982"/>
          </a:xfrm>
        </p:spPr>
        <p:txBody>
          <a:bodyPr/>
          <a:lstStyle/>
          <a:p>
            <a:r>
              <a:rPr lang="en-US" dirty="0" smtClean="0"/>
              <a:t>Possible Collaborators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3627"/>
            <a:ext cx="8229600" cy="3974445"/>
          </a:xfrm>
        </p:spPr>
        <p:txBody>
          <a:bodyPr/>
          <a:lstStyle/>
          <a:p>
            <a:r>
              <a:rPr lang="en-US" dirty="0" smtClean="0"/>
              <a:t>CERN</a:t>
            </a:r>
          </a:p>
          <a:p>
            <a:pPr lvl="1"/>
            <a:r>
              <a:rPr lang="en-US" dirty="0" smtClean="0"/>
              <a:t>Talking with Luciano Musa (ALICE ITS leader)</a:t>
            </a:r>
          </a:p>
          <a:p>
            <a:pPr lvl="1"/>
            <a:r>
              <a:rPr lang="en-US" dirty="0" smtClean="0"/>
              <a:t>Provided our first MAPS prototype board for free</a:t>
            </a:r>
          </a:p>
          <a:p>
            <a:pPr lvl="1"/>
            <a:r>
              <a:rPr lang="en-US" dirty="0" smtClean="0"/>
              <a:t>Advanced conversation in provide access to staves assembly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2A48-89A8-AA4B-9EA9-528AD05C86BB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MAPS mini-review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26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551"/>
            <a:ext cx="8229600" cy="571982"/>
          </a:xfrm>
        </p:spPr>
        <p:txBody>
          <a:bodyPr/>
          <a:lstStyle/>
          <a:p>
            <a:r>
              <a:rPr lang="en-US" dirty="0" smtClean="0"/>
              <a:t>Possible Collaborators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7571"/>
            <a:ext cx="8229600" cy="3646707"/>
          </a:xfrm>
        </p:spPr>
        <p:txBody>
          <a:bodyPr/>
          <a:lstStyle/>
          <a:p>
            <a:r>
              <a:rPr lang="en-US" dirty="0" smtClean="0"/>
              <a:t>LBNL</a:t>
            </a:r>
          </a:p>
          <a:p>
            <a:pPr lvl="1"/>
            <a:r>
              <a:rPr lang="en-US" dirty="0" smtClean="0"/>
              <a:t>Developing MAPS technology for almost 15 years</a:t>
            </a:r>
          </a:p>
          <a:p>
            <a:pPr lvl="1"/>
            <a:r>
              <a:rPr lang="en-US" dirty="0" smtClean="0"/>
              <a:t>Plans to have MAPS for a future </a:t>
            </a:r>
            <a:r>
              <a:rPr lang="en-US" dirty="0" err="1" smtClean="0"/>
              <a:t>eIC</a:t>
            </a:r>
            <a:r>
              <a:rPr lang="en-US" dirty="0" smtClean="0"/>
              <a:t> detector</a:t>
            </a:r>
          </a:p>
          <a:p>
            <a:pPr lvl="1"/>
            <a:r>
              <a:rPr lang="en-US" dirty="0" smtClean="0"/>
              <a:t>LDRD proposal for </a:t>
            </a:r>
            <a:r>
              <a:rPr lang="en-US" dirty="0" err="1" smtClean="0"/>
              <a:t>sPHENIX</a:t>
            </a:r>
            <a:r>
              <a:rPr lang="en-US" dirty="0" smtClean="0"/>
              <a:t> tracking </a:t>
            </a:r>
            <a:r>
              <a:rPr lang="en-US" dirty="0" smtClean="0"/>
              <a:t>mechanics</a:t>
            </a:r>
          </a:p>
          <a:p>
            <a:pPr lvl="1"/>
            <a:r>
              <a:rPr lang="en-US" dirty="0" smtClean="0"/>
              <a:t>Provided support on our LDRD project and sent experts to LANL to help on the MAPs prototype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2A48-89A8-AA4B-9EA9-528AD05C86BB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MAPS mini-review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0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551"/>
            <a:ext cx="8229600" cy="571982"/>
          </a:xfrm>
        </p:spPr>
        <p:txBody>
          <a:bodyPr/>
          <a:lstStyle/>
          <a:p>
            <a:r>
              <a:rPr lang="en-US" dirty="0" smtClean="0"/>
              <a:t>Possible Collaborators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0098"/>
            <a:ext cx="8229600" cy="2492283"/>
          </a:xfrm>
        </p:spPr>
        <p:txBody>
          <a:bodyPr/>
          <a:lstStyle/>
          <a:p>
            <a:r>
              <a:rPr lang="en-US" dirty="0" smtClean="0"/>
              <a:t>UC Consortium: </a:t>
            </a:r>
          </a:p>
          <a:p>
            <a:pPr lvl="1"/>
            <a:r>
              <a:rPr lang="en-US" dirty="0" smtClean="0"/>
              <a:t>UC Universities</a:t>
            </a:r>
          </a:p>
          <a:p>
            <a:pPr lvl="1"/>
            <a:r>
              <a:rPr lang="en-US" dirty="0" smtClean="0"/>
              <a:t>LANL, </a:t>
            </a:r>
            <a:r>
              <a:rPr lang="en-US" dirty="0" smtClean="0"/>
              <a:t>LBNL, </a:t>
            </a:r>
            <a:r>
              <a:rPr lang="en-US" dirty="0" smtClean="0"/>
              <a:t>LLNL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Trying to forma collaboration to build a major detector for </a:t>
            </a:r>
            <a:r>
              <a:rPr lang="en-US" dirty="0" err="1" smtClean="0"/>
              <a:t>eIC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2A48-89A8-AA4B-9EA9-528AD05C86BB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MAPS mini-review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08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551"/>
            <a:ext cx="8229600" cy="571982"/>
          </a:xfrm>
        </p:spPr>
        <p:txBody>
          <a:bodyPr/>
          <a:lstStyle/>
          <a:p>
            <a:r>
              <a:rPr lang="en-US" dirty="0" smtClean="0"/>
              <a:t>Possible Collaborators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2504"/>
            <a:ext cx="8229600" cy="3646707"/>
          </a:xfrm>
        </p:spPr>
        <p:txBody>
          <a:bodyPr/>
          <a:lstStyle/>
          <a:p>
            <a:r>
              <a:rPr lang="en-US" dirty="0" smtClean="0"/>
              <a:t>MIT hadron group</a:t>
            </a:r>
          </a:p>
          <a:p>
            <a:pPr lvl="1"/>
            <a:r>
              <a:rPr lang="en-US" dirty="0" smtClean="0"/>
              <a:t>Big group</a:t>
            </a:r>
          </a:p>
          <a:p>
            <a:pPr lvl="1"/>
            <a:r>
              <a:rPr lang="en-US" dirty="0" smtClean="0"/>
              <a:t>Long interest in </a:t>
            </a:r>
            <a:r>
              <a:rPr lang="en-US" dirty="0" err="1" smtClean="0"/>
              <a:t>eIC</a:t>
            </a:r>
            <a:r>
              <a:rPr lang="en-US" dirty="0" smtClean="0"/>
              <a:t> w/ MAPS</a:t>
            </a:r>
          </a:p>
          <a:p>
            <a:pPr lvl="1"/>
            <a:r>
              <a:rPr lang="en-US" dirty="0" smtClean="0"/>
              <a:t>Big player with </a:t>
            </a:r>
            <a:r>
              <a:rPr lang="en-US" dirty="0" err="1" smtClean="0"/>
              <a:t>sPHENIX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2A48-89A8-AA4B-9EA9-528AD05C86BB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MAPS mini-review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55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551"/>
            <a:ext cx="8229600" cy="571982"/>
          </a:xfrm>
        </p:spPr>
        <p:txBody>
          <a:bodyPr/>
          <a:lstStyle/>
          <a:p>
            <a:r>
              <a:rPr lang="en-US" dirty="0" smtClean="0"/>
              <a:t>Possible Collaborators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98674"/>
            <a:ext cx="9144000" cy="5400489"/>
          </a:xfrm>
        </p:spPr>
        <p:txBody>
          <a:bodyPr/>
          <a:lstStyle/>
          <a:p>
            <a:r>
              <a:rPr lang="en-US" dirty="0" smtClean="0"/>
              <a:t>Korean Institutions</a:t>
            </a:r>
          </a:p>
          <a:p>
            <a:pPr lvl="1"/>
            <a:r>
              <a:rPr lang="en-US" dirty="0" err="1"/>
              <a:t>Yonsei</a:t>
            </a:r>
            <a:r>
              <a:rPr lang="en-US" dirty="0"/>
              <a:t> </a:t>
            </a:r>
            <a:r>
              <a:rPr lang="en-US" dirty="0" smtClean="0"/>
              <a:t>University, </a:t>
            </a:r>
            <a:r>
              <a:rPr lang="en-US" dirty="0"/>
              <a:t>Korea </a:t>
            </a:r>
            <a:r>
              <a:rPr lang="en-US" dirty="0" smtClean="0"/>
              <a:t>University and others</a:t>
            </a:r>
            <a:endParaRPr lang="en-US" dirty="0" smtClean="0"/>
          </a:p>
          <a:p>
            <a:pPr lvl="1"/>
            <a:r>
              <a:rPr lang="en-US" dirty="0"/>
              <a:t>Possible collaboration with ALICE/Korea to </a:t>
            </a:r>
            <a:r>
              <a:rPr lang="en-US" dirty="0" smtClean="0"/>
              <a:t>produce/test</a:t>
            </a:r>
            <a:r>
              <a:rPr lang="en-US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sensor/chips for </a:t>
            </a:r>
            <a:r>
              <a:rPr lang="en-US" dirty="0" err="1" smtClean="0"/>
              <a:t>sPHENIX</a:t>
            </a:r>
            <a:endParaRPr lang="en-US" dirty="0" smtClean="0"/>
          </a:p>
          <a:p>
            <a:pPr lvl="1"/>
            <a:r>
              <a:rPr lang="en-US" dirty="0" smtClean="0"/>
              <a:t>Recent collaboration with </a:t>
            </a:r>
            <a:r>
              <a:rPr lang="en-US" dirty="0" err="1" smtClean="0"/>
              <a:t>MuTr</a:t>
            </a:r>
            <a:r>
              <a:rPr lang="en-US" dirty="0" smtClean="0"/>
              <a:t> and MPC-ex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2A48-89A8-AA4B-9EA9-528AD05C86BB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MAPS mini-review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046" y="3446939"/>
            <a:ext cx="4824186" cy="271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44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551"/>
            <a:ext cx="8229600" cy="571982"/>
          </a:xfrm>
        </p:spPr>
        <p:txBody>
          <a:bodyPr/>
          <a:lstStyle/>
          <a:p>
            <a:r>
              <a:rPr lang="en-US" dirty="0" smtClean="0"/>
              <a:t>Possible Collaborators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5674"/>
            <a:ext cx="8229600" cy="5400489"/>
          </a:xfrm>
        </p:spPr>
        <p:txBody>
          <a:bodyPr/>
          <a:lstStyle/>
          <a:p>
            <a:r>
              <a:rPr lang="en-US" dirty="0" smtClean="0"/>
              <a:t>BNL</a:t>
            </a:r>
          </a:p>
          <a:p>
            <a:pPr lvl="1"/>
            <a:r>
              <a:rPr lang="en-US" dirty="0" err="1" smtClean="0"/>
              <a:t>Rachid</a:t>
            </a:r>
            <a:r>
              <a:rPr lang="en-US" dirty="0" smtClean="0"/>
              <a:t> volunteer to participate on stave production at </a:t>
            </a:r>
            <a:r>
              <a:rPr lang="en-US" dirty="0" smtClean="0"/>
              <a:t>CERN</a:t>
            </a:r>
            <a:endParaRPr lang="en-US" dirty="0"/>
          </a:p>
          <a:p>
            <a:r>
              <a:rPr lang="en-US" dirty="0" smtClean="0"/>
              <a:t>STAR HFT collaborators depending on the situation of HFT upgrade</a:t>
            </a:r>
          </a:p>
          <a:p>
            <a:pPr lvl="1"/>
            <a:r>
              <a:rPr lang="en-US" dirty="0" smtClean="0"/>
              <a:t>BNL</a:t>
            </a:r>
          </a:p>
          <a:p>
            <a:pPr lvl="1"/>
            <a:r>
              <a:rPr lang="en-US" dirty="0" smtClean="0"/>
              <a:t>University of Texas – </a:t>
            </a:r>
            <a:r>
              <a:rPr lang="en-US" dirty="0" smtClean="0"/>
              <a:t>Austin</a:t>
            </a:r>
          </a:p>
          <a:p>
            <a:pPr lvl="1"/>
            <a:r>
              <a:rPr lang="en-US" dirty="0" smtClean="0"/>
              <a:t>Additional support from LBNL</a:t>
            </a:r>
            <a:r>
              <a:rPr lang="en-US" dirty="0" smtClean="0"/>
              <a:t> 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2A48-89A8-AA4B-9EA9-528AD05C86BB}" type="datetime1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MAPS mini-review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03F7-57E6-FB45-AA42-533AA8BFDD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44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T_excited_quarkon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ECT_excited_quarkonia.thmx</Template>
  <TotalTime>981</TotalTime>
  <Words>343</Words>
  <Application>Microsoft Macintosh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ECT_excited_quarkonia</vt:lpstr>
      <vt:lpstr>MAPS project: Organization</vt:lpstr>
      <vt:lpstr>LANL Participation</vt:lpstr>
      <vt:lpstr>Organization Chart</vt:lpstr>
      <vt:lpstr>Possible Collaborators</vt:lpstr>
      <vt:lpstr>Possible Collaborators</vt:lpstr>
      <vt:lpstr>Possible Collaborators</vt:lpstr>
      <vt:lpstr>Possible Collaborators</vt:lpstr>
      <vt:lpstr>Possible Collaborators</vt:lpstr>
      <vt:lpstr>Possible Collaborators</vt:lpstr>
      <vt:lpstr>Possible Collaborators</vt:lpstr>
    </vt:vector>
  </TitlesOfParts>
  <Company>Los Alamos National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MAPS project: Organization</dc:title>
  <dc:creator>Cesar Luiz da Silva</dc:creator>
  <cp:lastModifiedBy>Cesar Luiz da Silva</cp:lastModifiedBy>
  <cp:revision>13</cp:revision>
  <dcterms:created xsi:type="dcterms:W3CDTF">2016-06-29T05:09:11Z</dcterms:created>
  <dcterms:modified xsi:type="dcterms:W3CDTF">2016-06-30T01:38:16Z</dcterms:modified>
</cp:coreProperties>
</file>