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60" r:id="rId2"/>
    <p:sldId id="892" r:id="rId3"/>
    <p:sldId id="882" r:id="rId4"/>
    <p:sldId id="901" r:id="rId5"/>
    <p:sldId id="900" r:id="rId6"/>
    <p:sldId id="896" r:id="rId7"/>
    <p:sldId id="897" r:id="rId8"/>
    <p:sldId id="260" r:id="rId9"/>
    <p:sldId id="261" r:id="rId10"/>
    <p:sldId id="902" r:id="rId11"/>
    <p:sldId id="893" r:id="rId12"/>
    <p:sldId id="263" r:id="rId13"/>
    <p:sldId id="264" r:id="rId14"/>
    <p:sldId id="361" r:id="rId15"/>
    <p:sldId id="899" r:id="rId16"/>
    <p:sldId id="891" r:id="rId17"/>
    <p:sldId id="895" r:id="rId18"/>
    <p:sldId id="898" r:id="rId19"/>
    <p:sldId id="334" r:id="rId20"/>
    <p:sldId id="885" r:id="rId21"/>
    <p:sldId id="595" r:id="rId22"/>
    <p:sldId id="887" r:id="rId23"/>
    <p:sldId id="888" r:id="rId24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FDC2"/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32"/>
    <p:restoredTop sz="94674"/>
  </p:normalViewPr>
  <p:slideViewPr>
    <p:cSldViewPr>
      <p:cViewPr varScale="1">
        <p:scale>
          <a:sx n="160" d="100"/>
          <a:sy n="160" d="100"/>
        </p:scale>
        <p:origin x="184" y="13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12/10/20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12/10/20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043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a82e94642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a82e946427_0_16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a82e946427_0_16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9390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a82e94642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a82e946427_0_31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a82e946427_0_31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5176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Slide 5, add LANL engineer, Workshape bullet - “Started working on detailed fabrication for test article”</a:t>
            </a:r>
            <a:endParaRPr/>
          </a:p>
        </p:txBody>
      </p:sp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3213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091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12/15/2020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s://docs.google.com/document/d/1tf7F4kbKHJQK5yRC-_uux4KUMWylDd_OhAgPFdqNXks/edit#heading=h.6vf53sd65tta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home/sphenix/vendors/CFandAl/callForBid_20200813?preview=SOW_20200813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390650"/>
          </a:xfrm>
        </p:spPr>
        <p:txBody>
          <a:bodyPr/>
          <a:lstStyle/>
          <a:p>
            <a:r>
              <a:rPr lang="en-US" b="0" dirty="0"/>
              <a:t>MVTX Production Readiness Review</a:t>
            </a:r>
            <a:br>
              <a:rPr lang="en-US" b="0" dirty="0"/>
            </a:br>
            <a:r>
              <a:rPr lang="en-US" b="0" dirty="0"/>
              <a:t>Overview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2266950"/>
            <a:ext cx="7162800" cy="1314450"/>
          </a:xfrm>
        </p:spPr>
        <p:txBody>
          <a:bodyPr/>
          <a:lstStyle/>
          <a:p>
            <a:r>
              <a:rPr lang="en-US" sz="2400" b="0" dirty="0"/>
              <a:t>Ming Liu (LANL)</a:t>
            </a:r>
          </a:p>
          <a:p>
            <a:r>
              <a:rPr lang="en-US" sz="2400" b="0" dirty="0"/>
              <a:t>Camelia Mironov (MIT) and Grazyna </a:t>
            </a:r>
            <a:r>
              <a:rPr lang="en-US" sz="2400" b="0" dirty="0" err="1"/>
              <a:t>Odyniec</a:t>
            </a:r>
            <a:r>
              <a:rPr lang="en-US" sz="2400" b="0" dirty="0"/>
              <a:t> (LBNL) </a:t>
            </a:r>
          </a:p>
          <a:p>
            <a:endParaRPr lang="en-US" b="0" dirty="0"/>
          </a:p>
          <a:p>
            <a:r>
              <a:rPr lang="en-US" sz="2800" b="0" dirty="0"/>
              <a:t>12/15/2020</a:t>
            </a:r>
          </a:p>
        </p:txBody>
      </p:sp>
    </p:spTree>
    <p:extLst>
      <p:ext uri="{BB962C8B-B14F-4D97-AF65-F5344CB8AC3E}">
        <p14:creationId xmlns:p14="http://schemas.microsoft.com/office/powerpoint/2010/main" val="2443704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B25BE-6FF3-394A-8CBE-472B4AB07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5.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66615-7CAB-5948-8AC1-60A1602BC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95" y="787674"/>
            <a:ext cx="8229600" cy="391767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Have all safety requirements been qualified and closed out?</a:t>
            </a:r>
          </a:p>
          <a:p>
            <a:pPr marL="0" indent="0">
              <a:buNone/>
            </a:pPr>
            <a:r>
              <a:rPr lang="en-US" dirty="0"/>
              <a:t>       - </a:t>
            </a:r>
            <a:r>
              <a:rPr lang="en-US" dirty="0">
                <a:solidFill>
                  <a:srgbClr val="C00000"/>
                </a:solidFill>
              </a:rPr>
              <a:t>Yes.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      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b="1" dirty="0"/>
              <a:t>Requirements ~same for all </a:t>
            </a:r>
            <a:r>
              <a:rPr lang="en-US" b="1" dirty="0" err="1"/>
              <a:t>sPHENIX</a:t>
            </a:r>
            <a:r>
              <a:rPr lang="en-US" b="1" dirty="0"/>
              <a:t> systems</a:t>
            </a:r>
          </a:p>
          <a:p>
            <a:pPr marL="0" indent="0">
              <a:buNone/>
            </a:pPr>
            <a:endParaRPr lang="en-US" dirty="0"/>
          </a:p>
          <a:p>
            <a:pPr marL="857250" lvl="1" indent="-457200">
              <a:buFont typeface="+mj-lt"/>
              <a:buAutoNum type="arabicPeriod"/>
            </a:pPr>
            <a:r>
              <a:rPr lang="en-US" b="0" dirty="0"/>
              <a:t>Are there aspects of the MVTX unit design or operation that present a safety hazard like high voltage or flammable gas, etc...?</a:t>
            </a:r>
          </a:p>
          <a:p>
            <a:pPr lvl="2"/>
            <a:r>
              <a:rPr lang="en-US" b="0" dirty="0">
                <a:solidFill>
                  <a:srgbClr val="C00000"/>
                </a:solidFill>
              </a:rPr>
              <a:t>No.</a:t>
            </a:r>
          </a:p>
          <a:p>
            <a:pPr marL="457200" lvl="1" indent="0">
              <a:buNone/>
            </a:pPr>
            <a:r>
              <a:rPr lang="en-US" b="0" dirty="0"/>
              <a:t>2. 	Are there aspects of MVTX fabrication, assembly and testing at Bates and LBNL that present safety hazards?</a:t>
            </a:r>
          </a:p>
          <a:p>
            <a:pPr lvl="2"/>
            <a:r>
              <a:rPr lang="en-US" b="0" dirty="0">
                <a:solidFill>
                  <a:srgbClr val="C00000"/>
                </a:solidFill>
              </a:rPr>
              <a:t>No.</a:t>
            </a:r>
          </a:p>
          <a:p>
            <a:pPr marL="400050" lvl="1" indent="0">
              <a:buNone/>
            </a:pPr>
            <a:r>
              <a:rPr lang="en-US" b="0" dirty="0"/>
              <a:t>3. 	Are there aspects of the MVTX installation at BNL that present any unusual hazards like heavy weight, ergonomic issues, etc...?</a:t>
            </a:r>
          </a:p>
          <a:p>
            <a:pPr lvl="2"/>
            <a:r>
              <a:rPr lang="en-US" b="0" dirty="0">
                <a:solidFill>
                  <a:srgbClr val="C00000"/>
                </a:solidFill>
              </a:rPr>
              <a:t>No, </a:t>
            </a:r>
            <a:r>
              <a:rPr lang="en-US" b="0" dirty="0"/>
              <a:t> see Russ’ talk. </a:t>
            </a:r>
          </a:p>
          <a:p>
            <a:pPr lvl="2"/>
            <a:r>
              <a:rPr lang="en-US" b="0" dirty="0" err="1"/>
              <a:t>sPHENIX</a:t>
            </a:r>
            <a:r>
              <a:rPr lang="en-US" b="0" dirty="0"/>
              <a:t> will also have a design review for the integrated Beam Pipe, MVTX, INTT and MBD installation and tools that will address installation safety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583DF-1709-744C-BCE4-C6430097F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E04BD-4137-2B4B-8E6D-A36DA0E5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F2A77-25F0-7F45-B4F4-FF870C3A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068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88A6F-9B5D-B747-AB5D-426DC7368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0508"/>
            <a:ext cx="8229600" cy="546497"/>
          </a:xfrm>
        </p:spPr>
        <p:txBody>
          <a:bodyPr/>
          <a:lstStyle/>
          <a:p>
            <a:r>
              <a:rPr lang="en-US" sz="2800" dirty="0"/>
              <a:t>Addressed all Recommendations from last FDR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1847FE6-CDE5-2C4E-A643-26C6DB155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41272"/>
            <a:ext cx="5638800" cy="24044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D9740-F9EE-3C4B-AF90-0E054FC20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7BD66-4FCF-0A44-917F-01271F241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AA043-E11E-4B42-9F08-C1FBA1175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401F6-F9BC-5948-8B0F-E38BDE3386CD}"/>
              </a:ext>
            </a:extLst>
          </p:cNvPr>
          <p:cNvSpPr txBox="1"/>
          <p:nvPr/>
        </p:nvSpPr>
        <p:spPr>
          <a:xfrm>
            <a:off x="5486400" y="1819199"/>
            <a:ext cx="3657599" cy="22467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/>
              <a:t>Beampipe modification done (BNL)</a:t>
            </a:r>
          </a:p>
          <a:p>
            <a:pPr marL="342900" indent="-342900">
              <a:buAutoNum type="arabicPeriod"/>
            </a:pPr>
            <a:endParaRPr lang="en-US" sz="1400" dirty="0"/>
          </a:p>
          <a:p>
            <a:pPr marL="342900" indent="-342900">
              <a:buAutoNum type="arabicPeriod"/>
            </a:pPr>
            <a:r>
              <a:rPr lang="en-US" sz="1400" dirty="0"/>
              <a:t>Worked with vendors on the final designs and tolerances. A test article was produced and qualified with the selected vendor (</a:t>
            </a:r>
            <a:r>
              <a:rPr lang="en-US" sz="1400" dirty="0" err="1"/>
              <a:t>WorkShape</a:t>
            </a:r>
            <a:r>
              <a:rPr lang="en-US" sz="1400" dirty="0"/>
              <a:t>)</a:t>
            </a:r>
          </a:p>
          <a:p>
            <a:pPr marL="342900" indent="-342900">
              <a:buAutoNum type="arabicPeriod"/>
            </a:pPr>
            <a:endParaRPr lang="en-US" sz="1400" dirty="0"/>
          </a:p>
          <a:p>
            <a:pPr marL="342900" indent="-342900">
              <a:buAutoNum type="arabicPeriod"/>
            </a:pPr>
            <a:r>
              <a:rPr lang="en-US" sz="1400" dirty="0"/>
              <a:t>a) Completed ICD documents, and</a:t>
            </a:r>
          </a:p>
          <a:p>
            <a:r>
              <a:rPr lang="en-US" sz="1400" dirty="0"/>
              <a:t>         b) preliminary plans for interlocks and </a:t>
            </a:r>
          </a:p>
          <a:p>
            <a:r>
              <a:rPr lang="en-US" sz="1400" dirty="0"/>
              <a:t>              alarms  </a:t>
            </a:r>
          </a:p>
        </p:txBody>
      </p:sp>
    </p:spTree>
    <p:extLst>
      <p:ext uri="{BB962C8B-B14F-4D97-AF65-F5344CB8AC3E}">
        <p14:creationId xmlns:p14="http://schemas.microsoft.com/office/powerpoint/2010/main" val="3113103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>
            <a:spLocks noGrp="1"/>
          </p:cNvSpPr>
          <p:nvPr>
            <p:ph type="title"/>
          </p:nvPr>
        </p:nvSpPr>
        <p:spPr>
          <a:xfrm>
            <a:off x="304800" y="0"/>
            <a:ext cx="77724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Summary I: Mechanical Design and Vendor Selection</a:t>
            </a:r>
            <a:endParaRPr sz="3600" dirty="0"/>
          </a:p>
        </p:txBody>
      </p:sp>
      <p:sp>
        <p:nvSpPr>
          <p:cNvPr id="168" name="Google Shape;168;p20"/>
          <p:cNvSpPr txBox="1">
            <a:spLocks noGrp="1"/>
          </p:cNvSpPr>
          <p:nvPr>
            <p:ph type="body" idx="1"/>
          </p:nvPr>
        </p:nvSpPr>
        <p:spPr>
          <a:xfrm>
            <a:off x="193653" y="752825"/>
            <a:ext cx="8874147" cy="40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79"/>
              <a:buChar char="•"/>
            </a:pPr>
            <a:r>
              <a:rPr lang="en-US" sz="1679" b="1" dirty="0"/>
              <a:t>Final designs developed based on ITS/IB concept, with inputs from MIT, LANL, CERN, LBNL and BNL engineers</a:t>
            </a:r>
            <a:endParaRPr b="1" dirty="0"/>
          </a:p>
          <a:p>
            <a:pPr marL="742950" lvl="1" indent="-28575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 b="0" dirty="0"/>
              <a:t>Designs completed in July 2020 and sent to 4 potential vendors with SOW on 7/27/2020</a:t>
            </a:r>
            <a:endParaRPr sz="1400" b="0" dirty="0"/>
          </a:p>
          <a:p>
            <a:pPr marL="1143000" lvl="2" indent="-2032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</a:pPr>
            <a:r>
              <a:rPr lang="en-US" sz="1400" b="0" dirty="0"/>
              <a:t>modification of EW, with one-piece-EW </a:t>
            </a:r>
          </a:p>
          <a:p>
            <a:pPr marL="1143000" lvl="2" indent="-2032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</a:pPr>
            <a:r>
              <a:rPr lang="en-US" sz="1400" b="0" dirty="0"/>
              <a:t>Lock-and-roll system</a:t>
            </a:r>
            <a:endParaRPr sz="1400" b="0" dirty="0"/>
          </a:p>
          <a:p>
            <a:pPr marL="742950" lvl="1" indent="-28575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 b="0" dirty="0"/>
              <a:t>Received feedbacks and revised the drawings accordingly: final package sent out Aug. 13th</a:t>
            </a:r>
            <a:endParaRPr b="0" dirty="0"/>
          </a:p>
          <a:p>
            <a:pPr marL="742950" lvl="1" indent="-28575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 b="0" dirty="0"/>
              <a:t>Received 3 responses by the end of August deadline</a:t>
            </a:r>
            <a:endParaRPr b="0" dirty="0"/>
          </a:p>
          <a:p>
            <a:pPr marL="342900" lvl="0" indent="-342900" algn="l" rtl="0">
              <a:lnSpc>
                <a:spcPct val="80000"/>
              </a:lnSpc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679"/>
              <a:buChar char="•"/>
            </a:pPr>
            <a:r>
              <a:rPr lang="en-US" sz="1679" b="1" dirty="0"/>
              <a:t>Changed vendor selection process to optimize the production cost and COVID-19 schedule challenge  </a:t>
            </a:r>
            <a:endParaRPr b="1" dirty="0"/>
          </a:p>
          <a:p>
            <a:pPr lvl="1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sz="1400" b="0" dirty="0"/>
              <a:t>Advise from LBNL CFC production experience: skip the round-1 competition, provide detailed designs &amp; SOW </a:t>
            </a:r>
          </a:p>
          <a:p>
            <a:pPr marL="457200" lvl="1" indent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400" b="0" dirty="0"/>
              <a:t>        for vendor selection, then work with the selected vendor to fabricate the production CFC </a:t>
            </a:r>
            <a:endParaRPr sz="1400" b="0" dirty="0"/>
          </a:p>
          <a:p>
            <a:pPr marL="742950" lvl="1" indent="-28575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 b="0" dirty="0"/>
              <a:t>The winner selected based on their experience/qualifications, cost and delivery schedule </a:t>
            </a:r>
            <a:endParaRPr sz="1400" b="0" dirty="0"/>
          </a:p>
          <a:p>
            <a:pPr marL="742950" lvl="1" indent="-19685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0" dirty="0"/>
          </a:p>
          <a:p>
            <a:pPr marL="342900" lvl="0" indent="-342900" algn="l" rtl="0">
              <a:lnSpc>
                <a:spcPct val="80000"/>
              </a:lnSpc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679"/>
              <a:buChar char="•"/>
            </a:pPr>
            <a:r>
              <a:rPr lang="en-US" sz="1679" b="1" dirty="0" err="1"/>
              <a:t>WorkShape</a:t>
            </a:r>
            <a:r>
              <a:rPr lang="en-US" sz="1679" b="1" dirty="0"/>
              <a:t> (France) won the competition   </a:t>
            </a:r>
            <a:endParaRPr b="1" dirty="0"/>
          </a:p>
          <a:p>
            <a:pPr marL="742950" lvl="1" indent="-28575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 b="0" dirty="0"/>
              <a:t>Started fabrication of the test article in September 2020</a:t>
            </a:r>
            <a:endParaRPr b="0" dirty="0"/>
          </a:p>
          <a:p>
            <a:pPr marL="742950" lvl="1" indent="-28575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 b="0" dirty="0"/>
              <a:t>The first test article produced in Nov. and qualified in Dec. at MIT/Bates! </a:t>
            </a:r>
            <a:endParaRPr b="0" dirty="0"/>
          </a:p>
          <a:p>
            <a:pPr marL="742950" lvl="1" indent="-28575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 b="0" dirty="0"/>
              <a:t>Full production and delivery plan developed</a:t>
            </a:r>
            <a:endParaRPr b="0" dirty="0"/>
          </a:p>
          <a:p>
            <a:pPr marL="546100" lvl="1" indent="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dirty="0"/>
          </a:p>
        </p:txBody>
      </p:sp>
      <p:sp>
        <p:nvSpPr>
          <p:cNvPr id="169" name="Google Shape;169;p20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12/15/2020</a:t>
            </a:r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MVTX Production Readiness Review</a:t>
            </a:r>
            <a:endParaRPr/>
          </a:p>
        </p:txBody>
      </p:sp>
      <p:sp>
        <p:nvSpPr>
          <p:cNvPr id="171" name="Google Shape;171;p20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172" name="Google Shape;17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8051" y="3455193"/>
            <a:ext cx="2555949" cy="14597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5F6971-8349-7D4C-896C-DEDE1EF71592}"/>
              </a:ext>
            </a:extLst>
          </p:cNvPr>
          <p:cNvSpPr txBox="1"/>
          <p:nvPr/>
        </p:nvSpPr>
        <p:spPr>
          <a:xfrm>
            <a:off x="6797142" y="4645223"/>
            <a:ext cx="2051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First test article qualified!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6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207300" y="4028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Summary II: CFC Production and Detector Assembly Schedule</a:t>
            </a:r>
            <a:endParaRPr sz="4000" dirty="0"/>
          </a:p>
        </p:txBody>
      </p:sp>
      <p:sp>
        <p:nvSpPr>
          <p:cNvPr id="180" name="Google Shape;180;p21"/>
          <p:cNvSpPr txBox="1">
            <a:spLocks noGrp="1"/>
          </p:cNvSpPr>
          <p:nvPr>
            <p:ph type="body" idx="1"/>
          </p:nvPr>
        </p:nvSpPr>
        <p:spPr>
          <a:xfrm>
            <a:off x="66735" y="662647"/>
            <a:ext cx="4644644" cy="4366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320"/>
              <a:buChar char="•"/>
            </a:pPr>
            <a:r>
              <a:rPr lang="en-US" sz="1320" b="1" dirty="0">
                <a:solidFill>
                  <a:srgbClr val="0000FF"/>
                </a:solidFill>
              </a:rPr>
              <a:t>Mechanical support structures </a:t>
            </a:r>
            <a:endParaRPr dirty="0">
              <a:solidFill>
                <a:srgbClr val="0000FF"/>
              </a:solidFill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Char char="–"/>
            </a:pPr>
            <a:r>
              <a:rPr lang="en-US" sz="1100" dirty="0">
                <a:solidFill>
                  <a:srgbClr val="000000"/>
                </a:solidFill>
              </a:rPr>
              <a:t>Test article production and QA</a:t>
            </a:r>
            <a:endParaRPr dirty="0">
              <a:solidFill>
                <a:srgbClr val="000000"/>
              </a:solidFill>
            </a:endParaRPr>
          </a:p>
          <a:p>
            <a:pPr marL="1143000" lvl="2" indent="-228600" algn="l" rtl="0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Clr>
                <a:srgbClr val="000000"/>
              </a:buClr>
              <a:buSzPts val="989"/>
              <a:buChar char="•"/>
            </a:pPr>
            <a:r>
              <a:rPr lang="en-US" sz="989" b="0" dirty="0">
                <a:solidFill>
                  <a:srgbClr val="000000"/>
                </a:solidFill>
              </a:rPr>
              <a:t>1</a:t>
            </a:r>
            <a:r>
              <a:rPr lang="en-US" sz="989" b="0" baseline="30000" dirty="0">
                <a:solidFill>
                  <a:srgbClr val="000000"/>
                </a:solidFill>
              </a:rPr>
              <a:t>st</a:t>
            </a:r>
            <a:r>
              <a:rPr lang="en-US" sz="989" b="0" dirty="0">
                <a:solidFill>
                  <a:srgbClr val="000000"/>
                </a:solidFill>
              </a:rPr>
              <a:t> test article, Layer-0 EW qualified</a:t>
            </a:r>
            <a:endParaRPr b="0" dirty="0">
              <a:solidFill>
                <a:srgbClr val="000000"/>
              </a:solidFill>
            </a:endParaRPr>
          </a:p>
          <a:p>
            <a:pPr marL="1143000" lvl="2" indent="-228600" algn="l" rtl="0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Clr>
                <a:srgbClr val="000000"/>
              </a:buClr>
              <a:buSzPts val="989"/>
              <a:buChar char="•"/>
            </a:pPr>
            <a:r>
              <a:rPr lang="en-US" sz="989" dirty="0"/>
              <a:t>PRR: Dec. 15, 2020 (Today) </a:t>
            </a:r>
            <a:endParaRPr dirty="0"/>
          </a:p>
          <a:p>
            <a:pPr marL="742950" lvl="1" indent="-28575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Char char="–"/>
            </a:pPr>
            <a:r>
              <a:rPr lang="en-US" sz="1100" dirty="0">
                <a:solidFill>
                  <a:srgbClr val="000000"/>
                </a:solidFill>
              </a:rPr>
              <a:t>CFC full production starts ~ Jan. 2021</a:t>
            </a:r>
            <a:endParaRPr dirty="0">
              <a:solidFill>
                <a:srgbClr val="000000"/>
              </a:solidFill>
            </a:endParaRPr>
          </a:p>
          <a:p>
            <a:pPr marL="1143000" lvl="2" indent="-228600" algn="l" rtl="0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Clr>
                <a:srgbClr val="000000"/>
              </a:buClr>
              <a:buSzPts val="989"/>
              <a:buChar char="•"/>
            </a:pPr>
            <a:r>
              <a:rPr lang="en-US" sz="989" b="0" dirty="0">
                <a:solidFill>
                  <a:srgbClr val="000000"/>
                </a:solidFill>
              </a:rPr>
              <a:t>1</a:t>
            </a:r>
            <a:r>
              <a:rPr lang="en-US" sz="989" b="0" baseline="30000" dirty="0">
                <a:solidFill>
                  <a:srgbClr val="000000"/>
                </a:solidFill>
              </a:rPr>
              <a:t>st</a:t>
            </a:r>
            <a:r>
              <a:rPr lang="en-US" sz="989" b="0" dirty="0">
                <a:solidFill>
                  <a:srgbClr val="000000"/>
                </a:solidFill>
              </a:rPr>
              <a:t> half CFC(EW+CYSS+SB) available in ~March 2021</a:t>
            </a:r>
            <a:endParaRPr sz="989" b="0" dirty="0">
              <a:solidFill>
                <a:srgbClr val="000000"/>
              </a:solidFill>
            </a:endParaRPr>
          </a:p>
          <a:p>
            <a:pPr marL="1143000" lvl="2" indent="-228600" algn="l" rtl="0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Clr>
                <a:srgbClr val="000000"/>
              </a:buClr>
              <a:buSzPts val="989"/>
              <a:buChar char="•"/>
            </a:pPr>
            <a:r>
              <a:rPr lang="en-US" sz="989" b="0" dirty="0">
                <a:solidFill>
                  <a:srgbClr val="000000"/>
                </a:solidFill>
              </a:rPr>
              <a:t>2</a:t>
            </a:r>
            <a:r>
              <a:rPr lang="en-US" sz="989" b="0" baseline="30000" dirty="0">
                <a:solidFill>
                  <a:srgbClr val="000000"/>
                </a:solidFill>
              </a:rPr>
              <a:t>nd</a:t>
            </a:r>
            <a:r>
              <a:rPr lang="en-US" sz="989" b="0" dirty="0">
                <a:solidFill>
                  <a:srgbClr val="000000"/>
                </a:solidFill>
              </a:rPr>
              <a:t> half CFC finish in April 2021 </a:t>
            </a:r>
            <a:endParaRPr b="0" dirty="0">
              <a:solidFill>
                <a:srgbClr val="000000"/>
              </a:solidFill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Char char="–"/>
            </a:pPr>
            <a:r>
              <a:rPr lang="en-US" sz="1100" dirty="0">
                <a:solidFill>
                  <a:srgbClr val="000000"/>
                </a:solidFill>
              </a:rPr>
              <a:t>Assembly fixtures designed  (Joe’s talk)</a:t>
            </a:r>
          </a:p>
          <a:p>
            <a:pPr marL="742950" lvl="1" indent="-28575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Char char="–"/>
            </a:pPr>
            <a:r>
              <a:rPr lang="en-US" sz="1100" dirty="0">
                <a:solidFill>
                  <a:srgbClr val="000000"/>
                </a:solidFill>
              </a:rPr>
              <a:t>Insertion system design &amp; mockup (Jason’s talk) </a:t>
            </a:r>
            <a:endParaRPr dirty="0">
              <a:solidFill>
                <a:srgbClr val="000000"/>
              </a:solidFill>
            </a:endParaRPr>
          </a:p>
          <a:p>
            <a:pPr marL="1143000" lvl="2" indent="-228600" algn="l" rtl="0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Clr>
                <a:srgbClr val="000000"/>
              </a:buClr>
              <a:buSzPts val="989"/>
              <a:buChar char="•"/>
            </a:pPr>
            <a:r>
              <a:rPr lang="en-US" sz="989" b="0" dirty="0">
                <a:solidFill>
                  <a:srgbClr val="000000"/>
                </a:solidFill>
              </a:rPr>
              <a:t>System integration review: ~Jan 2021</a:t>
            </a:r>
          </a:p>
          <a:p>
            <a:pPr marL="914400" lvl="2" indent="0" algn="l" rtl="0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Clr>
                <a:srgbClr val="000000"/>
              </a:buClr>
              <a:buSzPts val="989"/>
              <a:buNone/>
            </a:pPr>
            <a:endParaRPr dirty="0">
              <a:solidFill>
                <a:srgbClr val="000000"/>
              </a:solidFill>
            </a:endParaRPr>
          </a:p>
          <a:p>
            <a:pPr lvl="0">
              <a:lnSpc>
                <a:spcPct val="80000"/>
              </a:lnSpc>
              <a:spcBef>
                <a:spcPts val="264"/>
              </a:spcBef>
              <a:spcAft>
                <a:spcPts val="0"/>
              </a:spcAft>
              <a:buClr>
                <a:srgbClr val="000000"/>
              </a:buClr>
              <a:buSzPts val="1320"/>
            </a:pPr>
            <a:r>
              <a:rPr lang="en-US" sz="1320" b="1" dirty="0">
                <a:solidFill>
                  <a:srgbClr val="000000"/>
                </a:solidFill>
              </a:rPr>
              <a:t>Stave production in progress at CERN</a:t>
            </a:r>
            <a:endParaRPr dirty="0">
              <a:solidFill>
                <a:srgbClr val="000000"/>
              </a:solidFill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Char char="–"/>
            </a:pPr>
            <a:r>
              <a:rPr lang="en-US" sz="1100" b="0" dirty="0">
                <a:solidFill>
                  <a:srgbClr val="000000"/>
                </a:solidFill>
              </a:rPr>
              <a:t>Shipping and QA at LBNL, Jan -- Mar in 2021 </a:t>
            </a:r>
            <a:endParaRPr b="0" dirty="0">
              <a:solidFill>
                <a:srgbClr val="000000"/>
              </a:solidFill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264"/>
              </a:spcBef>
              <a:spcAft>
                <a:spcPts val="0"/>
              </a:spcAft>
              <a:buClr>
                <a:srgbClr val="FF0000"/>
              </a:buClr>
              <a:buSzPts val="1320"/>
              <a:buChar char="•"/>
            </a:pPr>
            <a:endParaRPr lang="en-US" sz="1320" dirty="0">
              <a:solidFill>
                <a:srgbClr val="FF0000"/>
              </a:solidFill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264"/>
              </a:spcBef>
              <a:spcAft>
                <a:spcPts val="0"/>
              </a:spcAft>
              <a:buClr>
                <a:srgbClr val="FF0000"/>
              </a:buClr>
              <a:buSzPts val="1320"/>
              <a:buChar char="•"/>
            </a:pPr>
            <a:r>
              <a:rPr lang="en-US" sz="1320" b="1" dirty="0">
                <a:solidFill>
                  <a:srgbClr val="FF0000"/>
                </a:solidFill>
              </a:rPr>
              <a:t>Half-detector assembly at LBNL</a:t>
            </a:r>
            <a:endParaRPr sz="1320" b="1" dirty="0">
              <a:solidFill>
                <a:srgbClr val="FF0000"/>
              </a:solidFill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Char char="–"/>
            </a:pPr>
            <a:r>
              <a:rPr lang="en-US" sz="1100" b="0" dirty="0">
                <a:solidFill>
                  <a:srgbClr val="000000"/>
                </a:solidFill>
              </a:rPr>
              <a:t>Assembly fixture production ~Jan/Feb 2021</a:t>
            </a:r>
            <a:endParaRPr b="0" dirty="0">
              <a:solidFill>
                <a:srgbClr val="000000"/>
              </a:solidFill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Char char="–"/>
            </a:pPr>
            <a:r>
              <a:rPr lang="en-US" sz="1100" b="0" dirty="0">
                <a:solidFill>
                  <a:srgbClr val="000000"/>
                </a:solidFill>
              </a:rPr>
              <a:t>CFC and stave test fitting ~March 2021 </a:t>
            </a:r>
            <a:endParaRPr b="0" dirty="0">
              <a:solidFill>
                <a:srgbClr val="000000"/>
              </a:solidFill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Char char="–"/>
            </a:pPr>
            <a:r>
              <a:rPr lang="en-US" sz="1100" b="0" dirty="0">
                <a:solidFill>
                  <a:srgbClr val="000000"/>
                </a:solidFill>
              </a:rPr>
              <a:t>Half-detector assembly review, ~May 2021 </a:t>
            </a:r>
            <a:endParaRPr b="0" dirty="0">
              <a:solidFill>
                <a:srgbClr val="000000"/>
              </a:solidFill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Char char="–"/>
            </a:pPr>
            <a:r>
              <a:rPr lang="en-US" sz="1100" b="0" dirty="0">
                <a:solidFill>
                  <a:srgbClr val="000000"/>
                </a:solidFill>
              </a:rPr>
              <a:t>Complete the 2</a:t>
            </a:r>
            <a:r>
              <a:rPr lang="en-US" sz="1100" b="0" baseline="30000" dirty="0">
                <a:solidFill>
                  <a:srgbClr val="000000"/>
                </a:solidFill>
              </a:rPr>
              <a:t>nd</a:t>
            </a:r>
            <a:r>
              <a:rPr lang="en-US" sz="1100" b="0" dirty="0">
                <a:solidFill>
                  <a:srgbClr val="000000"/>
                </a:solidFill>
              </a:rPr>
              <a:t> Half-detector by 12/2021 (orig. schedule) </a:t>
            </a:r>
            <a:endParaRPr sz="1320" b="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</a:pPr>
            <a:endParaRPr lang="en-US" sz="1320" b="1" dirty="0"/>
          </a:p>
          <a:p>
            <a:pPr marL="0" lvl="0" indent="0" algn="l" rtl="0">
              <a:lnSpc>
                <a:spcPct val="80000"/>
              </a:lnSpc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</a:pPr>
            <a:r>
              <a:rPr lang="en-US" sz="1320" b="1" u="sng" dirty="0"/>
              <a:t>Aim to meet the original MVTX installation dates</a:t>
            </a:r>
            <a:endParaRPr u="sng" dirty="0"/>
          </a:p>
          <a:p>
            <a:pPr marL="0" lvl="0" indent="0" algn="l" rtl="0">
              <a:lnSpc>
                <a:spcPct val="80000"/>
              </a:lnSpc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</a:pPr>
            <a:r>
              <a:rPr lang="en-US" sz="1320" dirty="0"/>
              <a:t>    - ready to install at IR ~Mar 22, 2022 </a:t>
            </a:r>
            <a:endParaRPr dirty="0"/>
          </a:p>
          <a:p>
            <a:pPr indent="-21590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320" dirty="0"/>
              <a:t>- </a:t>
            </a:r>
            <a:r>
              <a:rPr lang="en-US" sz="1320" dirty="0" err="1"/>
              <a:t>sPHENIX</a:t>
            </a:r>
            <a:r>
              <a:rPr lang="en-US" sz="1320" dirty="0"/>
              <a:t> IR available ~Sept. 2022</a:t>
            </a:r>
          </a:p>
          <a:p>
            <a:pPr indent="-21590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320" dirty="0"/>
              <a:t>- MVTX ~6 months schedule float </a:t>
            </a:r>
          </a:p>
          <a:p>
            <a:pPr indent="-21590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320" dirty="0"/>
          </a:p>
          <a:p>
            <a:pPr indent="-21590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050" b="1" dirty="0"/>
              <a:t>NB:</a:t>
            </a:r>
          </a:p>
          <a:p>
            <a:pPr indent="-21590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050" dirty="0"/>
              <a:t>	Original (pre-COVID19) schedule: </a:t>
            </a:r>
          </a:p>
          <a:p>
            <a:pPr indent="-21590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050" dirty="0"/>
              <a:t>        - start assembly in Dec 2020</a:t>
            </a:r>
            <a:endParaRPr sz="1050" dirty="0"/>
          </a:p>
          <a:p>
            <a:pPr indent="-21590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050" dirty="0"/>
              <a:t>       </a:t>
            </a:r>
            <a:r>
              <a:rPr lang="en-US" sz="1050" dirty="0">
                <a:solidFill>
                  <a:srgbClr val="FF0000"/>
                </a:solidFill>
              </a:rPr>
              <a:t>Current schedule: </a:t>
            </a:r>
          </a:p>
          <a:p>
            <a:pPr indent="-21590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050" dirty="0"/>
              <a:t>        - start assembly in March/April 2021 (3-4 months delay)</a:t>
            </a:r>
            <a:endParaRPr sz="1050" dirty="0"/>
          </a:p>
        </p:txBody>
      </p:sp>
      <p:sp>
        <p:nvSpPr>
          <p:cNvPr id="181" name="Google Shape;181;p21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12/15/2020</a:t>
            </a:r>
            <a:endParaRPr dirty="0"/>
          </a:p>
        </p:txBody>
      </p:sp>
      <p:sp>
        <p:nvSpPr>
          <p:cNvPr id="182" name="Google Shape;182;p21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MVTX Production Readiness Review</a:t>
            </a:r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grpSp>
        <p:nvGrpSpPr>
          <p:cNvPr id="184" name="Google Shape;184;p21"/>
          <p:cNvGrpSpPr/>
          <p:nvPr/>
        </p:nvGrpSpPr>
        <p:grpSpPr>
          <a:xfrm>
            <a:off x="4495800" y="579513"/>
            <a:ext cx="4487653" cy="4335387"/>
            <a:chOff x="6256547" y="-132204"/>
            <a:chExt cx="5915149" cy="5769223"/>
          </a:xfrm>
        </p:grpSpPr>
        <p:grpSp>
          <p:nvGrpSpPr>
            <p:cNvPr id="185" name="Google Shape;185;p21"/>
            <p:cNvGrpSpPr/>
            <p:nvPr/>
          </p:nvGrpSpPr>
          <p:grpSpPr>
            <a:xfrm>
              <a:off x="6256547" y="-132204"/>
              <a:ext cx="5915149" cy="5769223"/>
              <a:chOff x="6062003" y="835659"/>
              <a:chExt cx="5915149" cy="5527997"/>
            </a:xfrm>
          </p:grpSpPr>
          <p:grpSp>
            <p:nvGrpSpPr>
              <p:cNvPr id="186" name="Google Shape;186;p21"/>
              <p:cNvGrpSpPr/>
              <p:nvPr/>
            </p:nvGrpSpPr>
            <p:grpSpPr>
              <a:xfrm>
                <a:off x="6062003" y="835659"/>
                <a:ext cx="5915149" cy="5527997"/>
                <a:chOff x="6242854" y="525875"/>
                <a:chExt cx="5915149" cy="5527997"/>
              </a:xfrm>
            </p:grpSpPr>
            <p:pic>
              <p:nvPicPr>
                <p:cNvPr id="187" name="Google Shape;187;p21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6242854" y="959849"/>
                  <a:ext cx="5915149" cy="509402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8" name="Google Shape;188;p21"/>
                <p:cNvSpPr txBox="1"/>
                <p:nvPr/>
              </p:nvSpPr>
              <p:spPr>
                <a:xfrm>
                  <a:off x="6462978" y="525875"/>
                  <a:ext cx="5633400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 dirty="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Pre-COVID19 Schedule in MVTX PMP</a:t>
                  </a:r>
                  <a:endParaRPr dirty="0"/>
                </a:p>
              </p:txBody>
            </p:sp>
          </p:grpSp>
          <p:sp>
            <p:nvSpPr>
              <p:cNvPr id="189" name="Google Shape;189;p21"/>
              <p:cNvSpPr/>
              <p:nvPr/>
            </p:nvSpPr>
            <p:spPr>
              <a:xfrm>
                <a:off x="9036996" y="3725694"/>
                <a:ext cx="1089497" cy="586078"/>
              </a:xfrm>
              <a:prstGeom prst="ellipse">
                <a:avLst/>
              </a:prstGeom>
              <a:noFill/>
              <a:ln w="28575" cap="flat" cmpd="sng">
                <a:solidFill>
                  <a:srgbClr val="0432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21"/>
              <p:cNvSpPr/>
              <p:nvPr/>
            </p:nvSpPr>
            <p:spPr>
              <a:xfrm>
                <a:off x="8832715" y="4311772"/>
                <a:ext cx="1691357" cy="586078"/>
              </a:xfrm>
              <a:prstGeom prst="ellipse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91" name="Google Shape;191;p21"/>
              <p:cNvCxnSpPr/>
              <p:nvPr/>
            </p:nvCxnSpPr>
            <p:spPr>
              <a:xfrm>
                <a:off x="9778238" y="2013626"/>
                <a:ext cx="0" cy="3929975"/>
              </a:xfrm>
              <a:prstGeom prst="straightConnector1">
                <a:avLst/>
              </a:prstGeom>
              <a:noFill/>
              <a:ln w="38100" cap="flat" cmpd="sng">
                <a:solidFill>
                  <a:srgbClr val="4A7DBA"/>
                </a:solidFill>
                <a:prstDash val="dash"/>
                <a:round/>
                <a:headEnd type="none" w="sm" len="sm"/>
                <a:tailEnd type="none" w="sm" len="sm"/>
              </a:ln>
            </p:spPr>
          </p:cxnSp>
          <p:sp>
            <p:nvSpPr>
              <p:cNvPr id="192" name="Google Shape;192;p21"/>
              <p:cNvSpPr txBox="1"/>
              <p:nvPr/>
            </p:nvSpPr>
            <p:spPr>
              <a:xfrm>
                <a:off x="9678393" y="2421370"/>
                <a:ext cx="73052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dirty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Today</a:t>
                </a:r>
                <a:endParaRPr sz="1200" dirty="0"/>
              </a:p>
            </p:txBody>
          </p:sp>
        </p:grpSp>
        <p:sp>
          <p:nvSpPr>
            <p:cNvPr id="193" name="Google Shape;193;p21"/>
            <p:cNvSpPr/>
            <p:nvPr/>
          </p:nvSpPr>
          <p:spPr>
            <a:xfrm>
              <a:off x="10297838" y="3588363"/>
              <a:ext cx="173053" cy="160311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00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21"/>
            <p:cNvSpPr txBox="1"/>
            <p:nvPr/>
          </p:nvSpPr>
          <p:spPr>
            <a:xfrm>
              <a:off x="10550075" y="3464857"/>
              <a:ext cx="141000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Assembly review</a:t>
              </a:r>
              <a:endParaRPr/>
            </a:p>
          </p:txBody>
        </p:sp>
      </p:grpSp>
      <p:cxnSp>
        <p:nvCxnSpPr>
          <p:cNvPr id="195" name="Google Shape;195;p21"/>
          <p:cNvCxnSpPr/>
          <p:nvPr/>
        </p:nvCxnSpPr>
        <p:spPr>
          <a:xfrm>
            <a:off x="3037200" y="959575"/>
            <a:ext cx="3653700" cy="19251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6" name="Google Shape;196;p21"/>
          <p:cNvCxnSpPr/>
          <p:nvPr/>
        </p:nvCxnSpPr>
        <p:spPr>
          <a:xfrm>
            <a:off x="3056850" y="2717675"/>
            <a:ext cx="3388500" cy="795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034916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709C7-E9FA-5F41-8734-7D97D9488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F90E0-11CB-BC4D-95C1-6720CC4CE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95241-E2BB-034C-A543-69D2236D0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1225B-4D69-134F-8FD6-EAD2340C6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99986-21B0-F04F-9303-FBACB9D6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619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B490C-FF37-AF42-AD17-D06C8DEB5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Detector - </a:t>
            </a:r>
            <a:r>
              <a:rPr lang="en-US" dirty="0" err="1"/>
              <a:t>EndWheels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078EC-E076-4C45-988E-2DC734E0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8C6A63-6F72-A742-8292-18351CFA7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159F-1DAB-AF4E-A43B-4E1DA752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BD5917D-3A6D-124C-97D1-A6DBB660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458" y="592781"/>
            <a:ext cx="4102100" cy="437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191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6D557-ACFD-3843-9333-39B5D8C3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Detector and Interface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354A54-B5FD-D74C-88FC-8FAC8D5C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DD6FF0-8A5F-0643-B773-187107633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6C89A-0FAD-0E47-854C-6837DC0CB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16</a:t>
            </a:fld>
            <a:endParaRPr lang="en-US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15034-A55A-8146-8659-E61C47EF5A8E}"/>
              </a:ext>
            </a:extLst>
          </p:cNvPr>
          <p:cNvGrpSpPr/>
          <p:nvPr/>
        </p:nvGrpSpPr>
        <p:grpSpPr>
          <a:xfrm>
            <a:off x="5486400" y="2341317"/>
            <a:ext cx="3657600" cy="2057401"/>
            <a:chOff x="5410200" y="1276350"/>
            <a:chExt cx="3657600" cy="20574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6A71F31-ACDB-3446-B428-F401144041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1276350"/>
              <a:ext cx="3657600" cy="205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82B4A42-6BA6-5842-A9B9-E8B45C786433}"/>
                </a:ext>
              </a:extLst>
            </p:cNvPr>
            <p:cNvSpPr/>
            <p:nvPr/>
          </p:nvSpPr>
          <p:spPr>
            <a:xfrm rot="5400000">
              <a:off x="5638800" y="1885950"/>
              <a:ext cx="1981200" cy="762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E1C751-136C-2241-BE89-C14AA10B9158}"/>
                </a:ext>
              </a:extLst>
            </p:cNvPr>
            <p:cNvSpPr/>
            <p:nvPr/>
          </p:nvSpPr>
          <p:spPr>
            <a:xfrm>
              <a:off x="7562778" y="1276350"/>
              <a:ext cx="743022" cy="1981200"/>
            </a:xfrm>
            <a:prstGeom prst="rect">
              <a:avLst/>
            </a:prstGeom>
            <a:noFill/>
            <a:ln w="2857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EA28628-76C2-784D-891D-B44225E579DD}"/>
              </a:ext>
            </a:extLst>
          </p:cNvPr>
          <p:cNvSpPr txBox="1"/>
          <p:nvPr/>
        </p:nvSpPr>
        <p:spPr>
          <a:xfrm>
            <a:off x="557810" y="575815"/>
            <a:ext cx="691247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sPHENIX-SE-ICD-042 Document:</a:t>
            </a:r>
          </a:p>
          <a:p>
            <a:r>
              <a:rPr lang="en-US" sz="1100" dirty="0"/>
              <a:t>https://</a:t>
            </a:r>
            <a:r>
              <a:rPr lang="en-US" sz="1100" dirty="0" err="1"/>
              <a:t>docs.google.com</a:t>
            </a:r>
            <a:r>
              <a:rPr lang="en-US" sz="1100" dirty="0"/>
              <a:t>/spreadsheets/d/1hHUhxZOZv8WEs3FH361_gN6McVU4Zhy60sGtYotRHMs/</a:t>
            </a:r>
            <a:r>
              <a:rPr lang="en-US" sz="1100" dirty="0" err="1"/>
              <a:t>edit?usp</a:t>
            </a:r>
            <a:r>
              <a:rPr lang="en-US" sz="1100" dirty="0"/>
              <a:t>=sharing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6106FE-7CBE-DC44-B3E3-5D8792931919}"/>
              </a:ext>
            </a:extLst>
          </p:cNvPr>
          <p:cNvSpPr txBox="1"/>
          <p:nvPr/>
        </p:nvSpPr>
        <p:spPr>
          <a:xfrm>
            <a:off x="6125183" y="1685712"/>
            <a:ext cx="2664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and safety interlock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C678F9B-008B-534B-BDAE-BE82EDA1A0DD}"/>
              </a:ext>
            </a:extLst>
          </p:cNvPr>
          <p:cNvGrpSpPr/>
          <p:nvPr/>
        </p:nvGrpSpPr>
        <p:grpSpPr>
          <a:xfrm>
            <a:off x="1891782" y="1769462"/>
            <a:ext cx="3531638" cy="2704403"/>
            <a:chOff x="291581" y="872735"/>
            <a:chExt cx="3531638" cy="270440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233641F-C849-BD4C-BCE5-4265A6D291ED}"/>
                </a:ext>
              </a:extLst>
            </p:cNvPr>
            <p:cNvGrpSpPr/>
            <p:nvPr/>
          </p:nvGrpSpPr>
          <p:grpSpPr>
            <a:xfrm>
              <a:off x="291581" y="872735"/>
              <a:ext cx="3531638" cy="2704403"/>
              <a:chOff x="354562" y="1219548"/>
              <a:chExt cx="3531638" cy="2704403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9C711C90-88D4-6D43-B6BC-2F7A106BD8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54562" y="1219548"/>
                <a:ext cx="3405041" cy="27044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56EF278-D674-2843-A31B-6DDE3A7B518B}"/>
                  </a:ext>
                </a:extLst>
              </p:cNvPr>
              <p:cNvSpPr/>
              <p:nvPr/>
            </p:nvSpPr>
            <p:spPr>
              <a:xfrm>
                <a:off x="3134408" y="1765223"/>
                <a:ext cx="304800" cy="381000"/>
              </a:xfrm>
              <a:prstGeom prst="rect">
                <a:avLst/>
              </a:prstGeom>
              <a:noFill/>
              <a:ln w="285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C43DEA-2B1B-8D4B-B06D-A3B8202FD861}"/>
                  </a:ext>
                </a:extLst>
              </p:cNvPr>
              <p:cNvSpPr/>
              <p:nvPr/>
            </p:nvSpPr>
            <p:spPr>
              <a:xfrm>
                <a:off x="3439208" y="1276350"/>
                <a:ext cx="446992" cy="2092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0F926B-4DD2-F446-A198-FA11126D5CE5}"/>
                </a:ext>
              </a:extLst>
            </p:cNvPr>
            <p:cNvSpPr/>
            <p:nvPr/>
          </p:nvSpPr>
          <p:spPr>
            <a:xfrm>
              <a:off x="3071427" y="2717981"/>
              <a:ext cx="304800" cy="381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94E86CA-7F8F-FD4A-9851-ACEE0C8D57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440640" flipV="1">
            <a:off x="-719322" y="2535517"/>
            <a:ext cx="3186875" cy="1038013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3FC8A29-090A-5747-8F5D-CFEE2AA8E500}"/>
              </a:ext>
            </a:extLst>
          </p:cNvPr>
          <p:cNvCxnSpPr/>
          <p:nvPr/>
        </p:nvCxnSpPr>
        <p:spPr>
          <a:xfrm flipH="1" flipV="1">
            <a:off x="1066800" y="1428750"/>
            <a:ext cx="2438400" cy="162577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C3F0D25-847D-B34C-94DF-2F06ED2DB85A}"/>
              </a:ext>
            </a:extLst>
          </p:cNvPr>
          <p:cNvCxnSpPr>
            <a:cxnSpLocks/>
          </p:cNvCxnSpPr>
          <p:nvPr/>
        </p:nvCxnSpPr>
        <p:spPr>
          <a:xfrm flipH="1">
            <a:off x="1406242" y="3709561"/>
            <a:ext cx="2058631" cy="8581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495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EE5A9-E5F8-EF4E-A822-AE609FB7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93"/>
            <a:ext cx="8229600" cy="546497"/>
          </a:xfrm>
        </p:spPr>
        <p:txBody>
          <a:bodyPr/>
          <a:lstStyle/>
          <a:p>
            <a:r>
              <a:rPr lang="en-US" sz="3200" dirty="0"/>
              <a:t>3 Vendors’ Bids Received (one didn’t responded)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3309B-6498-3846-A947-33B13060E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5119F-CD6F-5945-A801-AABC9E319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53560-9D97-5D45-8379-59A0694C5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6B0A99-3038-4F45-B871-04CCDCCFF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1699"/>
            <a:ext cx="9144000" cy="15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78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E0B6F-CB92-2146-8F86-38D505CA7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from </a:t>
            </a:r>
            <a:r>
              <a:rPr lang="en-US" dirty="0" err="1"/>
              <a:t>WorkShape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13E420-CCC4-2445-A6D4-CCFCB7D22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678BEB-B9D2-624B-8C7D-08C1E6D40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027FD-A802-6747-850D-1FE5B03B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612EFA-D171-8548-9A2D-0708C3EAB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731258"/>
            <a:ext cx="4526633" cy="4440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014C55-2B21-BA4D-B8DA-D91DB1E32AF6}"/>
              </a:ext>
            </a:extLst>
          </p:cNvPr>
          <p:cNvSpPr txBox="1"/>
          <p:nvPr/>
        </p:nvSpPr>
        <p:spPr>
          <a:xfrm>
            <a:off x="0" y="1200150"/>
            <a:ext cx="380527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EU$ =. 1.2 US$</a:t>
            </a:r>
          </a:p>
          <a:p>
            <a:endParaRPr lang="en-US" dirty="0"/>
          </a:p>
          <a:p>
            <a:r>
              <a:rPr lang="en-US" dirty="0"/>
              <a:t>Total cost = EU$271K x 1.2 = US $325K </a:t>
            </a:r>
          </a:p>
          <a:p>
            <a:endParaRPr lang="en-US" dirty="0"/>
          </a:p>
          <a:p>
            <a:r>
              <a:rPr lang="en-US" dirty="0"/>
              <a:t>EWs:   EU $164.1 	=&gt; US $197K</a:t>
            </a:r>
          </a:p>
          <a:p>
            <a:r>
              <a:rPr lang="en-US" dirty="0"/>
              <a:t>CYSS:  EU $44.65K 	=&gt; US $54K</a:t>
            </a:r>
          </a:p>
          <a:p>
            <a:r>
              <a:rPr lang="en-US" dirty="0"/>
              <a:t>SB:      EU $44.15K  	=&gt; US $53K</a:t>
            </a:r>
          </a:p>
          <a:p>
            <a:endParaRPr lang="en-US" dirty="0"/>
          </a:p>
          <a:p>
            <a:r>
              <a:rPr lang="en-US" dirty="0"/>
              <a:t>Shipping:     	US $21K </a:t>
            </a:r>
          </a:p>
        </p:txBody>
      </p:sp>
    </p:spTree>
    <p:extLst>
      <p:ext uri="{BB962C8B-B14F-4D97-AF65-F5344CB8AC3E}">
        <p14:creationId xmlns:p14="http://schemas.microsoft.com/office/powerpoint/2010/main" val="2255300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0C5B7-957F-4749-87B4-6212EBD95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Management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42950"/>
            <a:ext cx="4571272" cy="3851673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Draft PMP document completed</a:t>
            </a:r>
          </a:p>
          <a:p>
            <a:pPr lvl="1"/>
            <a:r>
              <a:rPr lang="en-US" dirty="0"/>
              <a:t>Project baseline</a:t>
            </a:r>
          </a:p>
          <a:p>
            <a:pPr lvl="2"/>
            <a:r>
              <a:rPr lang="en-US" dirty="0"/>
              <a:t>Physics </a:t>
            </a:r>
          </a:p>
          <a:p>
            <a:pPr lvl="2"/>
            <a:r>
              <a:rPr lang="en-US" dirty="0"/>
              <a:t>Functional requirements/KPP</a:t>
            </a:r>
          </a:p>
          <a:p>
            <a:pPr lvl="2"/>
            <a:r>
              <a:rPr lang="en-US" dirty="0"/>
              <a:t>Technical scope</a:t>
            </a:r>
          </a:p>
          <a:p>
            <a:pPr lvl="2"/>
            <a:r>
              <a:rPr lang="en-US" dirty="0"/>
              <a:t>Cost breakdown</a:t>
            </a:r>
          </a:p>
          <a:p>
            <a:pPr lvl="2"/>
            <a:r>
              <a:rPr lang="en-US" dirty="0"/>
              <a:t>Schedule</a:t>
            </a:r>
          </a:p>
          <a:p>
            <a:pPr lvl="2"/>
            <a:r>
              <a:rPr lang="en-US" dirty="0"/>
              <a:t>Funding profile</a:t>
            </a:r>
          </a:p>
          <a:p>
            <a:pPr lvl="2"/>
            <a:r>
              <a:rPr lang="en-US" dirty="0"/>
              <a:t>Planned BNL funding </a:t>
            </a:r>
          </a:p>
          <a:p>
            <a:pPr lvl="2"/>
            <a:r>
              <a:rPr lang="en-US" dirty="0"/>
              <a:t>Baseline change control </a:t>
            </a:r>
          </a:p>
          <a:p>
            <a:pPr lvl="1"/>
            <a:r>
              <a:rPr lang="en-US" dirty="0"/>
              <a:t>Management structure</a:t>
            </a:r>
          </a:p>
          <a:p>
            <a:pPr lvl="2"/>
            <a:r>
              <a:rPr lang="en-US" dirty="0"/>
              <a:t>Organization and team</a:t>
            </a:r>
          </a:p>
          <a:p>
            <a:pPr lvl="2"/>
            <a:r>
              <a:rPr lang="en-US" dirty="0"/>
              <a:t>Management responsibilities </a:t>
            </a:r>
          </a:p>
          <a:p>
            <a:pPr lvl="2"/>
            <a:r>
              <a:rPr lang="en-US" dirty="0"/>
              <a:t>Participating institutions</a:t>
            </a:r>
          </a:p>
          <a:p>
            <a:pPr lvl="1"/>
            <a:r>
              <a:rPr lang="en-US" dirty="0"/>
              <a:t>Project management and oversight </a:t>
            </a:r>
          </a:p>
          <a:p>
            <a:pPr lvl="2"/>
            <a:r>
              <a:rPr lang="en-US" dirty="0"/>
              <a:t>Risk management </a:t>
            </a:r>
          </a:p>
          <a:p>
            <a:pPr lvl="2"/>
            <a:r>
              <a:rPr lang="en-US" dirty="0"/>
              <a:t>Project reporting </a:t>
            </a:r>
          </a:p>
          <a:p>
            <a:pPr lvl="2"/>
            <a:r>
              <a:rPr lang="en-US" dirty="0"/>
              <a:t>Engineering and technology readiness </a:t>
            </a:r>
          </a:p>
          <a:p>
            <a:pPr lvl="2"/>
            <a:r>
              <a:rPr lang="en-US" dirty="0"/>
              <a:t>Quality assurance and configuration/document management </a:t>
            </a:r>
          </a:p>
          <a:p>
            <a:pPr lvl="2"/>
            <a:r>
              <a:rPr lang="en-US" dirty="0"/>
              <a:t>Operation readiness plan</a:t>
            </a:r>
          </a:p>
          <a:p>
            <a:pPr lvl="2"/>
            <a:r>
              <a:rPr lang="en-US" dirty="0"/>
              <a:t>ESSH plans and fabrication </a:t>
            </a:r>
          </a:p>
          <a:p>
            <a:pPr lvl="2"/>
            <a:r>
              <a:rPr lang="en-US" dirty="0"/>
              <a:t>Project closeout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Project fully integrated into </a:t>
            </a:r>
            <a:r>
              <a:rPr lang="en-US" dirty="0" err="1"/>
              <a:t>sPHENIX</a:t>
            </a:r>
            <a:r>
              <a:rPr lang="en-US" dirty="0"/>
              <a:t> P6  </a:t>
            </a:r>
          </a:p>
          <a:p>
            <a:pPr lvl="1"/>
            <a:r>
              <a:rPr lang="en-US" dirty="0"/>
              <a:t>Costs, schedules and risk register 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F18FDE-7289-9D4E-BB38-7819CA565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631715"/>
            <a:ext cx="3580672" cy="429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28B4CC-6F33-A340-A8F1-4CF3800F80D6}"/>
              </a:ext>
            </a:extLst>
          </p:cNvPr>
          <p:cNvSpPr txBox="1"/>
          <p:nvPr/>
        </p:nvSpPr>
        <p:spPr>
          <a:xfrm>
            <a:off x="100934" y="4574143"/>
            <a:ext cx="5140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Deliver MVTX on schedule/budget for day-1 physics! </a:t>
            </a:r>
          </a:p>
        </p:txBody>
      </p:sp>
    </p:spTree>
    <p:extLst>
      <p:ext uri="{BB962C8B-B14F-4D97-AF65-F5344CB8AC3E}">
        <p14:creationId xmlns:p14="http://schemas.microsoft.com/office/powerpoint/2010/main" val="2438787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E679-6E06-6740-BED2-C9D1A04EA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2903A-001B-B146-A20E-510415BB1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83" y="1074539"/>
            <a:ext cx="4070834" cy="3394472"/>
          </a:xfrm>
        </p:spPr>
        <p:txBody>
          <a:bodyPr>
            <a:normAutofit/>
          </a:bodyPr>
          <a:lstStyle/>
          <a:p>
            <a:r>
              <a:rPr lang="en-US" dirty="0"/>
              <a:t>MVTX detector design</a:t>
            </a:r>
          </a:p>
          <a:p>
            <a:pPr lvl="1"/>
            <a:r>
              <a:rPr lang="en-US" dirty="0"/>
              <a:t>Design updates </a:t>
            </a:r>
          </a:p>
          <a:p>
            <a:r>
              <a:rPr lang="en-US" dirty="0"/>
              <a:t>Review questions</a:t>
            </a:r>
          </a:p>
          <a:p>
            <a:pPr lvl="1"/>
            <a:r>
              <a:rPr lang="en-US" dirty="0"/>
              <a:t>MVTX status</a:t>
            </a:r>
          </a:p>
          <a:p>
            <a:r>
              <a:rPr lang="en-US" dirty="0"/>
              <a:t>FDR recommendations</a:t>
            </a:r>
          </a:p>
          <a:p>
            <a:r>
              <a:rPr lang="en-US" dirty="0"/>
              <a:t>CFC production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AE478-D2F7-B34B-B143-A91B2F00F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6A366-411D-754A-BDEB-17BB0EE1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E0633-ACCC-2748-9895-553A7039A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E92029-CB13-464A-AE85-FA79D1D4E2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821" y="1648948"/>
            <a:ext cx="4173685" cy="309178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32461A-5449-E749-B29F-07DD9F048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821" y="695514"/>
            <a:ext cx="4607996" cy="8697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F961AE-198B-2147-8464-1AFF508A103A}"/>
              </a:ext>
            </a:extLst>
          </p:cNvPr>
          <p:cNvCxnSpPr/>
          <p:nvPr/>
        </p:nvCxnSpPr>
        <p:spPr>
          <a:xfrm>
            <a:off x="5562600" y="971550"/>
            <a:ext cx="3352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D7D23D-1AB4-DF4F-81AD-61D05E7F5AEF}"/>
              </a:ext>
            </a:extLst>
          </p:cNvPr>
          <p:cNvCxnSpPr>
            <a:cxnSpLocks/>
            <a:stCxn id="9" idx="1"/>
          </p:cNvCxnSpPr>
          <p:nvPr/>
        </p:nvCxnSpPr>
        <p:spPr>
          <a:xfrm flipV="1">
            <a:off x="4437821" y="1123951"/>
            <a:ext cx="2572579" cy="6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174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897AF-8687-CD44-90B1-4937F8AF0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Milestones and Key Tasks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F0F045-613B-A14B-9910-D23EAE176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A90CE-2638-664A-98F6-2231CE8C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F765D2-DA35-7D44-A6AB-9C9E7FA05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3F66F4-971F-FC46-847F-31E1588DA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666750"/>
            <a:ext cx="3738102" cy="4400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BEC968-2123-9D47-8C5C-F08212FF8C21}"/>
              </a:ext>
            </a:extLst>
          </p:cNvPr>
          <p:cNvSpPr txBox="1"/>
          <p:nvPr/>
        </p:nvSpPr>
        <p:spPr>
          <a:xfrm>
            <a:off x="6934200" y="1276350"/>
            <a:ext cx="1233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MVTX PMP</a:t>
            </a:r>
          </a:p>
          <a:p>
            <a:r>
              <a:rPr lang="en-US" dirty="0"/>
              <a:t>12/2019</a:t>
            </a:r>
          </a:p>
        </p:txBody>
      </p:sp>
    </p:spTree>
    <p:extLst>
      <p:ext uri="{BB962C8B-B14F-4D97-AF65-F5344CB8AC3E}">
        <p14:creationId xmlns:p14="http://schemas.microsoft.com/office/powerpoint/2010/main" val="1547812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8241"/>
            <a:ext cx="6610946" cy="64391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Scope of the MVTX Project – WBS 3.02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729795" y="730413"/>
            <a:ext cx="4364108" cy="271375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Electronics (3.02.02)</a:t>
            </a:r>
          </a:p>
          <a:p>
            <a:pPr lvl="1"/>
            <a:r>
              <a:rPr lang="en-US" dirty="0"/>
              <a:t>Readout Integration </a:t>
            </a:r>
          </a:p>
          <a:p>
            <a:pPr lvl="2"/>
            <a:r>
              <a:rPr lang="en-US" dirty="0"/>
              <a:t>RU QA &amp; assembly  </a:t>
            </a:r>
          </a:p>
          <a:p>
            <a:pPr lvl="2"/>
            <a:r>
              <a:rPr lang="en-US" dirty="0"/>
              <a:t>Backend: ATLAS FELIX</a:t>
            </a:r>
          </a:p>
          <a:p>
            <a:pPr lvl="2"/>
            <a:r>
              <a:rPr lang="en-US" dirty="0"/>
              <a:t>Frontend RU services: daughter cards, transition boards, cables etc.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Ancillary systems - “adopt” ALICE ITS system</a:t>
            </a:r>
          </a:p>
          <a:p>
            <a:pPr lvl="2"/>
            <a:r>
              <a:rPr lang="en-US" dirty="0"/>
              <a:t> Power, slow control &amp; monitoring etc. </a:t>
            </a:r>
          </a:p>
          <a:p>
            <a:pPr marL="1028700" lvl="3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0097" y="742278"/>
            <a:ext cx="4679698" cy="398886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Mechanical system (3.02.03, 3.02.04) </a:t>
            </a:r>
          </a:p>
          <a:p>
            <a:pPr lvl="1"/>
            <a:r>
              <a:rPr lang="en-US" dirty="0"/>
              <a:t>MVTX detector mechanical structures</a:t>
            </a:r>
          </a:p>
          <a:p>
            <a:pPr lvl="2"/>
            <a:r>
              <a:rPr lang="en-US" dirty="0"/>
              <a:t>Design &amp; simulations</a:t>
            </a:r>
          </a:p>
          <a:p>
            <a:pPr lvl="2"/>
            <a:r>
              <a:rPr lang="en-US" dirty="0"/>
              <a:t>End Wheels </a:t>
            </a:r>
          </a:p>
          <a:p>
            <a:pPr lvl="2"/>
            <a:r>
              <a:rPr lang="en-US" dirty="0"/>
              <a:t>Cylindrical support structure </a:t>
            </a:r>
          </a:p>
          <a:p>
            <a:pPr lvl="2"/>
            <a:r>
              <a:rPr lang="en-US" dirty="0"/>
              <a:t>Service barrels</a:t>
            </a:r>
          </a:p>
          <a:p>
            <a:pPr marL="685783" lvl="2" indent="0">
              <a:buNone/>
            </a:pPr>
            <a:endParaRPr lang="en-US" dirty="0"/>
          </a:p>
          <a:p>
            <a:pPr lvl="1"/>
            <a:r>
              <a:rPr lang="en-US" dirty="0"/>
              <a:t>Mechanical system integration </a:t>
            </a:r>
          </a:p>
          <a:p>
            <a:pPr lvl="2"/>
            <a:r>
              <a:rPr lang="en-US" dirty="0"/>
              <a:t>Service barrel support &amp; interface to </a:t>
            </a:r>
            <a:r>
              <a:rPr lang="en-US" dirty="0" err="1"/>
              <a:t>sPHENIX</a:t>
            </a:r>
            <a:endParaRPr lang="en-US" dirty="0"/>
          </a:p>
          <a:p>
            <a:pPr lvl="2"/>
            <a:r>
              <a:rPr lang="en-US" dirty="0"/>
              <a:t>Installation tooling etc.</a:t>
            </a:r>
          </a:p>
          <a:p>
            <a:pPr lvl="2"/>
            <a:r>
              <a:rPr lang="en-US" dirty="0"/>
              <a:t>Adopt ALICE cooling parameters</a:t>
            </a:r>
          </a:p>
          <a:p>
            <a:pPr lvl="2"/>
            <a:r>
              <a:rPr lang="en-US" dirty="0"/>
              <a:t>Detector safety 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Detector assembly</a:t>
            </a:r>
          </a:p>
          <a:p>
            <a:pPr lvl="2"/>
            <a:r>
              <a:rPr lang="en-US" dirty="0"/>
              <a:t>Stave QA &amp; detector assembly @LBNL </a:t>
            </a:r>
          </a:p>
          <a:p>
            <a:pPr lvl="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Production Readiness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21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12/15/2020</a:t>
            </a:r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A8D96C-84E0-9B47-9009-803B9A68398F}"/>
              </a:ext>
            </a:extLst>
          </p:cNvPr>
          <p:cNvSpPr txBox="1"/>
          <p:nvPr/>
        </p:nvSpPr>
        <p:spPr>
          <a:xfrm>
            <a:off x="4729795" y="3627920"/>
            <a:ext cx="4217102" cy="101566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BNL provides Staves &amp; RUs, w/o cost to MVTX project:</a:t>
            </a:r>
          </a:p>
          <a:p>
            <a:r>
              <a:rPr lang="en-US" sz="1200" dirty="0">
                <a:solidFill>
                  <a:srgbClr val="00B050"/>
                </a:solidFill>
              </a:rPr>
              <a:t>  - 84 ALICE/ITS-IB (modified) staves from CERN; </a:t>
            </a:r>
          </a:p>
          <a:p>
            <a:r>
              <a:rPr lang="en-US" sz="1200" dirty="0">
                <a:solidFill>
                  <a:srgbClr val="00B050"/>
                </a:solidFill>
              </a:rPr>
              <a:t>          48+spares(2-inner layers+10%)  </a:t>
            </a:r>
          </a:p>
          <a:p>
            <a:r>
              <a:rPr lang="en-US" sz="1200" dirty="0">
                <a:solidFill>
                  <a:srgbClr val="00B050"/>
                </a:solidFill>
              </a:rPr>
              <a:t>  - 60 ALICE/ITS-RU from CERN</a:t>
            </a:r>
          </a:p>
          <a:p>
            <a:r>
              <a:rPr lang="en-US" sz="1200" dirty="0">
                <a:solidFill>
                  <a:srgbClr val="00B050"/>
                </a:solidFill>
              </a:rPr>
              <a:t>          48+spares(12, 25%)  </a:t>
            </a:r>
          </a:p>
        </p:txBody>
      </p:sp>
    </p:spTree>
    <p:extLst>
      <p:ext uri="{BB962C8B-B14F-4D97-AF65-F5344CB8AC3E}">
        <p14:creationId xmlns:p14="http://schemas.microsoft.com/office/powerpoint/2010/main" val="2843368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24950-427D-6749-8B09-78D32F7B0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MVTX High Level Cost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EE834-26E5-F048-843B-B796B0646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6E1BC-0F95-8248-B19F-BCDEA766D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BB164-990E-FE4A-9638-BB38DA14F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2BEEFF-48D0-EA49-B0DD-F3F2D079C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82" y="934292"/>
            <a:ext cx="8754035" cy="362972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8AB5356-E937-C148-BF29-96CD17981BB3}"/>
              </a:ext>
            </a:extLst>
          </p:cNvPr>
          <p:cNvSpPr/>
          <p:nvPr/>
        </p:nvSpPr>
        <p:spPr>
          <a:xfrm>
            <a:off x="249890" y="2724150"/>
            <a:ext cx="8644217" cy="14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25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60D5-364A-9B44-8AC7-0ABB6E4C2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MVTX Carbon Structure Cost(July 2019)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F370EF-4EC9-214E-92B9-C4140260E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A0E8C-BB58-AF4C-BC5D-29D0A6527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075799-8379-EF40-811D-EECA55E8F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23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7FC6EE-B332-3647-949A-101B6C563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117600"/>
            <a:ext cx="8420100" cy="2908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DD73EC-0470-8E4B-A492-A2C9ADF9D751}"/>
              </a:ext>
            </a:extLst>
          </p:cNvPr>
          <p:cNvSpPr txBox="1"/>
          <p:nvPr/>
        </p:nvSpPr>
        <p:spPr>
          <a:xfrm>
            <a:off x="5160713" y="4037192"/>
            <a:ext cx="27079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Changed to 60%,</a:t>
            </a:r>
          </a:p>
          <a:p>
            <a:r>
              <a:rPr lang="en-US" dirty="0">
                <a:solidFill>
                  <a:srgbClr val="FF0000"/>
                </a:solidFill>
              </a:rPr>
              <a:t>following July 2019 review </a:t>
            </a:r>
          </a:p>
          <a:p>
            <a:r>
              <a:rPr lang="en-US" dirty="0">
                <a:solidFill>
                  <a:srgbClr val="FF0000"/>
                </a:solidFill>
              </a:rPr>
              <a:t>recommendations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1EE9CB-B782-874B-B770-C070947F4B98}"/>
              </a:ext>
            </a:extLst>
          </p:cNvPr>
          <p:cNvSpPr txBox="1"/>
          <p:nvPr/>
        </p:nvSpPr>
        <p:spPr>
          <a:xfrm>
            <a:off x="5512186" y="211455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60%</a:t>
            </a:r>
          </a:p>
        </p:txBody>
      </p:sp>
    </p:spTree>
    <p:extLst>
      <p:ext uri="{BB962C8B-B14F-4D97-AF65-F5344CB8AC3E}">
        <p14:creationId xmlns:p14="http://schemas.microsoft.com/office/powerpoint/2010/main" val="1118256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996"/>
            <a:ext cx="8001000" cy="565545"/>
          </a:xfrm>
        </p:spPr>
        <p:txBody>
          <a:bodyPr>
            <a:noAutofit/>
          </a:bodyPr>
          <a:lstStyle/>
          <a:p>
            <a:r>
              <a:rPr lang="en-US" sz="2800" dirty="0"/>
              <a:t>MVTX Detector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4950514"/>
            <a:ext cx="2133600" cy="17145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2462" y="725134"/>
            <a:ext cx="3769671" cy="385946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5169714" y="1536497"/>
            <a:ext cx="1993086" cy="10586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5169714" y="2643820"/>
            <a:ext cx="1954087" cy="4966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103900" y="3255113"/>
            <a:ext cx="2153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MVTX parameters: L = 271 mm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545E85-F1BF-C34E-99D4-9BB9B392E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2" y="1489731"/>
            <a:ext cx="5153911" cy="16787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44E2B3-C8A1-6B44-ABD1-BAE736727839}"/>
              </a:ext>
            </a:extLst>
          </p:cNvPr>
          <p:cNvSpPr txBox="1"/>
          <p:nvPr/>
        </p:nvSpPr>
        <p:spPr>
          <a:xfrm>
            <a:off x="2166257" y="2988770"/>
            <a:ext cx="1351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32AFF"/>
                </a:solidFill>
              </a:rPr>
              <a:t>Service Barrel (SB)</a:t>
            </a:r>
            <a:endParaRPr lang="en-US" b="1" dirty="0">
              <a:solidFill>
                <a:srgbClr val="032A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C7ECF7-94FC-9D4E-B949-2EF075ACBB87}"/>
              </a:ext>
            </a:extLst>
          </p:cNvPr>
          <p:cNvSpPr txBox="1"/>
          <p:nvPr/>
        </p:nvSpPr>
        <p:spPr>
          <a:xfrm>
            <a:off x="3953561" y="948571"/>
            <a:ext cx="124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32AFF"/>
                </a:solidFill>
              </a:rPr>
              <a:t>Cylindrical Shell </a:t>
            </a:r>
          </a:p>
          <a:p>
            <a:r>
              <a:rPr lang="en-US" sz="1200" b="1" dirty="0">
                <a:solidFill>
                  <a:srgbClr val="032AFF"/>
                </a:solidFill>
              </a:rPr>
              <a:t>Structure (CYSS) </a:t>
            </a:r>
            <a:endParaRPr lang="en-US" b="1" dirty="0">
              <a:solidFill>
                <a:srgbClr val="032A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D311D2-54B3-4541-981E-953D6E64A230}"/>
              </a:ext>
            </a:extLst>
          </p:cNvPr>
          <p:cNvSpPr txBox="1"/>
          <p:nvPr/>
        </p:nvSpPr>
        <p:spPr>
          <a:xfrm>
            <a:off x="3886200" y="2516366"/>
            <a:ext cx="1295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32AFF"/>
                </a:solidFill>
              </a:rPr>
              <a:t>End-Wheels (EW)</a:t>
            </a:r>
            <a:endParaRPr lang="en-US" b="1" dirty="0">
              <a:solidFill>
                <a:srgbClr val="032AFF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94513CC-89D5-6249-91E0-5254F9D40412}"/>
              </a:ext>
            </a:extLst>
          </p:cNvPr>
          <p:cNvCxnSpPr>
            <a:cxnSpLocks/>
          </p:cNvCxnSpPr>
          <p:nvPr/>
        </p:nvCxnSpPr>
        <p:spPr>
          <a:xfrm flipH="1">
            <a:off x="3953561" y="1345526"/>
            <a:ext cx="222526" cy="388024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F19C6AA-0FAA-1E45-A837-38B21014709A}"/>
              </a:ext>
            </a:extLst>
          </p:cNvPr>
          <p:cNvCxnSpPr>
            <a:cxnSpLocks/>
          </p:cNvCxnSpPr>
          <p:nvPr/>
        </p:nvCxnSpPr>
        <p:spPr>
          <a:xfrm flipH="1" flipV="1">
            <a:off x="4064824" y="2160396"/>
            <a:ext cx="309283" cy="36820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26A34F-BE5A-434A-AA60-D7258F2A973F}"/>
              </a:ext>
            </a:extLst>
          </p:cNvPr>
          <p:cNvCxnSpPr>
            <a:cxnSpLocks/>
          </p:cNvCxnSpPr>
          <p:nvPr/>
        </p:nvCxnSpPr>
        <p:spPr>
          <a:xfrm flipV="1">
            <a:off x="4451759" y="1975840"/>
            <a:ext cx="596646" cy="552764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19E1CB-0E07-114A-A962-2E15BAFFC84A}"/>
              </a:ext>
            </a:extLst>
          </p:cNvPr>
          <p:cNvCxnSpPr>
            <a:cxnSpLocks/>
          </p:cNvCxnSpPr>
          <p:nvPr/>
        </p:nvCxnSpPr>
        <p:spPr>
          <a:xfrm flipH="1" flipV="1">
            <a:off x="2209800" y="2609261"/>
            <a:ext cx="309283" cy="36820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C9F4C885-B236-D646-806C-E9BDAE31D2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425" y="3510563"/>
            <a:ext cx="1969313" cy="144706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EFAF72C-A704-9C41-A008-77C9127932CC}"/>
              </a:ext>
            </a:extLst>
          </p:cNvPr>
          <p:cNvSpPr txBox="1"/>
          <p:nvPr/>
        </p:nvSpPr>
        <p:spPr>
          <a:xfrm>
            <a:off x="3653742" y="3163420"/>
            <a:ext cx="126989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sz="900" b="1" dirty="0">
                <a:solidFill>
                  <a:srgbClr val="FF0000"/>
                </a:solidFill>
              </a:rPr>
              <a:t>3-layer sensor barrel</a:t>
            </a:r>
          </a:p>
          <a:p>
            <a:r>
              <a:rPr lang="en-US" sz="900" b="1" dirty="0">
                <a:solidFill>
                  <a:srgbClr val="FF0000"/>
                </a:solidFill>
              </a:rPr>
              <a:t>   - 48 staves, 432 chips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29B44E-EBA4-D944-B9AD-47AFDF2741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739416"/>
              </p:ext>
            </p:extLst>
          </p:nvPr>
        </p:nvGraphicFramePr>
        <p:xfrm>
          <a:off x="212108" y="3518751"/>
          <a:ext cx="2895601" cy="1274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960">
                  <a:extLst>
                    <a:ext uri="{9D8B030D-6E8A-4147-A177-3AD203B41FA5}">
                      <a16:colId xmlns:a16="http://schemas.microsoft.com/office/drawing/2014/main" val="887383658"/>
                    </a:ext>
                  </a:extLst>
                </a:gridCol>
                <a:gridCol w="659906">
                  <a:extLst>
                    <a:ext uri="{9D8B030D-6E8A-4147-A177-3AD203B41FA5}">
                      <a16:colId xmlns:a16="http://schemas.microsoft.com/office/drawing/2014/main" val="1534929015"/>
                    </a:ext>
                  </a:extLst>
                </a:gridCol>
                <a:gridCol w="764433">
                  <a:extLst>
                    <a:ext uri="{9D8B030D-6E8A-4147-A177-3AD203B41FA5}">
                      <a16:colId xmlns:a16="http://schemas.microsoft.com/office/drawing/2014/main" val="4114926340"/>
                    </a:ext>
                  </a:extLst>
                </a:gridCol>
                <a:gridCol w="602302">
                  <a:extLst>
                    <a:ext uri="{9D8B030D-6E8A-4147-A177-3AD203B41FA5}">
                      <a16:colId xmlns:a16="http://schemas.microsoft.com/office/drawing/2014/main" val="2193639265"/>
                    </a:ext>
                  </a:extLst>
                </a:gridCol>
              </a:tblGrid>
              <a:tr h="318594">
                <a:tc>
                  <a:txBody>
                    <a:bodyPr/>
                    <a:lstStyle/>
                    <a:p>
                      <a:r>
                        <a:rPr lang="en-US" sz="1400" dirty="0"/>
                        <a:t>R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710148"/>
                  </a:ext>
                </a:extLst>
              </a:tr>
              <a:tr h="31859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Layer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24.61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25.23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27.93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403120"/>
                  </a:ext>
                </a:extLst>
              </a:tr>
              <a:tr h="31859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B0F0"/>
                          </a:solidFill>
                        </a:rPr>
                        <a:t>Layer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31.98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33.35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36.25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18583"/>
                  </a:ext>
                </a:extLst>
              </a:tr>
              <a:tr h="31859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Layer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39.93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41.48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44.26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83935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9E3AE5F-0D2D-E140-B996-412BC50C01ED}"/>
              </a:ext>
            </a:extLst>
          </p:cNvPr>
          <p:cNvSpPr txBox="1"/>
          <p:nvPr/>
        </p:nvSpPr>
        <p:spPr>
          <a:xfrm rot="599879">
            <a:off x="7441929" y="2325802"/>
            <a:ext cx="734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North</a:t>
            </a:r>
          </a:p>
          <a:p>
            <a:r>
              <a:rPr lang="en-US" dirty="0">
                <a:solidFill>
                  <a:srgbClr val="FFFF00"/>
                </a:solidFill>
                <a:sym typeface="Wingdings" pitchFamily="2" charset="2"/>
              </a:rPr>
              <a:t>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848D43-301E-2F4E-B878-E83FAAD705B8}"/>
              </a:ext>
            </a:extLst>
          </p:cNvPr>
          <p:cNvSpPr txBox="1"/>
          <p:nvPr/>
        </p:nvSpPr>
        <p:spPr>
          <a:xfrm>
            <a:off x="4572000" y="1440418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North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C225AB-7B77-CC45-84B7-D22E0295B996}"/>
              </a:ext>
            </a:extLst>
          </p:cNvPr>
          <p:cNvSpPr txBox="1"/>
          <p:nvPr/>
        </p:nvSpPr>
        <p:spPr>
          <a:xfrm>
            <a:off x="4021955" y="3736551"/>
            <a:ext cx="831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New BP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BE371-1D46-1B4D-99B8-32789C5B183F}"/>
              </a:ext>
            </a:extLst>
          </p:cNvPr>
          <p:cNvSpPr txBox="1"/>
          <p:nvPr/>
        </p:nvSpPr>
        <p:spPr>
          <a:xfrm>
            <a:off x="381000" y="725134"/>
            <a:ext cx="19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CFC: EW, CYSS, SB</a:t>
            </a:r>
          </a:p>
        </p:txBody>
      </p:sp>
    </p:spTree>
    <p:extLst>
      <p:ext uri="{BB962C8B-B14F-4D97-AF65-F5344CB8AC3E}">
        <p14:creationId xmlns:p14="http://schemas.microsoft.com/office/powerpoint/2010/main" val="1890165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06F6E-8006-B44E-8652-3571EDBFD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528"/>
            <a:ext cx="8229600" cy="546497"/>
          </a:xfrm>
        </p:spPr>
        <p:txBody>
          <a:bodyPr/>
          <a:lstStyle/>
          <a:p>
            <a:r>
              <a:rPr lang="en-US" sz="4000" dirty="0"/>
              <a:t>Detector Support Structure: X-Wing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4995A7-ADD1-2744-93AB-B5BD383EC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3" r="3614" b="7502"/>
          <a:stretch/>
        </p:blipFill>
        <p:spPr>
          <a:xfrm>
            <a:off x="990600" y="742950"/>
            <a:ext cx="6096000" cy="373380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5A454-0E83-B340-BE26-6CC645632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A511E-8765-8943-AFD0-53AEFA2DC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8D54C-EE36-7644-AF63-0D1B08AE5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1A8FA9-1360-5547-9104-B9483D64EC71}"/>
              </a:ext>
            </a:extLst>
          </p:cNvPr>
          <p:cNvSpPr txBox="1"/>
          <p:nvPr/>
        </p:nvSpPr>
        <p:spPr>
          <a:xfrm>
            <a:off x="7649686" y="742950"/>
            <a:ext cx="1230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Jason’s talk</a:t>
            </a:r>
          </a:p>
        </p:txBody>
      </p:sp>
    </p:spTree>
    <p:extLst>
      <p:ext uri="{BB962C8B-B14F-4D97-AF65-F5344CB8AC3E}">
        <p14:creationId xmlns:p14="http://schemas.microsoft.com/office/powerpoint/2010/main" val="4099974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B157B-51AB-3C4F-A579-AE47D0F88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Detector Assembly Fixtures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589E9-FD04-2447-8F4C-E4086F68C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C6325-17EC-F44E-AA22-257F1AC33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C7D0F-4CC0-C543-B2E3-E5C9B551A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CE4324-3333-FA45-BD8A-02C896D1FD45}"/>
              </a:ext>
            </a:extLst>
          </p:cNvPr>
          <p:cNvSpPr txBox="1"/>
          <p:nvPr/>
        </p:nvSpPr>
        <p:spPr>
          <a:xfrm>
            <a:off x="7467600" y="819150"/>
            <a:ext cx="1023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Joe’s talk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0AE825-FE95-9842-A264-5A98ED73E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1628250"/>
            <a:ext cx="79375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61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853CEA-AC7A-3642-AF87-5AD8C1506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721" y="2729782"/>
            <a:ext cx="4626648" cy="92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DEF7B4-FD3D-B24C-BD0C-CC10ED06E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1. Engineering and Design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E9213-F53C-E34F-9F58-C18B60314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09" y="707031"/>
            <a:ext cx="5254875" cy="416563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b="1" dirty="0"/>
              <a:t>NOTE: all these covered in detail in Jason’s presentation. 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Are the drawings complete? </a:t>
            </a:r>
            <a:r>
              <a:rPr lang="en-US" dirty="0">
                <a:solidFill>
                  <a:srgbClr val="C00000"/>
                </a:solidFill>
              </a:rPr>
              <a:t>- </a:t>
            </a:r>
            <a:r>
              <a:rPr lang="en-US" b="1" dirty="0">
                <a:solidFill>
                  <a:srgbClr val="C00000"/>
                </a:solidFill>
              </a:rPr>
              <a:t>Yes</a:t>
            </a:r>
          </a:p>
          <a:p>
            <a:pPr lvl="1"/>
            <a:r>
              <a:rPr lang="en-US" b="0" dirty="0"/>
              <a:t>Have they been reviewed , approved, and released following guidelines? </a:t>
            </a:r>
          </a:p>
          <a:p>
            <a:pPr lvl="1"/>
            <a:r>
              <a:rPr lang="en-US" b="0" dirty="0"/>
              <a:t>Are the drawings now</a:t>
            </a:r>
            <a:r>
              <a:rPr lang="en-US" dirty="0"/>
              <a:t> </a:t>
            </a:r>
            <a:r>
              <a:rPr lang="en-US" b="0" dirty="0"/>
              <a:t>under configuration control? </a:t>
            </a:r>
          </a:p>
          <a:p>
            <a:r>
              <a:rPr lang="en-US" dirty="0"/>
              <a:t>Has there been an appropriate independent review of the design? 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           Yes, LBNL </a:t>
            </a:r>
            <a:r>
              <a:rPr lang="en-US" b="0" dirty="0">
                <a:solidFill>
                  <a:srgbClr val="C00000"/>
                </a:solidFill>
              </a:rPr>
              <a:t>(while updating the </a:t>
            </a:r>
            <a:r>
              <a:rPr lang="en-US" dirty="0">
                <a:solidFill>
                  <a:srgbClr val="C00000"/>
                </a:solidFill>
              </a:rPr>
              <a:t>LBNL</a:t>
            </a:r>
            <a:r>
              <a:rPr lang="en-US" b="0" dirty="0">
                <a:solidFill>
                  <a:srgbClr val="C00000"/>
                </a:solidFill>
              </a:rPr>
              <a:t> production cost)</a:t>
            </a:r>
          </a:p>
          <a:p>
            <a:endParaRPr lang="en-US" dirty="0"/>
          </a:p>
          <a:p>
            <a:r>
              <a:rPr lang="en-US" dirty="0"/>
              <a:t>If there have been changes to the documents since the Final Design Review, have these changes been vetted properly? 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           Yes, meetings/review with LBNL+CERN,</a:t>
            </a:r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u="sng" dirty="0">
                <a:solidFill>
                  <a:srgbClr val="0432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discussions</a:t>
            </a:r>
            <a:endParaRPr lang="en-US" u="sng" dirty="0">
              <a:solidFill>
                <a:srgbClr val="0432FF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b="0" dirty="0">
                <a:solidFill>
                  <a:srgbClr val="C00000"/>
                </a:solidFill>
              </a:rPr>
              <a:t>2 design changes: </a:t>
            </a:r>
          </a:p>
          <a:p>
            <a:pPr lvl="1"/>
            <a:r>
              <a:rPr lang="en-US" b="0" dirty="0"/>
              <a:t>End-Wheels:  a simple 1-piece design, made of Al</a:t>
            </a:r>
          </a:p>
          <a:p>
            <a:pPr lvl="1"/>
            <a:r>
              <a:rPr lang="en-US" b="0" dirty="0"/>
              <a:t>Lock-and-roll system on the nose of detector </a:t>
            </a:r>
          </a:p>
          <a:p>
            <a:pPr marL="457200" lvl="1" indent="0">
              <a:buNone/>
            </a:pPr>
            <a:r>
              <a:rPr lang="en-US" b="0" dirty="0"/>
              <a:t>          to protect against crushing into the BP</a:t>
            </a:r>
          </a:p>
          <a:p>
            <a:pPr marL="457200" lvl="1" indent="0">
              <a:buNone/>
            </a:pPr>
            <a:endParaRPr lang="en-US" b="0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en-US" b="0" dirty="0"/>
              <a:t>Are the changes still consistent with the Requirements? </a:t>
            </a:r>
          </a:p>
          <a:p>
            <a:pPr marL="457200" lvl="1" indent="0">
              <a:buNone/>
            </a:pPr>
            <a:r>
              <a:rPr lang="en-US" b="0" dirty="0">
                <a:solidFill>
                  <a:srgbClr val="C00000"/>
                </a:solidFill>
              </a:rPr>
              <a:t>Yes</a:t>
            </a:r>
            <a:r>
              <a:rPr lang="en-US" b="0" dirty="0">
                <a:solidFill>
                  <a:srgbClr val="0432FF"/>
                </a:solidFill>
              </a:rPr>
              <a:t> (</a:t>
            </a:r>
            <a:r>
              <a:rPr lang="en-US" b="0" u="sng" dirty="0">
                <a:solidFill>
                  <a:srgbClr val="0432FF"/>
                </a:solidFill>
              </a:rPr>
              <a:t>link to the CMM for EW (when available) )</a:t>
            </a:r>
            <a:endParaRPr lang="en-US" b="0" dirty="0">
              <a:solidFill>
                <a:srgbClr val="0432FF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Has appropriate parts lists been generated for all subsystem assemblies? </a:t>
            </a:r>
          </a:p>
          <a:p>
            <a:pPr lvl="1"/>
            <a:r>
              <a:rPr lang="en-US" b="0" dirty="0">
                <a:solidFill>
                  <a:srgbClr val="C00000"/>
                </a:solidFill>
              </a:rPr>
              <a:t>Yes</a:t>
            </a:r>
          </a:p>
          <a:p>
            <a:r>
              <a:rPr lang="en-US" dirty="0"/>
              <a:t>Have all components been identified?</a:t>
            </a:r>
          </a:p>
          <a:p>
            <a:pPr lvl="1"/>
            <a:r>
              <a:rPr lang="en-US" b="0" dirty="0">
                <a:solidFill>
                  <a:srgbClr val="C00000"/>
                </a:solidFill>
              </a:rPr>
              <a:t>Yes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557E0-F2B1-BB46-A00B-C7BAE4369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A99F4-7EE9-2547-8BD8-AF51CF53B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45602-8914-4B4C-A6F7-320232989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6</a:t>
            </a:fld>
            <a:endParaRPr lang="en-US" alt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4DFDCD5-E8F6-6947-966B-1C0906F825A3}"/>
              </a:ext>
            </a:extLst>
          </p:cNvPr>
          <p:cNvGrpSpPr/>
          <p:nvPr/>
        </p:nvGrpSpPr>
        <p:grpSpPr>
          <a:xfrm>
            <a:off x="5359979" y="820181"/>
            <a:ext cx="3516924" cy="1219200"/>
            <a:chOff x="5619262" y="932302"/>
            <a:chExt cx="3516924" cy="12192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8BC072-F0F3-3A4F-A8A7-BBDFBA45A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014" t="11033" r="10039" b="9763"/>
            <a:stretch/>
          </p:blipFill>
          <p:spPr>
            <a:xfrm>
              <a:off x="5619262" y="932302"/>
              <a:ext cx="1676400" cy="1219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33361D0-CBED-9D41-9928-76682E24E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589" t="26329" r="11511" b="1"/>
            <a:stretch/>
          </p:blipFill>
          <p:spPr>
            <a:xfrm>
              <a:off x="7220770" y="932831"/>
              <a:ext cx="1915416" cy="121867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BDB5D41-FA19-E94D-BA1A-666F65A733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723" y="3843119"/>
            <a:ext cx="1803400" cy="10717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B53C9E-606D-1D48-A234-6C6688B6DA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t="12500" r="10001" b="25625"/>
          <a:stretch/>
        </p:blipFill>
        <p:spPr>
          <a:xfrm rot="16200000">
            <a:off x="5741714" y="3804314"/>
            <a:ext cx="1149390" cy="11493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B6F346-361F-1A4A-870E-16FF5DD5045F}"/>
              </a:ext>
            </a:extLst>
          </p:cNvPr>
          <p:cNvSpPr txBox="1"/>
          <p:nvPr/>
        </p:nvSpPr>
        <p:spPr>
          <a:xfrm>
            <a:off x="5741715" y="3734269"/>
            <a:ext cx="12415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Lock-and-Roll mockup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DDAB05D-34D1-E04C-96E2-2D6FDC78E7B7}"/>
              </a:ext>
            </a:extLst>
          </p:cNvPr>
          <p:cNvCxnSpPr/>
          <p:nvPr/>
        </p:nvCxnSpPr>
        <p:spPr>
          <a:xfrm flipH="1" flipV="1">
            <a:off x="8153400" y="2114550"/>
            <a:ext cx="30480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4F54531-E531-DD49-99D5-33A93B5CDC31}"/>
              </a:ext>
            </a:extLst>
          </p:cNvPr>
          <p:cNvCxnSpPr>
            <a:cxnSpLocks/>
          </p:cNvCxnSpPr>
          <p:nvPr/>
        </p:nvCxnSpPr>
        <p:spPr>
          <a:xfrm flipV="1">
            <a:off x="5244416" y="2121213"/>
            <a:ext cx="837596" cy="828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3C635E5-23E7-094E-A717-D14E1D28F3FB}"/>
              </a:ext>
            </a:extLst>
          </p:cNvPr>
          <p:cNvSpPr txBox="1"/>
          <p:nvPr/>
        </p:nvSpPr>
        <p:spPr>
          <a:xfrm>
            <a:off x="6181326" y="2078187"/>
            <a:ext cx="1741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1-piece Al End-Wheel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CC71138-29BB-4A4C-B0FA-A6EEE8A804C2}"/>
              </a:ext>
            </a:extLst>
          </p:cNvPr>
          <p:cNvCxnSpPr>
            <a:cxnSpLocks/>
          </p:cNvCxnSpPr>
          <p:nvPr/>
        </p:nvCxnSpPr>
        <p:spPr>
          <a:xfrm flipH="1">
            <a:off x="6243534" y="4248150"/>
            <a:ext cx="1066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CAE1D89-C5AA-DD4D-9812-83C1370216A3}"/>
              </a:ext>
            </a:extLst>
          </p:cNvPr>
          <p:cNvSpPr txBox="1"/>
          <p:nvPr/>
        </p:nvSpPr>
        <p:spPr>
          <a:xfrm>
            <a:off x="7469191" y="1350024"/>
            <a:ext cx="952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Prototype </a:t>
            </a:r>
          </a:p>
          <a:p>
            <a:r>
              <a:rPr lang="en-US" sz="1400" dirty="0">
                <a:solidFill>
                  <a:srgbClr val="FFFF00"/>
                </a:solidFill>
              </a:rPr>
              <a:t>qualified!</a:t>
            </a:r>
          </a:p>
        </p:txBody>
      </p:sp>
    </p:spTree>
    <p:extLst>
      <p:ext uri="{BB962C8B-B14F-4D97-AF65-F5344CB8AC3E}">
        <p14:creationId xmlns:p14="http://schemas.microsoft.com/office/powerpoint/2010/main" val="4225806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5960E-6F05-7940-8DE7-41048A033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2.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51387-DECA-CE44-B87C-2562AE221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19149"/>
            <a:ext cx="8229600" cy="405050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Is the schedule for procurement, including internal signatures and approvals, bid duration, material procurement, and fabrication been correctly estimated? </a:t>
            </a:r>
          </a:p>
          <a:p>
            <a:pPr lvl="1"/>
            <a:r>
              <a:rPr lang="en-US" b="0" dirty="0">
                <a:solidFill>
                  <a:srgbClr val="C00000"/>
                </a:solidFill>
              </a:rPr>
              <a:t>Yes. </a:t>
            </a:r>
          </a:p>
          <a:p>
            <a:pPr lvl="1"/>
            <a:r>
              <a:rPr lang="en-US" b="0" dirty="0">
                <a:solidFill>
                  <a:srgbClr val="C00000"/>
                </a:solidFill>
              </a:rPr>
              <a:t>Prepreg carbon fiber fabrication: 6-8 weeks </a:t>
            </a:r>
          </a:p>
          <a:p>
            <a:pPr lvl="2"/>
            <a:r>
              <a:rPr lang="en-US" b="0" dirty="0"/>
              <a:t>for test article, small amount in stock. </a:t>
            </a:r>
          </a:p>
          <a:p>
            <a:pPr lvl="2"/>
            <a:r>
              <a:rPr lang="en-US" b="0" dirty="0"/>
              <a:t>for the remaining work: order placed in advance (October)</a:t>
            </a:r>
          </a:p>
          <a:p>
            <a:pPr marL="914400" lvl="2" indent="0">
              <a:buNone/>
            </a:pPr>
            <a:r>
              <a:rPr lang="en-US" b="0" dirty="0"/>
              <a:t>       --&gt; ready to go for full production in Dec/early January</a:t>
            </a:r>
            <a:br>
              <a:rPr lang="en-US" dirty="0"/>
            </a:br>
            <a:endParaRPr lang="en-US" dirty="0"/>
          </a:p>
          <a:p>
            <a:r>
              <a:rPr lang="en-US" dirty="0"/>
              <a:t>Are they consistent with the Resource Loaded Schedule in P6?</a:t>
            </a:r>
          </a:p>
          <a:p>
            <a:pPr lvl="1"/>
            <a:r>
              <a:rPr lang="en-US" b="0" dirty="0">
                <a:solidFill>
                  <a:srgbClr val="C00000"/>
                </a:solidFill>
              </a:rPr>
              <a:t>Fabrication costs: well within the budget : </a:t>
            </a:r>
          </a:p>
          <a:p>
            <a:pPr lvl="2"/>
            <a:r>
              <a:rPr lang="en-US" b="0" dirty="0"/>
              <a:t>EW: 	 $197K → in P6 $311K + 60% (contingency)</a:t>
            </a:r>
          </a:p>
          <a:p>
            <a:pPr lvl="2"/>
            <a:r>
              <a:rPr lang="en-US" b="0" dirty="0"/>
              <a:t>CYSS:  	 $54K   → in P6 $201K + 40%</a:t>
            </a:r>
          </a:p>
          <a:p>
            <a:pPr lvl="2"/>
            <a:r>
              <a:rPr lang="en-US" b="0" dirty="0"/>
              <a:t>SB:  	 $53K   → in P6 $266K + 40%</a:t>
            </a:r>
          </a:p>
          <a:p>
            <a:pPr lvl="1"/>
            <a:r>
              <a:rPr lang="en-US" b="0" dirty="0">
                <a:solidFill>
                  <a:srgbClr val="C00000"/>
                </a:solidFill>
              </a:rPr>
              <a:t>Manpower costs/schedule:</a:t>
            </a:r>
          </a:p>
          <a:p>
            <a:pPr lvl="2"/>
            <a:r>
              <a:rPr lang="en-US" b="0" dirty="0"/>
              <a:t>4~5 months delay, still within cost &amp; schedule contingencies </a:t>
            </a:r>
          </a:p>
          <a:p>
            <a:pPr lvl="2"/>
            <a:endParaRPr lang="en-US" dirty="0"/>
          </a:p>
          <a:p>
            <a:r>
              <a:rPr lang="en-US" dirty="0"/>
              <a:t>Have all recommendations from prior reviews been properly addressed and approved?</a:t>
            </a:r>
          </a:p>
          <a:p>
            <a:pPr lvl="1"/>
            <a:r>
              <a:rPr lang="en-US" b="0" dirty="0">
                <a:solidFill>
                  <a:srgbClr val="C00000"/>
                </a:solidFill>
              </a:rPr>
              <a:t>yes </a:t>
            </a:r>
          </a:p>
          <a:p>
            <a:pPr lvl="2"/>
            <a:r>
              <a:rPr lang="en-US" b="0" dirty="0"/>
              <a:t>only 1 suggested design modification from the January FDR: the lock-and-roll nose system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C3B72-FAFA-514E-9CFC-1CBB64B90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3C23-1EB6-8045-B20C-6C6D89C46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C1047-2443-7E49-842B-C884741B3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299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3. Fabrication</a:t>
            </a:r>
            <a:endParaRPr dirty="0"/>
          </a:p>
        </p:txBody>
      </p:sp>
      <p:sp>
        <p:nvSpPr>
          <p:cNvPr id="126" name="Google Shape;126;p17"/>
          <p:cNvSpPr txBox="1">
            <a:spLocks noGrp="1"/>
          </p:cNvSpPr>
          <p:nvPr>
            <p:ph type="body" idx="1"/>
          </p:nvPr>
        </p:nvSpPr>
        <p:spPr>
          <a:xfrm>
            <a:off x="121950" y="587188"/>
            <a:ext cx="8900100" cy="44229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>
              <a:spcBef>
                <a:spcPts val="360"/>
              </a:spcBef>
              <a:spcAft>
                <a:spcPts val="0"/>
              </a:spcAft>
              <a:buSzPts val="1200"/>
            </a:pPr>
            <a:r>
              <a:rPr lang="en-US" sz="1100" dirty="0"/>
              <a:t>Have potential vendors been identified? </a:t>
            </a:r>
            <a:r>
              <a:rPr lang="en-US" sz="1100" dirty="0">
                <a:solidFill>
                  <a:srgbClr val="C00000"/>
                </a:solidFill>
              </a:rPr>
              <a:t>Yes.                 </a:t>
            </a:r>
            <a:endParaRPr sz="1100" b="1" dirty="0">
              <a:solidFill>
                <a:srgbClr val="C00000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 sz="1100" b="0" dirty="0">
                <a:solidFill>
                  <a:srgbClr val="C00000"/>
                </a:solidFill>
              </a:rPr>
              <a:t>Carbon Fiber: CYSS, SB, EW Layers</a:t>
            </a:r>
            <a:endParaRPr sz="1100" b="0" dirty="0">
              <a:solidFill>
                <a:srgbClr val="C00000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b="0" dirty="0"/>
              <a:t>Designs completed in July 2020</a:t>
            </a:r>
            <a:endParaRPr sz="1100" b="0"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b="0" dirty="0"/>
              <a:t>Package (</a:t>
            </a:r>
            <a:r>
              <a:rPr lang="en-US" sz="1100" b="0" dirty="0" err="1"/>
              <a:t>drawings+SOW</a:t>
            </a:r>
            <a:r>
              <a:rPr lang="en-US" sz="1100" b="0" dirty="0"/>
              <a:t>) sent to 4 potential vendors on July 27th (</a:t>
            </a:r>
            <a:r>
              <a:rPr lang="en-US" sz="1100" b="0" dirty="0" err="1"/>
              <a:t>Workshape</a:t>
            </a:r>
            <a:r>
              <a:rPr lang="en-US" sz="1100" b="0" dirty="0"/>
              <a:t> in France, 3 in CA-including LBNL) </a:t>
            </a:r>
            <a:endParaRPr sz="1100" b="0"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b="0" dirty="0"/>
              <a:t>Received feedback  and revised the drawings accordingly: v2 of the package sent out Aug. 13th</a:t>
            </a:r>
            <a:endParaRPr sz="1100" b="0"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b="0" dirty="0"/>
              <a:t>Received 3 responses by the end of August deadline (see back-up for price/schedule comparison)</a:t>
            </a:r>
            <a:endParaRPr sz="1100" b="0"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 sz="1100" b="0" dirty="0">
                <a:solidFill>
                  <a:srgbClr val="C00000"/>
                </a:solidFill>
              </a:rPr>
              <a:t>One-piece </a:t>
            </a:r>
            <a:r>
              <a:rPr lang="en-US" sz="1100" b="0" dirty="0" err="1">
                <a:solidFill>
                  <a:srgbClr val="C00000"/>
                </a:solidFill>
              </a:rPr>
              <a:t>EndWheel</a:t>
            </a:r>
            <a:r>
              <a:rPr lang="en-US" sz="1100" b="0" dirty="0">
                <a:solidFill>
                  <a:srgbClr val="C00000"/>
                </a:solidFill>
              </a:rPr>
              <a:t>: Carbon loaded PEEK -&gt; Aluminum -- mostly affected by the pandemic (schedule wise)</a:t>
            </a:r>
            <a:endParaRPr sz="1100" b="0" dirty="0">
              <a:solidFill>
                <a:srgbClr val="C00000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b="0" dirty="0"/>
              <a:t>design finalized early April</a:t>
            </a:r>
            <a:endParaRPr sz="1100" b="0"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b="0" dirty="0"/>
              <a:t>prototype1 ready end of April: made by </a:t>
            </a:r>
            <a:r>
              <a:rPr lang="en-US" sz="1100" b="0" dirty="0" err="1"/>
              <a:t>Xometry</a:t>
            </a:r>
            <a:r>
              <a:rPr lang="en-US" sz="1100" b="0" dirty="0"/>
              <a:t> -- failed → weeks to get scheduled for CMM</a:t>
            </a:r>
            <a:endParaRPr sz="1100" b="0"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b="0" dirty="0"/>
              <a:t>prorotype2 sent in August to a 2nd shop in MA → delivered mid-Oct. →  (other weeks to schedule CMM) CMM failed</a:t>
            </a:r>
            <a:endParaRPr sz="1100" b="0"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b="0" dirty="0"/>
              <a:t>prototype3 (present): made of Al, sent to MIT shop in end of Oct.  → back in November→ CMM acceptable</a:t>
            </a:r>
            <a:endParaRPr sz="11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dirty="0"/>
              <a:t>Will assembly be required? </a:t>
            </a:r>
            <a:endParaRPr sz="1100"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 sz="1100" b="0" dirty="0">
                <a:solidFill>
                  <a:srgbClr val="C00000"/>
                </a:solidFill>
              </a:rPr>
              <a:t>Yes. </a:t>
            </a:r>
            <a:r>
              <a:rPr lang="en-US" sz="1100" b="0" dirty="0"/>
              <a:t>Fixtures and assembly steps designed by MIT/Bates &amp; LANL → </a:t>
            </a:r>
            <a:r>
              <a:rPr lang="en-US" sz="1600" dirty="0"/>
              <a:t>see Joe’s talk</a:t>
            </a:r>
            <a:endParaRPr sz="11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dirty="0"/>
              <a:t>Who will perform the assembly? </a:t>
            </a:r>
            <a:endParaRPr sz="1100"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 sz="1100" b="0" dirty="0">
                <a:solidFill>
                  <a:srgbClr val="C00000"/>
                </a:solidFill>
              </a:rPr>
              <a:t>LBNL will do it.</a:t>
            </a:r>
            <a:endParaRPr sz="1100" b="0" dirty="0">
              <a:solidFill>
                <a:srgbClr val="C00000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dirty="0"/>
              <a:t>What are the acceptance criteria for parts? Is this documented and part of the procurement package? </a:t>
            </a:r>
          </a:p>
          <a:p>
            <a:pPr marL="723900" lvl="1" indent="-171450">
              <a:spcBef>
                <a:spcPts val="0"/>
              </a:spcBef>
              <a:spcAft>
                <a:spcPts val="0"/>
              </a:spcAft>
              <a:buSzPts val="1200"/>
            </a:pPr>
            <a:r>
              <a:rPr lang="en-US" sz="1100" b="0" dirty="0">
                <a:solidFill>
                  <a:srgbClr val="C00000"/>
                </a:solidFill>
              </a:rPr>
              <a:t>  All specified in Sec .2. of the SOW </a:t>
            </a:r>
            <a:r>
              <a:rPr lang="en-US" sz="1100" b="0" u="sng" dirty="0">
                <a:solidFill>
                  <a:schemeClr val="hlink"/>
                </a:solidFill>
                <a:hlinkClick r:id="rId3"/>
              </a:rPr>
              <a:t>here</a:t>
            </a:r>
            <a:endParaRPr sz="1100" b="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dirty="0"/>
              <a:t>Who will do the acceptance inspection and testing? </a:t>
            </a:r>
          </a:p>
          <a:p>
            <a:pPr marL="723900" lvl="1" indent="-171450">
              <a:spcBef>
                <a:spcPts val="0"/>
              </a:spcBef>
              <a:spcAft>
                <a:spcPts val="0"/>
              </a:spcAft>
              <a:buSzPts val="1200"/>
            </a:pPr>
            <a:r>
              <a:rPr lang="en-US" sz="1100" b="0" dirty="0">
                <a:solidFill>
                  <a:srgbClr val="C00000"/>
                </a:solidFill>
              </a:rPr>
              <a:t>Shops in US (MIT for test article; LBNL for production parts)</a:t>
            </a:r>
            <a:endParaRPr sz="1100" b="0" dirty="0">
              <a:solidFill>
                <a:srgbClr val="C00000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dirty="0"/>
              <a:t>Is shipping included in the procurement? </a:t>
            </a:r>
            <a:endParaRPr sz="1100"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 sz="1100" b="0" dirty="0">
                <a:solidFill>
                  <a:srgbClr val="C00000"/>
                </a:solidFill>
              </a:rPr>
              <a:t>Yes.</a:t>
            </a:r>
            <a:r>
              <a:rPr lang="en-US" sz="1100" b="0" dirty="0"/>
              <a:t> Costs from vendor include shipping to US, and there are money allocated for transport from LBNL to BNL</a:t>
            </a:r>
            <a:endParaRPr sz="1100" b="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dirty="0"/>
              <a:t>Where will equipment be stored upon arrival at BNL?</a:t>
            </a:r>
            <a:endParaRPr sz="1100"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 sz="1100" b="0" dirty="0">
                <a:solidFill>
                  <a:srgbClr val="C00000"/>
                </a:solidFill>
              </a:rPr>
              <a:t>The shipping box will act also as a storage cradle, before the detector can be put on the insertion rails</a:t>
            </a: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 sz="1100" b="0" dirty="0">
                <a:solidFill>
                  <a:srgbClr val="C00000"/>
                </a:solidFill>
              </a:rPr>
              <a:t>Setup a clean tent at BNL in late 2021 for commissioning </a:t>
            </a:r>
            <a:endParaRPr sz="1100" b="0" dirty="0">
              <a:solidFill>
                <a:srgbClr val="C00000"/>
              </a:solidFill>
            </a:endParaRPr>
          </a:p>
        </p:txBody>
      </p:sp>
      <p:sp>
        <p:nvSpPr>
          <p:cNvPr id="127" name="Google Shape;127;p17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300" cy="273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1659B7-AF61-4E4B-A9BE-0CDC89FE4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8483B4-25E0-BE4B-983B-8945DB84A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419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4. Quality</a:t>
            </a:r>
            <a:endParaRPr sz="4000" dirty="0"/>
          </a:p>
        </p:txBody>
      </p:sp>
      <p:sp>
        <p:nvSpPr>
          <p:cNvPr id="134" name="Google Shape;134;p18"/>
          <p:cNvSpPr txBox="1">
            <a:spLocks noGrp="1"/>
          </p:cNvSpPr>
          <p:nvPr>
            <p:ph type="body" idx="1"/>
          </p:nvPr>
        </p:nvSpPr>
        <p:spPr>
          <a:xfrm>
            <a:off x="91275" y="895350"/>
            <a:ext cx="8970300" cy="397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360"/>
              </a:spcBef>
              <a:spcAft>
                <a:spcPts val="0"/>
              </a:spcAft>
              <a:buSzPts val="1400"/>
              <a:buChar char="•"/>
            </a:pPr>
            <a:r>
              <a:rPr lang="en-US" sz="1400" dirty="0"/>
              <a:t>What are the quality assurance requirements for this procurement? </a:t>
            </a:r>
            <a:endParaRPr sz="1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–"/>
            </a:pPr>
            <a:r>
              <a:rPr lang="en-US" sz="1400" b="0" dirty="0">
                <a:solidFill>
                  <a:srgbClr val="C00000"/>
                </a:solidFill>
              </a:rPr>
              <a:t>Mechanical dimensions and tolerances </a:t>
            </a:r>
            <a:endParaRPr sz="1400" b="0" dirty="0">
              <a:solidFill>
                <a:srgbClr val="C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 dirty="0"/>
              <a:t>Are material certifications required? </a:t>
            </a:r>
            <a:endParaRPr sz="1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–"/>
            </a:pPr>
            <a:r>
              <a:rPr lang="en-US" sz="1400" b="0" dirty="0">
                <a:solidFill>
                  <a:srgbClr val="C00000"/>
                </a:solidFill>
              </a:rPr>
              <a:t>No</a:t>
            </a:r>
            <a:r>
              <a:rPr lang="en-US" sz="1400" b="0" dirty="0"/>
              <a:t>. The prepreg carbon fiber change, from the originally requested to a better (and more expensive) one, was OK-ed by the MIT/LANL/LBNL engineers.</a:t>
            </a:r>
            <a:endParaRPr sz="1400" b="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 dirty="0"/>
              <a:t>Are there intermediate inspection steps required during fabrication that will require BNL involvement? </a:t>
            </a:r>
            <a:endParaRPr sz="1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–"/>
            </a:pPr>
            <a:r>
              <a:rPr lang="en-US" sz="1400" b="0" dirty="0">
                <a:solidFill>
                  <a:srgbClr val="C00000"/>
                </a:solidFill>
              </a:rPr>
              <a:t>No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–"/>
            </a:pPr>
            <a:endParaRPr sz="1400" b="0" dirty="0">
              <a:solidFill>
                <a:srgbClr val="C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 dirty="0"/>
              <a:t>Are they clearly spelled out in the procurement documentation?</a:t>
            </a:r>
            <a:endParaRPr sz="1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–"/>
            </a:pPr>
            <a:r>
              <a:rPr lang="en-US" sz="1400" b="0" dirty="0">
                <a:solidFill>
                  <a:srgbClr val="C00000"/>
                </a:solidFill>
              </a:rPr>
              <a:t>N/A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–"/>
            </a:pPr>
            <a:endParaRPr lang="en-US" sz="1400" b="0" dirty="0">
              <a:solidFill>
                <a:srgbClr val="C00000"/>
              </a:solidFill>
            </a:endParaRPr>
          </a:p>
          <a:p>
            <a:pPr marL="59690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400" b="0" dirty="0">
              <a:solidFill>
                <a:srgbClr val="C00000"/>
              </a:solidFill>
            </a:endParaRPr>
          </a:p>
        </p:txBody>
      </p:sp>
      <p:sp>
        <p:nvSpPr>
          <p:cNvPr id="135" name="Google Shape;135;p18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300" cy="273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A0585E-F8D1-EB48-AAEA-F9E4AF4F0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AA5A1-0592-0A4F-B346-4636127BF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81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50646</TotalTime>
  <Words>2012</Words>
  <Application>Microsoft Macintosh PowerPoint</Application>
  <PresentationFormat>On-screen Show (16:9)</PresentationFormat>
  <Paragraphs>353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MVTX Production Readiness Review Overview</vt:lpstr>
      <vt:lpstr>Outline</vt:lpstr>
      <vt:lpstr>MVTX Detector Design</vt:lpstr>
      <vt:lpstr>Detector Support Structure: X-Wing</vt:lpstr>
      <vt:lpstr>Detector Assembly Fixtures</vt:lpstr>
      <vt:lpstr>1. Engineering and Design </vt:lpstr>
      <vt:lpstr>2. Management</vt:lpstr>
      <vt:lpstr>3. Fabrication</vt:lpstr>
      <vt:lpstr>4. Quality</vt:lpstr>
      <vt:lpstr>5. Safety</vt:lpstr>
      <vt:lpstr>Addressed all Recommendations from last FDR</vt:lpstr>
      <vt:lpstr>Summary I: Mechanical Design and Vendor Selection</vt:lpstr>
      <vt:lpstr>Summary II: CFC Production and Detector Assembly Schedule</vt:lpstr>
      <vt:lpstr>Backup slides</vt:lpstr>
      <vt:lpstr>MVTX Detector - EndWheels</vt:lpstr>
      <vt:lpstr>MVTX Detector and Interface </vt:lpstr>
      <vt:lpstr>3 Vendors’ Bids Received (one didn’t responded)</vt:lpstr>
      <vt:lpstr>Cost from WorkShape</vt:lpstr>
      <vt:lpstr>Project Management Plan</vt:lpstr>
      <vt:lpstr>MVTX Milestones and Key Tasks</vt:lpstr>
      <vt:lpstr>Scope of the MVTX Project – WBS 3.02</vt:lpstr>
      <vt:lpstr>MVTX High Level Cost</vt:lpstr>
      <vt:lpstr>MVTX Carbon Structure Cost(July 2019)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Ming Liu</cp:lastModifiedBy>
  <cp:revision>482</cp:revision>
  <cp:lastPrinted>2015-10-28T19:08:40Z</cp:lastPrinted>
  <dcterms:created xsi:type="dcterms:W3CDTF">2015-10-24T00:32:43Z</dcterms:created>
  <dcterms:modified xsi:type="dcterms:W3CDTF">2020-12-14T15:36:39Z</dcterms:modified>
</cp:coreProperties>
</file>