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60" r:id="rId2"/>
    <p:sldId id="892" r:id="rId3"/>
    <p:sldId id="882" r:id="rId4"/>
    <p:sldId id="896" r:id="rId5"/>
    <p:sldId id="897" r:id="rId6"/>
    <p:sldId id="260" r:id="rId7"/>
    <p:sldId id="261" r:id="rId8"/>
    <p:sldId id="263" r:id="rId9"/>
    <p:sldId id="264" r:id="rId10"/>
    <p:sldId id="893" r:id="rId11"/>
    <p:sldId id="361" r:id="rId12"/>
    <p:sldId id="895" r:id="rId13"/>
    <p:sldId id="898" r:id="rId14"/>
    <p:sldId id="891" r:id="rId15"/>
    <p:sldId id="334" r:id="rId16"/>
    <p:sldId id="885" r:id="rId17"/>
    <p:sldId id="595" r:id="rId18"/>
    <p:sldId id="887" r:id="rId19"/>
    <p:sldId id="888" r:id="rId20"/>
    <p:sldId id="866" r:id="rId21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FDC2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4"/>
    <p:restoredTop sz="94681"/>
  </p:normalViewPr>
  <p:slideViewPr>
    <p:cSldViewPr>
      <p:cViewPr varScale="1">
        <p:scale>
          <a:sx n="167" d="100"/>
          <a:sy n="167" d="100"/>
        </p:scale>
        <p:origin x="192" y="6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12/10/20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12/10/20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04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82e94642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82e946427_0_1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a82e946427_0_16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39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82e94642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82e946427_0_3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a82e946427_0_31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17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Slide 5, add LANL engineer, Workshape bullet - “Started working on detailed fabrication for test article”</a:t>
            </a: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3213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9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s://docs.google.com/document/d/1tf7F4kbKHJQK5yRC-_uux4KUMWylDd_OhAgPFdqNXks/edit#heading=h.6vf53sd65tt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home/sphenix/vendors/CFandAl/callForBid_20200813?preview=SOW_2020081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390650"/>
          </a:xfrm>
        </p:spPr>
        <p:txBody>
          <a:bodyPr/>
          <a:lstStyle/>
          <a:p>
            <a:r>
              <a:rPr lang="en-US" b="0" dirty="0"/>
              <a:t>MVTX Production Readiness Review</a:t>
            </a:r>
            <a:br>
              <a:rPr lang="en-US" b="0" dirty="0"/>
            </a:br>
            <a:r>
              <a:rPr lang="en-US" b="0" dirty="0"/>
              <a:t>Overview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266950"/>
            <a:ext cx="7162800" cy="1314450"/>
          </a:xfrm>
        </p:spPr>
        <p:txBody>
          <a:bodyPr/>
          <a:lstStyle/>
          <a:p>
            <a:r>
              <a:rPr lang="en-US" sz="2400" b="0" dirty="0"/>
              <a:t>Ming Liu (LANL)</a:t>
            </a:r>
          </a:p>
          <a:p>
            <a:r>
              <a:rPr lang="en-US" sz="2400" b="0" dirty="0"/>
              <a:t>Camelia Mironov (MIT) and Grazyna </a:t>
            </a:r>
            <a:r>
              <a:rPr lang="en-US" sz="2400" b="0" dirty="0" err="1"/>
              <a:t>Odyniec</a:t>
            </a:r>
            <a:r>
              <a:rPr lang="en-US" sz="2400" b="0" dirty="0"/>
              <a:t> (LBNL) </a:t>
            </a:r>
          </a:p>
          <a:p>
            <a:endParaRPr lang="en-US" b="0" dirty="0"/>
          </a:p>
          <a:p>
            <a:r>
              <a:rPr lang="en-US" sz="2800" b="0" dirty="0"/>
              <a:t>12/15/2020</a:t>
            </a:r>
          </a:p>
        </p:txBody>
      </p:sp>
    </p:spTree>
    <p:extLst>
      <p:ext uri="{BB962C8B-B14F-4D97-AF65-F5344CB8AC3E}">
        <p14:creationId xmlns:p14="http://schemas.microsoft.com/office/powerpoint/2010/main" val="2443704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88A6F-9B5D-B747-AB5D-426DC736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Recommendations from last FDR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847FE6-CDE5-2C4E-A643-26C6DB155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41272"/>
            <a:ext cx="5638800" cy="24044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9740-F9EE-3C4B-AF90-0E054FC2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7BD66-4FCF-0A44-917F-01271F24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AA043-E11E-4B42-9F08-C1FBA117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401F6-F9BC-5948-8B0F-E38BDE3386CD}"/>
              </a:ext>
            </a:extLst>
          </p:cNvPr>
          <p:cNvSpPr txBox="1"/>
          <p:nvPr/>
        </p:nvSpPr>
        <p:spPr>
          <a:xfrm>
            <a:off x="5791200" y="1441272"/>
            <a:ext cx="32766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Beampipe modification done (BNL)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Worked with selected vendors on the final design and tolerances. A test article was produced and qualified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Completed ICD documents; Completed plans for interlocks and alarms  </a:t>
            </a:r>
          </a:p>
        </p:txBody>
      </p:sp>
    </p:spTree>
    <p:extLst>
      <p:ext uri="{BB962C8B-B14F-4D97-AF65-F5344CB8AC3E}">
        <p14:creationId xmlns:p14="http://schemas.microsoft.com/office/powerpoint/2010/main" val="311310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09C7-E9FA-5F41-8734-7D97D9488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90E0-11CB-BC4D-95C1-6720CC4C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95241-E2BB-034C-A543-69D2236D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1225B-4D69-134F-8FD6-EAD2340C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99986-21B0-F04F-9303-FBACB9D6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619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E5A9-E5F8-EF4E-A822-AE609FB7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93"/>
            <a:ext cx="8229600" cy="546497"/>
          </a:xfrm>
        </p:spPr>
        <p:txBody>
          <a:bodyPr/>
          <a:lstStyle/>
          <a:p>
            <a:r>
              <a:rPr lang="en-US" sz="3200" dirty="0"/>
              <a:t>3 Vendors’ Bids Received (one didn’t responded)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3309B-6498-3846-A947-33B1306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5119F-CD6F-5945-A801-AABC9E31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53560-9D97-5D45-8379-59A0694C5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B0A99-3038-4F45-B871-04CCDCCF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699"/>
            <a:ext cx="9144000" cy="15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0B6F-CB92-2146-8F86-38D505CA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from </a:t>
            </a:r>
            <a:r>
              <a:rPr lang="en-US" dirty="0" err="1"/>
              <a:t>WorkShape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3E420-CCC4-2445-A6D4-CCFCB7D2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78BEB-B9D2-624B-8C7D-08C1E6D40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027FD-A802-6747-850D-1FE5B03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12EFA-D171-8548-9A2D-0708C3EA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731258"/>
            <a:ext cx="4526633" cy="4440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14C55-2B21-BA4D-B8DA-D91DB1E32AF6}"/>
              </a:ext>
            </a:extLst>
          </p:cNvPr>
          <p:cNvSpPr txBox="1"/>
          <p:nvPr/>
        </p:nvSpPr>
        <p:spPr>
          <a:xfrm>
            <a:off x="0" y="1200150"/>
            <a:ext cx="38052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EU$ =. 1.2 US$</a:t>
            </a:r>
          </a:p>
          <a:p>
            <a:endParaRPr lang="en-US" dirty="0"/>
          </a:p>
          <a:p>
            <a:r>
              <a:rPr lang="en-US" dirty="0"/>
              <a:t>Total cost = EU$271K x 1.2 = US $325K </a:t>
            </a:r>
          </a:p>
          <a:p>
            <a:endParaRPr lang="en-US" dirty="0"/>
          </a:p>
          <a:p>
            <a:r>
              <a:rPr lang="en-US" dirty="0"/>
              <a:t>EWs:   EU $164.1 	=&gt; US $197K</a:t>
            </a:r>
          </a:p>
          <a:p>
            <a:r>
              <a:rPr lang="en-US" dirty="0"/>
              <a:t>CYSS:  EU $44.65K 	=&gt; US $54K</a:t>
            </a:r>
          </a:p>
          <a:p>
            <a:r>
              <a:rPr lang="en-US" dirty="0"/>
              <a:t>SB:      EU $44.15K  	=&gt; US $53K</a:t>
            </a:r>
          </a:p>
          <a:p>
            <a:endParaRPr lang="en-US" dirty="0"/>
          </a:p>
          <a:p>
            <a:r>
              <a:rPr lang="en-US" dirty="0"/>
              <a:t>Shipping:     	US $21K </a:t>
            </a:r>
          </a:p>
        </p:txBody>
      </p:sp>
    </p:spTree>
    <p:extLst>
      <p:ext uri="{BB962C8B-B14F-4D97-AF65-F5344CB8AC3E}">
        <p14:creationId xmlns:p14="http://schemas.microsoft.com/office/powerpoint/2010/main" val="2255300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557-ACFD-3843-9333-39B5D8C3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Detector and Interface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54A54-B5FD-D74C-88FC-8FAC8D5C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D6FF0-8A5F-0643-B773-18710763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6C89A-0FAD-0E47-854C-6837DC0C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15034-A55A-8146-8659-E61C47EF5A8E}"/>
              </a:ext>
            </a:extLst>
          </p:cNvPr>
          <p:cNvGrpSpPr/>
          <p:nvPr/>
        </p:nvGrpSpPr>
        <p:grpSpPr>
          <a:xfrm>
            <a:off x="5486400" y="2341317"/>
            <a:ext cx="3657600" cy="2057401"/>
            <a:chOff x="5410200" y="1276350"/>
            <a:chExt cx="3657600" cy="20574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6A71F31-ACDB-3446-B428-F40114404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276350"/>
              <a:ext cx="365760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2B4A42-6BA6-5842-A9B9-E8B45C786433}"/>
                </a:ext>
              </a:extLst>
            </p:cNvPr>
            <p:cNvSpPr/>
            <p:nvPr/>
          </p:nvSpPr>
          <p:spPr>
            <a:xfrm rot="5400000">
              <a:off x="5638800" y="1885950"/>
              <a:ext cx="1981200" cy="762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E1C751-136C-2241-BE89-C14AA10B9158}"/>
                </a:ext>
              </a:extLst>
            </p:cNvPr>
            <p:cNvSpPr/>
            <p:nvPr/>
          </p:nvSpPr>
          <p:spPr>
            <a:xfrm>
              <a:off x="7562778" y="1276350"/>
              <a:ext cx="743022" cy="1981200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EA28628-76C2-784D-891D-B44225E579DD}"/>
              </a:ext>
            </a:extLst>
          </p:cNvPr>
          <p:cNvSpPr txBox="1"/>
          <p:nvPr/>
        </p:nvSpPr>
        <p:spPr>
          <a:xfrm>
            <a:off x="557810" y="575815"/>
            <a:ext cx="691247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sPHENIX-SE-ICD-042 Document: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docs.google.com</a:t>
            </a:r>
            <a:r>
              <a:rPr lang="en-US" sz="1100" dirty="0"/>
              <a:t>/spreadsheets/d/1hHUhxZOZv8WEs3FH361_gN6McVU4Zhy60sGtYotRHMs/</a:t>
            </a:r>
            <a:r>
              <a:rPr lang="en-US" sz="1100" dirty="0" err="1"/>
              <a:t>edit?usp</a:t>
            </a:r>
            <a:r>
              <a:rPr lang="en-US" sz="1100" dirty="0"/>
              <a:t>=sharing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6106FE-7CBE-DC44-B3E3-5D8792931919}"/>
              </a:ext>
            </a:extLst>
          </p:cNvPr>
          <p:cNvSpPr txBox="1"/>
          <p:nvPr/>
        </p:nvSpPr>
        <p:spPr>
          <a:xfrm>
            <a:off x="6125183" y="1685712"/>
            <a:ext cx="266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and safety interlock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678F9B-008B-534B-BDAE-BE82EDA1A0DD}"/>
              </a:ext>
            </a:extLst>
          </p:cNvPr>
          <p:cNvGrpSpPr/>
          <p:nvPr/>
        </p:nvGrpSpPr>
        <p:grpSpPr>
          <a:xfrm>
            <a:off x="1891782" y="1769462"/>
            <a:ext cx="3531638" cy="2704403"/>
            <a:chOff x="291581" y="872735"/>
            <a:chExt cx="3531638" cy="27044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33641F-C849-BD4C-BCE5-4265A6D291ED}"/>
                </a:ext>
              </a:extLst>
            </p:cNvPr>
            <p:cNvGrpSpPr/>
            <p:nvPr/>
          </p:nvGrpSpPr>
          <p:grpSpPr>
            <a:xfrm>
              <a:off x="291581" y="872735"/>
              <a:ext cx="3531638" cy="2704403"/>
              <a:chOff x="354562" y="1219548"/>
              <a:chExt cx="3531638" cy="270440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C711C90-88D4-6D43-B6BC-2F7A106BD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4562" y="1219548"/>
                <a:ext cx="3405041" cy="2704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56EF278-D674-2843-A31B-6DDE3A7B518B}"/>
                  </a:ext>
                </a:extLst>
              </p:cNvPr>
              <p:cNvSpPr/>
              <p:nvPr/>
            </p:nvSpPr>
            <p:spPr>
              <a:xfrm>
                <a:off x="3134408" y="1765223"/>
                <a:ext cx="304800" cy="381000"/>
              </a:xfrm>
              <a:prstGeom prst="rect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C43DEA-2B1B-8D4B-B06D-A3B8202FD861}"/>
                  </a:ext>
                </a:extLst>
              </p:cNvPr>
              <p:cNvSpPr/>
              <p:nvPr/>
            </p:nvSpPr>
            <p:spPr>
              <a:xfrm>
                <a:off x="3439208" y="1276350"/>
                <a:ext cx="446992" cy="209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0F926B-4DD2-F446-A198-FA11126D5CE5}"/>
                </a:ext>
              </a:extLst>
            </p:cNvPr>
            <p:cNvSpPr/>
            <p:nvPr/>
          </p:nvSpPr>
          <p:spPr>
            <a:xfrm>
              <a:off x="3071427" y="2717981"/>
              <a:ext cx="304800" cy="381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94E86CA-7F8F-FD4A-9851-ACEE0C8D5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40640" flipV="1">
            <a:off x="-719322" y="2535517"/>
            <a:ext cx="3186875" cy="103801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FC8A29-090A-5747-8F5D-CFEE2AA8E500}"/>
              </a:ext>
            </a:extLst>
          </p:cNvPr>
          <p:cNvCxnSpPr/>
          <p:nvPr/>
        </p:nvCxnSpPr>
        <p:spPr>
          <a:xfrm flipH="1" flipV="1">
            <a:off x="1066800" y="1428750"/>
            <a:ext cx="2438400" cy="16257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3F0D25-847D-B34C-94DF-2F06ED2DB85A}"/>
              </a:ext>
            </a:extLst>
          </p:cNvPr>
          <p:cNvCxnSpPr>
            <a:cxnSpLocks/>
          </p:cNvCxnSpPr>
          <p:nvPr/>
        </p:nvCxnSpPr>
        <p:spPr>
          <a:xfrm flipH="1">
            <a:off x="1406242" y="3709561"/>
            <a:ext cx="2058631" cy="8581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495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C5B7-957F-4749-87B4-6212EBD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0"/>
            <a:ext cx="4571272" cy="385167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18FDE-7289-9D4E-BB38-7819CA56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31715"/>
            <a:ext cx="3580672" cy="4298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8B4CC-6F33-A340-A8F1-4CF3800F80D6}"/>
              </a:ext>
            </a:extLst>
          </p:cNvPr>
          <p:cNvSpPr txBox="1"/>
          <p:nvPr/>
        </p:nvSpPr>
        <p:spPr>
          <a:xfrm>
            <a:off x="100934" y="4574143"/>
            <a:ext cx="514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Deliver MVTX on schedule/budget for day-1 physics! </a:t>
            </a:r>
          </a:p>
        </p:txBody>
      </p:sp>
    </p:spTree>
    <p:extLst>
      <p:ext uri="{BB962C8B-B14F-4D97-AF65-F5344CB8AC3E}">
        <p14:creationId xmlns:p14="http://schemas.microsoft.com/office/powerpoint/2010/main" val="243878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97AF-8687-CD44-90B1-4937F8AF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Milestones and Key Tasks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F0F045-613B-A14B-9910-D23EAE17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A90CE-2638-664A-98F6-2231CE8C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765D2-DA35-7D44-A6AB-9C9E7FA0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F66F4-971F-FC46-847F-31E1588D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66750"/>
            <a:ext cx="3738102" cy="440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BEC968-2123-9D47-8C5C-F08212FF8C21}"/>
              </a:ext>
            </a:extLst>
          </p:cNvPr>
          <p:cNvSpPr txBox="1"/>
          <p:nvPr/>
        </p:nvSpPr>
        <p:spPr>
          <a:xfrm>
            <a:off x="6934200" y="127635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PMP</a:t>
            </a:r>
          </a:p>
        </p:txBody>
      </p:sp>
    </p:spTree>
    <p:extLst>
      <p:ext uri="{BB962C8B-B14F-4D97-AF65-F5344CB8AC3E}">
        <p14:creationId xmlns:p14="http://schemas.microsoft.com/office/powerpoint/2010/main" val="1547812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729795" y="730413"/>
            <a:ext cx="4364108" cy="27137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0287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742278"/>
            <a:ext cx="4679698" cy="39888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 (3.02.03, 3.02.04) </a:t>
            </a:r>
          </a:p>
          <a:p>
            <a:pPr lvl="1"/>
            <a:r>
              <a:rPr lang="en-US" dirty="0"/>
              <a:t>MVTX detector mechanical structures</a:t>
            </a:r>
          </a:p>
          <a:p>
            <a:pPr lvl="2"/>
            <a:r>
              <a:rPr lang="en-US" dirty="0"/>
              <a:t>Design &amp; simulations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Production Readiness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729795" y="3627920"/>
            <a:ext cx="4217102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BNL provides Staves &amp; RUs, w/o cost to MVTX project: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- 84 ALICE/ITS-IB (modified) staves from CERN;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        48+spares(2-inner layers+10%) 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- 60 ALICE/ITS-RU from CERN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        48+spares(12, 25%)  </a:t>
            </a:r>
          </a:p>
        </p:txBody>
      </p:sp>
    </p:spTree>
    <p:extLst>
      <p:ext uri="{BB962C8B-B14F-4D97-AF65-F5344CB8AC3E}">
        <p14:creationId xmlns:p14="http://schemas.microsoft.com/office/powerpoint/2010/main" val="2843368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4950-427D-6749-8B09-78D32F7B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MVTX High Level Cost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EE834-26E5-F048-843B-B796B064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6E1BC-0F95-8248-B19F-BCDEA766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BB164-990E-FE4A-9638-BB38DA14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BEEFF-48D0-EA49-B0DD-F3F2D079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2" y="934292"/>
            <a:ext cx="8754035" cy="36297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8AB5356-E937-C148-BF29-96CD17981BB3}"/>
              </a:ext>
            </a:extLst>
          </p:cNvPr>
          <p:cNvSpPr/>
          <p:nvPr/>
        </p:nvSpPr>
        <p:spPr>
          <a:xfrm>
            <a:off x="249890" y="2724150"/>
            <a:ext cx="8644217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25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60D5-364A-9B44-8AC7-0ABB6E4C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MVTX Carbon Structure Cost(July 2019)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370EF-4EC9-214E-92B9-C4140260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A0E8C-BB58-AF4C-BC5D-29D0A652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75799-8379-EF40-811D-EECA55E8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FC6EE-B332-3647-949A-101B6C563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117600"/>
            <a:ext cx="8420100" cy="290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DD73EC-0470-8E4B-A492-A2C9ADF9D751}"/>
              </a:ext>
            </a:extLst>
          </p:cNvPr>
          <p:cNvSpPr txBox="1"/>
          <p:nvPr/>
        </p:nvSpPr>
        <p:spPr>
          <a:xfrm>
            <a:off x="5160713" y="4037192"/>
            <a:ext cx="2002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Changed to 60%,</a:t>
            </a:r>
          </a:p>
          <a:p>
            <a:r>
              <a:rPr lang="en-US" dirty="0">
                <a:solidFill>
                  <a:srgbClr val="FF0000"/>
                </a:solidFill>
              </a:rPr>
              <a:t>following review </a:t>
            </a:r>
          </a:p>
          <a:p>
            <a:r>
              <a:rPr lang="en-US" dirty="0">
                <a:solidFill>
                  <a:srgbClr val="FF0000"/>
                </a:solidFill>
              </a:rPr>
              <a:t>recommendations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EE9CB-B782-874B-B770-C070947F4B98}"/>
              </a:ext>
            </a:extLst>
          </p:cNvPr>
          <p:cNvSpPr txBox="1"/>
          <p:nvPr/>
        </p:nvSpPr>
        <p:spPr>
          <a:xfrm>
            <a:off x="5512186" y="211455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111825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E679-6E06-6740-BED2-C9D1A04E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2903A-001B-B146-A20E-510415BB1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05" y="994481"/>
            <a:ext cx="4267200" cy="3394472"/>
          </a:xfrm>
        </p:spPr>
        <p:txBody>
          <a:bodyPr/>
          <a:lstStyle/>
          <a:p>
            <a:r>
              <a:rPr lang="en-US" dirty="0"/>
              <a:t>MVTX detector design</a:t>
            </a:r>
          </a:p>
          <a:p>
            <a:pPr lvl="1"/>
            <a:r>
              <a:rPr lang="en-US" dirty="0"/>
              <a:t>Design changes </a:t>
            </a:r>
          </a:p>
          <a:p>
            <a:r>
              <a:rPr lang="en-US" dirty="0"/>
              <a:t>MVTX CFC Production</a:t>
            </a:r>
          </a:p>
          <a:p>
            <a:pPr lvl="1"/>
            <a:r>
              <a:rPr lang="en-US" dirty="0"/>
              <a:t>Vendor selection</a:t>
            </a:r>
          </a:p>
          <a:p>
            <a:pPr lvl="1"/>
            <a:r>
              <a:rPr lang="en-US" dirty="0"/>
              <a:t>Test article qualification </a:t>
            </a:r>
          </a:p>
          <a:p>
            <a:pPr lvl="1"/>
            <a:r>
              <a:rPr lang="en-US" dirty="0"/>
              <a:t>Full production plan</a:t>
            </a:r>
          </a:p>
          <a:p>
            <a:pPr lvl="1"/>
            <a:r>
              <a:rPr lang="en-US" dirty="0"/>
              <a:t>CFC QA plan</a:t>
            </a:r>
          </a:p>
          <a:p>
            <a:r>
              <a:rPr lang="en-US" dirty="0"/>
              <a:t>Responses to the previous FDR report recommendations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AE478-D2F7-B34B-B143-A91B2F00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6A366-411D-754A-BDEB-17BB0EE1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E0633-ACCC-2748-9895-553A7039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92029-CB13-464A-AE85-FA79D1D4E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209" y="941188"/>
            <a:ext cx="4402285" cy="32611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17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Schedules &amp; Milestones (July 2019)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52400" y="870983"/>
            <a:ext cx="251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Technically driven schedule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Day-1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CERN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Fund available as needed </a:t>
            </a:r>
          </a:p>
          <a:p>
            <a:pPr lvl="1"/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Funding delay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R&amp;D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Preparation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 schedule contingency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Early R&amp;D by LANL LDRD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9D30B-1E87-3645-B93E-12B72F99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855" y="971550"/>
            <a:ext cx="632429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3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996"/>
            <a:ext cx="8001000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2462" y="725134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69714" y="1536497"/>
            <a:ext cx="1993086" cy="1058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69714" y="2643820"/>
            <a:ext cx="1954087" cy="49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03900" y="3255113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" y="1489731"/>
            <a:ext cx="5153911" cy="16787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166257" y="2988770"/>
            <a:ext cx="1351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Service Barrel (SB)</a:t>
            </a:r>
            <a:endParaRPr lang="en-US" b="1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3953561" y="948571"/>
            <a:ext cx="124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Cylindrical Shell </a:t>
            </a:r>
          </a:p>
          <a:p>
            <a:r>
              <a:rPr lang="en-US" sz="1200" b="1" dirty="0">
                <a:solidFill>
                  <a:srgbClr val="032AFF"/>
                </a:solidFill>
              </a:rPr>
              <a:t>Structure (CYSS) </a:t>
            </a:r>
            <a:endParaRPr lang="en-US" b="1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3886200" y="2516366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32AFF"/>
                </a:solidFill>
              </a:rPr>
              <a:t>End-Wheels (EW)</a:t>
            </a:r>
            <a:endParaRPr lang="en-US" b="1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3953561" y="1345526"/>
            <a:ext cx="222526" cy="3880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4064824" y="2160396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4451759" y="1975840"/>
            <a:ext cx="596646" cy="55276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2609261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425" y="3510563"/>
            <a:ext cx="1969313" cy="1447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3653742" y="3163420"/>
            <a:ext cx="12698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- 48 staves, 432 chips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29B44E-EBA4-D944-B9AD-47AFDF274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739416"/>
              </p:ext>
            </p:extLst>
          </p:nvPr>
        </p:nvGraphicFramePr>
        <p:xfrm>
          <a:off x="212108" y="3518751"/>
          <a:ext cx="2895601" cy="127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960">
                  <a:extLst>
                    <a:ext uri="{9D8B030D-6E8A-4147-A177-3AD203B41FA5}">
                      <a16:colId xmlns:a16="http://schemas.microsoft.com/office/drawing/2014/main" val="887383658"/>
                    </a:ext>
                  </a:extLst>
                </a:gridCol>
                <a:gridCol w="659906">
                  <a:extLst>
                    <a:ext uri="{9D8B030D-6E8A-4147-A177-3AD203B41FA5}">
                      <a16:colId xmlns:a16="http://schemas.microsoft.com/office/drawing/2014/main" val="1534929015"/>
                    </a:ext>
                  </a:extLst>
                </a:gridCol>
                <a:gridCol w="764433">
                  <a:extLst>
                    <a:ext uri="{9D8B030D-6E8A-4147-A177-3AD203B41FA5}">
                      <a16:colId xmlns:a16="http://schemas.microsoft.com/office/drawing/2014/main" val="4114926340"/>
                    </a:ext>
                  </a:extLst>
                </a:gridCol>
                <a:gridCol w="602302">
                  <a:extLst>
                    <a:ext uri="{9D8B030D-6E8A-4147-A177-3AD203B41FA5}">
                      <a16:colId xmlns:a16="http://schemas.microsoft.com/office/drawing/2014/main" val="2193639265"/>
                    </a:ext>
                  </a:extLst>
                </a:gridCol>
              </a:tblGrid>
              <a:tr h="318594">
                <a:tc>
                  <a:txBody>
                    <a:bodyPr/>
                    <a:lstStyle/>
                    <a:p>
                      <a:r>
                        <a:rPr lang="en-US" sz="1400" dirty="0"/>
                        <a:t>R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710148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Layer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24.61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25.23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27.93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403120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F0"/>
                          </a:solidFill>
                        </a:rPr>
                        <a:t>Layer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31.98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36.25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18583"/>
                  </a:ext>
                </a:extLst>
              </a:tr>
              <a:tr h="31859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Layer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39.93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41.48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44.26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8393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E3AE5F-0D2D-E140-B996-412BC50C01ED}"/>
              </a:ext>
            </a:extLst>
          </p:cNvPr>
          <p:cNvSpPr txBox="1"/>
          <p:nvPr/>
        </p:nvSpPr>
        <p:spPr>
          <a:xfrm rot="599879">
            <a:off x="7441929" y="2325802"/>
            <a:ext cx="73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North</a:t>
            </a:r>
          </a:p>
          <a:p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48D43-301E-2F4E-B878-E83FAAD705B8}"/>
              </a:ext>
            </a:extLst>
          </p:cNvPr>
          <p:cNvSpPr txBox="1"/>
          <p:nvPr/>
        </p:nvSpPr>
        <p:spPr>
          <a:xfrm>
            <a:off x="4572000" y="1440418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225AB-7B77-CC45-84B7-D22E0295B996}"/>
              </a:ext>
            </a:extLst>
          </p:cNvPr>
          <p:cNvSpPr txBox="1"/>
          <p:nvPr/>
        </p:nvSpPr>
        <p:spPr>
          <a:xfrm>
            <a:off x="4021955" y="3736551"/>
            <a:ext cx="831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BP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BE371-1D46-1B4D-99B8-32789C5B183F}"/>
              </a:ext>
            </a:extLst>
          </p:cNvPr>
          <p:cNvSpPr txBox="1"/>
          <p:nvPr/>
        </p:nvSpPr>
        <p:spPr>
          <a:xfrm>
            <a:off x="381000" y="725134"/>
            <a:ext cx="19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CFC: EW, CYSS, SB</a:t>
            </a:r>
          </a:p>
        </p:txBody>
      </p:sp>
    </p:spTree>
    <p:extLst>
      <p:ext uri="{BB962C8B-B14F-4D97-AF65-F5344CB8AC3E}">
        <p14:creationId xmlns:p14="http://schemas.microsoft.com/office/powerpoint/2010/main" val="189016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853CEA-AC7A-3642-AF87-5AD8C150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21" y="2729782"/>
            <a:ext cx="4626648" cy="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EF7B4-FD3D-B24C-BD0C-CC10ED06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and Design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E9213-F53C-E34F-9F58-C18B60314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9" y="707031"/>
            <a:ext cx="5571191" cy="416563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NOTE: all these covered in detail in Jason’s presentation. 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Are the drawings complete? </a:t>
            </a:r>
            <a:r>
              <a:rPr lang="en-US" dirty="0">
                <a:solidFill>
                  <a:srgbClr val="C00000"/>
                </a:solidFill>
              </a:rPr>
              <a:t>- </a:t>
            </a:r>
            <a:r>
              <a:rPr lang="en-US" b="1" dirty="0">
                <a:solidFill>
                  <a:srgbClr val="C00000"/>
                </a:solidFill>
              </a:rPr>
              <a:t>Yes</a:t>
            </a:r>
          </a:p>
          <a:p>
            <a:pPr lvl="1"/>
            <a:r>
              <a:rPr lang="en-US" b="0" dirty="0"/>
              <a:t>Have they been reviewed , approved, and released following guidelines? </a:t>
            </a:r>
          </a:p>
          <a:p>
            <a:pPr lvl="1"/>
            <a:r>
              <a:rPr lang="en-US" b="0" dirty="0"/>
              <a:t>Are the drawings now</a:t>
            </a:r>
            <a:r>
              <a:rPr lang="en-US" dirty="0"/>
              <a:t> </a:t>
            </a:r>
            <a:r>
              <a:rPr lang="en-US" b="0" dirty="0"/>
              <a:t>under configuration control? </a:t>
            </a:r>
          </a:p>
          <a:p>
            <a:r>
              <a:rPr lang="en-US" dirty="0"/>
              <a:t>Has there been an appropriate independent review of the design? 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Yes. LBNL </a:t>
            </a:r>
            <a:r>
              <a:rPr lang="en-US" b="0" dirty="0">
                <a:solidFill>
                  <a:srgbClr val="C00000"/>
                </a:solidFill>
              </a:rPr>
              <a:t>(while updating the </a:t>
            </a:r>
            <a:r>
              <a:rPr lang="en-US" b="0" dirty="0" err="1">
                <a:solidFill>
                  <a:srgbClr val="C00000"/>
                </a:solidFill>
              </a:rPr>
              <a:t>lbnl</a:t>
            </a:r>
            <a:r>
              <a:rPr lang="en-US" b="0" dirty="0">
                <a:solidFill>
                  <a:srgbClr val="C00000"/>
                </a:solidFill>
              </a:rPr>
              <a:t> production cost)</a:t>
            </a:r>
          </a:p>
          <a:p>
            <a:endParaRPr lang="en-US" dirty="0"/>
          </a:p>
          <a:p>
            <a:r>
              <a:rPr lang="en-US" dirty="0"/>
              <a:t>If there have been changes to the documents since the Final Design </a:t>
            </a:r>
          </a:p>
          <a:p>
            <a:pPr marL="457200" lvl="1" indent="0">
              <a:buNone/>
            </a:pPr>
            <a:r>
              <a:rPr lang="en-US" b="0" dirty="0">
                <a:solidFill>
                  <a:srgbClr val="C00000"/>
                </a:solidFill>
              </a:rPr>
              <a:t>2 design changes: </a:t>
            </a:r>
          </a:p>
          <a:p>
            <a:pPr lvl="1"/>
            <a:r>
              <a:rPr lang="en-US" b="0" dirty="0" err="1"/>
              <a:t>EndWheels</a:t>
            </a:r>
            <a:r>
              <a:rPr lang="en-US" b="0" dirty="0"/>
              <a:t>:  a simple 1-piece design</a:t>
            </a:r>
          </a:p>
          <a:p>
            <a:pPr lvl="1"/>
            <a:r>
              <a:rPr lang="en-US" b="0" dirty="0"/>
              <a:t>Lock-and-roll system on the nose of detector → to protect against crushing into the BP</a:t>
            </a:r>
          </a:p>
          <a:p>
            <a:r>
              <a:rPr lang="en-US" dirty="0"/>
              <a:t>Review, have these changes been vetted properly? </a:t>
            </a:r>
          </a:p>
          <a:p>
            <a:pPr marL="457200" lvl="1" indent="0">
              <a:buNone/>
            </a:pPr>
            <a:r>
              <a:rPr lang="en-US" b="0" dirty="0">
                <a:solidFill>
                  <a:srgbClr val="C00000"/>
                </a:solidFill>
              </a:rPr>
              <a:t>Yes, meetings/review with LBL+CERN,</a:t>
            </a:r>
            <a:r>
              <a:rPr lang="en-US" b="0" dirty="0">
                <a:solidFill>
                  <a:srgbClr val="0432FF"/>
                </a:solidFill>
              </a:rPr>
              <a:t> </a:t>
            </a:r>
            <a:r>
              <a:rPr lang="en-US" b="0" u="sng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discussions</a:t>
            </a:r>
            <a:endParaRPr lang="en-US" b="0" dirty="0">
              <a:solidFill>
                <a:srgbClr val="0432FF"/>
              </a:solidFill>
            </a:endParaRPr>
          </a:p>
          <a:p>
            <a:pPr lvl="1"/>
            <a:r>
              <a:rPr lang="en-US" b="0" dirty="0"/>
              <a:t>Are the changes still consistent with the Requirements? </a:t>
            </a:r>
          </a:p>
          <a:p>
            <a:pPr marL="457200" lvl="1" indent="0">
              <a:buNone/>
            </a:pPr>
            <a:r>
              <a:rPr lang="en-US" b="0" dirty="0">
                <a:solidFill>
                  <a:srgbClr val="C00000"/>
                </a:solidFill>
              </a:rPr>
              <a:t>Yes</a:t>
            </a:r>
            <a:r>
              <a:rPr lang="en-US" b="0" dirty="0">
                <a:solidFill>
                  <a:srgbClr val="0432FF"/>
                </a:solidFill>
              </a:rPr>
              <a:t> (</a:t>
            </a:r>
            <a:r>
              <a:rPr lang="en-US" b="0" u="sng" dirty="0">
                <a:solidFill>
                  <a:srgbClr val="0432FF"/>
                </a:solidFill>
              </a:rPr>
              <a:t>link to the CMM for EW (when available) )</a:t>
            </a:r>
            <a:endParaRPr lang="en-US" b="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Has appropriate parts lists been generated for all subsystem assemblies? 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</a:t>
            </a:r>
          </a:p>
          <a:p>
            <a:r>
              <a:rPr lang="en-US" dirty="0"/>
              <a:t>Have all components been identified?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557E0-F2B1-BB46-A00B-C7BAE436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A99F4-7EE9-2547-8BD8-AF51CF53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45602-8914-4B4C-A6F7-32023298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DFDCD5-E8F6-6947-966B-1C0906F825A3}"/>
              </a:ext>
            </a:extLst>
          </p:cNvPr>
          <p:cNvGrpSpPr/>
          <p:nvPr/>
        </p:nvGrpSpPr>
        <p:grpSpPr>
          <a:xfrm>
            <a:off x="5359979" y="820181"/>
            <a:ext cx="3516924" cy="1219200"/>
            <a:chOff x="5619262" y="932302"/>
            <a:chExt cx="3516924" cy="1219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8BC072-F0F3-3A4F-A8A7-BBDFBA45A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14" t="11033" r="10039" b="9763"/>
            <a:stretch/>
          </p:blipFill>
          <p:spPr>
            <a:xfrm>
              <a:off x="5619262" y="932302"/>
              <a:ext cx="1676400" cy="1219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3361D0-CBED-9D41-9928-76682E24E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89" t="26329" r="11511" b="1"/>
            <a:stretch/>
          </p:blipFill>
          <p:spPr>
            <a:xfrm>
              <a:off x="7220770" y="932831"/>
              <a:ext cx="1915416" cy="121867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BDB5D41-FA19-E94D-BA1A-666F65A73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723" y="3843119"/>
            <a:ext cx="1803400" cy="1071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53C9E-606D-1D48-A234-6C6688B6DA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12500" r="10001" b="25625"/>
          <a:stretch/>
        </p:blipFill>
        <p:spPr>
          <a:xfrm rot="16200000">
            <a:off x="5588579" y="3804314"/>
            <a:ext cx="1149390" cy="11493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B6F346-361F-1A4A-870E-16FF5DD5045F}"/>
              </a:ext>
            </a:extLst>
          </p:cNvPr>
          <p:cNvSpPr txBox="1"/>
          <p:nvPr/>
        </p:nvSpPr>
        <p:spPr>
          <a:xfrm>
            <a:off x="6082012" y="3785133"/>
            <a:ext cx="68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mockup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DAB05D-34D1-E04C-96E2-2D6FDC78E7B7}"/>
              </a:ext>
            </a:extLst>
          </p:cNvPr>
          <p:cNvCxnSpPr/>
          <p:nvPr/>
        </p:nvCxnSpPr>
        <p:spPr>
          <a:xfrm flipH="1" flipV="1">
            <a:off x="8153400" y="2114550"/>
            <a:ext cx="3048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F54531-E531-DD49-99D5-33A93B5CDC31}"/>
              </a:ext>
            </a:extLst>
          </p:cNvPr>
          <p:cNvCxnSpPr>
            <a:cxnSpLocks/>
          </p:cNvCxnSpPr>
          <p:nvPr/>
        </p:nvCxnSpPr>
        <p:spPr>
          <a:xfrm flipV="1">
            <a:off x="5244416" y="2121213"/>
            <a:ext cx="837596" cy="828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80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960E-6F05-7940-8DE7-41048A03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51387-DECA-CE44-B87C-2562AE221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7821"/>
            <a:ext cx="8229600" cy="421183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Is the schedule for procurement, including internal signatures and approvals, bid duration, material procurement, and fabrication been correctly estimated? 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Pre-peg fabrication: 6-8 weeks </a:t>
            </a:r>
          </a:p>
          <a:p>
            <a:pPr lvl="2"/>
            <a:r>
              <a:rPr lang="en-US" b="0" dirty="0"/>
              <a:t>→ for test article, small amount on stock. </a:t>
            </a:r>
          </a:p>
          <a:p>
            <a:pPr lvl="2"/>
            <a:r>
              <a:rPr lang="en-US" b="0" dirty="0"/>
              <a:t>→ for the remaining work: order placed in advance (October?--double check)--&gt; ready to go in Dec/early January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Are they consistent with the Resource Loaded Schedule?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Fabrication costs: well within the budget : </a:t>
            </a:r>
          </a:p>
          <a:p>
            <a:pPr lvl="2"/>
            <a:r>
              <a:rPr lang="en-US" b="0" dirty="0"/>
              <a:t>EW: 	 $197K → in P6 $311K + 60% contingency</a:t>
            </a:r>
          </a:p>
          <a:p>
            <a:pPr lvl="2"/>
            <a:r>
              <a:rPr lang="en-US" b="0" dirty="0"/>
              <a:t>CYSS:  	 $54K   → in P6 $201K + 40%</a:t>
            </a:r>
          </a:p>
          <a:p>
            <a:pPr lvl="2"/>
            <a:r>
              <a:rPr lang="en-US" b="0" dirty="0"/>
              <a:t>SB:  	 $53K   → in P6 $266K + 40%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Manpower costs/schedule:</a:t>
            </a:r>
          </a:p>
          <a:p>
            <a:pPr lvl="2"/>
            <a:r>
              <a:rPr lang="en-US" b="0" dirty="0"/>
              <a:t>4~5months delay, still within schedule contingency </a:t>
            </a:r>
          </a:p>
          <a:p>
            <a:pPr lvl="2"/>
            <a:r>
              <a:rPr lang="en-US" b="0" dirty="0"/>
              <a:t>still within budget </a:t>
            </a:r>
          </a:p>
          <a:p>
            <a:pPr lvl="2"/>
            <a:endParaRPr lang="en-US" dirty="0"/>
          </a:p>
          <a:p>
            <a:r>
              <a:rPr lang="en-US" dirty="0"/>
              <a:t>Have all recommendations from prior reviews been properly addressed and approved?</a:t>
            </a:r>
          </a:p>
          <a:p>
            <a:pPr lvl="1"/>
            <a:r>
              <a:rPr lang="en-US" b="0" dirty="0">
                <a:solidFill>
                  <a:srgbClr val="C00000"/>
                </a:solidFill>
              </a:rPr>
              <a:t>yes </a:t>
            </a:r>
          </a:p>
          <a:p>
            <a:pPr lvl="2"/>
            <a:r>
              <a:rPr lang="en-US" b="0" dirty="0"/>
              <a:t>→ only 1 suggested modification requested in the January design : the lock-and-roll nose system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3B72-FAFA-514E-9CFC-1CBB64B9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3C23-1EB6-8045-B20C-6C6D89C4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Production Readiness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C1047-2443-7E49-842B-C884741B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29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Fabrication</a:t>
            </a: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121950" y="587188"/>
            <a:ext cx="8900100" cy="44229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spcBef>
                <a:spcPts val="36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Have potential vendors been identified? </a:t>
            </a:r>
            <a:r>
              <a:rPr lang="en-US" sz="1100" dirty="0">
                <a:solidFill>
                  <a:srgbClr val="C00000"/>
                </a:solidFill>
              </a:rPr>
              <a:t>Yes</a:t>
            </a:r>
            <a:endParaRPr sz="1100" dirty="0">
              <a:solidFill>
                <a:srgbClr val="C00000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 err="1">
                <a:solidFill>
                  <a:srgbClr val="C00000"/>
                </a:solidFill>
              </a:rPr>
              <a:t>CarbonFiber</a:t>
            </a:r>
            <a:r>
              <a:rPr lang="en-US" sz="1100" b="0" dirty="0">
                <a:solidFill>
                  <a:srgbClr val="C00000"/>
                </a:solidFill>
              </a:rPr>
              <a:t>: CYSS, SB, EW Layers</a:t>
            </a:r>
            <a:endParaRPr sz="1100" b="0" dirty="0">
              <a:solidFill>
                <a:srgbClr val="C00000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Designs completed in July 2020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Package (</a:t>
            </a:r>
            <a:r>
              <a:rPr lang="en-US" sz="1100" b="0" dirty="0" err="1"/>
              <a:t>drawings+SOW</a:t>
            </a:r>
            <a:r>
              <a:rPr lang="en-US" sz="1100" b="0" dirty="0"/>
              <a:t>) sent to 4 potential vendors on July 27th (</a:t>
            </a:r>
            <a:r>
              <a:rPr lang="en-US" sz="1100" b="0" dirty="0" err="1"/>
              <a:t>Workshape</a:t>
            </a:r>
            <a:r>
              <a:rPr lang="en-US" sz="1100" b="0" dirty="0"/>
              <a:t> in France, 3 in CA-including LBNL) 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Received feedback  and revised the drawings accordingly: v2 of the package sent on Aug 13th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Received 3 responses by the end of August deadline (see back-up for price/schedule comparison)</a:t>
            </a:r>
            <a:endParaRPr sz="1100" b="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One-piece </a:t>
            </a:r>
            <a:r>
              <a:rPr lang="en-US" sz="1100" b="0" dirty="0" err="1">
                <a:solidFill>
                  <a:srgbClr val="C00000"/>
                </a:solidFill>
              </a:rPr>
              <a:t>EndWheel</a:t>
            </a:r>
            <a:r>
              <a:rPr lang="en-US" sz="1100" b="0" dirty="0">
                <a:solidFill>
                  <a:srgbClr val="C00000"/>
                </a:solidFill>
              </a:rPr>
              <a:t>: Aluminum -- mostly affected by the pandemic (schedule wise)</a:t>
            </a:r>
            <a:endParaRPr sz="1100" b="0" dirty="0">
              <a:solidFill>
                <a:srgbClr val="C00000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design finalized beginning of April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prototype1 ready end of April: made by </a:t>
            </a:r>
            <a:r>
              <a:rPr lang="en-US" sz="1100" b="0" dirty="0" err="1"/>
              <a:t>Xometry</a:t>
            </a:r>
            <a:r>
              <a:rPr lang="en-US" sz="1100" b="0" dirty="0"/>
              <a:t> -- failed → weeks to get scheduled for CMM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prorotype2 sent in August to a 2nd shop in MA → delivered mid-</a:t>
            </a:r>
            <a:r>
              <a:rPr lang="en-US" sz="1100" b="0" dirty="0" err="1"/>
              <a:t>Octb</a:t>
            </a:r>
            <a:r>
              <a:rPr lang="en-US" sz="1100" b="0" dirty="0"/>
              <a:t> →  (other weeks to schedule CMM) CMM failed</a:t>
            </a:r>
            <a:endParaRPr sz="1100" b="0"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b="0" dirty="0"/>
              <a:t>prototype3 (present): made of Al, sent to MIT shop in end of </a:t>
            </a:r>
            <a:r>
              <a:rPr lang="en-US" sz="1100" b="0" dirty="0" err="1"/>
              <a:t>Octb</a:t>
            </a:r>
            <a:r>
              <a:rPr lang="en-US" sz="1100" b="0" dirty="0"/>
              <a:t>  → back in November→ CMM acceptable</a:t>
            </a:r>
            <a:endParaRPr sz="11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Will assembly be required?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Yes; </a:t>
            </a:r>
            <a:r>
              <a:rPr lang="en-US" sz="1100" b="0" dirty="0"/>
              <a:t>fixtures and steps designed by MIT/</a:t>
            </a:r>
            <a:r>
              <a:rPr lang="en-US" sz="1100" b="0" dirty="0" err="1"/>
              <a:t>Bates&amp;LANL</a:t>
            </a:r>
            <a:r>
              <a:rPr lang="en-US" sz="1100" b="0" dirty="0"/>
              <a:t> → see Joe’s talk</a:t>
            </a:r>
            <a:endParaRPr sz="11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Who will perform the assembly?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LBNL will do it.</a:t>
            </a:r>
            <a:endParaRPr sz="1100" b="0" dirty="0">
              <a:solidFill>
                <a:srgbClr val="C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What are the acceptance criteria for parts? Is this documented and part of the procurement package? </a:t>
            </a:r>
          </a:p>
          <a:p>
            <a:pPr marL="552450" lvl="1" indent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100" b="0" dirty="0">
                <a:solidFill>
                  <a:srgbClr val="C00000"/>
                </a:solidFill>
              </a:rPr>
              <a:t>- All specified in Sec .2. of the SOW </a:t>
            </a:r>
            <a:r>
              <a:rPr lang="en-US" sz="1100" b="0" u="sng" dirty="0">
                <a:solidFill>
                  <a:schemeClr val="hlink"/>
                </a:solidFill>
                <a:hlinkClick r:id="rId3"/>
              </a:rPr>
              <a:t>here</a:t>
            </a:r>
            <a:endParaRPr sz="11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Who will do the acceptance inspection and testing? </a:t>
            </a:r>
          </a:p>
          <a:p>
            <a:pPr marL="552450" lvl="1" indent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100" b="0" dirty="0">
                <a:solidFill>
                  <a:srgbClr val="C00000"/>
                </a:solidFill>
              </a:rPr>
              <a:t>- Shops in US (MIT for test article; LBNL for remaining parts)</a:t>
            </a:r>
            <a:endParaRPr sz="1100" b="0" dirty="0">
              <a:solidFill>
                <a:srgbClr val="C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Is shipping included in the procurement? 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Yes.</a:t>
            </a:r>
            <a:r>
              <a:rPr lang="en-US" sz="1100" b="0" dirty="0"/>
              <a:t> Costs from vendor include shipping to US, and there are money allocated for transport from LBNL to BNL</a:t>
            </a:r>
            <a:endParaRPr sz="11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100" dirty="0"/>
              <a:t>Where will equipment be stored upon arrival at BNL?</a:t>
            </a:r>
            <a:endParaRPr sz="11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sz="1100" b="0" dirty="0">
                <a:solidFill>
                  <a:srgbClr val="C00000"/>
                </a:solidFill>
              </a:rPr>
              <a:t>The shipping box will act also as a storage cradle, before the detector can be put on the insertion rails</a:t>
            </a:r>
            <a:endParaRPr sz="1100" b="0" dirty="0">
              <a:solidFill>
                <a:srgbClr val="C00000"/>
              </a:solidFill>
            </a:endParaRPr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3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419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</a:t>
            </a:r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91275" y="660050"/>
            <a:ext cx="8970300" cy="42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What are the quality assurance requirements for this procurement?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Mechanical dimensions and tolerances </a:t>
            </a:r>
            <a:endParaRPr sz="1400" b="0" dirty="0">
              <a:solidFill>
                <a:srgbClr val="C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material certifications required?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No</a:t>
            </a:r>
            <a:r>
              <a:rPr lang="en-US" sz="1400" b="0" dirty="0"/>
              <a:t>. The </a:t>
            </a:r>
            <a:r>
              <a:rPr lang="en-US" sz="1400" b="0" dirty="0" err="1"/>
              <a:t>prepeg</a:t>
            </a:r>
            <a:r>
              <a:rPr lang="en-US" sz="1400" b="0" dirty="0"/>
              <a:t> change, from the originally requested to a more expensive, also better one, was OK-ed by the MIT/LANL/LBNL engineers</a:t>
            </a:r>
            <a:endParaRPr sz="1400" b="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there intermediate inspection steps required during fabrication that will require BNL involvement? 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No</a:t>
            </a:r>
            <a:endParaRPr sz="1400" b="0" dirty="0">
              <a:solidFill>
                <a:srgbClr val="C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 dirty="0"/>
              <a:t>Are they clearly spelled out in the procurement documentation?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-US" sz="1400" b="0" dirty="0">
                <a:solidFill>
                  <a:srgbClr val="C00000"/>
                </a:solidFill>
              </a:rPr>
              <a:t>N/A</a:t>
            </a:r>
            <a:endParaRPr sz="1400" b="0" dirty="0">
              <a:solidFill>
                <a:srgbClr val="C00000"/>
              </a:solidFill>
            </a:endParaRPr>
          </a:p>
        </p:txBody>
      </p:sp>
      <p:sp>
        <p:nvSpPr>
          <p:cNvPr id="135" name="Google Shape;135;p1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3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8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Summary: Mechanical Design and Vendor Selection</a:t>
            </a:r>
            <a:endParaRPr sz="4000" dirty="0"/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193654" y="752825"/>
            <a:ext cx="6359700" cy="4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/>
              <a:t>Final design developed based on ITS/IB concept, with inputs from MIT, LANL, CERN, LBNL and BNL engineers</a:t>
            </a:r>
            <a:endParaRPr b="1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Designs completed in July 2020 and sent to 4 potential vendors with SOW on 7/27/2020</a:t>
            </a:r>
            <a:endParaRPr sz="1400" b="0" dirty="0"/>
          </a:p>
          <a:p>
            <a:pPr marL="1143000" lvl="2" indent="-2032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-US" sz="1400" b="0" dirty="0"/>
              <a:t>modification of EW, with one-piece-EW </a:t>
            </a:r>
          </a:p>
          <a:p>
            <a:pPr marL="1143000" lvl="2" indent="-2032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-US" sz="1400" b="0" dirty="0"/>
              <a:t>Lock-and-roll system</a:t>
            </a:r>
            <a:endParaRPr sz="1400"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Received feedbacks and revised the drawings accordingly: final package on Aug 13th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Received 3 responses by the end of August deadline</a:t>
            </a:r>
            <a:endParaRPr b="0" dirty="0"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/>
              <a:t>Changed vendor selection plan to optimize the production cost and COVID-19 schedule challenge  </a:t>
            </a:r>
            <a:endParaRPr b="1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Inputs from LBNL CFC production experience: select and work with the final vendor to make the CFC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The winner selected based on their experience/qualifications, cost and delivery schedule </a:t>
            </a:r>
            <a:endParaRPr b="0" dirty="0"/>
          </a:p>
          <a:p>
            <a:pPr marL="742950" lvl="1" indent="-1968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0" dirty="0"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79"/>
              <a:buChar char="•"/>
            </a:pPr>
            <a:r>
              <a:rPr lang="en-US" sz="1679" b="1" dirty="0" err="1"/>
              <a:t>WorkShape</a:t>
            </a:r>
            <a:r>
              <a:rPr lang="en-US" sz="1679" b="1" dirty="0"/>
              <a:t> (France) won the competition   </a:t>
            </a:r>
            <a:endParaRPr b="1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Started working on detailed fabrication for test article in September 2020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The first test article produced and qualified </a:t>
            </a:r>
            <a:endParaRPr b="0" dirty="0"/>
          </a:p>
          <a:p>
            <a:pPr marL="742950" lvl="1" indent="-28575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b="0" dirty="0"/>
              <a:t>Full production and delivery plan </a:t>
            </a:r>
            <a:endParaRPr b="0" dirty="0"/>
          </a:p>
          <a:p>
            <a:pPr marL="546100" lvl="1" indent="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</p:txBody>
      </p:sp>
      <p:sp>
        <p:nvSpPr>
          <p:cNvPr id="169" name="Google Shape;169;p2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12/15/2020</a:t>
            </a:r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MVTX Production Readiness Review</a:t>
            </a:r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3384" y="3107073"/>
            <a:ext cx="2212400" cy="13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6875523" y="4288604"/>
            <a:ext cx="19254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First test article from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WorkShape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5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207300" y="4028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Summary: CFC Production and Detector Assembly Schedule</a:t>
            </a:r>
            <a:endParaRPr sz="4000" dirty="0"/>
          </a:p>
        </p:txBody>
      </p:sp>
      <p:sp>
        <p:nvSpPr>
          <p:cNvPr id="180" name="Google Shape;180;p21"/>
          <p:cNvSpPr txBox="1">
            <a:spLocks noGrp="1"/>
          </p:cNvSpPr>
          <p:nvPr>
            <p:ph type="body" idx="1"/>
          </p:nvPr>
        </p:nvSpPr>
        <p:spPr>
          <a:xfrm>
            <a:off x="0" y="819150"/>
            <a:ext cx="4322100" cy="3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320"/>
              <a:buChar char="•"/>
            </a:pPr>
            <a:r>
              <a:rPr lang="en-US" sz="1320" b="1">
                <a:solidFill>
                  <a:srgbClr val="0000FF"/>
                </a:solidFill>
              </a:rPr>
              <a:t>Mechanical support structures </a:t>
            </a:r>
            <a:endParaRPr>
              <a:solidFill>
                <a:srgbClr val="0000FF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>
                <a:solidFill>
                  <a:srgbClr val="000000"/>
                </a:solidFill>
              </a:rPr>
              <a:t>CFC test article production and QA</a:t>
            </a:r>
            <a:endParaRPr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>
                <a:solidFill>
                  <a:srgbClr val="000000"/>
                </a:solidFill>
              </a:rPr>
              <a:t>1</a:t>
            </a:r>
            <a:r>
              <a:rPr lang="en-US" sz="989" baseline="30000">
                <a:solidFill>
                  <a:srgbClr val="000000"/>
                </a:solidFill>
              </a:rPr>
              <a:t>st</a:t>
            </a:r>
            <a:r>
              <a:rPr lang="en-US" sz="989">
                <a:solidFill>
                  <a:srgbClr val="000000"/>
                </a:solidFill>
              </a:rPr>
              <a:t> test article, Layer-0 EW CMM etc.</a:t>
            </a:r>
            <a:endParaRPr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>
                <a:solidFill>
                  <a:srgbClr val="000000"/>
                </a:solidFill>
              </a:rPr>
              <a:t>PRR: Dec. 15, 2020 (Today) </a:t>
            </a:r>
            <a:endParaRPr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>
                <a:solidFill>
                  <a:srgbClr val="000000"/>
                </a:solidFill>
              </a:rPr>
              <a:t>CFC full production starts ~ Jan. 2021</a:t>
            </a:r>
            <a:endParaRPr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>
                <a:solidFill>
                  <a:srgbClr val="000000"/>
                </a:solidFill>
              </a:rPr>
              <a:t>1</a:t>
            </a:r>
            <a:r>
              <a:rPr lang="en-US" sz="989" baseline="30000">
                <a:solidFill>
                  <a:srgbClr val="000000"/>
                </a:solidFill>
              </a:rPr>
              <a:t>st</a:t>
            </a:r>
            <a:r>
              <a:rPr lang="en-US" sz="989">
                <a:solidFill>
                  <a:srgbClr val="000000"/>
                </a:solidFill>
              </a:rPr>
              <a:t> half CF(EW+CYSS+SB) available in ~March 2021</a:t>
            </a:r>
            <a:endParaRPr sz="989"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>
                <a:solidFill>
                  <a:srgbClr val="000000"/>
                </a:solidFill>
              </a:rPr>
              <a:t>2</a:t>
            </a:r>
            <a:r>
              <a:rPr lang="en-US" sz="989" baseline="30000">
                <a:solidFill>
                  <a:srgbClr val="000000"/>
                </a:solidFill>
              </a:rPr>
              <a:t>nd</a:t>
            </a:r>
            <a:r>
              <a:rPr lang="en-US" sz="989">
                <a:solidFill>
                  <a:srgbClr val="000000"/>
                </a:solidFill>
              </a:rPr>
              <a:t> half CF available in April </a:t>
            </a:r>
            <a:endParaRPr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>
                <a:solidFill>
                  <a:srgbClr val="000000"/>
                </a:solidFill>
              </a:rPr>
              <a:t>Insertion system design &amp; mockup </a:t>
            </a:r>
            <a:endParaRPr>
              <a:solidFill>
                <a:srgbClr val="000000"/>
              </a:solidFill>
            </a:endParaRPr>
          </a:p>
          <a:p>
            <a:pPr marL="1143000" lvl="2" indent="-228600" algn="l" rtl="0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rgbClr val="000000"/>
              </a:buClr>
              <a:buSzPts val="989"/>
              <a:buChar char="•"/>
            </a:pPr>
            <a:r>
              <a:rPr lang="en-US" sz="989">
                <a:solidFill>
                  <a:srgbClr val="000000"/>
                </a:solidFill>
              </a:rPr>
              <a:t>System integration review: ~Jan 2021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r>
              <a:rPr lang="en-US" sz="1320" b="1">
                <a:solidFill>
                  <a:srgbClr val="000000"/>
                </a:solidFill>
              </a:rPr>
              <a:t>Stave production at CERN</a:t>
            </a:r>
            <a:endParaRPr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>
                <a:solidFill>
                  <a:srgbClr val="000000"/>
                </a:solidFill>
              </a:rPr>
              <a:t>Shipping and QA at LBNL, Jan -&gt; Mar in 2021 </a:t>
            </a:r>
            <a:endParaRPr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rgbClr val="FF0000"/>
              </a:buClr>
              <a:buSzPts val="1320"/>
              <a:buChar char="•"/>
            </a:pPr>
            <a:r>
              <a:rPr lang="en-US" sz="1320">
                <a:solidFill>
                  <a:srgbClr val="FF0000"/>
                </a:solidFill>
              </a:rPr>
              <a:t>Half-detector assembly at LBNL</a:t>
            </a:r>
            <a:endParaRPr sz="1320">
              <a:solidFill>
                <a:srgbClr val="FF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>
                <a:solidFill>
                  <a:srgbClr val="000000"/>
                </a:solidFill>
              </a:rPr>
              <a:t>Assembly fixture production ~Feb 2021</a:t>
            </a:r>
            <a:endParaRPr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>
                <a:solidFill>
                  <a:srgbClr val="000000"/>
                </a:solidFill>
              </a:rPr>
              <a:t>CFC and stave test fitting ~March 2021 </a:t>
            </a:r>
            <a:endParaRPr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>
                <a:solidFill>
                  <a:srgbClr val="000000"/>
                </a:solidFill>
              </a:rPr>
              <a:t>Half-detector assembly review, ~May 2021 </a:t>
            </a:r>
            <a:endParaRPr>
              <a:solidFill>
                <a:srgbClr val="000000"/>
              </a:solidFill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Char char="–"/>
            </a:pPr>
            <a:r>
              <a:rPr lang="en-US" sz="1100">
                <a:solidFill>
                  <a:srgbClr val="000000"/>
                </a:solidFill>
              </a:rPr>
              <a:t>Complete the 2</a:t>
            </a:r>
            <a:r>
              <a:rPr lang="en-US" sz="1100" baseline="30000">
                <a:solidFill>
                  <a:srgbClr val="000000"/>
                </a:solidFill>
              </a:rPr>
              <a:t>nd</a:t>
            </a:r>
            <a:r>
              <a:rPr lang="en-US" sz="1100">
                <a:solidFill>
                  <a:srgbClr val="000000"/>
                </a:solidFill>
              </a:rPr>
              <a:t> Half-detector by 12/2021 </a:t>
            </a:r>
            <a:endParaRPr>
              <a:solidFill>
                <a:srgbClr val="000000"/>
              </a:solidFill>
            </a:endParaRPr>
          </a:p>
          <a:p>
            <a:pPr marL="0" lvl="1" indent="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2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endParaRPr sz="132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r>
              <a:rPr lang="en-US" sz="1320" b="1"/>
              <a:t>Tight schedule to meet the installation dates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r>
              <a:rPr lang="en-US" sz="1320" b="1"/>
              <a:t> - ready for installation at IR ~Mar 2022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endParaRPr sz="1320"/>
          </a:p>
          <a:p>
            <a:pPr marL="742950" lvl="1" indent="-21590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>
                <a:solidFill>
                  <a:srgbClr val="FF00FF"/>
                </a:solidFill>
              </a:rPr>
              <a:t>Original (pre-2020) schedule: start assembly in Dec 2020</a:t>
            </a:r>
            <a:endParaRPr sz="1100">
              <a:solidFill>
                <a:srgbClr val="FF00FF"/>
              </a:solidFill>
            </a:endParaRPr>
          </a:p>
          <a:p>
            <a:pPr marL="742950" lvl="1" indent="-215900" algn="l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>
                <a:solidFill>
                  <a:srgbClr val="FF00FF"/>
                </a:solidFill>
              </a:rPr>
              <a:t>Present schedule: start assembly in March/april 2021 (3-4 months delay)</a:t>
            </a:r>
            <a:endParaRPr sz="1100">
              <a:solidFill>
                <a:srgbClr val="FF00FF"/>
              </a:solidFill>
            </a:endParaRPr>
          </a:p>
        </p:txBody>
      </p:sp>
      <p:sp>
        <p:nvSpPr>
          <p:cNvPr id="181" name="Google Shape;181;p2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12/15/2020</a:t>
            </a:r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MVTX Production Readiness Review</a:t>
            </a:r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pSp>
        <p:nvGrpSpPr>
          <p:cNvPr id="184" name="Google Shape;184;p21"/>
          <p:cNvGrpSpPr/>
          <p:nvPr/>
        </p:nvGrpSpPr>
        <p:grpSpPr>
          <a:xfrm>
            <a:off x="4495800" y="590550"/>
            <a:ext cx="4487653" cy="4324350"/>
            <a:chOff x="6256547" y="-117517"/>
            <a:chExt cx="5915149" cy="5754536"/>
          </a:xfrm>
        </p:grpSpPr>
        <p:grpSp>
          <p:nvGrpSpPr>
            <p:cNvPr id="185" name="Google Shape;185;p21"/>
            <p:cNvGrpSpPr/>
            <p:nvPr/>
          </p:nvGrpSpPr>
          <p:grpSpPr>
            <a:xfrm>
              <a:off x="6256547" y="-117517"/>
              <a:ext cx="5915149" cy="5754536"/>
              <a:chOff x="6062003" y="849732"/>
              <a:chExt cx="5915149" cy="5513924"/>
            </a:xfrm>
          </p:grpSpPr>
          <p:grpSp>
            <p:nvGrpSpPr>
              <p:cNvPr id="186" name="Google Shape;186;p21"/>
              <p:cNvGrpSpPr/>
              <p:nvPr/>
            </p:nvGrpSpPr>
            <p:grpSpPr>
              <a:xfrm>
                <a:off x="6062003" y="849732"/>
                <a:ext cx="5915149" cy="5513924"/>
                <a:chOff x="6242854" y="539948"/>
                <a:chExt cx="5915149" cy="5513924"/>
              </a:xfrm>
            </p:grpSpPr>
            <p:pic>
              <p:nvPicPr>
                <p:cNvPr id="187" name="Google Shape;187;p2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8" name="Google Shape;188;p21"/>
                <p:cNvSpPr txBox="1"/>
                <p:nvPr/>
              </p:nvSpPr>
              <p:spPr>
                <a:xfrm>
                  <a:off x="7247248" y="539948"/>
                  <a:ext cx="4699129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Pre-COVID19 Schedule</a:t>
                  </a:r>
                  <a:endParaRPr dirty="0"/>
                </a:p>
              </p:txBody>
            </p:sp>
          </p:grpSp>
          <p:sp>
            <p:nvSpPr>
              <p:cNvPr id="189" name="Google Shape;189;p21"/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0432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21"/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1" name="Google Shape;191;p21"/>
              <p:cNvCxnSpPr/>
              <p:nvPr/>
            </p:nvCxnSpPr>
            <p:spPr>
              <a:xfrm>
                <a:off x="9778238" y="2013626"/>
                <a:ext cx="0" cy="392997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A7DBA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  <p:sp>
            <p:nvSpPr>
              <p:cNvPr id="192" name="Google Shape;192;p21"/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/>
              </a:p>
            </p:txBody>
          </p:sp>
        </p:grpSp>
        <p:sp>
          <p:nvSpPr>
            <p:cNvPr id="193" name="Google Shape;193;p21"/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 txBox="1"/>
            <p:nvPr/>
          </p:nvSpPr>
          <p:spPr>
            <a:xfrm>
              <a:off x="10550075" y="3464857"/>
              <a:ext cx="14100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Assembly review</a:t>
              </a:r>
              <a:endParaRPr/>
            </a:p>
          </p:txBody>
        </p:sp>
      </p:grpSp>
      <p:cxnSp>
        <p:nvCxnSpPr>
          <p:cNvPr id="195" name="Google Shape;195;p21"/>
          <p:cNvCxnSpPr/>
          <p:nvPr/>
        </p:nvCxnSpPr>
        <p:spPr>
          <a:xfrm>
            <a:off x="3037200" y="959575"/>
            <a:ext cx="3653700" cy="19251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6" name="Google Shape;196;p21"/>
          <p:cNvCxnSpPr/>
          <p:nvPr/>
        </p:nvCxnSpPr>
        <p:spPr>
          <a:xfrm>
            <a:off x="3056850" y="2717675"/>
            <a:ext cx="3388500" cy="795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34916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46586</TotalTime>
  <Words>1737</Words>
  <Application>Microsoft Macintosh PowerPoint</Application>
  <PresentationFormat>On-screen Show (16:9)</PresentationFormat>
  <Paragraphs>320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MVTX Production Readiness Review Overview</vt:lpstr>
      <vt:lpstr>Outline</vt:lpstr>
      <vt:lpstr>MVTX Detector Design</vt:lpstr>
      <vt:lpstr>Engineering and Design </vt:lpstr>
      <vt:lpstr>Management</vt:lpstr>
      <vt:lpstr>Fabrication</vt:lpstr>
      <vt:lpstr>Quality</vt:lpstr>
      <vt:lpstr>Summary: Mechanical Design and Vendor Selection</vt:lpstr>
      <vt:lpstr>Summary: CFC Production and Detector Assembly Schedule</vt:lpstr>
      <vt:lpstr>Recommendations from last FDR</vt:lpstr>
      <vt:lpstr>Backup slides</vt:lpstr>
      <vt:lpstr>3 Vendors’ Bids Received (one didn’t responded)</vt:lpstr>
      <vt:lpstr>Cost from WorkShape</vt:lpstr>
      <vt:lpstr>MVTX Detector and Interface </vt:lpstr>
      <vt:lpstr>Project Management Plan</vt:lpstr>
      <vt:lpstr>MVTX Milestones and Key Tasks</vt:lpstr>
      <vt:lpstr>Scope of the MVTX Project – WBS 3.02</vt:lpstr>
      <vt:lpstr>MVTX High Level Cost</vt:lpstr>
      <vt:lpstr>MVTX Carbon Structure Cost(July 2019)</vt:lpstr>
      <vt:lpstr>Schedules &amp; Milestones (July 2019) 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409</cp:revision>
  <cp:lastPrinted>2015-10-28T19:08:40Z</cp:lastPrinted>
  <dcterms:created xsi:type="dcterms:W3CDTF">2015-10-24T00:32:43Z</dcterms:created>
  <dcterms:modified xsi:type="dcterms:W3CDTF">2020-12-11T19:56:28Z</dcterms:modified>
</cp:coreProperties>
</file>