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60" r:id="rId2"/>
    <p:sldId id="892" r:id="rId3"/>
    <p:sldId id="882" r:id="rId4"/>
    <p:sldId id="891" r:id="rId5"/>
    <p:sldId id="894" r:id="rId6"/>
    <p:sldId id="895" r:id="rId7"/>
    <p:sldId id="889" r:id="rId8"/>
    <p:sldId id="893" r:id="rId9"/>
    <p:sldId id="361" r:id="rId10"/>
    <p:sldId id="334" r:id="rId11"/>
    <p:sldId id="885" r:id="rId12"/>
    <p:sldId id="595" r:id="rId13"/>
    <p:sldId id="887" r:id="rId14"/>
    <p:sldId id="599" r:id="rId15"/>
    <p:sldId id="866" r:id="rId16"/>
    <p:sldId id="888" r:id="rId17"/>
  </p:sldIdLst>
  <p:sldSz cx="9144000" cy="5143500" type="screen16x9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FDC2"/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718"/>
    <p:restoredTop sz="94688"/>
  </p:normalViewPr>
  <p:slideViewPr>
    <p:cSldViewPr>
      <p:cViewPr varScale="1">
        <p:scale>
          <a:sx n="124" d="100"/>
          <a:sy n="124" d="100"/>
        </p:scale>
        <p:origin x="184" y="14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12/9/20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12/9/20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1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0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12/15/2020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Production Readiness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12/15/2020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Production Readiness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79"/>
            <a:ext cx="1981200" cy="42517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12/15/2020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Production Readiness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12/15/2020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Production Readiness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12/15/2020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Production Readiness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12/15/2020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Production Readiness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12/15/2020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Production Readiness Review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12/15/2020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Production Readiness Review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12/15/2020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Production Readiness Review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12/15/2020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Production Readiness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0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12/15/2020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Production Readiness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03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12/15/2020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00"/>
            <a:ext cx="2895600" cy="207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MVTX Production Readiness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4869657"/>
            <a:ext cx="534194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6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:a16="http://schemas.microsoft.com/office/drawing/2014/main" id="{E21E0E1C-C51F-4944-BAEC-913171417A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"/>
            <a:ext cx="1149783" cy="5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0"/>
            <a:ext cx="8686800" cy="1390650"/>
          </a:xfrm>
        </p:spPr>
        <p:txBody>
          <a:bodyPr/>
          <a:lstStyle/>
          <a:p>
            <a:r>
              <a:rPr lang="en-US" b="0" dirty="0"/>
              <a:t>MVTX Production Readiness Review</a:t>
            </a:r>
            <a:br>
              <a:rPr lang="en-US" b="0" dirty="0"/>
            </a:br>
            <a:r>
              <a:rPr lang="en-US" b="0" dirty="0"/>
              <a:t>Overview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266950"/>
            <a:ext cx="7162800" cy="1314450"/>
          </a:xfrm>
        </p:spPr>
        <p:txBody>
          <a:bodyPr/>
          <a:lstStyle/>
          <a:p>
            <a:r>
              <a:rPr lang="en-US" sz="2400" b="0" dirty="0"/>
              <a:t>Ming Liu (LANL)</a:t>
            </a:r>
          </a:p>
          <a:p>
            <a:r>
              <a:rPr lang="en-US" sz="2400" b="0" dirty="0"/>
              <a:t>Camelia Mironov (MIT) and Grazyna </a:t>
            </a:r>
            <a:r>
              <a:rPr lang="en-US" sz="2400" b="0" dirty="0" err="1"/>
              <a:t>Odyniec</a:t>
            </a:r>
            <a:r>
              <a:rPr lang="en-US" sz="2400" b="0" dirty="0"/>
              <a:t> (LBNL) </a:t>
            </a:r>
          </a:p>
          <a:p>
            <a:endParaRPr lang="en-US" b="0" dirty="0"/>
          </a:p>
          <a:p>
            <a:r>
              <a:rPr lang="en-US" sz="2800" b="0" dirty="0"/>
              <a:t>12/15/2020</a:t>
            </a:r>
          </a:p>
        </p:txBody>
      </p:sp>
    </p:spTree>
    <p:extLst>
      <p:ext uri="{BB962C8B-B14F-4D97-AF65-F5344CB8AC3E}">
        <p14:creationId xmlns:p14="http://schemas.microsoft.com/office/powerpoint/2010/main" val="2443704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0C5B7-957F-4749-87B4-6212EBD95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2BA0A-7631-AA4B-B728-59D7DB400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42950"/>
            <a:ext cx="4571272" cy="3851673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Draft PMP document completed</a:t>
            </a:r>
          </a:p>
          <a:p>
            <a:pPr lvl="1"/>
            <a:r>
              <a:rPr lang="en-US" dirty="0"/>
              <a:t>Project baseline</a:t>
            </a:r>
          </a:p>
          <a:p>
            <a:pPr lvl="2"/>
            <a:r>
              <a:rPr lang="en-US" dirty="0"/>
              <a:t>Physics </a:t>
            </a:r>
          </a:p>
          <a:p>
            <a:pPr lvl="2"/>
            <a:r>
              <a:rPr lang="en-US" dirty="0"/>
              <a:t>Functional requirements/KPP</a:t>
            </a:r>
          </a:p>
          <a:p>
            <a:pPr lvl="2"/>
            <a:r>
              <a:rPr lang="en-US" dirty="0"/>
              <a:t>Technical scope</a:t>
            </a:r>
          </a:p>
          <a:p>
            <a:pPr lvl="2"/>
            <a:r>
              <a:rPr lang="en-US" dirty="0"/>
              <a:t>Cost breakdown</a:t>
            </a:r>
          </a:p>
          <a:p>
            <a:pPr lvl="2"/>
            <a:r>
              <a:rPr lang="en-US" dirty="0"/>
              <a:t>Schedule</a:t>
            </a:r>
          </a:p>
          <a:p>
            <a:pPr lvl="2"/>
            <a:r>
              <a:rPr lang="en-US" dirty="0"/>
              <a:t>Funding profile</a:t>
            </a:r>
          </a:p>
          <a:p>
            <a:pPr lvl="2"/>
            <a:r>
              <a:rPr lang="en-US" dirty="0"/>
              <a:t>Planned BNL funding </a:t>
            </a:r>
          </a:p>
          <a:p>
            <a:pPr lvl="2"/>
            <a:r>
              <a:rPr lang="en-US" dirty="0"/>
              <a:t>Baseline change control </a:t>
            </a:r>
          </a:p>
          <a:p>
            <a:pPr lvl="1"/>
            <a:r>
              <a:rPr lang="en-US" dirty="0"/>
              <a:t>Management structure</a:t>
            </a:r>
          </a:p>
          <a:p>
            <a:pPr lvl="2"/>
            <a:r>
              <a:rPr lang="en-US" dirty="0"/>
              <a:t>Organization and team</a:t>
            </a:r>
          </a:p>
          <a:p>
            <a:pPr lvl="2"/>
            <a:r>
              <a:rPr lang="en-US" dirty="0"/>
              <a:t>Management responsibilities </a:t>
            </a:r>
          </a:p>
          <a:p>
            <a:pPr lvl="2"/>
            <a:r>
              <a:rPr lang="en-US" dirty="0"/>
              <a:t>Participating institutions</a:t>
            </a:r>
          </a:p>
          <a:p>
            <a:pPr lvl="1"/>
            <a:r>
              <a:rPr lang="en-US" dirty="0"/>
              <a:t>Project management and oversight </a:t>
            </a:r>
          </a:p>
          <a:p>
            <a:pPr lvl="2"/>
            <a:r>
              <a:rPr lang="en-US" dirty="0"/>
              <a:t>Risk management </a:t>
            </a:r>
          </a:p>
          <a:p>
            <a:pPr lvl="2"/>
            <a:r>
              <a:rPr lang="en-US" dirty="0"/>
              <a:t>Project reporting </a:t>
            </a:r>
          </a:p>
          <a:p>
            <a:pPr lvl="2"/>
            <a:r>
              <a:rPr lang="en-US" dirty="0"/>
              <a:t>Engineering and technology readiness </a:t>
            </a:r>
          </a:p>
          <a:p>
            <a:pPr lvl="2"/>
            <a:r>
              <a:rPr lang="en-US" dirty="0"/>
              <a:t>Quality assurance and configuration/document management </a:t>
            </a:r>
          </a:p>
          <a:p>
            <a:pPr lvl="2"/>
            <a:r>
              <a:rPr lang="en-US" dirty="0"/>
              <a:t>Operation readiness plan</a:t>
            </a:r>
          </a:p>
          <a:p>
            <a:pPr lvl="2"/>
            <a:r>
              <a:rPr lang="en-US" dirty="0"/>
              <a:t>ESSH plans and fabrication </a:t>
            </a:r>
          </a:p>
          <a:p>
            <a:pPr lvl="2"/>
            <a:r>
              <a:rPr lang="en-US" dirty="0"/>
              <a:t>Project closeout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Project fully integrated into </a:t>
            </a:r>
            <a:r>
              <a:rPr lang="en-US" dirty="0" err="1"/>
              <a:t>sPHENIX</a:t>
            </a:r>
            <a:r>
              <a:rPr lang="en-US" dirty="0"/>
              <a:t> P6  </a:t>
            </a:r>
          </a:p>
          <a:p>
            <a:pPr lvl="1"/>
            <a:r>
              <a:rPr lang="en-US" dirty="0"/>
              <a:t>Costs, schedules and risk register 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CF9A0-B592-5E4A-A6C1-D3E7F5B29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12/15/2020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A6E40-960C-CD41-A3B7-98C60B26A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Production Readiness Review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6B745-9B2E-A446-B93F-9A38ED1D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F18FDE-7289-9D4E-BB38-7819CA565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631715"/>
            <a:ext cx="3580672" cy="42989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28B4CC-6F33-A340-A8F1-4CF3800F80D6}"/>
              </a:ext>
            </a:extLst>
          </p:cNvPr>
          <p:cNvSpPr txBox="1"/>
          <p:nvPr/>
        </p:nvSpPr>
        <p:spPr>
          <a:xfrm>
            <a:off x="100934" y="4574143"/>
            <a:ext cx="5140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Deliver MVTX on schedule/budget for day-1 physics! </a:t>
            </a:r>
          </a:p>
        </p:txBody>
      </p:sp>
    </p:spTree>
    <p:extLst>
      <p:ext uri="{BB962C8B-B14F-4D97-AF65-F5344CB8AC3E}">
        <p14:creationId xmlns:p14="http://schemas.microsoft.com/office/powerpoint/2010/main" val="2438787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897AF-8687-CD44-90B1-4937F8AF0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MVTX Milestones and Key Tasks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F0F045-613B-A14B-9910-D23EAE17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12/15/2020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A90CE-2638-664A-98F6-2231CE8C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Production Readiness Review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F765D2-DA35-7D44-A6AB-9C9E7FA05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3F66F4-971F-FC46-847F-31E1588DA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666750"/>
            <a:ext cx="3738102" cy="4400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BEC968-2123-9D47-8C5C-F08212FF8C21}"/>
              </a:ext>
            </a:extLst>
          </p:cNvPr>
          <p:cNvSpPr txBox="1"/>
          <p:nvPr/>
        </p:nvSpPr>
        <p:spPr>
          <a:xfrm>
            <a:off x="6934200" y="127635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MVTX PMP</a:t>
            </a:r>
          </a:p>
        </p:txBody>
      </p:sp>
    </p:spTree>
    <p:extLst>
      <p:ext uri="{BB962C8B-B14F-4D97-AF65-F5344CB8AC3E}">
        <p14:creationId xmlns:p14="http://schemas.microsoft.com/office/powerpoint/2010/main" val="1547812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8241"/>
            <a:ext cx="6610946" cy="64391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Scope of the MVTX Project – WBS 3.02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729795" y="730413"/>
            <a:ext cx="4364108" cy="271375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Electronics (3.02.02)</a:t>
            </a:r>
          </a:p>
          <a:p>
            <a:pPr lvl="1"/>
            <a:r>
              <a:rPr lang="en-US" dirty="0"/>
              <a:t>Readout Integration </a:t>
            </a:r>
          </a:p>
          <a:p>
            <a:pPr lvl="2"/>
            <a:r>
              <a:rPr lang="en-US" dirty="0"/>
              <a:t>RU QA &amp; assembly  </a:t>
            </a:r>
          </a:p>
          <a:p>
            <a:pPr lvl="2"/>
            <a:r>
              <a:rPr lang="en-US" dirty="0"/>
              <a:t>Backend: ATLAS FELIX</a:t>
            </a:r>
          </a:p>
          <a:p>
            <a:pPr lvl="2"/>
            <a:r>
              <a:rPr lang="en-US" dirty="0"/>
              <a:t>Frontend RU services: daughter cards, transition boards, cables etc.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Ancillary systems - “adopt” ALICE ITS system</a:t>
            </a:r>
          </a:p>
          <a:p>
            <a:pPr lvl="2"/>
            <a:r>
              <a:rPr lang="en-US" dirty="0"/>
              <a:t> Power, slow control &amp; monitoring etc. </a:t>
            </a:r>
          </a:p>
          <a:p>
            <a:pPr marL="1028700" lvl="3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097" y="742278"/>
            <a:ext cx="4679698" cy="398886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Mechanical system (3.02.03, 3.02.04) </a:t>
            </a:r>
          </a:p>
          <a:p>
            <a:pPr lvl="1"/>
            <a:r>
              <a:rPr lang="en-US" dirty="0"/>
              <a:t>MVTX detector mechanical structures</a:t>
            </a:r>
          </a:p>
          <a:p>
            <a:pPr lvl="2"/>
            <a:r>
              <a:rPr lang="en-US" dirty="0"/>
              <a:t>Design &amp; simulations</a:t>
            </a:r>
          </a:p>
          <a:p>
            <a:pPr lvl="2"/>
            <a:r>
              <a:rPr lang="en-US" dirty="0"/>
              <a:t>End Wheels </a:t>
            </a:r>
          </a:p>
          <a:p>
            <a:pPr lvl="2"/>
            <a:r>
              <a:rPr lang="en-US" dirty="0"/>
              <a:t>Cylindrical support structure </a:t>
            </a:r>
          </a:p>
          <a:p>
            <a:pPr lvl="2"/>
            <a:r>
              <a:rPr lang="en-US" dirty="0"/>
              <a:t>Service barrels</a:t>
            </a:r>
          </a:p>
          <a:p>
            <a:pPr marL="685783" lvl="2" indent="0">
              <a:buNone/>
            </a:pPr>
            <a:endParaRPr lang="en-US" dirty="0"/>
          </a:p>
          <a:p>
            <a:pPr lvl="1"/>
            <a:r>
              <a:rPr lang="en-US" dirty="0"/>
              <a:t>Mechanical system integration </a:t>
            </a:r>
          </a:p>
          <a:p>
            <a:pPr lvl="2"/>
            <a:r>
              <a:rPr lang="en-US" dirty="0"/>
              <a:t>Service barrel support &amp; interface to </a:t>
            </a:r>
            <a:r>
              <a:rPr lang="en-US" dirty="0" err="1"/>
              <a:t>sPHENIX</a:t>
            </a:r>
            <a:endParaRPr lang="en-US" dirty="0"/>
          </a:p>
          <a:p>
            <a:pPr lvl="2"/>
            <a:r>
              <a:rPr lang="en-US" dirty="0"/>
              <a:t>Installation tooling etc.</a:t>
            </a:r>
          </a:p>
          <a:p>
            <a:pPr lvl="2"/>
            <a:r>
              <a:rPr lang="en-US" dirty="0"/>
              <a:t>Adopt ALICE cooling parameters</a:t>
            </a:r>
          </a:p>
          <a:p>
            <a:pPr lvl="2"/>
            <a:r>
              <a:rPr lang="en-US" dirty="0"/>
              <a:t>Detector safety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Detector assembly</a:t>
            </a:r>
          </a:p>
          <a:p>
            <a:pPr lvl="2"/>
            <a:r>
              <a:rPr lang="en-US" dirty="0"/>
              <a:t>Stave QA &amp; detector assembly @LBNL 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Production Readiness Review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12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12/15/2020</a:t>
            </a:r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A8D96C-84E0-9B47-9009-803B9A68398F}"/>
              </a:ext>
            </a:extLst>
          </p:cNvPr>
          <p:cNvSpPr txBox="1"/>
          <p:nvPr/>
        </p:nvSpPr>
        <p:spPr>
          <a:xfrm>
            <a:off x="4729795" y="3627920"/>
            <a:ext cx="4217102" cy="101566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BNL provides Staves &amp; RUs, w/o cost to MVTX project:</a:t>
            </a:r>
          </a:p>
          <a:p>
            <a:r>
              <a:rPr lang="en-US" sz="1200" dirty="0">
                <a:solidFill>
                  <a:srgbClr val="00B050"/>
                </a:solidFill>
              </a:rPr>
              <a:t>  - 84 ALICE/ITS-IB (modified) staves from CERN; </a:t>
            </a:r>
          </a:p>
          <a:p>
            <a:r>
              <a:rPr lang="en-US" sz="1200" dirty="0">
                <a:solidFill>
                  <a:srgbClr val="00B050"/>
                </a:solidFill>
              </a:rPr>
              <a:t>          48+spares(2-inner layers+10%)  </a:t>
            </a:r>
          </a:p>
          <a:p>
            <a:r>
              <a:rPr lang="en-US" sz="1200" dirty="0">
                <a:solidFill>
                  <a:srgbClr val="00B050"/>
                </a:solidFill>
              </a:rPr>
              <a:t>  - 60 ALICE/ITS-RU from CERN</a:t>
            </a:r>
          </a:p>
          <a:p>
            <a:r>
              <a:rPr lang="en-US" sz="1200" dirty="0">
                <a:solidFill>
                  <a:srgbClr val="00B050"/>
                </a:solidFill>
              </a:rPr>
              <a:t>          48+spares(12, 25%)  </a:t>
            </a:r>
          </a:p>
        </p:txBody>
      </p:sp>
    </p:spTree>
    <p:extLst>
      <p:ext uri="{BB962C8B-B14F-4D97-AF65-F5344CB8AC3E}">
        <p14:creationId xmlns:p14="http://schemas.microsoft.com/office/powerpoint/2010/main" val="2843368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24950-427D-6749-8B09-78D32F7B0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MVTX High Level Cost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EE834-26E5-F048-843B-B796B0646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12/15/2020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D6E1BC-0F95-8248-B19F-BCDEA766D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Production Readiness Review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EBB164-990E-FE4A-9638-BB38DA14F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2BEEFF-48D0-EA49-B0DD-F3F2D079C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82" y="934292"/>
            <a:ext cx="8754035" cy="362972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8AB5356-E937-C148-BF29-96CD17981BB3}"/>
              </a:ext>
            </a:extLst>
          </p:cNvPr>
          <p:cNvSpPr/>
          <p:nvPr/>
        </p:nvSpPr>
        <p:spPr>
          <a:xfrm>
            <a:off x="249890" y="2724150"/>
            <a:ext cx="8644217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25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23051"/>
            <a:ext cx="7974440" cy="572729"/>
          </a:xfrm>
        </p:spPr>
        <p:txBody>
          <a:bodyPr>
            <a:noAutofit/>
          </a:bodyPr>
          <a:lstStyle/>
          <a:p>
            <a:r>
              <a:rPr lang="en-US" sz="3200" dirty="0"/>
              <a:t>Sensors and Readout Electronics in Production</a:t>
            </a:r>
            <a:endParaRPr lang="en-US" sz="2400" dirty="0">
              <a:solidFill>
                <a:srgbClr val="1D41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96633" y="607507"/>
            <a:ext cx="6627224" cy="3255182"/>
            <a:chOff x="121974" y="1428455"/>
            <a:chExt cx="8836298" cy="43402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hq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18511" y="2969405"/>
              <a:ext cx="1765856" cy="432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833131" y="2348405"/>
              <a:ext cx="1324800" cy="1242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8956" y="3795551"/>
              <a:ext cx="1281674" cy="13026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980" y="2751917"/>
              <a:ext cx="2977721" cy="9874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4867263" y="3739317"/>
              <a:ext cx="972370" cy="1296000"/>
              <a:chOff x="5500016" y="4578180"/>
              <a:chExt cx="1296493" cy="1296000"/>
            </a:xfrm>
            <a:solidFill>
              <a:schemeClr val="bg2"/>
            </a:solidFill>
          </p:grpSpPr>
          <p:sp>
            <p:nvSpPr>
              <p:cNvPr id="55" name="Rectangle 54"/>
              <p:cNvSpPr/>
              <p:nvPr/>
            </p:nvSpPr>
            <p:spPr>
              <a:xfrm>
                <a:off x="5500016" y="4578180"/>
                <a:ext cx="1296493" cy="1296000"/>
              </a:xfrm>
              <a:prstGeom prst="rect">
                <a:avLst/>
              </a:prstGeom>
              <a:grpFill/>
              <a:ln w="19050">
                <a:solidFill>
                  <a:schemeClr val="tx2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600"/>
              </a:p>
            </p:txBody>
          </p:sp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1416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0220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9024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1416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0220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9024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1416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0220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9024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1416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0220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9024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2612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2612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2612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26121" y="5563271"/>
                <a:ext cx="242059" cy="242059"/>
              </a:xfrm>
              <a:prstGeom prst="rect">
                <a:avLst/>
              </a:prstGeom>
              <a:grpFill/>
            </p:spPr>
          </p:pic>
        </p:grpSp>
        <p:sp>
          <p:nvSpPr>
            <p:cNvPr id="10" name="TextBox 123"/>
            <p:cNvSpPr txBox="1"/>
            <p:nvPr/>
          </p:nvSpPr>
          <p:spPr>
            <a:xfrm>
              <a:off x="5005583" y="4958327"/>
              <a:ext cx="834051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/>
                <a:t>Power Board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87172" y="4233371"/>
              <a:ext cx="987827" cy="559330"/>
            </a:xfrm>
            <a:prstGeom prst="rect">
              <a:avLst/>
            </a:prstGeom>
            <a:noFill/>
            <a:ln>
              <a:solidFill>
                <a:srgbClr val="244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88" dirty="0">
                  <a:solidFill>
                    <a:schemeClr val="tx1"/>
                  </a:solidFill>
                </a:rPr>
                <a:t>Flex PCB Filtering Capacitors</a:t>
              </a:r>
            </a:p>
          </p:txBody>
        </p:sp>
        <p:sp>
          <p:nvSpPr>
            <p:cNvPr id="12" name="TextBox 126"/>
            <p:cNvSpPr txBox="1"/>
            <p:nvPr/>
          </p:nvSpPr>
          <p:spPr>
            <a:xfrm>
              <a:off x="3604682" y="3405298"/>
              <a:ext cx="1286868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 err="1"/>
                <a:t>Samtec</a:t>
              </a:r>
              <a:r>
                <a:rPr lang="en-US" sz="900" dirty="0"/>
                <a:t> </a:t>
              </a:r>
              <a:r>
                <a:rPr lang="en-US" sz="900" dirty="0" err="1"/>
                <a:t>Twinax</a:t>
              </a:r>
              <a:r>
                <a:rPr lang="en-US" sz="900" dirty="0"/>
                <a:t> “</a:t>
              </a:r>
              <a:r>
                <a:rPr lang="en-US" sz="900" dirty="0" err="1"/>
                <a:t>FireFly</a:t>
              </a:r>
              <a:r>
                <a:rPr lang="en-US" sz="900" dirty="0"/>
                <a:t>”, ~10m</a:t>
              </a:r>
            </a:p>
          </p:txBody>
        </p:sp>
        <p:sp>
          <p:nvSpPr>
            <p:cNvPr id="13" name="TextBox 127"/>
            <p:cNvSpPr txBox="1"/>
            <p:nvPr/>
          </p:nvSpPr>
          <p:spPr>
            <a:xfrm>
              <a:off x="2993810" y="2586559"/>
              <a:ext cx="1796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25" dirty="0"/>
                <a:t>9 Data    (1.2Gbps)</a:t>
              </a:r>
            </a:p>
            <a:p>
              <a:r>
                <a:rPr lang="en-US" sz="825" dirty="0"/>
                <a:t>1 Clock,  1 Control/Trigger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 rot="10800000">
              <a:off x="3409480" y="4284961"/>
              <a:ext cx="1405166" cy="215908"/>
            </a:xfrm>
            <a:prstGeom prst="rightArrow">
              <a:avLst/>
            </a:prstGeom>
            <a:solidFill>
              <a:srgbClr val="244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5" name="TextBox 129"/>
            <p:cNvSpPr txBox="1"/>
            <p:nvPr/>
          </p:nvSpPr>
          <p:spPr>
            <a:xfrm>
              <a:off x="4874531" y="1982933"/>
              <a:ext cx="11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25" dirty="0"/>
                <a:t>Readout Unit</a:t>
              </a:r>
            </a:p>
            <a:p>
              <a:r>
                <a:rPr lang="en-US" sz="825" dirty="0"/>
                <a:t>Front End</a:t>
              </a:r>
            </a:p>
          </p:txBody>
        </p:sp>
        <p:sp>
          <p:nvSpPr>
            <p:cNvPr id="16" name="TextBox 130"/>
            <p:cNvSpPr txBox="1"/>
            <p:nvPr/>
          </p:nvSpPr>
          <p:spPr>
            <a:xfrm>
              <a:off x="3620383" y="4442160"/>
              <a:ext cx="1072823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/>
                <a:t>Regulated Power</a:t>
              </a:r>
            </a:p>
          </p:txBody>
        </p:sp>
        <p:sp>
          <p:nvSpPr>
            <p:cNvPr id="17" name="TextBox 131"/>
            <p:cNvSpPr txBox="1"/>
            <p:nvPr/>
          </p:nvSpPr>
          <p:spPr>
            <a:xfrm>
              <a:off x="7793949" y="3417382"/>
              <a:ext cx="1113371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/>
                <a:t>FELIX</a:t>
              </a:r>
            </a:p>
            <a:p>
              <a:pPr algn="ctr"/>
              <a:r>
                <a:rPr lang="en-US" sz="900" dirty="0"/>
                <a:t>Back End</a:t>
              </a: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6265217" y="2899069"/>
              <a:ext cx="1320971" cy="4320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75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Data   (9.6 Gb/s max)</a:t>
              </a:r>
            </a:p>
          </p:txBody>
        </p:sp>
        <p:sp>
          <p:nvSpPr>
            <p:cNvPr id="19" name="Left-Right Arrow 18"/>
            <p:cNvSpPr/>
            <p:nvPr/>
          </p:nvSpPr>
          <p:spPr>
            <a:xfrm>
              <a:off x="6265217" y="2467069"/>
              <a:ext cx="1320970" cy="432000"/>
            </a:xfrm>
            <a:prstGeom prst="leftRightArrow">
              <a:avLst/>
            </a:prstGeom>
            <a:solidFill>
              <a:srgbClr val="F296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75" b="1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Control</a:t>
              </a:r>
            </a:p>
          </p:txBody>
        </p:sp>
        <p:sp>
          <p:nvSpPr>
            <p:cNvPr id="20" name="Left Arrow 19"/>
            <p:cNvSpPr/>
            <p:nvPr/>
          </p:nvSpPr>
          <p:spPr>
            <a:xfrm>
              <a:off x="6265218" y="3201381"/>
              <a:ext cx="1305253" cy="432000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5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</a:t>
              </a:r>
            </a:p>
          </p:txBody>
        </p:sp>
        <p:sp>
          <p:nvSpPr>
            <p:cNvPr id="21" name="TextBox 142"/>
            <p:cNvSpPr txBox="1"/>
            <p:nvPr/>
          </p:nvSpPr>
          <p:spPr>
            <a:xfrm>
              <a:off x="121974" y="4007965"/>
              <a:ext cx="840844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 err="1"/>
                <a:t>Alpide</a:t>
              </a:r>
              <a:r>
                <a:rPr lang="en-US" sz="900" dirty="0"/>
                <a:t> Sensors</a:t>
              </a:r>
            </a:p>
          </p:txBody>
        </p:sp>
        <p:cxnSp>
          <p:nvCxnSpPr>
            <p:cNvPr id="22" name="Straight Arrow Connector 21"/>
            <p:cNvCxnSpPr>
              <a:stCxn id="21" idx="0"/>
            </p:cNvCxnSpPr>
            <p:nvPr/>
          </p:nvCxnSpPr>
          <p:spPr>
            <a:xfrm flipH="1" flipV="1">
              <a:off x="343015" y="3272500"/>
              <a:ext cx="199381" cy="735465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1" idx="0"/>
            </p:cNvCxnSpPr>
            <p:nvPr/>
          </p:nvCxnSpPr>
          <p:spPr>
            <a:xfrm flipV="1">
              <a:off x="542397" y="3272500"/>
              <a:ext cx="16904" cy="735465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1" idx="2"/>
            </p:cNvCxnSpPr>
            <p:nvPr/>
          </p:nvCxnSpPr>
          <p:spPr>
            <a:xfrm flipV="1">
              <a:off x="542397" y="4390395"/>
              <a:ext cx="591277" cy="110012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149"/>
            <p:cNvSpPr txBox="1"/>
            <p:nvPr/>
          </p:nvSpPr>
          <p:spPr>
            <a:xfrm>
              <a:off x="1079982" y="3825353"/>
              <a:ext cx="63184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/>
                <a:t>FPC</a:t>
              </a:r>
            </a:p>
          </p:txBody>
        </p:sp>
        <p:sp>
          <p:nvSpPr>
            <p:cNvPr id="26" name="TextBox 152"/>
            <p:cNvSpPr txBox="1"/>
            <p:nvPr/>
          </p:nvSpPr>
          <p:spPr>
            <a:xfrm>
              <a:off x="1441622" y="4500872"/>
              <a:ext cx="723483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/>
                <a:t>Cold Plate</a:t>
              </a:r>
            </a:p>
          </p:txBody>
        </p:sp>
        <p:cxnSp>
          <p:nvCxnSpPr>
            <p:cNvPr id="27" name="Elbow Connector 26"/>
            <p:cNvCxnSpPr>
              <a:cxnSpLocks/>
              <a:stCxn id="11" idx="0"/>
            </p:cNvCxnSpPr>
            <p:nvPr/>
          </p:nvCxnSpPr>
          <p:spPr>
            <a:xfrm rot="16200000" flipV="1">
              <a:off x="2331421" y="3683706"/>
              <a:ext cx="373078" cy="726252"/>
            </a:xfrm>
            <a:prstGeom prst="bentConnector2">
              <a:avLst/>
            </a:prstGeom>
            <a:ln w="28575"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157"/>
            <p:cNvSpPr txBox="1"/>
            <p:nvPr/>
          </p:nvSpPr>
          <p:spPr>
            <a:xfrm>
              <a:off x="4867263" y="4274331"/>
              <a:ext cx="97237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/>
                <a:t>regulators</a:t>
              </a:r>
            </a:p>
          </p:txBody>
        </p:sp>
        <p:cxnSp>
          <p:nvCxnSpPr>
            <p:cNvPr id="29" name="Straight Arrow Connector 28"/>
            <p:cNvCxnSpPr>
              <a:endCxn id="55" idx="0"/>
            </p:cNvCxnSpPr>
            <p:nvPr/>
          </p:nvCxnSpPr>
          <p:spPr>
            <a:xfrm>
              <a:off x="5353449" y="3543794"/>
              <a:ext cx="1" cy="195527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161"/>
            <p:cNvSpPr txBox="1"/>
            <p:nvPr/>
          </p:nvSpPr>
          <p:spPr>
            <a:xfrm>
              <a:off x="2170635" y="3808711"/>
              <a:ext cx="76668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/>
                <a:t>Power</a:t>
              </a:r>
            </a:p>
          </p:txBody>
        </p:sp>
        <p:sp>
          <p:nvSpPr>
            <p:cNvPr id="33" name="TextBox 166"/>
            <p:cNvSpPr txBox="1"/>
            <p:nvPr/>
          </p:nvSpPr>
          <p:spPr>
            <a:xfrm>
              <a:off x="6371382" y="2211228"/>
              <a:ext cx="1263369" cy="28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88" dirty="0"/>
                <a:t>GBT Optical Links</a:t>
              </a:r>
            </a:p>
          </p:txBody>
        </p:sp>
        <p:sp>
          <p:nvSpPr>
            <p:cNvPr id="34" name="TextBox 167"/>
            <p:cNvSpPr txBox="1"/>
            <p:nvPr/>
          </p:nvSpPr>
          <p:spPr>
            <a:xfrm>
              <a:off x="871519" y="3537340"/>
              <a:ext cx="135755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/>
                <a:t>9-sensor Stave</a:t>
              </a:r>
            </a:p>
          </p:txBody>
        </p:sp>
        <p:sp>
          <p:nvSpPr>
            <p:cNvPr id="36" name="Rectangle 35"/>
            <p:cNvSpPr/>
            <p:nvPr/>
          </p:nvSpPr>
          <p:spPr>
            <a:xfrm rot="16200000">
              <a:off x="7979118" y="1806666"/>
              <a:ext cx="576081" cy="432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latin typeface="Calibri Light" panose="020F0302020204030204" pitchFamily="34" charset="0"/>
                </a:rPr>
                <a:t>DCS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852178" y="2022668"/>
              <a:ext cx="0" cy="33559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endCxn id="36" idx="0"/>
            </p:cNvCxnSpPr>
            <p:nvPr/>
          </p:nvCxnSpPr>
          <p:spPr>
            <a:xfrm flipV="1">
              <a:off x="5852178" y="2022666"/>
              <a:ext cx="2198980" cy="512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66"/>
            <p:cNvSpPr txBox="1"/>
            <p:nvPr/>
          </p:nvSpPr>
          <p:spPr>
            <a:xfrm>
              <a:off x="6986121" y="1811759"/>
              <a:ext cx="792109" cy="210909"/>
            </a:xfrm>
            <a:prstGeom prst="rect">
              <a:avLst/>
            </a:prstGeom>
            <a:noFill/>
          </p:spPr>
          <p:txBody>
            <a:bodyPr wrap="none" tIns="27000" bIns="27000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CAN bus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8289586" y="2298349"/>
              <a:ext cx="0" cy="33771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5220" y="2620379"/>
              <a:ext cx="1353052" cy="834980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 rot="16200000">
              <a:off x="5647100" y="4321463"/>
              <a:ext cx="1728000" cy="241396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latin typeface="Calibri Light" panose="020F0302020204030204" pitchFamily="34" charset="0"/>
                </a:rPr>
                <a:t>CAEN Power supplies</a:t>
              </a:r>
            </a:p>
          </p:txBody>
        </p:sp>
        <p:sp>
          <p:nvSpPr>
            <p:cNvPr id="43" name="Left Arrow 42"/>
            <p:cNvSpPr/>
            <p:nvPr/>
          </p:nvSpPr>
          <p:spPr>
            <a:xfrm>
              <a:off x="5820016" y="4159026"/>
              <a:ext cx="562063" cy="432000"/>
            </a:xfrm>
            <a:prstGeom prst="left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Power</a:t>
              </a:r>
            </a:p>
          </p:txBody>
        </p:sp>
        <p:sp>
          <p:nvSpPr>
            <p:cNvPr id="44" name="Left Arrow 43"/>
            <p:cNvSpPr/>
            <p:nvPr/>
          </p:nvSpPr>
          <p:spPr>
            <a:xfrm rot="16200000">
              <a:off x="8212104" y="1843454"/>
              <a:ext cx="1146878" cy="345457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5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 &amp; Clock</a:t>
              </a: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>
              <a:off x="3570744" y="1442743"/>
              <a:ext cx="16933" cy="4278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32AFF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 flipH="1">
              <a:off x="6711616" y="1428455"/>
              <a:ext cx="18479" cy="4278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32AFF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TextBox 64"/>
            <p:cNvSpPr txBox="1"/>
            <p:nvPr/>
          </p:nvSpPr>
          <p:spPr>
            <a:xfrm>
              <a:off x="1563411" y="5368520"/>
              <a:ext cx="200037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b="1" dirty="0">
                  <a:solidFill>
                    <a:srgbClr val="032AFF"/>
                  </a:solidFill>
                  <a:latin typeface="+mj-lt"/>
                </a:rPr>
                <a:t>Interaction Region</a:t>
              </a:r>
            </a:p>
          </p:txBody>
        </p:sp>
        <p:sp>
          <p:nvSpPr>
            <p:cNvPr id="48" name="TextBox 65"/>
            <p:cNvSpPr txBox="1"/>
            <p:nvPr/>
          </p:nvSpPr>
          <p:spPr>
            <a:xfrm>
              <a:off x="4381858" y="5368520"/>
              <a:ext cx="194318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b="1" dirty="0">
                  <a:solidFill>
                    <a:srgbClr val="032AFF"/>
                  </a:solidFill>
                  <a:latin typeface="+mj-lt"/>
                </a:rPr>
                <a:t>Experimental Hall</a:t>
              </a:r>
            </a:p>
          </p:txBody>
        </p:sp>
        <p:sp>
          <p:nvSpPr>
            <p:cNvPr id="49" name="TextBox 66"/>
            <p:cNvSpPr txBox="1"/>
            <p:nvPr/>
          </p:nvSpPr>
          <p:spPr>
            <a:xfrm>
              <a:off x="6847988" y="5368587"/>
              <a:ext cx="1759456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b="1" dirty="0">
                  <a:solidFill>
                    <a:srgbClr val="032AFF"/>
                  </a:solidFill>
                  <a:latin typeface="+mj-lt"/>
                </a:rPr>
                <a:t>Counting House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00800" y="4869657"/>
            <a:ext cx="1600200" cy="273844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5" name="Date Placeholder 34">
            <a:extLst>
              <a:ext uri="{FF2B5EF4-FFF2-40B4-BE49-F238E27FC236}">
                <a16:creationId xmlns:a16="http://schemas.microsoft.com/office/drawing/2014/main" id="{06B51309-4058-B84C-80E2-204B710F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50" name="Footer Placeholder 49">
            <a:extLst>
              <a:ext uri="{FF2B5EF4-FFF2-40B4-BE49-F238E27FC236}">
                <a16:creationId xmlns:a16="http://schemas.microsoft.com/office/drawing/2014/main" id="{6EC466A8-50F9-8B49-A113-A9EFC40FA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Production Readiness Review</a:t>
            </a:r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D5FED09-5939-7F45-B79F-F76E3436259B}"/>
              </a:ext>
            </a:extLst>
          </p:cNvPr>
          <p:cNvSpPr/>
          <p:nvPr/>
        </p:nvSpPr>
        <p:spPr>
          <a:xfrm>
            <a:off x="1295401" y="1885951"/>
            <a:ext cx="66428" cy="693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AC89B8E-A150-FF4A-B616-5A1C02B5814F}"/>
              </a:ext>
            </a:extLst>
          </p:cNvPr>
          <p:cNvSpPr txBox="1"/>
          <p:nvPr/>
        </p:nvSpPr>
        <p:spPr>
          <a:xfrm>
            <a:off x="7170311" y="2443163"/>
            <a:ext cx="190499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ATLAS Front-End Link </a:t>
            </a:r>
            <a:r>
              <a:rPr lang="en-US" sz="1050" dirty="0" err="1">
                <a:solidFill>
                  <a:srgbClr val="FF0000"/>
                </a:solidFill>
              </a:rPr>
              <a:t>eXchange</a:t>
            </a:r>
            <a:r>
              <a:rPr lang="en-US" sz="1050" dirty="0">
                <a:solidFill>
                  <a:srgbClr val="FF0000"/>
                </a:solidFill>
              </a:rPr>
              <a:t> (FELIX): </a:t>
            </a:r>
            <a:endParaRPr lang="en-US" sz="1600" dirty="0">
              <a:solidFill>
                <a:srgbClr val="FF0000"/>
              </a:solidFill>
            </a:endParaRPr>
          </a:p>
          <a:p>
            <a:pPr marL="285743" indent="-285743">
              <a:buFontTx/>
              <a:buChar char="-"/>
            </a:pPr>
            <a:r>
              <a:rPr lang="en-US" sz="1400" dirty="0"/>
              <a:t>sPHENIX Data Aggregation Module(DAM)</a:t>
            </a:r>
            <a:endParaRPr lang="en-US" sz="16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29F7A10-175F-AF40-B5E9-058B99E4188F}"/>
              </a:ext>
            </a:extLst>
          </p:cNvPr>
          <p:cNvSpPr txBox="1"/>
          <p:nvPr/>
        </p:nvSpPr>
        <p:spPr>
          <a:xfrm>
            <a:off x="301908" y="4083786"/>
            <a:ext cx="283019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84 staves in production at CERN</a:t>
            </a:r>
          </a:p>
          <a:p>
            <a:r>
              <a:rPr lang="en-US" sz="1600" dirty="0"/>
              <a:t>complete by ~3/2021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D1E3A06-2B63-CE43-84F6-719BE84216A0}"/>
              </a:ext>
            </a:extLst>
          </p:cNvPr>
          <p:cNvSpPr txBox="1"/>
          <p:nvPr/>
        </p:nvSpPr>
        <p:spPr>
          <a:xfrm>
            <a:off x="3666368" y="4057901"/>
            <a:ext cx="2539087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60 RUs produced; </a:t>
            </a:r>
          </a:p>
          <a:p>
            <a:r>
              <a:rPr lang="en-US" sz="1600" dirty="0"/>
              <a:t>30 PUs produced;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8AE6019-B014-6240-BF4D-2EAB5729A354}"/>
              </a:ext>
            </a:extLst>
          </p:cNvPr>
          <p:cNvSpPr txBox="1"/>
          <p:nvPr/>
        </p:nvSpPr>
        <p:spPr>
          <a:xfrm>
            <a:off x="6407942" y="4093609"/>
            <a:ext cx="246946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8 FELIX to be produced with TPC in 2021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6B965E7-7AEA-8F43-A021-91C91CF3C67F}"/>
              </a:ext>
            </a:extLst>
          </p:cNvPr>
          <p:cNvSpPr txBox="1"/>
          <p:nvPr/>
        </p:nvSpPr>
        <p:spPr>
          <a:xfrm>
            <a:off x="1234147" y="1042778"/>
            <a:ext cx="666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Sensors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298A6C-CA96-FB46-9261-AEB618668B22}"/>
              </a:ext>
            </a:extLst>
          </p:cNvPr>
          <p:cNvSpPr txBox="1"/>
          <p:nvPr/>
        </p:nvSpPr>
        <p:spPr>
          <a:xfrm>
            <a:off x="4835407" y="4639225"/>
            <a:ext cx="1336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Yuan and Jo’s talks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330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39CE-AED5-244E-81D5-21718B97D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Schedules &amp; Milestones (July 2019)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E141A-DD97-5644-97E9-9D0124684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12/15/2020</a:t>
            </a: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E3C380-AE73-4D4A-990B-FACE7DB71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Production Readiness Review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4D073C-4F2E-4F43-BFBA-1C65BF2E1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A590B6-4A68-704C-9CB0-756038FA9E4E}"/>
              </a:ext>
            </a:extLst>
          </p:cNvPr>
          <p:cNvSpPr txBox="1"/>
          <p:nvPr/>
        </p:nvSpPr>
        <p:spPr>
          <a:xfrm>
            <a:off x="152400" y="870983"/>
            <a:ext cx="2514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Technically driven schedule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Day-1 physics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CERN production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Fund available as needed </a:t>
            </a:r>
          </a:p>
          <a:p>
            <a:pPr lvl="1"/>
            <a:r>
              <a:rPr lang="en-US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Funding delay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R&amp;D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Production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Preparation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Low schedule contingency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Early R&amp;D by LANL LDRD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29D30B-1E87-3645-B93E-12B72F99F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855" y="971550"/>
            <a:ext cx="632429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35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60D5-364A-9B44-8AC7-0ABB6E4C2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MVTX Carbon Structure Cost(July 2019)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F370EF-4EC9-214E-92B9-C4140260E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12/15/2020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A0E8C-BB58-AF4C-BC5D-29D0A6527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Production Readiness Review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075799-8379-EF40-811D-EECA55E8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7FC6EE-B332-3647-949A-101B6C563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117600"/>
            <a:ext cx="8420100" cy="2908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DD73EC-0470-8E4B-A492-A2C9ADF9D751}"/>
              </a:ext>
            </a:extLst>
          </p:cNvPr>
          <p:cNvSpPr txBox="1"/>
          <p:nvPr/>
        </p:nvSpPr>
        <p:spPr>
          <a:xfrm>
            <a:off x="5160713" y="4037192"/>
            <a:ext cx="20020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Changed to 60%,</a:t>
            </a:r>
          </a:p>
          <a:p>
            <a:r>
              <a:rPr lang="en-US" dirty="0">
                <a:solidFill>
                  <a:srgbClr val="FF0000"/>
                </a:solidFill>
              </a:rPr>
              <a:t>following review </a:t>
            </a:r>
          </a:p>
          <a:p>
            <a:r>
              <a:rPr lang="en-US" dirty="0">
                <a:solidFill>
                  <a:srgbClr val="FF0000"/>
                </a:solidFill>
              </a:rPr>
              <a:t>recommendations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1EE9CB-B782-874B-B770-C070947F4B98}"/>
              </a:ext>
            </a:extLst>
          </p:cNvPr>
          <p:cNvSpPr txBox="1"/>
          <p:nvPr/>
        </p:nvSpPr>
        <p:spPr>
          <a:xfrm>
            <a:off x="5512186" y="21145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60%</a:t>
            </a:r>
          </a:p>
        </p:txBody>
      </p:sp>
    </p:spTree>
    <p:extLst>
      <p:ext uri="{BB962C8B-B14F-4D97-AF65-F5344CB8AC3E}">
        <p14:creationId xmlns:p14="http://schemas.microsoft.com/office/powerpoint/2010/main" val="1118256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6E679-6E06-6740-BED2-C9D1A04EA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2903A-001B-B146-A20E-510415BB1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05" y="994481"/>
            <a:ext cx="4267200" cy="3394472"/>
          </a:xfrm>
        </p:spPr>
        <p:txBody>
          <a:bodyPr/>
          <a:lstStyle/>
          <a:p>
            <a:r>
              <a:rPr lang="en-US" dirty="0"/>
              <a:t>MVTX detector design </a:t>
            </a:r>
          </a:p>
          <a:p>
            <a:r>
              <a:rPr lang="en-US" dirty="0"/>
              <a:t>MVTX CFC Production</a:t>
            </a:r>
          </a:p>
          <a:p>
            <a:pPr lvl="1"/>
            <a:r>
              <a:rPr lang="en-US" dirty="0"/>
              <a:t>Vendor selection</a:t>
            </a:r>
          </a:p>
          <a:p>
            <a:pPr lvl="1"/>
            <a:r>
              <a:rPr lang="en-US" dirty="0"/>
              <a:t>Test article qualification </a:t>
            </a:r>
          </a:p>
          <a:p>
            <a:pPr lvl="1"/>
            <a:r>
              <a:rPr lang="en-US" dirty="0"/>
              <a:t>Full production plan</a:t>
            </a:r>
          </a:p>
          <a:p>
            <a:pPr lvl="1"/>
            <a:r>
              <a:rPr lang="en-US" dirty="0"/>
              <a:t>CFC QA plan</a:t>
            </a:r>
          </a:p>
          <a:p>
            <a:r>
              <a:rPr lang="en-US" dirty="0"/>
              <a:t>Responses to the previous FDR report recommendations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AE478-D2F7-B34B-B143-A91B2F00F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12/15/2020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6A366-411D-754A-BDEB-17BB0EE1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Production Readiness Review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E0633-ACCC-2748-9895-553A7039A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E92029-CB13-464A-AE85-FA79D1D4E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9" y="941188"/>
            <a:ext cx="4402285" cy="326112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4174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932AE-AEB5-8B4B-A70A-AD3046A8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996"/>
            <a:ext cx="8001000" cy="565545"/>
          </a:xfrm>
        </p:spPr>
        <p:txBody>
          <a:bodyPr>
            <a:noAutofit/>
          </a:bodyPr>
          <a:lstStyle/>
          <a:p>
            <a:r>
              <a:rPr lang="en-US" sz="2800" dirty="0"/>
              <a:t>MVTX Detector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7C1A6-C9BF-4346-881D-9BFC288DDC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50514"/>
            <a:ext cx="2133600" cy="17145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12/15/2020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75B45-DEE4-6244-9DFA-7E558227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Production Readiness Review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6142A-913C-0C41-AE44-628933115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BE4894-D979-754E-9219-CEF0F81AA6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2462" y="725134"/>
            <a:ext cx="3769671" cy="385946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EC594E2-4709-7740-AA2D-28875CDDB21C}"/>
              </a:ext>
            </a:extLst>
          </p:cNvPr>
          <p:cNvCxnSpPr>
            <a:cxnSpLocks/>
          </p:cNvCxnSpPr>
          <p:nvPr/>
        </p:nvCxnSpPr>
        <p:spPr>
          <a:xfrm flipH="1" flipV="1">
            <a:off x="5169714" y="1536497"/>
            <a:ext cx="1993086" cy="10586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3AB0342-19E9-E148-B5B4-A5D3B1450E25}"/>
              </a:ext>
            </a:extLst>
          </p:cNvPr>
          <p:cNvCxnSpPr>
            <a:cxnSpLocks/>
          </p:cNvCxnSpPr>
          <p:nvPr/>
        </p:nvCxnSpPr>
        <p:spPr>
          <a:xfrm flipH="1">
            <a:off x="5169714" y="2643820"/>
            <a:ext cx="1954087" cy="4966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62777B2-3AC0-3248-8214-8BE09AE8D7EA}"/>
              </a:ext>
            </a:extLst>
          </p:cNvPr>
          <p:cNvSpPr txBox="1"/>
          <p:nvPr/>
        </p:nvSpPr>
        <p:spPr>
          <a:xfrm>
            <a:off x="103900" y="3255113"/>
            <a:ext cx="21530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MVTX parameters: L = 271 mm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545E85-F1BF-C34E-99D4-9BB9B392E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2" y="1489731"/>
            <a:ext cx="5153911" cy="167870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044E2B3-C8A1-6B44-ABD1-BAE736727839}"/>
              </a:ext>
            </a:extLst>
          </p:cNvPr>
          <p:cNvSpPr txBox="1"/>
          <p:nvPr/>
        </p:nvSpPr>
        <p:spPr>
          <a:xfrm>
            <a:off x="2166257" y="2988770"/>
            <a:ext cx="1351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32AFF"/>
                </a:solidFill>
              </a:rPr>
              <a:t>Service Barrel (SB)</a:t>
            </a:r>
            <a:endParaRPr lang="en-US" b="1" dirty="0">
              <a:solidFill>
                <a:srgbClr val="032AFF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C7ECF7-94FC-9D4E-B949-2EF075ACBB87}"/>
              </a:ext>
            </a:extLst>
          </p:cNvPr>
          <p:cNvSpPr txBox="1"/>
          <p:nvPr/>
        </p:nvSpPr>
        <p:spPr>
          <a:xfrm>
            <a:off x="3953561" y="948571"/>
            <a:ext cx="1248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32AFF"/>
                </a:solidFill>
              </a:rPr>
              <a:t>Cylindrical Shell </a:t>
            </a:r>
          </a:p>
          <a:p>
            <a:r>
              <a:rPr lang="en-US" sz="1200" b="1" dirty="0">
                <a:solidFill>
                  <a:srgbClr val="032AFF"/>
                </a:solidFill>
              </a:rPr>
              <a:t>Structure (CYSS) </a:t>
            </a:r>
            <a:endParaRPr lang="en-US" b="1" dirty="0">
              <a:solidFill>
                <a:srgbClr val="032AFF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D311D2-54B3-4541-981E-953D6E64A230}"/>
              </a:ext>
            </a:extLst>
          </p:cNvPr>
          <p:cNvSpPr txBox="1"/>
          <p:nvPr/>
        </p:nvSpPr>
        <p:spPr>
          <a:xfrm>
            <a:off x="3886200" y="2516366"/>
            <a:ext cx="1295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32AFF"/>
                </a:solidFill>
              </a:rPr>
              <a:t>End-Wheels (EW)</a:t>
            </a:r>
            <a:endParaRPr lang="en-US" b="1" dirty="0">
              <a:solidFill>
                <a:srgbClr val="032AFF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4513CC-89D5-6249-91E0-5254F9D40412}"/>
              </a:ext>
            </a:extLst>
          </p:cNvPr>
          <p:cNvCxnSpPr>
            <a:cxnSpLocks/>
          </p:cNvCxnSpPr>
          <p:nvPr/>
        </p:nvCxnSpPr>
        <p:spPr>
          <a:xfrm flipH="1">
            <a:off x="3953561" y="1345526"/>
            <a:ext cx="222526" cy="388024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F19C6AA-0FAA-1E45-A837-38B21014709A}"/>
              </a:ext>
            </a:extLst>
          </p:cNvPr>
          <p:cNvCxnSpPr>
            <a:cxnSpLocks/>
          </p:cNvCxnSpPr>
          <p:nvPr/>
        </p:nvCxnSpPr>
        <p:spPr>
          <a:xfrm flipH="1" flipV="1">
            <a:off x="4064824" y="2160396"/>
            <a:ext cx="309283" cy="368208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D26A34F-BE5A-434A-AA60-D7258F2A973F}"/>
              </a:ext>
            </a:extLst>
          </p:cNvPr>
          <p:cNvCxnSpPr>
            <a:cxnSpLocks/>
          </p:cNvCxnSpPr>
          <p:nvPr/>
        </p:nvCxnSpPr>
        <p:spPr>
          <a:xfrm flipV="1">
            <a:off x="4451759" y="1975840"/>
            <a:ext cx="596646" cy="552764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419E1CB-0E07-114A-A962-2E15BAFFC84A}"/>
              </a:ext>
            </a:extLst>
          </p:cNvPr>
          <p:cNvCxnSpPr>
            <a:cxnSpLocks/>
          </p:cNvCxnSpPr>
          <p:nvPr/>
        </p:nvCxnSpPr>
        <p:spPr>
          <a:xfrm flipH="1" flipV="1">
            <a:off x="2209800" y="2609261"/>
            <a:ext cx="309283" cy="368208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C9F4C885-B236-D646-806C-E9BDAE31D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425" y="3510563"/>
            <a:ext cx="1969313" cy="144706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EFAF72C-A704-9C41-A008-77C9127932CC}"/>
              </a:ext>
            </a:extLst>
          </p:cNvPr>
          <p:cNvSpPr txBox="1"/>
          <p:nvPr/>
        </p:nvSpPr>
        <p:spPr>
          <a:xfrm>
            <a:off x="3653742" y="3163420"/>
            <a:ext cx="12698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sz="900" b="1" dirty="0">
                <a:solidFill>
                  <a:srgbClr val="FF0000"/>
                </a:solidFill>
              </a:rPr>
              <a:t>3-layer sensor barrel</a:t>
            </a:r>
          </a:p>
          <a:p>
            <a:r>
              <a:rPr lang="en-US" sz="900" b="1" dirty="0">
                <a:solidFill>
                  <a:srgbClr val="FF0000"/>
                </a:solidFill>
              </a:rPr>
              <a:t>   - 48 staves, 432 chips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129B44E-EBA4-D944-B9AD-47AFDF274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739416"/>
              </p:ext>
            </p:extLst>
          </p:nvPr>
        </p:nvGraphicFramePr>
        <p:xfrm>
          <a:off x="212108" y="3518751"/>
          <a:ext cx="2895601" cy="127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960">
                  <a:extLst>
                    <a:ext uri="{9D8B030D-6E8A-4147-A177-3AD203B41FA5}">
                      <a16:colId xmlns:a16="http://schemas.microsoft.com/office/drawing/2014/main" val="887383658"/>
                    </a:ext>
                  </a:extLst>
                </a:gridCol>
                <a:gridCol w="659906">
                  <a:extLst>
                    <a:ext uri="{9D8B030D-6E8A-4147-A177-3AD203B41FA5}">
                      <a16:colId xmlns:a16="http://schemas.microsoft.com/office/drawing/2014/main" val="1534929015"/>
                    </a:ext>
                  </a:extLst>
                </a:gridCol>
                <a:gridCol w="764433">
                  <a:extLst>
                    <a:ext uri="{9D8B030D-6E8A-4147-A177-3AD203B41FA5}">
                      <a16:colId xmlns:a16="http://schemas.microsoft.com/office/drawing/2014/main" val="4114926340"/>
                    </a:ext>
                  </a:extLst>
                </a:gridCol>
                <a:gridCol w="602302">
                  <a:extLst>
                    <a:ext uri="{9D8B030D-6E8A-4147-A177-3AD203B41FA5}">
                      <a16:colId xmlns:a16="http://schemas.microsoft.com/office/drawing/2014/main" val="2193639265"/>
                    </a:ext>
                  </a:extLst>
                </a:gridCol>
              </a:tblGrid>
              <a:tr h="318594">
                <a:tc>
                  <a:txBody>
                    <a:bodyPr/>
                    <a:lstStyle/>
                    <a:p>
                      <a:r>
                        <a:rPr lang="en-US" sz="1400" dirty="0"/>
                        <a:t>R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710148"/>
                  </a:ext>
                </a:extLst>
              </a:tr>
              <a:tr h="3185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Layer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24.61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25.23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27.93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403120"/>
                  </a:ext>
                </a:extLst>
              </a:tr>
              <a:tr h="3185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B0F0"/>
                          </a:solidFill>
                        </a:rPr>
                        <a:t>Layer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31.98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36.25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18583"/>
                  </a:ext>
                </a:extLst>
              </a:tr>
              <a:tr h="3185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Layer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39.93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41.48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44.26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83935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9E3AE5F-0D2D-E140-B996-412BC50C01ED}"/>
              </a:ext>
            </a:extLst>
          </p:cNvPr>
          <p:cNvSpPr txBox="1"/>
          <p:nvPr/>
        </p:nvSpPr>
        <p:spPr>
          <a:xfrm rot="599879">
            <a:off x="7441929" y="2325802"/>
            <a:ext cx="734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North</a:t>
            </a:r>
          </a:p>
          <a:p>
            <a:r>
              <a:rPr lang="en-US" dirty="0">
                <a:solidFill>
                  <a:srgbClr val="FFFF00"/>
                </a:solidFill>
                <a:sym typeface="Wingdings" pitchFamily="2" charset="2"/>
              </a:rPr>
              <a:t>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48D43-301E-2F4E-B878-E83FAAD705B8}"/>
              </a:ext>
            </a:extLst>
          </p:cNvPr>
          <p:cNvSpPr txBox="1"/>
          <p:nvPr/>
        </p:nvSpPr>
        <p:spPr>
          <a:xfrm>
            <a:off x="4572000" y="1440418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North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C225AB-7B77-CC45-84B7-D22E0295B996}"/>
              </a:ext>
            </a:extLst>
          </p:cNvPr>
          <p:cNvSpPr txBox="1"/>
          <p:nvPr/>
        </p:nvSpPr>
        <p:spPr>
          <a:xfrm>
            <a:off x="4021955" y="3736551"/>
            <a:ext cx="831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New BP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8BE371-1D46-1B4D-99B8-32789C5B183F}"/>
              </a:ext>
            </a:extLst>
          </p:cNvPr>
          <p:cNvSpPr txBox="1"/>
          <p:nvPr/>
        </p:nvSpPr>
        <p:spPr>
          <a:xfrm>
            <a:off x="381000" y="725134"/>
            <a:ext cx="19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CFC: EW, CYSS, SB</a:t>
            </a:r>
          </a:p>
        </p:txBody>
      </p:sp>
    </p:spTree>
    <p:extLst>
      <p:ext uri="{BB962C8B-B14F-4D97-AF65-F5344CB8AC3E}">
        <p14:creationId xmlns:p14="http://schemas.microsoft.com/office/powerpoint/2010/main" val="1890165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6D557-ACFD-3843-9333-39B5D8C39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MVTX Detector and Interface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354A54-B5FD-D74C-88FC-8FAC8D5C5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12/15/2020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D6FF0-8A5F-0643-B773-18710763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Production Readiness Review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C6C89A-0FAD-0E47-854C-6837DC0CB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4</a:t>
            </a:fld>
            <a:endParaRPr lang="en-US" alt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8115034-A55A-8146-8659-E61C47EF5A8E}"/>
              </a:ext>
            </a:extLst>
          </p:cNvPr>
          <p:cNvGrpSpPr/>
          <p:nvPr/>
        </p:nvGrpSpPr>
        <p:grpSpPr>
          <a:xfrm>
            <a:off x="5486400" y="2341317"/>
            <a:ext cx="3657600" cy="2057401"/>
            <a:chOff x="5410200" y="1276350"/>
            <a:chExt cx="3657600" cy="2057401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86A71F31-ACDB-3446-B428-F401144041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1276350"/>
              <a:ext cx="3657600" cy="2057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82B4A42-6BA6-5842-A9B9-E8B45C786433}"/>
                </a:ext>
              </a:extLst>
            </p:cNvPr>
            <p:cNvSpPr/>
            <p:nvPr/>
          </p:nvSpPr>
          <p:spPr>
            <a:xfrm rot="5400000">
              <a:off x="5638800" y="1885950"/>
              <a:ext cx="1981200" cy="762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E1C751-136C-2241-BE89-C14AA10B9158}"/>
                </a:ext>
              </a:extLst>
            </p:cNvPr>
            <p:cNvSpPr/>
            <p:nvPr/>
          </p:nvSpPr>
          <p:spPr>
            <a:xfrm>
              <a:off x="7562778" y="1276350"/>
              <a:ext cx="743022" cy="1981200"/>
            </a:xfrm>
            <a:prstGeom prst="rect">
              <a:avLst/>
            </a:prstGeom>
            <a:noFill/>
            <a:ln w="28575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EA28628-76C2-784D-891D-B44225E579DD}"/>
              </a:ext>
            </a:extLst>
          </p:cNvPr>
          <p:cNvSpPr txBox="1"/>
          <p:nvPr/>
        </p:nvSpPr>
        <p:spPr>
          <a:xfrm>
            <a:off x="557810" y="575815"/>
            <a:ext cx="691247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sPHENIX-SE-ICD-042 Document:</a:t>
            </a:r>
          </a:p>
          <a:p>
            <a:r>
              <a:rPr lang="en-US" sz="1100" dirty="0"/>
              <a:t>https://</a:t>
            </a:r>
            <a:r>
              <a:rPr lang="en-US" sz="1100" dirty="0" err="1"/>
              <a:t>docs.google.com</a:t>
            </a:r>
            <a:r>
              <a:rPr lang="en-US" sz="1100" dirty="0"/>
              <a:t>/spreadsheets/d/1hHUhxZOZv8WEs3FH361_gN6McVU4Zhy60sGtYotRHMs/</a:t>
            </a:r>
            <a:r>
              <a:rPr lang="en-US" sz="1100" dirty="0" err="1"/>
              <a:t>edit?usp</a:t>
            </a:r>
            <a:r>
              <a:rPr lang="en-US" sz="1100" dirty="0"/>
              <a:t>=sharing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6106FE-7CBE-DC44-B3E3-5D8792931919}"/>
              </a:ext>
            </a:extLst>
          </p:cNvPr>
          <p:cNvSpPr txBox="1"/>
          <p:nvPr/>
        </p:nvSpPr>
        <p:spPr>
          <a:xfrm>
            <a:off x="6125183" y="1685712"/>
            <a:ext cx="2664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 and safety interlock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C678F9B-008B-534B-BDAE-BE82EDA1A0DD}"/>
              </a:ext>
            </a:extLst>
          </p:cNvPr>
          <p:cNvGrpSpPr/>
          <p:nvPr/>
        </p:nvGrpSpPr>
        <p:grpSpPr>
          <a:xfrm>
            <a:off x="1891782" y="1769462"/>
            <a:ext cx="3531638" cy="2704403"/>
            <a:chOff x="291581" y="872735"/>
            <a:chExt cx="3531638" cy="270440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233641F-C849-BD4C-BCE5-4265A6D291ED}"/>
                </a:ext>
              </a:extLst>
            </p:cNvPr>
            <p:cNvGrpSpPr/>
            <p:nvPr/>
          </p:nvGrpSpPr>
          <p:grpSpPr>
            <a:xfrm>
              <a:off x="291581" y="872735"/>
              <a:ext cx="3531638" cy="2704403"/>
              <a:chOff x="354562" y="1219548"/>
              <a:chExt cx="3531638" cy="2704403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9C711C90-88D4-6D43-B6BC-2F7A106BD8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9350"/>
              <a:stretch/>
            </p:blipFill>
            <p:spPr bwMode="auto">
              <a:xfrm>
                <a:off x="354562" y="1219548"/>
                <a:ext cx="3405041" cy="2704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56EF278-D674-2843-A31B-6DDE3A7B518B}"/>
                  </a:ext>
                </a:extLst>
              </p:cNvPr>
              <p:cNvSpPr/>
              <p:nvPr/>
            </p:nvSpPr>
            <p:spPr>
              <a:xfrm>
                <a:off x="3134408" y="1765223"/>
                <a:ext cx="304800" cy="381000"/>
              </a:xfrm>
              <a:prstGeom prst="rect">
                <a:avLst/>
              </a:prstGeom>
              <a:noFill/>
              <a:ln w="28575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C43DEA-2B1B-8D4B-B06D-A3B8202FD861}"/>
                  </a:ext>
                </a:extLst>
              </p:cNvPr>
              <p:cNvSpPr/>
              <p:nvPr/>
            </p:nvSpPr>
            <p:spPr>
              <a:xfrm>
                <a:off x="3439208" y="1276350"/>
                <a:ext cx="446992" cy="2092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0F926B-4DD2-F446-A198-FA11126D5CE5}"/>
                </a:ext>
              </a:extLst>
            </p:cNvPr>
            <p:cNvSpPr/>
            <p:nvPr/>
          </p:nvSpPr>
          <p:spPr>
            <a:xfrm>
              <a:off x="3071427" y="2717981"/>
              <a:ext cx="304800" cy="381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E86CA-7F8F-FD4A-9851-ACEE0C8D5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440640" flipV="1">
            <a:off x="-719322" y="2535517"/>
            <a:ext cx="3186875" cy="1038013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3FC8A29-090A-5747-8F5D-CFEE2AA8E500}"/>
              </a:ext>
            </a:extLst>
          </p:cNvPr>
          <p:cNvCxnSpPr/>
          <p:nvPr/>
        </p:nvCxnSpPr>
        <p:spPr>
          <a:xfrm flipH="1" flipV="1">
            <a:off x="1066800" y="1428750"/>
            <a:ext cx="2438400" cy="162577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C3F0D25-847D-B34C-94DF-2F06ED2DB85A}"/>
              </a:ext>
            </a:extLst>
          </p:cNvPr>
          <p:cNvCxnSpPr>
            <a:cxnSpLocks/>
          </p:cNvCxnSpPr>
          <p:nvPr/>
        </p:nvCxnSpPr>
        <p:spPr>
          <a:xfrm flipH="1">
            <a:off x="1406242" y="3709561"/>
            <a:ext cx="2058631" cy="8581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495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4423-0079-9947-8FFB-DAD48CF21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Mechanical Design and Vendor Selection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263F7E-21BA-3241-B14C-431A226C3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206" y="819149"/>
            <a:ext cx="8229600" cy="405050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Final design developed based on ITS/IB concept, with inputs from CERN, LBNL and BNL engineers</a:t>
            </a:r>
          </a:p>
          <a:p>
            <a:pPr lvl="1"/>
            <a:r>
              <a:rPr lang="en-US" dirty="0"/>
              <a:t> Designs completed in July 2020 and sent to all potential vendors with SOW on 7/27/2020</a:t>
            </a:r>
          </a:p>
          <a:p>
            <a:pPr lvl="1"/>
            <a:r>
              <a:rPr lang="en-US" dirty="0"/>
              <a:t>Received feedbacks and revised the designs </a:t>
            </a:r>
          </a:p>
          <a:p>
            <a:pPr lvl="1"/>
            <a:r>
              <a:rPr lang="en-US" dirty="0"/>
              <a:t>Received 3 responses by the end of August deadline</a:t>
            </a:r>
          </a:p>
          <a:p>
            <a:r>
              <a:rPr lang="en-US" dirty="0"/>
              <a:t>Changed vendor selection plan to optimize the production cost and COVID-19 schedule challenge  </a:t>
            </a:r>
          </a:p>
          <a:p>
            <a:pPr lvl="1"/>
            <a:r>
              <a:rPr lang="en-US" dirty="0"/>
              <a:t>Inputs from LBNL CFC production experience: select and work with the final vendor to make the CFC</a:t>
            </a:r>
          </a:p>
          <a:p>
            <a:pPr lvl="1"/>
            <a:r>
              <a:rPr lang="en-US" dirty="0"/>
              <a:t>The winner selected based on their experience/qualifications, cost and delivery schedule </a:t>
            </a:r>
          </a:p>
          <a:p>
            <a:pPr lvl="1"/>
            <a:endParaRPr lang="en-US" dirty="0"/>
          </a:p>
          <a:p>
            <a:r>
              <a:rPr lang="en-US" dirty="0" err="1"/>
              <a:t>WorkShape</a:t>
            </a:r>
            <a:r>
              <a:rPr lang="en-US" dirty="0"/>
              <a:t> (France) won the competition   </a:t>
            </a:r>
          </a:p>
          <a:p>
            <a:pPr lvl="1"/>
            <a:r>
              <a:rPr lang="en-US" dirty="0"/>
              <a:t>Started working work them on detailed plan </a:t>
            </a:r>
          </a:p>
          <a:p>
            <a:pPr lvl="1"/>
            <a:r>
              <a:rPr lang="en-US" dirty="0"/>
              <a:t>Produced a test articles before the PRR</a:t>
            </a:r>
          </a:p>
          <a:p>
            <a:pPr lvl="1"/>
            <a:r>
              <a:rPr lang="en-US" dirty="0"/>
              <a:t>Full production and delivery plan </a:t>
            </a:r>
          </a:p>
          <a:p>
            <a:pPr lvl="1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4AE6A8-6A21-F94E-803D-E17E75539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12/15/2020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F0789-D16A-574A-99D8-A07BDD0A1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Production Readiness Review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54267-F99C-8946-88F8-932DC76BE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249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EE5A9-E5F8-EF4E-A822-AE609FB7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93"/>
            <a:ext cx="8229600" cy="546497"/>
          </a:xfrm>
        </p:spPr>
        <p:txBody>
          <a:bodyPr/>
          <a:lstStyle/>
          <a:p>
            <a:r>
              <a:rPr lang="en-US" sz="3200" dirty="0"/>
              <a:t>3 Vendors’ Bids Received (one didn’t responded)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3309B-6498-3846-A947-33B13060E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12/15/2020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5119F-CD6F-5945-A801-AABC9E319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Production Readiness Review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53560-9D97-5D45-8379-59A0694C5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6B0A99-3038-4F45-B871-04CCDCCFF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1699"/>
            <a:ext cx="9144000" cy="150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78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93E2D-D129-374D-9A34-F11697ABC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CFC Production and Detector Assembly Schedule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E17FC00-DA5E-3D48-A633-1A27DB309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47" y="819149"/>
            <a:ext cx="4161488" cy="3995039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Mechanical support structures 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CFC test article production and QA</a:t>
            </a:r>
          </a:p>
          <a:p>
            <a:pPr lvl="2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test article, Layer-0 EW CMM etc.</a:t>
            </a:r>
          </a:p>
          <a:p>
            <a:pPr lvl="2"/>
            <a:r>
              <a:rPr lang="en-US" dirty="0"/>
              <a:t>PRR: Dec. 15, 2020 (Today) 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CFC full production starts ~ Jan. 2021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st</a:t>
            </a:r>
            <a:r>
              <a:rPr lang="en-US" dirty="0">
                <a:solidFill>
                  <a:srgbClr val="FF0000"/>
                </a:solidFill>
              </a:rPr>
              <a:t> half CF(EW+CYSS+SB) available in ~March 2021</a:t>
            </a:r>
            <a:endParaRPr lang="en-US" dirty="0"/>
          </a:p>
          <a:p>
            <a:pPr lvl="2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half CF available in April </a:t>
            </a:r>
          </a:p>
          <a:p>
            <a:pPr lvl="1"/>
            <a:r>
              <a:rPr lang="en-US" dirty="0"/>
              <a:t>Insertion system design &amp; mockup </a:t>
            </a:r>
          </a:p>
          <a:p>
            <a:pPr lvl="2"/>
            <a:r>
              <a:rPr lang="en-US" dirty="0"/>
              <a:t>System integration review: ~Jan 2021</a:t>
            </a:r>
          </a:p>
          <a:p>
            <a:r>
              <a:rPr lang="en-US" b="1" dirty="0"/>
              <a:t>Stave production at CERN</a:t>
            </a:r>
          </a:p>
          <a:p>
            <a:pPr lvl="1"/>
            <a:r>
              <a:rPr lang="en-US" dirty="0"/>
              <a:t>Shipping and QA at LBNL, Jan -&gt; Mar in 2021 </a:t>
            </a:r>
          </a:p>
          <a:p>
            <a:r>
              <a:rPr lang="en-US" dirty="0">
                <a:solidFill>
                  <a:srgbClr val="FF0000"/>
                </a:solidFill>
              </a:rPr>
              <a:t>Half-detector assembly at LBNL</a:t>
            </a:r>
            <a:endParaRPr lang="en-US" dirty="0"/>
          </a:p>
          <a:p>
            <a:pPr lvl="1"/>
            <a:r>
              <a:rPr lang="en-US" dirty="0"/>
              <a:t>Assembly fixture production ~Feb 2021</a:t>
            </a:r>
          </a:p>
          <a:p>
            <a:pPr lvl="1"/>
            <a:r>
              <a:rPr lang="en-US" dirty="0"/>
              <a:t>CFC and stave test fitting ~March 2021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Half-detector assembly review, ~May 2021 </a:t>
            </a:r>
          </a:p>
          <a:p>
            <a:pPr lvl="1"/>
            <a:r>
              <a:rPr lang="en-US" dirty="0"/>
              <a:t>Complete the 2</a:t>
            </a:r>
            <a:r>
              <a:rPr lang="en-US" baseline="30000" dirty="0"/>
              <a:t>nd</a:t>
            </a:r>
            <a:r>
              <a:rPr lang="en-US" dirty="0"/>
              <a:t> Half-detector by 12/2021 </a:t>
            </a:r>
          </a:p>
          <a:p>
            <a:r>
              <a:rPr lang="en-US" dirty="0"/>
              <a:t>Power, readout and controls</a:t>
            </a:r>
          </a:p>
          <a:p>
            <a:pPr marL="457200" lvl="1" indent="0">
              <a:buNone/>
            </a:pPr>
            <a:r>
              <a:rPr lang="en-US" dirty="0"/>
              <a:t>- Ready in summer 2021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Tight schedule to meet the installation dates</a:t>
            </a:r>
          </a:p>
          <a:p>
            <a:pPr marL="0" indent="0">
              <a:buNone/>
            </a:pPr>
            <a:r>
              <a:rPr lang="en-US" b="1" dirty="0"/>
              <a:t> - ready for installation at IR ~Mar 2022 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C6C0-D930-6444-A770-5ADBC9DF7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12/15/2020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EBE53-E10A-CE4B-A546-1542FD326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Production Readiness Review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58E69-49B5-6941-95D9-334C851F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7</a:t>
            </a:fld>
            <a:endParaRPr lang="en-US" alt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318993-AA8F-8547-95E4-E4B5371DDBC1}"/>
              </a:ext>
            </a:extLst>
          </p:cNvPr>
          <p:cNvGrpSpPr/>
          <p:nvPr/>
        </p:nvGrpSpPr>
        <p:grpSpPr>
          <a:xfrm>
            <a:off x="4495800" y="630431"/>
            <a:ext cx="4487653" cy="4284469"/>
            <a:chOff x="6256547" y="-64446"/>
            <a:chExt cx="5915149" cy="570146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08481BF-990B-6E46-9D90-810E2B822A8E}"/>
                </a:ext>
              </a:extLst>
            </p:cNvPr>
            <p:cNvGrpSpPr/>
            <p:nvPr/>
          </p:nvGrpSpPr>
          <p:grpSpPr>
            <a:xfrm>
              <a:off x="6256547" y="-64446"/>
              <a:ext cx="5915149" cy="5701465"/>
              <a:chOff x="6062003" y="900584"/>
              <a:chExt cx="5915149" cy="5463072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4275D3C-65EB-BD4C-BFD1-DF44DC696D38}"/>
                  </a:ext>
                </a:extLst>
              </p:cNvPr>
              <p:cNvGrpSpPr/>
              <p:nvPr/>
            </p:nvGrpSpPr>
            <p:grpSpPr>
              <a:xfrm>
                <a:off x="6062003" y="900584"/>
                <a:ext cx="5915149" cy="5463072"/>
                <a:chOff x="6242854" y="590800"/>
                <a:chExt cx="5915149" cy="5463072"/>
              </a:xfrm>
            </p:grpSpPr>
            <p:pic>
              <p:nvPicPr>
                <p:cNvPr id="23" name="Content Placeholder 3">
                  <a:extLst>
                    <a:ext uri="{FF2B5EF4-FFF2-40B4-BE49-F238E27FC236}">
                      <a16:creationId xmlns:a16="http://schemas.microsoft.com/office/drawing/2014/main" id="{5413F351-F646-2643-9C4D-ED3146954B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242854" y="959849"/>
                  <a:ext cx="5915149" cy="5094023"/>
                </a:xfrm>
                <a:prstGeom prst="rect">
                  <a:avLst/>
                </a:prstGeom>
              </p:spPr>
            </p:pic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C48DA89-0B22-2D4E-B66F-B735E93DB39E}"/>
                    </a:ext>
                  </a:extLst>
                </p:cNvPr>
                <p:cNvSpPr txBox="1"/>
                <p:nvPr/>
              </p:nvSpPr>
              <p:spPr>
                <a:xfrm>
                  <a:off x="7870721" y="590800"/>
                  <a:ext cx="258647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/>
                    <a:t>Pre-COVID19 Schedule</a:t>
                  </a:r>
                </a:p>
              </p:txBody>
            </p:sp>
          </p:grp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C9C307F-1C74-364A-B226-57B586767E30}"/>
                  </a:ext>
                </a:extLst>
              </p:cNvPr>
              <p:cNvSpPr/>
              <p:nvPr/>
            </p:nvSpPr>
            <p:spPr>
              <a:xfrm>
                <a:off x="9036996" y="3725694"/>
                <a:ext cx="1089497" cy="586078"/>
              </a:xfrm>
              <a:prstGeom prst="ellipse">
                <a:avLst/>
              </a:prstGeom>
              <a:noFill/>
              <a:ln w="28575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693943C-B830-D045-B216-6F5A0F260593}"/>
                  </a:ext>
                </a:extLst>
              </p:cNvPr>
              <p:cNvSpPr/>
              <p:nvPr/>
            </p:nvSpPr>
            <p:spPr>
              <a:xfrm>
                <a:off x="8832715" y="4311772"/>
                <a:ext cx="1691357" cy="58607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185E0B4-47DC-8549-93D4-83E40BDFF4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78238" y="2013626"/>
                <a:ext cx="0" cy="3929975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AB7C916-A88D-1245-A9D6-5E0D4DEDDD22}"/>
                  </a:ext>
                </a:extLst>
              </p:cNvPr>
              <p:cNvSpPr txBox="1"/>
              <p:nvPr/>
            </p:nvSpPr>
            <p:spPr>
              <a:xfrm>
                <a:off x="9678393" y="2421370"/>
                <a:ext cx="7305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Today</a:t>
                </a:r>
              </a:p>
            </p:txBody>
          </p:sp>
        </p:grpSp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B8E34227-A14B-874E-BD4B-EE53C42F6D84}"/>
                </a:ext>
              </a:extLst>
            </p:cNvPr>
            <p:cNvSpPr/>
            <p:nvPr/>
          </p:nvSpPr>
          <p:spPr>
            <a:xfrm>
              <a:off x="10297838" y="3588363"/>
              <a:ext cx="173053" cy="160311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3C97AA7-38C1-7545-B3AA-CEA7F45EDC06}"/>
                </a:ext>
              </a:extLst>
            </p:cNvPr>
            <p:cNvSpPr txBox="1"/>
            <p:nvPr/>
          </p:nvSpPr>
          <p:spPr>
            <a:xfrm>
              <a:off x="10550075" y="3464857"/>
              <a:ext cx="14100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Assembly review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577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88A6F-9B5D-B747-AB5D-426DC7368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from last FDR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1847FE6-CDE5-2C4E-A643-26C6DB155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41272"/>
            <a:ext cx="5638800" cy="24044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D9740-F9EE-3C4B-AF90-0E054FC20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12/15/2020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7BD66-4FCF-0A44-917F-01271F241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Production Readiness Review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AA043-E11E-4B42-9F08-C1FBA1175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9401F6-F9BC-5948-8B0F-E38BDE3386CD}"/>
              </a:ext>
            </a:extLst>
          </p:cNvPr>
          <p:cNvSpPr txBox="1"/>
          <p:nvPr/>
        </p:nvSpPr>
        <p:spPr>
          <a:xfrm>
            <a:off x="5791200" y="1441272"/>
            <a:ext cx="3276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Beampipe modification done (BNL)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Worked with selected vendors on the design and tolerances. A test article was produced and qualified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Completed ICD documents; Completed plans for interlocks and alarms  </a:t>
            </a:r>
          </a:p>
        </p:txBody>
      </p:sp>
    </p:spTree>
    <p:extLst>
      <p:ext uri="{BB962C8B-B14F-4D97-AF65-F5344CB8AC3E}">
        <p14:creationId xmlns:p14="http://schemas.microsoft.com/office/powerpoint/2010/main" val="3113103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709C7-E9FA-5F41-8734-7D97D948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F90E0-11CB-BC4D-95C1-6720CC4CE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95241-E2BB-034C-A543-69D2236D0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12/15/2020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1225B-4D69-134F-8FD6-EAD2340C6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Production Readiness Review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99986-21B0-F04F-9303-FBACB9D66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619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45235</TotalTime>
  <Words>1000</Words>
  <Application>Microsoft Macintosh PowerPoint</Application>
  <PresentationFormat>On-screen Show (16:9)</PresentationFormat>
  <Paragraphs>254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MVTX Production Readiness Review Overview</vt:lpstr>
      <vt:lpstr>Outline</vt:lpstr>
      <vt:lpstr>MVTX Detector Design</vt:lpstr>
      <vt:lpstr>MVTX Detector and Interface </vt:lpstr>
      <vt:lpstr>Mechanical Design and Vendor Selection</vt:lpstr>
      <vt:lpstr>3 Vendors’ Bids Received (one didn’t responded)</vt:lpstr>
      <vt:lpstr>CFC Production and Detector Assembly Schedule</vt:lpstr>
      <vt:lpstr>Recommendations from last FDR</vt:lpstr>
      <vt:lpstr>Backup slides</vt:lpstr>
      <vt:lpstr>Project Management Plan</vt:lpstr>
      <vt:lpstr>MVTX Milestones and Key Tasks</vt:lpstr>
      <vt:lpstr>Scope of the MVTX Project – WBS 3.02</vt:lpstr>
      <vt:lpstr>MVTX High Level Cost</vt:lpstr>
      <vt:lpstr>Sensors and Readout Electronics in Production</vt:lpstr>
      <vt:lpstr>Schedules &amp; Milestones (July 2019) </vt:lpstr>
      <vt:lpstr>MVTX Carbon Structure Cost(July 2019)</vt:lpstr>
    </vt:vector>
  </TitlesOfParts>
  <Company>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Ming Liu</cp:lastModifiedBy>
  <cp:revision>373</cp:revision>
  <cp:lastPrinted>2015-10-28T19:08:40Z</cp:lastPrinted>
  <dcterms:created xsi:type="dcterms:W3CDTF">2015-10-24T00:32:43Z</dcterms:created>
  <dcterms:modified xsi:type="dcterms:W3CDTF">2020-12-10T06:22:15Z</dcterms:modified>
</cp:coreProperties>
</file>