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360" r:id="rId2"/>
    <p:sldId id="892" r:id="rId3"/>
    <p:sldId id="882" r:id="rId4"/>
    <p:sldId id="901" r:id="rId5"/>
    <p:sldId id="900" r:id="rId6"/>
    <p:sldId id="896" r:id="rId7"/>
    <p:sldId id="897" r:id="rId8"/>
    <p:sldId id="260" r:id="rId9"/>
    <p:sldId id="261" r:id="rId10"/>
    <p:sldId id="902" r:id="rId11"/>
    <p:sldId id="893" r:id="rId12"/>
    <p:sldId id="263" r:id="rId13"/>
    <p:sldId id="264" r:id="rId14"/>
    <p:sldId id="361" r:id="rId15"/>
    <p:sldId id="891" r:id="rId16"/>
    <p:sldId id="899" r:id="rId17"/>
    <p:sldId id="895" r:id="rId18"/>
    <p:sldId id="898" r:id="rId19"/>
    <p:sldId id="334" r:id="rId20"/>
    <p:sldId id="885" r:id="rId21"/>
    <p:sldId id="887" r:id="rId22"/>
    <p:sldId id="888" r:id="rId23"/>
    <p:sldId id="903" r:id="rId24"/>
  </p:sldIdLst>
  <p:sldSz cx="9144000" cy="5143500" type="screen16x9"/>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DC2"/>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49"/>
    <p:restoredTop sz="94615"/>
  </p:normalViewPr>
  <p:slideViewPr>
    <p:cSldViewPr>
      <p:cViewPr varScale="1">
        <p:scale>
          <a:sx n="151" d="100"/>
          <a:sy n="151" d="100"/>
        </p:scale>
        <p:origin x="192" y="272"/>
      </p:cViewPr>
      <p:guideLst>
        <p:guide orient="horz" pos="1620"/>
        <p:guide pos="2880"/>
      </p:guideLst>
    </p:cSldViewPr>
  </p:slideViewPr>
  <p:notesTextViewPr>
    <p:cViewPr>
      <p:scale>
        <a:sx n="1" d="1"/>
        <a:sy n="1" d="1"/>
      </p:scale>
      <p:origin x="0" y="0"/>
    </p:cViewPr>
  </p:notesTextViewPr>
  <p:sorterViewPr>
    <p:cViewPr varScale="1">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12/10/20</a:t>
            </a:fld>
            <a:endParaRPr lang="en-US" alt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12/10/20</a:t>
            </a:fld>
            <a:endParaRPr lang="en-US" alt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all reviewers for your time and effort for helping us, and MVTX team’s heroic effort to bring us to this point, during this challenging year due to COVID shutdown/  </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a:t>
            </a:fld>
            <a:endParaRPr lang="en-US" altLang="en-US"/>
          </a:p>
        </p:txBody>
      </p:sp>
    </p:spTree>
    <p:extLst>
      <p:ext uri="{BB962C8B-B14F-4D97-AF65-F5344CB8AC3E}">
        <p14:creationId xmlns:p14="http://schemas.microsoft.com/office/powerpoint/2010/main" val="122078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98500" y="4410075"/>
            <a:ext cx="5588000" cy="4176713"/>
          </a:xfrm>
          <a:prstGeom prst="rect">
            <a:avLst/>
          </a:prstGeom>
        </p:spPr>
        <p:txBody>
          <a:bodyPr spcFirstLastPara="1" wrap="square" lIns="92950" tIns="46475" rIns="92950" bIns="46475" anchor="t" anchorCtr="0">
            <a:noAutofit/>
          </a:bodyPr>
          <a:lstStyle/>
          <a:p>
            <a:pPr marL="0" lvl="0" indent="0" algn="l" rtl="0">
              <a:spcBef>
                <a:spcPts val="360"/>
              </a:spcBef>
              <a:spcAft>
                <a:spcPts val="0"/>
              </a:spcAft>
              <a:buNone/>
            </a:pPr>
            <a:r>
              <a:rPr lang="en-US" dirty="0"/>
              <a:t>Following the approval from this review, we will start CFC production from Jan 2021 ….  We have 40+ gold staves at CERN waiting for shipping ..  Need 48 for the final detector  </a:t>
            </a:r>
            <a:endParaRPr dirty="0"/>
          </a:p>
        </p:txBody>
      </p:sp>
      <p:sp>
        <p:nvSpPr>
          <p:cNvPr id="177" name="Google Shape;177;p7: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9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purpose of this review is to </a:t>
            </a:r>
            <a:r>
              <a:rPr lang="en-US" dirty="0" err="1"/>
              <a:t>addres</a:t>
            </a:r>
            <a:r>
              <a:rPr lang="en-US" dirty="0"/>
              <a:t> …. For this, I will highlight progress in MVTX design and </a:t>
            </a:r>
            <a:r>
              <a:rPr lang="en-US" dirty="0" err="1"/>
              <a:t>prototyiing</a:t>
            </a:r>
            <a:r>
              <a:rPr lang="en-US" dirty="0"/>
              <a:t>, and answer review Q;s based on our current </a:t>
            </a:r>
            <a:r>
              <a:rPr lang="en-US" dirty="0" err="1"/>
              <a:t>statuts</a:t>
            </a:r>
            <a:r>
              <a:rPr lang="en-US" dirty="0"/>
              <a:t>.. And the end, I will show the project updated plan/schedule for the Mech production and detector assembly work </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2</a:t>
            </a:fld>
            <a:endParaRPr lang="en-US" altLang="en-US"/>
          </a:p>
        </p:txBody>
      </p:sp>
    </p:spTree>
    <p:extLst>
      <p:ext uri="{BB962C8B-B14F-4D97-AF65-F5344CB8AC3E}">
        <p14:creationId xmlns:p14="http://schemas.microsoft.com/office/powerpoint/2010/main" val="118890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reminder of the MVTX overall design - </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3</a:t>
            </a:fld>
            <a:endParaRPr lang="en-US" altLang="en-US"/>
          </a:p>
        </p:txBody>
      </p:sp>
    </p:spTree>
    <p:extLst>
      <p:ext uri="{BB962C8B-B14F-4D97-AF65-F5344CB8AC3E}">
        <p14:creationId xmlns:p14="http://schemas.microsoft.com/office/powerpoint/2010/main" val="347468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detector is supported through X-wing that is attached to </a:t>
            </a:r>
            <a:r>
              <a:rPr lang="en-US" dirty="0" err="1"/>
              <a:t>iHCal</a:t>
            </a:r>
            <a:r>
              <a:rPr lang="en-US" dirty="0"/>
              <a:t> supporting structure s..  </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4</a:t>
            </a:fld>
            <a:endParaRPr lang="en-US" altLang="en-US"/>
          </a:p>
        </p:txBody>
      </p:sp>
    </p:spTree>
    <p:extLst>
      <p:ext uri="{BB962C8B-B14F-4D97-AF65-F5344CB8AC3E}">
        <p14:creationId xmlns:p14="http://schemas.microsoft.com/office/powerpoint/2010/main" val="210139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assembly jigs are required to put staves on the EW on exact locations to provide prevision tracking </a:t>
            </a:r>
            <a:r>
              <a:rPr lang="en-US" dirty="0" err="1"/>
              <a:t>measuremetns</a:t>
            </a:r>
            <a:r>
              <a:rPr lang="en-US" dirty="0"/>
              <a:t> </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5</a:t>
            </a:fld>
            <a:endParaRPr lang="en-US" altLang="en-US"/>
          </a:p>
        </p:txBody>
      </p:sp>
    </p:spTree>
    <p:extLst>
      <p:ext uri="{BB962C8B-B14F-4D97-AF65-F5344CB8AC3E}">
        <p14:creationId xmlns:p14="http://schemas.microsoft.com/office/powerpoint/2010/main" val="73200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I will answer review charge questions – shown in “dark-red” color  on the slides. I will not go through each of them, but just highlights the important points … </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6</a:t>
            </a:fld>
            <a:endParaRPr lang="en-US" altLang="en-US"/>
          </a:p>
        </p:txBody>
      </p:sp>
    </p:spTree>
    <p:extLst>
      <p:ext uri="{BB962C8B-B14F-4D97-AF65-F5344CB8AC3E}">
        <p14:creationId xmlns:p14="http://schemas.microsoft.com/office/powerpoint/2010/main" val="404104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82e946427_0_16: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82e946427_0_16: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360"/>
              </a:spcBef>
              <a:spcAft>
                <a:spcPts val="0"/>
              </a:spcAft>
              <a:buNone/>
            </a:pPr>
            <a:endParaRPr/>
          </a:p>
        </p:txBody>
      </p:sp>
      <p:sp>
        <p:nvSpPr>
          <p:cNvPr id="123" name="Google Shape;123;ga82e946427_0_16:notes"/>
          <p:cNvSpPr txBox="1">
            <a:spLocks noGrp="1"/>
          </p:cNvSpPr>
          <p:nvPr>
            <p:ph type="sldNum" idx="12"/>
          </p:nvPr>
        </p:nvSpPr>
        <p:spPr>
          <a:xfrm>
            <a:off x="3956050" y="8818563"/>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43939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82e946427_0_31: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82e946427_0_31: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360"/>
              </a:spcBef>
              <a:spcAft>
                <a:spcPts val="0"/>
              </a:spcAft>
              <a:buNone/>
            </a:pPr>
            <a:endParaRPr/>
          </a:p>
        </p:txBody>
      </p:sp>
      <p:sp>
        <p:nvSpPr>
          <p:cNvPr id="131" name="Google Shape;131;ga82e946427_0_31:notes"/>
          <p:cNvSpPr txBox="1">
            <a:spLocks noGrp="1"/>
          </p:cNvSpPr>
          <p:nvPr>
            <p:ph type="sldNum" idx="12"/>
          </p:nvPr>
        </p:nvSpPr>
        <p:spPr>
          <a:xfrm>
            <a:off x="3956050" y="8818563"/>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60517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98500" y="4410075"/>
            <a:ext cx="5588000" cy="4176713"/>
          </a:xfrm>
          <a:prstGeom prst="rect">
            <a:avLst/>
          </a:prstGeom>
        </p:spPr>
        <p:txBody>
          <a:bodyPr spcFirstLastPara="1" wrap="square" lIns="92950" tIns="46475" rIns="92950" bIns="46475" anchor="t" anchorCtr="0">
            <a:noAutofit/>
          </a:bodyPr>
          <a:lstStyle/>
          <a:p>
            <a:pPr marL="0" lvl="0" indent="0" algn="l" rtl="0">
              <a:spcBef>
                <a:spcPts val="360"/>
              </a:spcBef>
              <a:spcAft>
                <a:spcPts val="0"/>
              </a:spcAft>
              <a:buNone/>
            </a:pPr>
            <a:r>
              <a:rPr lang="en-US"/>
              <a:t>Slide 5, add LANL engineer, Workshape bullet - “Started working on detailed fabrication for test article”</a:t>
            </a:r>
            <a:endParaRPr/>
          </a:p>
        </p:txBody>
      </p:sp>
      <p:sp>
        <p:nvSpPr>
          <p:cNvPr id="165" name="Google Shape;165;p5: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21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12/15/2020</a:t>
            </a:r>
          </a:p>
        </p:txBody>
      </p:sp>
      <p:sp>
        <p:nvSpPr>
          <p:cNvPr id="5"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12/15/2020</a:t>
            </a:r>
          </a:p>
        </p:txBody>
      </p:sp>
      <p:sp>
        <p:nvSpPr>
          <p:cNvPr id="5"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79"/>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12/15/2020</a:t>
            </a:r>
          </a:p>
        </p:txBody>
      </p:sp>
      <p:sp>
        <p:nvSpPr>
          <p:cNvPr id="5"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12/15/2020</a:t>
            </a:r>
          </a:p>
        </p:txBody>
      </p:sp>
      <p:sp>
        <p:nvSpPr>
          <p:cNvPr id="5"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12/15/2020</a:t>
            </a:r>
          </a:p>
        </p:txBody>
      </p:sp>
      <p:sp>
        <p:nvSpPr>
          <p:cNvPr id="5"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12/15/2020</a:t>
            </a:r>
          </a:p>
        </p:txBody>
      </p:sp>
      <p:sp>
        <p:nvSpPr>
          <p:cNvPr id="6"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12/15/2020</a:t>
            </a:r>
          </a:p>
        </p:txBody>
      </p:sp>
      <p:sp>
        <p:nvSpPr>
          <p:cNvPr id="8"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12/15/2020</a:t>
            </a:r>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MVTX Production Readiness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12/15/2020</a:t>
            </a:r>
          </a:p>
        </p:txBody>
      </p:sp>
      <p:sp>
        <p:nvSpPr>
          <p:cNvPr id="3"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12/15/2020</a:t>
            </a:r>
          </a:p>
        </p:txBody>
      </p:sp>
      <p:sp>
        <p:nvSpPr>
          <p:cNvPr id="6"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42291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12/15/2020</a:t>
            </a:r>
          </a:p>
        </p:txBody>
      </p:sp>
      <p:sp>
        <p:nvSpPr>
          <p:cNvPr id="6" name="Footer Placeholder 4"/>
          <p:cNvSpPr>
            <a:spLocks noGrp="1"/>
          </p:cNvSpPr>
          <p:nvPr>
            <p:ph type="ftr" sz="quarter" idx="11"/>
          </p:nvPr>
        </p:nvSpPr>
        <p:spPr/>
        <p:txBody>
          <a:bodyPr/>
          <a:lstStyle>
            <a:lvl1pPr>
              <a:defRPr/>
            </a:lvl1pPr>
          </a:lstStyle>
          <a:p>
            <a:pPr>
              <a:defRPr/>
            </a:pPr>
            <a:r>
              <a:rPr lang="en-US"/>
              <a:t>MVTX Production Readiness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12/15/2020</a:t>
            </a:r>
            <a:endParaRPr lang="en-US" altLang="en-US" dirty="0"/>
          </a:p>
        </p:txBody>
      </p:sp>
      <p:sp>
        <p:nvSpPr>
          <p:cNvPr id="5" name="Footer Placeholder 4"/>
          <p:cNvSpPr>
            <a:spLocks noGrp="1"/>
          </p:cNvSpPr>
          <p:nvPr>
            <p:ph type="ftr" sz="quarter" idx="3"/>
          </p:nvPr>
        </p:nvSpPr>
        <p:spPr>
          <a:xfrm>
            <a:off x="3171031" y="4914900"/>
            <a:ext cx="2895600" cy="207169"/>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MVTX Production Readiness Review</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6"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1"/>
            <a:ext cx="1149783" cy="571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dropbox.com/sh/v2pdjave8x48zjh/AACRfxsS8OHXChGTaqrSD309a?dl=0" TargetMode="External"/><Relationship Id="rId4" Type="http://schemas.openxmlformats.org/officeDocument/2006/relationships/hyperlink" Target="https://www.dropbox.com/sh/17ylnd1fbo24ce7/AAAlfJ-Rn6uvVgTuIjuuzp0ma?dl=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em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docs.google.com/document/d/1tf7F4kbKHJQK5yRC-_uux4KUMWylDd_OhAgPFdqNXks/edit#heading=h.6vf53sd65tta" TargetMode="External"/><Relationship Id="rId4" Type="http://schemas.openxmlformats.org/officeDocument/2006/relationships/hyperlink" Target="https://docs.google.com/document/d/1rb1pEsxmcifI-x2HBVU6_gU5LCJeLjZP7mQq4NthpXs/edit#heading=h.riqomzdwzecl" TargetMode="External"/><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dropbox.com/home/sphenix/vendors/CFandAl/callForBid_20200813?preview=SOW_20200813.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390650"/>
          </a:xfrm>
        </p:spPr>
        <p:txBody>
          <a:bodyPr/>
          <a:lstStyle/>
          <a:p>
            <a:r>
              <a:rPr lang="en-US" b="0" dirty="0"/>
              <a:t>MVTX Production Readiness Review</a:t>
            </a:r>
            <a:br>
              <a:rPr lang="en-US" b="0" dirty="0"/>
            </a:br>
            <a:r>
              <a:rPr lang="en-US" b="0" dirty="0"/>
              <a:t>Overview</a:t>
            </a:r>
            <a:endParaRPr lang="en-US" b="0" dirty="0">
              <a:solidFill>
                <a:schemeClr val="tx1"/>
              </a:solidFill>
            </a:endParaRPr>
          </a:p>
        </p:txBody>
      </p:sp>
      <p:sp>
        <p:nvSpPr>
          <p:cNvPr id="3" name="Subtitle 2"/>
          <p:cNvSpPr>
            <a:spLocks noGrp="1"/>
          </p:cNvSpPr>
          <p:nvPr>
            <p:ph type="subTitle" idx="1"/>
          </p:nvPr>
        </p:nvSpPr>
        <p:spPr>
          <a:xfrm>
            <a:off x="990600" y="2190750"/>
            <a:ext cx="7162800" cy="2209800"/>
          </a:xfrm>
        </p:spPr>
        <p:txBody>
          <a:bodyPr>
            <a:normAutofit/>
          </a:bodyPr>
          <a:lstStyle/>
          <a:p>
            <a:r>
              <a:rPr lang="en-US" sz="1800" b="0" dirty="0"/>
              <a:t>Ming Liu (LANL)</a:t>
            </a:r>
          </a:p>
          <a:p>
            <a:r>
              <a:rPr lang="en-US" sz="1800" b="0" dirty="0"/>
              <a:t>Camelia Mironov (MIT) and Grazyna </a:t>
            </a:r>
            <a:r>
              <a:rPr lang="en-US" sz="1800" b="0" dirty="0" err="1"/>
              <a:t>Odyniec</a:t>
            </a:r>
            <a:r>
              <a:rPr lang="en-US" sz="1800" b="0" dirty="0"/>
              <a:t> (LBNL) </a:t>
            </a:r>
          </a:p>
          <a:p>
            <a:r>
              <a:rPr lang="en-US" sz="1800" b="0" dirty="0"/>
              <a:t>For the MVTX Team</a:t>
            </a:r>
          </a:p>
          <a:p>
            <a:endParaRPr lang="en-US" sz="2000" b="0" dirty="0"/>
          </a:p>
          <a:p>
            <a:r>
              <a:rPr lang="en-US" sz="2000" b="0" dirty="0"/>
              <a:t>MVTX Production Readiness Review (Remote Meeting)</a:t>
            </a:r>
          </a:p>
          <a:p>
            <a:r>
              <a:rPr lang="en-US" sz="2000" b="0" dirty="0"/>
              <a:t>12/15/2020</a:t>
            </a:r>
          </a:p>
        </p:txBody>
      </p:sp>
    </p:spTree>
    <p:extLst>
      <p:ext uri="{BB962C8B-B14F-4D97-AF65-F5344CB8AC3E}">
        <p14:creationId xmlns:p14="http://schemas.microsoft.com/office/powerpoint/2010/main" val="2443704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25BE-6FF3-394A-8CBE-472B4AB07998}"/>
              </a:ext>
            </a:extLst>
          </p:cNvPr>
          <p:cNvSpPr>
            <a:spLocks noGrp="1"/>
          </p:cNvSpPr>
          <p:nvPr>
            <p:ph type="title"/>
          </p:nvPr>
        </p:nvSpPr>
        <p:spPr/>
        <p:txBody>
          <a:bodyPr/>
          <a:lstStyle/>
          <a:p>
            <a:r>
              <a:rPr lang="en-US" sz="3200" dirty="0"/>
              <a:t>5. Safety</a:t>
            </a:r>
          </a:p>
        </p:txBody>
      </p:sp>
      <p:sp>
        <p:nvSpPr>
          <p:cNvPr id="3" name="Content Placeholder 2">
            <a:extLst>
              <a:ext uri="{FF2B5EF4-FFF2-40B4-BE49-F238E27FC236}">
                <a16:creationId xmlns:a16="http://schemas.microsoft.com/office/drawing/2014/main" id="{23266615-7CAB-5948-8AC1-60A1602BC3C4}"/>
              </a:ext>
            </a:extLst>
          </p:cNvPr>
          <p:cNvSpPr>
            <a:spLocks noGrp="1"/>
          </p:cNvSpPr>
          <p:nvPr>
            <p:ph idx="1"/>
          </p:nvPr>
        </p:nvSpPr>
        <p:spPr>
          <a:xfrm>
            <a:off x="425395" y="787674"/>
            <a:ext cx="8229600" cy="3917676"/>
          </a:xfrm>
        </p:spPr>
        <p:txBody>
          <a:bodyPr>
            <a:normAutofit fontScale="77500" lnSpcReduction="20000"/>
          </a:bodyPr>
          <a:lstStyle/>
          <a:p>
            <a:r>
              <a:rPr lang="en-US" dirty="0"/>
              <a:t>Have all safety requirements been qualified and closed out?</a:t>
            </a:r>
          </a:p>
          <a:p>
            <a:pPr marL="0" indent="0">
              <a:buNone/>
            </a:pPr>
            <a:r>
              <a:rPr lang="en-US" dirty="0"/>
              <a:t>       - </a:t>
            </a:r>
            <a:r>
              <a:rPr lang="en-US" dirty="0">
                <a:solidFill>
                  <a:srgbClr val="C00000"/>
                </a:solidFill>
              </a:rPr>
              <a:t>Yes. </a:t>
            </a:r>
          </a:p>
          <a:p>
            <a:pPr marL="0" indent="0">
              <a:buNone/>
            </a:pPr>
            <a:r>
              <a:rPr lang="en-US" dirty="0">
                <a:solidFill>
                  <a:srgbClr val="C00000"/>
                </a:solidFill>
              </a:rPr>
              <a:t>      </a:t>
            </a:r>
          </a:p>
          <a:p>
            <a:pPr marL="0" indent="0">
              <a:buNone/>
            </a:pPr>
            <a:r>
              <a:rPr lang="en-US" dirty="0"/>
              <a:t>        </a:t>
            </a:r>
            <a:r>
              <a:rPr lang="en-US" b="1" dirty="0"/>
              <a:t>Requirements ~same for all </a:t>
            </a:r>
            <a:r>
              <a:rPr lang="en-US" b="1" dirty="0" err="1"/>
              <a:t>sPHENIX</a:t>
            </a:r>
            <a:r>
              <a:rPr lang="en-US" b="1" dirty="0"/>
              <a:t> systems</a:t>
            </a:r>
          </a:p>
          <a:p>
            <a:pPr marL="0" indent="0">
              <a:buNone/>
            </a:pPr>
            <a:endParaRPr lang="en-US" dirty="0"/>
          </a:p>
          <a:p>
            <a:pPr marL="857250" lvl="1" indent="-457200">
              <a:buFont typeface="+mj-lt"/>
              <a:buAutoNum type="arabicPeriod"/>
            </a:pPr>
            <a:r>
              <a:rPr lang="en-US" b="0" dirty="0"/>
              <a:t>Are there aspects of the MVTX unit design or operation that present a safety hazard like high voltage or flammable gas, etc...?</a:t>
            </a:r>
          </a:p>
          <a:p>
            <a:pPr lvl="2"/>
            <a:r>
              <a:rPr lang="en-US" b="0" dirty="0">
                <a:solidFill>
                  <a:srgbClr val="C00000"/>
                </a:solidFill>
              </a:rPr>
              <a:t>No.</a:t>
            </a:r>
          </a:p>
          <a:p>
            <a:pPr marL="457200" lvl="1" indent="0">
              <a:buNone/>
            </a:pPr>
            <a:r>
              <a:rPr lang="en-US" b="0" dirty="0"/>
              <a:t>2. 	Are there aspects of MVTX fabrication, assembly and testing at Bates, LBNL and BNL that present safety hazards?</a:t>
            </a:r>
          </a:p>
          <a:p>
            <a:pPr lvl="2"/>
            <a:r>
              <a:rPr lang="en-US" b="0" dirty="0">
                <a:solidFill>
                  <a:srgbClr val="C00000"/>
                </a:solidFill>
              </a:rPr>
              <a:t>No.</a:t>
            </a:r>
          </a:p>
          <a:p>
            <a:pPr marL="400050" lvl="1" indent="0">
              <a:buNone/>
            </a:pPr>
            <a:r>
              <a:rPr lang="en-US" b="0" dirty="0"/>
              <a:t>3. 	Are there aspects of the MVTX installation at BNL that present any unusual hazards like heavy weight, ergonomic issues, etc...?</a:t>
            </a:r>
          </a:p>
          <a:p>
            <a:pPr lvl="2"/>
            <a:r>
              <a:rPr lang="en-US" b="0" dirty="0">
                <a:solidFill>
                  <a:srgbClr val="C00000"/>
                </a:solidFill>
              </a:rPr>
              <a:t>No. </a:t>
            </a:r>
            <a:r>
              <a:rPr lang="en-US" b="0" dirty="0"/>
              <a:t> </a:t>
            </a:r>
            <a:r>
              <a:rPr lang="en-US" b="0" dirty="0">
                <a:sym typeface="Wingdings" pitchFamily="2" charset="2"/>
              </a:rPr>
              <a:t> </a:t>
            </a:r>
            <a:r>
              <a:rPr lang="en-US" dirty="0"/>
              <a:t>see Russ and Jason’ talks </a:t>
            </a:r>
          </a:p>
          <a:p>
            <a:pPr lvl="2"/>
            <a:r>
              <a:rPr lang="en-US" b="0" dirty="0" err="1"/>
              <a:t>sPHENIX</a:t>
            </a:r>
            <a:r>
              <a:rPr lang="en-US" b="0" dirty="0"/>
              <a:t> will also have a design review for the integrated Beam Pipe, MVTX, INTT and MBD installation and tools that will address installation safety, planed for ~early 2021  </a:t>
            </a:r>
          </a:p>
        </p:txBody>
      </p:sp>
      <p:sp>
        <p:nvSpPr>
          <p:cNvPr id="4" name="Date Placeholder 3">
            <a:extLst>
              <a:ext uri="{FF2B5EF4-FFF2-40B4-BE49-F238E27FC236}">
                <a16:creationId xmlns:a16="http://schemas.microsoft.com/office/drawing/2014/main" id="{866583DF-1709-744C-BCE4-C6430097F213}"/>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E45E04BD-4137-2B4B-8E6D-A36DA0E50836}"/>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5D1F2A77-25F0-7F45-B4F4-FF870C3AA78C}"/>
              </a:ext>
            </a:extLst>
          </p:cNvPr>
          <p:cNvSpPr>
            <a:spLocks noGrp="1"/>
          </p:cNvSpPr>
          <p:nvPr>
            <p:ph type="sldNum" sz="quarter" idx="12"/>
          </p:nvPr>
        </p:nvSpPr>
        <p:spPr/>
        <p:txBody>
          <a:bodyPr/>
          <a:lstStyle/>
          <a:p>
            <a:fld id="{4B932B3A-BA38-40C7-ADEE-2A1902CEB265}" type="slidenum">
              <a:rPr lang="en-US" altLang="en-US" smtClean="0"/>
              <a:pPr/>
              <a:t>10</a:t>
            </a:fld>
            <a:endParaRPr lang="en-US" altLang="en-US"/>
          </a:p>
        </p:txBody>
      </p:sp>
    </p:spTree>
    <p:extLst>
      <p:ext uri="{BB962C8B-B14F-4D97-AF65-F5344CB8AC3E}">
        <p14:creationId xmlns:p14="http://schemas.microsoft.com/office/powerpoint/2010/main" val="349606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8A6F-9B5D-B747-AB5D-426DC73688D0}"/>
              </a:ext>
            </a:extLst>
          </p:cNvPr>
          <p:cNvSpPr>
            <a:spLocks noGrp="1"/>
          </p:cNvSpPr>
          <p:nvPr>
            <p:ph type="title"/>
          </p:nvPr>
        </p:nvSpPr>
        <p:spPr>
          <a:xfrm>
            <a:off x="304800" y="10508"/>
            <a:ext cx="8229600" cy="546497"/>
          </a:xfrm>
        </p:spPr>
        <p:txBody>
          <a:bodyPr/>
          <a:lstStyle/>
          <a:p>
            <a:r>
              <a:rPr lang="en-US" sz="2800" dirty="0"/>
              <a:t>Addressed all Recommendations from last FDR</a:t>
            </a:r>
          </a:p>
        </p:txBody>
      </p:sp>
      <p:pic>
        <p:nvPicPr>
          <p:cNvPr id="8" name="Content Placeholder 7">
            <a:extLst>
              <a:ext uri="{FF2B5EF4-FFF2-40B4-BE49-F238E27FC236}">
                <a16:creationId xmlns:a16="http://schemas.microsoft.com/office/drawing/2014/main" id="{E1847FE6-CDE5-2C4E-A643-26C6DB155F8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 y="1441272"/>
            <a:ext cx="5638800" cy="2404448"/>
          </a:xfrm>
          <a:effectLst>
            <a:outerShdw blurRad="50800" dist="38100" dir="2700000" algn="tl" rotWithShape="0">
              <a:prstClr val="black">
                <a:alpha val="40000"/>
              </a:prstClr>
            </a:outerShdw>
          </a:effectLst>
        </p:spPr>
      </p:pic>
      <p:sp>
        <p:nvSpPr>
          <p:cNvPr id="4" name="Date Placeholder 3">
            <a:extLst>
              <a:ext uri="{FF2B5EF4-FFF2-40B4-BE49-F238E27FC236}">
                <a16:creationId xmlns:a16="http://schemas.microsoft.com/office/drawing/2014/main" id="{8B5D9740-F9EE-3C4B-AF90-0E054FC2015E}"/>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ECE7BD66-4FCF-0A44-917F-01271F241BAD}"/>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57DAA043-E11E-4B42-9F08-C1FBA117598F}"/>
              </a:ext>
            </a:extLst>
          </p:cNvPr>
          <p:cNvSpPr>
            <a:spLocks noGrp="1"/>
          </p:cNvSpPr>
          <p:nvPr>
            <p:ph type="sldNum" sz="quarter" idx="12"/>
          </p:nvPr>
        </p:nvSpPr>
        <p:spPr/>
        <p:txBody>
          <a:bodyPr/>
          <a:lstStyle/>
          <a:p>
            <a:fld id="{4B932B3A-BA38-40C7-ADEE-2A1902CEB265}" type="slidenum">
              <a:rPr lang="en-US" altLang="en-US" smtClean="0"/>
              <a:pPr/>
              <a:t>11</a:t>
            </a:fld>
            <a:endParaRPr lang="en-US" altLang="en-US"/>
          </a:p>
        </p:txBody>
      </p:sp>
      <p:sp>
        <p:nvSpPr>
          <p:cNvPr id="9" name="TextBox 8">
            <a:extLst>
              <a:ext uri="{FF2B5EF4-FFF2-40B4-BE49-F238E27FC236}">
                <a16:creationId xmlns:a16="http://schemas.microsoft.com/office/drawing/2014/main" id="{289401F6-F9BC-5948-8B0F-E38BDE3386CD}"/>
              </a:ext>
            </a:extLst>
          </p:cNvPr>
          <p:cNvSpPr txBox="1"/>
          <p:nvPr/>
        </p:nvSpPr>
        <p:spPr>
          <a:xfrm>
            <a:off x="5475799" y="1657411"/>
            <a:ext cx="3657599" cy="3108543"/>
          </a:xfrm>
          <a:prstGeom prst="rect">
            <a:avLst/>
          </a:prstGeom>
          <a:solidFill>
            <a:srgbClr val="FFFF00"/>
          </a:solidFill>
        </p:spPr>
        <p:txBody>
          <a:bodyPr wrap="square" rtlCol="0">
            <a:spAutoFit/>
          </a:bodyPr>
          <a:lstStyle/>
          <a:p>
            <a:pPr marL="342900" indent="-342900">
              <a:buAutoNum type="arabicPeriod"/>
            </a:pPr>
            <a:r>
              <a:rPr lang="en-US" sz="1400" dirty="0"/>
              <a:t>Beam pipe modification reviewed and approved, work in progress at </a:t>
            </a:r>
            <a:r>
              <a:rPr lang="en-US" sz="1400" dirty="0" err="1"/>
              <a:t>Materion</a:t>
            </a:r>
            <a:r>
              <a:rPr lang="en-US" sz="1400" dirty="0"/>
              <a:t> (BNL, Russ’ talk)</a:t>
            </a:r>
          </a:p>
          <a:p>
            <a:pPr marL="342900" indent="-342900">
              <a:buAutoNum type="arabicPeriod"/>
            </a:pPr>
            <a:endParaRPr lang="en-US" sz="1400" dirty="0"/>
          </a:p>
          <a:p>
            <a:pPr marL="342900" indent="-342900">
              <a:buAutoNum type="arabicPeriod"/>
            </a:pPr>
            <a:r>
              <a:rPr lang="en-US" sz="1400" dirty="0"/>
              <a:t>Worked with vendors on the final designs and tolerances. A test article (most challenging piece, MVTX Layer-0 EW) was produced and qualified with the selected vendor (</a:t>
            </a:r>
            <a:r>
              <a:rPr lang="en-US" sz="1400" dirty="0" err="1"/>
              <a:t>WorkShape</a:t>
            </a:r>
            <a:r>
              <a:rPr lang="en-US" sz="1400" dirty="0"/>
              <a:t>)</a:t>
            </a:r>
          </a:p>
          <a:p>
            <a:pPr marL="342900" indent="-342900">
              <a:buAutoNum type="arabicPeriod"/>
            </a:pPr>
            <a:endParaRPr lang="en-US" sz="1400" dirty="0"/>
          </a:p>
          <a:p>
            <a:pPr marL="342900" indent="-342900">
              <a:buAutoNum type="arabicPeriod"/>
            </a:pPr>
            <a:r>
              <a:rPr lang="en-US" sz="1400" dirty="0"/>
              <a:t>a) Completed ICD documents, and</a:t>
            </a:r>
          </a:p>
          <a:p>
            <a:r>
              <a:rPr lang="en-US" sz="1400" dirty="0"/>
              <a:t>         b) preliminary plans for interlocks and </a:t>
            </a:r>
          </a:p>
          <a:p>
            <a:r>
              <a:rPr lang="en-US" sz="1400" dirty="0"/>
              <a:t>              alarms  (BNL, Russ’ talk)</a:t>
            </a:r>
          </a:p>
          <a:p>
            <a:endParaRPr lang="en-US" sz="1400" dirty="0"/>
          </a:p>
        </p:txBody>
      </p:sp>
      <p:cxnSp>
        <p:nvCxnSpPr>
          <p:cNvPr id="7" name="Straight Connector 6">
            <a:extLst>
              <a:ext uri="{FF2B5EF4-FFF2-40B4-BE49-F238E27FC236}">
                <a16:creationId xmlns:a16="http://schemas.microsoft.com/office/drawing/2014/main" id="{92F8814B-552E-F44B-A179-71A5587D7ADB}"/>
              </a:ext>
            </a:extLst>
          </p:cNvPr>
          <p:cNvCxnSpPr/>
          <p:nvPr/>
        </p:nvCxnSpPr>
        <p:spPr>
          <a:xfrm>
            <a:off x="1143000" y="257175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10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5" name="Picture 14">
            <a:extLst>
              <a:ext uri="{FF2B5EF4-FFF2-40B4-BE49-F238E27FC236}">
                <a16:creationId xmlns:a16="http://schemas.microsoft.com/office/drawing/2014/main" id="{1149F7A5-D08F-234F-A4A0-68DC42B867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03" b="7936"/>
          <a:stretch/>
        </p:blipFill>
        <p:spPr>
          <a:xfrm>
            <a:off x="6099838" y="3257549"/>
            <a:ext cx="2967962" cy="1657351"/>
          </a:xfrm>
          <a:prstGeom prst="rect">
            <a:avLst/>
          </a:prstGeom>
        </p:spPr>
      </p:pic>
      <p:sp>
        <p:nvSpPr>
          <p:cNvPr id="167" name="Google Shape;167;p20"/>
          <p:cNvSpPr txBox="1">
            <a:spLocks noGrp="1"/>
          </p:cNvSpPr>
          <p:nvPr>
            <p:ph type="title"/>
          </p:nvPr>
        </p:nvSpPr>
        <p:spPr>
          <a:xfrm>
            <a:off x="304800" y="0"/>
            <a:ext cx="7772400" cy="54649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Summary I: Mechanical Design and Vendor Selection</a:t>
            </a:r>
            <a:endParaRPr sz="3600" dirty="0"/>
          </a:p>
        </p:txBody>
      </p:sp>
      <p:sp>
        <p:nvSpPr>
          <p:cNvPr id="168" name="Google Shape;168;p20"/>
          <p:cNvSpPr txBox="1">
            <a:spLocks noGrp="1"/>
          </p:cNvSpPr>
          <p:nvPr>
            <p:ph type="body" idx="1"/>
          </p:nvPr>
        </p:nvSpPr>
        <p:spPr>
          <a:xfrm>
            <a:off x="193653" y="752825"/>
            <a:ext cx="8874147" cy="40506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1679"/>
              <a:buChar char="•"/>
            </a:pPr>
            <a:r>
              <a:rPr lang="en-US" sz="1679" b="1" dirty="0"/>
              <a:t>Final designs developed based on ITS/IB concept, with inputs from MIT, LANL, CERN, LBNL and BNL engineers</a:t>
            </a:r>
            <a:endParaRPr b="1" dirty="0"/>
          </a:p>
          <a:p>
            <a:pPr marL="742950" lvl="1" indent="-285750" algn="l" rtl="0">
              <a:lnSpc>
                <a:spcPct val="80000"/>
              </a:lnSpc>
              <a:spcBef>
                <a:spcPts val="280"/>
              </a:spcBef>
              <a:spcAft>
                <a:spcPts val="0"/>
              </a:spcAft>
              <a:buClr>
                <a:schemeClr val="dk1"/>
              </a:buClr>
              <a:buSzPts val="1400"/>
              <a:buChar char="–"/>
            </a:pPr>
            <a:r>
              <a:rPr lang="en-US" sz="1400" b="0" dirty="0"/>
              <a:t>CAD designs completed in July 2020 and sent to 4 potential vendors with SOW on 7/27/2020</a:t>
            </a:r>
            <a:endParaRPr sz="1400" b="0" dirty="0"/>
          </a:p>
          <a:p>
            <a:pPr marL="1143000" lvl="2" indent="-203200" algn="l" rtl="0">
              <a:lnSpc>
                <a:spcPct val="80000"/>
              </a:lnSpc>
              <a:spcBef>
                <a:spcPts val="280"/>
              </a:spcBef>
              <a:spcAft>
                <a:spcPts val="0"/>
              </a:spcAft>
              <a:buSzPts val="1400"/>
              <a:buChar char="•"/>
            </a:pPr>
            <a:r>
              <a:rPr lang="en-US" sz="1400" b="0" dirty="0"/>
              <a:t>modification of EW, with one-piece-EW </a:t>
            </a:r>
          </a:p>
          <a:p>
            <a:pPr marL="1143000" lvl="2" indent="-203200" algn="l" rtl="0">
              <a:lnSpc>
                <a:spcPct val="80000"/>
              </a:lnSpc>
              <a:spcBef>
                <a:spcPts val="280"/>
              </a:spcBef>
              <a:spcAft>
                <a:spcPts val="0"/>
              </a:spcAft>
              <a:buSzPts val="1400"/>
              <a:buChar char="•"/>
            </a:pPr>
            <a:r>
              <a:rPr lang="en-US" sz="1400" b="0" dirty="0"/>
              <a:t>Lock-and-roll system</a:t>
            </a:r>
            <a:endParaRPr sz="1400" b="0" dirty="0"/>
          </a:p>
          <a:p>
            <a:pPr marL="742950" lvl="1" indent="-285750" algn="l" rtl="0">
              <a:lnSpc>
                <a:spcPct val="80000"/>
              </a:lnSpc>
              <a:spcBef>
                <a:spcPts val="280"/>
              </a:spcBef>
              <a:spcAft>
                <a:spcPts val="0"/>
              </a:spcAft>
              <a:buClr>
                <a:schemeClr val="dk1"/>
              </a:buClr>
              <a:buSzPts val="1400"/>
              <a:buChar char="–"/>
            </a:pPr>
            <a:r>
              <a:rPr lang="en-US" sz="1400" b="0" dirty="0"/>
              <a:t>Received feedbacks and revised the drawings accordingly: final package sent out Aug. 13th</a:t>
            </a:r>
            <a:endParaRPr b="0" dirty="0"/>
          </a:p>
          <a:p>
            <a:pPr marL="742950" lvl="1" indent="-285750" algn="l" rtl="0">
              <a:lnSpc>
                <a:spcPct val="80000"/>
              </a:lnSpc>
              <a:spcBef>
                <a:spcPts val="280"/>
              </a:spcBef>
              <a:spcAft>
                <a:spcPts val="0"/>
              </a:spcAft>
              <a:buClr>
                <a:schemeClr val="dk1"/>
              </a:buClr>
              <a:buSzPts val="1400"/>
              <a:buChar char="–"/>
            </a:pPr>
            <a:r>
              <a:rPr lang="en-US" sz="1400" b="0" dirty="0"/>
              <a:t>Received 3 responses by the end of August deadline</a:t>
            </a:r>
          </a:p>
          <a:p>
            <a:pPr marL="742950" lvl="1" indent="-285750" algn="l" rtl="0">
              <a:lnSpc>
                <a:spcPct val="80000"/>
              </a:lnSpc>
              <a:spcBef>
                <a:spcPts val="280"/>
              </a:spcBef>
              <a:spcAft>
                <a:spcPts val="0"/>
              </a:spcAft>
              <a:buClr>
                <a:schemeClr val="dk1"/>
              </a:buClr>
              <a:buSzPts val="1400"/>
              <a:buChar char="–"/>
            </a:pPr>
            <a:endParaRPr b="0" dirty="0"/>
          </a:p>
          <a:p>
            <a:pPr marL="342900" lvl="0" indent="-342900" algn="l" rtl="0">
              <a:lnSpc>
                <a:spcPct val="80000"/>
              </a:lnSpc>
              <a:spcBef>
                <a:spcPts val="336"/>
              </a:spcBef>
              <a:spcAft>
                <a:spcPts val="0"/>
              </a:spcAft>
              <a:buClr>
                <a:schemeClr val="dk1"/>
              </a:buClr>
              <a:buSzPts val="1679"/>
              <a:buChar char="•"/>
            </a:pPr>
            <a:r>
              <a:rPr lang="en-US" sz="1679" b="1" dirty="0"/>
              <a:t>Changed vendor selection process for the production cost and COVID-19 schedule challenge  </a:t>
            </a:r>
            <a:endParaRPr b="1" dirty="0"/>
          </a:p>
          <a:p>
            <a:pPr lvl="1">
              <a:lnSpc>
                <a:spcPct val="80000"/>
              </a:lnSpc>
              <a:spcBef>
                <a:spcPts val="280"/>
              </a:spcBef>
              <a:spcAft>
                <a:spcPts val="0"/>
              </a:spcAft>
              <a:buClr>
                <a:schemeClr val="dk1"/>
              </a:buClr>
              <a:buSzPts val="1400"/>
            </a:pPr>
            <a:r>
              <a:rPr lang="en-US" sz="1400" b="0" dirty="0"/>
              <a:t>Advise from LBNL CFC production experience: skip the round-1 competition, provide detailed designs &amp; SOW </a:t>
            </a:r>
          </a:p>
          <a:p>
            <a:pPr marL="457200" lvl="1" indent="0">
              <a:lnSpc>
                <a:spcPct val="80000"/>
              </a:lnSpc>
              <a:spcBef>
                <a:spcPts val="280"/>
              </a:spcBef>
              <a:spcAft>
                <a:spcPts val="0"/>
              </a:spcAft>
              <a:buClr>
                <a:schemeClr val="dk1"/>
              </a:buClr>
              <a:buSzPts val="1400"/>
              <a:buNone/>
            </a:pPr>
            <a:r>
              <a:rPr lang="en-US" sz="1400" b="0" dirty="0"/>
              <a:t>        for vendor selection, then work with the selected vendor to fabricate the production CFC </a:t>
            </a:r>
            <a:endParaRPr sz="1400" b="0" dirty="0"/>
          </a:p>
          <a:p>
            <a:pPr marL="742950" lvl="1" indent="-196850" algn="l" rtl="0">
              <a:lnSpc>
                <a:spcPct val="80000"/>
              </a:lnSpc>
              <a:spcBef>
                <a:spcPts val="280"/>
              </a:spcBef>
              <a:spcAft>
                <a:spcPts val="0"/>
              </a:spcAft>
              <a:buClr>
                <a:schemeClr val="dk1"/>
              </a:buClr>
              <a:buSzPts val="1400"/>
              <a:buNone/>
            </a:pPr>
            <a:endParaRPr sz="1400" b="0" dirty="0"/>
          </a:p>
          <a:p>
            <a:pPr marL="342900" lvl="0" indent="-342900" algn="l" rtl="0">
              <a:lnSpc>
                <a:spcPct val="80000"/>
              </a:lnSpc>
              <a:spcBef>
                <a:spcPts val="336"/>
              </a:spcBef>
              <a:spcAft>
                <a:spcPts val="0"/>
              </a:spcAft>
              <a:buClr>
                <a:schemeClr val="dk1"/>
              </a:buClr>
              <a:buSzPts val="1679"/>
              <a:buChar char="•"/>
            </a:pPr>
            <a:r>
              <a:rPr lang="en-US" sz="1679" b="1" dirty="0" err="1"/>
              <a:t>WorkShape</a:t>
            </a:r>
            <a:r>
              <a:rPr lang="en-US" sz="1679" b="1" dirty="0"/>
              <a:t> (France) won the competition   </a:t>
            </a:r>
            <a:endParaRPr b="1" dirty="0"/>
          </a:p>
          <a:p>
            <a:pPr lvl="1">
              <a:lnSpc>
                <a:spcPct val="80000"/>
              </a:lnSpc>
              <a:spcBef>
                <a:spcPts val="280"/>
              </a:spcBef>
              <a:spcAft>
                <a:spcPts val="0"/>
              </a:spcAft>
              <a:buClr>
                <a:schemeClr val="dk1"/>
              </a:buClr>
              <a:buSzPts val="1400"/>
            </a:pPr>
            <a:r>
              <a:rPr lang="en-US" sz="1400" b="0" dirty="0"/>
              <a:t>Experience/qualifications, cost and delivery schedule </a:t>
            </a:r>
          </a:p>
          <a:p>
            <a:pPr marL="742950" lvl="1" indent="-285750" algn="l" rtl="0">
              <a:lnSpc>
                <a:spcPct val="80000"/>
              </a:lnSpc>
              <a:spcBef>
                <a:spcPts val="280"/>
              </a:spcBef>
              <a:spcAft>
                <a:spcPts val="0"/>
              </a:spcAft>
              <a:buClr>
                <a:schemeClr val="dk1"/>
              </a:buClr>
              <a:buSzPts val="1400"/>
              <a:buChar char="–"/>
            </a:pPr>
            <a:r>
              <a:rPr lang="en-US" sz="1400" b="0" dirty="0"/>
              <a:t>Started fabrication of the test article in September 2020</a:t>
            </a:r>
            <a:endParaRPr b="0" dirty="0"/>
          </a:p>
          <a:p>
            <a:pPr marL="742950" lvl="1" indent="-285750" algn="l" rtl="0">
              <a:lnSpc>
                <a:spcPct val="80000"/>
              </a:lnSpc>
              <a:spcBef>
                <a:spcPts val="280"/>
              </a:spcBef>
              <a:spcAft>
                <a:spcPts val="0"/>
              </a:spcAft>
              <a:buClr>
                <a:schemeClr val="dk1"/>
              </a:buClr>
              <a:buSzPts val="1400"/>
              <a:buChar char="–"/>
            </a:pPr>
            <a:r>
              <a:rPr lang="en-US" sz="1400" b="0" dirty="0"/>
              <a:t>The first test article produced in Nov. and qualified in Dec. at MIT! </a:t>
            </a:r>
          </a:p>
          <a:p>
            <a:pPr marL="857250" lvl="2" indent="0">
              <a:lnSpc>
                <a:spcPct val="80000"/>
              </a:lnSpc>
              <a:spcBef>
                <a:spcPts val="280"/>
              </a:spcBef>
              <a:spcAft>
                <a:spcPts val="0"/>
              </a:spcAft>
              <a:buClr>
                <a:schemeClr val="dk1"/>
              </a:buClr>
              <a:buSzPts val="1400"/>
              <a:buNone/>
            </a:pPr>
            <a:r>
              <a:rPr lang="en-US" sz="1200" b="0" dirty="0">
                <a:solidFill>
                  <a:srgbClr val="0432FF"/>
                </a:solidFill>
              </a:rPr>
              <a:t>(</a:t>
            </a:r>
            <a:r>
              <a:rPr lang="en-US" sz="1200" b="0" dirty="0">
                <a:solidFill>
                  <a:srgbClr val="0432FF"/>
                </a:solidFill>
                <a:hlinkClick r:id="rId4"/>
              </a:rPr>
              <a:t>links to the US CMM measurements</a:t>
            </a:r>
            <a:r>
              <a:rPr lang="en-US" sz="1200" b="0" dirty="0">
                <a:solidFill>
                  <a:srgbClr val="0432FF"/>
                </a:solidFill>
              </a:rPr>
              <a:t> and also </a:t>
            </a:r>
            <a:r>
              <a:rPr lang="en-US" sz="1200" b="0" dirty="0">
                <a:solidFill>
                  <a:srgbClr val="0432FF"/>
                </a:solidFill>
                <a:hlinkClick r:id="rId5"/>
              </a:rPr>
              <a:t>from WorkShape</a:t>
            </a:r>
            <a:r>
              <a:rPr lang="en-US" sz="1200" b="0" dirty="0">
                <a:solidFill>
                  <a:srgbClr val="0432FF"/>
                </a:solidFill>
              </a:rPr>
              <a:t>)</a:t>
            </a:r>
            <a:endParaRPr sz="1200" b="0" dirty="0"/>
          </a:p>
          <a:p>
            <a:pPr marL="742950" lvl="1" indent="-285750" algn="l" rtl="0">
              <a:lnSpc>
                <a:spcPct val="80000"/>
              </a:lnSpc>
              <a:spcBef>
                <a:spcPts val="280"/>
              </a:spcBef>
              <a:spcAft>
                <a:spcPts val="0"/>
              </a:spcAft>
              <a:buClr>
                <a:schemeClr val="dk1"/>
              </a:buClr>
              <a:buSzPts val="1400"/>
              <a:buChar char="–"/>
            </a:pPr>
            <a:r>
              <a:rPr lang="en-US" sz="1400" b="0" dirty="0"/>
              <a:t>Full production and delivery plan developed</a:t>
            </a:r>
            <a:endParaRPr b="0" dirty="0"/>
          </a:p>
          <a:p>
            <a:pPr marL="546100" lvl="1" indent="0" algn="l" rtl="0">
              <a:lnSpc>
                <a:spcPct val="80000"/>
              </a:lnSpc>
              <a:spcBef>
                <a:spcPts val="280"/>
              </a:spcBef>
              <a:spcAft>
                <a:spcPts val="0"/>
              </a:spcAft>
              <a:buClr>
                <a:schemeClr val="dk1"/>
              </a:buClr>
              <a:buSzPts val="1400"/>
              <a:buNone/>
            </a:pPr>
            <a:endParaRPr sz="1400" dirty="0"/>
          </a:p>
        </p:txBody>
      </p:sp>
      <p:sp>
        <p:nvSpPr>
          <p:cNvPr id="169" name="Google Shape;169;p20"/>
          <p:cNvSpPr txBox="1">
            <a:spLocks noGrp="1"/>
          </p:cNvSpPr>
          <p:nvPr>
            <p:ph type="dt" idx="10"/>
          </p:nvPr>
        </p:nvSpPr>
        <p:spPr>
          <a:xfrm>
            <a:off x="0" y="4972050"/>
            <a:ext cx="2133600" cy="171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12/15/2020</a:t>
            </a:r>
            <a:endParaRPr dirty="0"/>
          </a:p>
        </p:txBody>
      </p:sp>
      <p:sp>
        <p:nvSpPr>
          <p:cNvPr id="170" name="Google Shape;170;p20"/>
          <p:cNvSpPr txBox="1">
            <a:spLocks noGrp="1"/>
          </p:cNvSpPr>
          <p:nvPr>
            <p:ph type="ftr" idx="11"/>
          </p:nvPr>
        </p:nvSpPr>
        <p:spPr>
          <a:xfrm>
            <a:off x="3171031" y="4914900"/>
            <a:ext cx="2895600" cy="20716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MVTX Production Readiness Review</a:t>
            </a:r>
            <a:endParaRPr/>
          </a:p>
        </p:txBody>
      </p:sp>
      <p:sp>
        <p:nvSpPr>
          <p:cNvPr id="171" name="Google Shape;171;p20"/>
          <p:cNvSpPr txBox="1">
            <a:spLocks noGrp="1"/>
          </p:cNvSpPr>
          <p:nvPr>
            <p:ph type="sldNum" idx="12"/>
          </p:nvPr>
        </p:nvSpPr>
        <p:spPr>
          <a:xfrm>
            <a:off x="8609806" y="4869657"/>
            <a:ext cx="53419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 name="TextBox 1">
            <a:extLst>
              <a:ext uri="{FF2B5EF4-FFF2-40B4-BE49-F238E27FC236}">
                <a16:creationId xmlns:a16="http://schemas.microsoft.com/office/drawing/2014/main" id="{935F6971-8349-7D4C-896C-DEDE1EF71592}"/>
              </a:ext>
            </a:extLst>
          </p:cNvPr>
          <p:cNvSpPr txBox="1"/>
          <p:nvPr/>
        </p:nvSpPr>
        <p:spPr>
          <a:xfrm>
            <a:off x="6825700" y="3867455"/>
            <a:ext cx="2051203" cy="523220"/>
          </a:xfrm>
          <a:prstGeom prst="rect">
            <a:avLst/>
          </a:prstGeom>
          <a:noFill/>
        </p:spPr>
        <p:txBody>
          <a:bodyPr wrap="none" rtlCol="0">
            <a:spAutoFit/>
          </a:bodyPr>
          <a:lstStyle/>
          <a:p>
            <a:r>
              <a:rPr lang="en-US" sz="1400" dirty="0">
                <a:solidFill>
                  <a:srgbClr val="FFFF00"/>
                </a:solidFill>
              </a:rPr>
              <a:t>First test article qualified!</a:t>
            </a:r>
          </a:p>
          <a:p>
            <a:r>
              <a:rPr lang="en-US" sz="1400" dirty="0">
                <a:solidFill>
                  <a:srgbClr val="FFFF00"/>
                </a:solidFill>
              </a:rPr>
              <a:t>(MVTX Layer-0)</a:t>
            </a:r>
            <a:endParaRPr lang="en-US" dirty="0">
              <a:solidFill>
                <a:srgbClr val="FFFF00"/>
              </a:solidFill>
            </a:endParaRPr>
          </a:p>
        </p:txBody>
      </p:sp>
    </p:spTree>
    <p:extLst>
      <p:ext uri="{BB962C8B-B14F-4D97-AF65-F5344CB8AC3E}">
        <p14:creationId xmlns:p14="http://schemas.microsoft.com/office/powerpoint/2010/main" val="76156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0" y="23537"/>
            <a:ext cx="8229600" cy="54649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Summary II: CFC Production and Detector Assembly Schedule</a:t>
            </a:r>
            <a:endParaRPr sz="4000" dirty="0"/>
          </a:p>
        </p:txBody>
      </p:sp>
      <p:sp>
        <p:nvSpPr>
          <p:cNvPr id="180" name="Google Shape;180;p21"/>
          <p:cNvSpPr txBox="1">
            <a:spLocks noGrp="1"/>
          </p:cNvSpPr>
          <p:nvPr>
            <p:ph type="body" idx="1"/>
          </p:nvPr>
        </p:nvSpPr>
        <p:spPr>
          <a:xfrm>
            <a:off x="66735" y="662647"/>
            <a:ext cx="4644644" cy="4366809"/>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80000"/>
              </a:lnSpc>
              <a:spcBef>
                <a:spcPts val="0"/>
              </a:spcBef>
              <a:spcAft>
                <a:spcPts val="0"/>
              </a:spcAft>
              <a:buClr>
                <a:srgbClr val="0000FF"/>
              </a:buClr>
              <a:buSzPts val="1320"/>
              <a:buChar char="•"/>
            </a:pPr>
            <a:r>
              <a:rPr lang="en-US" sz="1320" b="1" dirty="0">
                <a:solidFill>
                  <a:srgbClr val="0000FF"/>
                </a:solidFill>
              </a:rPr>
              <a:t>Mechanical support structures </a:t>
            </a:r>
            <a:endParaRPr dirty="0">
              <a:solidFill>
                <a:srgbClr val="0000FF"/>
              </a:solidFill>
            </a:endParaRPr>
          </a:p>
          <a:p>
            <a:pPr marL="742950" lvl="1" indent="-285750" algn="l" rtl="0">
              <a:lnSpc>
                <a:spcPct val="80000"/>
              </a:lnSpc>
              <a:spcBef>
                <a:spcPts val="220"/>
              </a:spcBef>
              <a:spcAft>
                <a:spcPts val="0"/>
              </a:spcAft>
              <a:buClr>
                <a:srgbClr val="000000"/>
              </a:buClr>
              <a:buSzPts val="1100"/>
              <a:buChar char="–"/>
            </a:pPr>
            <a:r>
              <a:rPr lang="en-US" sz="1100" dirty="0">
                <a:solidFill>
                  <a:srgbClr val="000000"/>
                </a:solidFill>
              </a:rPr>
              <a:t>Test article production and QA</a:t>
            </a:r>
            <a:endParaRPr dirty="0">
              <a:solidFill>
                <a:srgbClr val="000000"/>
              </a:solidFill>
            </a:endParaRPr>
          </a:p>
          <a:p>
            <a:pPr marL="1143000" lvl="2" indent="-228600" algn="l" rtl="0">
              <a:lnSpc>
                <a:spcPct val="80000"/>
              </a:lnSpc>
              <a:spcBef>
                <a:spcPts val="198"/>
              </a:spcBef>
              <a:spcAft>
                <a:spcPts val="0"/>
              </a:spcAft>
              <a:buClr>
                <a:srgbClr val="000000"/>
              </a:buClr>
              <a:buSzPts val="989"/>
              <a:buChar char="•"/>
            </a:pPr>
            <a:r>
              <a:rPr lang="en-US" sz="989" b="0" dirty="0">
                <a:solidFill>
                  <a:srgbClr val="000000"/>
                </a:solidFill>
              </a:rPr>
              <a:t>1</a:t>
            </a:r>
            <a:r>
              <a:rPr lang="en-US" sz="989" b="0" baseline="30000" dirty="0">
                <a:solidFill>
                  <a:srgbClr val="000000"/>
                </a:solidFill>
              </a:rPr>
              <a:t>st</a:t>
            </a:r>
            <a:r>
              <a:rPr lang="en-US" sz="989" b="0" dirty="0">
                <a:solidFill>
                  <a:srgbClr val="000000"/>
                </a:solidFill>
              </a:rPr>
              <a:t> test article, Layer-0 EW qualified</a:t>
            </a:r>
            <a:endParaRPr b="0" dirty="0">
              <a:solidFill>
                <a:srgbClr val="000000"/>
              </a:solidFill>
            </a:endParaRPr>
          </a:p>
          <a:p>
            <a:pPr marL="1143000" lvl="2" indent="-228600" algn="l" rtl="0">
              <a:lnSpc>
                <a:spcPct val="80000"/>
              </a:lnSpc>
              <a:spcBef>
                <a:spcPts val="198"/>
              </a:spcBef>
              <a:spcAft>
                <a:spcPts val="0"/>
              </a:spcAft>
              <a:buClr>
                <a:srgbClr val="000000"/>
              </a:buClr>
              <a:buSzPts val="989"/>
              <a:buChar char="•"/>
            </a:pPr>
            <a:r>
              <a:rPr lang="en-US" sz="989" dirty="0"/>
              <a:t>PRR: Dec. 15, 2020 (Today) </a:t>
            </a:r>
            <a:endParaRPr dirty="0"/>
          </a:p>
          <a:p>
            <a:pPr marL="742950" lvl="1" indent="-285750" algn="l" rtl="0">
              <a:lnSpc>
                <a:spcPct val="80000"/>
              </a:lnSpc>
              <a:spcBef>
                <a:spcPts val="220"/>
              </a:spcBef>
              <a:spcAft>
                <a:spcPts val="0"/>
              </a:spcAft>
              <a:buClr>
                <a:srgbClr val="000000"/>
              </a:buClr>
              <a:buSzPts val="1100"/>
              <a:buChar char="–"/>
            </a:pPr>
            <a:r>
              <a:rPr lang="en-US" sz="1100" dirty="0">
                <a:solidFill>
                  <a:srgbClr val="000000"/>
                </a:solidFill>
              </a:rPr>
              <a:t>CFC full production starts ~Jan. 2021</a:t>
            </a:r>
            <a:endParaRPr dirty="0">
              <a:solidFill>
                <a:srgbClr val="000000"/>
              </a:solidFill>
            </a:endParaRPr>
          </a:p>
          <a:p>
            <a:pPr marL="1143000" lvl="2" indent="-228600" algn="l" rtl="0">
              <a:lnSpc>
                <a:spcPct val="80000"/>
              </a:lnSpc>
              <a:spcBef>
                <a:spcPts val="198"/>
              </a:spcBef>
              <a:spcAft>
                <a:spcPts val="0"/>
              </a:spcAft>
              <a:buClr>
                <a:srgbClr val="000000"/>
              </a:buClr>
              <a:buSzPts val="989"/>
              <a:buChar char="•"/>
            </a:pPr>
            <a:r>
              <a:rPr lang="en-US" sz="989" b="0" dirty="0">
                <a:solidFill>
                  <a:srgbClr val="000000"/>
                </a:solidFill>
              </a:rPr>
              <a:t>1</a:t>
            </a:r>
            <a:r>
              <a:rPr lang="en-US" sz="989" b="0" baseline="30000" dirty="0">
                <a:solidFill>
                  <a:srgbClr val="000000"/>
                </a:solidFill>
              </a:rPr>
              <a:t>st</a:t>
            </a:r>
            <a:r>
              <a:rPr lang="en-US" sz="989" b="0" dirty="0">
                <a:solidFill>
                  <a:srgbClr val="000000"/>
                </a:solidFill>
              </a:rPr>
              <a:t> half CFC(EW+CYSS+SB) available in ~March 2021</a:t>
            </a:r>
            <a:endParaRPr sz="989" b="0" dirty="0">
              <a:solidFill>
                <a:srgbClr val="000000"/>
              </a:solidFill>
            </a:endParaRPr>
          </a:p>
          <a:p>
            <a:pPr marL="1143000" lvl="2" indent="-228600" algn="l" rtl="0">
              <a:lnSpc>
                <a:spcPct val="80000"/>
              </a:lnSpc>
              <a:spcBef>
                <a:spcPts val="198"/>
              </a:spcBef>
              <a:spcAft>
                <a:spcPts val="0"/>
              </a:spcAft>
              <a:buClr>
                <a:srgbClr val="000000"/>
              </a:buClr>
              <a:buSzPts val="989"/>
              <a:buChar char="•"/>
            </a:pPr>
            <a:r>
              <a:rPr lang="en-US" sz="989" b="0" dirty="0">
                <a:solidFill>
                  <a:srgbClr val="000000"/>
                </a:solidFill>
              </a:rPr>
              <a:t>2</a:t>
            </a:r>
            <a:r>
              <a:rPr lang="en-US" sz="989" b="0" baseline="30000" dirty="0">
                <a:solidFill>
                  <a:srgbClr val="000000"/>
                </a:solidFill>
              </a:rPr>
              <a:t>nd</a:t>
            </a:r>
            <a:r>
              <a:rPr lang="en-US" sz="989" b="0" dirty="0">
                <a:solidFill>
                  <a:srgbClr val="000000"/>
                </a:solidFill>
              </a:rPr>
              <a:t> half CFC finish in April 2021 </a:t>
            </a:r>
            <a:endParaRPr b="0" dirty="0">
              <a:solidFill>
                <a:srgbClr val="000000"/>
              </a:solidFill>
            </a:endParaRPr>
          </a:p>
          <a:p>
            <a:pPr marL="742950" lvl="1" indent="-285750" algn="l" rtl="0">
              <a:lnSpc>
                <a:spcPct val="80000"/>
              </a:lnSpc>
              <a:spcBef>
                <a:spcPts val="220"/>
              </a:spcBef>
              <a:spcAft>
                <a:spcPts val="0"/>
              </a:spcAft>
              <a:buClr>
                <a:srgbClr val="000000"/>
              </a:buClr>
              <a:buSzPts val="1100"/>
              <a:buChar char="–"/>
            </a:pPr>
            <a:r>
              <a:rPr lang="en-US" sz="1100" dirty="0">
                <a:solidFill>
                  <a:srgbClr val="000000"/>
                </a:solidFill>
              </a:rPr>
              <a:t>Assembly fixtures designed  (Joe’s talk)</a:t>
            </a:r>
          </a:p>
          <a:p>
            <a:pPr marL="742950" lvl="1" indent="-285750" algn="l" rtl="0">
              <a:lnSpc>
                <a:spcPct val="80000"/>
              </a:lnSpc>
              <a:spcBef>
                <a:spcPts val="220"/>
              </a:spcBef>
              <a:spcAft>
                <a:spcPts val="0"/>
              </a:spcAft>
              <a:buClr>
                <a:srgbClr val="000000"/>
              </a:buClr>
              <a:buSzPts val="1100"/>
              <a:buChar char="–"/>
            </a:pPr>
            <a:r>
              <a:rPr lang="en-US" sz="1100" dirty="0">
                <a:solidFill>
                  <a:srgbClr val="000000"/>
                </a:solidFill>
              </a:rPr>
              <a:t>Insertion system designed &amp; mockup in progress (Jason’s talk) </a:t>
            </a:r>
            <a:endParaRPr dirty="0">
              <a:solidFill>
                <a:srgbClr val="000000"/>
              </a:solidFill>
            </a:endParaRPr>
          </a:p>
          <a:p>
            <a:pPr marL="1143000" lvl="2" indent="-228600" algn="l" rtl="0">
              <a:lnSpc>
                <a:spcPct val="80000"/>
              </a:lnSpc>
              <a:spcBef>
                <a:spcPts val="198"/>
              </a:spcBef>
              <a:spcAft>
                <a:spcPts val="0"/>
              </a:spcAft>
              <a:buClr>
                <a:srgbClr val="000000"/>
              </a:buClr>
              <a:buSzPts val="989"/>
              <a:buChar char="•"/>
            </a:pPr>
            <a:r>
              <a:rPr lang="en-US" sz="989" b="0" dirty="0">
                <a:solidFill>
                  <a:srgbClr val="000000"/>
                </a:solidFill>
              </a:rPr>
              <a:t>System integration review: early 2021</a:t>
            </a:r>
          </a:p>
          <a:p>
            <a:pPr marL="914400" lvl="2" indent="0" algn="l" rtl="0">
              <a:lnSpc>
                <a:spcPct val="80000"/>
              </a:lnSpc>
              <a:spcBef>
                <a:spcPts val="198"/>
              </a:spcBef>
              <a:spcAft>
                <a:spcPts val="0"/>
              </a:spcAft>
              <a:buClr>
                <a:srgbClr val="000000"/>
              </a:buClr>
              <a:buSzPts val="989"/>
              <a:buNone/>
            </a:pPr>
            <a:endParaRPr dirty="0">
              <a:solidFill>
                <a:srgbClr val="000000"/>
              </a:solidFill>
            </a:endParaRPr>
          </a:p>
          <a:p>
            <a:pPr lvl="0">
              <a:lnSpc>
                <a:spcPct val="80000"/>
              </a:lnSpc>
              <a:spcBef>
                <a:spcPts val="264"/>
              </a:spcBef>
              <a:spcAft>
                <a:spcPts val="0"/>
              </a:spcAft>
              <a:buClr>
                <a:srgbClr val="000000"/>
              </a:buClr>
              <a:buSzPts val="1320"/>
            </a:pPr>
            <a:r>
              <a:rPr lang="en-US" sz="1320" b="1" dirty="0">
                <a:solidFill>
                  <a:srgbClr val="000000"/>
                </a:solidFill>
              </a:rPr>
              <a:t>Stave production in good progress at CERN</a:t>
            </a:r>
            <a:endParaRPr dirty="0">
              <a:solidFill>
                <a:srgbClr val="000000"/>
              </a:solidFill>
            </a:endParaRPr>
          </a:p>
          <a:p>
            <a:pPr marL="742950" lvl="1" indent="-285750" algn="l" rtl="0">
              <a:lnSpc>
                <a:spcPct val="80000"/>
              </a:lnSpc>
              <a:spcBef>
                <a:spcPts val="220"/>
              </a:spcBef>
              <a:spcAft>
                <a:spcPts val="0"/>
              </a:spcAft>
              <a:buClr>
                <a:srgbClr val="000000"/>
              </a:buClr>
              <a:buSzPts val="1100"/>
              <a:buChar char="–"/>
            </a:pPr>
            <a:r>
              <a:rPr lang="en-US" sz="1100" b="0" dirty="0">
                <a:solidFill>
                  <a:srgbClr val="000000"/>
                </a:solidFill>
              </a:rPr>
              <a:t>Shipping and QA at LBNL, Jan -- Mar in 2021 </a:t>
            </a:r>
            <a:endParaRPr b="0" dirty="0">
              <a:solidFill>
                <a:srgbClr val="000000"/>
              </a:solidFill>
            </a:endParaRPr>
          </a:p>
          <a:p>
            <a:pPr marL="342900" lvl="0" indent="-342900" algn="l" rtl="0">
              <a:lnSpc>
                <a:spcPct val="80000"/>
              </a:lnSpc>
              <a:spcBef>
                <a:spcPts val="264"/>
              </a:spcBef>
              <a:spcAft>
                <a:spcPts val="0"/>
              </a:spcAft>
              <a:buClr>
                <a:srgbClr val="FF0000"/>
              </a:buClr>
              <a:buSzPts val="1320"/>
              <a:buChar char="•"/>
            </a:pPr>
            <a:endParaRPr lang="en-US" sz="1320" dirty="0">
              <a:solidFill>
                <a:srgbClr val="FF0000"/>
              </a:solidFill>
            </a:endParaRPr>
          </a:p>
          <a:p>
            <a:pPr marL="342900" lvl="0" indent="-342900" algn="l" rtl="0">
              <a:lnSpc>
                <a:spcPct val="80000"/>
              </a:lnSpc>
              <a:spcBef>
                <a:spcPts val="264"/>
              </a:spcBef>
              <a:spcAft>
                <a:spcPts val="0"/>
              </a:spcAft>
              <a:buClr>
                <a:srgbClr val="FF0000"/>
              </a:buClr>
              <a:buSzPts val="1320"/>
              <a:buChar char="•"/>
            </a:pPr>
            <a:r>
              <a:rPr lang="en-US" sz="1320" b="1" dirty="0">
                <a:solidFill>
                  <a:srgbClr val="FF0000"/>
                </a:solidFill>
              </a:rPr>
              <a:t>Half-detector assembly at LBNL</a:t>
            </a:r>
            <a:endParaRPr sz="1320" b="1" dirty="0">
              <a:solidFill>
                <a:srgbClr val="FF0000"/>
              </a:solidFill>
            </a:endParaRPr>
          </a:p>
          <a:p>
            <a:pPr marL="742950" lvl="1" indent="-285750" algn="l" rtl="0">
              <a:lnSpc>
                <a:spcPct val="80000"/>
              </a:lnSpc>
              <a:spcBef>
                <a:spcPts val="220"/>
              </a:spcBef>
              <a:spcAft>
                <a:spcPts val="0"/>
              </a:spcAft>
              <a:buClr>
                <a:srgbClr val="000000"/>
              </a:buClr>
              <a:buSzPts val="1100"/>
              <a:buChar char="–"/>
            </a:pPr>
            <a:r>
              <a:rPr lang="en-US" sz="1100" b="0" dirty="0">
                <a:solidFill>
                  <a:srgbClr val="000000"/>
                </a:solidFill>
              </a:rPr>
              <a:t>Assembly fixture production, ~Jan/Feb 2021</a:t>
            </a:r>
            <a:endParaRPr b="0" dirty="0">
              <a:solidFill>
                <a:srgbClr val="000000"/>
              </a:solidFill>
            </a:endParaRPr>
          </a:p>
          <a:p>
            <a:pPr marL="742950" lvl="1" indent="-285750" algn="l" rtl="0">
              <a:lnSpc>
                <a:spcPct val="80000"/>
              </a:lnSpc>
              <a:spcBef>
                <a:spcPts val="220"/>
              </a:spcBef>
              <a:spcAft>
                <a:spcPts val="0"/>
              </a:spcAft>
              <a:buClr>
                <a:srgbClr val="000000"/>
              </a:buClr>
              <a:buSzPts val="1100"/>
              <a:buChar char="–"/>
            </a:pPr>
            <a:r>
              <a:rPr lang="en-US" sz="1100" b="0" dirty="0">
                <a:solidFill>
                  <a:srgbClr val="000000"/>
                </a:solidFill>
              </a:rPr>
              <a:t>CFC CMM &amp; test fitting, </a:t>
            </a:r>
            <a:r>
              <a:rPr lang="en-US" sz="1100" b="0" dirty="0" err="1">
                <a:solidFill>
                  <a:srgbClr val="000000"/>
                </a:solidFill>
              </a:rPr>
              <a:t>March~April</a:t>
            </a:r>
            <a:r>
              <a:rPr lang="en-US" sz="1100" b="0" dirty="0">
                <a:solidFill>
                  <a:srgbClr val="000000"/>
                </a:solidFill>
              </a:rPr>
              <a:t>, 2021 </a:t>
            </a:r>
            <a:endParaRPr b="0" dirty="0">
              <a:solidFill>
                <a:srgbClr val="000000"/>
              </a:solidFill>
            </a:endParaRPr>
          </a:p>
          <a:p>
            <a:pPr marL="742950" lvl="1" indent="-285750" algn="l" rtl="0">
              <a:lnSpc>
                <a:spcPct val="80000"/>
              </a:lnSpc>
              <a:spcBef>
                <a:spcPts val="220"/>
              </a:spcBef>
              <a:spcAft>
                <a:spcPts val="0"/>
              </a:spcAft>
              <a:buClr>
                <a:srgbClr val="000000"/>
              </a:buClr>
              <a:buSzPts val="1100"/>
              <a:buChar char="–"/>
            </a:pPr>
            <a:r>
              <a:rPr lang="en-US" sz="1100" b="0" dirty="0">
                <a:solidFill>
                  <a:srgbClr val="000000"/>
                </a:solidFill>
              </a:rPr>
              <a:t>Half-detector assembly review, ~May 2021 </a:t>
            </a:r>
            <a:endParaRPr b="0" dirty="0">
              <a:solidFill>
                <a:srgbClr val="000000"/>
              </a:solidFill>
            </a:endParaRPr>
          </a:p>
          <a:p>
            <a:pPr marL="742950" lvl="1" indent="-285750" algn="l" rtl="0">
              <a:lnSpc>
                <a:spcPct val="80000"/>
              </a:lnSpc>
              <a:spcBef>
                <a:spcPts val="220"/>
              </a:spcBef>
              <a:spcAft>
                <a:spcPts val="0"/>
              </a:spcAft>
              <a:buClr>
                <a:srgbClr val="000000"/>
              </a:buClr>
              <a:buSzPts val="1100"/>
              <a:buChar char="–"/>
            </a:pPr>
            <a:r>
              <a:rPr lang="en-US" sz="1100" b="0" dirty="0">
                <a:solidFill>
                  <a:srgbClr val="000000"/>
                </a:solidFill>
              </a:rPr>
              <a:t>Complete the 2</a:t>
            </a:r>
            <a:r>
              <a:rPr lang="en-US" sz="1100" b="0" baseline="30000" dirty="0">
                <a:solidFill>
                  <a:srgbClr val="000000"/>
                </a:solidFill>
              </a:rPr>
              <a:t>nd</a:t>
            </a:r>
            <a:r>
              <a:rPr lang="en-US" sz="1100" b="0" dirty="0">
                <a:solidFill>
                  <a:srgbClr val="000000"/>
                </a:solidFill>
              </a:rPr>
              <a:t> Half-detector by 12/2021 (orig. schedule) </a:t>
            </a:r>
            <a:endParaRPr sz="1320" b="0" dirty="0">
              <a:solidFill>
                <a:srgbClr val="000000"/>
              </a:solidFill>
            </a:endParaRPr>
          </a:p>
          <a:p>
            <a:pPr marL="0" lvl="0" indent="0" algn="l" rtl="0">
              <a:lnSpc>
                <a:spcPct val="80000"/>
              </a:lnSpc>
              <a:spcBef>
                <a:spcPts val="264"/>
              </a:spcBef>
              <a:spcAft>
                <a:spcPts val="0"/>
              </a:spcAft>
              <a:buClr>
                <a:schemeClr val="dk1"/>
              </a:buClr>
              <a:buSzPts val="1320"/>
              <a:buNone/>
            </a:pPr>
            <a:endParaRPr lang="en-US" sz="1320" b="1" dirty="0"/>
          </a:p>
          <a:p>
            <a:pPr marL="0" lvl="0" indent="0" algn="l" rtl="0">
              <a:lnSpc>
                <a:spcPct val="80000"/>
              </a:lnSpc>
              <a:spcBef>
                <a:spcPts val="264"/>
              </a:spcBef>
              <a:spcAft>
                <a:spcPts val="0"/>
              </a:spcAft>
              <a:buClr>
                <a:schemeClr val="dk1"/>
              </a:buClr>
              <a:buSzPts val="1320"/>
              <a:buNone/>
            </a:pPr>
            <a:r>
              <a:rPr lang="en-US" sz="1320" b="1" u="sng" dirty="0"/>
              <a:t>Aim to meet the original MVTX installation dates</a:t>
            </a:r>
            <a:endParaRPr u="sng" dirty="0"/>
          </a:p>
          <a:p>
            <a:pPr marL="0" lvl="0" indent="0" algn="l" rtl="0">
              <a:lnSpc>
                <a:spcPct val="80000"/>
              </a:lnSpc>
              <a:spcBef>
                <a:spcPts val="264"/>
              </a:spcBef>
              <a:spcAft>
                <a:spcPts val="0"/>
              </a:spcAft>
              <a:buClr>
                <a:schemeClr val="dk1"/>
              </a:buClr>
              <a:buSzPts val="1320"/>
              <a:buNone/>
            </a:pPr>
            <a:r>
              <a:rPr lang="en-US" sz="1320" dirty="0"/>
              <a:t>    - ready to install in </a:t>
            </a:r>
            <a:r>
              <a:rPr lang="en-US" sz="1320" dirty="0" err="1"/>
              <a:t>sPHENIX</a:t>
            </a:r>
            <a:r>
              <a:rPr lang="en-US" sz="1320" dirty="0"/>
              <a:t> IR, ~March, 2022 </a:t>
            </a:r>
            <a:endParaRPr dirty="0"/>
          </a:p>
          <a:p>
            <a:pPr indent="-215900">
              <a:lnSpc>
                <a:spcPct val="80000"/>
              </a:lnSpc>
              <a:spcBef>
                <a:spcPts val="220"/>
              </a:spcBef>
              <a:spcAft>
                <a:spcPts val="0"/>
              </a:spcAft>
              <a:buClr>
                <a:schemeClr val="dk1"/>
              </a:buClr>
              <a:buSzPts val="1100"/>
              <a:buNone/>
            </a:pPr>
            <a:r>
              <a:rPr lang="en-US" sz="1320" dirty="0"/>
              <a:t>- IR available for MVTX installation, ~Sept., 2022</a:t>
            </a:r>
          </a:p>
          <a:p>
            <a:pPr indent="-215900">
              <a:lnSpc>
                <a:spcPct val="80000"/>
              </a:lnSpc>
              <a:spcBef>
                <a:spcPts val="220"/>
              </a:spcBef>
              <a:spcAft>
                <a:spcPts val="0"/>
              </a:spcAft>
              <a:buClr>
                <a:schemeClr val="dk1"/>
              </a:buClr>
              <a:buSzPts val="1100"/>
              <a:buNone/>
            </a:pPr>
            <a:r>
              <a:rPr lang="en-US" sz="1320" dirty="0"/>
              <a:t>MVTX has ~6 months schedule float </a:t>
            </a:r>
          </a:p>
          <a:p>
            <a:pPr indent="-215900">
              <a:lnSpc>
                <a:spcPct val="80000"/>
              </a:lnSpc>
              <a:spcBef>
                <a:spcPts val="220"/>
              </a:spcBef>
              <a:spcAft>
                <a:spcPts val="0"/>
              </a:spcAft>
              <a:buClr>
                <a:schemeClr val="dk1"/>
              </a:buClr>
              <a:buSzPts val="1100"/>
              <a:buNone/>
            </a:pPr>
            <a:endParaRPr lang="en-US" sz="1320" dirty="0"/>
          </a:p>
          <a:p>
            <a:pPr indent="-215900">
              <a:lnSpc>
                <a:spcPct val="80000"/>
              </a:lnSpc>
              <a:spcBef>
                <a:spcPts val="220"/>
              </a:spcBef>
              <a:spcAft>
                <a:spcPts val="0"/>
              </a:spcAft>
              <a:buClr>
                <a:schemeClr val="dk1"/>
              </a:buClr>
              <a:buSzPts val="1100"/>
              <a:buNone/>
            </a:pPr>
            <a:r>
              <a:rPr lang="en-US" sz="1050" b="1" dirty="0"/>
              <a:t>NB:</a:t>
            </a:r>
          </a:p>
          <a:p>
            <a:pPr indent="-215900">
              <a:lnSpc>
                <a:spcPct val="80000"/>
              </a:lnSpc>
              <a:spcBef>
                <a:spcPts val="220"/>
              </a:spcBef>
              <a:spcAft>
                <a:spcPts val="0"/>
              </a:spcAft>
              <a:buClr>
                <a:schemeClr val="dk1"/>
              </a:buClr>
              <a:buSzPts val="1100"/>
              <a:buNone/>
            </a:pPr>
            <a:r>
              <a:rPr lang="en-US" sz="1050" dirty="0"/>
              <a:t>	Original (pre-COVID19) schedule: </a:t>
            </a:r>
          </a:p>
          <a:p>
            <a:pPr indent="-215900">
              <a:lnSpc>
                <a:spcPct val="80000"/>
              </a:lnSpc>
              <a:spcBef>
                <a:spcPts val="220"/>
              </a:spcBef>
              <a:spcAft>
                <a:spcPts val="0"/>
              </a:spcAft>
              <a:buClr>
                <a:schemeClr val="dk1"/>
              </a:buClr>
              <a:buSzPts val="1100"/>
              <a:buNone/>
            </a:pPr>
            <a:r>
              <a:rPr lang="en-US" sz="1050" dirty="0"/>
              <a:t>        - start assembly in Dec 2020</a:t>
            </a:r>
            <a:endParaRPr sz="1050" dirty="0"/>
          </a:p>
          <a:p>
            <a:pPr indent="-215900">
              <a:lnSpc>
                <a:spcPct val="80000"/>
              </a:lnSpc>
              <a:spcBef>
                <a:spcPts val="220"/>
              </a:spcBef>
              <a:spcAft>
                <a:spcPts val="0"/>
              </a:spcAft>
              <a:buClr>
                <a:schemeClr val="dk1"/>
              </a:buClr>
              <a:buSzPts val="1100"/>
              <a:buNone/>
            </a:pPr>
            <a:r>
              <a:rPr lang="en-US" sz="1050" dirty="0"/>
              <a:t>       </a:t>
            </a:r>
            <a:r>
              <a:rPr lang="en-US" sz="1050" dirty="0">
                <a:solidFill>
                  <a:srgbClr val="FF0000"/>
                </a:solidFill>
              </a:rPr>
              <a:t>Current schedule: </a:t>
            </a:r>
          </a:p>
          <a:p>
            <a:pPr indent="-215900">
              <a:lnSpc>
                <a:spcPct val="80000"/>
              </a:lnSpc>
              <a:spcBef>
                <a:spcPts val="220"/>
              </a:spcBef>
              <a:spcAft>
                <a:spcPts val="0"/>
              </a:spcAft>
              <a:buClr>
                <a:schemeClr val="dk1"/>
              </a:buClr>
              <a:buSzPts val="1100"/>
              <a:buNone/>
            </a:pPr>
            <a:r>
              <a:rPr lang="en-US" sz="1050" dirty="0"/>
              <a:t>        - start assembly in March/April 2021 (3-4 months delay)</a:t>
            </a:r>
            <a:endParaRPr sz="1050" dirty="0"/>
          </a:p>
        </p:txBody>
      </p:sp>
      <p:sp>
        <p:nvSpPr>
          <p:cNvPr id="181" name="Google Shape;181;p21"/>
          <p:cNvSpPr txBox="1">
            <a:spLocks noGrp="1"/>
          </p:cNvSpPr>
          <p:nvPr>
            <p:ph type="dt" idx="10"/>
          </p:nvPr>
        </p:nvSpPr>
        <p:spPr>
          <a:xfrm>
            <a:off x="0" y="4972050"/>
            <a:ext cx="2133600" cy="1714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12/15/2020</a:t>
            </a:r>
            <a:endParaRPr dirty="0"/>
          </a:p>
        </p:txBody>
      </p:sp>
      <p:sp>
        <p:nvSpPr>
          <p:cNvPr id="182" name="Google Shape;182;p21"/>
          <p:cNvSpPr txBox="1">
            <a:spLocks noGrp="1"/>
          </p:cNvSpPr>
          <p:nvPr>
            <p:ph type="ftr" idx="11"/>
          </p:nvPr>
        </p:nvSpPr>
        <p:spPr>
          <a:xfrm>
            <a:off x="3171031" y="4914900"/>
            <a:ext cx="2895600" cy="20716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MVTX Production Readiness Review</a:t>
            </a:r>
            <a:endParaRPr/>
          </a:p>
        </p:txBody>
      </p:sp>
      <p:sp>
        <p:nvSpPr>
          <p:cNvPr id="183" name="Google Shape;183;p21"/>
          <p:cNvSpPr txBox="1">
            <a:spLocks noGrp="1"/>
          </p:cNvSpPr>
          <p:nvPr>
            <p:ph type="sldNum" idx="12"/>
          </p:nvPr>
        </p:nvSpPr>
        <p:spPr>
          <a:xfrm>
            <a:off x="8609806" y="4869657"/>
            <a:ext cx="53419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grpSp>
        <p:nvGrpSpPr>
          <p:cNvPr id="184" name="Google Shape;184;p21"/>
          <p:cNvGrpSpPr/>
          <p:nvPr/>
        </p:nvGrpSpPr>
        <p:grpSpPr>
          <a:xfrm>
            <a:off x="4495800" y="579513"/>
            <a:ext cx="4487653" cy="4335387"/>
            <a:chOff x="6256547" y="-132204"/>
            <a:chExt cx="5915149" cy="5769223"/>
          </a:xfrm>
        </p:grpSpPr>
        <p:grpSp>
          <p:nvGrpSpPr>
            <p:cNvPr id="185" name="Google Shape;185;p21"/>
            <p:cNvGrpSpPr/>
            <p:nvPr/>
          </p:nvGrpSpPr>
          <p:grpSpPr>
            <a:xfrm>
              <a:off x="6256547" y="-132204"/>
              <a:ext cx="5915149" cy="5769223"/>
              <a:chOff x="6062003" y="835659"/>
              <a:chExt cx="5915149" cy="5527997"/>
            </a:xfrm>
          </p:grpSpPr>
          <p:grpSp>
            <p:nvGrpSpPr>
              <p:cNvPr id="186" name="Google Shape;186;p21"/>
              <p:cNvGrpSpPr/>
              <p:nvPr/>
            </p:nvGrpSpPr>
            <p:grpSpPr>
              <a:xfrm>
                <a:off x="6062003" y="835659"/>
                <a:ext cx="5915149" cy="5527997"/>
                <a:chOff x="6242854" y="525875"/>
                <a:chExt cx="5915149" cy="5527997"/>
              </a:xfrm>
            </p:grpSpPr>
            <p:pic>
              <p:nvPicPr>
                <p:cNvPr id="187" name="Google Shape;187;p21"/>
                <p:cNvPicPr preferRelativeResize="0"/>
                <p:nvPr/>
              </p:nvPicPr>
              <p:blipFill rotWithShape="1">
                <a:blip r:embed="rId3">
                  <a:alphaModFix/>
                </a:blip>
                <a:srcRect/>
                <a:stretch/>
              </p:blipFill>
              <p:spPr>
                <a:xfrm>
                  <a:off x="6242854" y="959849"/>
                  <a:ext cx="5915149" cy="5094023"/>
                </a:xfrm>
                <a:prstGeom prst="rect">
                  <a:avLst/>
                </a:prstGeom>
                <a:noFill/>
                <a:ln>
                  <a:noFill/>
                </a:ln>
              </p:spPr>
            </p:pic>
            <p:sp>
              <p:nvSpPr>
                <p:cNvPr id="188" name="Google Shape;188;p21"/>
                <p:cNvSpPr txBox="1"/>
                <p:nvPr/>
              </p:nvSpPr>
              <p:spPr>
                <a:xfrm>
                  <a:off x="6462978" y="525875"/>
                  <a:ext cx="56334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Pre-COVID19 Schedule in MVTX PMP</a:t>
                  </a:r>
                  <a:endParaRPr dirty="0"/>
                </a:p>
              </p:txBody>
            </p:sp>
          </p:grpSp>
          <p:sp>
            <p:nvSpPr>
              <p:cNvPr id="189" name="Google Shape;189;p21"/>
              <p:cNvSpPr/>
              <p:nvPr/>
            </p:nvSpPr>
            <p:spPr>
              <a:xfrm>
                <a:off x="9036995" y="3667420"/>
                <a:ext cx="1089497" cy="586079"/>
              </a:xfrm>
              <a:prstGeom prst="ellipse">
                <a:avLst/>
              </a:prstGeom>
              <a:noFill/>
              <a:ln w="28575" cap="flat" cmpd="sng">
                <a:solidFill>
                  <a:srgbClr val="0432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21"/>
              <p:cNvSpPr/>
              <p:nvPr/>
            </p:nvSpPr>
            <p:spPr>
              <a:xfrm>
                <a:off x="8832715" y="4311772"/>
                <a:ext cx="1691357" cy="586078"/>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1" name="Google Shape;191;p21"/>
              <p:cNvCxnSpPr/>
              <p:nvPr/>
            </p:nvCxnSpPr>
            <p:spPr>
              <a:xfrm>
                <a:off x="9778238" y="2013626"/>
                <a:ext cx="0" cy="3929975"/>
              </a:xfrm>
              <a:prstGeom prst="straightConnector1">
                <a:avLst/>
              </a:prstGeom>
              <a:noFill/>
              <a:ln w="38100" cap="flat" cmpd="sng">
                <a:solidFill>
                  <a:srgbClr val="4A7DBA"/>
                </a:solidFill>
                <a:prstDash val="dash"/>
                <a:round/>
                <a:headEnd type="none" w="sm" len="sm"/>
                <a:tailEnd type="none" w="sm" len="sm"/>
              </a:ln>
            </p:spPr>
          </p:cxnSp>
          <p:sp>
            <p:nvSpPr>
              <p:cNvPr id="192" name="Google Shape;192;p21"/>
              <p:cNvSpPr txBox="1"/>
              <p:nvPr/>
            </p:nvSpPr>
            <p:spPr>
              <a:xfrm>
                <a:off x="9678393" y="2421370"/>
                <a:ext cx="73052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0070C0"/>
                    </a:solidFill>
                    <a:latin typeface="Calibri"/>
                    <a:ea typeface="Calibri"/>
                    <a:cs typeface="Calibri"/>
                    <a:sym typeface="Calibri"/>
                  </a:rPr>
                  <a:t>Today</a:t>
                </a:r>
                <a:endParaRPr sz="1200" dirty="0"/>
              </a:p>
            </p:txBody>
          </p:sp>
        </p:grpSp>
        <p:sp>
          <p:nvSpPr>
            <p:cNvPr id="193" name="Google Shape;193;p21"/>
            <p:cNvSpPr/>
            <p:nvPr/>
          </p:nvSpPr>
          <p:spPr>
            <a:xfrm>
              <a:off x="10297838" y="3588363"/>
              <a:ext cx="173053" cy="160311"/>
            </a:xfrm>
            <a:prstGeom prst="star5">
              <a:avLst>
                <a:gd name="adj" fmla="val 19098"/>
                <a:gd name="hf" fmla="val 105146"/>
                <a:gd name="vf" fmla="val 110557"/>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21"/>
            <p:cNvSpPr txBox="1"/>
            <p:nvPr/>
          </p:nvSpPr>
          <p:spPr>
            <a:xfrm>
              <a:off x="10550075" y="3464857"/>
              <a:ext cx="141000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Calibri"/>
                  <a:ea typeface="Calibri"/>
                  <a:cs typeface="Calibri"/>
                  <a:sym typeface="Calibri"/>
                </a:rPr>
                <a:t>Assembly review</a:t>
              </a:r>
              <a:endParaRPr/>
            </a:p>
          </p:txBody>
        </p:sp>
      </p:grpSp>
      <p:cxnSp>
        <p:nvCxnSpPr>
          <p:cNvPr id="195" name="Google Shape;195;p21"/>
          <p:cNvCxnSpPr/>
          <p:nvPr/>
        </p:nvCxnSpPr>
        <p:spPr>
          <a:xfrm>
            <a:off x="3037200" y="959575"/>
            <a:ext cx="3653700" cy="1925100"/>
          </a:xfrm>
          <a:prstGeom prst="straightConnector1">
            <a:avLst/>
          </a:prstGeom>
          <a:noFill/>
          <a:ln w="9525" cap="flat" cmpd="sng">
            <a:solidFill>
              <a:srgbClr val="0000FF"/>
            </a:solidFill>
            <a:prstDash val="solid"/>
            <a:round/>
            <a:headEnd type="none" w="med" len="med"/>
            <a:tailEnd type="triangle" w="med" len="med"/>
          </a:ln>
        </p:spPr>
      </p:cxnSp>
      <p:cxnSp>
        <p:nvCxnSpPr>
          <p:cNvPr id="196" name="Google Shape;196;p21"/>
          <p:cNvCxnSpPr/>
          <p:nvPr/>
        </p:nvCxnSpPr>
        <p:spPr>
          <a:xfrm>
            <a:off x="3056850" y="2717675"/>
            <a:ext cx="3388500" cy="795600"/>
          </a:xfrm>
          <a:prstGeom prst="straightConnector1">
            <a:avLst/>
          </a:prstGeom>
          <a:noFill/>
          <a:ln w="9525" cap="flat" cmpd="sng">
            <a:solidFill>
              <a:srgbClr val="FF0000"/>
            </a:solidFill>
            <a:prstDash val="solid"/>
            <a:round/>
            <a:headEnd type="none" w="med" len="med"/>
            <a:tailEnd type="triangle" w="med" len="med"/>
          </a:ln>
        </p:spPr>
      </p:cxnSp>
      <p:cxnSp>
        <p:nvCxnSpPr>
          <p:cNvPr id="3" name="Straight Arrow Connector 2">
            <a:extLst>
              <a:ext uri="{FF2B5EF4-FFF2-40B4-BE49-F238E27FC236}">
                <a16:creationId xmlns:a16="http://schemas.microsoft.com/office/drawing/2014/main" id="{5515576E-7ADB-5E40-8AF1-EF9A47ED9DAF}"/>
              </a:ext>
            </a:extLst>
          </p:cNvPr>
          <p:cNvCxnSpPr>
            <a:cxnSpLocks/>
          </p:cNvCxnSpPr>
          <p:nvPr/>
        </p:nvCxnSpPr>
        <p:spPr>
          <a:xfrm>
            <a:off x="3224508" y="3765327"/>
            <a:ext cx="4809044" cy="664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91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09C7-E9FA-5F41-8734-7D97D9488B3C}"/>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8E4F90E0-11CB-BC4D-95C1-6720CC4CE6F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E995241-E2BB-034C-A543-69D2236D09FD}"/>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9141225B-4D69-134F-8FD6-EAD2340C65D8}"/>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7FD99986-21B0-F04F-9303-FBACB9D66EB5}"/>
              </a:ext>
            </a:extLst>
          </p:cNvPr>
          <p:cNvSpPr>
            <a:spLocks noGrp="1"/>
          </p:cNvSpPr>
          <p:nvPr>
            <p:ph type="sldNum" sz="quarter" idx="12"/>
          </p:nvPr>
        </p:nvSpPr>
        <p:spPr/>
        <p:txBody>
          <a:bodyPr/>
          <a:lstStyle/>
          <a:p>
            <a:fld id="{4B932B3A-BA38-40C7-ADEE-2A1902CEB265}" type="slidenum">
              <a:rPr lang="en-US" altLang="en-US" smtClean="0"/>
              <a:pPr/>
              <a:t>14</a:t>
            </a:fld>
            <a:endParaRPr lang="en-US" altLang="en-US"/>
          </a:p>
        </p:txBody>
      </p:sp>
    </p:spTree>
    <p:extLst>
      <p:ext uri="{BB962C8B-B14F-4D97-AF65-F5344CB8AC3E}">
        <p14:creationId xmlns:p14="http://schemas.microsoft.com/office/powerpoint/2010/main" val="87461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D557-ACFD-3843-9333-39B5D8C39F3A}"/>
              </a:ext>
            </a:extLst>
          </p:cNvPr>
          <p:cNvSpPr>
            <a:spLocks noGrp="1"/>
          </p:cNvSpPr>
          <p:nvPr>
            <p:ph type="title"/>
          </p:nvPr>
        </p:nvSpPr>
        <p:spPr/>
        <p:txBody>
          <a:bodyPr/>
          <a:lstStyle/>
          <a:p>
            <a:r>
              <a:rPr lang="en-US" dirty="0"/>
              <a:t>MVTX Detector and Interface </a:t>
            </a:r>
          </a:p>
        </p:txBody>
      </p:sp>
      <p:sp>
        <p:nvSpPr>
          <p:cNvPr id="3" name="Date Placeholder 2">
            <a:extLst>
              <a:ext uri="{FF2B5EF4-FFF2-40B4-BE49-F238E27FC236}">
                <a16:creationId xmlns:a16="http://schemas.microsoft.com/office/drawing/2014/main" id="{71354A54-B5FD-D74C-88FC-8FAC8D5C54BF}"/>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52DD6FF0-8A5F-0643-B773-187107633CC0}"/>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75C6C89A-0FAD-0E47-854C-6837DC0CBF71}"/>
              </a:ext>
            </a:extLst>
          </p:cNvPr>
          <p:cNvSpPr>
            <a:spLocks noGrp="1"/>
          </p:cNvSpPr>
          <p:nvPr>
            <p:ph type="sldNum" sz="quarter" idx="12"/>
          </p:nvPr>
        </p:nvSpPr>
        <p:spPr/>
        <p:txBody>
          <a:bodyPr/>
          <a:lstStyle/>
          <a:p>
            <a:fld id="{0AE0C637-5835-444B-B8C0-92C25AFA2084}" type="slidenum">
              <a:rPr lang="en-US" altLang="en-US" smtClean="0"/>
              <a:pPr/>
              <a:t>15</a:t>
            </a:fld>
            <a:endParaRPr lang="en-US" altLang="en-US"/>
          </a:p>
        </p:txBody>
      </p:sp>
      <p:grpSp>
        <p:nvGrpSpPr>
          <p:cNvPr id="8" name="Group 7">
            <a:extLst>
              <a:ext uri="{FF2B5EF4-FFF2-40B4-BE49-F238E27FC236}">
                <a16:creationId xmlns:a16="http://schemas.microsoft.com/office/drawing/2014/main" id="{E8115034-A55A-8146-8659-E61C47EF5A8E}"/>
              </a:ext>
            </a:extLst>
          </p:cNvPr>
          <p:cNvGrpSpPr/>
          <p:nvPr/>
        </p:nvGrpSpPr>
        <p:grpSpPr>
          <a:xfrm>
            <a:off x="5486400" y="2341317"/>
            <a:ext cx="3657600" cy="2057401"/>
            <a:chOff x="5410200" y="1276350"/>
            <a:chExt cx="3657600" cy="2057401"/>
          </a:xfrm>
        </p:grpSpPr>
        <p:pic>
          <p:nvPicPr>
            <p:cNvPr id="1028" name="Picture 4">
              <a:extLst>
                <a:ext uri="{FF2B5EF4-FFF2-40B4-BE49-F238E27FC236}">
                  <a16:creationId xmlns:a16="http://schemas.microsoft.com/office/drawing/2014/main" id="{86A71F31-ACDB-3446-B428-F401144041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0200" y="1276350"/>
              <a:ext cx="3657600" cy="20574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2B4A42-6BA6-5842-A9B9-E8B45C786433}"/>
                </a:ext>
              </a:extLst>
            </p:cNvPr>
            <p:cNvSpPr/>
            <p:nvPr/>
          </p:nvSpPr>
          <p:spPr>
            <a:xfrm rot="5400000">
              <a:off x="5638800" y="1885950"/>
              <a:ext cx="1981200" cy="76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E1C751-136C-2241-BE89-C14AA10B9158}"/>
                </a:ext>
              </a:extLst>
            </p:cNvPr>
            <p:cNvSpPr/>
            <p:nvPr/>
          </p:nvSpPr>
          <p:spPr>
            <a:xfrm>
              <a:off x="7562778" y="1276350"/>
              <a:ext cx="743022" cy="1981200"/>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sp>
        <p:nvSpPr>
          <p:cNvPr id="12" name="TextBox 11">
            <a:extLst>
              <a:ext uri="{FF2B5EF4-FFF2-40B4-BE49-F238E27FC236}">
                <a16:creationId xmlns:a16="http://schemas.microsoft.com/office/drawing/2014/main" id="{7EA28628-76C2-784D-891D-B44225E579DD}"/>
              </a:ext>
            </a:extLst>
          </p:cNvPr>
          <p:cNvSpPr txBox="1"/>
          <p:nvPr/>
        </p:nvSpPr>
        <p:spPr>
          <a:xfrm>
            <a:off x="557810" y="575815"/>
            <a:ext cx="6912470" cy="538609"/>
          </a:xfrm>
          <a:prstGeom prst="rect">
            <a:avLst/>
          </a:prstGeom>
          <a:noFill/>
        </p:spPr>
        <p:txBody>
          <a:bodyPr wrap="none" rtlCol="0">
            <a:spAutoFit/>
          </a:bodyPr>
          <a:lstStyle/>
          <a:p>
            <a:r>
              <a:rPr lang="en-US" dirty="0"/>
              <a:t>sPHENIX-SE-ICD-042 Document:</a:t>
            </a:r>
          </a:p>
          <a:p>
            <a:r>
              <a:rPr lang="en-US" sz="1100" dirty="0"/>
              <a:t>https://</a:t>
            </a:r>
            <a:r>
              <a:rPr lang="en-US" sz="1100" dirty="0" err="1"/>
              <a:t>docs.google.com</a:t>
            </a:r>
            <a:r>
              <a:rPr lang="en-US" sz="1100" dirty="0"/>
              <a:t>/spreadsheets/d/1hHUhxZOZv8WEs3FH361_gN6McVU4Zhy60sGtYotRHMs/</a:t>
            </a:r>
            <a:r>
              <a:rPr lang="en-US" sz="1100" dirty="0" err="1"/>
              <a:t>edit?usp</a:t>
            </a:r>
            <a:r>
              <a:rPr lang="en-US" sz="1100" dirty="0"/>
              <a:t>=sharing</a:t>
            </a:r>
          </a:p>
        </p:txBody>
      </p:sp>
      <p:sp>
        <p:nvSpPr>
          <p:cNvPr id="13" name="TextBox 12">
            <a:extLst>
              <a:ext uri="{FF2B5EF4-FFF2-40B4-BE49-F238E27FC236}">
                <a16:creationId xmlns:a16="http://schemas.microsoft.com/office/drawing/2014/main" id="{C66106FE-7CBE-DC44-B3E3-5D8792931919}"/>
              </a:ext>
            </a:extLst>
          </p:cNvPr>
          <p:cNvSpPr txBox="1"/>
          <p:nvPr/>
        </p:nvSpPr>
        <p:spPr>
          <a:xfrm>
            <a:off x="6125183" y="1685712"/>
            <a:ext cx="2664255" cy="369332"/>
          </a:xfrm>
          <a:prstGeom prst="rect">
            <a:avLst/>
          </a:prstGeom>
          <a:noFill/>
        </p:spPr>
        <p:txBody>
          <a:bodyPr wrap="none" rtlCol="0">
            <a:spAutoFit/>
          </a:bodyPr>
          <a:lstStyle/>
          <a:p>
            <a:r>
              <a:rPr lang="en-US" dirty="0"/>
              <a:t>Power and safety interlock</a:t>
            </a:r>
          </a:p>
        </p:txBody>
      </p:sp>
      <p:grpSp>
        <p:nvGrpSpPr>
          <p:cNvPr id="17" name="Group 16">
            <a:extLst>
              <a:ext uri="{FF2B5EF4-FFF2-40B4-BE49-F238E27FC236}">
                <a16:creationId xmlns:a16="http://schemas.microsoft.com/office/drawing/2014/main" id="{9C678F9B-008B-534B-BDAE-BE82EDA1A0DD}"/>
              </a:ext>
            </a:extLst>
          </p:cNvPr>
          <p:cNvGrpSpPr/>
          <p:nvPr/>
        </p:nvGrpSpPr>
        <p:grpSpPr>
          <a:xfrm>
            <a:off x="1891782" y="1769462"/>
            <a:ext cx="3531638" cy="2704403"/>
            <a:chOff x="291581" y="872735"/>
            <a:chExt cx="3531638" cy="2704403"/>
          </a:xfrm>
        </p:grpSpPr>
        <p:grpSp>
          <p:nvGrpSpPr>
            <p:cNvPr id="15" name="Group 14">
              <a:extLst>
                <a:ext uri="{FF2B5EF4-FFF2-40B4-BE49-F238E27FC236}">
                  <a16:creationId xmlns:a16="http://schemas.microsoft.com/office/drawing/2014/main" id="{B233641F-C849-BD4C-BCE5-4265A6D291ED}"/>
                </a:ext>
              </a:extLst>
            </p:cNvPr>
            <p:cNvGrpSpPr/>
            <p:nvPr/>
          </p:nvGrpSpPr>
          <p:grpSpPr>
            <a:xfrm>
              <a:off x="291581" y="872735"/>
              <a:ext cx="3531638" cy="2704403"/>
              <a:chOff x="354562" y="1219548"/>
              <a:chExt cx="3531638" cy="2704403"/>
            </a:xfrm>
          </p:grpSpPr>
          <p:pic>
            <p:nvPicPr>
              <p:cNvPr id="1026" name="Picture 2">
                <a:extLst>
                  <a:ext uri="{FF2B5EF4-FFF2-40B4-BE49-F238E27FC236}">
                    <a16:creationId xmlns:a16="http://schemas.microsoft.com/office/drawing/2014/main" id="{9C711C90-88D4-6D43-B6BC-2F7A106BD83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4562" y="1219548"/>
                <a:ext cx="3405041" cy="27044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56EF278-D674-2843-A31B-6DDE3A7B518B}"/>
                  </a:ext>
                </a:extLst>
              </p:cNvPr>
              <p:cNvSpPr/>
              <p:nvPr/>
            </p:nvSpPr>
            <p:spPr>
              <a:xfrm>
                <a:off x="3134408" y="1765223"/>
                <a:ext cx="304800" cy="381000"/>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Rectangle 13">
                <a:extLst>
                  <a:ext uri="{FF2B5EF4-FFF2-40B4-BE49-F238E27FC236}">
                    <a16:creationId xmlns:a16="http://schemas.microsoft.com/office/drawing/2014/main" id="{1AC43DEA-2B1B-8D4B-B06D-A3B8202FD861}"/>
                  </a:ext>
                </a:extLst>
              </p:cNvPr>
              <p:cNvSpPr/>
              <p:nvPr/>
            </p:nvSpPr>
            <p:spPr>
              <a:xfrm>
                <a:off x="3439208" y="1276350"/>
                <a:ext cx="446992" cy="209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D0F926B-4DD2-F446-A198-FA11126D5CE5}"/>
                </a:ext>
              </a:extLst>
            </p:cNvPr>
            <p:cNvSpPr/>
            <p:nvPr/>
          </p:nvSpPr>
          <p:spPr>
            <a:xfrm>
              <a:off x="3071427" y="2717981"/>
              <a:ext cx="3048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194E86CA-7F8F-FD4A-9851-ACEE0C8D57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440640" flipV="1">
            <a:off x="-719322" y="2535517"/>
            <a:ext cx="3186875" cy="1038013"/>
          </a:xfrm>
          <a:prstGeom prst="rect">
            <a:avLst/>
          </a:prstGeom>
        </p:spPr>
      </p:pic>
      <p:cxnSp>
        <p:nvCxnSpPr>
          <p:cNvPr id="20" name="Straight Arrow Connector 19">
            <a:extLst>
              <a:ext uri="{FF2B5EF4-FFF2-40B4-BE49-F238E27FC236}">
                <a16:creationId xmlns:a16="http://schemas.microsoft.com/office/drawing/2014/main" id="{23FC8A29-090A-5747-8F5D-CFEE2AA8E500}"/>
              </a:ext>
            </a:extLst>
          </p:cNvPr>
          <p:cNvCxnSpPr/>
          <p:nvPr/>
        </p:nvCxnSpPr>
        <p:spPr>
          <a:xfrm flipH="1" flipV="1">
            <a:off x="1066800" y="1428750"/>
            <a:ext cx="2438400" cy="16257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3F0D25-847D-B34C-94DF-2F06ED2DB85A}"/>
              </a:ext>
            </a:extLst>
          </p:cNvPr>
          <p:cNvCxnSpPr>
            <a:cxnSpLocks/>
          </p:cNvCxnSpPr>
          <p:nvPr/>
        </p:nvCxnSpPr>
        <p:spPr>
          <a:xfrm flipH="1">
            <a:off x="1406242" y="3709561"/>
            <a:ext cx="2058631" cy="8581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49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490C-FF37-AF42-AD17-D06C8DEB53AD}"/>
              </a:ext>
            </a:extLst>
          </p:cNvPr>
          <p:cNvSpPr>
            <a:spLocks noGrp="1"/>
          </p:cNvSpPr>
          <p:nvPr>
            <p:ph type="title"/>
          </p:nvPr>
        </p:nvSpPr>
        <p:spPr/>
        <p:txBody>
          <a:bodyPr/>
          <a:lstStyle/>
          <a:p>
            <a:r>
              <a:rPr lang="en-US" dirty="0"/>
              <a:t>MVTX Detector: End-Wheels</a:t>
            </a:r>
          </a:p>
        </p:txBody>
      </p:sp>
      <p:sp>
        <p:nvSpPr>
          <p:cNvPr id="3" name="Date Placeholder 2">
            <a:extLst>
              <a:ext uri="{FF2B5EF4-FFF2-40B4-BE49-F238E27FC236}">
                <a16:creationId xmlns:a16="http://schemas.microsoft.com/office/drawing/2014/main" id="{495078EC-E076-4C45-988E-2DC734E0D370}"/>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FA8C6A63-6F72-A742-8292-18351CFA71A7}"/>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3B64159F-1DAB-AF4E-A43B-4E1DA75293C3}"/>
              </a:ext>
            </a:extLst>
          </p:cNvPr>
          <p:cNvSpPr>
            <a:spLocks noGrp="1"/>
          </p:cNvSpPr>
          <p:nvPr>
            <p:ph type="sldNum" sz="quarter" idx="12"/>
          </p:nvPr>
        </p:nvSpPr>
        <p:spPr/>
        <p:txBody>
          <a:bodyPr/>
          <a:lstStyle/>
          <a:p>
            <a:fld id="{0AE0C637-5835-444B-B8C0-92C25AFA2084}" type="slidenum">
              <a:rPr lang="en-US" altLang="en-US" smtClean="0"/>
              <a:pPr/>
              <a:t>16</a:t>
            </a:fld>
            <a:endParaRPr lang="en-US" altLang="en-US"/>
          </a:p>
        </p:txBody>
      </p:sp>
      <p:pic>
        <p:nvPicPr>
          <p:cNvPr id="2050" name="Picture 2">
            <a:extLst>
              <a:ext uri="{FF2B5EF4-FFF2-40B4-BE49-F238E27FC236}">
                <a16:creationId xmlns:a16="http://schemas.microsoft.com/office/drawing/2014/main" id="{2BD5917D-3A6D-124C-97D1-A6DBB6602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458" y="592781"/>
            <a:ext cx="4102100" cy="437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19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E5A9-E5F8-EF4E-A822-AE609FB70B1C}"/>
              </a:ext>
            </a:extLst>
          </p:cNvPr>
          <p:cNvSpPr>
            <a:spLocks noGrp="1"/>
          </p:cNvSpPr>
          <p:nvPr>
            <p:ph type="title"/>
          </p:nvPr>
        </p:nvSpPr>
        <p:spPr>
          <a:xfrm>
            <a:off x="228600" y="593"/>
            <a:ext cx="8229600" cy="546497"/>
          </a:xfrm>
        </p:spPr>
        <p:txBody>
          <a:bodyPr/>
          <a:lstStyle/>
          <a:p>
            <a:r>
              <a:rPr lang="en-US" sz="3200" dirty="0"/>
              <a:t>3 Vendors’ Bids Received (one didn’t responded)</a:t>
            </a:r>
          </a:p>
        </p:txBody>
      </p:sp>
      <p:sp>
        <p:nvSpPr>
          <p:cNvPr id="4" name="Date Placeholder 3">
            <a:extLst>
              <a:ext uri="{FF2B5EF4-FFF2-40B4-BE49-F238E27FC236}">
                <a16:creationId xmlns:a16="http://schemas.microsoft.com/office/drawing/2014/main" id="{5143309B-6498-3846-A947-33B13060E713}"/>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5815119F-CD6F-5945-A801-AABC9E319CF7}"/>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FDE53560-9D97-5D45-8379-59A0694C56ED}"/>
              </a:ext>
            </a:extLst>
          </p:cNvPr>
          <p:cNvSpPr>
            <a:spLocks noGrp="1"/>
          </p:cNvSpPr>
          <p:nvPr>
            <p:ph type="sldNum" sz="quarter" idx="12"/>
          </p:nvPr>
        </p:nvSpPr>
        <p:spPr/>
        <p:txBody>
          <a:bodyPr/>
          <a:lstStyle/>
          <a:p>
            <a:fld id="{4B932B3A-BA38-40C7-ADEE-2A1902CEB265}" type="slidenum">
              <a:rPr lang="en-US" altLang="en-US" smtClean="0"/>
              <a:pPr/>
              <a:t>17</a:t>
            </a:fld>
            <a:endParaRPr lang="en-US" altLang="en-US"/>
          </a:p>
        </p:txBody>
      </p:sp>
      <p:pic>
        <p:nvPicPr>
          <p:cNvPr id="7" name="Picture 6">
            <a:extLst>
              <a:ext uri="{FF2B5EF4-FFF2-40B4-BE49-F238E27FC236}">
                <a16:creationId xmlns:a16="http://schemas.microsoft.com/office/drawing/2014/main" id="{D06B0A99-3038-4F45-B871-04CCDCCFFD0F}"/>
              </a:ext>
            </a:extLst>
          </p:cNvPr>
          <p:cNvPicPr>
            <a:picLocks noChangeAspect="1"/>
          </p:cNvPicPr>
          <p:nvPr/>
        </p:nvPicPr>
        <p:blipFill>
          <a:blip r:embed="rId2"/>
          <a:stretch>
            <a:fillRect/>
          </a:stretch>
        </p:blipFill>
        <p:spPr>
          <a:xfrm>
            <a:off x="0" y="1821699"/>
            <a:ext cx="9144000" cy="1500101"/>
          </a:xfrm>
          <a:prstGeom prst="rect">
            <a:avLst/>
          </a:prstGeom>
        </p:spPr>
      </p:pic>
    </p:spTree>
    <p:extLst>
      <p:ext uri="{BB962C8B-B14F-4D97-AF65-F5344CB8AC3E}">
        <p14:creationId xmlns:p14="http://schemas.microsoft.com/office/powerpoint/2010/main" val="57517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0B6F-CB92-2146-8F86-38D505CA7226}"/>
              </a:ext>
            </a:extLst>
          </p:cNvPr>
          <p:cNvSpPr>
            <a:spLocks noGrp="1"/>
          </p:cNvSpPr>
          <p:nvPr>
            <p:ph type="title"/>
          </p:nvPr>
        </p:nvSpPr>
        <p:spPr/>
        <p:txBody>
          <a:bodyPr/>
          <a:lstStyle/>
          <a:p>
            <a:r>
              <a:rPr lang="en-US" dirty="0"/>
              <a:t>Cost from </a:t>
            </a:r>
            <a:r>
              <a:rPr lang="en-US" dirty="0" err="1"/>
              <a:t>WorkShape</a:t>
            </a:r>
            <a:endParaRPr lang="en-US" dirty="0"/>
          </a:p>
        </p:txBody>
      </p:sp>
      <p:sp>
        <p:nvSpPr>
          <p:cNvPr id="3" name="Date Placeholder 2">
            <a:extLst>
              <a:ext uri="{FF2B5EF4-FFF2-40B4-BE49-F238E27FC236}">
                <a16:creationId xmlns:a16="http://schemas.microsoft.com/office/drawing/2014/main" id="{8613E420-CCC4-2445-A6D4-CCFCB7D2251B}"/>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A0678BEB-B9D2-624B-8C7D-08C1E6D409E1}"/>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8FE027FD-A802-6747-850D-1FE5B03B0385}"/>
              </a:ext>
            </a:extLst>
          </p:cNvPr>
          <p:cNvSpPr>
            <a:spLocks noGrp="1"/>
          </p:cNvSpPr>
          <p:nvPr>
            <p:ph type="sldNum" sz="quarter" idx="12"/>
          </p:nvPr>
        </p:nvSpPr>
        <p:spPr/>
        <p:txBody>
          <a:bodyPr/>
          <a:lstStyle/>
          <a:p>
            <a:fld id="{0AE0C637-5835-444B-B8C0-92C25AFA2084}" type="slidenum">
              <a:rPr lang="en-US" altLang="en-US" smtClean="0"/>
              <a:pPr/>
              <a:t>18</a:t>
            </a:fld>
            <a:endParaRPr lang="en-US" altLang="en-US"/>
          </a:p>
        </p:txBody>
      </p:sp>
      <p:pic>
        <p:nvPicPr>
          <p:cNvPr id="6" name="Picture 5">
            <a:extLst>
              <a:ext uri="{FF2B5EF4-FFF2-40B4-BE49-F238E27FC236}">
                <a16:creationId xmlns:a16="http://schemas.microsoft.com/office/drawing/2014/main" id="{4C612EFA-D171-8548-9A2D-0708C3EAB7B4}"/>
              </a:ext>
            </a:extLst>
          </p:cNvPr>
          <p:cNvPicPr>
            <a:picLocks noChangeAspect="1"/>
          </p:cNvPicPr>
          <p:nvPr/>
        </p:nvPicPr>
        <p:blipFill>
          <a:blip r:embed="rId2"/>
          <a:stretch>
            <a:fillRect/>
          </a:stretch>
        </p:blipFill>
        <p:spPr>
          <a:xfrm>
            <a:off x="3657600" y="731258"/>
            <a:ext cx="4526633" cy="4440503"/>
          </a:xfrm>
          <a:prstGeom prst="rect">
            <a:avLst/>
          </a:prstGeom>
        </p:spPr>
      </p:pic>
      <p:sp>
        <p:nvSpPr>
          <p:cNvPr id="7" name="TextBox 6">
            <a:extLst>
              <a:ext uri="{FF2B5EF4-FFF2-40B4-BE49-F238E27FC236}">
                <a16:creationId xmlns:a16="http://schemas.microsoft.com/office/drawing/2014/main" id="{B1014C55-2B21-BA4D-B8DA-D91DB1E32AF6}"/>
              </a:ext>
            </a:extLst>
          </p:cNvPr>
          <p:cNvSpPr txBox="1"/>
          <p:nvPr/>
        </p:nvSpPr>
        <p:spPr>
          <a:xfrm>
            <a:off x="0" y="1200150"/>
            <a:ext cx="3805272" cy="2585323"/>
          </a:xfrm>
          <a:prstGeom prst="rect">
            <a:avLst/>
          </a:prstGeom>
          <a:noFill/>
        </p:spPr>
        <p:txBody>
          <a:bodyPr wrap="none" rtlCol="0">
            <a:spAutoFit/>
          </a:bodyPr>
          <a:lstStyle/>
          <a:p>
            <a:r>
              <a:rPr lang="en-US" dirty="0"/>
              <a:t>1 EU$ = 1.2 US$</a:t>
            </a:r>
          </a:p>
          <a:p>
            <a:endParaRPr lang="en-US" dirty="0"/>
          </a:p>
          <a:p>
            <a:r>
              <a:rPr lang="en-US" dirty="0"/>
              <a:t>Total cost = EU$271K x 1.2 = US $325K </a:t>
            </a:r>
          </a:p>
          <a:p>
            <a:endParaRPr lang="en-US" dirty="0"/>
          </a:p>
          <a:p>
            <a:r>
              <a:rPr lang="en-US" dirty="0"/>
              <a:t>EWs:   EU $164.1 	=&gt; US $197K</a:t>
            </a:r>
          </a:p>
          <a:p>
            <a:r>
              <a:rPr lang="en-US" dirty="0"/>
              <a:t>CYSS:  EU $44.65K 	=&gt; US $54K</a:t>
            </a:r>
          </a:p>
          <a:p>
            <a:r>
              <a:rPr lang="en-US" dirty="0"/>
              <a:t>SB:      EU $44.15K  	=&gt; US $53K</a:t>
            </a:r>
          </a:p>
          <a:p>
            <a:endParaRPr lang="en-US" dirty="0"/>
          </a:p>
          <a:p>
            <a:r>
              <a:rPr lang="en-US" dirty="0"/>
              <a:t>Shipping:     	US $21K </a:t>
            </a:r>
          </a:p>
        </p:txBody>
      </p:sp>
    </p:spTree>
    <p:extLst>
      <p:ext uri="{BB962C8B-B14F-4D97-AF65-F5344CB8AC3E}">
        <p14:creationId xmlns:p14="http://schemas.microsoft.com/office/powerpoint/2010/main" val="2255300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C5B7-957F-4749-87B4-6212EBD95CD2}"/>
              </a:ext>
            </a:extLst>
          </p:cNvPr>
          <p:cNvSpPr>
            <a:spLocks noGrp="1"/>
          </p:cNvSpPr>
          <p:nvPr>
            <p:ph type="title"/>
          </p:nvPr>
        </p:nvSpPr>
        <p:spPr/>
        <p:txBody>
          <a:bodyPr/>
          <a:lstStyle/>
          <a:p>
            <a:r>
              <a:rPr lang="en-US" dirty="0"/>
              <a:t>Project Management Plan</a:t>
            </a:r>
          </a:p>
        </p:txBody>
      </p:sp>
      <p:sp>
        <p:nvSpPr>
          <p:cNvPr id="3" name="Content Placeholder 2">
            <a:extLst>
              <a:ext uri="{FF2B5EF4-FFF2-40B4-BE49-F238E27FC236}">
                <a16:creationId xmlns:a16="http://schemas.microsoft.com/office/drawing/2014/main" id="{EB82BA0A-7631-AA4B-B728-59D7DB400E33}"/>
              </a:ext>
            </a:extLst>
          </p:cNvPr>
          <p:cNvSpPr>
            <a:spLocks noGrp="1"/>
          </p:cNvSpPr>
          <p:nvPr>
            <p:ph idx="1"/>
          </p:nvPr>
        </p:nvSpPr>
        <p:spPr>
          <a:xfrm>
            <a:off x="228600" y="742950"/>
            <a:ext cx="4571272" cy="3851673"/>
          </a:xfrm>
        </p:spPr>
        <p:txBody>
          <a:bodyPr>
            <a:normAutofit fontScale="47500" lnSpcReduction="20000"/>
          </a:bodyPr>
          <a:lstStyle/>
          <a:p>
            <a:r>
              <a:rPr lang="en-US" dirty="0"/>
              <a:t>Draft PMP document completed</a:t>
            </a:r>
          </a:p>
          <a:p>
            <a:pPr lvl="1"/>
            <a:r>
              <a:rPr lang="en-US" dirty="0"/>
              <a:t>Project baseline</a:t>
            </a:r>
          </a:p>
          <a:p>
            <a:pPr lvl="2"/>
            <a:r>
              <a:rPr lang="en-US" dirty="0"/>
              <a:t>Physics </a:t>
            </a:r>
          </a:p>
          <a:p>
            <a:pPr lvl="2"/>
            <a:r>
              <a:rPr lang="en-US" dirty="0"/>
              <a:t>Functional requirements/KPP</a:t>
            </a:r>
          </a:p>
          <a:p>
            <a:pPr lvl="2"/>
            <a:r>
              <a:rPr lang="en-US" dirty="0"/>
              <a:t>Technical scope</a:t>
            </a:r>
          </a:p>
          <a:p>
            <a:pPr lvl="2"/>
            <a:r>
              <a:rPr lang="en-US" dirty="0"/>
              <a:t>Cost breakdown</a:t>
            </a:r>
          </a:p>
          <a:p>
            <a:pPr lvl="2"/>
            <a:r>
              <a:rPr lang="en-US" dirty="0"/>
              <a:t>Schedule</a:t>
            </a:r>
          </a:p>
          <a:p>
            <a:pPr lvl="2"/>
            <a:r>
              <a:rPr lang="en-US" dirty="0"/>
              <a:t>Funding profile</a:t>
            </a:r>
          </a:p>
          <a:p>
            <a:pPr lvl="2"/>
            <a:r>
              <a:rPr lang="en-US" dirty="0"/>
              <a:t>Planned BNL funding </a:t>
            </a:r>
          </a:p>
          <a:p>
            <a:pPr lvl="2"/>
            <a:r>
              <a:rPr lang="en-US" dirty="0"/>
              <a:t>Baseline change control </a:t>
            </a:r>
          </a:p>
          <a:p>
            <a:pPr lvl="1"/>
            <a:r>
              <a:rPr lang="en-US" dirty="0"/>
              <a:t>Management structure</a:t>
            </a:r>
          </a:p>
          <a:p>
            <a:pPr lvl="2"/>
            <a:r>
              <a:rPr lang="en-US" dirty="0"/>
              <a:t>Organization and team</a:t>
            </a:r>
          </a:p>
          <a:p>
            <a:pPr lvl="2"/>
            <a:r>
              <a:rPr lang="en-US" dirty="0"/>
              <a:t>Management responsibilities </a:t>
            </a:r>
          </a:p>
          <a:p>
            <a:pPr lvl="2"/>
            <a:r>
              <a:rPr lang="en-US" dirty="0"/>
              <a:t>Participating institutions</a:t>
            </a:r>
          </a:p>
          <a:p>
            <a:pPr lvl="1"/>
            <a:r>
              <a:rPr lang="en-US" dirty="0"/>
              <a:t>Project management and oversight </a:t>
            </a:r>
          </a:p>
          <a:p>
            <a:pPr lvl="2"/>
            <a:r>
              <a:rPr lang="en-US" dirty="0"/>
              <a:t>Risk management </a:t>
            </a:r>
          </a:p>
          <a:p>
            <a:pPr lvl="2"/>
            <a:r>
              <a:rPr lang="en-US" dirty="0"/>
              <a:t>Project reporting </a:t>
            </a:r>
          </a:p>
          <a:p>
            <a:pPr lvl="2"/>
            <a:r>
              <a:rPr lang="en-US" dirty="0"/>
              <a:t>Engineering and technology readiness </a:t>
            </a:r>
          </a:p>
          <a:p>
            <a:pPr lvl="2"/>
            <a:r>
              <a:rPr lang="en-US" dirty="0"/>
              <a:t>Quality assurance and configuration/document management </a:t>
            </a:r>
          </a:p>
          <a:p>
            <a:pPr lvl="2"/>
            <a:r>
              <a:rPr lang="en-US" dirty="0"/>
              <a:t>Operation readiness plan</a:t>
            </a:r>
          </a:p>
          <a:p>
            <a:pPr lvl="2"/>
            <a:r>
              <a:rPr lang="en-US" dirty="0"/>
              <a:t>ESSH plans and fabrication </a:t>
            </a:r>
          </a:p>
          <a:p>
            <a:pPr lvl="2"/>
            <a:r>
              <a:rPr lang="en-US" dirty="0"/>
              <a:t>Project closeout</a:t>
            </a:r>
          </a:p>
          <a:p>
            <a:pPr marL="0" indent="0">
              <a:buNone/>
            </a:pPr>
            <a:endParaRPr lang="en-US" dirty="0"/>
          </a:p>
          <a:p>
            <a:r>
              <a:rPr lang="en-US" dirty="0"/>
              <a:t>Project fully integrated into </a:t>
            </a:r>
            <a:r>
              <a:rPr lang="en-US" dirty="0" err="1"/>
              <a:t>sPHENIX</a:t>
            </a:r>
            <a:r>
              <a:rPr lang="en-US" dirty="0"/>
              <a:t> P6  </a:t>
            </a:r>
          </a:p>
          <a:p>
            <a:pPr lvl="1"/>
            <a:r>
              <a:rPr lang="en-US" dirty="0"/>
              <a:t>Costs, schedules and risk register </a:t>
            </a:r>
          </a:p>
          <a:p>
            <a:pPr lvl="1"/>
            <a:endParaRPr lang="en-US" dirty="0"/>
          </a:p>
        </p:txBody>
      </p:sp>
      <p:sp>
        <p:nvSpPr>
          <p:cNvPr id="4" name="Date Placeholder 3">
            <a:extLst>
              <a:ext uri="{FF2B5EF4-FFF2-40B4-BE49-F238E27FC236}">
                <a16:creationId xmlns:a16="http://schemas.microsoft.com/office/drawing/2014/main" id="{061CF9A0-B592-5E4A-A6C1-D3E7F5B29F9E}"/>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6C2A6E40-960C-CD41-A3B7-98C60B26AA49}"/>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D146B745-9B2E-A446-B93F-9A38ED1D4004}"/>
              </a:ext>
            </a:extLst>
          </p:cNvPr>
          <p:cNvSpPr>
            <a:spLocks noGrp="1"/>
          </p:cNvSpPr>
          <p:nvPr>
            <p:ph type="sldNum" sz="quarter" idx="12"/>
          </p:nvPr>
        </p:nvSpPr>
        <p:spPr/>
        <p:txBody>
          <a:bodyPr/>
          <a:lstStyle/>
          <a:p>
            <a:fld id="{4B932B3A-BA38-40C7-ADEE-2A1902CEB265}" type="slidenum">
              <a:rPr lang="en-US" altLang="en-US" smtClean="0"/>
              <a:pPr/>
              <a:t>19</a:t>
            </a:fld>
            <a:endParaRPr lang="en-US" altLang="en-US"/>
          </a:p>
        </p:txBody>
      </p:sp>
      <p:pic>
        <p:nvPicPr>
          <p:cNvPr id="9" name="Picture 8">
            <a:extLst>
              <a:ext uri="{FF2B5EF4-FFF2-40B4-BE49-F238E27FC236}">
                <a16:creationId xmlns:a16="http://schemas.microsoft.com/office/drawing/2014/main" id="{9BF18FDE-7289-9D4E-BB38-7819CA56562B}"/>
              </a:ext>
            </a:extLst>
          </p:cNvPr>
          <p:cNvPicPr>
            <a:picLocks noChangeAspect="1"/>
          </p:cNvPicPr>
          <p:nvPr/>
        </p:nvPicPr>
        <p:blipFill>
          <a:blip r:embed="rId2"/>
          <a:stretch>
            <a:fillRect/>
          </a:stretch>
        </p:blipFill>
        <p:spPr>
          <a:xfrm>
            <a:off x="5181600" y="631715"/>
            <a:ext cx="3580672" cy="4298950"/>
          </a:xfrm>
          <a:prstGeom prst="rect">
            <a:avLst/>
          </a:prstGeom>
          <a:ln w="12700">
            <a:solidFill>
              <a:schemeClr val="tx1"/>
            </a:solidFill>
          </a:ln>
        </p:spPr>
      </p:pic>
      <p:sp>
        <p:nvSpPr>
          <p:cNvPr id="10" name="TextBox 9">
            <a:extLst>
              <a:ext uri="{FF2B5EF4-FFF2-40B4-BE49-F238E27FC236}">
                <a16:creationId xmlns:a16="http://schemas.microsoft.com/office/drawing/2014/main" id="{DC28B4CC-6F33-A340-A8F1-4CF3800F80D6}"/>
              </a:ext>
            </a:extLst>
          </p:cNvPr>
          <p:cNvSpPr txBox="1"/>
          <p:nvPr/>
        </p:nvSpPr>
        <p:spPr>
          <a:xfrm>
            <a:off x="100934" y="4574143"/>
            <a:ext cx="5140766" cy="369332"/>
          </a:xfrm>
          <a:prstGeom prst="rect">
            <a:avLst/>
          </a:prstGeom>
          <a:noFill/>
        </p:spPr>
        <p:txBody>
          <a:bodyPr wrap="none" rtlCol="0">
            <a:spAutoFit/>
          </a:bodyPr>
          <a:lstStyle/>
          <a:p>
            <a:r>
              <a:rPr lang="en-US" dirty="0">
                <a:solidFill>
                  <a:srgbClr val="FF0000"/>
                </a:solidFill>
              </a:rPr>
              <a:t>Deliver MVTX on schedule/budget for day-1 physics! </a:t>
            </a:r>
          </a:p>
        </p:txBody>
      </p:sp>
    </p:spTree>
    <p:extLst>
      <p:ext uri="{BB962C8B-B14F-4D97-AF65-F5344CB8AC3E}">
        <p14:creationId xmlns:p14="http://schemas.microsoft.com/office/powerpoint/2010/main" val="243878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E679-6E06-6740-BED2-C9D1A04EA3A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1C2903A-001B-B146-A20E-510415BB1E1B}"/>
              </a:ext>
            </a:extLst>
          </p:cNvPr>
          <p:cNvSpPr>
            <a:spLocks noGrp="1"/>
          </p:cNvSpPr>
          <p:nvPr>
            <p:ph idx="1"/>
          </p:nvPr>
        </p:nvSpPr>
        <p:spPr>
          <a:xfrm>
            <a:off x="98183" y="1074538"/>
            <a:ext cx="4070834" cy="3554611"/>
          </a:xfrm>
        </p:spPr>
        <p:txBody>
          <a:bodyPr>
            <a:normAutofit fontScale="92500" lnSpcReduction="20000"/>
          </a:bodyPr>
          <a:lstStyle/>
          <a:p>
            <a:r>
              <a:rPr lang="en-US" dirty="0"/>
              <a:t>MVTX detector design</a:t>
            </a:r>
          </a:p>
          <a:p>
            <a:pPr lvl="1"/>
            <a:r>
              <a:rPr lang="en-US" dirty="0"/>
              <a:t>Design updates </a:t>
            </a:r>
          </a:p>
          <a:p>
            <a:r>
              <a:rPr lang="en-US" dirty="0"/>
              <a:t>Review questions</a:t>
            </a:r>
          </a:p>
          <a:p>
            <a:pPr lvl="1"/>
            <a:r>
              <a:rPr lang="en-US" dirty="0"/>
              <a:t>MVTX status</a:t>
            </a:r>
          </a:p>
          <a:p>
            <a:r>
              <a:rPr lang="en-US" dirty="0"/>
              <a:t>Recommendations from previous FDR</a:t>
            </a:r>
          </a:p>
          <a:p>
            <a:pPr lvl="1"/>
            <a:r>
              <a:rPr lang="en-US" dirty="0"/>
              <a:t>All implemented</a:t>
            </a:r>
          </a:p>
          <a:p>
            <a:r>
              <a:rPr lang="en-US" dirty="0"/>
              <a:t>Mechanical structure  production and detector assembly plan</a:t>
            </a:r>
          </a:p>
          <a:p>
            <a:pPr lvl="1"/>
            <a:r>
              <a:rPr lang="en-US" dirty="0"/>
              <a:t>Updated schedule</a:t>
            </a:r>
          </a:p>
        </p:txBody>
      </p:sp>
      <p:sp>
        <p:nvSpPr>
          <p:cNvPr id="4" name="Date Placeholder 3">
            <a:extLst>
              <a:ext uri="{FF2B5EF4-FFF2-40B4-BE49-F238E27FC236}">
                <a16:creationId xmlns:a16="http://schemas.microsoft.com/office/drawing/2014/main" id="{A48AE478-D2F7-B34B-B143-A91B2F00FE2A}"/>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4F06A366-411D-754A-BDEB-17BB0EE147B2}"/>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BFEE0633-ACCC-2748-9895-553A7039A409}"/>
              </a:ext>
            </a:extLst>
          </p:cNvPr>
          <p:cNvSpPr>
            <a:spLocks noGrp="1"/>
          </p:cNvSpPr>
          <p:nvPr>
            <p:ph type="sldNum" sz="quarter" idx="12"/>
          </p:nvPr>
        </p:nvSpPr>
        <p:spPr/>
        <p:txBody>
          <a:bodyPr/>
          <a:lstStyle/>
          <a:p>
            <a:fld id="{4B932B3A-BA38-40C7-ADEE-2A1902CEB265}" type="slidenum">
              <a:rPr lang="en-US" altLang="en-US" smtClean="0"/>
              <a:pPr/>
              <a:t>2</a:t>
            </a:fld>
            <a:endParaRPr lang="en-US" altLang="en-US"/>
          </a:p>
        </p:txBody>
      </p:sp>
      <p:pic>
        <p:nvPicPr>
          <p:cNvPr id="8" name="Picture 7">
            <a:extLst>
              <a:ext uri="{FF2B5EF4-FFF2-40B4-BE49-F238E27FC236}">
                <a16:creationId xmlns:a16="http://schemas.microsoft.com/office/drawing/2014/main" id="{00E92029-CB13-464A-AE85-FA79D1D4E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7821" y="1648948"/>
            <a:ext cx="4173685" cy="3091782"/>
          </a:xfrm>
          <a:prstGeom prst="rect">
            <a:avLst/>
          </a:prstGeom>
          <a:effectLst>
            <a:outerShdw blurRad="50800" dist="38100" dir="10800000" algn="r" rotWithShape="0">
              <a:prstClr val="black">
                <a:alpha val="40000"/>
              </a:prstClr>
            </a:outerShdw>
          </a:effectLst>
        </p:spPr>
      </p:pic>
      <p:pic>
        <p:nvPicPr>
          <p:cNvPr id="9" name="Picture 8">
            <a:extLst>
              <a:ext uri="{FF2B5EF4-FFF2-40B4-BE49-F238E27FC236}">
                <a16:creationId xmlns:a16="http://schemas.microsoft.com/office/drawing/2014/main" id="{EA32461A-5449-E749-B29F-07DD9F04832A}"/>
              </a:ext>
            </a:extLst>
          </p:cNvPr>
          <p:cNvPicPr>
            <a:picLocks noChangeAspect="1"/>
          </p:cNvPicPr>
          <p:nvPr/>
        </p:nvPicPr>
        <p:blipFill>
          <a:blip r:embed="rId4"/>
          <a:stretch>
            <a:fillRect/>
          </a:stretch>
        </p:blipFill>
        <p:spPr>
          <a:xfrm>
            <a:off x="4437821" y="695514"/>
            <a:ext cx="4607996" cy="869749"/>
          </a:xfrm>
          <a:prstGeom prst="rect">
            <a:avLst/>
          </a:prstGeom>
          <a:effectLst>
            <a:outerShdw blurRad="50800" dist="38100" dir="2700000" algn="tl" rotWithShape="0">
              <a:prstClr val="black">
                <a:alpha val="40000"/>
              </a:prstClr>
            </a:outerShdw>
          </a:effectLst>
        </p:spPr>
      </p:pic>
      <p:cxnSp>
        <p:nvCxnSpPr>
          <p:cNvPr id="11" name="Straight Connector 10">
            <a:extLst>
              <a:ext uri="{FF2B5EF4-FFF2-40B4-BE49-F238E27FC236}">
                <a16:creationId xmlns:a16="http://schemas.microsoft.com/office/drawing/2014/main" id="{1AF961AE-198B-2147-8464-1AFF508A103A}"/>
              </a:ext>
            </a:extLst>
          </p:cNvPr>
          <p:cNvCxnSpPr/>
          <p:nvPr/>
        </p:nvCxnSpPr>
        <p:spPr>
          <a:xfrm>
            <a:off x="5562600" y="971550"/>
            <a:ext cx="335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3D7D23D-1AB4-DF4F-81AD-61D05E7F5AEF}"/>
              </a:ext>
            </a:extLst>
          </p:cNvPr>
          <p:cNvCxnSpPr>
            <a:cxnSpLocks/>
            <a:stCxn id="9" idx="1"/>
          </p:cNvCxnSpPr>
          <p:nvPr/>
        </p:nvCxnSpPr>
        <p:spPr>
          <a:xfrm flipV="1">
            <a:off x="4437821" y="1123951"/>
            <a:ext cx="2572579" cy="6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7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97AF-8687-CD44-90B1-4937F8AF0A96}"/>
              </a:ext>
            </a:extLst>
          </p:cNvPr>
          <p:cNvSpPr>
            <a:spLocks noGrp="1"/>
          </p:cNvSpPr>
          <p:nvPr>
            <p:ph type="title"/>
          </p:nvPr>
        </p:nvSpPr>
        <p:spPr/>
        <p:txBody>
          <a:bodyPr/>
          <a:lstStyle/>
          <a:p>
            <a:r>
              <a:rPr lang="en-US" dirty="0"/>
              <a:t>MVTX Milestones and Key Tasks</a:t>
            </a:r>
          </a:p>
        </p:txBody>
      </p:sp>
      <p:sp>
        <p:nvSpPr>
          <p:cNvPr id="3" name="Date Placeholder 2">
            <a:extLst>
              <a:ext uri="{FF2B5EF4-FFF2-40B4-BE49-F238E27FC236}">
                <a16:creationId xmlns:a16="http://schemas.microsoft.com/office/drawing/2014/main" id="{C9F0F045-613B-A14B-9910-D23EAE176317}"/>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C39A90CE-2638-664A-98F6-2231CE8CC096}"/>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12F765D2-DA35-7D44-A6AB-9C9E7FA05E02}"/>
              </a:ext>
            </a:extLst>
          </p:cNvPr>
          <p:cNvSpPr>
            <a:spLocks noGrp="1"/>
          </p:cNvSpPr>
          <p:nvPr>
            <p:ph type="sldNum" sz="quarter" idx="12"/>
          </p:nvPr>
        </p:nvSpPr>
        <p:spPr/>
        <p:txBody>
          <a:bodyPr/>
          <a:lstStyle/>
          <a:p>
            <a:fld id="{0AE0C637-5835-444B-B8C0-92C25AFA2084}" type="slidenum">
              <a:rPr lang="en-US" altLang="en-US" smtClean="0"/>
              <a:pPr/>
              <a:t>20</a:t>
            </a:fld>
            <a:endParaRPr lang="en-US" altLang="en-US"/>
          </a:p>
        </p:txBody>
      </p:sp>
      <p:pic>
        <p:nvPicPr>
          <p:cNvPr id="6" name="Picture 5">
            <a:extLst>
              <a:ext uri="{FF2B5EF4-FFF2-40B4-BE49-F238E27FC236}">
                <a16:creationId xmlns:a16="http://schemas.microsoft.com/office/drawing/2014/main" id="{E93F66F4-971F-FC46-847F-31E1588DA8FA}"/>
              </a:ext>
            </a:extLst>
          </p:cNvPr>
          <p:cNvPicPr>
            <a:picLocks noChangeAspect="1"/>
          </p:cNvPicPr>
          <p:nvPr/>
        </p:nvPicPr>
        <p:blipFill>
          <a:blip r:embed="rId2"/>
          <a:stretch>
            <a:fillRect/>
          </a:stretch>
        </p:blipFill>
        <p:spPr>
          <a:xfrm>
            <a:off x="2590800" y="666750"/>
            <a:ext cx="3738102" cy="4400550"/>
          </a:xfrm>
          <a:prstGeom prst="rect">
            <a:avLst/>
          </a:prstGeom>
        </p:spPr>
      </p:pic>
      <p:sp>
        <p:nvSpPr>
          <p:cNvPr id="7" name="TextBox 6">
            <a:extLst>
              <a:ext uri="{FF2B5EF4-FFF2-40B4-BE49-F238E27FC236}">
                <a16:creationId xmlns:a16="http://schemas.microsoft.com/office/drawing/2014/main" id="{78BEC968-2123-9D47-8C5C-F08212FF8C21}"/>
              </a:ext>
            </a:extLst>
          </p:cNvPr>
          <p:cNvSpPr txBox="1"/>
          <p:nvPr/>
        </p:nvSpPr>
        <p:spPr>
          <a:xfrm>
            <a:off x="6934200" y="1276350"/>
            <a:ext cx="1774332" cy="646331"/>
          </a:xfrm>
          <a:prstGeom prst="rect">
            <a:avLst/>
          </a:prstGeom>
          <a:noFill/>
        </p:spPr>
        <p:txBody>
          <a:bodyPr wrap="none" rtlCol="0">
            <a:spAutoFit/>
          </a:bodyPr>
          <a:lstStyle/>
          <a:p>
            <a:r>
              <a:rPr lang="en-US" dirty="0"/>
              <a:t>From MVTX PMP</a:t>
            </a:r>
          </a:p>
          <a:p>
            <a:r>
              <a:rPr lang="en-US" dirty="0"/>
              <a:t>12/2019</a:t>
            </a:r>
          </a:p>
        </p:txBody>
      </p:sp>
    </p:spTree>
    <p:extLst>
      <p:ext uri="{BB962C8B-B14F-4D97-AF65-F5344CB8AC3E}">
        <p14:creationId xmlns:p14="http://schemas.microsoft.com/office/powerpoint/2010/main" val="154781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4950-427D-6749-8B09-78D32F7B066D}"/>
              </a:ext>
            </a:extLst>
          </p:cNvPr>
          <p:cNvSpPr>
            <a:spLocks noGrp="1"/>
          </p:cNvSpPr>
          <p:nvPr>
            <p:ph type="title"/>
          </p:nvPr>
        </p:nvSpPr>
        <p:spPr/>
        <p:txBody>
          <a:bodyPr/>
          <a:lstStyle/>
          <a:p>
            <a:r>
              <a:rPr lang="en-US" sz="3600" dirty="0"/>
              <a:t>MVTX High Level Cost</a:t>
            </a:r>
          </a:p>
        </p:txBody>
      </p:sp>
      <p:sp>
        <p:nvSpPr>
          <p:cNvPr id="3" name="Date Placeholder 2">
            <a:extLst>
              <a:ext uri="{FF2B5EF4-FFF2-40B4-BE49-F238E27FC236}">
                <a16:creationId xmlns:a16="http://schemas.microsoft.com/office/drawing/2014/main" id="{7E8EE834-26E5-F048-843B-B796B0646A26}"/>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EAD6E1BC-0F95-8248-B19F-BCDEA766D6C9}"/>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B9EBB164-990E-FE4A-9638-BB38DA14FE6A}"/>
              </a:ext>
            </a:extLst>
          </p:cNvPr>
          <p:cNvSpPr>
            <a:spLocks noGrp="1"/>
          </p:cNvSpPr>
          <p:nvPr>
            <p:ph type="sldNum" sz="quarter" idx="12"/>
          </p:nvPr>
        </p:nvSpPr>
        <p:spPr/>
        <p:txBody>
          <a:bodyPr/>
          <a:lstStyle/>
          <a:p>
            <a:fld id="{0AE0C637-5835-444B-B8C0-92C25AFA2084}" type="slidenum">
              <a:rPr lang="en-US" altLang="en-US" smtClean="0"/>
              <a:pPr/>
              <a:t>21</a:t>
            </a:fld>
            <a:endParaRPr lang="en-US" altLang="en-US"/>
          </a:p>
        </p:txBody>
      </p:sp>
      <p:pic>
        <p:nvPicPr>
          <p:cNvPr id="6" name="Picture 5">
            <a:extLst>
              <a:ext uri="{FF2B5EF4-FFF2-40B4-BE49-F238E27FC236}">
                <a16:creationId xmlns:a16="http://schemas.microsoft.com/office/drawing/2014/main" id="{DC2BEEFF-48D0-EA49-B0DD-F3F2D079C283}"/>
              </a:ext>
            </a:extLst>
          </p:cNvPr>
          <p:cNvPicPr>
            <a:picLocks noChangeAspect="1"/>
          </p:cNvPicPr>
          <p:nvPr/>
        </p:nvPicPr>
        <p:blipFill>
          <a:blip r:embed="rId2"/>
          <a:stretch>
            <a:fillRect/>
          </a:stretch>
        </p:blipFill>
        <p:spPr>
          <a:xfrm>
            <a:off x="194982" y="934292"/>
            <a:ext cx="8754035" cy="3629722"/>
          </a:xfrm>
          <a:prstGeom prst="rect">
            <a:avLst/>
          </a:prstGeom>
        </p:spPr>
      </p:pic>
      <p:sp>
        <p:nvSpPr>
          <p:cNvPr id="7" name="Oval 6">
            <a:extLst>
              <a:ext uri="{FF2B5EF4-FFF2-40B4-BE49-F238E27FC236}">
                <a16:creationId xmlns:a16="http://schemas.microsoft.com/office/drawing/2014/main" id="{A8AB5356-E937-C148-BF29-96CD17981BB3}"/>
              </a:ext>
            </a:extLst>
          </p:cNvPr>
          <p:cNvSpPr/>
          <p:nvPr/>
        </p:nvSpPr>
        <p:spPr>
          <a:xfrm>
            <a:off x="249890" y="2724150"/>
            <a:ext cx="8644217"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42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60D5-364A-9B44-8AC7-0ABB6E4C2655}"/>
              </a:ext>
            </a:extLst>
          </p:cNvPr>
          <p:cNvSpPr>
            <a:spLocks noGrp="1"/>
          </p:cNvSpPr>
          <p:nvPr>
            <p:ph type="title"/>
          </p:nvPr>
        </p:nvSpPr>
        <p:spPr/>
        <p:txBody>
          <a:bodyPr>
            <a:noAutofit/>
          </a:bodyPr>
          <a:lstStyle/>
          <a:p>
            <a:r>
              <a:rPr lang="en-US" sz="3600" dirty="0"/>
              <a:t>MVTX Carbon Structure Cost(July 2019)</a:t>
            </a:r>
          </a:p>
        </p:txBody>
      </p:sp>
      <p:sp>
        <p:nvSpPr>
          <p:cNvPr id="3" name="Date Placeholder 2">
            <a:extLst>
              <a:ext uri="{FF2B5EF4-FFF2-40B4-BE49-F238E27FC236}">
                <a16:creationId xmlns:a16="http://schemas.microsoft.com/office/drawing/2014/main" id="{D8F370EF-4EC9-214E-92B9-C4140260E0F3}"/>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23EA0E8C-BB58-AF4C-BC5D-29D0A65276B8}"/>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FA075799-8379-EF40-811D-EECA55E8FFEC}"/>
              </a:ext>
            </a:extLst>
          </p:cNvPr>
          <p:cNvSpPr>
            <a:spLocks noGrp="1"/>
          </p:cNvSpPr>
          <p:nvPr>
            <p:ph type="sldNum" sz="quarter" idx="12"/>
          </p:nvPr>
        </p:nvSpPr>
        <p:spPr/>
        <p:txBody>
          <a:bodyPr/>
          <a:lstStyle/>
          <a:p>
            <a:fld id="{0AE0C637-5835-444B-B8C0-92C25AFA2084}" type="slidenum">
              <a:rPr lang="en-US" altLang="en-US" smtClean="0"/>
              <a:pPr/>
              <a:t>22</a:t>
            </a:fld>
            <a:endParaRPr lang="en-US" altLang="en-US"/>
          </a:p>
        </p:txBody>
      </p:sp>
      <p:pic>
        <p:nvPicPr>
          <p:cNvPr id="6" name="Picture 5">
            <a:extLst>
              <a:ext uri="{FF2B5EF4-FFF2-40B4-BE49-F238E27FC236}">
                <a16:creationId xmlns:a16="http://schemas.microsoft.com/office/drawing/2014/main" id="{BF7FC6EE-B332-3647-949A-101B6C563219}"/>
              </a:ext>
            </a:extLst>
          </p:cNvPr>
          <p:cNvPicPr>
            <a:picLocks noChangeAspect="1"/>
          </p:cNvPicPr>
          <p:nvPr/>
        </p:nvPicPr>
        <p:blipFill>
          <a:blip r:embed="rId2"/>
          <a:stretch>
            <a:fillRect/>
          </a:stretch>
        </p:blipFill>
        <p:spPr>
          <a:xfrm>
            <a:off x="361950" y="1117600"/>
            <a:ext cx="8420100" cy="2908300"/>
          </a:xfrm>
          <a:prstGeom prst="rect">
            <a:avLst/>
          </a:prstGeom>
        </p:spPr>
      </p:pic>
      <p:sp>
        <p:nvSpPr>
          <p:cNvPr id="7" name="TextBox 6">
            <a:extLst>
              <a:ext uri="{FF2B5EF4-FFF2-40B4-BE49-F238E27FC236}">
                <a16:creationId xmlns:a16="http://schemas.microsoft.com/office/drawing/2014/main" id="{21DD73EC-0470-8E4B-A492-A2C9ADF9D751}"/>
              </a:ext>
            </a:extLst>
          </p:cNvPr>
          <p:cNvSpPr txBox="1"/>
          <p:nvPr/>
        </p:nvSpPr>
        <p:spPr>
          <a:xfrm>
            <a:off x="5160713" y="4037192"/>
            <a:ext cx="2707921" cy="923330"/>
          </a:xfrm>
          <a:prstGeom prst="rect">
            <a:avLst/>
          </a:prstGeom>
          <a:noFill/>
        </p:spPr>
        <p:txBody>
          <a:bodyPr wrap="none" rtlCol="0">
            <a:spAutoFit/>
          </a:bodyPr>
          <a:lstStyle/>
          <a:p>
            <a:r>
              <a:rPr lang="en-US" dirty="0">
                <a:solidFill>
                  <a:srgbClr val="FF0000"/>
                </a:solidFill>
              </a:rPr>
              <a:t>Changed to 60%,</a:t>
            </a:r>
          </a:p>
          <a:p>
            <a:r>
              <a:rPr lang="en-US" dirty="0">
                <a:solidFill>
                  <a:srgbClr val="FF0000"/>
                </a:solidFill>
              </a:rPr>
              <a:t>following July 2019 review </a:t>
            </a:r>
          </a:p>
          <a:p>
            <a:r>
              <a:rPr lang="en-US" dirty="0">
                <a:solidFill>
                  <a:srgbClr val="FF0000"/>
                </a:solidFill>
              </a:rPr>
              <a:t>recommendations </a:t>
            </a:r>
          </a:p>
        </p:txBody>
      </p:sp>
      <p:sp>
        <p:nvSpPr>
          <p:cNvPr id="12" name="TextBox 11">
            <a:extLst>
              <a:ext uri="{FF2B5EF4-FFF2-40B4-BE49-F238E27FC236}">
                <a16:creationId xmlns:a16="http://schemas.microsoft.com/office/drawing/2014/main" id="{0F1EE9CB-B782-874B-B770-C070947F4B98}"/>
              </a:ext>
            </a:extLst>
          </p:cNvPr>
          <p:cNvSpPr txBox="1"/>
          <p:nvPr/>
        </p:nvSpPr>
        <p:spPr>
          <a:xfrm>
            <a:off x="5512186" y="2114550"/>
            <a:ext cx="583814" cy="369332"/>
          </a:xfrm>
          <a:prstGeom prst="rect">
            <a:avLst/>
          </a:prstGeom>
          <a:noFill/>
        </p:spPr>
        <p:txBody>
          <a:bodyPr wrap="none" rtlCol="0">
            <a:spAutoFit/>
          </a:bodyPr>
          <a:lstStyle/>
          <a:p>
            <a:r>
              <a:rPr lang="en-US" dirty="0">
                <a:solidFill>
                  <a:srgbClr val="FF0000"/>
                </a:solidFill>
              </a:rPr>
              <a:t>60%</a:t>
            </a:r>
          </a:p>
        </p:txBody>
      </p:sp>
    </p:spTree>
    <p:extLst>
      <p:ext uri="{BB962C8B-B14F-4D97-AF65-F5344CB8AC3E}">
        <p14:creationId xmlns:p14="http://schemas.microsoft.com/office/powerpoint/2010/main" val="111825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7641-7641-314B-87F9-A05D994A98C6}"/>
              </a:ext>
            </a:extLst>
          </p:cNvPr>
          <p:cNvSpPr>
            <a:spLocks noGrp="1"/>
          </p:cNvSpPr>
          <p:nvPr>
            <p:ph type="title"/>
          </p:nvPr>
        </p:nvSpPr>
        <p:spPr>
          <a:xfrm>
            <a:off x="304800" y="25003"/>
            <a:ext cx="8229600" cy="546497"/>
          </a:xfrm>
        </p:spPr>
        <p:txBody>
          <a:bodyPr/>
          <a:lstStyle/>
          <a:p>
            <a:r>
              <a:rPr lang="en-US" sz="3600" dirty="0"/>
              <a:t>MVTX Material Distribution </a:t>
            </a:r>
          </a:p>
        </p:txBody>
      </p:sp>
      <p:sp>
        <p:nvSpPr>
          <p:cNvPr id="3" name="Date Placeholder 2">
            <a:extLst>
              <a:ext uri="{FF2B5EF4-FFF2-40B4-BE49-F238E27FC236}">
                <a16:creationId xmlns:a16="http://schemas.microsoft.com/office/drawing/2014/main" id="{0544BFDA-1C67-4842-A64B-E4A0E0E30827}"/>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2D827FED-68EF-D541-B9B9-7E1828ECD800}"/>
              </a:ext>
            </a:extLst>
          </p:cNvPr>
          <p:cNvSpPr>
            <a:spLocks noGrp="1"/>
          </p:cNvSpPr>
          <p:nvPr>
            <p:ph type="ftr" sz="quarter" idx="11"/>
          </p:nvPr>
        </p:nvSpPr>
        <p:spPr/>
        <p:txBody>
          <a:bodyPr/>
          <a:lstStyle/>
          <a:p>
            <a:pPr>
              <a:defRPr/>
            </a:pPr>
            <a:r>
              <a:rPr lang="en-US"/>
              <a:t>MVTX Production Readiness Review</a:t>
            </a:r>
            <a:endParaRPr lang="en-US" dirty="0"/>
          </a:p>
        </p:txBody>
      </p:sp>
      <p:sp>
        <p:nvSpPr>
          <p:cNvPr id="5" name="Slide Number Placeholder 4">
            <a:extLst>
              <a:ext uri="{FF2B5EF4-FFF2-40B4-BE49-F238E27FC236}">
                <a16:creationId xmlns:a16="http://schemas.microsoft.com/office/drawing/2014/main" id="{2D1C8DBE-DE9E-BD4C-B931-1D6411DF18E3}"/>
              </a:ext>
            </a:extLst>
          </p:cNvPr>
          <p:cNvSpPr>
            <a:spLocks noGrp="1"/>
          </p:cNvSpPr>
          <p:nvPr>
            <p:ph type="sldNum" sz="quarter" idx="12"/>
          </p:nvPr>
        </p:nvSpPr>
        <p:spPr/>
        <p:txBody>
          <a:bodyPr/>
          <a:lstStyle/>
          <a:p>
            <a:fld id="{0AE0C637-5835-444B-B8C0-92C25AFA2084}" type="slidenum">
              <a:rPr lang="en-US" altLang="en-US" smtClean="0"/>
              <a:pPr/>
              <a:t>23</a:t>
            </a:fld>
            <a:endParaRPr lang="en-US" altLang="en-US"/>
          </a:p>
        </p:txBody>
      </p:sp>
      <p:sp>
        <p:nvSpPr>
          <p:cNvPr id="6" name="TextBox 5">
            <a:extLst>
              <a:ext uri="{FF2B5EF4-FFF2-40B4-BE49-F238E27FC236}">
                <a16:creationId xmlns:a16="http://schemas.microsoft.com/office/drawing/2014/main" id="{F9DABE8B-6388-5642-B74F-8299A8EE17FB}"/>
              </a:ext>
            </a:extLst>
          </p:cNvPr>
          <p:cNvSpPr txBox="1"/>
          <p:nvPr/>
        </p:nvSpPr>
        <p:spPr>
          <a:xfrm>
            <a:off x="441853" y="844643"/>
            <a:ext cx="5031057" cy="1754326"/>
          </a:xfrm>
          <a:prstGeom prst="rect">
            <a:avLst/>
          </a:prstGeom>
          <a:noFill/>
        </p:spPr>
        <p:txBody>
          <a:bodyPr wrap="none" rtlCol="0">
            <a:spAutoFit/>
          </a:bodyPr>
          <a:lstStyle/>
          <a:p>
            <a:r>
              <a:rPr lang="en-US" dirty="0"/>
              <a:t>Total weight = ~24kg </a:t>
            </a:r>
          </a:p>
          <a:p>
            <a:endParaRPr lang="en-US" dirty="0"/>
          </a:p>
          <a:p>
            <a:r>
              <a:rPr lang="en-US" dirty="0"/>
              <a:t>Sensors parts (</a:t>
            </a:r>
            <a:r>
              <a:rPr lang="en-US" dirty="0" err="1"/>
              <a:t>CYSS+EWs+Staves+noseroller</a:t>
            </a:r>
            <a:r>
              <a:rPr lang="en-US" dirty="0"/>
              <a:t>)= ~3 kg</a:t>
            </a:r>
          </a:p>
          <a:p>
            <a:endParaRPr lang="en-US" dirty="0"/>
          </a:p>
          <a:p>
            <a:r>
              <a:rPr lang="en-US" dirty="0"/>
              <a:t>Cables of detector = ~12kg</a:t>
            </a:r>
          </a:p>
          <a:p>
            <a:r>
              <a:rPr lang="en-US" dirty="0"/>
              <a:t>Cooling tubes = ~1.1kg </a:t>
            </a:r>
          </a:p>
        </p:txBody>
      </p:sp>
      <p:pic>
        <p:nvPicPr>
          <p:cNvPr id="7" name="Picture 6">
            <a:extLst>
              <a:ext uri="{FF2B5EF4-FFF2-40B4-BE49-F238E27FC236}">
                <a16:creationId xmlns:a16="http://schemas.microsoft.com/office/drawing/2014/main" id="{C7CD4D23-61B7-7B41-9A35-D62048215589}"/>
              </a:ext>
            </a:extLst>
          </p:cNvPr>
          <p:cNvPicPr>
            <a:picLocks noChangeAspect="1"/>
          </p:cNvPicPr>
          <p:nvPr/>
        </p:nvPicPr>
        <p:blipFill>
          <a:blip r:embed="rId2"/>
          <a:stretch>
            <a:fillRect/>
          </a:stretch>
        </p:blipFill>
        <p:spPr>
          <a:xfrm>
            <a:off x="304800" y="3155275"/>
            <a:ext cx="5153911" cy="1678703"/>
          </a:xfrm>
          <a:prstGeom prst="rect">
            <a:avLst/>
          </a:prstGeom>
        </p:spPr>
      </p:pic>
      <p:graphicFrame>
        <p:nvGraphicFramePr>
          <p:cNvPr id="9" name="Table 8">
            <a:extLst>
              <a:ext uri="{FF2B5EF4-FFF2-40B4-BE49-F238E27FC236}">
                <a16:creationId xmlns:a16="http://schemas.microsoft.com/office/drawing/2014/main" id="{D4B08AE1-351B-2247-A07C-F6086CC6B31A}"/>
              </a:ext>
            </a:extLst>
          </p:cNvPr>
          <p:cNvGraphicFramePr>
            <a:graphicFrameLocks noGrp="1"/>
          </p:cNvGraphicFramePr>
          <p:nvPr>
            <p:extLst>
              <p:ext uri="{D42A27DB-BD31-4B8C-83A1-F6EECF244321}">
                <p14:modId xmlns:p14="http://schemas.microsoft.com/office/powerpoint/2010/main" val="813142507"/>
              </p:ext>
            </p:extLst>
          </p:nvPr>
        </p:nvGraphicFramePr>
        <p:xfrm>
          <a:off x="6832296" y="25003"/>
          <a:ext cx="2311704" cy="5065422"/>
        </p:xfrm>
        <a:graphic>
          <a:graphicData uri="http://schemas.openxmlformats.org/drawingml/2006/table">
            <a:tbl>
              <a:tblPr/>
              <a:tblGrid>
                <a:gridCol w="1294555">
                  <a:extLst>
                    <a:ext uri="{9D8B030D-6E8A-4147-A177-3AD203B41FA5}">
                      <a16:colId xmlns:a16="http://schemas.microsoft.com/office/drawing/2014/main" val="3136480616"/>
                    </a:ext>
                  </a:extLst>
                </a:gridCol>
                <a:gridCol w="1017149">
                  <a:extLst>
                    <a:ext uri="{9D8B030D-6E8A-4147-A177-3AD203B41FA5}">
                      <a16:colId xmlns:a16="http://schemas.microsoft.com/office/drawing/2014/main" val="2707107259"/>
                    </a:ext>
                  </a:extLst>
                </a:gridCol>
              </a:tblGrid>
              <a:tr h="159352">
                <a:tc>
                  <a:txBody>
                    <a:bodyPr/>
                    <a:lstStyle/>
                    <a:p>
                      <a:pPr marL="0" marR="0">
                        <a:spcBef>
                          <a:spcPts val="0"/>
                        </a:spcBef>
                        <a:spcAft>
                          <a:spcPts val="0"/>
                        </a:spcAft>
                      </a:pPr>
                      <a:r>
                        <a:rPr lang="en-US" sz="900" b="1" dirty="0">
                          <a:solidFill>
                            <a:srgbClr val="000000"/>
                          </a:solidFill>
                          <a:effectLst/>
                          <a:latin typeface="Calibri" panose="020F0502020204030204" pitchFamily="34" charset="0"/>
                        </a:rPr>
                        <a:t>Signal Cables Load</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a:solidFill>
                            <a:srgbClr val="000000"/>
                          </a:solidFill>
                          <a:effectLst/>
                          <a:latin typeface="Calibri" panose="020F0502020204030204" pitchFamily="34" charset="0"/>
                        </a:rPr>
                        <a:t>2226 g</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657861845"/>
                  </a:ext>
                </a:extLst>
              </a:tr>
              <a:tr h="239027">
                <a:tc>
                  <a:txBody>
                    <a:bodyPr/>
                    <a:lstStyle/>
                    <a:p>
                      <a:pPr marL="0" marR="0">
                        <a:spcBef>
                          <a:spcPts val="0"/>
                        </a:spcBef>
                        <a:spcAft>
                          <a:spcPts val="0"/>
                        </a:spcAft>
                      </a:pPr>
                      <a:r>
                        <a:rPr lang="en-US" sz="900" b="1" dirty="0">
                          <a:solidFill>
                            <a:srgbClr val="000000"/>
                          </a:solidFill>
                          <a:effectLst/>
                          <a:latin typeface="Calibri" panose="020F0502020204030204" pitchFamily="34" charset="0"/>
                        </a:rPr>
                        <a:t>Signal Cables Type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a:solidFill>
                            <a:srgbClr val="000000"/>
                          </a:solidFill>
                          <a:effectLst/>
                          <a:latin typeface="Calibri" panose="020F0502020204030204" pitchFamily="34" charset="0"/>
                        </a:rPr>
                        <a:t>Distributed Force, per side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28157134"/>
                  </a:ext>
                </a:extLst>
              </a:tr>
              <a:tr h="159352">
                <a:tc>
                  <a:txBody>
                    <a:bodyPr/>
                    <a:lstStyle/>
                    <a:p>
                      <a:pPr marL="0" marR="0">
                        <a:spcBef>
                          <a:spcPts val="0"/>
                        </a:spcBef>
                        <a:spcAft>
                          <a:spcPts val="0"/>
                        </a:spcAft>
                      </a:pPr>
                      <a:r>
                        <a:rPr lang="en-US" sz="900" b="1" dirty="0">
                          <a:solidFill>
                            <a:srgbClr val="000000"/>
                          </a:solidFill>
                          <a:effectLst/>
                          <a:latin typeface="Calibri" panose="020F0502020204030204" pitchFamily="34" charset="0"/>
                        </a:rPr>
                        <a:t>Location</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a:solidFill>
                            <a:srgbClr val="000000"/>
                          </a:solidFill>
                          <a:effectLst/>
                          <a:latin typeface="Calibri" panose="020F0502020204030204" pitchFamily="34" charset="0"/>
                        </a:rPr>
                        <a:t>SB inside face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2851579455"/>
                  </a:ext>
                </a:extLst>
              </a:tr>
              <a:tr h="79675">
                <a:tc>
                  <a:txBody>
                    <a:bodyPr/>
                    <a:lstStyle/>
                    <a:p>
                      <a:pPr marL="0" marR="0">
                        <a:spcBef>
                          <a:spcPts val="0"/>
                        </a:spcBef>
                        <a:spcAft>
                          <a:spcPts val="0"/>
                        </a:spcAft>
                      </a:pPr>
                      <a:r>
                        <a:rPr lang="en-US" sz="900" b="1" dirty="0">
                          <a:solidFill>
                            <a:srgbClr val="000000"/>
                          </a:solidFill>
                          <a:effectLst/>
                          <a:latin typeface="Calibri" panose="020F0502020204030204" pitchFamily="34" charset="0"/>
                        </a:rPr>
                        <a:t>Power Cables</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3612.3 g</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559809765"/>
                  </a:ext>
                </a:extLst>
              </a:tr>
              <a:tr h="239027">
                <a:tc>
                  <a:txBody>
                    <a:bodyPr/>
                    <a:lstStyle/>
                    <a:p>
                      <a:pPr marL="0" marR="0">
                        <a:spcBef>
                          <a:spcPts val="0"/>
                        </a:spcBef>
                        <a:spcAft>
                          <a:spcPts val="0"/>
                        </a:spcAft>
                      </a:pPr>
                      <a:r>
                        <a:rPr lang="en-US" sz="900" b="1">
                          <a:solidFill>
                            <a:srgbClr val="000000"/>
                          </a:solidFill>
                          <a:effectLst/>
                          <a:latin typeface="Calibri" panose="020F0502020204030204" pitchFamily="34" charset="0"/>
                        </a:rPr>
                        <a:t>Type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Distributed Force, per side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380556649"/>
                  </a:ext>
                </a:extLst>
              </a:tr>
              <a:tr h="159352">
                <a:tc>
                  <a:txBody>
                    <a:bodyPr/>
                    <a:lstStyle/>
                    <a:p>
                      <a:pPr marL="0" marR="0">
                        <a:spcBef>
                          <a:spcPts val="0"/>
                        </a:spcBef>
                        <a:spcAft>
                          <a:spcPts val="0"/>
                        </a:spcAft>
                      </a:pPr>
                      <a:r>
                        <a:rPr lang="en-US" sz="900" b="1">
                          <a:solidFill>
                            <a:srgbClr val="000000"/>
                          </a:solidFill>
                          <a:effectLst/>
                          <a:latin typeface="Calibri" panose="020F0502020204030204" pitchFamily="34" charset="0"/>
                        </a:rPr>
                        <a:t>Location</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SB inside face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403281576"/>
                  </a:ext>
                </a:extLst>
              </a:tr>
              <a:tr h="237649">
                <a:tc>
                  <a:txBody>
                    <a:bodyPr/>
                    <a:lstStyle/>
                    <a:p>
                      <a:pPr marL="0" marR="0">
                        <a:spcBef>
                          <a:spcPts val="0"/>
                        </a:spcBef>
                        <a:spcAft>
                          <a:spcPts val="0"/>
                        </a:spcAft>
                      </a:pPr>
                      <a:r>
                        <a:rPr lang="en-US" sz="900" b="1">
                          <a:solidFill>
                            <a:srgbClr val="000000"/>
                          </a:solidFill>
                          <a:effectLst/>
                          <a:latin typeface="Calibri" panose="020F0502020204030204" pitchFamily="34" charset="0"/>
                        </a:rPr>
                        <a:t>L0</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261.26 g</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949598148"/>
                  </a:ext>
                </a:extLst>
              </a:tr>
              <a:tr h="239027">
                <a:tc>
                  <a:txBody>
                    <a:bodyPr/>
                    <a:lstStyle/>
                    <a:p>
                      <a:pPr marL="0" marR="0">
                        <a:spcBef>
                          <a:spcPts val="0"/>
                        </a:spcBef>
                        <a:spcAft>
                          <a:spcPts val="0"/>
                        </a:spcAft>
                      </a:pPr>
                      <a:r>
                        <a:rPr lang="en-US" sz="900" b="1">
                          <a:solidFill>
                            <a:srgbClr val="000000"/>
                          </a:solidFill>
                          <a:effectLst/>
                          <a:latin typeface="Calibri" panose="020F0502020204030204" pitchFamily="34" charset="0"/>
                        </a:rPr>
                        <a:t>Type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Remote mass, per side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091221432"/>
                  </a:ext>
                </a:extLst>
              </a:tr>
              <a:tr h="396081">
                <a:tc>
                  <a:txBody>
                    <a:bodyPr/>
                    <a:lstStyle/>
                    <a:p>
                      <a:pPr marL="0" marR="0">
                        <a:spcBef>
                          <a:spcPts val="0"/>
                        </a:spcBef>
                        <a:spcAft>
                          <a:spcPts val="0"/>
                        </a:spcAft>
                      </a:pPr>
                      <a:r>
                        <a:rPr lang="en-US" sz="900" b="1">
                          <a:solidFill>
                            <a:srgbClr val="000000"/>
                          </a:solidFill>
                          <a:effectLst/>
                          <a:latin typeface="Calibri" panose="020F0502020204030204" pitchFamily="34" charset="0"/>
                        </a:rPr>
                        <a:t>Location</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CYSS Clamp ring and Nose Plate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704991858"/>
                  </a:ext>
                </a:extLst>
              </a:tr>
              <a:tr h="237649">
                <a:tc>
                  <a:txBody>
                    <a:bodyPr/>
                    <a:lstStyle/>
                    <a:p>
                      <a:pPr marL="0" marR="0">
                        <a:spcBef>
                          <a:spcPts val="0"/>
                        </a:spcBef>
                        <a:spcAft>
                          <a:spcPts val="0"/>
                        </a:spcAft>
                      </a:pPr>
                      <a:r>
                        <a:rPr lang="en-US" sz="900" b="1">
                          <a:solidFill>
                            <a:srgbClr val="000000"/>
                          </a:solidFill>
                          <a:effectLst/>
                          <a:latin typeface="Calibri" panose="020F0502020204030204" pitchFamily="34" charset="0"/>
                        </a:rPr>
                        <a:t>L1</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312.9 g</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453968831"/>
                  </a:ext>
                </a:extLst>
              </a:tr>
              <a:tr h="239027">
                <a:tc>
                  <a:txBody>
                    <a:bodyPr/>
                    <a:lstStyle/>
                    <a:p>
                      <a:pPr marL="0" marR="0">
                        <a:spcBef>
                          <a:spcPts val="0"/>
                        </a:spcBef>
                        <a:spcAft>
                          <a:spcPts val="0"/>
                        </a:spcAft>
                      </a:pPr>
                      <a:r>
                        <a:rPr lang="en-US" sz="900" b="1">
                          <a:solidFill>
                            <a:srgbClr val="000000"/>
                          </a:solidFill>
                          <a:effectLst/>
                          <a:latin typeface="Calibri" panose="020F0502020204030204" pitchFamily="34" charset="0"/>
                        </a:rPr>
                        <a:t>Type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Remote mass, per side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97477143"/>
                  </a:ext>
                </a:extLst>
              </a:tr>
              <a:tr h="396081">
                <a:tc>
                  <a:txBody>
                    <a:bodyPr/>
                    <a:lstStyle/>
                    <a:p>
                      <a:pPr marL="0" marR="0">
                        <a:spcBef>
                          <a:spcPts val="0"/>
                        </a:spcBef>
                        <a:spcAft>
                          <a:spcPts val="0"/>
                        </a:spcAft>
                      </a:pPr>
                      <a:r>
                        <a:rPr lang="en-US" sz="900" b="1">
                          <a:solidFill>
                            <a:srgbClr val="000000"/>
                          </a:solidFill>
                          <a:effectLst/>
                          <a:latin typeface="Calibri" panose="020F0502020204030204" pitchFamily="34" charset="0"/>
                        </a:rPr>
                        <a:t>Location</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CYSS Clamp ring and Nose Plate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912764455"/>
                  </a:ext>
                </a:extLst>
              </a:tr>
              <a:tr h="79675">
                <a:tc>
                  <a:txBody>
                    <a:bodyPr/>
                    <a:lstStyle/>
                    <a:p>
                      <a:pPr marL="0" marR="0">
                        <a:spcBef>
                          <a:spcPts val="0"/>
                        </a:spcBef>
                        <a:spcAft>
                          <a:spcPts val="0"/>
                        </a:spcAft>
                      </a:pPr>
                      <a:r>
                        <a:rPr lang="en-US" sz="900" b="1">
                          <a:solidFill>
                            <a:srgbClr val="000000"/>
                          </a:solidFill>
                          <a:effectLst/>
                          <a:latin typeface="Calibri" panose="020F0502020204030204" pitchFamily="34" charset="0"/>
                        </a:rPr>
                        <a:t>L2</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418.9 g</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602624677"/>
                  </a:ext>
                </a:extLst>
              </a:tr>
              <a:tr h="239027">
                <a:tc>
                  <a:txBody>
                    <a:bodyPr/>
                    <a:lstStyle/>
                    <a:p>
                      <a:pPr marL="0" marR="0">
                        <a:spcBef>
                          <a:spcPts val="0"/>
                        </a:spcBef>
                        <a:spcAft>
                          <a:spcPts val="0"/>
                        </a:spcAft>
                      </a:pPr>
                      <a:r>
                        <a:rPr lang="en-US" sz="900" b="1">
                          <a:solidFill>
                            <a:srgbClr val="000000"/>
                          </a:solidFill>
                          <a:effectLst/>
                          <a:latin typeface="Calibri" panose="020F0502020204030204" pitchFamily="34" charset="0"/>
                        </a:rPr>
                        <a:t>Type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Remote mass, per side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274372461"/>
                  </a:ext>
                </a:extLst>
              </a:tr>
              <a:tr h="396081">
                <a:tc>
                  <a:txBody>
                    <a:bodyPr/>
                    <a:lstStyle/>
                    <a:p>
                      <a:pPr marL="0" marR="0">
                        <a:spcBef>
                          <a:spcPts val="0"/>
                        </a:spcBef>
                        <a:spcAft>
                          <a:spcPts val="0"/>
                        </a:spcAft>
                      </a:pPr>
                      <a:r>
                        <a:rPr lang="en-US" sz="900" b="1">
                          <a:solidFill>
                            <a:srgbClr val="000000"/>
                          </a:solidFill>
                          <a:effectLst/>
                          <a:latin typeface="Calibri" panose="020F0502020204030204" pitchFamily="34" charset="0"/>
                        </a:rPr>
                        <a:t>Location</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CYSS Clamp ring and Nose Plate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607139531"/>
                  </a:ext>
                </a:extLst>
              </a:tr>
              <a:tr h="159352">
                <a:tc>
                  <a:txBody>
                    <a:bodyPr/>
                    <a:lstStyle/>
                    <a:p>
                      <a:pPr marL="0" marR="0">
                        <a:spcBef>
                          <a:spcPts val="0"/>
                        </a:spcBef>
                        <a:spcAft>
                          <a:spcPts val="0"/>
                        </a:spcAft>
                      </a:pPr>
                      <a:r>
                        <a:rPr lang="en-US" sz="900" b="1">
                          <a:solidFill>
                            <a:srgbClr val="000000"/>
                          </a:solidFill>
                          <a:effectLst/>
                          <a:latin typeface="Calibri" panose="020F0502020204030204" pitchFamily="34" charset="0"/>
                        </a:rPr>
                        <a:t>Cooling tubes 4mm + Air Tubes</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1122.054 g</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134289350"/>
                  </a:ext>
                </a:extLst>
              </a:tr>
              <a:tr h="239027">
                <a:tc>
                  <a:txBody>
                    <a:bodyPr/>
                    <a:lstStyle/>
                    <a:p>
                      <a:pPr marL="0" marR="0">
                        <a:spcBef>
                          <a:spcPts val="0"/>
                        </a:spcBef>
                        <a:spcAft>
                          <a:spcPts val="0"/>
                        </a:spcAft>
                      </a:pPr>
                      <a:r>
                        <a:rPr lang="en-US" sz="900" b="1">
                          <a:solidFill>
                            <a:srgbClr val="000000"/>
                          </a:solidFill>
                          <a:effectLst/>
                          <a:latin typeface="Calibri" panose="020F0502020204030204" pitchFamily="34" charset="0"/>
                        </a:rPr>
                        <a:t>Type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Distributed Force, per side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691858400"/>
                  </a:ext>
                </a:extLst>
              </a:tr>
              <a:tr h="159352">
                <a:tc>
                  <a:txBody>
                    <a:bodyPr/>
                    <a:lstStyle/>
                    <a:p>
                      <a:pPr marL="0" marR="0">
                        <a:spcBef>
                          <a:spcPts val="0"/>
                        </a:spcBef>
                        <a:spcAft>
                          <a:spcPts val="0"/>
                        </a:spcAft>
                      </a:pPr>
                      <a:r>
                        <a:rPr lang="en-US" sz="900" b="1">
                          <a:solidFill>
                            <a:srgbClr val="000000"/>
                          </a:solidFill>
                          <a:effectLst/>
                          <a:latin typeface="Calibri" panose="020F0502020204030204" pitchFamily="34" charset="0"/>
                        </a:rPr>
                        <a:t>Location</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SB Inside face</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2891291763"/>
                  </a:ext>
                </a:extLst>
              </a:tr>
              <a:tr h="79675">
                <a:tc>
                  <a:txBody>
                    <a:bodyPr/>
                    <a:lstStyle/>
                    <a:p>
                      <a:pPr marL="0" marR="0">
                        <a:spcBef>
                          <a:spcPts val="0"/>
                        </a:spcBef>
                        <a:spcAft>
                          <a:spcPts val="0"/>
                        </a:spcAft>
                      </a:pPr>
                      <a:r>
                        <a:rPr lang="en-US" sz="900" b="1" dirty="0">
                          <a:solidFill>
                            <a:srgbClr val="000000"/>
                          </a:solidFill>
                          <a:effectLst/>
                          <a:latin typeface="Calibri" panose="020F0502020204030204" pitchFamily="34" charset="0"/>
                        </a:rPr>
                        <a:t>Nose rollers</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30 g</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2550078208"/>
                  </a:ext>
                </a:extLst>
              </a:tr>
              <a:tr h="237649">
                <a:tc>
                  <a:txBody>
                    <a:bodyPr/>
                    <a:lstStyle/>
                    <a:p>
                      <a:pPr marL="0" marR="0">
                        <a:spcBef>
                          <a:spcPts val="0"/>
                        </a:spcBef>
                        <a:spcAft>
                          <a:spcPts val="0"/>
                        </a:spcAft>
                      </a:pPr>
                      <a:r>
                        <a:rPr lang="en-US" sz="900" b="1">
                          <a:solidFill>
                            <a:srgbClr val="000000"/>
                          </a:solidFill>
                          <a:effectLst/>
                          <a:latin typeface="Calibri" panose="020F0502020204030204" pitchFamily="34" charset="0"/>
                        </a:rPr>
                        <a:t>Type</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Distributed Force, total</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4101407401"/>
                  </a:ext>
                </a:extLst>
              </a:tr>
              <a:tr h="158433">
                <a:tc>
                  <a:txBody>
                    <a:bodyPr/>
                    <a:lstStyle/>
                    <a:p>
                      <a:pPr marL="0" marR="0">
                        <a:spcBef>
                          <a:spcPts val="0"/>
                        </a:spcBef>
                        <a:spcAft>
                          <a:spcPts val="0"/>
                        </a:spcAft>
                      </a:pPr>
                      <a:r>
                        <a:rPr lang="en-US" sz="900" b="1">
                          <a:solidFill>
                            <a:srgbClr val="000000"/>
                          </a:solidFill>
                          <a:effectLst/>
                          <a:latin typeface="Calibri" panose="020F0502020204030204" pitchFamily="34" charset="0"/>
                        </a:rPr>
                        <a:t>Location</a:t>
                      </a:r>
                      <a:endParaRPr lang="en-US" sz="90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gn="ctr">
                        <a:spcBef>
                          <a:spcPts val="0"/>
                        </a:spcBef>
                        <a:spcAft>
                          <a:spcPts val="0"/>
                        </a:spcAft>
                      </a:pPr>
                      <a:r>
                        <a:rPr lang="en-US" sz="900" dirty="0">
                          <a:solidFill>
                            <a:srgbClr val="000000"/>
                          </a:solidFill>
                          <a:effectLst/>
                          <a:latin typeface="Calibri" panose="020F0502020204030204" pitchFamily="34" charset="0"/>
                        </a:rPr>
                        <a:t>Nose Plates</a:t>
                      </a:r>
                      <a:endParaRPr lang="en-US" sz="900" dirty="0">
                        <a:effectLst/>
                        <a:latin typeface="Calibri" panose="020F0502020204030204" pitchFamily="34" charset="0"/>
                      </a:endParaRPr>
                    </a:p>
                  </a:txBody>
                  <a:tcPr marL="22967" marR="229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2138322229"/>
                  </a:ext>
                </a:extLst>
              </a:tr>
            </a:tbl>
          </a:graphicData>
        </a:graphic>
      </p:graphicFrame>
      <p:sp>
        <p:nvSpPr>
          <p:cNvPr id="10" name="TextBox 9">
            <a:extLst>
              <a:ext uri="{FF2B5EF4-FFF2-40B4-BE49-F238E27FC236}">
                <a16:creationId xmlns:a16="http://schemas.microsoft.com/office/drawing/2014/main" id="{4EB52A1D-9636-B54A-9C78-5A6367EB16EA}"/>
              </a:ext>
            </a:extLst>
          </p:cNvPr>
          <p:cNvSpPr txBox="1"/>
          <p:nvPr/>
        </p:nvSpPr>
        <p:spPr>
          <a:xfrm>
            <a:off x="4495800" y="3790950"/>
            <a:ext cx="889218" cy="369332"/>
          </a:xfrm>
          <a:prstGeom prst="rect">
            <a:avLst/>
          </a:prstGeom>
          <a:noFill/>
        </p:spPr>
        <p:txBody>
          <a:bodyPr wrap="none" rtlCol="0">
            <a:spAutoFit/>
          </a:bodyPr>
          <a:lstStyle/>
          <a:p>
            <a:r>
              <a:rPr lang="en-US" dirty="0"/>
              <a:t>sensors</a:t>
            </a:r>
          </a:p>
        </p:txBody>
      </p:sp>
      <p:sp>
        <p:nvSpPr>
          <p:cNvPr id="11" name="TextBox 10">
            <a:extLst>
              <a:ext uri="{FF2B5EF4-FFF2-40B4-BE49-F238E27FC236}">
                <a16:creationId xmlns:a16="http://schemas.microsoft.com/office/drawing/2014/main" id="{6F9F953C-C381-2746-8117-BDF3262B3F2E}"/>
              </a:ext>
            </a:extLst>
          </p:cNvPr>
          <p:cNvSpPr txBox="1"/>
          <p:nvPr/>
        </p:nvSpPr>
        <p:spPr>
          <a:xfrm>
            <a:off x="2138502" y="4352495"/>
            <a:ext cx="1506246" cy="369332"/>
          </a:xfrm>
          <a:prstGeom prst="rect">
            <a:avLst/>
          </a:prstGeom>
          <a:noFill/>
        </p:spPr>
        <p:txBody>
          <a:bodyPr wrap="none" rtlCol="0">
            <a:spAutoFit/>
          </a:bodyPr>
          <a:lstStyle/>
          <a:p>
            <a:r>
              <a:rPr lang="en-US" dirty="0"/>
              <a:t>service barrel </a:t>
            </a:r>
          </a:p>
        </p:txBody>
      </p:sp>
    </p:spTree>
    <p:extLst>
      <p:ext uri="{BB962C8B-B14F-4D97-AF65-F5344CB8AC3E}">
        <p14:creationId xmlns:p14="http://schemas.microsoft.com/office/powerpoint/2010/main" val="387549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32AE-AEB5-8B4B-A70A-AD3046A8A370}"/>
              </a:ext>
            </a:extLst>
          </p:cNvPr>
          <p:cNvSpPr>
            <a:spLocks noGrp="1"/>
          </p:cNvSpPr>
          <p:nvPr>
            <p:ph type="title"/>
          </p:nvPr>
        </p:nvSpPr>
        <p:spPr>
          <a:xfrm>
            <a:off x="228600" y="9996"/>
            <a:ext cx="8001000" cy="565545"/>
          </a:xfrm>
        </p:spPr>
        <p:txBody>
          <a:bodyPr>
            <a:noAutofit/>
          </a:bodyPr>
          <a:lstStyle/>
          <a:p>
            <a:r>
              <a:rPr lang="en-US" sz="2800" dirty="0"/>
              <a:t>MVTX Detector Design</a:t>
            </a:r>
          </a:p>
        </p:txBody>
      </p:sp>
      <p:sp>
        <p:nvSpPr>
          <p:cNvPr id="4" name="Date Placeholder 3">
            <a:extLst>
              <a:ext uri="{FF2B5EF4-FFF2-40B4-BE49-F238E27FC236}">
                <a16:creationId xmlns:a16="http://schemas.microsoft.com/office/drawing/2014/main" id="{9967C1A6-C9BF-4346-881D-9BFC288DDC04}"/>
              </a:ext>
            </a:extLst>
          </p:cNvPr>
          <p:cNvSpPr>
            <a:spLocks noGrp="1"/>
          </p:cNvSpPr>
          <p:nvPr>
            <p:ph type="dt" sz="half" idx="10"/>
          </p:nvPr>
        </p:nvSpPr>
        <p:spPr>
          <a:xfrm>
            <a:off x="0" y="4950514"/>
            <a:ext cx="2133600" cy="171450"/>
          </a:xfrm>
        </p:spPr>
        <p:txBody>
          <a:bodyPr/>
          <a:lstStyle/>
          <a:p>
            <a:pPr>
              <a:defRPr/>
            </a:pPr>
            <a:r>
              <a:rPr lang="en-US" altLang="en-US"/>
              <a:t>12/15/2020</a:t>
            </a:r>
            <a:endParaRPr lang="en-US" altLang="en-US" dirty="0"/>
          </a:p>
        </p:txBody>
      </p:sp>
      <p:sp>
        <p:nvSpPr>
          <p:cNvPr id="5" name="Footer Placeholder 4">
            <a:extLst>
              <a:ext uri="{FF2B5EF4-FFF2-40B4-BE49-F238E27FC236}">
                <a16:creationId xmlns:a16="http://schemas.microsoft.com/office/drawing/2014/main" id="{0DC75B45-DEE4-6244-9DFA-7E5582272399}"/>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3166142A-913C-0C41-AE44-628933115B54}"/>
              </a:ext>
            </a:extLst>
          </p:cNvPr>
          <p:cNvSpPr>
            <a:spLocks noGrp="1"/>
          </p:cNvSpPr>
          <p:nvPr>
            <p:ph type="sldNum" sz="quarter" idx="12"/>
          </p:nvPr>
        </p:nvSpPr>
        <p:spPr/>
        <p:txBody>
          <a:bodyPr/>
          <a:lstStyle/>
          <a:p>
            <a:fld id="{4B932B3A-BA38-40C7-ADEE-2A1902CEB265}" type="slidenum">
              <a:rPr lang="en-US" altLang="en-US" smtClean="0"/>
              <a:pPr/>
              <a:t>3</a:t>
            </a:fld>
            <a:endParaRPr lang="en-US" altLang="en-US"/>
          </a:p>
        </p:txBody>
      </p:sp>
      <p:pic>
        <p:nvPicPr>
          <p:cNvPr id="9" name="Picture 8">
            <a:extLst>
              <a:ext uri="{FF2B5EF4-FFF2-40B4-BE49-F238E27FC236}">
                <a16:creationId xmlns:a16="http://schemas.microsoft.com/office/drawing/2014/main" id="{7ABE4894-D979-754E-9219-CEF0F81AA6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2462" y="725134"/>
            <a:ext cx="3769671" cy="3859462"/>
          </a:xfrm>
          <a:prstGeom prst="rect">
            <a:avLst/>
          </a:prstGeom>
        </p:spPr>
      </p:pic>
      <p:cxnSp>
        <p:nvCxnSpPr>
          <p:cNvPr id="11" name="Straight Arrow Connector 10">
            <a:extLst>
              <a:ext uri="{FF2B5EF4-FFF2-40B4-BE49-F238E27FC236}">
                <a16:creationId xmlns:a16="http://schemas.microsoft.com/office/drawing/2014/main" id="{6EC594E2-4709-7740-AA2D-28875CDDB21C}"/>
              </a:ext>
            </a:extLst>
          </p:cNvPr>
          <p:cNvCxnSpPr>
            <a:cxnSpLocks/>
          </p:cNvCxnSpPr>
          <p:nvPr/>
        </p:nvCxnSpPr>
        <p:spPr>
          <a:xfrm flipH="1" flipV="1">
            <a:off x="5169714" y="1536497"/>
            <a:ext cx="1993086" cy="10586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3AB0342-19E9-E148-B5B4-A5D3B1450E25}"/>
              </a:ext>
            </a:extLst>
          </p:cNvPr>
          <p:cNvCxnSpPr>
            <a:cxnSpLocks/>
          </p:cNvCxnSpPr>
          <p:nvPr/>
        </p:nvCxnSpPr>
        <p:spPr>
          <a:xfrm flipH="1">
            <a:off x="5169714" y="2643820"/>
            <a:ext cx="1954087" cy="496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2777B2-3AC0-3248-8214-8BE09AE8D7EA}"/>
              </a:ext>
            </a:extLst>
          </p:cNvPr>
          <p:cNvSpPr txBox="1"/>
          <p:nvPr/>
        </p:nvSpPr>
        <p:spPr>
          <a:xfrm>
            <a:off x="103900" y="3255113"/>
            <a:ext cx="2153025" cy="276999"/>
          </a:xfrm>
          <a:prstGeom prst="rect">
            <a:avLst/>
          </a:prstGeom>
          <a:noFill/>
        </p:spPr>
        <p:txBody>
          <a:bodyPr wrap="none" rtlCol="0">
            <a:spAutoFit/>
          </a:bodyPr>
          <a:lstStyle/>
          <a:p>
            <a:r>
              <a:rPr lang="en-US" sz="1200" b="1" dirty="0"/>
              <a:t>MVTX parameters: L = 271 mm</a:t>
            </a:r>
          </a:p>
        </p:txBody>
      </p:sp>
      <p:pic>
        <p:nvPicPr>
          <p:cNvPr id="17" name="Picture 16">
            <a:extLst>
              <a:ext uri="{FF2B5EF4-FFF2-40B4-BE49-F238E27FC236}">
                <a16:creationId xmlns:a16="http://schemas.microsoft.com/office/drawing/2014/main" id="{A0545E85-F1BF-C34E-99D4-9BB9B392E691}"/>
              </a:ext>
            </a:extLst>
          </p:cNvPr>
          <p:cNvPicPr>
            <a:picLocks noChangeAspect="1"/>
          </p:cNvPicPr>
          <p:nvPr/>
        </p:nvPicPr>
        <p:blipFill>
          <a:blip r:embed="rId4"/>
          <a:stretch>
            <a:fillRect/>
          </a:stretch>
        </p:blipFill>
        <p:spPr>
          <a:xfrm>
            <a:off x="25462" y="1489731"/>
            <a:ext cx="5153911" cy="1678703"/>
          </a:xfrm>
          <a:prstGeom prst="rect">
            <a:avLst/>
          </a:prstGeom>
        </p:spPr>
      </p:pic>
      <p:sp>
        <p:nvSpPr>
          <p:cNvPr id="23" name="TextBox 22">
            <a:extLst>
              <a:ext uri="{FF2B5EF4-FFF2-40B4-BE49-F238E27FC236}">
                <a16:creationId xmlns:a16="http://schemas.microsoft.com/office/drawing/2014/main" id="{1044E2B3-C8A1-6B44-ABD1-BAE736727839}"/>
              </a:ext>
            </a:extLst>
          </p:cNvPr>
          <p:cNvSpPr txBox="1"/>
          <p:nvPr/>
        </p:nvSpPr>
        <p:spPr>
          <a:xfrm>
            <a:off x="2166257" y="2988770"/>
            <a:ext cx="1351267" cy="276999"/>
          </a:xfrm>
          <a:prstGeom prst="rect">
            <a:avLst/>
          </a:prstGeom>
          <a:noFill/>
        </p:spPr>
        <p:txBody>
          <a:bodyPr wrap="none" rtlCol="0">
            <a:spAutoFit/>
          </a:bodyPr>
          <a:lstStyle/>
          <a:p>
            <a:r>
              <a:rPr lang="en-US" sz="1200" b="1" dirty="0">
                <a:solidFill>
                  <a:srgbClr val="032AFF"/>
                </a:solidFill>
              </a:rPr>
              <a:t>Service Barrel (SB)</a:t>
            </a:r>
            <a:endParaRPr lang="en-US" b="1" dirty="0">
              <a:solidFill>
                <a:srgbClr val="032AFF"/>
              </a:solidFill>
            </a:endParaRPr>
          </a:p>
        </p:txBody>
      </p:sp>
      <p:sp>
        <p:nvSpPr>
          <p:cNvPr id="24" name="TextBox 23">
            <a:extLst>
              <a:ext uri="{FF2B5EF4-FFF2-40B4-BE49-F238E27FC236}">
                <a16:creationId xmlns:a16="http://schemas.microsoft.com/office/drawing/2014/main" id="{58C7ECF7-94FC-9D4E-B949-2EF075ACBB87}"/>
              </a:ext>
            </a:extLst>
          </p:cNvPr>
          <p:cNvSpPr txBox="1"/>
          <p:nvPr/>
        </p:nvSpPr>
        <p:spPr>
          <a:xfrm>
            <a:off x="3953561" y="948571"/>
            <a:ext cx="1248290" cy="461665"/>
          </a:xfrm>
          <a:prstGeom prst="rect">
            <a:avLst/>
          </a:prstGeom>
          <a:noFill/>
        </p:spPr>
        <p:txBody>
          <a:bodyPr wrap="none" rtlCol="0">
            <a:spAutoFit/>
          </a:bodyPr>
          <a:lstStyle/>
          <a:p>
            <a:r>
              <a:rPr lang="en-US" sz="1200" b="1" dirty="0">
                <a:solidFill>
                  <a:srgbClr val="032AFF"/>
                </a:solidFill>
              </a:rPr>
              <a:t>Cylindrical Shell </a:t>
            </a:r>
          </a:p>
          <a:p>
            <a:r>
              <a:rPr lang="en-US" sz="1200" b="1" dirty="0">
                <a:solidFill>
                  <a:srgbClr val="032AFF"/>
                </a:solidFill>
              </a:rPr>
              <a:t>Structure (CYSS) </a:t>
            </a:r>
            <a:endParaRPr lang="en-US" b="1" dirty="0">
              <a:solidFill>
                <a:srgbClr val="032AFF"/>
              </a:solidFill>
            </a:endParaRPr>
          </a:p>
        </p:txBody>
      </p:sp>
      <p:sp>
        <p:nvSpPr>
          <p:cNvPr id="26" name="TextBox 25">
            <a:extLst>
              <a:ext uri="{FF2B5EF4-FFF2-40B4-BE49-F238E27FC236}">
                <a16:creationId xmlns:a16="http://schemas.microsoft.com/office/drawing/2014/main" id="{02D311D2-54B3-4541-981E-953D6E64A230}"/>
              </a:ext>
            </a:extLst>
          </p:cNvPr>
          <p:cNvSpPr txBox="1"/>
          <p:nvPr/>
        </p:nvSpPr>
        <p:spPr>
          <a:xfrm>
            <a:off x="3886200" y="2516366"/>
            <a:ext cx="1337226" cy="461665"/>
          </a:xfrm>
          <a:prstGeom prst="rect">
            <a:avLst/>
          </a:prstGeom>
          <a:noFill/>
        </p:spPr>
        <p:txBody>
          <a:bodyPr wrap="none" rtlCol="0">
            <a:spAutoFit/>
          </a:bodyPr>
          <a:lstStyle/>
          <a:p>
            <a:r>
              <a:rPr lang="en-US" sz="1200" b="1" dirty="0">
                <a:solidFill>
                  <a:srgbClr val="032AFF"/>
                </a:solidFill>
              </a:rPr>
              <a:t>End-Wheels (EW);</a:t>
            </a:r>
          </a:p>
          <a:p>
            <a:r>
              <a:rPr lang="en-US" sz="1200" b="1" dirty="0">
                <a:solidFill>
                  <a:srgbClr val="032AFF"/>
                </a:solidFill>
              </a:rPr>
              <a:t>- 3 layers</a:t>
            </a:r>
            <a:endParaRPr lang="en-US" b="1" dirty="0">
              <a:solidFill>
                <a:srgbClr val="032AFF"/>
              </a:solidFill>
            </a:endParaRPr>
          </a:p>
        </p:txBody>
      </p:sp>
      <p:cxnSp>
        <p:nvCxnSpPr>
          <p:cNvPr id="15" name="Straight Arrow Connector 14">
            <a:extLst>
              <a:ext uri="{FF2B5EF4-FFF2-40B4-BE49-F238E27FC236}">
                <a16:creationId xmlns:a16="http://schemas.microsoft.com/office/drawing/2014/main" id="{C94513CC-89D5-6249-91E0-5254F9D40412}"/>
              </a:ext>
            </a:extLst>
          </p:cNvPr>
          <p:cNvCxnSpPr>
            <a:cxnSpLocks/>
          </p:cNvCxnSpPr>
          <p:nvPr/>
        </p:nvCxnSpPr>
        <p:spPr>
          <a:xfrm flipH="1">
            <a:off x="3953561" y="1345526"/>
            <a:ext cx="222526" cy="388024"/>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F19C6AA-0FAA-1E45-A837-38B21014709A}"/>
              </a:ext>
            </a:extLst>
          </p:cNvPr>
          <p:cNvCxnSpPr>
            <a:cxnSpLocks/>
          </p:cNvCxnSpPr>
          <p:nvPr/>
        </p:nvCxnSpPr>
        <p:spPr>
          <a:xfrm flipH="1" flipV="1">
            <a:off x="4064824" y="2160396"/>
            <a:ext cx="309283" cy="368208"/>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26A34F-BE5A-434A-AA60-D7258F2A973F}"/>
              </a:ext>
            </a:extLst>
          </p:cNvPr>
          <p:cNvCxnSpPr>
            <a:cxnSpLocks/>
          </p:cNvCxnSpPr>
          <p:nvPr/>
        </p:nvCxnSpPr>
        <p:spPr>
          <a:xfrm flipV="1">
            <a:off x="4451759" y="1975840"/>
            <a:ext cx="596646" cy="552764"/>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419E1CB-0E07-114A-A962-2E15BAFFC84A}"/>
              </a:ext>
            </a:extLst>
          </p:cNvPr>
          <p:cNvCxnSpPr>
            <a:cxnSpLocks/>
          </p:cNvCxnSpPr>
          <p:nvPr/>
        </p:nvCxnSpPr>
        <p:spPr>
          <a:xfrm flipH="1" flipV="1">
            <a:off x="2209800" y="2609261"/>
            <a:ext cx="309283" cy="368208"/>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C9F4C885-B236-D646-806C-E9BDAE31D2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65425" y="3510563"/>
            <a:ext cx="1969313" cy="1447063"/>
          </a:xfrm>
          <a:prstGeom prst="rect">
            <a:avLst/>
          </a:prstGeom>
        </p:spPr>
      </p:pic>
      <p:sp>
        <p:nvSpPr>
          <p:cNvPr id="37" name="TextBox 36">
            <a:extLst>
              <a:ext uri="{FF2B5EF4-FFF2-40B4-BE49-F238E27FC236}">
                <a16:creationId xmlns:a16="http://schemas.microsoft.com/office/drawing/2014/main" id="{AEFAF72C-A704-9C41-A008-77C9127932CC}"/>
              </a:ext>
            </a:extLst>
          </p:cNvPr>
          <p:cNvSpPr txBox="1"/>
          <p:nvPr/>
        </p:nvSpPr>
        <p:spPr>
          <a:xfrm>
            <a:off x="3653742" y="3163420"/>
            <a:ext cx="1269899" cy="507831"/>
          </a:xfrm>
          <a:prstGeom prst="rect">
            <a:avLst/>
          </a:prstGeom>
          <a:noFill/>
        </p:spPr>
        <p:txBody>
          <a:bodyPr wrap="none" rtlCol="0">
            <a:spAutoFit/>
          </a:bodyPr>
          <a:lstStyle/>
          <a:p>
            <a:r>
              <a:rPr lang="en-US" dirty="0">
                <a:solidFill>
                  <a:srgbClr val="FFFF00"/>
                </a:solidFill>
              </a:rPr>
              <a:t> </a:t>
            </a:r>
            <a:r>
              <a:rPr lang="en-US" sz="900" b="1" dirty="0">
                <a:solidFill>
                  <a:srgbClr val="FF0000"/>
                </a:solidFill>
              </a:rPr>
              <a:t>3-layer sensor barrel</a:t>
            </a:r>
          </a:p>
          <a:p>
            <a:r>
              <a:rPr lang="en-US" sz="900" b="1" dirty="0">
                <a:solidFill>
                  <a:srgbClr val="FF0000"/>
                </a:solidFill>
              </a:rPr>
              <a:t>   - 48 staves, 432 chips</a:t>
            </a:r>
          </a:p>
        </p:txBody>
      </p:sp>
      <p:graphicFrame>
        <p:nvGraphicFramePr>
          <p:cNvPr id="3" name="Table 2">
            <a:extLst>
              <a:ext uri="{FF2B5EF4-FFF2-40B4-BE49-F238E27FC236}">
                <a16:creationId xmlns:a16="http://schemas.microsoft.com/office/drawing/2014/main" id="{2129B44E-EBA4-D944-B9AD-47AFDF274151}"/>
              </a:ext>
            </a:extLst>
          </p:cNvPr>
          <p:cNvGraphicFramePr>
            <a:graphicFrameLocks noGrp="1"/>
          </p:cNvGraphicFramePr>
          <p:nvPr>
            <p:extLst>
              <p:ext uri="{D42A27DB-BD31-4B8C-83A1-F6EECF244321}">
                <p14:modId xmlns:p14="http://schemas.microsoft.com/office/powerpoint/2010/main" val="1476739416"/>
              </p:ext>
            </p:extLst>
          </p:nvPr>
        </p:nvGraphicFramePr>
        <p:xfrm>
          <a:off x="212108" y="3518751"/>
          <a:ext cx="2895601" cy="1274376"/>
        </p:xfrm>
        <a:graphic>
          <a:graphicData uri="http://schemas.openxmlformats.org/drawingml/2006/table">
            <a:tbl>
              <a:tblPr firstRow="1" bandRow="1">
                <a:tableStyleId>{5C22544A-7EE6-4342-B048-85BDC9FD1C3A}</a:tableStyleId>
              </a:tblPr>
              <a:tblGrid>
                <a:gridCol w="868960">
                  <a:extLst>
                    <a:ext uri="{9D8B030D-6E8A-4147-A177-3AD203B41FA5}">
                      <a16:colId xmlns:a16="http://schemas.microsoft.com/office/drawing/2014/main" val="887383658"/>
                    </a:ext>
                  </a:extLst>
                </a:gridCol>
                <a:gridCol w="659906">
                  <a:extLst>
                    <a:ext uri="{9D8B030D-6E8A-4147-A177-3AD203B41FA5}">
                      <a16:colId xmlns:a16="http://schemas.microsoft.com/office/drawing/2014/main" val="1534929015"/>
                    </a:ext>
                  </a:extLst>
                </a:gridCol>
                <a:gridCol w="764433">
                  <a:extLst>
                    <a:ext uri="{9D8B030D-6E8A-4147-A177-3AD203B41FA5}">
                      <a16:colId xmlns:a16="http://schemas.microsoft.com/office/drawing/2014/main" val="4114926340"/>
                    </a:ext>
                  </a:extLst>
                </a:gridCol>
                <a:gridCol w="602302">
                  <a:extLst>
                    <a:ext uri="{9D8B030D-6E8A-4147-A177-3AD203B41FA5}">
                      <a16:colId xmlns:a16="http://schemas.microsoft.com/office/drawing/2014/main" val="2193639265"/>
                    </a:ext>
                  </a:extLst>
                </a:gridCol>
              </a:tblGrid>
              <a:tr h="318594">
                <a:tc>
                  <a:txBody>
                    <a:bodyPr/>
                    <a:lstStyle/>
                    <a:p>
                      <a:r>
                        <a:rPr lang="en-US" sz="1400" dirty="0"/>
                        <a:t>R (mm)</a:t>
                      </a:r>
                    </a:p>
                  </a:txBody>
                  <a:tcPr/>
                </a:tc>
                <a:tc>
                  <a:txBody>
                    <a:bodyPr/>
                    <a:lstStyle/>
                    <a:p>
                      <a:r>
                        <a:rPr lang="en-US" sz="1400" dirty="0"/>
                        <a:t>min</a:t>
                      </a:r>
                    </a:p>
                  </a:txBody>
                  <a:tcPr/>
                </a:tc>
                <a:tc>
                  <a:txBody>
                    <a:bodyPr/>
                    <a:lstStyle/>
                    <a:p>
                      <a:r>
                        <a:rPr lang="en-US" sz="1400" dirty="0"/>
                        <a:t>mid</a:t>
                      </a:r>
                    </a:p>
                  </a:txBody>
                  <a:tcPr/>
                </a:tc>
                <a:tc>
                  <a:txBody>
                    <a:bodyPr/>
                    <a:lstStyle/>
                    <a:p>
                      <a:r>
                        <a:rPr lang="en-US" sz="1400" dirty="0"/>
                        <a:t>max</a:t>
                      </a:r>
                    </a:p>
                  </a:txBody>
                  <a:tcPr/>
                </a:tc>
                <a:extLst>
                  <a:ext uri="{0D108BD9-81ED-4DB2-BD59-A6C34878D82A}">
                    <a16:rowId xmlns:a16="http://schemas.microsoft.com/office/drawing/2014/main" val="3009710148"/>
                  </a:ext>
                </a:extLst>
              </a:tr>
              <a:tr h="318594">
                <a:tc>
                  <a:txBody>
                    <a:bodyPr/>
                    <a:lstStyle/>
                    <a:p>
                      <a:r>
                        <a:rPr lang="en-US" sz="1400" dirty="0">
                          <a:solidFill>
                            <a:srgbClr val="00B050"/>
                          </a:solidFill>
                        </a:rPr>
                        <a:t>Layer 0</a:t>
                      </a:r>
                    </a:p>
                  </a:txBody>
                  <a:tcPr/>
                </a:tc>
                <a:tc>
                  <a:txBody>
                    <a:bodyPr/>
                    <a:lstStyle/>
                    <a:p>
                      <a:r>
                        <a:rPr lang="en-US" sz="1400" b="0" i="0" u="none" strike="noStrike" kern="1200" dirty="0">
                          <a:solidFill>
                            <a:schemeClr val="tx1"/>
                          </a:solidFill>
                          <a:effectLst/>
                          <a:latin typeface="+mn-lt"/>
                          <a:ea typeface="+mn-ea"/>
                          <a:cs typeface="+mn-cs"/>
                        </a:rPr>
                        <a:t>24.61</a:t>
                      </a:r>
                      <a:endParaRPr lang="en-US" sz="1400" dirty="0">
                        <a:solidFill>
                          <a:schemeClr val="tx1"/>
                        </a:solidFill>
                      </a:endParaRPr>
                    </a:p>
                  </a:txBody>
                  <a:tcPr/>
                </a:tc>
                <a:tc>
                  <a:txBody>
                    <a:bodyPr/>
                    <a:lstStyle/>
                    <a:p>
                      <a:r>
                        <a:rPr lang="en-US" sz="1400" b="0" i="0" u="none" strike="noStrike" kern="1200" dirty="0">
                          <a:solidFill>
                            <a:schemeClr val="tx1"/>
                          </a:solidFill>
                          <a:effectLst/>
                          <a:latin typeface="+mn-lt"/>
                          <a:ea typeface="+mn-ea"/>
                          <a:cs typeface="+mn-cs"/>
                        </a:rPr>
                        <a:t>25.23</a:t>
                      </a:r>
                      <a:endParaRPr lang="en-US" sz="1400" dirty="0">
                        <a:solidFill>
                          <a:schemeClr val="tx1"/>
                        </a:solidFill>
                      </a:endParaRPr>
                    </a:p>
                  </a:txBody>
                  <a:tcPr/>
                </a:tc>
                <a:tc>
                  <a:txBody>
                    <a:bodyPr/>
                    <a:lstStyle/>
                    <a:p>
                      <a:r>
                        <a:rPr lang="en-US" sz="1400" b="0" i="0" u="none" strike="noStrike" kern="1200" dirty="0">
                          <a:solidFill>
                            <a:schemeClr val="tx1"/>
                          </a:solidFill>
                          <a:effectLst/>
                          <a:latin typeface="+mn-lt"/>
                          <a:ea typeface="+mn-ea"/>
                          <a:cs typeface="+mn-cs"/>
                        </a:rPr>
                        <a:t>27.93</a:t>
                      </a:r>
                      <a:endParaRPr lang="en-US" sz="1400" dirty="0">
                        <a:solidFill>
                          <a:schemeClr val="tx1"/>
                        </a:solidFill>
                      </a:endParaRPr>
                    </a:p>
                  </a:txBody>
                  <a:tcPr/>
                </a:tc>
                <a:extLst>
                  <a:ext uri="{0D108BD9-81ED-4DB2-BD59-A6C34878D82A}">
                    <a16:rowId xmlns:a16="http://schemas.microsoft.com/office/drawing/2014/main" val="1351403120"/>
                  </a:ext>
                </a:extLst>
              </a:tr>
              <a:tr h="318594">
                <a:tc>
                  <a:txBody>
                    <a:bodyPr/>
                    <a:lstStyle/>
                    <a:p>
                      <a:r>
                        <a:rPr lang="en-US" sz="1400" dirty="0">
                          <a:solidFill>
                            <a:srgbClr val="00B0F0"/>
                          </a:solidFill>
                        </a:rPr>
                        <a:t>Layer 1</a:t>
                      </a:r>
                    </a:p>
                  </a:txBody>
                  <a:tcPr/>
                </a:tc>
                <a:tc>
                  <a:txBody>
                    <a:bodyPr/>
                    <a:lstStyle/>
                    <a:p>
                      <a:r>
                        <a:rPr lang="en-US" sz="1400" b="0" i="0" u="none" strike="noStrike" kern="1200" dirty="0">
                          <a:solidFill>
                            <a:schemeClr val="dk1"/>
                          </a:solidFill>
                          <a:effectLst/>
                          <a:latin typeface="+mn-lt"/>
                          <a:ea typeface="+mn-ea"/>
                          <a:cs typeface="+mn-cs"/>
                        </a:rPr>
                        <a:t>31.98</a:t>
                      </a:r>
                      <a:endParaRPr lang="en-US" sz="1400" dirty="0"/>
                    </a:p>
                  </a:txBody>
                  <a:tcPr/>
                </a:tc>
                <a:tc>
                  <a:txBody>
                    <a:bodyPr/>
                    <a:lstStyle/>
                    <a:p>
                      <a:r>
                        <a:rPr lang="en-US" sz="1400" b="0" i="0" u="none" strike="noStrike" kern="1200" dirty="0">
                          <a:solidFill>
                            <a:schemeClr val="dk1"/>
                          </a:solidFill>
                          <a:effectLst/>
                          <a:latin typeface="+mn-lt"/>
                          <a:ea typeface="+mn-ea"/>
                          <a:cs typeface="+mn-cs"/>
                        </a:rPr>
                        <a:t>33.35</a:t>
                      </a:r>
                      <a:endParaRPr lang="en-US" sz="1400" dirty="0"/>
                    </a:p>
                  </a:txBody>
                  <a:tcPr/>
                </a:tc>
                <a:tc>
                  <a:txBody>
                    <a:bodyPr/>
                    <a:lstStyle/>
                    <a:p>
                      <a:r>
                        <a:rPr lang="en-US" sz="1400" b="0" i="0" u="none" strike="noStrike" kern="1200" dirty="0">
                          <a:solidFill>
                            <a:schemeClr val="dk1"/>
                          </a:solidFill>
                          <a:effectLst/>
                          <a:latin typeface="+mn-lt"/>
                          <a:ea typeface="+mn-ea"/>
                          <a:cs typeface="+mn-cs"/>
                        </a:rPr>
                        <a:t>36.25</a:t>
                      </a:r>
                      <a:endParaRPr lang="en-US" sz="1400" dirty="0"/>
                    </a:p>
                  </a:txBody>
                  <a:tcPr/>
                </a:tc>
                <a:extLst>
                  <a:ext uri="{0D108BD9-81ED-4DB2-BD59-A6C34878D82A}">
                    <a16:rowId xmlns:a16="http://schemas.microsoft.com/office/drawing/2014/main" val="369518583"/>
                  </a:ext>
                </a:extLst>
              </a:tr>
              <a:tr h="318594">
                <a:tc>
                  <a:txBody>
                    <a:bodyPr/>
                    <a:lstStyle/>
                    <a:p>
                      <a:r>
                        <a:rPr lang="en-US" sz="1400" dirty="0">
                          <a:solidFill>
                            <a:srgbClr val="C00000"/>
                          </a:solidFill>
                        </a:rPr>
                        <a:t>Layer 2</a:t>
                      </a:r>
                    </a:p>
                  </a:txBody>
                  <a:tcPr/>
                </a:tc>
                <a:tc>
                  <a:txBody>
                    <a:bodyPr/>
                    <a:lstStyle/>
                    <a:p>
                      <a:r>
                        <a:rPr lang="en-US" sz="1400" b="0" i="0" u="none" strike="noStrike" kern="1200" dirty="0">
                          <a:solidFill>
                            <a:schemeClr val="dk1"/>
                          </a:solidFill>
                          <a:effectLst/>
                          <a:latin typeface="+mn-lt"/>
                          <a:ea typeface="+mn-ea"/>
                          <a:cs typeface="+mn-cs"/>
                        </a:rPr>
                        <a:t>39.93</a:t>
                      </a:r>
                      <a:endParaRPr lang="en-US" sz="1400" dirty="0"/>
                    </a:p>
                  </a:txBody>
                  <a:tcPr/>
                </a:tc>
                <a:tc>
                  <a:txBody>
                    <a:bodyPr/>
                    <a:lstStyle/>
                    <a:p>
                      <a:r>
                        <a:rPr lang="en-US" sz="1400" b="0" i="0" u="none" strike="noStrike" kern="1200" dirty="0">
                          <a:solidFill>
                            <a:schemeClr val="dk1"/>
                          </a:solidFill>
                          <a:effectLst/>
                          <a:latin typeface="+mn-lt"/>
                          <a:ea typeface="+mn-ea"/>
                          <a:cs typeface="+mn-cs"/>
                        </a:rPr>
                        <a:t>41.48</a:t>
                      </a:r>
                      <a:endParaRPr lang="en-US" sz="1400" dirty="0"/>
                    </a:p>
                  </a:txBody>
                  <a:tcPr/>
                </a:tc>
                <a:tc>
                  <a:txBody>
                    <a:bodyPr/>
                    <a:lstStyle/>
                    <a:p>
                      <a:r>
                        <a:rPr lang="en-US" sz="1400" b="0" i="0" u="none" strike="noStrike" kern="1200" dirty="0">
                          <a:solidFill>
                            <a:schemeClr val="dk1"/>
                          </a:solidFill>
                          <a:effectLst/>
                          <a:latin typeface="+mn-lt"/>
                          <a:ea typeface="+mn-ea"/>
                          <a:cs typeface="+mn-cs"/>
                        </a:rPr>
                        <a:t>44.26</a:t>
                      </a:r>
                      <a:endParaRPr lang="en-US" sz="1400" dirty="0"/>
                    </a:p>
                  </a:txBody>
                  <a:tcPr/>
                </a:tc>
                <a:extLst>
                  <a:ext uri="{0D108BD9-81ED-4DB2-BD59-A6C34878D82A}">
                    <a16:rowId xmlns:a16="http://schemas.microsoft.com/office/drawing/2014/main" val="1966839359"/>
                  </a:ext>
                </a:extLst>
              </a:tr>
            </a:tbl>
          </a:graphicData>
        </a:graphic>
      </p:graphicFrame>
      <p:sp>
        <p:nvSpPr>
          <p:cNvPr id="7" name="TextBox 6">
            <a:extLst>
              <a:ext uri="{FF2B5EF4-FFF2-40B4-BE49-F238E27FC236}">
                <a16:creationId xmlns:a16="http://schemas.microsoft.com/office/drawing/2014/main" id="{29E3AE5F-0D2D-E140-B996-412BC50C01ED}"/>
              </a:ext>
            </a:extLst>
          </p:cNvPr>
          <p:cNvSpPr txBox="1"/>
          <p:nvPr/>
        </p:nvSpPr>
        <p:spPr>
          <a:xfrm rot="599879">
            <a:off x="7441929" y="2325802"/>
            <a:ext cx="734496" cy="646331"/>
          </a:xfrm>
          <a:prstGeom prst="rect">
            <a:avLst/>
          </a:prstGeom>
          <a:noFill/>
        </p:spPr>
        <p:txBody>
          <a:bodyPr wrap="none" rtlCol="0">
            <a:spAutoFit/>
          </a:bodyPr>
          <a:lstStyle/>
          <a:p>
            <a:r>
              <a:rPr lang="en-US" dirty="0">
                <a:solidFill>
                  <a:srgbClr val="FFFF00"/>
                </a:solidFill>
              </a:rPr>
              <a:t>North</a:t>
            </a:r>
          </a:p>
          <a:p>
            <a:r>
              <a:rPr lang="en-US" dirty="0">
                <a:solidFill>
                  <a:srgbClr val="FFFF00"/>
                </a:solidFill>
                <a:sym typeface="Wingdings" pitchFamily="2" charset="2"/>
              </a:rPr>
              <a:t></a:t>
            </a:r>
            <a:endParaRPr lang="en-US" dirty="0">
              <a:solidFill>
                <a:srgbClr val="FFFF00"/>
              </a:solidFill>
            </a:endParaRPr>
          </a:p>
        </p:txBody>
      </p:sp>
      <p:sp>
        <p:nvSpPr>
          <p:cNvPr id="8" name="TextBox 7">
            <a:extLst>
              <a:ext uri="{FF2B5EF4-FFF2-40B4-BE49-F238E27FC236}">
                <a16:creationId xmlns:a16="http://schemas.microsoft.com/office/drawing/2014/main" id="{18848D43-301E-2F4E-B878-E83FAAD705B8}"/>
              </a:ext>
            </a:extLst>
          </p:cNvPr>
          <p:cNvSpPr txBox="1"/>
          <p:nvPr/>
        </p:nvSpPr>
        <p:spPr>
          <a:xfrm>
            <a:off x="4572000" y="1440418"/>
            <a:ext cx="675185" cy="338554"/>
          </a:xfrm>
          <a:prstGeom prst="rect">
            <a:avLst/>
          </a:prstGeom>
          <a:noFill/>
        </p:spPr>
        <p:txBody>
          <a:bodyPr wrap="none" rtlCol="0">
            <a:spAutoFit/>
          </a:bodyPr>
          <a:lstStyle/>
          <a:p>
            <a:r>
              <a:rPr lang="en-US" sz="1600" dirty="0"/>
              <a:t>North</a:t>
            </a:r>
          </a:p>
        </p:txBody>
      </p:sp>
      <p:sp>
        <p:nvSpPr>
          <p:cNvPr id="10" name="TextBox 9">
            <a:extLst>
              <a:ext uri="{FF2B5EF4-FFF2-40B4-BE49-F238E27FC236}">
                <a16:creationId xmlns:a16="http://schemas.microsoft.com/office/drawing/2014/main" id="{C4C225AB-7B77-CC45-84B7-D22E0295B996}"/>
              </a:ext>
            </a:extLst>
          </p:cNvPr>
          <p:cNvSpPr txBox="1"/>
          <p:nvPr/>
        </p:nvSpPr>
        <p:spPr>
          <a:xfrm>
            <a:off x="4021955" y="3736551"/>
            <a:ext cx="831253" cy="338554"/>
          </a:xfrm>
          <a:prstGeom prst="rect">
            <a:avLst/>
          </a:prstGeom>
          <a:noFill/>
        </p:spPr>
        <p:txBody>
          <a:bodyPr wrap="none" rtlCol="0">
            <a:spAutoFit/>
          </a:bodyPr>
          <a:lstStyle/>
          <a:p>
            <a:r>
              <a:rPr lang="en-US" sz="1600" dirty="0"/>
              <a:t>New BP</a:t>
            </a:r>
          </a:p>
        </p:txBody>
      </p:sp>
      <p:sp>
        <p:nvSpPr>
          <p:cNvPr id="14" name="TextBox 13">
            <a:extLst>
              <a:ext uri="{FF2B5EF4-FFF2-40B4-BE49-F238E27FC236}">
                <a16:creationId xmlns:a16="http://schemas.microsoft.com/office/drawing/2014/main" id="{758BE371-1D46-1B4D-99B8-32789C5B183F}"/>
              </a:ext>
            </a:extLst>
          </p:cNvPr>
          <p:cNvSpPr txBox="1"/>
          <p:nvPr/>
        </p:nvSpPr>
        <p:spPr>
          <a:xfrm>
            <a:off x="391034" y="613046"/>
            <a:ext cx="3646639" cy="369332"/>
          </a:xfrm>
          <a:prstGeom prst="rect">
            <a:avLst/>
          </a:prstGeom>
          <a:noFill/>
        </p:spPr>
        <p:txBody>
          <a:bodyPr wrap="none" rtlCol="0">
            <a:spAutoFit/>
          </a:bodyPr>
          <a:lstStyle/>
          <a:p>
            <a:r>
              <a:rPr lang="en-US" b="1" dirty="0">
                <a:solidFill>
                  <a:srgbClr val="0432FF"/>
                </a:solidFill>
              </a:rPr>
              <a:t>Carb. Fib. Comp./CFC = EW, CYSS, SB</a:t>
            </a:r>
          </a:p>
        </p:txBody>
      </p:sp>
      <p:sp>
        <p:nvSpPr>
          <p:cNvPr id="16" name="TextBox 15">
            <a:extLst>
              <a:ext uri="{FF2B5EF4-FFF2-40B4-BE49-F238E27FC236}">
                <a16:creationId xmlns:a16="http://schemas.microsoft.com/office/drawing/2014/main" id="{E569487D-B0A4-DE4A-8288-0BD3FF5F72C0}"/>
              </a:ext>
            </a:extLst>
          </p:cNvPr>
          <p:cNvSpPr txBox="1"/>
          <p:nvPr/>
        </p:nvSpPr>
        <p:spPr>
          <a:xfrm>
            <a:off x="391034" y="1006360"/>
            <a:ext cx="1874552" cy="584775"/>
          </a:xfrm>
          <a:prstGeom prst="rect">
            <a:avLst/>
          </a:prstGeom>
          <a:noFill/>
        </p:spPr>
        <p:txBody>
          <a:bodyPr wrap="none" rtlCol="0">
            <a:spAutoFit/>
          </a:bodyPr>
          <a:lstStyle/>
          <a:p>
            <a:r>
              <a:rPr lang="en-US" sz="1600" dirty="0"/>
              <a:t>Total Weight: ~24 kg</a:t>
            </a:r>
          </a:p>
          <a:p>
            <a:r>
              <a:rPr lang="en-US" sz="1600" dirty="0"/>
              <a:t>(sensor part: ~3 kg)</a:t>
            </a:r>
          </a:p>
        </p:txBody>
      </p:sp>
    </p:spTree>
    <p:extLst>
      <p:ext uri="{BB962C8B-B14F-4D97-AF65-F5344CB8AC3E}">
        <p14:creationId xmlns:p14="http://schemas.microsoft.com/office/powerpoint/2010/main" val="189016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E3AC7A2-9C6A-5044-8B45-210FBF0B7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1611492"/>
            <a:ext cx="3250468" cy="2419350"/>
          </a:xfrm>
          <a:prstGeom prst="rect">
            <a:avLst/>
          </a:prstGeom>
        </p:spPr>
      </p:pic>
      <p:sp>
        <p:nvSpPr>
          <p:cNvPr id="2" name="Title 1">
            <a:extLst>
              <a:ext uri="{FF2B5EF4-FFF2-40B4-BE49-F238E27FC236}">
                <a16:creationId xmlns:a16="http://schemas.microsoft.com/office/drawing/2014/main" id="{9A406F6E-8006-B44E-8652-3571EDBFD6BE}"/>
              </a:ext>
            </a:extLst>
          </p:cNvPr>
          <p:cNvSpPr>
            <a:spLocks noGrp="1"/>
          </p:cNvSpPr>
          <p:nvPr>
            <p:ph type="title"/>
          </p:nvPr>
        </p:nvSpPr>
        <p:spPr>
          <a:xfrm>
            <a:off x="304800" y="5528"/>
            <a:ext cx="8229600" cy="546497"/>
          </a:xfrm>
          <a:ln>
            <a:noFill/>
          </a:ln>
        </p:spPr>
        <p:txBody>
          <a:bodyPr/>
          <a:lstStyle/>
          <a:p>
            <a:r>
              <a:rPr lang="en-US" sz="4000" dirty="0"/>
              <a:t>Detector Support Structure: X-Wing</a:t>
            </a:r>
          </a:p>
        </p:txBody>
      </p:sp>
      <p:pic>
        <p:nvPicPr>
          <p:cNvPr id="8" name="Content Placeholder 7">
            <a:extLst>
              <a:ext uri="{FF2B5EF4-FFF2-40B4-BE49-F238E27FC236}">
                <a16:creationId xmlns:a16="http://schemas.microsoft.com/office/drawing/2014/main" id="{784995A7-ADD1-2744-93AB-B5BD383EC2F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053" r="3614" b="7502"/>
          <a:stretch/>
        </p:blipFill>
        <p:spPr>
          <a:xfrm>
            <a:off x="3657600" y="1200150"/>
            <a:ext cx="5344886" cy="3273744"/>
          </a:xfrm>
        </p:spPr>
      </p:pic>
      <p:sp>
        <p:nvSpPr>
          <p:cNvPr id="4" name="Date Placeholder 3">
            <a:extLst>
              <a:ext uri="{FF2B5EF4-FFF2-40B4-BE49-F238E27FC236}">
                <a16:creationId xmlns:a16="http://schemas.microsoft.com/office/drawing/2014/main" id="{2905A454-0E83-B340-BE26-6CC645632C50}"/>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CC4A511E-8765-8943-AFD0-53AEFA2DC70B}"/>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E6B8D54C-EE36-7644-AF63-0D1B08AE5D10}"/>
              </a:ext>
            </a:extLst>
          </p:cNvPr>
          <p:cNvSpPr>
            <a:spLocks noGrp="1"/>
          </p:cNvSpPr>
          <p:nvPr>
            <p:ph type="sldNum" sz="quarter" idx="12"/>
          </p:nvPr>
        </p:nvSpPr>
        <p:spPr/>
        <p:txBody>
          <a:bodyPr/>
          <a:lstStyle/>
          <a:p>
            <a:fld id="{4B932B3A-BA38-40C7-ADEE-2A1902CEB265}" type="slidenum">
              <a:rPr lang="en-US" altLang="en-US" smtClean="0"/>
              <a:pPr/>
              <a:t>4</a:t>
            </a:fld>
            <a:endParaRPr lang="en-US" altLang="en-US"/>
          </a:p>
        </p:txBody>
      </p:sp>
      <p:sp>
        <p:nvSpPr>
          <p:cNvPr id="9" name="TextBox 8">
            <a:extLst>
              <a:ext uri="{FF2B5EF4-FFF2-40B4-BE49-F238E27FC236}">
                <a16:creationId xmlns:a16="http://schemas.microsoft.com/office/drawing/2014/main" id="{401A8FA9-1360-5547-9104-B9483D64EC71}"/>
              </a:ext>
            </a:extLst>
          </p:cNvPr>
          <p:cNvSpPr txBox="1"/>
          <p:nvPr/>
        </p:nvSpPr>
        <p:spPr>
          <a:xfrm>
            <a:off x="7649686" y="742950"/>
            <a:ext cx="1230530" cy="369332"/>
          </a:xfrm>
          <a:prstGeom prst="rect">
            <a:avLst/>
          </a:prstGeom>
          <a:noFill/>
        </p:spPr>
        <p:txBody>
          <a:bodyPr wrap="none" rtlCol="0">
            <a:spAutoFit/>
          </a:bodyPr>
          <a:lstStyle/>
          <a:p>
            <a:r>
              <a:rPr lang="en-US" dirty="0"/>
              <a:t>Jason’s talk</a:t>
            </a:r>
          </a:p>
        </p:txBody>
      </p:sp>
      <p:sp>
        <p:nvSpPr>
          <p:cNvPr id="19" name="TextBox 18">
            <a:extLst>
              <a:ext uri="{FF2B5EF4-FFF2-40B4-BE49-F238E27FC236}">
                <a16:creationId xmlns:a16="http://schemas.microsoft.com/office/drawing/2014/main" id="{C77F5CA4-8F71-6343-BF91-5F9E4ABDA1A6}"/>
              </a:ext>
            </a:extLst>
          </p:cNvPr>
          <p:cNvSpPr txBox="1"/>
          <p:nvPr/>
        </p:nvSpPr>
        <p:spPr>
          <a:xfrm>
            <a:off x="762000" y="4164130"/>
            <a:ext cx="1078180" cy="461665"/>
          </a:xfrm>
          <a:prstGeom prst="rect">
            <a:avLst/>
          </a:prstGeom>
          <a:noFill/>
        </p:spPr>
        <p:txBody>
          <a:bodyPr wrap="none" rtlCol="0">
            <a:spAutoFit/>
          </a:bodyPr>
          <a:lstStyle/>
          <a:p>
            <a:r>
              <a:rPr lang="en-US" sz="2400" dirty="0">
                <a:solidFill>
                  <a:srgbClr val="0432FF"/>
                </a:solidFill>
              </a:rPr>
              <a:t>X-Wing</a:t>
            </a:r>
          </a:p>
        </p:txBody>
      </p:sp>
      <p:cxnSp>
        <p:nvCxnSpPr>
          <p:cNvPr id="23" name="Straight Arrow Connector 22">
            <a:extLst>
              <a:ext uri="{FF2B5EF4-FFF2-40B4-BE49-F238E27FC236}">
                <a16:creationId xmlns:a16="http://schemas.microsoft.com/office/drawing/2014/main" id="{2554AADA-8FF3-174A-9DFF-25C3F8750E90}"/>
              </a:ext>
            </a:extLst>
          </p:cNvPr>
          <p:cNvCxnSpPr>
            <a:cxnSpLocks/>
          </p:cNvCxnSpPr>
          <p:nvPr/>
        </p:nvCxnSpPr>
        <p:spPr>
          <a:xfrm flipV="1">
            <a:off x="1301090" y="1733551"/>
            <a:ext cx="4385585" cy="38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97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157B-51AB-3C4F-A579-AE47D0F88408}"/>
              </a:ext>
            </a:extLst>
          </p:cNvPr>
          <p:cNvSpPr>
            <a:spLocks noGrp="1"/>
          </p:cNvSpPr>
          <p:nvPr>
            <p:ph type="title"/>
          </p:nvPr>
        </p:nvSpPr>
        <p:spPr/>
        <p:txBody>
          <a:bodyPr/>
          <a:lstStyle/>
          <a:p>
            <a:r>
              <a:rPr lang="en-US" sz="4000" dirty="0"/>
              <a:t>Detector Assembly Fixtures</a:t>
            </a:r>
          </a:p>
        </p:txBody>
      </p:sp>
      <p:sp>
        <p:nvSpPr>
          <p:cNvPr id="4" name="Date Placeholder 3">
            <a:extLst>
              <a:ext uri="{FF2B5EF4-FFF2-40B4-BE49-F238E27FC236}">
                <a16:creationId xmlns:a16="http://schemas.microsoft.com/office/drawing/2014/main" id="{6B5589E9-FD04-2447-8F4C-E4086F68CC7D}"/>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C68C6325-17EC-F44E-AA22-257F1AC33BF8}"/>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791C7D0F-4CC0-C543-B2E3-E5C9B551A4D7}"/>
              </a:ext>
            </a:extLst>
          </p:cNvPr>
          <p:cNvSpPr>
            <a:spLocks noGrp="1"/>
          </p:cNvSpPr>
          <p:nvPr>
            <p:ph type="sldNum" sz="quarter" idx="12"/>
          </p:nvPr>
        </p:nvSpPr>
        <p:spPr/>
        <p:txBody>
          <a:bodyPr/>
          <a:lstStyle/>
          <a:p>
            <a:fld id="{4B932B3A-BA38-40C7-ADEE-2A1902CEB265}" type="slidenum">
              <a:rPr lang="en-US" altLang="en-US" smtClean="0"/>
              <a:pPr/>
              <a:t>5</a:t>
            </a:fld>
            <a:endParaRPr lang="en-US" altLang="en-US"/>
          </a:p>
        </p:txBody>
      </p:sp>
      <p:sp>
        <p:nvSpPr>
          <p:cNvPr id="8" name="TextBox 7">
            <a:extLst>
              <a:ext uri="{FF2B5EF4-FFF2-40B4-BE49-F238E27FC236}">
                <a16:creationId xmlns:a16="http://schemas.microsoft.com/office/drawing/2014/main" id="{44CE4324-3333-FA45-BD8A-02C896D1FD45}"/>
              </a:ext>
            </a:extLst>
          </p:cNvPr>
          <p:cNvSpPr txBox="1"/>
          <p:nvPr/>
        </p:nvSpPr>
        <p:spPr>
          <a:xfrm>
            <a:off x="7467600" y="819150"/>
            <a:ext cx="1023742" cy="369332"/>
          </a:xfrm>
          <a:prstGeom prst="rect">
            <a:avLst/>
          </a:prstGeom>
          <a:noFill/>
        </p:spPr>
        <p:txBody>
          <a:bodyPr wrap="none" rtlCol="0">
            <a:spAutoFit/>
          </a:bodyPr>
          <a:lstStyle/>
          <a:p>
            <a:r>
              <a:rPr lang="en-US" dirty="0"/>
              <a:t>Joe’s talk</a:t>
            </a:r>
          </a:p>
        </p:txBody>
      </p:sp>
      <p:pic>
        <p:nvPicPr>
          <p:cNvPr id="13" name="Picture 12">
            <a:extLst>
              <a:ext uri="{FF2B5EF4-FFF2-40B4-BE49-F238E27FC236}">
                <a16:creationId xmlns:a16="http://schemas.microsoft.com/office/drawing/2014/main" id="{650AE825-FE95-9842-A264-5A98ED73ECCC}"/>
              </a:ext>
            </a:extLst>
          </p:cNvPr>
          <p:cNvPicPr>
            <a:picLocks noChangeAspect="1"/>
          </p:cNvPicPr>
          <p:nvPr/>
        </p:nvPicPr>
        <p:blipFill>
          <a:blip r:embed="rId3"/>
          <a:stretch>
            <a:fillRect/>
          </a:stretch>
        </p:blipFill>
        <p:spPr>
          <a:xfrm>
            <a:off x="603250" y="1628250"/>
            <a:ext cx="7937500" cy="2197100"/>
          </a:xfrm>
          <a:prstGeom prst="rect">
            <a:avLst/>
          </a:prstGeom>
        </p:spPr>
      </p:pic>
    </p:spTree>
    <p:extLst>
      <p:ext uri="{BB962C8B-B14F-4D97-AF65-F5344CB8AC3E}">
        <p14:creationId xmlns:p14="http://schemas.microsoft.com/office/powerpoint/2010/main" val="156996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853CEA-AC7A-3642-AF87-5AD8C150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721" y="2729782"/>
            <a:ext cx="4626648" cy="922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EF7B4-FD3D-B24C-BD0C-CC10ED06E975}"/>
              </a:ext>
            </a:extLst>
          </p:cNvPr>
          <p:cNvSpPr>
            <a:spLocks noGrp="1"/>
          </p:cNvSpPr>
          <p:nvPr>
            <p:ph type="title"/>
          </p:nvPr>
        </p:nvSpPr>
        <p:spPr/>
        <p:txBody>
          <a:bodyPr/>
          <a:lstStyle/>
          <a:p>
            <a:r>
              <a:rPr lang="en-US" sz="3600" dirty="0"/>
              <a:t>1. Engineering and Design </a:t>
            </a:r>
          </a:p>
        </p:txBody>
      </p:sp>
      <p:sp>
        <p:nvSpPr>
          <p:cNvPr id="3" name="Content Placeholder 2">
            <a:extLst>
              <a:ext uri="{FF2B5EF4-FFF2-40B4-BE49-F238E27FC236}">
                <a16:creationId xmlns:a16="http://schemas.microsoft.com/office/drawing/2014/main" id="{956E9213-F53C-E34F-9F58-C18B60314B94}"/>
              </a:ext>
            </a:extLst>
          </p:cNvPr>
          <p:cNvSpPr>
            <a:spLocks noGrp="1"/>
          </p:cNvSpPr>
          <p:nvPr>
            <p:ph idx="1"/>
          </p:nvPr>
        </p:nvSpPr>
        <p:spPr>
          <a:xfrm>
            <a:off x="67609" y="707031"/>
            <a:ext cx="5254875" cy="4411466"/>
          </a:xfrm>
        </p:spPr>
        <p:txBody>
          <a:bodyPr>
            <a:normAutofit fontScale="47500" lnSpcReduction="20000"/>
          </a:bodyPr>
          <a:lstStyle/>
          <a:p>
            <a:pPr marL="0" indent="0">
              <a:buNone/>
            </a:pPr>
            <a:r>
              <a:rPr lang="en-US" b="1" dirty="0"/>
              <a:t>NOTE: all these covered in detail in Jason’s presentation. </a:t>
            </a:r>
          </a:p>
          <a:p>
            <a:pPr marL="0" indent="0">
              <a:buNone/>
            </a:pPr>
            <a:endParaRPr lang="en-US" dirty="0"/>
          </a:p>
          <a:p>
            <a:r>
              <a:rPr lang="en-US" dirty="0"/>
              <a:t>Are the drawings complete? </a:t>
            </a:r>
            <a:r>
              <a:rPr lang="en-US" dirty="0">
                <a:solidFill>
                  <a:srgbClr val="C00000"/>
                </a:solidFill>
              </a:rPr>
              <a:t>- </a:t>
            </a:r>
            <a:r>
              <a:rPr lang="en-US" b="1" dirty="0">
                <a:solidFill>
                  <a:srgbClr val="C00000"/>
                </a:solidFill>
              </a:rPr>
              <a:t>Yes</a:t>
            </a:r>
          </a:p>
          <a:p>
            <a:pPr lvl="1"/>
            <a:r>
              <a:rPr lang="en-US" b="0" dirty="0"/>
              <a:t>Have they been reviewed , approved, and released following guidelines? </a:t>
            </a:r>
          </a:p>
          <a:p>
            <a:pPr lvl="1"/>
            <a:r>
              <a:rPr lang="en-US" b="0" dirty="0"/>
              <a:t>Are the drawings now</a:t>
            </a:r>
            <a:r>
              <a:rPr lang="en-US" dirty="0"/>
              <a:t> </a:t>
            </a:r>
            <a:r>
              <a:rPr lang="en-US" b="0" dirty="0"/>
              <a:t>under configuration control? </a:t>
            </a:r>
          </a:p>
          <a:p>
            <a:r>
              <a:rPr lang="en-US" dirty="0"/>
              <a:t>Has there been an appropriate independent review of the design? </a:t>
            </a:r>
          </a:p>
          <a:p>
            <a:pPr marL="0" indent="0">
              <a:buNone/>
            </a:pPr>
            <a:r>
              <a:rPr lang="en-US" dirty="0">
                <a:solidFill>
                  <a:srgbClr val="C00000"/>
                </a:solidFill>
              </a:rPr>
              <a:t>           Yes, LBNL </a:t>
            </a:r>
            <a:r>
              <a:rPr lang="en-US" b="0" dirty="0">
                <a:solidFill>
                  <a:srgbClr val="C00000"/>
                </a:solidFill>
              </a:rPr>
              <a:t>(while updating the </a:t>
            </a:r>
            <a:r>
              <a:rPr lang="en-US" dirty="0">
                <a:solidFill>
                  <a:srgbClr val="C00000"/>
                </a:solidFill>
              </a:rPr>
              <a:t>LBNL</a:t>
            </a:r>
            <a:r>
              <a:rPr lang="en-US" b="0" dirty="0">
                <a:solidFill>
                  <a:srgbClr val="C00000"/>
                </a:solidFill>
              </a:rPr>
              <a:t> production cost)</a:t>
            </a:r>
          </a:p>
          <a:p>
            <a:pPr marL="0" indent="0">
              <a:buNone/>
            </a:pPr>
            <a:r>
              <a:rPr lang="en-US" dirty="0"/>
              <a:t>            </a:t>
            </a:r>
            <a:r>
              <a:rPr lang="en-US" dirty="0">
                <a:hlinkClick r:id="rId4"/>
              </a:rPr>
              <a:t>Here is the link to the summary</a:t>
            </a:r>
            <a:endParaRPr lang="en-US" dirty="0"/>
          </a:p>
          <a:p>
            <a:pPr marL="0" indent="0">
              <a:buNone/>
            </a:pPr>
            <a:r>
              <a:rPr lang="en-US" dirty="0"/>
              <a:t> </a:t>
            </a:r>
          </a:p>
          <a:p>
            <a:r>
              <a:rPr lang="en-US" dirty="0"/>
              <a:t>If there have been changes to the documents since the Final Design Review, have these changes been vetted properly? </a:t>
            </a:r>
          </a:p>
          <a:p>
            <a:pPr marL="0" indent="0">
              <a:buNone/>
            </a:pPr>
            <a:r>
              <a:rPr lang="en-US" dirty="0">
                <a:solidFill>
                  <a:srgbClr val="C00000"/>
                </a:solidFill>
              </a:rPr>
              <a:t>           Yes, meetings/reviews with LBNL+CERN,</a:t>
            </a:r>
            <a:r>
              <a:rPr lang="en-US" dirty="0">
                <a:solidFill>
                  <a:srgbClr val="0432FF"/>
                </a:solidFill>
              </a:rPr>
              <a:t> </a:t>
            </a:r>
            <a:r>
              <a:rPr lang="en-US" u="sng" dirty="0">
                <a:solidFill>
                  <a:srgbClr val="0432FF"/>
                </a:solidFill>
                <a:hlinkClick r:id="rId5">
                  <a:extLst>
                    <a:ext uri="{A12FA001-AC4F-418D-AE19-62706E023703}">
                      <ahyp:hlinkClr xmlns:ahyp="http://schemas.microsoft.com/office/drawing/2018/hyperlinkcolor" val="tx"/>
                    </a:ext>
                  </a:extLst>
                </a:hlinkClick>
              </a:rPr>
              <a:t>LINK to discussions</a:t>
            </a:r>
            <a:endParaRPr lang="en-US" u="sng" dirty="0">
              <a:solidFill>
                <a:srgbClr val="0432FF"/>
              </a:solidFill>
            </a:endParaRPr>
          </a:p>
          <a:p>
            <a:pPr marL="0" indent="0">
              <a:buNone/>
            </a:pPr>
            <a:endParaRPr lang="en-US" dirty="0"/>
          </a:p>
          <a:p>
            <a:pPr marL="457200" lvl="1" indent="0">
              <a:buNone/>
            </a:pPr>
            <a:r>
              <a:rPr lang="en-US" b="0" dirty="0">
                <a:solidFill>
                  <a:srgbClr val="C00000"/>
                </a:solidFill>
              </a:rPr>
              <a:t>2 design changes: </a:t>
            </a:r>
          </a:p>
          <a:p>
            <a:pPr lvl="1"/>
            <a:r>
              <a:rPr lang="en-US" b="0" dirty="0"/>
              <a:t>End-Wheels:  a simple 1-piece design, made of Al, ~$10K/pair</a:t>
            </a:r>
          </a:p>
          <a:p>
            <a:pPr lvl="1"/>
            <a:r>
              <a:rPr lang="en-US" b="0" dirty="0"/>
              <a:t>Lock-and-roll (nose roller) system on the nose of detector </a:t>
            </a:r>
          </a:p>
          <a:p>
            <a:pPr marL="457200" lvl="1" indent="0">
              <a:buNone/>
            </a:pPr>
            <a:r>
              <a:rPr lang="en-US" b="0" dirty="0"/>
              <a:t>          to protect against crushing into the Beam Pipe</a:t>
            </a:r>
          </a:p>
          <a:p>
            <a:pPr marL="457200" lvl="1" indent="0">
              <a:buNone/>
            </a:pPr>
            <a:endParaRPr lang="en-US" b="0" dirty="0">
              <a:solidFill>
                <a:srgbClr val="C00000"/>
              </a:solidFill>
            </a:endParaRPr>
          </a:p>
          <a:p>
            <a:pPr marL="457200" lvl="1" indent="0">
              <a:buNone/>
            </a:pPr>
            <a:r>
              <a:rPr lang="en-US" b="0" dirty="0"/>
              <a:t>Are the changes still consistent with the Requirements? </a:t>
            </a:r>
          </a:p>
          <a:p>
            <a:pPr marL="457200" lvl="1" indent="0">
              <a:buNone/>
            </a:pPr>
            <a:r>
              <a:rPr lang="en-US" b="0" dirty="0">
                <a:solidFill>
                  <a:srgbClr val="C00000"/>
                </a:solidFill>
              </a:rPr>
              <a:t>Yes</a:t>
            </a:r>
            <a:r>
              <a:rPr lang="en-US" b="0" dirty="0">
                <a:solidFill>
                  <a:srgbClr val="0432FF"/>
                </a:solidFill>
              </a:rPr>
              <a:t> (</a:t>
            </a:r>
            <a:r>
              <a:rPr lang="en-US" b="0" u="sng" dirty="0">
                <a:solidFill>
                  <a:srgbClr val="0432FF"/>
                </a:solidFill>
              </a:rPr>
              <a:t>link to the </a:t>
            </a:r>
            <a:r>
              <a:rPr lang="en-US" b="0" u="sng" dirty="0">
                <a:solidFill>
                  <a:srgbClr val="0432FF"/>
                </a:solidFill>
                <a:hlinkClick r:id="rId5"/>
              </a:rPr>
              <a:t>EW discussions</a:t>
            </a:r>
            <a:r>
              <a:rPr lang="en-US" b="0" u="sng" dirty="0">
                <a:solidFill>
                  <a:srgbClr val="0432FF"/>
                </a:solidFill>
              </a:rPr>
              <a:t> )</a:t>
            </a:r>
            <a:endParaRPr lang="en-US" b="0" dirty="0">
              <a:solidFill>
                <a:srgbClr val="0432FF"/>
              </a:solidFill>
            </a:endParaRPr>
          </a:p>
          <a:p>
            <a:pPr marL="0" indent="0">
              <a:buNone/>
            </a:pPr>
            <a:endParaRPr lang="en-US" dirty="0"/>
          </a:p>
          <a:p>
            <a:endParaRPr lang="en-US" dirty="0"/>
          </a:p>
          <a:p>
            <a:r>
              <a:rPr lang="en-US" dirty="0"/>
              <a:t>Has appropriate parts list been generated for all subsystem assemblies? </a:t>
            </a:r>
          </a:p>
          <a:p>
            <a:pPr lvl="1"/>
            <a:r>
              <a:rPr lang="en-US" b="0" dirty="0">
                <a:solidFill>
                  <a:srgbClr val="C00000"/>
                </a:solidFill>
              </a:rPr>
              <a:t>Yes</a:t>
            </a:r>
          </a:p>
          <a:p>
            <a:r>
              <a:rPr lang="en-US" dirty="0"/>
              <a:t>Have all components been identified?</a:t>
            </a:r>
          </a:p>
          <a:p>
            <a:pPr lvl="1"/>
            <a:r>
              <a:rPr lang="en-US" b="0" dirty="0">
                <a:solidFill>
                  <a:srgbClr val="C00000"/>
                </a:solidFill>
              </a:rPr>
              <a:t>Yes</a:t>
            </a:r>
          </a:p>
        </p:txBody>
      </p:sp>
      <p:sp>
        <p:nvSpPr>
          <p:cNvPr id="4" name="Date Placeholder 3">
            <a:extLst>
              <a:ext uri="{FF2B5EF4-FFF2-40B4-BE49-F238E27FC236}">
                <a16:creationId xmlns:a16="http://schemas.microsoft.com/office/drawing/2014/main" id="{A77557E0-F2B1-BB46-A00B-C7BAE43696B6}"/>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964A99F4-7EE9-2547-8BD8-AF51CF53B301}"/>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73A45602-8914-4B4C-A6F7-320232989EBA}"/>
              </a:ext>
            </a:extLst>
          </p:cNvPr>
          <p:cNvSpPr>
            <a:spLocks noGrp="1"/>
          </p:cNvSpPr>
          <p:nvPr>
            <p:ph type="sldNum" sz="quarter" idx="12"/>
          </p:nvPr>
        </p:nvSpPr>
        <p:spPr/>
        <p:txBody>
          <a:bodyPr/>
          <a:lstStyle/>
          <a:p>
            <a:fld id="{4B932B3A-BA38-40C7-ADEE-2A1902CEB265}" type="slidenum">
              <a:rPr lang="en-US" altLang="en-US" smtClean="0"/>
              <a:pPr/>
              <a:t>6</a:t>
            </a:fld>
            <a:endParaRPr lang="en-US" altLang="en-US"/>
          </a:p>
        </p:txBody>
      </p:sp>
      <p:grpSp>
        <p:nvGrpSpPr>
          <p:cNvPr id="9" name="Group 8">
            <a:extLst>
              <a:ext uri="{FF2B5EF4-FFF2-40B4-BE49-F238E27FC236}">
                <a16:creationId xmlns:a16="http://schemas.microsoft.com/office/drawing/2014/main" id="{F4DFDCD5-E8F6-6947-966B-1C0906F825A3}"/>
              </a:ext>
            </a:extLst>
          </p:cNvPr>
          <p:cNvGrpSpPr/>
          <p:nvPr/>
        </p:nvGrpSpPr>
        <p:grpSpPr>
          <a:xfrm>
            <a:off x="5359979" y="820181"/>
            <a:ext cx="3516924" cy="1219200"/>
            <a:chOff x="5619262" y="932302"/>
            <a:chExt cx="3516924" cy="1219200"/>
          </a:xfrm>
        </p:grpSpPr>
        <p:pic>
          <p:nvPicPr>
            <p:cNvPr id="7" name="Picture 6">
              <a:extLst>
                <a:ext uri="{FF2B5EF4-FFF2-40B4-BE49-F238E27FC236}">
                  <a16:creationId xmlns:a16="http://schemas.microsoft.com/office/drawing/2014/main" id="{358BC072-F0F3-3A4F-A8A7-BBDFBA45AE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6014" t="11033" r="10039" b="9763"/>
            <a:stretch/>
          </p:blipFill>
          <p:spPr>
            <a:xfrm>
              <a:off x="5619262" y="932302"/>
              <a:ext cx="1676400" cy="1219200"/>
            </a:xfrm>
            <a:prstGeom prst="rect">
              <a:avLst/>
            </a:prstGeom>
          </p:spPr>
        </p:pic>
        <p:pic>
          <p:nvPicPr>
            <p:cNvPr id="8" name="Picture 7">
              <a:extLst>
                <a:ext uri="{FF2B5EF4-FFF2-40B4-BE49-F238E27FC236}">
                  <a16:creationId xmlns:a16="http://schemas.microsoft.com/office/drawing/2014/main" id="{933361D0-CBED-9D41-9928-76682E24E5F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589" t="26329" r="11511" b="1"/>
            <a:stretch/>
          </p:blipFill>
          <p:spPr>
            <a:xfrm>
              <a:off x="7220770" y="932831"/>
              <a:ext cx="1915416" cy="1218671"/>
            </a:xfrm>
            <a:prstGeom prst="rect">
              <a:avLst/>
            </a:prstGeom>
          </p:spPr>
        </p:pic>
      </p:grpSp>
      <p:pic>
        <p:nvPicPr>
          <p:cNvPr id="10" name="Picture 9">
            <a:extLst>
              <a:ext uri="{FF2B5EF4-FFF2-40B4-BE49-F238E27FC236}">
                <a16:creationId xmlns:a16="http://schemas.microsoft.com/office/drawing/2014/main" id="{6BDB5D41-FA19-E94D-BA1A-666F65A7334D}"/>
              </a:ext>
            </a:extLst>
          </p:cNvPr>
          <p:cNvPicPr>
            <a:picLocks noChangeAspect="1"/>
          </p:cNvPicPr>
          <p:nvPr/>
        </p:nvPicPr>
        <p:blipFill>
          <a:blip r:embed="rId8"/>
          <a:stretch>
            <a:fillRect/>
          </a:stretch>
        </p:blipFill>
        <p:spPr>
          <a:xfrm>
            <a:off x="6869723" y="3843119"/>
            <a:ext cx="1803400" cy="1071781"/>
          </a:xfrm>
          <a:prstGeom prst="rect">
            <a:avLst/>
          </a:prstGeom>
        </p:spPr>
      </p:pic>
      <p:pic>
        <p:nvPicPr>
          <p:cNvPr id="12" name="Picture 11">
            <a:extLst>
              <a:ext uri="{FF2B5EF4-FFF2-40B4-BE49-F238E27FC236}">
                <a16:creationId xmlns:a16="http://schemas.microsoft.com/office/drawing/2014/main" id="{37B53C9E-606D-1D48-A234-6C6688B6DAD7}"/>
              </a:ext>
            </a:extLst>
          </p:cNvPr>
          <p:cNvPicPr>
            <a:picLocks noChangeAspect="1"/>
          </p:cNvPicPr>
          <p:nvPr/>
        </p:nvPicPr>
        <p:blipFill rotWithShape="1">
          <a:blip r:embed="rId9">
            <a:extLst>
              <a:ext uri="{28A0092B-C50C-407E-A947-70E740481C1C}">
                <a14:useLocalDpi xmlns:a14="http://schemas.microsoft.com/office/drawing/2010/main" val="0"/>
              </a:ext>
            </a:extLst>
          </a:blip>
          <a:srcRect l="7499" t="12500" r="10001" b="25625"/>
          <a:stretch/>
        </p:blipFill>
        <p:spPr>
          <a:xfrm rot="16200000">
            <a:off x="5741714" y="3804314"/>
            <a:ext cx="1149390" cy="1149390"/>
          </a:xfrm>
          <a:prstGeom prst="rect">
            <a:avLst/>
          </a:prstGeom>
        </p:spPr>
      </p:pic>
      <p:sp>
        <p:nvSpPr>
          <p:cNvPr id="13" name="TextBox 12">
            <a:extLst>
              <a:ext uri="{FF2B5EF4-FFF2-40B4-BE49-F238E27FC236}">
                <a16:creationId xmlns:a16="http://schemas.microsoft.com/office/drawing/2014/main" id="{18B6F346-361F-1A4A-870E-16FF5DD5045F}"/>
              </a:ext>
            </a:extLst>
          </p:cNvPr>
          <p:cNvSpPr txBox="1"/>
          <p:nvPr/>
        </p:nvSpPr>
        <p:spPr>
          <a:xfrm>
            <a:off x="5741715" y="3734269"/>
            <a:ext cx="1241572" cy="430887"/>
          </a:xfrm>
          <a:prstGeom prst="rect">
            <a:avLst/>
          </a:prstGeom>
          <a:noFill/>
        </p:spPr>
        <p:txBody>
          <a:bodyPr wrap="square" rtlCol="0">
            <a:spAutoFit/>
          </a:bodyPr>
          <a:lstStyle/>
          <a:p>
            <a:r>
              <a:rPr lang="en-US" sz="1100" dirty="0">
                <a:solidFill>
                  <a:srgbClr val="FFFF00"/>
                </a:solidFill>
              </a:rPr>
              <a:t>Nose-Roller mockup</a:t>
            </a:r>
            <a:endParaRPr lang="en-US" sz="1600" dirty="0">
              <a:solidFill>
                <a:srgbClr val="FFFF00"/>
              </a:solidFill>
            </a:endParaRPr>
          </a:p>
        </p:txBody>
      </p:sp>
      <p:cxnSp>
        <p:nvCxnSpPr>
          <p:cNvPr id="15" name="Straight Arrow Connector 14">
            <a:extLst>
              <a:ext uri="{FF2B5EF4-FFF2-40B4-BE49-F238E27FC236}">
                <a16:creationId xmlns:a16="http://schemas.microsoft.com/office/drawing/2014/main" id="{1DDAB05D-34D1-E04C-96E2-2D6FDC78E7B7}"/>
              </a:ext>
            </a:extLst>
          </p:cNvPr>
          <p:cNvCxnSpPr/>
          <p:nvPr/>
        </p:nvCxnSpPr>
        <p:spPr>
          <a:xfrm flipH="1" flipV="1">
            <a:off x="8153400" y="2114550"/>
            <a:ext cx="3048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F54531-E531-DD49-99D5-33A93B5CDC31}"/>
              </a:ext>
            </a:extLst>
          </p:cNvPr>
          <p:cNvCxnSpPr>
            <a:cxnSpLocks/>
          </p:cNvCxnSpPr>
          <p:nvPr/>
        </p:nvCxnSpPr>
        <p:spPr>
          <a:xfrm flipV="1">
            <a:off x="5244416" y="2121213"/>
            <a:ext cx="837596" cy="828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3C635E5-23E7-094E-A717-D14E1D28F3FB}"/>
              </a:ext>
            </a:extLst>
          </p:cNvPr>
          <p:cNvSpPr txBox="1"/>
          <p:nvPr/>
        </p:nvSpPr>
        <p:spPr>
          <a:xfrm>
            <a:off x="6181326" y="2078187"/>
            <a:ext cx="1741182" cy="307777"/>
          </a:xfrm>
          <a:prstGeom prst="rect">
            <a:avLst/>
          </a:prstGeom>
          <a:noFill/>
        </p:spPr>
        <p:txBody>
          <a:bodyPr wrap="none" rtlCol="0">
            <a:spAutoFit/>
          </a:bodyPr>
          <a:lstStyle/>
          <a:p>
            <a:r>
              <a:rPr lang="en-US" sz="1400" dirty="0">
                <a:solidFill>
                  <a:schemeClr val="accent1"/>
                </a:solidFill>
              </a:rPr>
              <a:t>1-piece Al End-Wheel</a:t>
            </a:r>
          </a:p>
        </p:txBody>
      </p:sp>
      <p:cxnSp>
        <p:nvCxnSpPr>
          <p:cNvPr id="22" name="Straight Arrow Connector 21">
            <a:extLst>
              <a:ext uri="{FF2B5EF4-FFF2-40B4-BE49-F238E27FC236}">
                <a16:creationId xmlns:a16="http://schemas.microsoft.com/office/drawing/2014/main" id="{3CC71138-29BB-4A4C-B0FA-A6EEE8A804C2}"/>
              </a:ext>
            </a:extLst>
          </p:cNvPr>
          <p:cNvCxnSpPr>
            <a:cxnSpLocks/>
          </p:cNvCxnSpPr>
          <p:nvPr/>
        </p:nvCxnSpPr>
        <p:spPr>
          <a:xfrm flipH="1">
            <a:off x="6243534" y="4248150"/>
            <a:ext cx="106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CAE1D89-C5AA-DD4D-9812-83C1370216A3}"/>
              </a:ext>
            </a:extLst>
          </p:cNvPr>
          <p:cNvSpPr txBox="1"/>
          <p:nvPr/>
        </p:nvSpPr>
        <p:spPr>
          <a:xfrm>
            <a:off x="7469191" y="1350024"/>
            <a:ext cx="952697" cy="523220"/>
          </a:xfrm>
          <a:prstGeom prst="rect">
            <a:avLst/>
          </a:prstGeom>
          <a:noFill/>
        </p:spPr>
        <p:txBody>
          <a:bodyPr wrap="none" rtlCol="0">
            <a:spAutoFit/>
          </a:bodyPr>
          <a:lstStyle/>
          <a:p>
            <a:r>
              <a:rPr lang="en-US" sz="1400" dirty="0">
                <a:solidFill>
                  <a:srgbClr val="FFFF00"/>
                </a:solidFill>
              </a:rPr>
              <a:t>Prototype </a:t>
            </a:r>
          </a:p>
          <a:p>
            <a:r>
              <a:rPr lang="en-US" sz="1400" dirty="0">
                <a:solidFill>
                  <a:srgbClr val="FFFF00"/>
                </a:solidFill>
              </a:rPr>
              <a:t>qualified!</a:t>
            </a:r>
          </a:p>
        </p:txBody>
      </p:sp>
      <p:sp>
        <p:nvSpPr>
          <p:cNvPr id="25" name="TextBox 24">
            <a:extLst>
              <a:ext uri="{FF2B5EF4-FFF2-40B4-BE49-F238E27FC236}">
                <a16:creationId xmlns:a16="http://schemas.microsoft.com/office/drawing/2014/main" id="{2C459BF8-C55F-0A4D-9942-044D8D5C6344}"/>
              </a:ext>
            </a:extLst>
          </p:cNvPr>
          <p:cNvSpPr txBox="1"/>
          <p:nvPr/>
        </p:nvSpPr>
        <p:spPr>
          <a:xfrm>
            <a:off x="6961487" y="4713678"/>
            <a:ext cx="1213281" cy="369332"/>
          </a:xfrm>
          <a:prstGeom prst="rect">
            <a:avLst/>
          </a:prstGeom>
          <a:noFill/>
        </p:spPr>
        <p:txBody>
          <a:bodyPr wrap="none" rtlCol="0">
            <a:spAutoFit/>
          </a:bodyPr>
          <a:lstStyle/>
          <a:p>
            <a:r>
              <a:rPr lang="en-US" dirty="0"/>
              <a:t>Nose roller</a:t>
            </a:r>
          </a:p>
        </p:txBody>
      </p:sp>
      <p:sp>
        <p:nvSpPr>
          <p:cNvPr id="26" name="TextBox 25">
            <a:extLst>
              <a:ext uri="{FF2B5EF4-FFF2-40B4-BE49-F238E27FC236}">
                <a16:creationId xmlns:a16="http://schemas.microsoft.com/office/drawing/2014/main" id="{0136EB26-E877-5746-8A64-D0DE06E3F467}"/>
              </a:ext>
            </a:extLst>
          </p:cNvPr>
          <p:cNvSpPr txBox="1"/>
          <p:nvPr/>
        </p:nvSpPr>
        <p:spPr>
          <a:xfrm>
            <a:off x="4528225" y="3375438"/>
            <a:ext cx="675441" cy="276999"/>
          </a:xfrm>
          <a:prstGeom prst="rect">
            <a:avLst/>
          </a:prstGeom>
          <a:noFill/>
        </p:spPr>
        <p:txBody>
          <a:bodyPr wrap="none" rtlCol="0">
            <a:spAutoFit/>
          </a:bodyPr>
          <a:lstStyle/>
          <a:p>
            <a:r>
              <a:rPr lang="en-US" sz="1200" dirty="0">
                <a:solidFill>
                  <a:srgbClr val="C00000"/>
                </a:solidFill>
              </a:rPr>
              <a:t>CFC-EW</a:t>
            </a:r>
            <a:endParaRPr lang="en-US" dirty="0">
              <a:solidFill>
                <a:srgbClr val="C00000"/>
              </a:solidFill>
            </a:endParaRPr>
          </a:p>
        </p:txBody>
      </p:sp>
    </p:spTree>
    <p:extLst>
      <p:ext uri="{BB962C8B-B14F-4D97-AF65-F5344CB8AC3E}">
        <p14:creationId xmlns:p14="http://schemas.microsoft.com/office/powerpoint/2010/main" val="4225806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960E-6F05-7940-8DE7-41048A03342A}"/>
              </a:ext>
            </a:extLst>
          </p:cNvPr>
          <p:cNvSpPr>
            <a:spLocks noGrp="1"/>
          </p:cNvSpPr>
          <p:nvPr>
            <p:ph type="title"/>
          </p:nvPr>
        </p:nvSpPr>
        <p:spPr/>
        <p:txBody>
          <a:bodyPr/>
          <a:lstStyle/>
          <a:p>
            <a:r>
              <a:rPr lang="en-US" sz="4000" dirty="0"/>
              <a:t>2. Management</a:t>
            </a:r>
          </a:p>
        </p:txBody>
      </p:sp>
      <p:sp>
        <p:nvSpPr>
          <p:cNvPr id="3" name="Content Placeholder 2">
            <a:extLst>
              <a:ext uri="{FF2B5EF4-FFF2-40B4-BE49-F238E27FC236}">
                <a16:creationId xmlns:a16="http://schemas.microsoft.com/office/drawing/2014/main" id="{BAA51387-DECA-CE44-B87C-2562AE2217FF}"/>
              </a:ext>
            </a:extLst>
          </p:cNvPr>
          <p:cNvSpPr>
            <a:spLocks noGrp="1"/>
          </p:cNvSpPr>
          <p:nvPr>
            <p:ph idx="1"/>
          </p:nvPr>
        </p:nvSpPr>
        <p:spPr>
          <a:xfrm>
            <a:off x="457200" y="819149"/>
            <a:ext cx="8229600" cy="4050507"/>
          </a:xfrm>
        </p:spPr>
        <p:txBody>
          <a:bodyPr>
            <a:normAutofit fontScale="62500" lnSpcReduction="20000"/>
          </a:bodyPr>
          <a:lstStyle/>
          <a:p>
            <a:r>
              <a:rPr lang="en-US" dirty="0"/>
              <a:t>Is the schedule for procurement, including internal signatures and approvals, bid duration, material procurement, and fabrication been correctly estimated? </a:t>
            </a:r>
          </a:p>
          <a:p>
            <a:pPr lvl="1"/>
            <a:r>
              <a:rPr lang="en-US" b="0" dirty="0">
                <a:solidFill>
                  <a:srgbClr val="C00000"/>
                </a:solidFill>
              </a:rPr>
              <a:t>Yes. </a:t>
            </a:r>
          </a:p>
          <a:p>
            <a:pPr lvl="1"/>
            <a:r>
              <a:rPr lang="en-US" b="0" dirty="0">
                <a:solidFill>
                  <a:srgbClr val="C00000"/>
                </a:solidFill>
              </a:rPr>
              <a:t>Prepreg carbon fiber fabrication long lead time: 6-8 weeks </a:t>
            </a:r>
          </a:p>
          <a:p>
            <a:pPr lvl="2"/>
            <a:r>
              <a:rPr lang="en-US" b="0" dirty="0"/>
              <a:t>for test article, small amount in stock. </a:t>
            </a:r>
          </a:p>
          <a:p>
            <a:pPr lvl="2"/>
            <a:r>
              <a:rPr lang="en-US" b="0" dirty="0"/>
              <a:t>for the production work: order placed in advance (October)</a:t>
            </a:r>
          </a:p>
          <a:p>
            <a:pPr marL="914400" lvl="2" indent="0">
              <a:buNone/>
            </a:pPr>
            <a:r>
              <a:rPr lang="en-US" b="0" dirty="0"/>
              <a:t>       --&gt; expected ready to go for full production in Dec/early January</a:t>
            </a:r>
            <a:br>
              <a:rPr lang="en-US" dirty="0"/>
            </a:br>
            <a:endParaRPr lang="en-US" dirty="0"/>
          </a:p>
          <a:p>
            <a:r>
              <a:rPr lang="en-US" dirty="0"/>
              <a:t>Are they consistent with the Resource Loaded Schedule in P6?  </a:t>
            </a:r>
            <a:r>
              <a:rPr lang="en-US" dirty="0">
                <a:solidFill>
                  <a:srgbClr val="C00000"/>
                </a:solidFill>
              </a:rPr>
              <a:t>- Yes</a:t>
            </a:r>
          </a:p>
          <a:p>
            <a:pPr lvl="1"/>
            <a:r>
              <a:rPr lang="en-US" b="0" dirty="0">
                <a:solidFill>
                  <a:srgbClr val="C00000"/>
                </a:solidFill>
              </a:rPr>
              <a:t>Mechanical structure fabrication costs: well within the budget : </a:t>
            </a:r>
          </a:p>
          <a:p>
            <a:pPr lvl="2"/>
            <a:r>
              <a:rPr lang="en-US" b="0" dirty="0"/>
              <a:t>3-layer CFC-EW:       $197K → in P6 $311K + 60% (contingency)</a:t>
            </a:r>
          </a:p>
          <a:p>
            <a:pPr marL="914400" lvl="2" indent="0">
              <a:buNone/>
            </a:pPr>
            <a:r>
              <a:rPr lang="en-US" b="0" dirty="0"/>
              <a:t>       One-piece Al-EW:   ~$50K</a:t>
            </a:r>
          </a:p>
          <a:p>
            <a:pPr lvl="2"/>
            <a:r>
              <a:rPr lang="en-US" b="0" dirty="0"/>
              <a:t>CYSS:  	               $54K   → in P6 $201K + 40%</a:t>
            </a:r>
          </a:p>
          <a:p>
            <a:pPr lvl="2"/>
            <a:r>
              <a:rPr lang="en-US" b="0" dirty="0"/>
              <a:t>SB:  	               $53K   → in P6 $266K + 40%</a:t>
            </a:r>
          </a:p>
          <a:p>
            <a:pPr lvl="1"/>
            <a:r>
              <a:rPr lang="en-US" b="0" dirty="0">
                <a:solidFill>
                  <a:srgbClr val="C00000"/>
                </a:solidFill>
              </a:rPr>
              <a:t>Manpower cost/schedule:</a:t>
            </a:r>
          </a:p>
          <a:p>
            <a:pPr lvl="2"/>
            <a:r>
              <a:rPr lang="en-US" b="0" dirty="0"/>
              <a:t>4~5 months delay, still within cost &amp; schedule contingencies </a:t>
            </a:r>
          </a:p>
          <a:p>
            <a:pPr lvl="2"/>
            <a:endParaRPr lang="en-US" dirty="0"/>
          </a:p>
          <a:p>
            <a:r>
              <a:rPr lang="en-US" dirty="0"/>
              <a:t>Have all recommendations from prior reviews been properly addressed and approved?</a:t>
            </a:r>
          </a:p>
          <a:p>
            <a:pPr lvl="1"/>
            <a:r>
              <a:rPr lang="en-US" b="0" dirty="0">
                <a:solidFill>
                  <a:srgbClr val="C00000"/>
                </a:solidFill>
              </a:rPr>
              <a:t>yes </a:t>
            </a:r>
          </a:p>
          <a:p>
            <a:pPr lvl="2"/>
            <a:r>
              <a:rPr lang="en-US" b="0" dirty="0"/>
              <a:t>only 1 suggested design modification from the January FDR: the lock-and-roll (nose roller) system</a:t>
            </a:r>
            <a:endParaRPr lang="en-US" dirty="0"/>
          </a:p>
          <a:p>
            <a:endParaRPr lang="en-US" dirty="0"/>
          </a:p>
        </p:txBody>
      </p:sp>
      <p:sp>
        <p:nvSpPr>
          <p:cNvPr id="4" name="Date Placeholder 3">
            <a:extLst>
              <a:ext uri="{FF2B5EF4-FFF2-40B4-BE49-F238E27FC236}">
                <a16:creationId xmlns:a16="http://schemas.microsoft.com/office/drawing/2014/main" id="{995C3B72-FAFA-514E-9CFC-1CBB64B90CFD}"/>
              </a:ext>
            </a:extLst>
          </p:cNvPr>
          <p:cNvSpPr>
            <a:spLocks noGrp="1"/>
          </p:cNvSpPr>
          <p:nvPr>
            <p:ph type="dt" sz="half" idx="10"/>
          </p:nvPr>
        </p:nvSpPr>
        <p:spPr/>
        <p:txBody>
          <a:bodyPr/>
          <a:lstStyle/>
          <a:p>
            <a:pPr>
              <a:defRPr/>
            </a:pPr>
            <a:r>
              <a:rPr lang="en-US" altLang="en-US"/>
              <a:t>12/15/2020</a:t>
            </a:r>
          </a:p>
        </p:txBody>
      </p:sp>
      <p:sp>
        <p:nvSpPr>
          <p:cNvPr id="5" name="Footer Placeholder 4">
            <a:extLst>
              <a:ext uri="{FF2B5EF4-FFF2-40B4-BE49-F238E27FC236}">
                <a16:creationId xmlns:a16="http://schemas.microsoft.com/office/drawing/2014/main" id="{8DE43C23-1EB6-8045-B20C-6C6D89C4699B}"/>
              </a:ext>
            </a:extLst>
          </p:cNvPr>
          <p:cNvSpPr>
            <a:spLocks noGrp="1"/>
          </p:cNvSpPr>
          <p:nvPr>
            <p:ph type="ftr" sz="quarter" idx="11"/>
          </p:nvPr>
        </p:nvSpPr>
        <p:spPr/>
        <p:txBody>
          <a:bodyPr/>
          <a:lstStyle/>
          <a:p>
            <a:pPr>
              <a:defRPr/>
            </a:pPr>
            <a:r>
              <a:rPr lang="en-US"/>
              <a:t>MVTX Production Readiness Review</a:t>
            </a:r>
            <a:endParaRPr lang="en-US" dirty="0"/>
          </a:p>
        </p:txBody>
      </p:sp>
      <p:sp>
        <p:nvSpPr>
          <p:cNvPr id="6" name="Slide Number Placeholder 5">
            <a:extLst>
              <a:ext uri="{FF2B5EF4-FFF2-40B4-BE49-F238E27FC236}">
                <a16:creationId xmlns:a16="http://schemas.microsoft.com/office/drawing/2014/main" id="{88CC1047-2443-7E49-842B-C884741B31AA}"/>
              </a:ext>
            </a:extLst>
          </p:cNvPr>
          <p:cNvSpPr>
            <a:spLocks noGrp="1"/>
          </p:cNvSpPr>
          <p:nvPr>
            <p:ph type="sldNum" sz="quarter" idx="12"/>
          </p:nvPr>
        </p:nvSpPr>
        <p:spPr/>
        <p:txBody>
          <a:bodyPr/>
          <a:lstStyle/>
          <a:p>
            <a:fld id="{4B932B3A-BA38-40C7-ADEE-2A1902CEB265}" type="slidenum">
              <a:rPr lang="en-US" altLang="en-US" smtClean="0"/>
              <a:pPr/>
              <a:t>7</a:t>
            </a:fld>
            <a:endParaRPr lang="en-US" altLang="en-US"/>
          </a:p>
        </p:txBody>
      </p:sp>
    </p:spTree>
    <p:extLst>
      <p:ext uri="{BB962C8B-B14F-4D97-AF65-F5344CB8AC3E}">
        <p14:creationId xmlns:p14="http://schemas.microsoft.com/office/powerpoint/2010/main" val="245029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457200" y="25003"/>
            <a:ext cx="8229600" cy="546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3. Fabrication</a:t>
            </a:r>
            <a:endParaRPr dirty="0"/>
          </a:p>
        </p:txBody>
      </p:sp>
      <p:sp>
        <p:nvSpPr>
          <p:cNvPr id="126" name="Google Shape;126;p17"/>
          <p:cNvSpPr txBox="1">
            <a:spLocks noGrp="1"/>
          </p:cNvSpPr>
          <p:nvPr>
            <p:ph type="body" idx="1"/>
          </p:nvPr>
        </p:nvSpPr>
        <p:spPr>
          <a:xfrm>
            <a:off x="121950" y="587188"/>
            <a:ext cx="8900100" cy="4422961"/>
          </a:xfrm>
          <a:prstGeom prst="rect">
            <a:avLst/>
          </a:prstGeom>
        </p:spPr>
        <p:txBody>
          <a:bodyPr spcFirstLastPara="1" wrap="square" lIns="91425" tIns="45700" rIns="91425" bIns="45700" anchor="t" anchorCtr="0">
            <a:noAutofit/>
          </a:bodyPr>
          <a:lstStyle/>
          <a:p>
            <a:pPr marL="457200" lvl="0" indent="-304800">
              <a:spcBef>
                <a:spcPts val="360"/>
              </a:spcBef>
              <a:spcAft>
                <a:spcPts val="0"/>
              </a:spcAft>
              <a:buSzPts val="1200"/>
            </a:pPr>
            <a:r>
              <a:rPr lang="en-US" sz="1100" dirty="0"/>
              <a:t>Have potential vendors been identified?  </a:t>
            </a:r>
            <a:r>
              <a:rPr lang="en-US" sz="1100" dirty="0">
                <a:solidFill>
                  <a:srgbClr val="C00000"/>
                </a:solidFill>
              </a:rPr>
              <a:t>-Yes.                 </a:t>
            </a:r>
            <a:endParaRPr sz="1100" b="1" dirty="0">
              <a:solidFill>
                <a:srgbClr val="C00000"/>
              </a:solidFill>
            </a:endParaRPr>
          </a:p>
          <a:p>
            <a:pPr marL="914400" lvl="1" indent="-304800" algn="l" rtl="0">
              <a:spcBef>
                <a:spcPts val="0"/>
              </a:spcBef>
              <a:spcAft>
                <a:spcPts val="0"/>
              </a:spcAft>
              <a:buSzPts val="1200"/>
              <a:buChar char="–"/>
            </a:pPr>
            <a:r>
              <a:rPr lang="en-US" sz="1100" b="0" dirty="0">
                <a:solidFill>
                  <a:srgbClr val="C00000"/>
                </a:solidFill>
              </a:rPr>
              <a:t>Carbon Fiber: CYSS, SB, EW Layers</a:t>
            </a:r>
            <a:endParaRPr sz="1100" b="0" dirty="0">
              <a:solidFill>
                <a:srgbClr val="C00000"/>
              </a:solidFill>
            </a:endParaRPr>
          </a:p>
          <a:p>
            <a:pPr marL="1371600" lvl="2" indent="-304800" algn="l" rtl="0">
              <a:spcBef>
                <a:spcPts val="0"/>
              </a:spcBef>
              <a:spcAft>
                <a:spcPts val="0"/>
              </a:spcAft>
              <a:buSzPts val="1200"/>
              <a:buChar char="•"/>
            </a:pPr>
            <a:r>
              <a:rPr lang="en-US" sz="1100" b="0" dirty="0"/>
              <a:t>CAD designs completed in July 2020</a:t>
            </a:r>
            <a:endParaRPr sz="1100" b="0" dirty="0"/>
          </a:p>
          <a:p>
            <a:pPr marL="1371600" lvl="2" indent="-304800" algn="l" rtl="0">
              <a:spcBef>
                <a:spcPts val="0"/>
              </a:spcBef>
              <a:spcAft>
                <a:spcPts val="0"/>
              </a:spcAft>
              <a:buSzPts val="1200"/>
              <a:buChar char="•"/>
            </a:pPr>
            <a:r>
              <a:rPr lang="en-US" sz="1100" b="0" dirty="0"/>
              <a:t>Design package (drawings + SOW) sent to 4 potential vendors on July 27th (</a:t>
            </a:r>
            <a:r>
              <a:rPr lang="en-US" sz="1100" b="0" dirty="0" err="1"/>
              <a:t>WorkShape</a:t>
            </a:r>
            <a:r>
              <a:rPr lang="en-US" sz="1100" b="0" dirty="0"/>
              <a:t> in France, 3 in CA, including LBNL) </a:t>
            </a:r>
            <a:endParaRPr sz="1100" b="0" dirty="0"/>
          </a:p>
          <a:p>
            <a:pPr marL="1371600" lvl="2" indent="-304800" algn="l" rtl="0">
              <a:spcBef>
                <a:spcPts val="0"/>
              </a:spcBef>
              <a:spcAft>
                <a:spcPts val="0"/>
              </a:spcAft>
              <a:buSzPts val="1200"/>
              <a:buChar char="•"/>
            </a:pPr>
            <a:r>
              <a:rPr lang="en-US" sz="1100" b="0" dirty="0"/>
              <a:t>Received feedbacks and revised the drawings accordingly: v2 of the package sent out Aug. 13</a:t>
            </a:r>
            <a:r>
              <a:rPr lang="en-US" sz="1100" b="0" baseline="30000" dirty="0"/>
              <a:t>th</a:t>
            </a:r>
            <a:r>
              <a:rPr lang="en-US" sz="1100" b="0" dirty="0"/>
              <a:t>, 2020</a:t>
            </a:r>
            <a:endParaRPr sz="1100" b="0" dirty="0"/>
          </a:p>
          <a:p>
            <a:pPr marL="1371600" lvl="2" indent="-304800" algn="l" rtl="0">
              <a:spcBef>
                <a:spcPts val="0"/>
              </a:spcBef>
              <a:spcAft>
                <a:spcPts val="0"/>
              </a:spcAft>
              <a:buSzPts val="1200"/>
              <a:buChar char="•"/>
            </a:pPr>
            <a:r>
              <a:rPr lang="en-US" sz="1100" b="0" dirty="0"/>
              <a:t>Received 3 responses by the end of August deadline (see back-up for price/schedule comparison)</a:t>
            </a:r>
            <a:endParaRPr sz="1100" b="0" dirty="0"/>
          </a:p>
          <a:p>
            <a:pPr marL="914400" lvl="1" indent="-304800" algn="l" rtl="0">
              <a:spcBef>
                <a:spcPts val="0"/>
              </a:spcBef>
              <a:spcAft>
                <a:spcPts val="0"/>
              </a:spcAft>
              <a:buSzPts val="1200"/>
              <a:buChar char="–"/>
            </a:pPr>
            <a:r>
              <a:rPr lang="en-US" sz="1100" b="0" dirty="0">
                <a:solidFill>
                  <a:srgbClr val="C00000"/>
                </a:solidFill>
              </a:rPr>
              <a:t>One-piece End-Wheels: Carbon loaded PEEK -&gt; Aluminum -- mostly affected by the pandemic (schedule wise)</a:t>
            </a:r>
            <a:endParaRPr sz="1100" b="0" dirty="0">
              <a:solidFill>
                <a:srgbClr val="C00000"/>
              </a:solidFill>
            </a:endParaRPr>
          </a:p>
          <a:p>
            <a:pPr marL="1371600" lvl="2" indent="-304800" algn="l" rtl="0">
              <a:spcBef>
                <a:spcPts val="0"/>
              </a:spcBef>
              <a:spcAft>
                <a:spcPts val="0"/>
              </a:spcAft>
              <a:buSzPts val="1200"/>
              <a:buChar char="•"/>
            </a:pPr>
            <a:r>
              <a:rPr lang="en-US" sz="1100" b="0" dirty="0"/>
              <a:t>CAD design finalized early April, 2020</a:t>
            </a:r>
            <a:endParaRPr sz="1100" b="0" dirty="0"/>
          </a:p>
          <a:p>
            <a:pPr marL="1371600" lvl="2" indent="-304800" algn="l" rtl="0">
              <a:spcBef>
                <a:spcPts val="0"/>
              </a:spcBef>
              <a:spcAft>
                <a:spcPts val="0"/>
              </a:spcAft>
              <a:buSzPts val="1200"/>
              <a:buChar char="•"/>
            </a:pPr>
            <a:r>
              <a:rPr lang="en-US" sz="1100" b="0" dirty="0"/>
              <a:t>Prototype-1 ready end of April: made by </a:t>
            </a:r>
            <a:r>
              <a:rPr lang="en-US" sz="1100" b="0" dirty="0" err="1"/>
              <a:t>Xometry</a:t>
            </a:r>
            <a:r>
              <a:rPr lang="en-US" sz="1100" b="0" dirty="0"/>
              <a:t> -- failed → weeks to get scheduled for CMM due to COVID shutdown</a:t>
            </a:r>
            <a:endParaRPr sz="1100" b="0" dirty="0"/>
          </a:p>
          <a:p>
            <a:pPr marL="1371600" lvl="2" indent="-304800" algn="l" rtl="0">
              <a:spcBef>
                <a:spcPts val="0"/>
              </a:spcBef>
              <a:spcAft>
                <a:spcPts val="0"/>
              </a:spcAft>
              <a:buSzPts val="1200"/>
              <a:buChar char="•"/>
            </a:pPr>
            <a:r>
              <a:rPr lang="en-US" sz="1100" b="0" dirty="0"/>
              <a:t>Prorotype-2 sent in August to a 2nd shop in MA → delivered mid-Oct. →  (other weeks to schedule CMM) CMM failed</a:t>
            </a:r>
            <a:endParaRPr sz="1100" b="0" dirty="0"/>
          </a:p>
          <a:p>
            <a:pPr marL="1371600" lvl="2" indent="-304800" algn="l" rtl="0">
              <a:spcBef>
                <a:spcPts val="0"/>
              </a:spcBef>
              <a:spcAft>
                <a:spcPts val="0"/>
              </a:spcAft>
              <a:buSzPts val="1200"/>
              <a:buChar char="•"/>
            </a:pPr>
            <a:r>
              <a:rPr lang="en-US" sz="1100" b="0" dirty="0"/>
              <a:t>Prototype-3 (present): made of Al, sent to MIT shop in end of Oct.  → back in November→ CMM acceptable</a:t>
            </a:r>
            <a:endParaRPr sz="1100" dirty="0"/>
          </a:p>
          <a:p>
            <a:pPr marL="457200" lvl="0" indent="-304800" algn="l" rtl="0">
              <a:spcBef>
                <a:spcPts val="0"/>
              </a:spcBef>
              <a:spcAft>
                <a:spcPts val="0"/>
              </a:spcAft>
              <a:buSzPts val="1200"/>
              <a:buChar char="•"/>
            </a:pPr>
            <a:r>
              <a:rPr lang="en-US" sz="1100" dirty="0"/>
              <a:t>Will assembly be required? </a:t>
            </a:r>
            <a:endParaRPr sz="1100" dirty="0"/>
          </a:p>
          <a:p>
            <a:pPr marL="914400" lvl="1" indent="-304800" algn="l" rtl="0">
              <a:spcBef>
                <a:spcPts val="0"/>
              </a:spcBef>
              <a:spcAft>
                <a:spcPts val="0"/>
              </a:spcAft>
              <a:buSzPts val="1200"/>
              <a:buChar char="–"/>
            </a:pPr>
            <a:r>
              <a:rPr lang="en-US" sz="1100" b="0" dirty="0">
                <a:solidFill>
                  <a:srgbClr val="C00000"/>
                </a:solidFill>
              </a:rPr>
              <a:t>Yes. </a:t>
            </a:r>
            <a:r>
              <a:rPr lang="en-US" sz="1100" b="0" dirty="0"/>
              <a:t>Fixtures and assembly steps designed by MIT/Bates, LANL and LBNL        → </a:t>
            </a:r>
            <a:r>
              <a:rPr lang="en-US" sz="1600" dirty="0"/>
              <a:t>see Joe’s talk</a:t>
            </a:r>
            <a:endParaRPr sz="1100" dirty="0"/>
          </a:p>
          <a:p>
            <a:pPr marL="457200" lvl="0" indent="-304800" algn="l" rtl="0">
              <a:spcBef>
                <a:spcPts val="0"/>
              </a:spcBef>
              <a:spcAft>
                <a:spcPts val="0"/>
              </a:spcAft>
              <a:buSzPts val="1200"/>
              <a:buChar char="•"/>
            </a:pPr>
            <a:r>
              <a:rPr lang="en-US" sz="1100" dirty="0"/>
              <a:t>Who will perform the assembly? </a:t>
            </a:r>
            <a:endParaRPr sz="1100" dirty="0"/>
          </a:p>
          <a:p>
            <a:pPr marL="914400" lvl="1" indent="-304800" algn="l" rtl="0">
              <a:spcBef>
                <a:spcPts val="0"/>
              </a:spcBef>
              <a:spcAft>
                <a:spcPts val="0"/>
              </a:spcAft>
              <a:buSzPts val="1200"/>
              <a:buChar char="–"/>
            </a:pPr>
            <a:r>
              <a:rPr lang="en-US" sz="1100" b="0" dirty="0">
                <a:solidFill>
                  <a:srgbClr val="C00000"/>
                </a:solidFill>
              </a:rPr>
              <a:t>LBNL will do it.</a:t>
            </a:r>
            <a:endParaRPr sz="1100" b="0" dirty="0">
              <a:solidFill>
                <a:srgbClr val="C00000"/>
              </a:solidFill>
            </a:endParaRPr>
          </a:p>
          <a:p>
            <a:pPr marL="457200" lvl="0" indent="-304800" algn="l" rtl="0">
              <a:spcBef>
                <a:spcPts val="0"/>
              </a:spcBef>
              <a:spcAft>
                <a:spcPts val="0"/>
              </a:spcAft>
              <a:buSzPts val="1200"/>
              <a:buChar char="•"/>
            </a:pPr>
            <a:r>
              <a:rPr lang="en-US" sz="1100" dirty="0"/>
              <a:t>What are the acceptance criteria for parts? Is this documented and part of the procurement package? </a:t>
            </a:r>
          </a:p>
          <a:p>
            <a:pPr marL="723900" lvl="1" indent="-171450">
              <a:spcBef>
                <a:spcPts val="0"/>
              </a:spcBef>
              <a:spcAft>
                <a:spcPts val="0"/>
              </a:spcAft>
              <a:buSzPts val="1200"/>
            </a:pPr>
            <a:r>
              <a:rPr lang="en-US" sz="1100" b="0" dirty="0">
                <a:solidFill>
                  <a:srgbClr val="C00000"/>
                </a:solidFill>
              </a:rPr>
              <a:t>  All specified in Sec .2. of the SOW </a:t>
            </a:r>
            <a:r>
              <a:rPr lang="en-US" sz="1100" b="0" u="sng" dirty="0">
                <a:solidFill>
                  <a:schemeClr val="hlink"/>
                </a:solidFill>
                <a:hlinkClick r:id="rId3"/>
              </a:rPr>
              <a:t>here</a:t>
            </a:r>
            <a:endParaRPr sz="1100" b="0" dirty="0"/>
          </a:p>
          <a:p>
            <a:pPr marL="457200" lvl="0" indent="-304800" algn="l" rtl="0">
              <a:spcBef>
                <a:spcPts val="0"/>
              </a:spcBef>
              <a:spcAft>
                <a:spcPts val="0"/>
              </a:spcAft>
              <a:buSzPts val="1200"/>
              <a:buChar char="•"/>
            </a:pPr>
            <a:r>
              <a:rPr lang="en-US" sz="1100" dirty="0"/>
              <a:t>Who will do the acceptance inspection and testing? </a:t>
            </a:r>
          </a:p>
          <a:p>
            <a:pPr marL="723900" lvl="1" indent="-171450">
              <a:spcBef>
                <a:spcPts val="0"/>
              </a:spcBef>
              <a:spcAft>
                <a:spcPts val="0"/>
              </a:spcAft>
              <a:buSzPts val="1200"/>
            </a:pPr>
            <a:r>
              <a:rPr lang="en-US" sz="1100" b="0" dirty="0">
                <a:solidFill>
                  <a:srgbClr val="C00000"/>
                </a:solidFill>
              </a:rPr>
              <a:t>Shops in US (MIT for test articles; LBNL for production parts)</a:t>
            </a:r>
            <a:endParaRPr sz="1100" b="0" dirty="0">
              <a:solidFill>
                <a:srgbClr val="C00000"/>
              </a:solidFill>
            </a:endParaRPr>
          </a:p>
          <a:p>
            <a:pPr marL="457200" lvl="0" indent="-304800" algn="l" rtl="0">
              <a:spcBef>
                <a:spcPts val="0"/>
              </a:spcBef>
              <a:spcAft>
                <a:spcPts val="0"/>
              </a:spcAft>
              <a:buSzPts val="1200"/>
              <a:buChar char="•"/>
            </a:pPr>
            <a:r>
              <a:rPr lang="en-US" sz="1100" dirty="0"/>
              <a:t>Is shipping included in the procurement? </a:t>
            </a:r>
            <a:endParaRPr sz="1100" dirty="0"/>
          </a:p>
          <a:p>
            <a:pPr marL="914400" lvl="1" indent="-304800" algn="l" rtl="0">
              <a:spcBef>
                <a:spcPts val="0"/>
              </a:spcBef>
              <a:spcAft>
                <a:spcPts val="0"/>
              </a:spcAft>
              <a:buSzPts val="1200"/>
              <a:buChar char="–"/>
            </a:pPr>
            <a:r>
              <a:rPr lang="en-US" sz="1100" b="0" dirty="0">
                <a:solidFill>
                  <a:srgbClr val="C00000"/>
                </a:solidFill>
              </a:rPr>
              <a:t>Yes.</a:t>
            </a:r>
            <a:r>
              <a:rPr lang="en-US" sz="1100" b="0" dirty="0"/>
              <a:t> Costs from vendor include shipping to US, and there are money allocated for transport from LBNL to BNL</a:t>
            </a:r>
            <a:endParaRPr sz="1100" b="0" dirty="0"/>
          </a:p>
          <a:p>
            <a:pPr marL="457200" lvl="0" indent="-304800" algn="l" rtl="0">
              <a:spcBef>
                <a:spcPts val="0"/>
              </a:spcBef>
              <a:spcAft>
                <a:spcPts val="0"/>
              </a:spcAft>
              <a:buSzPts val="1200"/>
              <a:buChar char="•"/>
            </a:pPr>
            <a:r>
              <a:rPr lang="en-US" sz="1100" dirty="0"/>
              <a:t>Where will equipment be stored upon arrival at BNL?</a:t>
            </a:r>
            <a:endParaRPr sz="1100" dirty="0"/>
          </a:p>
          <a:p>
            <a:pPr marL="914400" lvl="1" indent="-304800">
              <a:spcBef>
                <a:spcPts val="0"/>
              </a:spcBef>
              <a:spcAft>
                <a:spcPts val="0"/>
              </a:spcAft>
              <a:buSzPts val="1200"/>
            </a:pPr>
            <a:r>
              <a:rPr lang="en-US" sz="1100" b="0" dirty="0">
                <a:solidFill>
                  <a:srgbClr val="C00000"/>
                </a:solidFill>
              </a:rPr>
              <a:t>Setup a clean tent at BNL in late 2021 for receiving &amp; commissioning </a:t>
            </a:r>
          </a:p>
          <a:p>
            <a:pPr marL="914400" lvl="1" indent="-304800" algn="l" rtl="0">
              <a:spcBef>
                <a:spcPts val="0"/>
              </a:spcBef>
              <a:spcAft>
                <a:spcPts val="0"/>
              </a:spcAft>
              <a:buSzPts val="1200"/>
              <a:buChar char="–"/>
            </a:pPr>
            <a:r>
              <a:rPr lang="en-US" sz="1100" b="0" dirty="0">
                <a:solidFill>
                  <a:srgbClr val="C00000"/>
                </a:solidFill>
              </a:rPr>
              <a:t>The shipping box will also act as a storage cradle, before the detector put on the insertion rails in the IR</a:t>
            </a:r>
          </a:p>
        </p:txBody>
      </p:sp>
      <p:sp>
        <p:nvSpPr>
          <p:cNvPr id="127" name="Google Shape;127;p17"/>
          <p:cNvSpPr txBox="1">
            <a:spLocks noGrp="1"/>
          </p:cNvSpPr>
          <p:nvPr>
            <p:ph type="sldNum" idx="12"/>
          </p:nvPr>
        </p:nvSpPr>
        <p:spPr>
          <a:xfrm>
            <a:off x="8609806" y="4869657"/>
            <a:ext cx="5343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 name="Date Placeholder 1">
            <a:extLst>
              <a:ext uri="{FF2B5EF4-FFF2-40B4-BE49-F238E27FC236}">
                <a16:creationId xmlns:a16="http://schemas.microsoft.com/office/drawing/2014/main" id="{FA1659B7-AF61-4E4B-A9BE-0CDC89FE4BF9}"/>
              </a:ext>
            </a:extLst>
          </p:cNvPr>
          <p:cNvSpPr>
            <a:spLocks noGrp="1"/>
          </p:cNvSpPr>
          <p:nvPr>
            <p:ph type="dt" sz="half" idx="10"/>
          </p:nvPr>
        </p:nvSpPr>
        <p:spPr>
          <a:xfrm>
            <a:off x="0" y="4991128"/>
            <a:ext cx="2133600" cy="171450"/>
          </a:xfrm>
        </p:spPr>
        <p:txBody>
          <a:bodyPr/>
          <a:lstStyle/>
          <a:p>
            <a:pPr>
              <a:defRPr/>
            </a:pPr>
            <a:r>
              <a:rPr lang="en-US" altLang="en-US"/>
              <a:t>12/15/2020</a:t>
            </a:r>
          </a:p>
        </p:txBody>
      </p:sp>
      <p:sp>
        <p:nvSpPr>
          <p:cNvPr id="3" name="Footer Placeholder 2">
            <a:extLst>
              <a:ext uri="{FF2B5EF4-FFF2-40B4-BE49-F238E27FC236}">
                <a16:creationId xmlns:a16="http://schemas.microsoft.com/office/drawing/2014/main" id="{488483B4-25E0-BE4B-983B-8945DB84A71E}"/>
              </a:ext>
            </a:extLst>
          </p:cNvPr>
          <p:cNvSpPr>
            <a:spLocks noGrp="1"/>
          </p:cNvSpPr>
          <p:nvPr>
            <p:ph type="ftr" sz="quarter" idx="11"/>
          </p:nvPr>
        </p:nvSpPr>
        <p:spPr/>
        <p:txBody>
          <a:bodyPr/>
          <a:lstStyle/>
          <a:p>
            <a:pPr>
              <a:defRPr/>
            </a:pPr>
            <a:r>
              <a:rPr lang="en-US"/>
              <a:t>MVTX Production Readiness Review</a:t>
            </a:r>
            <a:endParaRPr lang="en-US" dirty="0"/>
          </a:p>
        </p:txBody>
      </p:sp>
      <p:sp>
        <p:nvSpPr>
          <p:cNvPr id="8" name="TextBox 7">
            <a:extLst>
              <a:ext uri="{FF2B5EF4-FFF2-40B4-BE49-F238E27FC236}">
                <a16:creationId xmlns:a16="http://schemas.microsoft.com/office/drawing/2014/main" id="{D94405B6-B6EE-6F4C-857E-0F1E19538F7F}"/>
              </a:ext>
            </a:extLst>
          </p:cNvPr>
          <p:cNvSpPr txBox="1"/>
          <p:nvPr/>
        </p:nvSpPr>
        <p:spPr>
          <a:xfrm>
            <a:off x="3581400" y="609220"/>
            <a:ext cx="1501758" cy="307777"/>
          </a:xfrm>
          <a:prstGeom prst="rect">
            <a:avLst/>
          </a:prstGeom>
          <a:noFill/>
        </p:spPr>
        <p:txBody>
          <a:bodyPr wrap="none" rtlCol="0">
            <a:spAutoFit/>
          </a:bodyPr>
          <a:lstStyle/>
          <a:p>
            <a:r>
              <a:rPr lang="en-US" sz="1400" b="1" dirty="0"/>
              <a:t>-&gt; see Jason’s talk</a:t>
            </a:r>
          </a:p>
        </p:txBody>
      </p:sp>
    </p:spTree>
    <p:extLst>
      <p:ext uri="{BB962C8B-B14F-4D97-AF65-F5344CB8AC3E}">
        <p14:creationId xmlns:p14="http://schemas.microsoft.com/office/powerpoint/2010/main" val="327041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457200" y="25003"/>
            <a:ext cx="8229600" cy="546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4. Quality</a:t>
            </a:r>
            <a:endParaRPr sz="4000" dirty="0"/>
          </a:p>
        </p:txBody>
      </p:sp>
      <p:sp>
        <p:nvSpPr>
          <p:cNvPr id="134" name="Google Shape;134;p18"/>
          <p:cNvSpPr txBox="1">
            <a:spLocks noGrp="1"/>
          </p:cNvSpPr>
          <p:nvPr>
            <p:ph type="body" idx="1"/>
          </p:nvPr>
        </p:nvSpPr>
        <p:spPr>
          <a:xfrm>
            <a:off x="91275" y="895350"/>
            <a:ext cx="8970300" cy="39743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SzPts val="1400"/>
              <a:buChar char="•"/>
            </a:pPr>
            <a:r>
              <a:rPr lang="en-US" sz="1400" dirty="0"/>
              <a:t>What are the quality assurance requirements for this procurement? </a:t>
            </a:r>
            <a:endParaRPr sz="1400" dirty="0"/>
          </a:p>
          <a:p>
            <a:pPr marL="914400" lvl="1" indent="-317500" algn="l" rtl="0">
              <a:spcBef>
                <a:spcPts val="0"/>
              </a:spcBef>
              <a:spcAft>
                <a:spcPts val="0"/>
              </a:spcAft>
              <a:buSzPts val="1400"/>
              <a:buChar char="–"/>
            </a:pPr>
            <a:r>
              <a:rPr lang="en-US" sz="1400" b="0" dirty="0">
                <a:solidFill>
                  <a:srgbClr val="C00000"/>
                </a:solidFill>
              </a:rPr>
              <a:t>Mechanical dimensions and tolerances </a:t>
            </a:r>
            <a:endParaRPr sz="1400" b="0" dirty="0">
              <a:solidFill>
                <a:srgbClr val="C00000"/>
              </a:solidFill>
            </a:endParaRPr>
          </a:p>
          <a:p>
            <a:pPr marL="457200" lvl="0" indent="-317500" algn="l" rtl="0">
              <a:spcBef>
                <a:spcPts val="0"/>
              </a:spcBef>
              <a:spcAft>
                <a:spcPts val="0"/>
              </a:spcAft>
              <a:buSzPts val="1400"/>
              <a:buChar char="•"/>
            </a:pPr>
            <a:endParaRPr sz="1400" dirty="0"/>
          </a:p>
          <a:p>
            <a:pPr marL="457200" lvl="0" indent="-317500" algn="l" rtl="0">
              <a:spcBef>
                <a:spcPts val="0"/>
              </a:spcBef>
              <a:spcAft>
                <a:spcPts val="0"/>
              </a:spcAft>
              <a:buSzPts val="1400"/>
              <a:buChar char="•"/>
            </a:pPr>
            <a:r>
              <a:rPr lang="en-US" sz="1400" dirty="0"/>
              <a:t>Are material certifications required? </a:t>
            </a:r>
            <a:endParaRPr sz="1400" dirty="0"/>
          </a:p>
          <a:p>
            <a:pPr marL="914400" lvl="1" indent="-317500" algn="l" rtl="0">
              <a:spcBef>
                <a:spcPts val="0"/>
              </a:spcBef>
              <a:spcAft>
                <a:spcPts val="0"/>
              </a:spcAft>
              <a:buSzPts val="1400"/>
              <a:buChar char="–"/>
            </a:pPr>
            <a:r>
              <a:rPr lang="en-US" sz="1400" b="0" dirty="0">
                <a:solidFill>
                  <a:srgbClr val="C00000"/>
                </a:solidFill>
              </a:rPr>
              <a:t>No</a:t>
            </a:r>
            <a:r>
              <a:rPr lang="en-US" sz="1400" b="0" dirty="0"/>
              <a:t>. The prepreg carbon fiber change, from the originally design (ITS) to a better (and more expensive) one, was approved by the MIT/LANL/LBNL engineers.</a:t>
            </a:r>
            <a:endParaRPr sz="1400" b="0" dirty="0"/>
          </a:p>
          <a:p>
            <a:pPr marL="457200" lvl="0" indent="-317500" algn="l" rtl="0">
              <a:spcBef>
                <a:spcPts val="0"/>
              </a:spcBef>
              <a:spcAft>
                <a:spcPts val="0"/>
              </a:spcAft>
              <a:buSzPts val="1400"/>
              <a:buChar char="•"/>
            </a:pPr>
            <a:endParaRPr sz="1400" dirty="0"/>
          </a:p>
          <a:p>
            <a:pPr marL="457200" lvl="0" indent="-317500" algn="l" rtl="0">
              <a:spcBef>
                <a:spcPts val="0"/>
              </a:spcBef>
              <a:spcAft>
                <a:spcPts val="0"/>
              </a:spcAft>
              <a:buSzPts val="1400"/>
              <a:buChar char="•"/>
            </a:pPr>
            <a:r>
              <a:rPr lang="en-US" sz="1400" dirty="0"/>
              <a:t>Are there intermediate inspection steps required during fabrication that will require BNL involvement? </a:t>
            </a:r>
            <a:endParaRPr sz="1400" dirty="0"/>
          </a:p>
          <a:p>
            <a:pPr marL="914400" lvl="1" indent="-317500" algn="l" rtl="0">
              <a:spcBef>
                <a:spcPts val="0"/>
              </a:spcBef>
              <a:spcAft>
                <a:spcPts val="0"/>
              </a:spcAft>
              <a:buSzPts val="1400"/>
              <a:buChar char="–"/>
            </a:pPr>
            <a:r>
              <a:rPr lang="en-US" sz="1400" b="0" dirty="0">
                <a:solidFill>
                  <a:srgbClr val="C00000"/>
                </a:solidFill>
              </a:rPr>
              <a:t>No</a:t>
            </a:r>
          </a:p>
          <a:p>
            <a:pPr marL="914400" lvl="1" indent="-317500" algn="l" rtl="0">
              <a:spcBef>
                <a:spcPts val="0"/>
              </a:spcBef>
              <a:spcAft>
                <a:spcPts val="0"/>
              </a:spcAft>
              <a:buSzPts val="1400"/>
              <a:buChar char="–"/>
            </a:pPr>
            <a:endParaRPr sz="1400" b="0" dirty="0">
              <a:solidFill>
                <a:srgbClr val="C00000"/>
              </a:solidFill>
            </a:endParaRPr>
          </a:p>
          <a:p>
            <a:pPr marL="457200" lvl="0" indent="-317500" algn="l" rtl="0">
              <a:spcBef>
                <a:spcPts val="0"/>
              </a:spcBef>
              <a:spcAft>
                <a:spcPts val="0"/>
              </a:spcAft>
              <a:buSzPts val="1400"/>
              <a:buChar char="•"/>
            </a:pPr>
            <a:r>
              <a:rPr lang="en-US" sz="1400" dirty="0"/>
              <a:t>Are they clearly spelled out in the procurement documentation?</a:t>
            </a:r>
            <a:endParaRPr sz="1400" dirty="0"/>
          </a:p>
          <a:p>
            <a:pPr marL="914400" lvl="1" indent="-317500" algn="l" rtl="0">
              <a:spcBef>
                <a:spcPts val="0"/>
              </a:spcBef>
              <a:spcAft>
                <a:spcPts val="0"/>
              </a:spcAft>
              <a:buSzPts val="1400"/>
              <a:buChar char="–"/>
            </a:pPr>
            <a:r>
              <a:rPr lang="en-US" sz="1400" b="0" dirty="0">
                <a:solidFill>
                  <a:srgbClr val="C00000"/>
                </a:solidFill>
              </a:rPr>
              <a:t>N/A</a:t>
            </a:r>
          </a:p>
          <a:p>
            <a:pPr marL="914400" lvl="1" indent="-317500" algn="l" rtl="0">
              <a:spcBef>
                <a:spcPts val="0"/>
              </a:spcBef>
              <a:spcAft>
                <a:spcPts val="0"/>
              </a:spcAft>
              <a:buSzPts val="1400"/>
              <a:buChar char="–"/>
            </a:pPr>
            <a:endParaRPr lang="en-US" sz="1400" b="0" dirty="0">
              <a:solidFill>
                <a:srgbClr val="C00000"/>
              </a:solidFill>
            </a:endParaRPr>
          </a:p>
          <a:p>
            <a:pPr marL="596900" lvl="1" indent="0" algn="l" rtl="0">
              <a:spcBef>
                <a:spcPts val="0"/>
              </a:spcBef>
              <a:spcAft>
                <a:spcPts val="0"/>
              </a:spcAft>
              <a:buSzPts val="1400"/>
              <a:buNone/>
            </a:pPr>
            <a:endParaRPr lang="en-US" sz="1400" b="0" dirty="0">
              <a:solidFill>
                <a:srgbClr val="C00000"/>
              </a:solidFill>
            </a:endParaRPr>
          </a:p>
        </p:txBody>
      </p:sp>
      <p:sp>
        <p:nvSpPr>
          <p:cNvPr id="135" name="Google Shape;135;p18"/>
          <p:cNvSpPr txBox="1">
            <a:spLocks noGrp="1"/>
          </p:cNvSpPr>
          <p:nvPr>
            <p:ph type="sldNum" idx="12"/>
          </p:nvPr>
        </p:nvSpPr>
        <p:spPr>
          <a:xfrm>
            <a:off x="8609806" y="4869657"/>
            <a:ext cx="5343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3" name="Date Placeholder 2">
            <a:extLst>
              <a:ext uri="{FF2B5EF4-FFF2-40B4-BE49-F238E27FC236}">
                <a16:creationId xmlns:a16="http://schemas.microsoft.com/office/drawing/2014/main" id="{1DA0585E-F8D1-EB48-AAEA-F9E4AF4F08F5}"/>
              </a:ext>
            </a:extLst>
          </p:cNvPr>
          <p:cNvSpPr>
            <a:spLocks noGrp="1"/>
          </p:cNvSpPr>
          <p:nvPr>
            <p:ph type="dt" sz="half" idx="10"/>
          </p:nvPr>
        </p:nvSpPr>
        <p:spPr/>
        <p:txBody>
          <a:bodyPr/>
          <a:lstStyle/>
          <a:p>
            <a:pPr>
              <a:defRPr/>
            </a:pPr>
            <a:r>
              <a:rPr lang="en-US" altLang="en-US"/>
              <a:t>12/15/2020</a:t>
            </a:r>
          </a:p>
        </p:txBody>
      </p:sp>
      <p:sp>
        <p:nvSpPr>
          <p:cNvPr id="4" name="Footer Placeholder 3">
            <a:extLst>
              <a:ext uri="{FF2B5EF4-FFF2-40B4-BE49-F238E27FC236}">
                <a16:creationId xmlns:a16="http://schemas.microsoft.com/office/drawing/2014/main" id="{3C9AA5A1-0592-0A4F-B346-4636127BFC0A}"/>
              </a:ext>
            </a:extLst>
          </p:cNvPr>
          <p:cNvSpPr>
            <a:spLocks noGrp="1"/>
          </p:cNvSpPr>
          <p:nvPr>
            <p:ph type="ftr" sz="quarter" idx="11"/>
          </p:nvPr>
        </p:nvSpPr>
        <p:spPr/>
        <p:txBody>
          <a:bodyPr/>
          <a:lstStyle/>
          <a:p>
            <a:pPr>
              <a:defRPr/>
            </a:pPr>
            <a:r>
              <a:rPr lang="en-US"/>
              <a:t>MVTX Production Readiness Review</a:t>
            </a:r>
            <a:endParaRPr lang="en-US" dirty="0"/>
          </a:p>
        </p:txBody>
      </p:sp>
    </p:spTree>
    <p:extLst>
      <p:ext uri="{BB962C8B-B14F-4D97-AF65-F5344CB8AC3E}">
        <p14:creationId xmlns:p14="http://schemas.microsoft.com/office/powerpoint/2010/main" val="413181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52250</TotalTime>
  <Words>2375</Words>
  <Application>Microsoft Macintosh PowerPoint</Application>
  <PresentationFormat>On-screen Show (16:9)</PresentationFormat>
  <Paragraphs>403</Paragraphs>
  <Slides>23</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MVTX Production Readiness Review Overview</vt:lpstr>
      <vt:lpstr>Outline</vt:lpstr>
      <vt:lpstr>MVTX Detector Design</vt:lpstr>
      <vt:lpstr>Detector Support Structure: X-Wing</vt:lpstr>
      <vt:lpstr>Detector Assembly Fixtures</vt:lpstr>
      <vt:lpstr>1. Engineering and Design </vt:lpstr>
      <vt:lpstr>2. Management</vt:lpstr>
      <vt:lpstr>3. Fabrication</vt:lpstr>
      <vt:lpstr>4. Quality</vt:lpstr>
      <vt:lpstr>5. Safety</vt:lpstr>
      <vt:lpstr>Addressed all Recommendations from last FDR</vt:lpstr>
      <vt:lpstr>Summary I: Mechanical Design and Vendor Selection</vt:lpstr>
      <vt:lpstr>Summary II: CFC Production and Detector Assembly Schedule</vt:lpstr>
      <vt:lpstr>Backup slides</vt:lpstr>
      <vt:lpstr>MVTX Detector and Interface </vt:lpstr>
      <vt:lpstr>MVTX Detector: End-Wheels</vt:lpstr>
      <vt:lpstr>3 Vendors’ Bids Received (one didn’t responded)</vt:lpstr>
      <vt:lpstr>Cost from WorkShape</vt:lpstr>
      <vt:lpstr>Project Management Plan</vt:lpstr>
      <vt:lpstr>MVTX Milestones and Key Tasks</vt:lpstr>
      <vt:lpstr>MVTX High Level Cost</vt:lpstr>
      <vt:lpstr>MVTX Carbon Structure Cost(July 2019)</vt:lpstr>
      <vt:lpstr>MVTX Material Distribution </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Ming Liu</cp:lastModifiedBy>
  <cp:revision>564</cp:revision>
  <cp:lastPrinted>2015-10-28T19:08:40Z</cp:lastPrinted>
  <dcterms:created xsi:type="dcterms:W3CDTF">2015-10-24T00:32:43Z</dcterms:created>
  <dcterms:modified xsi:type="dcterms:W3CDTF">2020-12-15T18:20:08Z</dcterms:modified>
</cp:coreProperties>
</file>