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9" r:id="rId3"/>
    <p:sldId id="258" r:id="rId4"/>
    <p:sldId id="317" r:id="rId5"/>
    <p:sldId id="260" r:id="rId6"/>
    <p:sldId id="298" r:id="rId7"/>
    <p:sldId id="308" r:id="rId8"/>
    <p:sldId id="382" r:id="rId9"/>
    <p:sldId id="389" r:id="rId10"/>
    <p:sldId id="263" r:id="rId11"/>
    <p:sldId id="265" r:id="rId12"/>
    <p:sldId id="390" r:id="rId13"/>
    <p:sldId id="310" r:id="rId14"/>
    <p:sldId id="272" r:id="rId15"/>
    <p:sldId id="299" r:id="rId16"/>
    <p:sldId id="398" r:id="rId17"/>
    <p:sldId id="296" r:id="rId18"/>
    <p:sldId id="302" r:id="rId19"/>
    <p:sldId id="266" r:id="rId20"/>
    <p:sldId id="301" r:id="rId21"/>
    <p:sldId id="276" r:id="rId22"/>
    <p:sldId id="316" r:id="rId23"/>
    <p:sldId id="417" r:id="rId24"/>
    <p:sldId id="282" r:id="rId25"/>
    <p:sldId id="283" r:id="rId26"/>
    <p:sldId id="414" r:id="rId27"/>
    <p:sldId id="314" r:id="rId28"/>
    <p:sldId id="273" r:id="rId29"/>
    <p:sldId id="311" r:id="rId30"/>
    <p:sldId id="284" r:id="rId31"/>
    <p:sldId id="318" r:id="rId32"/>
    <p:sldId id="406" r:id="rId33"/>
    <p:sldId id="408" r:id="rId34"/>
    <p:sldId id="400" r:id="rId35"/>
    <p:sldId id="419" r:id="rId36"/>
    <p:sldId id="420" r:id="rId37"/>
    <p:sldId id="418" r:id="rId38"/>
    <p:sldId id="409" r:id="rId39"/>
    <p:sldId id="327" r:id="rId40"/>
    <p:sldId id="383" r:id="rId41"/>
    <p:sldId id="332" r:id="rId42"/>
    <p:sldId id="349" r:id="rId43"/>
    <p:sldId id="410" r:id="rId44"/>
    <p:sldId id="37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50" autoAdjust="0"/>
    <p:restoredTop sz="94660"/>
  </p:normalViewPr>
  <p:slideViewPr>
    <p:cSldViewPr snapToGrid="0" snapToObjects="1">
      <p:cViewPr varScale="1">
        <p:scale>
          <a:sx n="332" d="100"/>
          <a:sy n="332" d="100"/>
        </p:scale>
        <p:origin x="-6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3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F12-C18E-E94A-9CF5-1C3CBDA3F2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0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6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png"/><Relationship Id="rId7" Type="http://schemas.openxmlformats.org/officeDocument/2006/relationships/hyperlink" Target="http://dx.doi.org/10.1088/0954-3899/41/8/087002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2320956"/>
          </a:xfrm>
        </p:spPr>
        <p:txBody>
          <a:bodyPr>
            <a:normAutofit fontScale="55000" lnSpcReduction="20000"/>
          </a:bodyPr>
          <a:lstStyle/>
          <a:p>
            <a:r>
              <a:rPr lang="en-US" sz="4500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sz="4500" dirty="0" smtClean="0">
                <a:solidFill>
                  <a:srgbClr val="0000FF"/>
                </a:solidFill>
              </a:rPr>
              <a:t>Los Alamos National Laboratory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For the sPHENIX MVTX Upgrade Group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BNL Director’s Review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August 2-4, 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63272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leaders’ meeting, BNL/LANL/LBNL/</a:t>
            </a:r>
            <a:r>
              <a:rPr lang="en-US" dirty="0" smtClean="0"/>
              <a:t>MIT</a:t>
            </a:r>
          </a:p>
          <a:p>
            <a:r>
              <a:rPr lang="en-US" dirty="0" smtClean="0"/>
              <a:t>Plan </a:t>
            </a:r>
            <a:r>
              <a:rPr lang="en-US" dirty="0" smtClean="0"/>
              <a:t>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+  Cost &amp; Schedule </a:t>
            </a:r>
          </a:p>
          <a:p>
            <a:pPr lvl="1"/>
            <a:r>
              <a:rPr lang="en-US" dirty="0" smtClean="0"/>
              <a:t>Assumed funding starts in </a:t>
            </a:r>
            <a:r>
              <a:rPr lang="en-US" dirty="0" smtClean="0"/>
              <a:t>FY18</a:t>
            </a:r>
          </a:p>
          <a:p>
            <a:pPr lvl="1"/>
            <a:r>
              <a:rPr lang="en-US" dirty="0"/>
              <a:t>BNL Director’s Review, 7/10-11, 2017 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Adapt 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</a:t>
            </a:r>
            <a:r>
              <a:rPr lang="en-US" sz="1600" dirty="0" smtClean="0"/>
              <a:t>$</a:t>
            </a:r>
            <a:r>
              <a:rPr lang="en-US" sz="1600" dirty="0"/>
              <a:t>5</a:t>
            </a:r>
            <a:r>
              <a:rPr lang="en-US" sz="1600" dirty="0" smtClean="0"/>
              <a:t>M</a:t>
            </a:r>
            <a:r>
              <a:rPr lang="en-US" sz="1600" dirty="0" smtClean="0"/>
              <a:t>, FY17-19, readout, mechanical design and physics; established LANL-ALICE </a:t>
            </a:r>
            <a:r>
              <a:rPr lang="en-US" sz="1600" dirty="0" err="1" smtClean="0"/>
              <a:t>MoU</a:t>
            </a:r>
            <a:r>
              <a:rPr lang="en-US" sz="1600" dirty="0" smtClean="0"/>
              <a:t> for joint R&amp;D and training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858553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489" y="990602"/>
            <a:ext cx="4495800" cy="561554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 smtClean="0"/>
              <a:t>Produce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Readout Electronics R&amp;D (LANL LDRD)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sPHENIX </a:t>
            </a:r>
            <a:endParaRPr lang="en-US" dirty="0" smtClean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smtClean="0"/>
              <a:t>sPHENIX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81934" y="990602"/>
            <a:ext cx="4567420" cy="536574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sPHENIX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sPHENIX</a:t>
            </a:r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533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2021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1/19-6/19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06" y="0"/>
            <a:ext cx="7398767" cy="88779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LANL LDRD Progress Highlights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34" y="887793"/>
            <a:ext cx="4784021" cy="558403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LDRD Goals:</a:t>
            </a:r>
          </a:p>
          <a:p>
            <a:r>
              <a:rPr lang="en-US" dirty="0" smtClean="0"/>
              <a:t>Complete MVTX readout design and development </a:t>
            </a:r>
          </a:p>
          <a:p>
            <a:r>
              <a:rPr lang="en-US" dirty="0" smtClean="0"/>
              <a:t>Preliminary conceptual design of mechanical system integration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R&amp;D status:</a:t>
            </a:r>
          </a:p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chip high-speed readout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9-chip HIC/”stave” readout </a:t>
            </a:r>
          </a:p>
          <a:p>
            <a:pPr lvl="1"/>
            <a:r>
              <a:rPr lang="en-US" dirty="0" smtClean="0"/>
              <a:t>External trigger, cosmic and source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Test data readout performance </a:t>
            </a:r>
          </a:p>
          <a:p>
            <a:pPr lvl="2"/>
            <a:r>
              <a:rPr lang="en-US" dirty="0" smtClean="0"/>
              <a:t>0.4, 0.6, 1.2Gb/sec </a:t>
            </a:r>
          </a:p>
          <a:p>
            <a:r>
              <a:rPr lang="en-US" dirty="0" smtClean="0"/>
              <a:t>Firefly cable performance test</a:t>
            </a:r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 (favored for sPHENIX)</a:t>
            </a:r>
          </a:p>
          <a:p>
            <a:pPr lvl="1"/>
            <a:r>
              <a:rPr lang="en-US" dirty="0" smtClean="0"/>
              <a:t>Short extension cables, 20~30cm (share space with INTT), for mechanical system integration </a:t>
            </a:r>
          </a:p>
          <a:p>
            <a:endParaRPr lang="en-US" dirty="0" smtClean="0"/>
          </a:p>
          <a:p>
            <a:r>
              <a:rPr lang="en-US" dirty="0" smtClean="0"/>
              <a:t>Back </a:t>
            </a:r>
            <a:r>
              <a:rPr lang="en-US" dirty="0"/>
              <a:t>end FELIX board </a:t>
            </a:r>
            <a:r>
              <a:rPr lang="en-US" dirty="0" smtClean="0"/>
              <a:t>installed &amp; being tested</a:t>
            </a:r>
            <a:endParaRPr lang="en-US" dirty="0"/>
          </a:p>
          <a:p>
            <a:r>
              <a:rPr lang="en-US" dirty="0" smtClean="0"/>
              <a:t>Front end Readout Unit boards available soon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428" y="1072152"/>
            <a:ext cx="3917185" cy="522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3200" y="3619223"/>
            <a:ext cx="144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9068" y="2858681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MAPS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0292" y="4660894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5567" y="2404114"/>
            <a:ext cx="81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9-chip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stave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13931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05864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Electronics (WBS 1.5.2):  $1,285K  </a:t>
            </a:r>
          </a:p>
          <a:p>
            <a:pPr lvl="1"/>
            <a:r>
              <a:rPr lang="en-US" dirty="0" smtClean="0"/>
              <a:t>ALICE ITS RU &amp; PS </a:t>
            </a:r>
            <a:endParaRPr lang="en-US" dirty="0"/>
          </a:p>
          <a:p>
            <a:pPr lvl="1"/>
            <a:r>
              <a:rPr lang="en-US" dirty="0" smtClean="0"/>
              <a:t>ATLAS FELIX  </a:t>
            </a:r>
          </a:p>
          <a:p>
            <a:pPr lvl="1"/>
            <a:r>
              <a:rPr lang="en-US" dirty="0" smtClean="0"/>
              <a:t>Power system and controls</a:t>
            </a:r>
          </a:p>
          <a:p>
            <a:pPr lvl="1"/>
            <a:r>
              <a:rPr lang="en-US" dirty="0" smtClean="0"/>
              <a:t>PHENIX/STAR/ALICE experience</a:t>
            </a:r>
          </a:p>
          <a:p>
            <a:pPr lvl="1"/>
            <a:endParaRPr lang="en-US" dirty="0" smtClean="0"/>
          </a:p>
          <a:p>
            <a:r>
              <a:rPr lang="en-US" dirty="0"/>
              <a:t>MAPS and Detector (WBS 1.5.3):  </a:t>
            </a:r>
            <a:r>
              <a:rPr lang="en-US" dirty="0" smtClean="0"/>
              <a:t>$2,900K </a:t>
            </a:r>
            <a:endParaRPr lang="en-US" dirty="0"/>
          </a:p>
          <a:p>
            <a:pPr lvl="1"/>
            <a:r>
              <a:rPr lang="en-US" dirty="0"/>
              <a:t>ALICE ITS/IB production </a:t>
            </a:r>
            <a:endParaRPr lang="en-US" dirty="0" smtClean="0"/>
          </a:p>
          <a:p>
            <a:pPr lvl="1"/>
            <a:r>
              <a:rPr lang="en-US" dirty="0" smtClean="0"/>
              <a:t>PHENIX/ALICE/STAR experience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Mechanical integration (WBS 1.5.4): $910K</a:t>
            </a:r>
          </a:p>
          <a:p>
            <a:pPr lvl="1"/>
            <a:r>
              <a:rPr lang="en-US" dirty="0" smtClean="0"/>
              <a:t>ALICE ITS inner tracker design modification </a:t>
            </a:r>
          </a:p>
          <a:p>
            <a:pPr lvl="1"/>
            <a:r>
              <a:rPr lang="en-US" dirty="0" smtClean="0"/>
              <a:t>FVTX/PHENIX, HFT/STAR experience 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dirty="0" smtClean="0"/>
              <a:t>Total project cost: $5.7M, w/ 35% Cont.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27016" y="1497261"/>
            <a:ext cx="2718496" cy="1754376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50994" y="3728774"/>
            <a:ext cx="2557548" cy="1953122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" y="5783837"/>
            <a:ext cx="6644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Updated </a:t>
            </a:r>
            <a:r>
              <a:rPr lang="en-US" dirty="0" smtClean="0">
                <a:solidFill>
                  <a:srgbClr val="0000FF"/>
                </a:solidFill>
              </a:rPr>
              <a:t>material and labor </a:t>
            </a:r>
            <a:r>
              <a:rPr lang="en-US" dirty="0">
                <a:solidFill>
                  <a:srgbClr val="0000FF"/>
                </a:solidFill>
              </a:rPr>
              <a:t>cost and contingency from pre-</a:t>
            </a:r>
            <a:r>
              <a:rPr lang="en-US" dirty="0" smtClean="0">
                <a:solidFill>
                  <a:srgbClr val="0000FF"/>
                </a:solidFill>
              </a:rPr>
              <a:t>proposal</a:t>
            </a:r>
          </a:p>
          <a:p>
            <a:r>
              <a:rPr lang="en-US" dirty="0" smtClean="0"/>
              <a:t>- latest quotes on electronics and other R&amp;D items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789" y="2639056"/>
            <a:ext cx="1955563" cy="823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r>
              <a:rPr lang="en-US" sz="1600" dirty="0" smtClean="0"/>
              <a:t>LANL</a:t>
            </a:r>
          </a:p>
          <a:p>
            <a:pPr algn="ctr"/>
            <a:r>
              <a:rPr lang="en-US" sz="1400" dirty="0" smtClean="0"/>
              <a:t>WBS - 1.5.2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3773" y="368120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UT Austin WBS 1.5.2.1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683773" y="445337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LANL WBS 1.5.2.2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683773" y="522554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LBNL WBS 1.5.2.3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1360225" y="3569258"/>
            <a:ext cx="431422" cy="215674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1182708" y="4216899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1182706" y="499264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715" y="2634382"/>
            <a:ext cx="257109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LBNL</a:t>
            </a:r>
            <a:r>
              <a:rPr lang="en-US" sz="1400" dirty="0"/>
              <a:t> </a:t>
            </a:r>
            <a:r>
              <a:rPr lang="en-US" sz="1600" dirty="0" smtClean="0"/>
              <a:t>- </a:t>
            </a:r>
            <a:r>
              <a:rPr lang="en-US" sz="1400" dirty="0" smtClean="0"/>
              <a:t>WBS 1.5.3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78309" y="369675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 smtClean="0"/>
              <a:t>LANL</a:t>
            </a:r>
            <a:r>
              <a:rPr lang="en-US" sz="1050" dirty="0"/>
              <a:t> </a:t>
            </a:r>
            <a:r>
              <a:rPr lang="en-US" sz="1050" dirty="0" smtClean="0"/>
              <a:t>WBS 1.5.3.1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978309" y="446891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LBNL</a:t>
            </a:r>
            <a:r>
              <a:rPr lang="en-US" sz="1050" dirty="0"/>
              <a:t> </a:t>
            </a:r>
            <a:r>
              <a:rPr lang="en-US" sz="1050" dirty="0" smtClean="0"/>
              <a:t>WBS 1.5.3.2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978309" y="524108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LBNL</a:t>
            </a:r>
            <a:r>
              <a:rPr lang="en-US" sz="1050" dirty="0"/>
              <a:t> </a:t>
            </a:r>
            <a:r>
              <a:rPr lang="en-US" sz="1050" dirty="0" smtClean="0"/>
              <a:t>WBS 1.5.3.3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626483" y="3613084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3477244" y="4258318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3477242" y="5008184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57171" y="2639056"/>
            <a:ext cx="201715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MIT - WBS 1.5.4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457587" y="366596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MIT WBS 1.5.4.2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6457587" y="443742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MIT WBS 1.5.4.3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6457587" y="5208871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MIT WBS 1.5.4.4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6100028" y="3582303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950790" y="4227537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950788" y="497740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79049" y="451248"/>
            <a:ext cx="5204253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Principal Investigator: M. Liu (LANL)</a:t>
            </a:r>
          </a:p>
          <a:p>
            <a:pPr algn="ctr"/>
            <a:r>
              <a:rPr lang="en-US" sz="1400" dirty="0" smtClean="0"/>
              <a:t>Lead Coordinator: M. Chamizo-Llatas (BNL)</a:t>
            </a:r>
          </a:p>
          <a:p>
            <a:pPr algn="ctr"/>
            <a:r>
              <a:rPr lang="en-US" sz="1400" dirty="0" smtClean="0"/>
              <a:t>Co-investigators: G. Odyniec (LBNL),R. Redwine(MIT)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/>
              <a:t>L</a:t>
            </a:r>
            <a:r>
              <a:rPr lang="en-US" sz="1400" dirty="0" smtClean="0"/>
              <a:t>iason:  W. Sondheim (LANL)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614450" y="57637"/>
            <a:ext cx="278540" cy="4884298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195870" y="2360503"/>
            <a:ext cx="0" cy="2785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57587" y="5971942"/>
            <a:ext cx="1461793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LBNL/BNL WBS 1.5.4.6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956518" y="5745546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514695" y="1606979"/>
            <a:ext cx="1475366" cy="615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sPHENIX 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6211" y="1582557"/>
            <a:ext cx="1058716" cy="6458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sPHENIX DAQ</a:t>
            </a:r>
            <a:endParaRPr lang="en-US" sz="1600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795135" y="2226958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508784" y="2230913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753720" y="1727502"/>
            <a:ext cx="0" cy="6330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284" y="5971942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Major institutions lead key tasks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723" y="864636"/>
            <a:ext cx="4920954" cy="528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275937"/>
            <a:ext cx="3773728" cy="569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b="1" dirty="0" smtClean="0"/>
              <a:t>new sPHENIX/MVTX members: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Czech groups: Charles Univ. and Inst. of Phys. of the Czech Academy of Sciences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tave production at CERN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CCNU </a:t>
            </a:r>
            <a:r>
              <a:rPr lang="mr-IN" sz="1600" dirty="0" smtClean="0">
                <a:solidFill>
                  <a:srgbClr val="0000FF"/>
                </a:solidFill>
              </a:rPr>
              <a:t>–</a:t>
            </a:r>
            <a:r>
              <a:rPr lang="en-US" sz="1600" dirty="0" smtClean="0">
                <a:solidFill>
                  <a:srgbClr val="0000FF"/>
                </a:solidFill>
              </a:rPr>
              <a:t> MAPS lab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HICs assembly and test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Mechanic integration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b="1" dirty="0" smtClean="0"/>
              <a:t>Potential collaborators: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USTC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simulations w/ LBNL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Peking Univ. 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and detector simulations w/LANL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N</a:t>
            </a:r>
            <a:r>
              <a:rPr lang="en-US" sz="1600" dirty="0" smtClean="0"/>
              <a:t>CU, Taiwan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04172" y="515312"/>
            <a:ext cx="254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MVTX pre-proposal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781727"/>
          </a:xfrm>
        </p:spPr>
        <p:txBody>
          <a:bodyPr/>
          <a:lstStyle/>
          <a:p>
            <a:r>
              <a:rPr lang="en-US" dirty="0" smtClean="0"/>
              <a:t>Status, Plans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4561"/>
            <a:ext cx="8229600" cy="568354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LANL- ALICE 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r>
              <a:rPr lang="en-US" dirty="0" smtClean="0"/>
              <a:t>Associate member of ALICE ITS Upgrade project</a:t>
            </a:r>
          </a:p>
          <a:p>
            <a:pPr lvl="1"/>
            <a:r>
              <a:rPr lang="en-US" dirty="0" smtClean="0"/>
              <a:t>Obtained ALICE readout test stand, MAPS sensors, staves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sPHENIX personnel</a:t>
            </a:r>
          </a:p>
          <a:p>
            <a:r>
              <a:rPr lang="en-US" dirty="0" smtClean="0"/>
              <a:t>High Level Agreement with ALICE </a:t>
            </a:r>
            <a:r>
              <a:rPr lang="mr-IN" dirty="0" smtClean="0"/>
              <a:t>–</a:t>
            </a:r>
            <a:r>
              <a:rPr lang="en-US" dirty="0" smtClean="0"/>
              <a:t> on going discussions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roduce 68 staves for sPHENIX using ALICE/CERN facilities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Potential schedule/funding gap of stave production</a:t>
            </a:r>
          </a:p>
          <a:p>
            <a:pPr lvl="1"/>
            <a:r>
              <a:rPr lang="en-US" dirty="0" smtClean="0"/>
              <a:t>ITS/IB production:  7/2017 -  </a:t>
            </a:r>
            <a:r>
              <a:rPr lang="en-US" dirty="0"/>
              <a:t>6</a:t>
            </a:r>
            <a:r>
              <a:rPr lang="en-US" dirty="0" smtClean="0"/>
              <a:t>/2018</a:t>
            </a:r>
            <a:endParaRPr lang="en-US" dirty="0"/>
          </a:p>
          <a:p>
            <a:pPr lvl="1"/>
            <a:r>
              <a:rPr lang="en-US" dirty="0" smtClean="0"/>
              <a:t>If funding significantly delayed, concerns </a:t>
            </a:r>
            <a:r>
              <a:rPr lang="en-US" dirty="0"/>
              <a:t>over the availability of CERN </a:t>
            </a:r>
            <a:r>
              <a:rPr lang="en-US" dirty="0" smtClean="0"/>
              <a:t>facilities</a:t>
            </a:r>
          </a:p>
          <a:p>
            <a:pPr lvl="1"/>
            <a:r>
              <a:rPr lang="en-US" dirty="0" smtClean="0"/>
              <a:t>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External foreign funding, CCNU Pixel Lab etc.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Possible </a:t>
            </a:r>
            <a:r>
              <a:rPr lang="en-US" dirty="0" smtClean="0"/>
              <a:t>“mortgage” </a:t>
            </a:r>
            <a:r>
              <a:rPr lang="en-US" dirty="0"/>
              <a:t>for sPHENIX production from ALICE/CERN with </a:t>
            </a:r>
            <a:r>
              <a:rPr lang="en-US" dirty="0" smtClean="0"/>
              <a:t>“Agreement”</a:t>
            </a:r>
          </a:p>
          <a:p>
            <a:r>
              <a:rPr lang="en-US" dirty="0" smtClean="0"/>
              <a:t> sPHENIX readout and mechanical integration R&amp;D</a:t>
            </a:r>
          </a:p>
          <a:p>
            <a:pPr lvl="1"/>
            <a:r>
              <a:rPr lang="en-US" dirty="0" smtClean="0"/>
              <a:t>Schedule risks due to unavailability of key R&amp;D elements like staves and readout electronics</a:t>
            </a:r>
          </a:p>
          <a:p>
            <a:pPr lvl="1"/>
            <a:r>
              <a:rPr lang="en-US" dirty="0" smtClean="0"/>
              <a:t>MVTX/INTT integration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Early R&amp;D with prototype staves, RU and FELIX</a:t>
            </a:r>
          </a:p>
          <a:p>
            <a:pPr lvl="2"/>
            <a:r>
              <a:rPr lang="en-US" dirty="0" smtClean="0"/>
              <a:t>Early mechanical system integration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Project </a:t>
            </a:r>
            <a:r>
              <a:rPr lang="en-US" dirty="0" smtClean="0"/>
              <a:t>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7542" y="2449224"/>
            <a:ext cx="225037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/>
              <a:t>Readout R&amp;D</a:t>
            </a:r>
          </a:p>
          <a:p>
            <a:pPr lvl="1"/>
            <a:r>
              <a:rPr lang="en-US" sz="1400" dirty="0" smtClean="0"/>
              <a:t>Mech. design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@LANL/ALICE/UT-A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3288855"/>
            <a:ext cx="188743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@LANL/MIT/LBNL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LDRD@LANL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908862" cy="1157123"/>
            <a:chOff x="704850" y="1118699"/>
            <a:chExt cx="7908862" cy="115712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7165912" cy="579282"/>
              <a:chOff x="1447800" y="1696537"/>
              <a:chExt cx="7165912" cy="57928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3467912" y="1752600"/>
                <a:ext cx="620006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</a:t>
                </a:r>
                <a:r>
                  <a:rPr lang="en-US" sz="1400" dirty="0" smtClean="0"/>
                  <a:t>1?</a:t>
                </a:r>
                <a:endParaRPr lang="en-US" sz="1400" dirty="0" smtClean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1133644" cy="523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 smtClean="0"/>
                  <a:t>Beam,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2022?</a:t>
                </a:r>
                <a:endParaRPr lang="en-US" sz="14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58154" y="4505152"/>
            <a:ext cx="8351469" cy="1148841"/>
            <a:chOff x="358154" y="4114400"/>
            <a:chExt cx="8351469" cy="1148841"/>
          </a:xfrm>
        </p:grpSpPr>
        <p:sp>
          <p:nvSpPr>
            <p:cNvPr id="14" name="TextBox 13"/>
            <p:cNvSpPr txBox="1"/>
            <p:nvPr/>
          </p:nvSpPr>
          <p:spPr>
            <a:xfrm>
              <a:off x="6850266" y="4490175"/>
              <a:ext cx="838691" cy="4308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Det. Install. </a:t>
              </a:r>
              <a:endParaRPr lang="en-US" sz="1100" dirty="0"/>
            </a:p>
            <a:p>
              <a:pPr algn="ctr"/>
              <a:r>
                <a:rPr lang="en-US" sz="1100" dirty="0" smtClean="0"/>
                <a:t>     @BNL</a:t>
              </a:r>
              <a:endParaRPr lang="en-US" sz="11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8154" y="4470980"/>
              <a:ext cx="1217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Production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140475" y="4493166"/>
              <a:ext cx="1530186" cy="484831"/>
              <a:chOff x="4795382" y="4355483"/>
              <a:chExt cx="1353972" cy="48482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795382" y="4359398"/>
                <a:ext cx="1283498" cy="430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Detector Assembly </a:t>
                </a:r>
              </a:p>
              <a:p>
                <a:pPr algn="ctr"/>
                <a:r>
                  <a:rPr lang="en-US" sz="1100" dirty="0" smtClean="0"/>
                  <a:t>&amp; Test @LBNL</a:t>
                </a:r>
                <a:endParaRPr lang="en-US" sz="1100" dirty="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795382" y="4355483"/>
                <a:ext cx="1353972" cy="4848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991658" y="4490178"/>
              <a:ext cx="1310816" cy="484831"/>
              <a:chOff x="4951070" y="4355483"/>
              <a:chExt cx="1310816" cy="48482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951070" y="4359398"/>
                <a:ext cx="1310816" cy="430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MAPS </a:t>
                </a:r>
                <a:r>
                  <a:rPr lang="en-US" sz="1100" dirty="0"/>
                  <a:t>Prod</a:t>
                </a:r>
                <a:r>
                  <a:rPr lang="en-US" sz="1100" dirty="0" smtClean="0"/>
                  <a:t>. &amp; QA </a:t>
                </a:r>
                <a:endParaRPr lang="en-US" sz="1100" dirty="0"/>
              </a:p>
              <a:p>
                <a:pPr algn="ctr"/>
                <a:r>
                  <a:rPr lang="en-US" sz="1100" dirty="0" smtClean="0"/>
                  <a:t>@ALICE</a:t>
                </a:r>
                <a:endParaRPr lang="en-US" sz="11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982820" y="4355483"/>
                <a:ext cx="1166534" cy="4848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673074" y="4114400"/>
              <a:ext cx="1877459" cy="1148841"/>
              <a:chOff x="4877453" y="4164285"/>
              <a:chExt cx="1676825" cy="79806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877453" y="4192658"/>
                <a:ext cx="1676825" cy="652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Stave </a:t>
                </a:r>
                <a:r>
                  <a:rPr lang="en-US" sz="1100" dirty="0" err="1"/>
                  <a:t>p</a:t>
                </a:r>
                <a:r>
                  <a:rPr lang="en-US" sz="1100" dirty="0" err="1" smtClean="0"/>
                  <a:t>rod.&amp;test</a:t>
                </a:r>
                <a:r>
                  <a:rPr lang="en-US" sz="1100" dirty="0" smtClean="0"/>
                  <a:t>  @CERN;</a:t>
                </a:r>
              </a:p>
              <a:p>
                <a:r>
                  <a:rPr lang="en-US" sz="1100" dirty="0" smtClean="0"/>
                  <a:t>  C-</a:t>
                </a:r>
                <a:r>
                  <a:rPr lang="en-US" sz="1100" dirty="0" err="1"/>
                  <a:t>S</a:t>
                </a:r>
                <a:r>
                  <a:rPr lang="en-US" sz="1100" dirty="0" err="1" smtClean="0"/>
                  <a:t>tru</a:t>
                </a:r>
                <a:r>
                  <a:rPr lang="en-US" sz="1100" dirty="0" smtClean="0"/>
                  <a:t>. Prod.   @LBNL</a:t>
                </a:r>
              </a:p>
              <a:p>
                <a:endParaRPr lang="en-US" sz="1100" dirty="0" smtClean="0"/>
              </a:p>
              <a:p>
                <a:r>
                  <a:rPr lang="en-US" sz="1100" dirty="0"/>
                  <a:t> </a:t>
                </a:r>
                <a:r>
                  <a:rPr lang="en-US" sz="1100" dirty="0" smtClean="0"/>
                  <a:t> “RU”</a:t>
                </a:r>
                <a:r>
                  <a:rPr lang="en-US" sz="1100" dirty="0"/>
                  <a:t> </a:t>
                </a:r>
                <a:r>
                  <a:rPr lang="en-US" sz="1100" dirty="0" smtClean="0"/>
                  <a:t>&amp; “FELIX” </a:t>
                </a:r>
              </a:p>
              <a:p>
                <a:r>
                  <a:rPr lang="en-US" sz="1100" dirty="0" smtClean="0"/>
                  <a:t>   Prod. @US</a:t>
                </a:r>
                <a:endParaRPr lang="en-US" sz="1100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932178" y="4164285"/>
                <a:ext cx="1622100" cy="7980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" name="Straight Arrow Connector 60"/>
            <p:cNvCxnSpPr/>
            <p:nvPr/>
          </p:nvCxnSpPr>
          <p:spPr>
            <a:xfrm>
              <a:off x="3198900" y="4731635"/>
              <a:ext cx="57901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6670666" y="4743103"/>
              <a:ext cx="179596" cy="69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754" y="4338452"/>
              <a:ext cx="996869" cy="781553"/>
            </a:xfrm>
            <a:prstGeom prst="rect">
              <a:avLst/>
            </a:prstGeom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802052" y="315645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9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sPHENIX</a:t>
            </a:r>
          </a:p>
          <a:p>
            <a:r>
              <a:rPr lang="en-US" b="1" dirty="0" smtClean="0"/>
              <a:t>baseline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91703" y="738999"/>
            <a:ext cx="7523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 separate upgrade project for the baseline sPHENIX experiment, with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0000"/>
                </a:solidFill>
              </a:rPr>
              <a:t>Compelling Science 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0000"/>
                </a:solidFill>
              </a:rPr>
              <a:t>Feasible Cost &amp; Schedule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57050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89846" y="5472622"/>
            <a:ext cx="4488773" cy="89255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2000" dirty="0" smtClean="0"/>
              <a:t>Parallel Activities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MAPS-based Vertex Detector  (MVTX)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Intermediate Silicon Strip Tracker (INTT)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457572" y="1240117"/>
            <a:ext cx="458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MVTX BNL Director’s Review: July 10-11, 2017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90"/>
            <a:ext cx="8229600" cy="893135"/>
          </a:xfrm>
        </p:spPr>
        <p:txBody>
          <a:bodyPr>
            <a:noAutofit/>
          </a:bodyPr>
          <a:lstStyle/>
          <a:p>
            <a:r>
              <a:rPr lang="en-US" sz="3600" dirty="0" smtClean="0"/>
              <a:t>Summary from </a:t>
            </a:r>
            <a:r>
              <a:rPr lang="en-US" sz="3600" dirty="0" smtClean="0"/>
              <a:t>July 2017 MVTX BNL </a:t>
            </a:r>
            <a:r>
              <a:rPr lang="en-US" sz="3600" dirty="0" smtClean="0"/>
              <a:t>Directors Review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825"/>
            <a:ext cx="5562600" cy="55367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Exciting science </a:t>
            </a:r>
            <a:r>
              <a:rPr lang="en-US" dirty="0" smtClean="0"/>
              <a:t>- </a:t>
            </a:r>
            <a:r>
              <a:rPr lang="en-US" dirty="0" err="1" smtClean="0"/>
              <a:t>Xin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ew B-physics program @RHIC 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		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Early ALICE &amp; ATLAS R&amp;D investment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Reduce technical risk </a:t>
            </a:r>
            <a:r>
              <a:rPr lang="en-US" dirty="0"/>
              <a:t>and </a:t>
            </a:r>
            <a:r>
              <a:rPr lang="en-US" dirty="0" smtClean="0"/>
              <a:t>R&amp;D cost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LANL </a:t>
            </a:r>
            <a:r>
              <a:rPr lang="en-US" dirty="0">
                <a:solidFill>
                  <a:srgbClr val="0000FF"/>
                </a:solidFill>
              </a:rPr>
              <a:t>LDRD </a:t>
            </a:r>
            <a:r>
              <a:rPr lang="en-US" dirty="0" smtClean="0">
                <a:solidFill>
                  <a:srgbClr val="0000FF"/>
                </a:solidFill>
              </a:rPr>
              <a:t>critical</a:t>
            </a:r>
            <a:r>
              <a:rPr lang="en-US" dirty="0" smtClean="0"/>
              <a:t> - Cesar</a:t>
            </a:r>
            <a:endParaRPr lang="en-US" dirty="0"/>
          </a:p>
          <a:p>
            <a:pPr lvl="1"/>
            <a:r>
              <a:rPr lang="en-US" dirty="0"/>
              <a:t>mitigate risks and </a:t>
            </a:r>
            <a:r>
              <a:rPr lang="en-US" dirty="0" smtClean="0"/>
              <a:t>minimize contingency             		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No high risk R&amp;D </a:t>
            </a:r>
            <a:r>
              <a:rPr lang="mr-IN" dirty="0" smtClean="0"/>
              <a:t>–</a:t>
            </a:r>
            <a:r>
              <a:rPr lang="en-US" dirty="0" smtClean="0"/>
              <a:t> Mark, </a:t>
            </a:r>
            <a:r>
              <a:rPr lang="en-US" dirty="0" err="1" smtClean="0"/>
              <a:t>Giacomo</a:t>
            </a:r>
            <a:r>
              <a:rPr lang="en-US" dirty="0" smtClean="0"/>
              <a:t>, Walt</a:t>
            </a:r>
          </a:p>
          <a:p>
            <a:pPr lvl="1"/>
            <a:r>
              <a:rPr lang="en-US" dirty="0" smtClean="0"/>
              <a:t>Readout                                       		            </a:t>
            </a:r>
          </a:p>
          <a:p>
            <a:pPr lvl="1"/>
            <a:r>
              <a:rPr lang="en-US" dirty="0" smtClean="0"/>
              <a:t>Mechanics                                         </a:t>
            </a:r>
          </a:p>
          <a:p>
            <a:pPr lvl="1"/>
            <a:r>
              <a:rPr lang="en-US" dirty="0" smtClean="0"/>
              <a:t>MVTX </a:t>
            </a:r>
            <a:r>
              <a:rPr lang="en-US" dirty="0"/>
              <a:t>i</a:t>
            </a:r>
            <a:r>
              <a:rPr lang="en-US" dirty="0" smtClean="0"/>
              <a:t>ntegration  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                                    		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Ready for sPHENIX Day-1 </a:t>
            </a:r>
            <a:r>
              <a:rPr lang="mr-IN" dirty="0" smtClean="0"/>
              <a:t>–</a:t>
            </a:r>
            <a:r>
              <a:rPr lang="en-US" dirty="0" smtClean="0"/>
              <a:t> Ed, Dave</a:t>
            </a:r>
          </a:p>
          <a:p>
            <a:pPr lvl="1"/>
            <a:r>
              <a:rPr lang="en-US" dirty="0" smtClean="0"/>
              <a:t>sPHENIX integration					</a:t>
            </a:r>
          </a:p>
          <a:p>
            <a:pPr lvl="1"/>
            <a:r>
              <a:rPr lang="en-US" dirty="0" smtClean="0"/>
              <a:t>Cost &amp; Schedule                                                    		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contin_giaco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4" y="3675120"/>
            <a:ext cx="923516" cy="1152277"/>
          </a:xfrm>
          <a:prstGeom prst="rect">
            <a:avLst/>
          </a:prstGeom>
        </p:spPr>
      </p:pic>
      <p:pic>
        <p:nvPicPr>
          <p:cNvPr id="8" name="Picture 7" descr="sondheim_wal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7" y="4339948"/>
            <a:ext cx="974897" cy="974897"/>
          </a:xfrm>
          <a:prstGeom prst="rect">
            <a:avLst/>
          </a:prstGeom>
        </p:spPr>
      </p:pic>
      <p:pic>
        <p:nvPicPr>
          <p:cNvPr id="9" name="Picture 8" descr="dong_x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7" y="1177814"/>
            <a:ext cx="945869" cy="1261159"/>
          </a:xfrm>
          <a:prstGeom prst="rect">
            <a:avLst/>
          </a:prstGeom>
        </p:spPr>
      </p:pic>
      <p:pic>
        <p:nvPicPr>
          <p:cNvPr id="10" name="Picture 9" descr="silva_cesar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80" y="2237619"/>
            <a:ext cx="967620" cy="1064382"/>
          </a:xfrm>
          <a:prstGeom prst="rect">
            <a:avLst/>
          </a:prstGeom>
        </p:spPr>
      </p:pic>
      <p:pic>
        <p:nvPicPr>
          <p:cNvPr id="11" name="Picture 10" descr="lee_david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74" y="5565856"/>
            <a:ext cx="987878" cy="979714"/>
          </a:xfrm>
          <a:prstGeom prst="rect">
            <a:avLst/>
          </a:prstGeom>
        </p:spPr>
      </p:pic>
      <p:pic>
        <p:nvPicPr>
          <p:cNvPr id="12" name="Picture 11" descr="einstein-tongue-out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74" y="2898820"/>
            <a:ext cx="936212" cy="1165552"/>
          </a:xfrm>
          <a:prstGeom prst="rect">
            <a:avLst/>
          </a:prstGeom>
        </p:spPr>
      </p:pic>
      <p:pic>
        <p:nvPicPr>
          <p:cNvPr id="13" name="Picture 12" descr="obrien_ed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43" y="5148357"/>
            <a:ext cx="899857" cy="9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3482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Multi-Year Plan:  sPHENIX 2022-2026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521" y="3306351"/>
            <a:ext cx="8445554" cy="3005674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rojected maximum collision rates: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 200 kHz   ( ~50  kHz,  |Z|&lt;10cm)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+p</a:t>
            </a:r>
            <a:r>
              <a:rPr lang="en-US" dirty="0" smtClean="0"/>
              <a:t>:       13  MHz   ( ~3 MHz</a:t>
            </a:r>
            <a:r>
              <a:rPr lang="en-US" dirty="0"/>
              <a:t>, </a:t>
            </a:r>
            <a:r>
              <a:rPr lang="en-US" dirty="0" smtClean="0"/>
              <a:t>   |</a:t>
            </a:r>
            <a:r>
              <a:rPr lang="en-US" dirty="0"/>
              <a:t>Z|&lt;10cm)</a:t>
            </a:r>
            <a:endParaRPr lang="en-US" dirty="0" smtClean="0"/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+A</a:t>
            </a:r>
            <a:r>
              <a:rPr lang="en-US" dirty="0" smtClean="0"/>
              <a:t>:       2.8 MHz  ( ~0.7 </a:t>
            </a:r>
            <a:r>
              <a:rPr lang="en-US" dirty="0" err="1" smtClean="0"/>
              <a:t>MHz,|Z</a:t>
            </a:r>
            <a:r>
              <a:rPr lang="en-US" dirty="0" smtClean="0"/>
              <a:t>|&lt;10cm)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sPHENIX </a:t>
            </a:r>
            <a:r>
              <a:rPr lang="en-US" dirty="0"/>
              <a:t>DAQ: </a:t>
            </a:r>
            <a:r>
              <a:rPr lang="en-US" dirty="0" smtClean="0"/>
              <a:t>    15kHz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Precision </a:t>
            </a:r>
            <a:r>
              <a:rPr lang="en-US" dirty="0" err="1" smtClean="0">
                <a:solidFill>
                  <a:srgbClr val="0000FF"/>
                </a:solidFill>
              </a:rPr>
              <a:t>vertexing</a:t>
            </a:r>
            <a:r>
              <a:rPr lang="en-US" dirty="0" smtClean="0">
                <a:solidFill>
                  <a:srgbClr val="0000FF"/>
                </a:solidFill>
              </a:rPr>
              <a:t> for B-tagging w/ MVTX: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Tracking resolution better than </a:t>
            </a:r>
            <a:r>
              <a:rPr lang="en-US" dirty="0" smtClean="0"/>
              <a:t>60um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Tag B w/ 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28" y="1152145"/>
            <a:ext cx="8426823" cy="2036662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6" y="4201130"/>
            <a:ext cx="1961072" cy="21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2334" y="3461522"/>
            <a:ext cx="300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 hadrons/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&lt;15GeV: 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b-jets/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&gt;15GeV:  </a:t>
            </a:r>
            <a:r>
              <a:rPr lang="en-US" i="1" dirty="0" smtClean="0">
                <a:solidFill>
                  <a:srgbClr val="FF0000"/>
                </a:solidFill>
              </a:rPr>
              <a:t>O(100K)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1" y="963862"/>
            <a:ext cx="5996820" cy="23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298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Assumptions about Funding &amp; Schedule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2658"/>
            <a:ext cx="8229600" cy="46716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Tied to sPHENIX and ALICE schedule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To minimize technical risk and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Funding available when needed, no manpower smoothing</a:t>
            </a:r>
          </a:p>
          <a:p>
            <a:endParaRPr lang="en-US" dirty="0" smtClean="0"/>
          </a:p>
          <a:p>
            <a:r>
              <a:rPr lang="en-US" dirty="0" smtClean="0"/>
              <a:t>Cost based on ALICE/ITS and recent STAR &amp; PHENIX upgrade projects at RHIC</a:t>
            </a:r>
          </a:p>
          <a:p>
            <a:pPr lvl="1"/>
            <a:r>
              <a:rPr lang="en-US" dirty="0" smtClean="0"/>
              <a:t>STAR HFT</a:t>
            </a:r>
          </a:p>
          <a:p>
            <a:pPr lvl="1"/>
            <a:r>
              <a:rPr lang="en-US" dirty="0" smtClean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4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24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8/3/17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8/3/17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43" y="13144"/>
            <a:ext cx="8229600" cy="1143000"/>
          </a:xfrm>
        </p:spPr>
        <p:txBody>
          <a:bodyPr/>
          <a:lstStyle/>
          <a:p>
            <a:r>
              <a:rPr lang="en-US" dirty="0" smtClean="0"/>
              <a:t>ALPIDE/MAPS Timing &amp;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2284"/>
            <a:ext cx="7383311" cy="456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Well fit sPHENIX/RHIC environment, 10MHz Clock (LHC 40MHz)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1" y="1832682"/>
            <a:ext cx="7701445" cy="1982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029" y="4202387"/>
            <a:ext cx="2619600" cy="1521228"/>
            <a:chOff x="6713449" y="4955136"/>
            <a:chExt cx="2403022" cy="1374752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34060" cy="417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</a:t>
              </a:r>
              <a:r>
                <a:rPr lang="en-US" sz="1200" dirty="0" err="1">
                  <a:solidFill>
                    <a:srgbClr val="000000"/>
                  </a:solidFill>
                </a:rPr>
                <a:t>μs</a:t>
              </a:r>
              <a:endParaRPr lang="en-US" sz="1200" dirty="0">
                <a:solidFill>
                  <a:srgbClr val="000000"/>
                </a:solidFill>
              </a:endParaRPr>
            </a:p>
            <a:p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36681" y="4172557"/>
            <a:ext cx="2345057" cy="1328105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</a:t>
              </a:r>
              <a:r>
                <a:rPr lang="en-US" sz="1200" dirty="0" smtClean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23629" y="4218639"/>
            <a:ext cx="2193509" cy="1504976"/>
            <a:chOff x="4911627" y="2884406"/>
            <a:chExt cx="2048469" cy="1385322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39522" cy="254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 </a:t>
              </a:r>
              <a:r>
                <a:rPr lang="en-US" sz="1200" dirty="0" err="1" smtClean="0"/>
                <a:t>μs</a:t>
              </a:r>
              <a:endParaRPr lang="en-US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49765" y="5723615"/>
            <a:ext cx="29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sPHENIX trigger latency: ~4 </a:t>
            </a:r>
            <a:r>
              <a:rPr lang="en-US" dirty="0" err="1" smtClean="0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15439" y="3452568"/>
            <a:ext cx="2141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</a:t>
            </a:r>
            <a:r>
              <a:rPr lang="en-US" sz="1400" dirty="0" smtClean="0">
                <a:solidFill>
                  <a:srgbClr val="0000FF"/>
                </a:solidFill>
              </a:rPr>
              <a:t>haping time: 2, 5, 10 </a:t>
            </a:r>
            <a:r>
              <a:rPr lang="mr-IN" sz="1400" dirty="0" smtClean="0">
                <a:solidFill>
                  <a:srgbClr val="0000FF"/>
                </a:solidFill>
              </a:rPr>
              <a:t>…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μs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1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35"/>
          <a:stretch/>
        </p:blipFill>
        <p:spPr>
          <a:xfrm>
            <a:off x="0" y="705279"/>
            <a:ext cx="4754880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3879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624" y="1600201"/>
            <a:ext cx="7848176" cy="38274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Science of MVTX detector</a:t>
            </a:r>
          </a:p>
          <a:p>
            <a:endParaRPr lang="en-US" dirty="0" smtClean="0"/>
          </a:p>
          <a:p>
            <a:r>
              <a:rPr lang="en-US" dirty="0" smtClean="0"/>
              <a:t>Scope of MVTX project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endParaRPr lang="en-US" dirty="0" smtClean="0"/>
          </a:p>
          <a:p>
            <a:r>
              <a:rPr lang="en-US" dirty="0" smtClean="0"/>
              <a:t>Organization 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59"/>
            <a:ext cx="9144000" cy="553571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Luminosities and Collision Rates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" b="14738"/>
          <a:stretch/>
        </p:blipFill>
        <p:spPr>
          <a:xfrm>
            <a:off x="616857" y="930753"/>
            <a:ext cx="8069943" cy="5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</a:t>
            </a:r>
            <a:r>
              <a:rPr lang="en-US" sz="3200" dirty="0" err="1"/>
              <a:t>p</a:t>
            </a:r>
            <a:r>
              <a:rPr lang="en-US" sz="3200" dirty="0" err="1" smtClean="0"/>
              <a:t>+p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~2.9*</a:t>
            </a:r>
            <a:r>
              <a:rPr lang="en-US" sz="2800" dirty="0" err="1" smtClean="0"/>
              <a:t>dN</a:t>
            </a:r>
            <a:r>
              <a:rPr lang="en-US" sz="2800" dirty="0" smtClean="0"/>
              <a:t>(sPHENIX).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1773878"/>
            <a:ext cx="9143999" cy="4273327"/>
            <a:chOff x="0" y="1773878"/>
            <a:chExt cx="9143999" cy="4273327"/>
          </a:xfrm>
        </p:grpSpPr>
        <p:pic>
          <p:nvPicPr>
            <p:cNvPr id="10" name="Picture 9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sPHENIX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ALICE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896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0-10%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~5.1*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)=962,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sPHENIX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ALICE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MB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~4.6*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)=258,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sPHENIX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ALICE</a:t>
            </a:r>
            <a:endParaRPr lang="en-US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9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7531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宋体" charset="0"/>
                <a:cs typeface="宋体" charset="0"/>
              </a:rPr>
              <a:t>Hit Density on STAR PXL at RHIC Environment</a:t>
            </a:r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8C2A9C85-7229-F942-AE1A-70943D0BCAB6}" type="slidenum">
              <a:rPr lang="en-US" altLang="zh-CN" sz="1400">
                <a:latin typeface="Times New Roman" charset="0"/>
                <a:cs typeface="Arial" charset="0"/>
              </a:rPr>
              <a:pPr/>
              <a:t>37</a:t>
            </a:fld>
            <a:endParaRPr lang="en-US" altLang="zh-CN" sz="1400">
              <a:latin typeface="Times New Roman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796925"/>
          <a:ext cx="5562600" cy="2057400"/>
        </p:xfrm>
        <a:graphic>
          <a:graphicData uri="http://schemas.openxmlformats.org/drawingml/2006/table">
            <a:tbl>
              <a:tblPr/>
              <a:tblGrid>
                <a:gridCol w="2817813"/>
                <a:gridCol w="1227137"/>
                <a:gridCol w="151765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inner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outer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Radius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2.8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pileup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13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UPC electrons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33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Total bkgd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signal Au+Au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4002" name="TextBox 6"/>
          <p:cNvSpPr txBox="1">
            <a:spLocks noChangeArrowheads="1"/>
          </p:cNvSpPr>
          <p:nvPr/>
        </p:nvSpPr>
        <p:spPr bwMode="auto">
          <a:xfrm rot="-5400000">
            <a:off x="346075" y="1787525"/>
            <a:ext cx="1931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Simulation@50kHz</a:t>
            </a:r>
          </a:p>
        </p:txBody>
      </p:sp>
      <p:sp>
        <p:nvSpPr>
          <p:cNvPr id="84003" name="TextBox 7"/>
          <p:cNvSpPr txBox="1">
            <a:spLocks noChangeArrowheads="1"/>
          </p:cNvSpPr>
          <p:nvPr/>
        </p:nvSpPr>
        <p:spPr bwMode="auto">
          <a:xfrm>
            <a:off x="457200" y="4038600"/>
            <a:ext cx="4038600" cy="1816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Signal hits fraction in MB (Central) events:</a:t>
            </a:r>
          </a:p>
          <a:p>
            <a:pPr eaLnBrk="1" hangingPunct="1"/>
            <a:r>
              <a:rPr lang="en-US"/>
              <a:t>    ~15% (~30%) at PXL inner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Increasing fake matches in low p</a:t>
            </a:r>
            <a:r>
              <a:rPr lang="en-US" baseline="-25000"/>
              <a:t>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Technology chosen considering both physics and technology readiness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2930525"/>
          <a:ext cx="5562600" cy="335132"/>
        </p:xfrm>
        <a:graphic>
          <a:graphicData uri="http://schemas.openxmlformats.org/drawingml/2006/table">
            <a:tbl>
              <a:tblPr/>
              <a:tblGrid>
                <a:gridCol w="2817813"/>
                <a:gridCol w="1227137"/>
                <a:gridCol w="151765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Au+Au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MB real data (cm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pic>
        <p:nvPicPr>
          <p:cNvPr id="84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243388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15" name="TextBox 11"/>
          <p:cNvSpPr txBox="1">
            <a:spLocks noChangeArrowheads="1"/>
          </p:cNvSpPr>
          <p:nvPr/>
        </p:nvSpPr>
        <p:spPr bwMode="auto">
          <a:xfrm>
            <a:off x="7696200" y="3505200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u="sng"/>
              <a:t>Simulation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1591" y="782790"/>
            <a:ext cx="18811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</a:p>
          <a:p>
            <a:endParaRPr lang="en-US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- Ming’s note: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With ~5uS integration time,  BG rate can be reduced by a factor of,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5/200 = 1/40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S/B ~ 8/1 for sPHENIX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2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61"/>
            <a:ext cx="8229600" cy="1143000"/>
          </a:xfrm>
        </p:spPr>
        <p:txBody>
          <a:bodyPr/>
          <a:lstStyle/>
          <a:p>
            <a:r>
              <a:rPr lang="en-US" dirty="0" smtClean="0"/>
              <a:t>Hits and Event Data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549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Event size: sPHENIX = 1/3 ALICE</a:t>
            </a:r>
          </a:p>
          <a:p>
            <a:r>
              <a:rPr lang="en-US" dirty="0" smtClean="0"/>
              <a:t>Identical geometry for MVTX and ITS/IB(layer 0-2)</a:t>
            </a:r>
          </a:p>
          <a:p>
            <a:r>
              <a:rPr lang="en-US" dirty="0" smtClean="0"/>
              <a:t>sPHENIX integration time ~5uS, less noise compared with ALICE with 10~20uS.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8" y="2184401"/>
            <a:ext cx="8399672" cy="39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5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1162508" y="4493085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4361" y="4559470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48 inner staves;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48 RU boards;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6 FELIX boards;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- 8RU -&gt;1 FELIX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0"/>
            <a:ext cx="8739909" cy="896252"/>
          </a:xfrm>
        </p:spPr>
        <p:txBody>
          <a:bodyPr>
            <a:normAutofit/>
          </a:bodyPr>
          <a:lstStyle/>
          <a:p>
            <a:r>
              <a:rPr lang="en-US" dirty="0" smtClean="0"/>
              <a:t>Exciting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028959"/>
            <a:ext cx="4956029" cy="256662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sPHENIX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QGP heavy flavor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</a:t>
            </a:r>
            <a:r>
              <a:rPr lang="en-US" dirty="0" smtClean="0">
                <a:solidFill>
                  <a:srgbClr val="FF0000"/>
                </a:solidFill>
              </a:rPr>
              <a:t>interactions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440558" y="1398036"/>
            <a:ext cx="3518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baseline="0" dirty="0" smtClean="0">
                <a:solidFill>
                  <a:srgbClr val="FF0000"/>
                </a:solidFill>
              </a:rPr>
              <a:t>omplement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baseline="0" dirty="0" smtClean="0">
                <a:solidFill>
                  <a:srgbClr val="FF0000"/>
                </a:solidFill>
              </a:rPr>
              <a:t> &amp; extend current and future RHIC and LHC QGP programs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3929" y="617268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09162" y="3595582"/>
            <a:ext cx="2546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sPHENIX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 dirty="0" smtClean="0">
                <a:solidFill>
                  <a:srgbClr val="0000FF"/>
                </a:solidFill>
              </a:rPr>
              <a:t>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46069" y="4110543"/>
            <a:ext cx="2315443" cy="201364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B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7" y="5279697"/>
                <a:ext cx="330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D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5"/>
              <a:ext cx="14175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PRL 108 (2012) </a:t>
              </a:r>
              <a:r>
                <a:rPr lang="en-US" sz="1000" i="1" dirty="0" smtClean="0"/>
                <a:t>022301</a:t>
              </a:r>
              <a:endParaRPr lang="en-US" sz="1000" i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5503" y="3954973"/>
            <a:ext cx="2210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arxiv.org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3179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ular Callout 22"/>
          <p:cNvSpPr/>
          <p:nvPr/>
        </p:nvSpPr>
        <p:spPr>
          <a:xfrm>
            <a:off x="5684651" y="1083169"/>
            <a:ext cx="3383149" cy="2780048"/>
          </a:xfrm>
          <a:prstGeom prst="wedgeRoundRectCallout">
            <a:avLst>
              <a:gd name="adj1" fmla="val -19901"/>
              <a:gd name="adj2" fmla="val 584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1083804"/>
            <a:ext cx="5257800" cy="2780048"/>
          </a:xfrm>
          <a:prstGeom prst="wedgeRoundRectCallout">
            <a:avLst>
              <a:gd name="adj1" fmla="val 32026"/>
              <a:gd name="adj2" fmla="val 5909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8/3/17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sPHENIX BNL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options: 6x 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PCIe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card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3"/>
                </a:solidFill>
              </a:rPr>
              <a:t>server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057869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Event Buffering and Data Compressor (EBDC): Rack server </a:t>
            </a:r>
            <a:r>
              <a:rPr lang="en-US" dirty="0">
                <a:solidFill>
                  <a:schemeClr val="accent3"/>
                </a:solidFill>
              </a:rPr>
              <a:t>that can host at </a:t>
            </a:r>
            <a:r>
              <a:rPr lang="en-US" dirty="0" smtClean="0">
                <a:solidFill>
                  <a:schemeClr val="accent3"/>
                </a:solidFill>
              </a:rPr>
              <a:t>1x </a:t>
            </a:r>
            <a:r>
              <a:rPr lang="en-US" dirty="0">
                <a:solidFill>
                  <a:schemeClr val="accent3"/>
                </a:solidFill>
              </a:rPr>
              <a:t>PCIex16 cards + </a:t>
            </a:r>
            <a:r>
              <a:rPr lang="en-US" dirty="0" smtClean="0">
                <a:solidFill>
                  <a:schemeClr val="accent3"/>
                </a:solidFill>
              </a:rPr>
              <a:t>2x 10 </a:t>
            </a:r>
            <a:r>
              <a:rPr lang="en-US" dirty="0">
                <a:solidFill>
                  <a:schemeClr val="accent3"/>
                </a:solidFill>
              </a:rPr>
              <a:t>Gbps Ethernet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0838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Data Aggregation Module (DAM): </a:t>
            </a:r>
          </a:p>
          <a:p>
            <a:pPr marL="109728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PCIex8 or x16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card with multiple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(48x) GBT fiber IO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91200" y="2478858"/>
            <a:ext cx="3085075" cy="1483542"/>
            <a:chOff x="5791200" y="2384370"/>
            <a:chExt cx="3085075" cy="1483542"/>
          </a:xfrm>
        </p:grpSpPr>
        <p:sp>
          <p:nvSpPr>
            <p:cNvPr id="15" name="Rectangle 14"/>
            <p:cNvSpPr/>
            <p:nvPr/>
          </p:nvSpPr>
          <p:spPr>
            <a:xfrm>
              <a:off x="5791200" y="2384370"/>
              <a:ext cx="30850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Example: Dell PowerEdge </a:t>
              </a:r>
              <a:r>
                <a:rPr lang="en-US" dirty="0" smtClean="0"/>
                <a:t>R830</a:t>
              </a:r>
            </a:p>
            <a:p>
              <a:r>
                <a:rPr lang="en-US" dirty="0" smtClean="0"/>
                <a:t>2x12 cores, 2x10 </a:t>
              </a:r>
              <a:r>
                <a:rPr lang="en-US" dirty="0" err="1" smtClean="0"/>
                <a:t>GBps</a:t>
              </a:r>
              <a:r>
                <a:rPr lang="en-US" dirty="0" smtClean="0"/>
                <a:t>, ~ 10k$</a:t>
              </a:r>
              <a:endParaRPr lang="en-US" dirty="0"/>
            </a:p>
          </p:txBody>
        </p:sp>
        <p:pic>
          <p:nvPicPr>
            <p:cNvPr id="1026" name="Picture 2" descr="Image result for PowerEdge R8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72" y="2971800"/>
              <a:ext cx="3048000" cy="89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57726" y="1810746"/>
            <a:ext cx="5002605" cy="2108126"/>
            <a:chOff x="531523" y="1661238"/>
            <a:chExt cx="5002605" cy="2108126"/>
          </a:xfrm>
        </p:grpSpPr>
        <p:sp>
          <p:nvSpPr>
            <p:cNvPr id="17" name="Rectangle 16"/>
            <p:cNvSpPr/>
            <p:nvPr/>
          </p:nvSpPr>
          <p:spPr>
            <a:xfrm>
              <a:off x="531523" y="1738039"/>
              <a:ext cx="500260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</a:rPr>
                <a:t>Option </a:t>
              </a:r>
              <a:r>
                <a:rPr lang="en-US" b="1" u="sng" dirty="0" smtClean="0">
                  <a:solidFill>
                    <a:srgbClr val="FF0000"/>
                  </a:solidFill>
                </a:rPr>
                <a:t>1</a:t>
              </a:r>
              <a:r>
                <a:rPr lang="en-US" b="1" dirty="0" smtClean="0">
                  <a:solidFill>
                    <a:srgbClr val="FF0000"/>
                  </a:solidFill>
                </a:rPr>
                <a:t>: </a:t>
              </a:r>
              <a:r>
                <a:rPr lang="en-US" b="1" dirty="0">
                  <a:solidFill>
                    <a:srgbClr val="FF0000"/>
                  </a:solidFill>
                </a:rPr>
                <a:t>ATLAS FELIX</a:t>
              </a:r>
            </a:p>
            <a:p>
              <a:endParaRPr lang="en-US" u="sng" dirty="0" smtClean="0"/>
            </a:p>
            <a:p>
              <a:endParaRPr lang="en-US" u="sng" dirty="0" smtClean="0"/>
            </a:p>
            <a:p>
              <a:r>
                <a:rPr lang="en-US" u="sng" dirty="0" smtClean="0"/>
                <a:t>Option </a:t>
              </a:r>
              <a:r>
                <a:rPr lang="en-US" u="sng" dirty="0"/>
                <a:t>2</a:t>
              </a:r>
              <a:r>
                <a:rPr lang="en-US" dirty="0" smtClean="0"/>
                <a:t>: </a:t>
              </a:r>
              <a:r>
                <a:rPr lang="en-US" dirty="0" err="1" smtClean="0"/>
                <a:t>LHCb</a:t>
              </a:r>
              <a:r>
                <a:rPr lang="en-US" dirty="0" smtClean="0"/>
                <a:t>/ALICE CRU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u="sng" dirty="0" smtClean="0"/>
                <a:t>Option 3</a:t>
              </a:r>
              <a:r>
                <a:rPr lang="en-US" dirty="0" smtClean="0"/>
                <a:t>: build our own based on ALICE/ATLAS exp.</a:t>
              </a:r>
              <a:endParaRPr lang="en-US" dirty="0"/>
            </a:p>
          </p:txBody>
        </p:sp>
        <p:pic>
          <p:nvPicPr>
            <p:cNvPr id="14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7" r="20730"/>
            <a:stretch/>
          </p:blipFill>
          <p:spPr bwMode="auto">
            <a:xfrm rot="16200000">
              <a:off x="3913439" y="948200"/>
              <a:ext cx="833853" cy="225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95" y="2711231"/>
            <a:ext cx="1905000" cy="908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440" y="517154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MVTX/TPC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47800" y="3916680"/>
            <a:ext cx="6455664" cy="2922176"/>
            <a:chOff x="1447800" y="3916680"/>
            <a:chExt cx="6455664" cy="2922176"/>
          </a:xfrm>
        </p:grpSpPr>
        <p:grpSp>
          <p:nvGrpSpPr>
            <p:cNvPr id="18" name="Group 17"/>
            <p:cNvGrpSpPr/>
            <p:nvPr/>
          </p:nvGrpSpPr>
          <p:grpSpPr>
            <a:xfrm>
              <a:off x="1447800" y="3916680"/>
              <a:ext cx="6455664" cy="2922176"/>
              <a:chOff x="1447800" y="3916680"/>
              <a:chExt cx="6455664" cy="292217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447800" y="3918872"/>
                <a:ext cx="6455664" cy="2919984"/>
                <a:chOff x="1447800" y="3581400"/>
                <a:chExt cx="6455664" cy="291998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500013" y="5974585"/>
                  <a:ext cx="11515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Buffer box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0" name="Content Placeholder 6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81400"/>
                  <a:ext cx="6455664" cy="2919984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 flipV="1">
                <a:off x="1620763" y="3916680"/>
                <a:ext cx="2116667" cy="195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1700594" y="4867350"/>
                <a:ext cx="1262742" cy="195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 flipV="1">
              <a:off x="1482883" y="3962398"/>
              <a:ext cx="1347403" cy="259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Updated-ITT-MVTX-sectioned-04_30_2017-0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 rot="10800000">
            <a:off x="49185" y="4741333"/>
            <a:ext cx="2524688" cy="1201776"/>
          </a:xfrm>
          <a:prstGeom prst="rect">
            <a:avLst/>
          </a:prstGeom>
        </p:spPr>
      </p:pic>
      <p:sp>
        <p:nvSpPr>
          <p:cNvPr id="29" name="Left-Up Arrow 28"/>
          <p:cNvSpPr/>
          <p:nvPr/>
        </p:nvSpPr>
        <p:spPr>
          <a:xfrm>
            <a:off x="2479524" y="4910663"/>
            <a:ext cx="483812" cy="321717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7592" y="4364253"/>
            <a:ext cx="74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0"/>
            <a:ext cx="8928100" cy="602653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ALPIDE Modes 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02653"/>
            <a:ext cx="8569190" cy="1602177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2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25400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Multi-Event buffering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sPHENIX BNL Director's Review</a:t>
            </a:r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1397665-0404-A74A-B116-1FB12C9041F2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42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65657" cy="3962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This is what makes the DAQ as fast as it is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Or, in other words: that keeps the dead time in the low 90%’s </a:t>
            </a:r>
          </a:p>
          <a:p>
            <a:r>
              <a:rPr lang="en-US" sz="2400" dirty="0" smtClean="0">
                <a:latin typeface="Arial"/>
                <a:cs typeface="Arial"/>
              </a:rPr>
              <a:t>Comes down to dealing with your data from various events in parallel</a:t>
            </a:r>
          </a:p>
          <a:p>
            <a:r>
              <a:rPr lang="en-US" sz="2400" dirty="0" smtClean="0">
                <a:latin typeface="Arial"/>
                <a:cs typeface="Arial"/>
              </a:rPr>
              <a:t>Our hardware is designed to deal with 5-event buffering</a:t>
            </a:r>
          </a:p>
          <a:p>
            <a:r>
              <a:rPr lang="en-US" sz="2400" dirty="0" smtClean="0">
                <a:latin typeface="Arial"/>
                <a:cs typeface="Arial"/>
              </a:rPr>
              <a:t>More is a diminishing return for $$$</a:t>
            </a:r>
          </a:p>
          <a:p>
            <a:r>
              <a:rPr lang="en-US" sz="2400" dirty="0" smtClean="0">
                <a:latin typeface="Arial"/>
                <a:cs typeface="Arial"/>
              </a:rPr>
              <a:t>We actually mostly ran 4-event buffering in PHENIX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6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62" y="62972"/>
            <a:ext cx="8229600" cy="1143000"/>
          </a:xfrm>
        </p:spPr>
        <p:txBody>
          <a:bodyPr/>
          <a:lstStyle/>
          <a:p>
            <a:r>
              <a:rPr lang="en-US" dirty="0" smtClean="0"/>
              <a:t>ALICE Data Rate and Dead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" y="1197429"/>
            <a:ext cx="9081556" cy="48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Readout - Radiation Load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697783"/>
              </p:ext>
            </p:extLst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and </a:t>
            </a:r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</p:spTree>
    <p:extLst>
      <p:ext uri="{BB962C8B-B14F-4D97-AF65-F5344CB8AC3E}">
        <p14:creationId xmlns:p14="http://schemas.microsoft.com/office/powerpoint/2010/main" val="18930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MVTX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3200" dirty="0"/>
              <a:t>B</a:t>
            </a:r>
            <a:r>
              <a:rPr lang="en-US" sz="3200" dirty="0" smtClean="0"/>
              <a:t>ring sPHENIX to a New </a:t>
            </a:r>
            <a:r>
              <a:rPr lang="en-US" sz="3200" dirty="0"/>
              <a:t>H</a:t>
            </a:r>
            <a:r>
              <a:rPr lang="en-US" sz="3200" dirty="0" smtClean="0"/>
              <a:t>orizon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21" y="1086701"/>
            <a:ext cx="7923422" cy="14420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Unambiguously determine quark energy loss mechanisms, particularly over the interesting transition region, </a:t>
            </a:r>
            <a:r>
              <a:rPr lang="en-US" dirty="0" err="1" smtClean="0"/>
              <a:t>pT</a:t>
            </a:r>
            <a:r>
              <a:rPr lang="en-US" dirty="0" smtClean="0"/>
              <a:t> ~ M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Collisional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Other effects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8483" y="2992398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Expectations @sPHENIX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3005" y="3055443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@CERN</a:t>
            </a:r>
            <a:endParaRPr lang="en-US" dirty="0"/>
          </a:p>
        </p:txBody>
      </p:sp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" y="3691388"/>
            <a:ext cx="3358124" cy="24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296060" y="1785568"/>
            <a:ext cx="5319986" cy="1206830"/>
            <a:chOff x="3467894" y="1725658"/>
            <a:chExt cx="5319986" cy="1206830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-3" b="66798"/>
            <a:stretch/>
          </p:blipFill>
          <p:spPr>
            <a:xfrm>
              <a:off x="3467894" y="1725658"/>
              <a:ext cx="2548424" cy="1206830"/>
            </a:xfrm>
            <a:prstGeom prst="rect">
              <a:avLst/>
            </a:prstGeom>
          </p:spPr>
        </p:pic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33594" b="33835"/>
            <a:stretch/>
          </p:blipFill>
          <p:spPr>
            <a:xfrm>
              <a:off x="6189950" y="1725659"/>
              <a:ext cx="2597930" cy="120682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338483" y="3721358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B-hadron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119" y="3411936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sPH-HF-2017-002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823137" y="4865843"/>
            <a:ext cx="1394511" cy="169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sPHENIX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18" name="Picture 17" descr="b-proj4-trigger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60" y="3573332"/>
            <a:ext cx="3130947" cy="25713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36413" y="52332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B-jet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1399" y="3410110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sPH-HF-2017-001</a:t>
            </a: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04328" y="3457583"/>
            <a:ext cx="2739672" cy="2557209"/>
            <a:chOff x="6404328" y="3457583"/>
            <a:chExt cx="2739672" cy="25572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4328" y="3457583"/>
              <a:ext cx="2691751" cy="25572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529829" y="3466727"/>
              <a:ext cx="614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QM’17</a:t>
              </a:r>
              <a:endParaRPr lang="en-US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402671" y="2527908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</a:t>
            </a:r>
            <a:r>
              <a:rPr lang="en-US" dirty="0" smtClean="0"/>
              <a:t> &gt;&gt; 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255296" y="2530360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</a:t>
            </a:r>
            <a:r>
              <a:rPr lang="en-US" dirty="0"/>
              <a:t> </a:t>
            </a:r>
            <a:r>
              <a:rPr lang="en-US" dirty="0" smtClean="0"/>
              <a:t>&lt;&lt; 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53197" y="4770034"/>
            <a:ext cx="1327996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sPHENIX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smtClean="0"/>
              <a:t>Our Approach: MVTX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05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Upgrade:</a:t>
            </a:r>
          </a:p>
          <a:p>
            <a:r>
              <a:rPr lang="en-US" dirty="0" smtClean="0"/>
              <a:t>Inner Barrel Tracker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481168" y="3939712"/>
            <a:ext cx="3042582" cy="2354377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smtClean="0"/>
                <a:t>sPHENIX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523750" y="4410761"/>
            <a:ext cx="2207369" cy="184207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Adapt ITS/IB:</a:t>
            </a:r>
          </a:p>
          <a:p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- Min. Risks</a:t>
            </a:r>
          </a:p>
          <a:p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- Max. Phys.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1551" y="1280486"/>
            <a:ext cx="220824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Major challenges:</a:t>
            </a:r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97678" y="3424822"/>
            <a:ext cx="186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 = 23/32/39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Z = 271 mm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680165" y="821182"/>
            <a:ext cx="2723309" cy="317719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197365" y="891402"/>
            <a:ext cx="1626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i="1" dirty="0">
                <a:hlinkClick r:id="rId7"/>
              </a:rPr>
              <a:t>J. Phys. G</a:t>
            </a:r>
            <a:r>
              <a:rPr lang="is-IS" sz="1000" dirty="0">
                <a:hlinkClick r:id="rId7"/>
              </a:rPr>
              <a:t> 41 (2014) 087002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The next Generation State of the Art Pixel Tracker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Time resolution, as high as ~5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0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33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143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95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71" y="0"/>
            <a:ext cx="887667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sPHENIX MVTX </a:t>
            </a:r>
            <a:r>
              <a:rPr lang="en-US" sz="4000" dirty="0" err="1" smtClean="0"/>
              <a:t>vs</a:t>
            </a:r>
            <a:r>
              <a:rPr lang="en-US" sz="4000" dirty="0" smtClean="0"/>
              <a:t> ALICE ITS/IB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124769"/>
              </p:ext>
            </p:extLst>
          </p:nvPr>
        </p:nvGraphicFramePr>
        <p:xfrm>
          <a:off x="1270086" y="1223306"/>
          <a:ext cx="6837324" cy="189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108"/>
                <a:gridCol w="2279108"/>
                <a:gridCol w="2279108"/>
              </a:tblGrid>
              <a:tr h="4743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ALICE (Run3)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sPHENIX (</a:t>
                      </a:r>
                      <a:r>
                        <a:rPr lang="en-US" dirty="0" smtClean="0"/>
                        <a:t>Max Collis.)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r>
                        <a:rPr lang="en-US" dirty="0" smtClean="0"/>
                        <a:t> 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kHz (50kHz)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kHz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 kHz (200kHz)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13 MHz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smtClean="0"/>
                        <a:t>Trigger/Readout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&gt;50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15 kHz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052285" y="3469482"/>
            <a:ext cx="7305525" cy="3011429"/>
            <a:chOff x="0" y="1773878"/>
            <a:chExt cx="9143999" cy="4273327"/>
          </a:xfrm>
        </p:grpSpPr>
        <p:pic>
          <p:nvPicPr>
            <p:cNvPr id="16" name="Picture 15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sPHENIX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ALICE</a:t>
              </a:r>
              <a:endParaRPr lang="en-US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67747" y="3163035"/>
            <a:ext cx="5855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Event 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track multiplicity </a:t>
            </a:r>
            <a:r>
              <a:rPr lang="en-US" sz="1400" dirty="0" err="1" smtClean="0">
                <a:solidFill>
                  <a:srgbClr val="FF0000"/>
                </a:solidFill>
              </a:rPr>
              <a:t>dN</a:t>
            </a:r>
            <a:r>
              <a:rPr lang="en-US" sz="1400" dirty="0" smtClean="0">
                <a:solidFill>
                  <a:srgbClr val="FF0000"/>
                </a:solidFill>
              </a:rPr>
              <a:t>/</a:t>
            </a:r>
            <a:r>
              <a:rPr lang="en-US" sz="1400" dirty="0" err="1" smtClean="0">
                <a:solidFill>
                  <a:srgbClr val="FF0000"/>
                </a:solidFill>
              </a:rPr>
              <a:t>dη</a:t>
            </a:r>
            <a:r>
              <a:rPr lang="en-US" sz="1400" dirty="0" smtClean="0">
                <a:solidFill>
                  <a:srgbClr val="FF0000"/>
                </a:solidFill>
              </a:rPr>
              <a:t>: sPHENIX = 1/3 ALICE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), 1/5 ALICE(AA)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Capacitors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FELIX</a:t>
            </a:r>
            <a:r>
              <a:rPr lang="en-US" sz="1200" dirty="0" smtClean="0"/>
              <a:t>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ALPIDE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2" y="3454698"/>
            <a:ext cx="199386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8"/>
            <a:ext cx="16901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886609" y="4467163"/>
            <a:ext cx="414685" cy="10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788005" y="2141779"/>
            <a:ext cx="8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5~10 m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1121248" y="279441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BNL Director's Review</a:t>
            </a: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Calibri Light" panose="020F0302020204030204" pitchFamily="34" charset="0"/>
              </a:rPr>
              <a:t>sPHENIX GL-1 &amp; GTM</a:t>
            </a:r>
            <a:endParaRPr lang="en-US" sz="1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9</a:t>
            </a:fld>
            <a:endParaRPr lang="en-US"/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8" y="1916827"/>
            <a:ext cx="1953712" cy="502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919" y="5906956"/>
            <a:ext cx="400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LANL, UT-Austin, LBNL, BNL, ALICE/ITS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705" y="1623075"/>
            <a:ext cx="108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ALPIDE Sensor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01696" y="2405525"/>
            <a:ext cx="335753" cy="86118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886609" y="2393430"/>
            <a:ext cx="992837" cy="89263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8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31570</TotalTime>
  <Words>4025</Words>
  <Application>Microsoft Macintosh PowerPoint</Application>
  <PresentationFormat>On-screen Show (4:3)</PresentationFormat>
  <Paragraphs>836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MVTX Overview</vt:lpstr>
      <vt:lpstr>MVTX: MAPS-based Vertex Detector for sPHENIX</vt:lpstr>
      <vt:lpstr>Outline</vt:lpstr>
      <vt:lpstr>Exciting Science</vt:lpstr>
      <vt:lpstr>MVTX – Bring sPHENIX to a New Horizon</vt:lpstr>
      <vt:lpstr>Our Approach: MVTX</vt:lpstr>
      <vt:lpstr>Monolithic-Active-Pixel-Sensors (MAPS) The next Generation State of the Art Pixel Tracker</vt:lpstr>
      <vt:lpstr>sPHENIX MVTX vs ALICE ITS/IB</vt:lpstr>
      <vt:lpstr>MVTX Readout and Control System</vt:lpstr>
      <vt:lpstr>MVTX Pre-proposal Submitted!</vt:lpstr>
      <vt:lpstr>Scope of the MVTX Project</vt:lpstr>
      <vt:lpstr>LDRD – MVTX Key Tasks/Milestones </vt:lpstr>
      <vt:lpstr>LANL LDRD Progress Highlights</vt:lpstr>
      <vt:lpstr>System Integration</vt:lpstr>
      <vt:lpstr>Cost Basis – Major Items</vt:lpstr>
      <vt:lpstr>PowerPoint Presentation</vt:lpstr>
      <vt:lpstr>PowerPoint Presentation</vt:lpstr>
      <vt:lpstr>Status, Plans and Issues</vt:lpstr>
      <vt:lpstr>Project Tasks and Timeline</vt:lpstr>
      <vt:lpstr>Summary from July 2017 MVTX BNL Directors Review  </vt:lpstr>
      <vt:lpstr>Backup </vt:lpstr>
      <vt:lpstr>A Multi-Year Plan:  sPHENIX 2022-2026</vt:lpstr>
      <vt:lpstr>Assumptions about Funding &amp; Schedule</vt:lpstr>
      <vt:lpstr>PowerPoint Presentation</vt:lpstr>
      <vt:lpstr>PowerPoint Presentation</vt:lpstr>
      <vt:lpstr>ALPIDE/MAPS Timing &amp; Operation</vt:lpstr>
      <vt:lpstr>Detector Assembly</vt:lpstr>
      <vt:lpstr>INTT-MVTX Conflict</vt:lpstr>
      <vt:lpstr>INTT-MVTX Conflict</vt:lpstr>
      <vt:lpstr>MVTX/INTT Integration Extend MVTX Service Cables? </vt:lpstr>
      <vt:lpstr>PowerPoint Presentation</vt:lpstr>
      <vt:lpstr>Expected Luminosities and Collision Rates</vt:lpstr>
      <vt:lpstr>PowerPoint Presentation</vt:lpstr>
      <vt:lpstr>dN/dη in p+p collisions</vt:lpstr>
      <vt:lpstr>dN/dη in 0-10% Au+Au/Pb+Pb collisions</vt:lpstr>
      <vt:lpstr>dN/dη in MB Au+Au/Pb+Pb collisions</vt:lpstr>
      <vt:lpstr>Hit Density on STAR PXL at RHIC Environment</vt:lpstr>
      <vt:lpstr>Hits and Event Data Rate</vt:lpstr>
      <vt:lpstr>PowerPoint Presentation</vt:lpstr>
      <vt:lpstr>MVTX options: 6x (PCIe card + server)</vt:lpstr>
      <vt:lpstr>PowerPoint Presentation</vt:lpstr>
      <vt:lpstr>Multi-Event buffering</vt:lpstr>
      <vt:lpstr>ALICE Data Rate and Dead Time</vt:lpstr>
      <vt:lpstr>ITS Readout - Radiation Load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713</cp:revision>
  <dcterms:created xsi:type="dcterms:W3CDTF">2017-06-17T18:59:22Z</dcterms:created>
  <dcterms:modified xsi:type="dcterms:W3CDTF">2017-08-01T23:12:43Z</dcterms:modified>
</cp:coreProperties>
</file>