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15" r:id="rId2"/>
    <p:sldId id="350" r:id="rId3"/>
    <p:sldId id="316" r:id="rId4"/>
    <p:sldId id="354" r:id="rId5"/>
    <p:sldId id="327" r:id="rId6"/>
    <p:sldId id="328" r:id="rId7"/>
    <p:sldId id="343" r:id="rId8"/>
    <p:sldId id="329" r:id="rId9"/>
    <p:sldId id="342" r:id="rId10"/>
    <p:sldId id="331" r:id="rId11"/>
    <p:sldId id="338" r:id="rId12"/>
    <p:sldId id="332" r:id="rId13"/>
    <p:sldId id="334" r:id="rId14"/>
    <p:sldId id="341" r:id="rId15"/>
    <p:sldId id="330" r:id="rId16"/>
    <p:sldId id="336" r:id="rId17"/>
    <p:sldId id="353" r:id="rId18"/>
    <p:sldId id="339" r:id="rId19"/>
    <p:sldId id="337" r:id="rId20"/>
    <p:sldId id="340" r:id="rId21"/>
    <p:sldId id="352" r:id="rId22"/>
    <p:sldId id="317" r:id="rId23"/>
    <p:sldId id="320" r:id="rId24"/>
    <p:sldId id="324" r:id="rId25"/>
    <p:sldId id="326" r:id="rId26"/>
    <p:sldId id="347" r:id="rId27"/>
    <p:sldId id="348" r:id="rId28"/>
    <p:sldId id="349" r:id="rId29"/>
    <p:sldId id="357" r:id="rId30"/>
    <p:sldId id="355" r:id="rId31"/>
    <p:sldId id="356" r:id="rId32"/>
    <p:sldId id="358" r:id="rId33"/>
  </p:sldIdLst>
  <p:sldSz cx="9144000" cy="5143500" type="screen16x9"/>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p:restoredTop sz="94740"/>
  </p:normalViewPr>
  <p:slideViewPr>
    <p:cSldViewPr>
      <p:cViewPr varScale="1">
        <p:scale>
          <a:sx n="165" d="100"/>
          <a:sy n="165" d="100"/>
        </p:scale>
        <p:origin x="1024" y="19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7/28/19</a:t>
            </a:fld>
            <a:endParaRPr lang="en-US" alt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7/28/19</a:t>
            </a:fld>
            <a:endParaRPr lang="en-US" alt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88368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0354B-7771-4630-B454-53C09215E4B9}" type="slidenum">
              <a:rPr lang="en-US" altLang="en-US" smtClean="0"/>
              <a:pPr/>
              <a:t>5</a:t>
            </a:fld>
            <a:endParaRPr lang="en-US" altLang="en-US"/>
          </a:p>
        </p:txBody>
      </p:sp>
    </p:spTree>
    <p:extLst>
      <p:ext uri="{BB962C8B-B14F-4D97-AF65-F5344CB8AC3E}">
        <p14:creationId xmlns:p14="http://schemas.microsoft.com/office/powerpoint/2010/main" val="39992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0354B-7771-4630-B454-53C09215E4B9}" type="slidenum">
              <a:rPr lang="en-US" altLang="en-US" smtClean="0"/>
              <a:pPr/>
              <a:t>14</a:t>
            </a:fld>
            <a:endParaRPr lang="en-US" altLang="en-US"/>
          </a:p>
        </p:txBody>
      </p:sp>
    </p:spTree>
    <p:extLst>
      <p:ext uri="{BB962C8B-B14F-4D97-AF65-F5344CB8AC3E}">
        <p14:creationId xmlns:p14="http://schemas.microsoft.com/office/powerpoint/2010/main" val="220316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0354B-7771-4630-B454-53C09215E4B9}" type="slidenum">
              <a:rPr lang="en-US" altLang="en-US" smtClean="0"/>
              <a:pPr/>
              <a:t>15</a:t>
            </a:fld>
            <a:endParaRPr lang="en-US" altLang="en-US"/>
          </a:p>
        </p:txBody>
      </p:sp>
    </p:spTree>
    <p:extLst>
      <p:ext uri="{BB962C8B-B14F-4D97-AF65-F5344CB8AC3E}">
        <p14:creationId xmlns:p14="http://schemas.microsoft.com/office/powerpoint/2010/main" val="32994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0354B-7771-4630-B454-53C09215E4B9}" type="slidenum">
              <a:rPr lang="en-US" altLang="en-US" smtClean="0"/>
              <a:pPr/>
              <a:t>18</a:t>
            </a:fld>
            <a:endParaRPr lang="en-US" altLang="en-US"/>
          </a:p>
        </p:txBody>
      </p:sp>
    </p:spTree>
    <p:extLst>
      <p:ext uri="{BB962C8B-B14F-4D97-AF65-F5344CB8AC3E}">
        <p14:creationId xmlns:p14="http://schemas.microsoft.com/office/powerpoint/2010/main" val="58367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8730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6149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0"/>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July 29-30,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July 29-30,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79"/>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July 29-30,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July 29-30,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July 29-30,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July 29-30, 2019</a:t>
            </a:r>
          </a:p>
        </p:txBody>
      </p:sp>
      <p:sp>
        <p:nvSpPr>
          <p:cNvPr id="6"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July 29-30, 2019</a:t>
            </a:r>
          </a:p>
        </p:txBody>
      </p:sp>
      <p:sp>
        <p:nvSpPr>
          <p:cNvPr id="8"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July 29-30, 2019</a:t>
            </a:r>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a:t>sPHENIX  Director's Review</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July 29-30, 2019</a:t>
            </a:r>
          </a:p>
        </p:txBody>
      </p:sp>
      <p:sp>
        <p:nvSpPr>
          <p:cNvPr id="3"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July 29-30, 2019</a:t>
            </a:r>
          </a:p>
        </p:txBody>
      </p:sp>
      <p:sp>
        <p:nvSpPr>
          <p:cNvPr id="6"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42291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July 29-30, 2019</a:t>
            </a:r>
          </a:p>
        </p:txBody>
      </p:sp>
      <p:sp>
        <p:nvSpPr>
          <p:cNvPr id="6"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0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a:t>July 29-30, 2019</a:t>
            </a:r>
            <a:endParaRPr lang="en-US" altLang="en-US" dirty="0"/>
          </a:p>
        </p:txBody>
      </p:sp>
      <p:sp>
        <p:nvSpPr>
          <p:cNvPr id="5" name="Footer Placeholder 4"/>
          <p:cNvSpPr>
            <a:spLocks noGrp="1"/>
          </p:cNvSpPr>
          <p:nvPr>
            <p:ph type="ftr" sz="quarter" idx="3"/>
          </p:nvPr>
        </p:nvSpPr>
        <p:spPr>
          <a:xfrm>
            <a:off x="3171031" y="4914900"/>
            <a:ext cx="2895600" cy="207169"/>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Director's Review</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26"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1"/>
            <a:ext cx="1149783" cy="571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287338" y="571500"/>
            <a:ext cx="8634412" cy="1695450"/>
          </a:xfrm>
          <a:solidFill>
            <a:srgbClr val="3399FF"/>
          </a:solidFill>
        </p:spPr>
        <p:txBody>
          <a:bodyPr/>
          <a:lstStyle/>
          <a:p>
            <a:pPr algn="ctr"/>
            <a:br>
              <a:rPr lang="en-US" altLang="en-US" b="0" dirty="0">
                <a:solidFill>
                  <a:schemeClr val="bg1"/>
                </a:solidFill>
              </a:rPr>
            </a:br>
            <a:r>
              <a:rPr lang="en-US" altLang="en-US" sz="4000" b="0" dirty="0">
                <a:solidFill>
                  <a:schemeClr val="bg1"/>
                </a:solidFill>
              </a:rPr>
              <a:t>sPHENIX </a:t>
            </a:r>
            <a:r>
              <a:rPr lang="en-US" altLang="en-US" sz="4000" b="0" dirty="0"/>
              <a:t> MVTX Cost and Schedule Review</a:t>
            </a:r>
            <a:br>
              <a:rPr lang="en-US" altLang="en-US" sz="4000" b="0" dirty="0">
                <a:solidFill>
                  <a:schemeClr val="bg1"/>
                </a:solidFill>
              </a:rPr>
            </a:br>
            <a:r>
              <a:rPr lang="en-US" altLang="en-US" sz="4000" b="0" dirty="0">
                <a:solidFill>
                  <a:schemeClr val="bg1"/>
                </a:solidFill>
              </a:rPr>
              <a:t>MVTX Mechanical Design</a:t>
            </a:r>
            <a:br>
              <a:rPr lang="en-US" altLang="en-US" b="0" dirty="0">
                <a:solidFill>
                  <a:schemeClr val="bg1"/>
                </a:solidFill>
              </a:rPr>
            </a:br>
            <a:endParaRPr lang="en-US" altLang="en-US" b="0" dirty="0">
              <a:solidFill>
                <a:schemeClr val="bg1"/>
              </a:solidFill>
            </a:endParaRPr>
          </a:p>
        </p:txBody>
      </p:sp>
      <p:sp>
        <p:nvSpPr>
          <p:cNvPr id="15362" name="Subtitle 3"/>
          <p:cNvSpPr>
            <a:spLocks noGrp="1"/>
          </p:cNvSpPr>
          <p:nvPr>
            <p:ph type="subTitle" idx="1"/>
          </p:nvPr>
        </p:nvSpPr>
        <p:spPr>
          <a:xfrm>
            <a:off x="1404144" y="2266950"/>
            <a:ext cx="6400800" cy="2057400"/>
          </a:xfrm>
        </p:spPr>
        <p:txBody>
          <a:bodyPr/>
          <a:lstStyle/>
          <a:p>
            <a:r>
              <a:rPr lang="en-US" altLang="en-US" b="0" dirty="0"/>
              <a:t>Walter Sondheim </a:t>
            </a:r>
            <a:r>
              <a:rPr lang="en-US" altLang="en-US" dirty="0"/>
              <a:t>LANL</a:t>
            </a:r>
            <a:r>
              <a:rPr lang="en-US" altLang="en-US" b="0" dirty="0"/>
              <a:t>, Joe Dodge, Jason Bessuille, Jim Kelsey, Ross Corliss, Camelia Mironov </a:t>
            </a:r>
            <a:r>
              <a:rPr lang="en-US" altLang="en-US" dirty="0"/>
              <a:t>MIT</a:t>
            </a:r>
          </a:p>
          <a:p>
            <a:r>
              <a:rPr lang="en-US" altLang="en-US" sz="4000" b="0" dirty="0">
                <a:solidFill>
                  <a:srgbClr val="3399FF"/>
                </a:solidFill>
              </a:rPr>
              <a:t>July 29-30, 2019 - BNL</a:t>
            </a:r>
          </a:p>
        </p:txBody>
      </p:sp>
      <p:sp>
        <p:nvSpPr>
          <p:cNvPr id="1536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July 29-30, 2019</a:t>
            </a:r>
          </a:p>
        </p:txBody>
      </p:sp>
      <p:sp>
        <p:nvSpPr>
          <p:cNvPr id="5" name="Footer Placeholder 4"/>
          <p:cNvSpPr>
            <a:spLocks noGrp="1"/>
          </p:cNvSpPr>
          <p:nvPr>
            <p:ph type="ftr" sz="quarter" idx="11"/>
          </p:nvPr>
        </p:nvSpPr>
        <p:spPr/>
        <p:txBody>
          <a:bodyPr/>
          <a:lstStyle/>
          <a:p>
            <a:pPr>
              <a:defRPr/>
            </a:pPr>
            <a:r>
              <a:rPr lang="en-US"/>
              <a:t>sPHENIX  Director's Review</a:t>
            </a:r>
            <a:endParaRPr lang="en-US" dirty="0"/>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a:solidFill>
                <a:srgbClr val="898989"/>
              </a:solidFill>
            </a:endParaRPr>
          </a:p>
        </p:txBody>
      </p:sp>
      <p:cxnSp>
        <p:nvCxnSpPr>
          <p:cNvPr id="7" name="Straight Connector 6"/>
          <p:cNvCxnSpPr>
            <a:cxnSpLocks noChangeShapeType="1"/>
          </p:cNvCxnSpPr>
          <p:nvPr/>
        </p:nvCxnSpPr>
        <p:spPr bwMode="auto">
          <a:xfrm>
            <a:off x="287338" y="578644"/>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5156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MVTX </a:t>
            </a:r>
            <a:r>
              <a:rPr lang="en-US" sz="3600" b="1" dirty="0">
                <a:solidFill>
                  <a:srgbClr val="C00000"/>
                </a:solidFill>
              </a:rPr>
              <a:t>Detector</a:t>
            </a:r>
            <a:r>
              <a:rPr lang="en-US" sz="3600" dirty="0"/>
              <a:t> beryllium beam-pipe:</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10</a:t>
            </a:fld>
            <a:endParaRPr lang="en-US" altLang="en-US"/>
          </a:p>
        </p:txBody>
      </p:sp>
      <p:pic>
        <p:nvPicPr>
          <p:cNvPr id="8" name="Picture 7"/>
          <p:cNvPicPr>
            <a:picLocks noChangeAspect="1"/>
          </p:cNvPicPr>
          <p:nvPr/>
        </p:nvPicPr>
        <p:blipFill>
          <a:blip r:embed="rId2"/>
          <a:stretch>
            <a:fillRect/>
          </a:stretch>
        </p:blipFill>
        <p:spPr>
          <a:xfrm>
            <a:off x="1646652" y="738940"/>
            <a:ext cx="5706251" cy="4197127"/>
          </a:xfrm>
          <a:prstGeom prst="rect">
            <a:avLst/>
          </a:prstGeom>
        </p:spPr>
      </p:pic>
      <p:cxnSp>
        <p:nvCxnSpPr>
          <p:cNvPr id="10" name="Straight Arrow Connector 9"/>
          <p:cNvCxnSpPr/>
          <p:nvPr/>
        </p:nvCxnSpPr>
        <p:spPr>
          <a:xfrm flipH="1">
            <a:off x="5410200" y="971550"/>
            <a:ext cx="5334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19800" y="738940"/>
            <a:ext cx="2438400" cy="1200329"/>
          </a:xfrm>
          <a:prstGeom prst="rect">
            <a:avLst/>
          </a:prstGeom>
          <a:noFill/>
        </p:spPr>
        <p:txBody>
          <a:bodyPr wrap="square" rtlCol="0">
            <a:spAutoFit/>
          </a:bodyPr>
          <a:lstStyle/>
          <a:p>
            <a:r>
              <a:rPr lang="en-US" dirty="0"/>
              <a:t>R=20.765 mm sPHENIX</a:t>
            </a:r>
          </a:p>
          <a:p>
            <a:r>
              <a:rPr lang="en-US" dirty="0"/>
              <a:t>Beryllium beam-pipe.</a:t>
            </a:r>
          </a:p>
          <a:p>
            <a:r>
              <a:rPr lang="en-US" dirty="0"/>
              <a:t>ALICE beam-pipe R=19.0 mm</a:t>
            </a:r>
          </a:p>
        </p:txBody>
      </p:sp>
      <p:cxnSp>
        <p:nvCxnSpPr>
          <p:cNvPr id="13" name="Straight Arrow Connector 12"/>
          <p:cNvCxnSpPr/>
          <p:nvPr/>
        </p:nvCxnSpPr>
        <p:spPr>
          <a:xfrm flipV="1">
            <a:off x="1524000" y="2571750"/>
            <a:ext cx="18288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 y="3486150"/>
            <a:ext cx="2133600" cy="923330"/>
          </a:xfrm>
          <a:prstGeom prst="rect">
            <a:avLst/>
          </a:prstGeom>
          <a:noFill/>
        </p:spPr>
        <p:txBody>
          <a:bodyPr wrap="square" rtlCol="0">
            <a:spAutoFit/>
          </a:bodyPr>
          <a:lstStyle/>
          <a:p>
            <a:r>
              <a:rPr lang="en-US" dirty="0"/>
              <a:t>R=22.75 mm, layer 0</a:t>
            </a:r>
          </a:p>
          <a:p>
            <a:r>
              <a:rPr lang="en-US" dirty="0"/>
              <a:t>end flange, the delta is 1.985 mm</a:t>
            </a:r>
          </a:p>
        </p:txBody>
      </p:sp>
      <p:sp>
        <p:nvSpPr>
          <p:cNvPr id="15" name="TextBox 14"/>
          <p:cNvSpPr txBox="1"/>
          <p:nvPr/>
        </p:nvSpPr>
        <p:spPr>
          <a:xfrm>
            <a:off x="6591300" y="4012737"/>
            <a:ext cx="2399903" cy="923330"/>
          </a:xfrm>
          <a:prstGeom prst="rect">
            <a:avLst/>
          </a:prstGeom>
          <a:noFill/>
        </p:spPr>
        <p:txBody>
          <a:bodyPr wrap="square" rtlCol="0">
            <a:spAutoFit/>
          </a:bodyPr>
          <a:lstStyle/>
          <a:p>
            <a:r>
              <a:rPr lang="en-US" dirty="0"/>
              <a:t>Note; the Inner Radius for the outer shell end flange is also 22.75 mm</a:t>
            </a:r>
          </a:p>
        </p:txBody>
      </p:sp>
    </p:spTree>
    <p:extLst>
      <p:ext uri="{BB962C8B-B14F-4D97-AF65-F5344CB8AC3E}">
        <p14:creationId xmlns:p14="http://schemas.microsoft.com/office/powerpoint/2010/main" val="2012212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MVTX </a:t>
            </a:r>
            <a:r>
              <a:rPr lang="en-US" sz="4000" b="1" dirty="0">
                <a:solidFill>
                  <a:srgbClr val="C00000"/>
                </a:solidFill>
              </a:rPr>
              <a:t>Detector</a:t>
            </a:r>
            <a:r>
              <a:rPr lang="en-US" sz="4000" dirty="0"/>
              <a:t> stave positioning:</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11</a:t>
            </a:fld>
            <a:endParaRPr lang="en-US" altLang="en-US"/>
          </a:p>
        </p:txBody>
      </p:sp>
      <p:pic>
        <p:nvPicPr>
          <p:cNvPr id="6" name="Picture 5"/>
          <p:cNvPicPr>
            <a:picLocks noChangeAspect="1"/>
          </p:cNvPicPr>
          <p:nvPr/>
        </p:nvPicPr>
        <p:blipFill>
          <a:blip r:embed="rId2"/>
          <a:stretch>
            <a:fillRect/>
          </a:stretch>
        </p:blipFill>
        <p:spPr>
          <a:xfrm>
            <a:off x="1981201" y="1134209"/>
            <a:ext cx="3962399" cy="2911594"/>
          </a:xfrm>
          <a:prstGeom prst="rect">
            <a:avLst/>
          </a:prstGeom>
        </p:spPr>
      </p:pic>
      <p:sp>
        <p:nvSpPr>
          <p:cNvPr id="7" name="TextBox 6"/>
          <p:cNvSpPr txBox="1"/>
          <p:nvPr/>
        </p:nvSpPr>
        <p:spPr>
          <a:xfrm>
            <a:off x="228601" y="662987"/>
            <a:ext cx="2133600" cy="3139321"/>
          </a:xfrm>
          <a:prstGeom prst="rect">
            <a:avLst/>
          </a:prstGeom>
          <a:noFill/>
        </p:spPr>
        <p:txBody>
          <a:bodyPr wrap="square" rtlCol="0">
            <a:spAutoFit/>
          </a:bodyPr>
          <a:lstStyle/>
          <a:p>
            <a:r>
              <a:rPr lang="en-US" dirty="0"/>
              <a:t>In order to accommodate for the larger beam-pipe in </a:t>
            </a:r>
            <a:r>
              <a:rPr lang="en-US" dirty="0" err="1"/>
              <a:t>sPHEINX</a:t>
            </a:r>
            <a:r>
              <a:rPr lang="en-US" dirty="0"/>
              <a:t> vs the ALICE  detector and maintain </a:t>
            </a:r>
            <a:r>
              <a:rPr lang="en-US" dirty="0" err="1"/>
              <a:t>hermeticity</a:t>
            </a:r>
            <a:r>
              <a:rPr lang="en-US" dirty="0"/>
              <a:t> in all three layers, the staves were translated in radius and slightly rotated.</a:t>
            </a:r>
          </a:p>
        </p:txBody>
      </p:sp>
      <p:pic>
        <p:nvPicPr>
          <p:cNvPr id="8" name="Picture 7"/>
          <p:cNvPicPr>
            <a:picLocks noChangeAspect="1"/>
          </p:cNvPicPr>
          <p:nvPr/>
        </p:nvPicPr>
        <p:blipFill rotWithShape="1">
          <a:blip r:embed="rId3"/>
          <a:srcRect l="27343" r="6198"/>
          <a:stretch/>
        </p:blipFill>
        <p:spPr>
          <a:xfrm>
            <a:off x="5791199" y="2488109"/>
            <a:ext cx="3352801" cy="2438698"/>
          </a:xfrm>
          <a:prstGeom prst="rect">
            <a:avLst/>
          </a:prstGeom>
        </p:spPr>
      </p:pic>
      <p:sp>
        <p:nvSpPr>
          <p:cNvPr id="9" name="TextBox 8"/>
          <p:cNvSpPr txBox="1"/>
          <p:nvPr/>
        </p:nvSpPr>
        <p:spPr>
          <a:xfrm>
            <a:off x="3581003" y="4395984"/>
            <a:ext cx="1905000" cy="646331"/>
          </a:xfrm>
          <a:prstGeom prst="rect">
            <a:avLst/>
          </a:prstGeom>
          <a:noFill/>
        </p:spPr>
        <p:txBody>
          <a:bodyPr wrap="square" rtlCol="0">
            <a:spAutoFit/>
          </a:bodyPr>
          <a:lstStyle/>
          <a:p>
            <a:r>
              <a:rPr lang="en-US" dirty="0"/>
              <a:t>Gap 370 microns,</a:t>
            </a:r>
          </a:p>
          <a:p>
            <a:r>
              <a:rPr lang="en-US" dirty="0"/>
              <a:t>Detail A</a:t>
            </a:r>
          </a:p>
        </p:txBody>
      </p:sp>
      <p:cxnSp>
        <p:nvCxnSpPr>
          <p:cNvPr id="11" name="Straight Arrow Connector 10"/>
          <p:cNvCxnSpPr>
            <a:stCxn id="9" idx="3"/>
          </p:cNvCxnSpPr>
          <p:nvPr/>
        </p:nvCxnSpPr>
        <p:spPr>
          <a:xfrm flipV="1">
            <a:off x="5486003" y="3763974"/>
            <a:ext cx="1523999" cy="9551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Oval 13"/>
          <p:cNvSpPr/>
          <p:nvPr/>
        </p:nvSpPr>
        <p:spPr>
          <a:xfrm>
            <a:off x="4575942" y="2465010"/>
            <a:ext cx="304800" cy="3048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5181600" y="1686609"/>
            <a:ext cx="1066800" cy="369332"/>
          </a:xfrm>
          <a:prstGeom prst="rect">
            <a:avLst/>
          </a:prstGeom>
          <a:noFill/>
        </p:spPr>
        <p:txBody>
          <a:bodyPr wrap="square" rtlCol="0">
            <a:spAutoFit/>
          </a:bodyPr>
          <a:lstStyle/>
          <a:p>
            <a:r>
              <a:rPr lang="en-US" dirty="0"/>
              <a:t>Detail A</a:t>
            </a:r>
          </a:p>
        </p:txBody>
      </p:sp>
      <p:cxnSp>
        <p:nvCxnSpPr>
          <p:cNvPr id="19" name="Straight Arrow Connector 18"/>
          <p:cNvCxnSpPr>
            <a:endCxn id="14" idx="7"/>
          </p:cNvCxnSpPr>
          <p:nvPr/>
        </p:nvCxnSpPr>
        <p:spPr>
          <a:xfrm flipH="1">
            <a:off x="4836105" y="2038350"/>
            <a:ext cx="650295" cy="4712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2" name="Picture 21"/>
          <p:cNvPicPr>
            <a:picLocks noChangeAspect="1"/>
          </p:cNvPicPr>
          <p:nvPr/>
        </p:nvPicPr>
        <p:blipFill>
          <a:blip r:embed="rId4"/>
          <a:stretch>
            <a:fillRect/>
          </a:stretch>
        </p:blipFill>
        <p:spPr>
          <a:xfrm>
            <a:off x="5515755" y="587344"/>
            <a:ext cx="3620625" cy="1130300"/>
          </a:xfrm>
          <a:prstGeom prst="rect">
            <a:avLst/>
          </a:prstGeom>
        </p:spPr>
      </p:pic>
    </p:spTree>
    <p:extLst>
      <p:ext uri="{BB962C8B-B14F-4D97-AF65-F5344CB8AC3E}">
        <p14:creationId xmlns:p14="http://schemas.microsoft.com/office/powerpoint/2010/main" val="640075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MVTX</a:t>
            </a:r>
            <a:r>
              <a:rPr lang="en-US" sz="3600" b="1" dirty="0">
                <a:solidFill>
                  <a:srgbClr val="C00000"/>
                </a:solidFill>
              </a:rPr>
              <a:t> Detector </a:t>
            </a:r>
            <a:r>
              <a:rPr lang="en-US" sz="3600" dirty="0"/>
              <a:t>beryllium &amp; aluminum:</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12</a:t>
            </a:fld>
            <a:endParaRPr lang="en-US" altLang="en-US"/>
          </a:p>
        </p:txBody>
      </p:sp>
      <p:pic>
        <p:nvPicPr>
          <p:cNvPr id="6" name="Picture 5"/>
          <p:cNvPicPr>
            <a:picLocks noChangeAspect="1"/>
          </p:cNvPicPr>
          <p:nvPr/>
        </p:nvPicPr>
        <p:blipFill>
          <a:blip r:embed="rId2"/>
          <a:stretch>
            <a:fillRect/>
          </a:stretch>
        </p:blipFill>
        <p:spPr>
          <a:xfrm>
            <a:off x="1617105" y="711523"/>
            <a:ext cx="5698095" cy="4215284"/>
          </a:xfrm>
          <a:prstGeom prst="rect">
            <a:avLst/>
          </a:prstGeom>
        </p:spPr>
      </p:pic>
      <p:cxnSp>
        <p:nvCxnSpPr>
          <p:cNvPr id="8" name="Straight Arrow Connector 7"/>
          <p:cNvCxnSpPr/>
          <p:nvPr/>
        </p:nvCxnSpPr>
        <p:spPr>
          <a:xfrm flipH="1">
            <a:off x="5638800" y="1123950"/>
            <a:ext cx="60960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400800" y="694527"/>
            <a:ext cx="2590800" cy="1200329"/>
          </a:xfrm>
          <a:prstGeom prst="rect">
            <a:avLst/>
          </a:prstGeom>
          <a:noFill/>
        </p:spPr>
        <p:txBody>
          <a:bodyPr wrap="square" rtlCol="0">
            <a:spAutoFit/>
          </a:bodyPr>
          <a:lstStyle/>
          <a:p>
            <a:r>
              <a:rPr lang="en-US" dirty="0"/>
              <a:t>R=21.605 mm, aluminum beam-pipe extensions to sPHENIX beryllium beam-pipe</a:t>
            </a:r>
          </a:p>
        </p:txBody>
      </p:sp>
      <p:cxnSp>
        <p:nvCxnSpPr>
          <p:cNvPr id="11" name="Straight Arrow Connector 10"/>
          <p:cNvCxnSpPr/>
          <p:nvPr/>
        </p:nvCxnSpPr>
        <p:spPr>
          <a:xfrm flipV="1">
            <a:off x="1617105" y="2724150"/>
            <a:ext cx="1811895" cy="914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76200" y="3562350"/>
            <a:ext cx="2133600" cy="923330"/>
          </a:xfrm>
          <a:prstGeom prst="rect">
            <a:avLst/>
          </a:prstGeom>
          <a:noFill/>
        </p:spPr>
        <p:txBody>
          <a:bodyPr wrap="square" rtlCol="0">
            <a:spAutoFit/>
          </a:bodyPr>
          <a:lstStyle/>
          <a:p>
            <a:r>
              <a:rPr lang="en-US" dirty="0"/>
              <a:t>R=22.75 mm, layer 0 end flange, this delta = 1.145 mm</a:t>
            </a:r>
          </a:p>
        </p:txBody>
      </p:sp>
    </p:spTree>
    <p:extLst>
      <p:ext uri="{BB962C8B-B14F-4D97-AF65-F5344CB8AC3E}">
        <p14:creationId xmlns:p14="http://schemas.microsoft.com/office/powerpoint/2010/main" val="2295970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3D mock-ups used to aid design phase:</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13</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92811"/>
            <a:ext cx="3048000" cy="4064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0" y="692811"/>
            <a:ext cx="2717800" cy="20383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0" y="2731000"/>
            <a:ext cx="2717800" cy="2038350"/>
          </a:xfrm>
          <a:prstGeom prst="rect">
            <a:avLst/>
          </a:prstGeom>
        </p:spPr>
      </p:pic>
      <p:sp>
        <p:nvSpPr>
          <p:cNvPr id="9" name="TextBox 8"/>
          <p:cNvSpPr txBox="1"/>
          <p:nvPr/>
        </p:nvSpPr>
        <p:spPr>
          <a:xfrm>
            <a:off x="7162800" y="2952750"/>
            <a:ext cx="1828800" cy="1477328"/>
          </a:xfrm>
          <a:prstGeom prst="rect">
            <a:avLst/>
          </a:prstGeom>
          <a:noFill/>
        </p:spPr>
        <p:txBody>
          <a:bodyPr wrap="square" rtlCol="0">
            <a:spAutoFit/>
          </a:bodyPr>
          <a:lstStyle/>
          <a:p>
            <a:r>
              <a:rPr lang="en-US" dirty="0"/>
              <a:t>Verification of pass-through concept for power cables from stave</a:t>
            </a:r>
          </a:p>
        </p:txBody>
      </p:sp>
      <p:sp>
        <p:nvSpPr>
          <p:cNvPr id="10" name="TextBox 9"/>
          <p:cNvSpPr txBox="1"/>
          <p:nvPr/>
        </p:nvSpPr>
        <p:spPr>
          <a:xfrm>
            <a:off x="7162800" y="1276350"/>
            <a:ext cx="1676400" cy="646331"/>
          </a:xfrm>
          <a:prstGeom prst="rect">
            <a:avLst/>
          </a:prstGeom>
          <a:noFill/>
        </p:spPr>
        <p:txBody>
          <a:bodyPr wrap="square" rtlCol="0">
            <a:spAutoFit/>
          </a:bodyPr>
          <a:lstStyle/>
          <a:p>
            <a:br>
              <a:rPr lang="en-US" dirty="0"/>
            </a:br>
            <a:r>
              <a:rPr lang="en-US" dirty="0"/>
              <a:t>Patch panels #1</a:t>
            </a:r>
          </a:p>
        </p:txBody>
      </p:sp>
    </p:spTree>
    <p:extLst>
      <p:ext uri="{BB962C8B-B14F-4D97-AF65-F5344CB8AC3E}">
        <p14:creationId xmlns:p14="http://schemas.microsoft.com/office/powerpoint/2010/main" val="3118093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MIT 3D prints of MVTX shell assembly:</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14</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047750"/>
            <a:ext cx="4038600" cy="30289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718" y="1047750"/>
            <a:ext cx="4038600" cy="3028950"/>
          </a:xfrm>
          <a:prstGeom prst="rect">
            <a:avLst/>
          </a:prstGeom>
        </p:spPr>
      </p:pic>
      <p:sp>
        <p:nvSpPr>
          <p:cNvPr id="8" name="TextBox 7"/>
          <p:cNvSpPr txBox="1"/>
          <p:nvPr/>
        </p:nvSpPr>
        <p:spPr>
          <a:xfrm>
            <a:off x="1676400" y="4202158"/>
            <a:ext cx="6096000" cy="646331"/>
          </a:xfrm>
          <a:prstGeom prst="rect">
            <a:avLst/>
          </a:prstGeom>
          <a:noFill/>
        </p:spPr>
        <p:txBody>
          <a:bodyPr wrap="square" rtlCol="0">
            <a:spAutoFit/>
          </a:bodyPr>
          <a:lstStyle/>
          <a:p>
            <a:r>
              <a:rPr lang="en-US" dirty="0"/>
              <a:t>Verification of smaller diameter to fit with in INTT detector envelope as well as verifying that the shells nestle together</a:t>
            </a:r>
          </a:p>
        </p:txBody>
      </p:sp>
    </p:spTree>
    <p:extLst>
      <p:ext uri="{BB962C8B-B14F-4D97-AF65-F5344CB8AC3E}">
        <p14:creationId xmlns:p14="http://schemas.microsoft.com/office/powerpoint/2010/main" val="46535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46" y="30281"/>
            <a:ext cx="8229600" cy="546497"/>
          </a:xfrm>
        </p:spPr>
        <p:txBody>
          <a:bodyPr/>
          <a:lstStyle/>
          <a:p>
            <a:r>
              <a:rPr lang="en-US" sz="4000" dirty="0"/>
              <a:t>MVTX conical ends assembly &amp; </a:t>
            </a:r>
            <a:r>
              <a:rPr lang="en-US" sz="4000" b="1" dirty="0">
                <a:solidFill>
                  <a:srgbClr val="0070C0"/>
                </a:solidFill>
              </a:rPr>
              <a:t>CYSS</a:t>
            </a:r>
            <a:r>
              <a:rPr lang="en-US" sz="4000" dirty="0">
                <a:solidFill>
                  <a:srgbClr val="0070C0"/>
                </a:solidFill>
              </a:rPr>
              <a:t>:</a:t>
            </a:r>
            <a:endParaRPr lang="en-US" sz="4000" b="1" dirty="0">
              <a:solidFill>
                <a:srgbClr val="0070C0"/>
              </a:solidFill>
            </a:endParaRP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dirty="0"/>
              <a:t>sPHENIX  Director's Review</a:t>
            </a:r>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15</a:t>
            </a:fld>
            <a:endParaRPr lang="en-US" altLang="en-US"/>
          </a:p>
        </p:txBody>
      </p:sp>
      <p:pic>
        <p:nvPicPr>
          <p:cNvPr id="6" name="Picture 5"/>
          <p:cNvPicPr>
            <a:picLocks noChangeAspect="1"/>
          </p:cNvPicPr>
          <p:nvPr/>
        </p:nvPicPr>
        <p:blipFill>
          <a:blip r:embed="rId3"/>
          <a:stretch>
            <a:fillRect/>
          </a:stretch>
        </p:blipFill>
        <p:spPr>
          <a:xfrm>
            <a:off x="2438400" y="653516"/>
            <a:ext cx="6601011" cy="4154293"/>
          </a:xfrm>
          <a:prstGeom prst="rect">
            <a:avLst/>
          </a:prstGeom>
        </p:spPr>
      </p:pic>
      <p:sp>
        <p:nvSpPr>
          <p:cNvPr id="7" name="TextBox 6"/>
          <p:cNvSpPr txBox="1"/>
          <p:nvPr/>
        </p:nvSpPr>
        <p:spPr>
          <a:xfrm>
            <a:off x="6875638" y="4169833"/>
            <a:ext cx="2209800" cy="954107"/>
          </a:xfrm>
          <a:prstGeom prst="rect">
            <a:avLst/>
          </a:prstGeom>
          <a:noFill/>
        </p:spPr>
        <p:txBody>
          <a:bodyPr wrap="square" rtlCol="0">
            <a:spAutoFit/>
          </a:bodyPr>
          <a:lstStyle/>
          <a:p>
            <a:r>
              <a:rPr lang="en-US" sz="1400" dirty="0"/>
              <a:t>Aluminum pass-through patch panels in PP1, maintain structure between detector layers</a:t>
            </a:r>
          </a:p>
        </p:txBody>
      </p:sp>
      <p:cxnSp>
        <p:nvCxnSpPr>
          <p:cNvPr id="9" name="Straight Arrow Connector 8"/>
          <p:cNvCxnSpPr/>
          <p:nvPr/>
        </p:nvCxnSpPr>
        <p:spPr>
          <a:xfrm flipH="1" flipV="1">
            <a:off x="5867400" y="2190750"/>
            <a:ext cx="2590800" cy="1981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flipV="1">
            <a:off x="5867400" y="3045651"/>
            <a:ext cx="2590800" cy="11262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flipV="1">
            <a:off x="5867400" y="3790950"/>
            <a:ext cx="2590800" cy="3810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152400" y="746478"/>
            <a:ext cx="2286000" cy="1815882"/>
          </a:xfrm>
          <a:prstGeom prst="rect">
            <a:avLst/>
          </a:prstGeom>
          <a:noFill/>
        </p:spPr>
        <p:txBody>
          <a:bodyPr wrap="square" rtlCol="0">
            <a:spAutoFit/>
          </a:bodyPr>
          <a:lstStyle/>
          <a:p>
            <a:r>
              <a:rPr lang="en-US" sz="1400" dirty="0">
                <a:solidFill>
                  <a:srgbClr val="C00000"/>
                </a:solidFill>
              </a:rPr>
              <a:t>As the MVTX detector is assembled from the outer shell to the inner layer; the next layer’s shell is captured by the previous layer’s inner cylindrical ring – attached to the aluminum pass-through panels</a:t>
            </a:r>
          </a:p>
        </p:txBody>
      </p:sp>
      <p:cxnSp>
        <p:nvCxnSpPr>
          <p:cNvPr id="16" name="Straight Arrow Connector 15"/>
          <p:cNvCxnSpPr/>
          <p:nvPr/>
        </p:nvCxnSpPr>
        <p:spPr>
          <a:xfrm>
            <a:off x="2103966" y="2402952"/>
            <a:ext cx="3382434" cy="9307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p:nvPr/>
        </p:nvCxnSpPr>
        <p:spPr>
          <a:xfrm>
            <a:off x="2103966" y="2402952"/>
            <a:ext cx="3306234" cy="8201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a:off x="2103966" y="2402952"/>
            <a:ext cx="1934634" cy="13879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25" name="Picture 24"/>
          <p:cNvPicPr>
            <a:picLocks noChangeAspect="1"/>
          </p:cNvPicPr>
          <p:nvPr/>
        </p:nvPicPr>
        <p:blipFill>
          <a:blip r:embed="rId4"/>
          <a:stretch>
            <a:fillRect/>
          </a:stretch>
        </p:blipFill>
        <p:spPr>
          <a:xfrm>
            <a:off x="12160" y="2666260"/>
            <a:ext cx="2354813" cy="2292297"/>
          </a:xfrm>
          <a:prstGeom prst="rect">
            <a:avLst/>
          </a:prstGeom>
        </p:spPr>
      </p:pic>
      <p:sp>
        <p:nvSpPr>
          <p:cNvPr id="8" name="TextBox 7"/>
          <p:cNvSpPr txBox="1"/>
          <p:nvPr/>
        </p:nvSpPr>
        <p:spPr>
          <a:xfrm>
            <a:off x="3944614" y="4589225"/>
            <a:ext cx="1751954" cy="369332"/>
          </a:xfrm>
          <a:prstGeom prst="rect">
            <a:avLst/>
          </a:prstGeom>
          <a:noFill/>
        </p:spPr>
        <p:txBody>
          <a:bodyPr wrap="square" rtlCol="0">
            <a:spAutoFit/>
          </a:bodyPr>
          <a:lstStyle/>
          <a:p>
            <a:r>
              <a:rPr lang="en-US" b="1" dirty="0"/>
              <a:t>PP1 patch panel</a:t>
            </a:r>
          </a:p>
        </p:txBody>
      </p:sp>
      <p:sp>
        <p:nvSpPr>
          <p:cNvPr id="10" name="TextBox 9"/>
          <p:cNvSpPr txBox="1"/>
          <p:nvPr/>
        </p:nvSpPr>
        <p:spPr>
          <a:xfrm>
            <a:off x="2590800" y="4248150"/>
            <a:ext cx="1371600" cy="369332"/>
          </a:xfrm>
          <a:prstGeom prst="rect">
            <a:avLst/>
          </a:prstGeom>
          <a:noFill/>
        </p:spPr>
        <p:txBody>
          <a:bodyPr wrap="square" rtlCol="0">
            <a:spAutoFit/>
          </a:bodyPr>
          <a:lstStyle/>
          <a:p>
            <a:r>
              <a:rPr lang="en-US" b="1" dirty="0">
                <a:solidFill>
                  <a:srgbClr val="3399FF"/>
                </a:solidFill>
              </a:rPr>
              <a:t>CYSS</a:t>
            </a:r>
          </a:p>
        </p:txBody>
      </p:sp>
      <p:cxnSp>
        <p:nvCxnSpPr>
          <p:cNvPr id="15" name="Straight Arrow Connector 14"/>
          <p:cNvCxnSpPr/>
          <p:nvPr/>
        </p:nvCxnSpPr>
        <p:spPr>
          <a:xfrm flipV="1">
            <a:off x="3185314" y="3981450"/>
            <a:ext cx="286724" cy="4374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332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Composite fabrication, </a:t>
            </a:r>
            <a:r>
              <a:rPr lang="en-US" sz="4000" b="1" dirty="0">
                <a:solidFill>
                  <a:srgbClr val="0070C0"/>
                </a:solidFill>
              </a:rPr>
              <a:t>CYSS</a:t>
            </a:r>
            <a:r>
              <a:rPr lang="en-US" sz="4000" dirty="0"/>
              <a:t>:</a:t>
            </a:r>
          </a:p>
        </p:txBody>
      </p:sp>
      <p:sp>
        <p:nvSpPr>
          <p:cNvPr id="3" name="Content Placeholder 2"/>
          <p:cNvSpPr>
            <a:spLocks noGrp="1"/>
          </p:cNvSpPr>
          <p:nvPr>
            <p:ph idx="1"/>
          </p:nvPr>
        </p:nvSpPr>
        <p:spPr>
          <a:xfrm>
            <a:off x="304800" y="571500"/>
            <a:ext cx="5504127" cy="4038333"/>
          </a:xfrm>
        </p:spPr>
        <p:txBody>
          <a:bodyPr/>
          <a:lstStyle/>
          <a:p>
            <a:r>
              <a:rPr lang="en-US" b="1" dirty="0">
                <a:solidFill>
                  <a:srgbClr val="3399FF"/>
                </a:solidFill>
              </a:rPr>
              <a:t>CYSS – </a:t>
            </a:r>
            <a:r>
              <a:rPr lang="en-US" dirty="0">
                <a:solidFill>
                  <a:srgbClr val="3399FF"/>
                </a:solidFill>
              </a:rPr>
              <a:t>cylindrical support structure</a:t>
            </a:r>
            <a:endParaRPr lang="en-US" b="1" dirty="0">
              <a:solidFill>
                <a:srgbClr val="3399FF"/>
              </a:solidFill>
            </a:endParaRPr>
          </a:p>
          <a:p>
            <a:pPr lvl="1"/>
            <a:r>
              <a:rPr lang="en-US" dirty="0"/>
              <a:t>Detailed drawing</a:t>
            </a:r>
          </a:p>
          <a:p>
            <a:pPr lvl="1"/>
            <a:r>
              <a:rPr lang="en-US" dirty="0"/>
              <a:t>Vendor qualification</a:t>
            </a:r>
          </a:p>
          <a:p>
            <a:pPr lvl="2"/>
            <a:r>
              <a:rPr lang="en-US" b="0" dirty="0"/>
              <a:t>Molds and fixtures</a:t>
            </a:r>
          </a:p>
          <a:p>
            <a:pPr lvl="2"/>
            <a:r>
              <a:rPr lang="en-US" b="0" dirty="0"/>
              <a:t>Material selection</a:t>
            </a:r>
          </a:p>
          <a:p>
            <a:pPr lvl="2"/>
            <a:r>
              <a:rPr lang="en-US" b="0" dirty="0"/>
              <a:t>Tolerance requirements</a:t>
            </a:r>
          </a:p>
          <a:p>
            <a:pPr lvl="1"/>
            <a:r>
              <a:rPr lang="en-US" dirty="0"/>
              <a:t>Two possible vendors in Europe;</a:t>
            </a:r>
          </a:p>
          <a:p>
            <a:pPr lvl="2"/>
            <a:r>
              <a:rPr lang="en-US" b="0" i="1" dirty="0" err="1"/>
              <a:t>Loson</a:t>
            </a:r>
            <a:r>
              <a:rPr lang="en-US" b="0" dirty="0"/>
              <a:t>, in Milan, Italy</a:t>
            </a:r>
          </a:p>
          <a:p>
            <a:pPr lvl="2"/>
            <a:r>
              <a:rPr lang="en-US" b="0" i="1" dirty="0"/>
              <a:t>Work-Shape</a:t>
            </a:r>
            <a:r>
              <a:rPr lang="en-US" b="0" dirty="0"/>
              <a:t>, in Les </a:t>
            </a:r>
            <a:r>
              <a:rPr lang="en-US" b="0" dirty="0" err="1"/>
              <a:t>Serres</a:t>
            </a:r>
            <a:r>
              <a:rPr lang="en-US" b="0" dirty="0"/>
              <a:t>, France</a:t>
            </a:r>
          </a:p>
          <a:p>
            <a:pPr lvl="1"/>
            <a:r>
              <a:rPr lang="en-US" dirty="0"/>
              <a:t>US fabrication</a:t>
            </a:r>
          </a:p>
          <a:p>
            <a:pPr lvl="2"/>
            <a:r>
              <a:rPr lang="en-US" b="0" i="1" dirty="0"/>
              <a:t>LBNL Composite Shop, </a:t>
            </a:r>
            <a:r>
              <a:rPr lang="en-US" b="0" dirty="0"/>
              <a:t>Berkeley, California</a:t>
            </a:r>
            <a:endParaRPr lang="en-US" b="0" i="1" dirty="0"/>
          </a:p>
          <a:p>
            <a:pPr marL="457200" lvl="1" indent="0">
              <a:buNone/>
            </a:pPr>
            <a:endParaRPr lang="en-US" dirty="0"/>
          </a:p>
        </p:txBody>
      </p:sp>
      <p:sp>
        <p:nvSpPr>
          <p:cNvPr id="4" name="Date Placeholder 3"/>
          <p:cNvSpPr>
            <a:spLocks noGrp="1"/>
          </p:cNvSpPr>
          <p:nvPr>
            <p:ph type="dt" sz="half" idx="10"/>
          </p:nvPr>
        </p:nvSpPr>
        <p:spPr/>
        <p:txBody>
          <a:bodyPr/>
          <a:lstStyle/>
          <a:p>
            <a:pPr>
              <a:defRPr/>
            </a:pPr>
            <a:r>
              <a:rPr lang="en-US" altLang="en-US"/>
              <a:t>July 29-30, 2019</a:t>
            </a:r>
          </a:p>
        </p:txBody>
      </p:sp>
      <p:sp>
        <p:nvSpPr>
          <p:cNvPr id="5" name="Footer Placeholder 4"/>
          <p:cNvSpPr>
            <a:spLocks noGrp="1"/>
          </p:cNvSpPr>
          <p:nvPr>
            <p:ph type="ftr" sz="quarter" idx="11"/>
          </p:nvPr>
        </p:nvSpPr>
        <p:spPr/>
        <p:txBody>
          <a:body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16</a:t>
            </a:fld>
            <a:endParaRPr lang="en-US" altLang="en-US"/>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l="6133" r="12331" b="4141"/>
          <a:stretch/>
        </p:blipFill>
        <p:spPr>
          <a:xfrm>
            <a:off x="6172200" y="2440453"/>
            <a:ext cx="2766005" cy="2252487"/>
          </a:xfrm>
          <a:prstGeom prst="rect">
            <a:avLst/>
          </a:prstGeom>
        </p:spPr>
      </p:pic>
      <p:grpSp>
        <p:nvGrpSpPr>
          <p:cNvPr id="8" name="Group 7"/>
          <p:cNvGrpSpPr>
            <a:grpSpLocks noChangeAspect="1"/>
          </p:cNvGrpSpPr>
          <p:nvPr/>
        </p:nvGrpSpPr>
        <p:grpSpPr>
          <a:xfrm>
            <a:off x="6518695" y="682580"/>
            <a:ext cx="2168106" cy="1889170"/>
            <a:chOff x="5221861" y="141514"/>
            <a:chExt cx="2648511" cy="2307769"/>
          </a:xfrm>
        </p:grpSpPr>
        <p:pic>
          <p:nvPicPr>
            <p:cNvPr id="9" name="Pictur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6" r="40416"/>
            <a:stretch/>
          </p:blipFill>
          <p:spPr>
            <a:xfrm>
              <a:off x="5221861" y="141514"/>
              <a:ext cx="1091854" cy="1937655"/>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3103" t="10476" r="17486" b="3174"/>
            <a:stretch/>
          </p:blipFill>
          <p:spPr>
            <a:xfrm>
              <a:off x="6223910" y="413657"/>
              <a:ext cx="1646462" cy="2035626"/>
            </a:xfrm>
            <a:prstGeom prst="rect">
              <a:avLst/>
            </a:prstGeom>
          </p:spPr>
        </p:pic>
      </p:grpSp>
    </p:spTree>
    <p:extLst>
      <p:ext uri="{BB962C8B-B14F-4D97-AF65-F5344CB8AC3E}">
        <p14:creationId xmlns:p14="http://schemas.microsoft.com/office/powerpoint/2010/main" val="69291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FEA study of current MVTX design:</a:t>
            </a:r>
          </a:p>
        </p:txBody>
      </p:sp>
      <p:sp>
        <p:nvSpPr>
          <p:cNvPr id="3" name="Content Placeholder 2"/>
          <p:cNvSpPr>
            <a:spLocks noGrp="1"/>
          </p:cNvSpPr>
          <p:nvPr>
            <p:ph idx="1"/>
          </p:nvPr>
        </p:nvSpPr>
        <p:spPr>
          <a:xfrm>
            <a:off x="457200" y="819150"/>
            <a:ext cx="8229600" cy="3394472"/>
          </a:xfrm>
        </p:spPr>
        <p:txBody>
          <a:bodyPr/>
          <a:lstStyle/>
          <a:p>
            <a:r>
              <a:rPr lang="en-US" dirty="0"/>
              <a:t>Detailed FEA analysis has already been carried out on all elements of the ALICE ITS design, which in scope is very similar to the MVTX detector. Similar analysis will be studied at MIT on the latest CAD model/assembly.</a:t>
            </a:r>
          </a:p>
          <a:p>
            <a:r>
              <a:rPr lang="en-US" dirty="0"/>
              <a:t>The goal of the structural analysis will be to minimize the maximum sag of the detector and maximize the first natural frequency</a:t>
            </a:r>
          </a:p>
          <a:p>
            <a:pPr lvl="1"/>
            <a:r>
              <a:rPr lang="en-US" dirty="0"/>
              <a:t>ALICE conical shell design max sag of 115 microns, 1</a:t>
            </a:r>
            <a:r>
              <a:rPr lang="en-US" baseline="30000" dirty="0"/>
              <a:t>st</a:t>
            </a:r>
            <a:r>
              <a:rPr lang="en-US" dirty="0"/>
              <a:t> natural frequency 46 hertz, note; ALICE half detectors are mounted horizontally, MVTX detector halves are vertical</a:t>
            </a:r>
          </a:p>
        </p:txBody>
      </p:sp>
      <p:sp>
        <p:nvSpPr>
          <p:cNvPr id="4" name="Date Placeholder 3"/>
          <p:cNvSpPr>
            <a:spLocks noGrp="1"/>
          </p:cNvSpPr>
          <p:nvPr>
            <p:ph type="dt" sz="half" idx="10"/>
          </p:nvPr>
        </p:nvSpPr>
        <p:spPr/>
        <p:txBody>
          <a:bodyPr/>
          <a:lstStyle/>
          <a:p>
            <a:pPr>
              <a:defRPr/>
            </a:pPr>
            <a:r>
              <a:rPr lang="en-US" altLang="en-US"/>
              <a:t>July 29-30, 2019</a:t>
            </a:r>
          </a:p>
        </p:txBody>
      </p:sp>
      <p:sp>
        <p:nvSpPr>
          <p:cNvPr id="5" name="Footer Placeholder 4"/>
          <p:cNvSpPr>
            <a:spLocks noGrp="1"/>
          </p:cNvSpPr>
          <p:nvPr>
            <p:ph type="ftr" sz="quarter" idx="11"/>
          </p:nvPr>
        </p:nvSpPr>
        <p:spPr/>
        <p:txBody>
          <a:body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17</a:t>
            </a:fld>
            <a:endParaRPr lang="en-US" altLang="en-US"/>
          </a:p>
        </p:txBody>
      </p:sp>
    </p:spTree>
    <p:extLst>
      <p:ext uri="{BB962C8B-B14F-4D97-AF65-F5344CB8AC3E}">
        <p14:creationId xmlns:p14="http://schemas.microsoft.com/office/powerpoint/2010/main" val="4090102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Patch panel design:</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18</a:t>
            </a:fld>
            <a:endParaRPr lang="en-US" altLang="en-US"/>
          </a:p>
        </p:txBody>
      </p:sp>
      <p:pic>
        <p:nvPicPr>
          <p:cNvPr id="6" name="Picture 5"/>
          <p:cNvPicPr>
            <a:picLocks noChangeAspect="1"/>
          </p:cNvPicPr>
          <p:nvPr/>
        </p:nvPicPr>
        <p:blipFill>
          <a:blip r:embed="rId3"/>
          <a:stretch>
            <a:fillRect/>
          </a:stretch>
        </p:blipFill>
        <p:spPr>
          <a:xfrm>
            <a:off x="1143000" y="659630"/>
            <a:ext cx="5486400" cy="4150027"/>
          </a:xfrm>
          <a:prstGeom prst="rect">
            <a:avLst/>
          </a:prstGeom>
        </p:spPr>
      </p:pic>
      <p:sp>
        <p:nvSpPr>
          <p:cNvPr id="7" name="TextBox 6"/>
          <p:cNvSpPr txBox="1"/>
          <p:nvPr/>
        </p:nvSpPr>
        <p:spPr>
          <a:xfrm>
            <a:off x="6040216" y="660582"/>
            <a:ext cx="3085703" cy="1477328"/>
          </a:xfrm>
          <a:prstGeom prst="rect">
            <a:avLst/>
          </a:prstGeom>
          <a:noFill/>
        </p:spPr>
        <p:txBody>
          <a:bodyPr wrap="square" rtlCol="0">
            <a:spAutoFit/>
          </a:bodyPr>
          <a:lstStyle/>
          <a:p>
            <a:r>
              <a:rPr lang="en-US" dirty="0"/>
              <a:t>Using layer 0 the signal cables transition from the stave FPC to a SAMTEC firefly cable, which runs the length of the service barrel to PP2</a:t>
            </a:r>
          </a:p>
        </p:txBody>
      </p:sp>
      <p:cxnSp>
        <p:nvCxnSpPr>
          <p:cNvPr id="9" name="Straight Arrow Connector 8"/>
          <p:cNvCxnSpPr/>
          <p:nvPr/>
        </p:nvCxnSpPr>
        <p:spPr>
          <a:xfrm flipH="1">
            <a:off x="4953000" y="895350"/>
            <a:ext cx="1087216" cy="1066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4191000" y="3790950"/>
            <a:ext cx="4495800" cy="923330"/>
          </a:xfrm>
          <a:prstGeom prst="rect">
            <a:avLst/>
          </a:prstGeom>
          <a:noFill/>
        </p:spPr>
        <p:txBody>
          <a:bodyPr wrap="square" rtlCol="0">
            <a:spAutoFit/>
          </a:bodyPr>
          <a:lstStyle/>
          <a:p>
            <a:r>
              <a:rPr lang="en-US" dirty="0"/>
              <a:t>The power extension of the stave FPC terminates 400. mm further away in Z in a patch panel that is a part of the service barrel</a:t>
            </a:r>
          </a:p>
        </p:txBody>
      </p:sp>
      <p:cxnSp>
        <p:nvCxnSpPr>
          <p:cNvPr id="12" name="Straight Arrow Connector 11"/>
          <p:cNvCxnSpPr/>
          <p:nvPr/>
        </p:nvCxnSpPr>
        <p:spPr>
          <a:xfrm flipH="1" flipV="1">
            <a:off x="2971800" y="3486150"/>
            <a:ext cx="1219200" cy="838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609600" y="4415386"/>
            <a:ext cx="2743200" cy="369332"/>
          </a:xfrm>
          <a:prstGeom prst="rect">
            <a:avLst/>
          </a:prstGeom>
          <a:noFill/>
        </p:spPr>
        <p:txBody>
          <a:bodyPr wrap="square" rtlCol="0">
            <a:spAutoFit/>
          </a:bodyPr>
          <a:lstStyle/>
          <a:p>
            <a:r>
              <a:rPr lang="en-US" dirty="0"/>
              <a:t>Steve water cooling lines</a:t>
            </a:r>
          </a:p>
        </p:txBody>
      </p:sp>
      <p:cxnSp>
        <p:nvCxnSpPr>
          <p:cNvPr id="15" name="Straight Arrow Connector 14"/>
          <p:cNvCxnSpPr/>
          <p:nvPr/>
        </p:nvCxnSpPr>
        <p:spPr>
          <a:xfrm flipH="1" flipV="1">
            <a:off x="1905000" y="3790950"/>
            <a:ext cx="457200" cy="685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3344333" y="781566"/>
            <a:ext cx="1524000" cy="369332"/>
          </a:xfrm>
          <a:prstGeom prst="rect">
            <a:avLst/>
          </a:prstGeom>
          <a:noFill/>
        </p:spPr>
        <p:txBody>
          <a:bodyPr wrap="square" rtlCol="0">
            <a:spAutoFit/>
          </a:bodyPr>
          <a:lstStyle/>
          <a:p>
            <a:r>
              <a:rPr lang="en-US" dirty="0"/>
              <a:t>PP2</a:t>
            </a:r>
          </a:p>
        </p:txBody>
      </p:sp>
      <p:cxnSp>
        <p:nvCxnSpPr>
          <p:cNvPr id="14" name="Straight Arrow Connector 13"/>
          <p:cNvCxnSpPr/>
          <p:nvPr/>
        </p:nvCxnSpPr>
        <p:spPr>
          <a:xfrm flipH="1">
            <a:off x="2895600" y="1112282"/>
            <a:ext cx="685800" cy="621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4025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229600" cy="546497"/>
          </a:xfrm>
        </p:spPr>
        <p:txBody>
          <a:bodyPr/>
          <a:lstStyle/>
          <a:p>
            <a:r>
              <a:rPr lang="en-US" sz="3600" dirty="0"/>
              <a:t>PP3 patch panel at end of service barrel:</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19</a:t>
            </a:fld>
            <a:endParaRPr lang="en-US" altLang="en-US"/>
          </a:p>
        </p:txBody>
      </p:sp>
      <p:pic>
        <p:nvPicPr>
          <p:cNvPr id="6" name="Picture 5"/>
          <p:cNvPicPr>
            <a:picLocks noChangeAspect="1"/>
          </p:cNvPicPr>
          <p:nvPr/>
        </p:nvPicPr>
        <p:blipFill>
          <a:blip r:embed="rId2"/>
          <a:stretch>
            <a:fillRect/>
          </a:stretch>
        </p:blipFill>
        <p:spPr>
          <a:xfrm>
            <a:off x="237067" y="742950"/>
            <a:ext cx="6093626" cy="3638550"/>
          </a:xfrm>
          <a:prstGeom prst="rect">
            <a:avLst/>
          </a:prstGeom>
        </p:spPr>
      </p:pic>
      <p:cxnSp>
        <p:nvCxnSpPr>
          <p:cNvPr id="10" name="Straight Arrow Connector 9"/>
          <p:cNvCxnSpPr/>
          <p:nvPr/>
        </p:nvCxnSpPr>
        <p:spPr>
          <a:xfrm flipH="1" flipV="1">
            <a:off x="5029200" y="3105150"/>
            <a:ext cx="685800" cy="533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5791200" y="3562350"/>
            <a:ext cx="3048000" cy="923330"/>
          </a:xfrm>
          <a:prstGeom prst="rect">
            <a:avLst/>
          </a:prstGeom>
          <a:noFill/>
        </p:spPr>
        <p:txBody>
          <a:bodyPr wrap="square" rtlCol="0">
            <a:spAutoFit/>
          </a:bodyPr>
          <a:lstStyle/>
          <a:p>
            <a:r>
              <a:rPr lang="en-US" dirty="0"/>
              <a:t>Data cable interconnection,</a:t>
            </a:r>
          </a:p>
          <a:p>
            <a:r>
              <a:rPr lang="en-US" dirty="0" err="1"/>
              <a:t>Samtec</a:t>
            </a:r>
            <a:r>
              <a:rPr lang="en-US" dirty="0"/>
              <a:t> Fire-Fly high density </a:t>
            </a:r>
          </a:p>
          <a:p>
            <a:r>
              <a:rPr lang="en-US" dirty="0"/>
              <a:t>connection</a:t>
            </a:r>
          </a:p>
        </p:txBody>
      </p:sp>
      <p:cxnSp>
        <p:nvCxnSpPr>
          <p:cNvPr id="13" name="Straight Arrow Connector 12"/>
          <p:cNvCxnSpPr/>
          <p:nvPr/>
        </p:nvCxnSpPr>
        <p:spPr>
          <a:xfrm flipH="1" flipV="1">
            <a:off x="5181600" y="2190750"/>
            <a:ext cx="1295400" cy="228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4" name="Picture 1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11" t="33889" r="18013" b="32777"/>
          <a:stretch/>
        </p:blipFill>
        <p:spPr>
          <a:xfrm>
            <a:off x="6587067" y="1177738"/>
            <a:ext cx="2278380" cy="670112"/>
          </a:xfrm>
          <a:prstGeom prst="rect">
            <a:avLst/>
          </a:prstGeom>
        </p:spPr>
      </p:pic>
      <p:sp>
        <p:nvSpPr>
          <p:cNvPr id="15" name="TextBox 14"/>
          <p:cNvSpPr txBox="1"/>
          <p:nvPr/>
        </p:nvSpPr>
        <p:spPr>
          <a:xfrm>
            <a:off x="6570134" y="1985367"/>
            <a:ext cx="2438400" cy="1200329"/>
          </a:xfrm>
          <a:prstGeom prst="rect">
            <a:avLst/>
          </a:prstGeom>
          <a:noFill/>
        </p:spPr>
        <p:txBody>
          <a:bodyPr wrap="square" rtlCol="0">
            <a:spAutoFit/>
          </a:bodyPr>
          <a:lstStyle/>
          <a:p>
            <a:r>
              <a:rPr lang="en-US" dirty="0">
                <a:solidFill>
                  <a:srgbClr val="C00000"/>
                </a:solidFill>
              </a:rPr>
              <a:t>Fisher S105 + DPB 105</a:t>
            </a:r>
          </a:p>
          <a:p>
            <a:r>
              <a:rPr lang="en-US" dirty="0">
                <a:solidFill>
                  <a:srgbClr val="C00000"/>
                </a:solidFill>
              </a:rPr>
              <a:t>Analog and Digital power + stave </a:t>
            </a:r>
            <a:r>
              <a:rPr lang="en-US">
                <a:solidFill>
                  <a:srgbClr val="C00000"/>
                </a:solidFill>
              </a:rPr>
              <a:t>cooling plate carbon </a:t>
            </a:r>
            <a:r>
              <a:rPr lang="en-US" dirty="0">
                <a:solidFill>
                  <a:srgbClr val="C00000"/>
                </a:solidFill>
              </a:rPr>
              <a:t>ground</a:t>
            </a:r>
          </a:p>
        </p:txBody>
      </p:sp>
      <p:sp>
        <p:nvSpPr>
          <p:cNvPr id="7" name="TextBox 6"/>
          <p:cNvSpPr txBox="1"/>
          <p:nvPr/>
        </p:nvSpPr>
        <p:spPr>
          <a:xfrm>
            <a:off x="457200" y="4248150"/>
            <a:ext cx="2438400" cy="646331"/>
          </a:xfrm>
          <a:prstGeom prst="rect">
            <a:avLst/>
          </a:prstGeom>
          <a:noFill/>
        </p:spPr>
        <p:txBody>
          <a:bodyPr wrap="square" rtlCol="0">
            <a:spAutoFit/>
          </a:bodyPr>
          <a:lstStyle/>
          <a:p>
            <a:r>
              <a:rPr lang="en-US" dirty="0">
                <a:solidFill>
                  <a:srgbClr val="0070C0"/>
                </a:solidFill>
              </a:rPr>
              <a:t>Pass through hole for water line</a:t>
            </a:r>
          </a:p>
        </p:txBody>
      </p:sp>
      <p:cxnSp>
        <p:nvCxnSpPr>
          <p:cNvPr id="9" name="Straight Arrow Connector 8"/>
          <p:cNvCxnSpPr>
            <a:stCxn id="7" idx="0"/>
          </p:cNvCxnSpPr>
          <p:nvPr/>
        </p:nvCxnSpPr>
        <p:spPr>
          <a:xfrm flipV="1">
            <a:off x="1676400" y="3714750"/>
            <a:ext cx="45720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684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Focus scope from WBS structure:</a:t>
            </a:r>
          </a:p>
        </p:txBody>
      </p:sp>
      <p:sp>
        <p:nvSpPr>
          <p:cNvPr id="3" name="Content Placeholder 2"/>
          <p:cNvSpPr>
            <a:spLocks noGrp="1"/>
          </p:cNvSpPr>
          <p:nvPr>
            <p:ph idx="1"/>
          </p:nvPr>
        </p:nvSpPr>
        <p:spPr>
          <a:xfrm>
            <a:off x="229434" y="944055"/>
            <a:ext cx="8457366" cy="3394472"/>
          </a:xfrm>
        </p:spPr>
        <p:txBody>
          <a:bodyPr/>
          <a:lstStyle/>
          <a:p>
            <a:pPr marL="457200" lvl="1" indent="0">
              <a:buNone/>
            </a:pPr>
            <a:r>
              <a:rPr lang="en-US" sz="2800" dirty="0">
                <a:solidFill>
                  <a:srgbClr val="C00000"/>
                </a:solidFill>
              </a:rPr>
              <a:t>WBS number:</a:t>
            </a:r>
            <a:r>
              <a:rPr lang="en-US" dirty="0"/>
              <a:t>			</a:t>
            </a:r>
            <a:r>
              <a:rPr lang="en-US" sz="2800" dirty="0">
                <a:solidFill>
                  <a:srgbClr val="C00000"/>
                </a:solidFill>
              </a:rPr>
              <a:t>WBS Title:</a:t>
            </a:r>
          </a:p>
          <a:p>
            <a:pPr marL="457200" lvl="1" indent="0">
              <a:buNone/>
            </a:pPr>
            <a:r>
              <a:rPr lang="en-US" dirty="0"/>
              <a:t>3.02.03.02.01			Mechanical </a:t>
            </a:r>
            <a:r>
              <a:rPr lang="en-US" dirty="0">
                <a:solidFill>
                  <a:srgbClr val="C00000"/>
                </a:solidFill>
              </a:rPr>
              <a:t>detector</a:t>
            </a:r>
            <a:r>
              <a:rPr lang="en-US" dirty="0"/>
              <a:t> design</a:t>
            </a:r>
          </a:p>
          <a:p>
            <a:pPr marL="457200" lvl="1" indent="0">
              <a:buNone/>
            </a:pPr>
            <a:r>
              <a:rPr lang="en-US" dirty="0"/>
              <a:t>3.02.03.01.02			</a:t>
            </a:r>
            <a:r>
              <a:rPr lang="en-US" dirty="0">
                <a:solidFill>
                  <a:srgbClr val="00B050"/>
                </a:solidFill>
              </a:rPr>
              <a:t>End Wheels</a:t>
            </a:r>
          </a:p>
          <a:p>
            <a:pPr marL="457200" lvl="1" indent="0">
              <a:buNone/>
            </a:pPr>
            <a:r>
              <a:rPr lang="en-US" dirty="0"/>
              <a:t>3.02.03.01.03			Mechanical Fabrication</a:t>
            </a:r>
          </a:p>
          <a:p>
            <a:pPr marL="457200" lvl="1" indent="0">
              <a:buNone/>
            </a:pPr>
            <a:r>
              <a:rPr lang="en-US" dirty="0"/>
              <a:t>3.02.03.02.03.01			Cylindrical Support Structure </a:t>
            </a:r>
            <a:r>
              <a:rPr lang="en-US" dirty="0">
                <a:solidFill>
                  <a:srgbClr val="0070C0"/>
                </a:solidFill>
              </a:rPr>
              <a:t>CYSS</a:t>
            </a:r>
          </a:p>
        </p:txBody>
      </p:sp>
      <p:sp>
        <p:nvSpPr>
          <p:cNvPr id="4" name="Date Placeholder 3"/>
          <p:cNvSpPr>
            <a:spLocks noGrp="1"/>
          </p:cNvSpPr>
          <p:nvPr>
            <p:ph type="dt" sz="half" idx="10"/>
          </p:nvPr>
        </p:nvSpPr>
        <p:spPr/>
        <p:txBody>
          <a:bodyPr/>
          <a:lstStyle/>
          <a:p>
            <a:pPr>
              <a:defRPr/>
            </a:pPr>
            <a:r>
              <a:rPr lang="en-US" altLang="en-US"/>
              <a:t>July 29-30, 2019</a:t>
            </a:r>
          </a:p>
        </p:txBody>
      </p:sp>
      <p:sp>
        <p:nvSpPr>
          <p:cNvPr id="5" name="Footer Placeholder 4"/>
          <p:cNvSpPr>
            <a:spLocks noGrp="1"/>
          </p:cNvSpPr>
          <p:nvPr>
            <p:ph type="ftr" sz="quarter" idx="11"/>
          </p:nvPr>
        </p:nvSpPr>
        <p:spPr/>
        <p:txBody>
          <a:body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a:t>
            </a:fld>
            <a:endParaRPr lang="en-US" altLang="en-US"/>
          </a:p>
        </p:txBody>
      </p:sp>
    </p:spTree>
    <p:extLst>
      <p:ext uri="{BB962C8B-B14F-4D97-AF65-F5344CB8AC3E}">
        <p14:creationId xmlns:p14="http://schemas.microsoft.com/office/powerpoint/2010/main" val="5877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MIT and LANL engineers at CERN:</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20</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26" y="1408331"/>
            <a:ext cx="4471774" cy="33538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956" y="1408331"/>
            <a:ext cx="4452550" cy="3339412"/>
          </a:xfrm>
          <a:prstGeom prst="rect">
            <a:avLst/>
          </a:prstGeom>
        </p:spPr>
      </p:pic>
      <p:sp>
        <p:nvSpPr>
          <p:cNvPr id="8" name="TextBox 7"/>
          <p:cNvSpPr txBox="1"/>
          <p:nvPr/>
        </p:nvSpPr>
        <p:spPr>
          <a:xfrm>
            <a:off x="304800" y="666750"/>
            <a:ext cx="8382000" cy="646331"/>
          </a:xfrm>
          <a:prstGeom prst="rect">
            <a:avLst/>
          </a:prstGeom>
          <a:noFill/>
        </p:spPr>
        <p:txBody>
          <a:bodyPr wrap="square" rtlCol="0">
            <a:spAutoFit/>
          </a:bodyPr>
          <a:lstStyle/>
          <a:p>
            <a:r>
              <a:rPr lang="en-US" dirty="0"/>
              <a:t>It was to our great benefit to be able to work with Corrado Gargiulo, the chief engineer for the ALICE ITS upgrade project, his sharing of information has been invaluable.</a:t>
            </a:r>
          </a:p>
        </p:txBody>
      </p:sp>
    </p:spTree>
    <p:extLst>
      <p:ext uri="{BB962C8B-B14F-4D97-AF65-F5344CB8AC3E}">
        <p14:creationId xmlns:p14="http://schemas.microsoft.com/office/powerpoint/2010/main" val="3631705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39CE-AED5-244E-81D5-21718B97DFF0}"/>
              </a:ext>
            </a:extLst>
          </p:cNvPr>
          <p:cNvSpPr>
            <a:spLocks noGrp="1"/>
          </p:cNvSpPr>
          <p:nvPr>
            <p:ph type="title"/>
          </p:nvPr>
        </p:nvSpPr>
        <p:spPr/>
        <p:txBody>
          <a:bodyPr/>
          <a:lstStyle/>
          <a:p>
            <a:r>
              <a:rPr lang="en-US" dirty="0"/>
              <a:t>Schedules &amp; Milestones </a:t>
            </a:r>
          </a:p>
        </p:txBody>
      </p:sp>
      <p:sp>
        <p:nvSpPr>
          <p:cNvPr id="3" name="Date Placeholder 2">
            <a:extLst>
              <a:ext uri="{FF2B5EF4-FFF2-40B4-BE49-F238E27FC236}">
                <a16:creationId xmlns:a16="http://schemas.microsoft.com/office/drawing/2014/main" id="{F6FE141A-DD97-5644-97E9-9D0124684C0B}"/>
              </a:ext>
            </a:extLst>
          </p:cNvPr>
          <p:cNvSpPr>
            <a:spLocks noGrp="1"/>
          </p:cNvSpPr>
          <p:nvPr>
            <p:ph type="dt" sz="half" idx="10"/>
          </p:nvPr>
        </p:nvSpPr>
        <p:spPr/>
        <p:txBody>
          <a:bodyPr/>
          <a:lstStyle/>
          <a:p>
            <a:pPr>
              <a:defRPr/>
            </a:pPr>
            <a:r>
              <a:rPr lang="en-US" altLang="en-US"/>
              <a:t>July 29-30, 2019</a:t>
            </a:r>
            <a:endParaRPr lang="en-US" altLang="en-US" dirty="0"/>
          </a:p>
        </p:txBody>
      </p:sp>
      <p:sp>
        <p:nvSpPr>
          <p:cNvPr id="4" name="Footer Placeholder 3">
            <a:extLst>
              <a:ext uri="{FF2B5EF4-FFF2-40B4-BE49-F238E27FC236}">
                <a16:creationId xmlns:a16="http://schemas.microsoft.com/office/drawing/2014/main" id="{B3E3C380-AE73-4D4A-990B-FACE7DB71E3B}"/>
              </a:ext>
            </a:extLst>
          </p:cNvPr>
          <p:cNvSpPr>
            <a:spLocks noGrp="1"/>
          </p:cNvSpPr>
          <p:nvPr>
            <p:ph type="ftr" sz="quarter" idx="11"/>
          </p:nvPr>
        </p:nvSpPr>
        <p:spPr/>
        <p:txBody>
          <a:bodyPr/>
          <a:lstStyle/>
          <a:p>
            <a:pPr>
              <a:defRPr/>
            </a:pPr>
            <a:r>
              <a:rPr lang="en-US"/>
              <a:t>MVTX C&amp;S Review - Overview</a:t>
            </a:r>
            <a:endParaRPr lang="en-US" dirty="0"/>
          </a:p>
        </p:txBody>
      </p:sp>
      <p:sp>
        <p:nvSpPr>
          <p:cNvPr id="5" name="Slide Number Placeholder 4">
            <a:extLst>
              <a:ext uri="{FF2B5EF4-FFF2-40B4-BE49-F238E27FC236}">
                <a16:creationId xmlns:a16="http://schemas.microsoft.com/office/drawing/2014/main" id="{034D073C-4F2E-4F43-BFBA-1C65BF2E1B77}"/>
              </a:ext>
            </a:extLst>
          </p:cNvPr>
          <p:cNvSpPr>
            <a:spLocks noGrp="1"/>
          </p:cNvSpPr>
          <p:nvPr>
            <p:ph type="sldNum" sz="quarter" idx="12"/>
          </p:nvPr>
        </p:nvSpPr>
        <p:spPr/>
        <p:txBody>
          <a:bodyPr/>
          <a:lstStyle/>
          <a:p>
            <a:fld id="{0AE0C637-5835-444B-B8C0-92C25AFA2084}" type="slidenum">
              <a:rPr lang="en-US" altLang="en-US" smtClean="0"/>
              <a:pPr/>
              <a:t>21</a:t>
            </a:fld>
            <a:endParaRPr lang="en-US" altLang="en-US" dirty="0"/>
          </a:p>
        </p:txBody>
      </p:sp>
      <p:sp>
        <p:nvSpPr>
          <p:cNvPr id="8" name="TextBox 7"/>
          <p:cNvSpPr txBox="1"/>
          <p:nvPr/>
        </p:nvSpPr>
        <p:spPr>
          <a:xfrm>
            <a:off x="152400" y="1504950"/>
            <a:ext cx="2133600" cy="369332"/>
          </a:xfrm>
          <a:prstGeom prst="rect">
            <a:avLst/>
          </a:prstGeom>
          <a:noFill/>
        </p:spPr>
        <p:txBody>
          <a:bodyPr wrap="square" rtlCol="0">
            <a:spAutoFit/>
          </a:bodyPr>
          <a:lstStyle/>
          <a:p>
            <a:r>
              <a:rPr lang="en-US" dirty="0"/>
              <a:t>WBS 3.02.03.02.01</a:t>
            </a:r>
          </a:p>
        </p:txBody>
      </p:sp>
      <p:cxnSp>
        <p:nvCxnSpPr>
          <p:cNvPr id="10" name="Straight Arrow Connector 9"/>
          <p:cNvCxnSpPr>
            <a:cxnSpLocks/>
          </p:cNvCxnSpPr>
          <p:nvPr/>
        </p:nvCxnSpPr>
        <p:spPr>
          <a:xfrm>
            <a:off x="2133600" y="1657350"/>
            <a:ext cx="99060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152400" y="2144130"/>
            <a:ext cx="1981200" cy="369332"/>
          </a:xfrm>
          <a:prstGeom prst="rect">
            <a:avLst/>
          </a:prstGeom>
          <a:noFill/>
        </p:spPr>
        <p:txBody>
          <a:bodyPr wrap="square" rtlCol="0">
            <a:spAutoFit/>
          </a:bodyPr>
          <a:lstStyle/>
          <a:p>
            <a:r>
              <a:rPr lang="en-US" dirty="0"/>
              <a:t>WBS 3.02.03.02.02</a:t>
            </a:r>
          </a:p>
        </p:txBody>
      </p:sp>
      <p:cxnSp>
        <p:nvCxnSpPr>
          <p:cNvPr id="13" name="Straight Arrow Connector 12"/>
          <p:cNvCxnSpPr>
            <a:cxnSpLocks/>
            <a:stCxn id="11" idx="3"/>
          </p:cNvCxnSpPr>
          <p:nvPr/>
        </p:nvCxnSpPr>
        <p:spPr>
          <a:xfrm>
            <a:off x="2133600" y="2328796"/>
            <a:ext cx="3124200" cy="0"/>
          </a:xfrm>
          <a:prstGeom prst="straightConnector1">
            <a:avLst/>
          </a:prstGeom>
          <a:ln>
            <a:solidFill>
              <a:srgbClr val="00B050"/>
            </a:solidFill>
            <a:tailEnd type="triangle"/>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152400" y="2513462"/>
            <a:ext cx="2362200" cy="369332"/>
          </a:xfrm>
          <a:prstGeom prst="rect">
            <a:avLst/>
          </a:prstGeom>
          <a:noFill/>
        </p:spPr>
        <p:txBody>
          <a:bodyPr wrap="square" rtlCol="0">
            <a:spAutoFit/>
          </a:bodyPr>
          <a:lstStyle/>
          <a:p>
            <a:r>
              <a:rPr lang="en-US" dirty="0"/>
              <a:t>WBS 3.02.03.02.03.01</a:t>
            </a:r>
          </a:p>
        </p:txBody>
      </p:sp>
      <p:cxnSp>
        <p:nvCxnSpPr>
          <p:cNvPr id="16" name="Straight Arrow Connector 15"/>
          <p:cNvCxnSpPr>
            <a:cxnSpLocks/>
          </p:cNvCxnSpPr>
          <p:nvPr/>
        </p:nvCxnSpPr>
        <p:spPr>
          <a:xfrm flipV="1">
            <a:off x="2438400" y="2482639"/>
            <a:ext cx="2819400" cy="184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52400" y="1874282"/>
            <a:ext cx="2133600" cy="369332"/>
          </a:xfrm>
          <a:prstGeom prst="rect">
            <a:avLst/>
          </a:prstGeom>
          <a:noFill/>
        </p:spPr>
        <p:txBody>
          <a:bodyPr wrap="square" rtlCol="0">
            <a:spAutoFit/>
          </a:bodyPr>
          <a:lstStyle/>
          <a:p>
            <a:r>
              <a:rPr lang="en-US" dirty="0"/>
              <a:t>WBS 3.02.03.02.03</a:t>
            </a:r>
          </a:p>
        </p:txBody>
      </p:sp>
      <p:cxnSp>
        <p:nvCxnSpPr>
          <p:cNvPr id="19" name="Straight Arrow Connector 18"/>
          <p:cNvCxnSpPr/>
          <p:nvPr/>
        </p:nvCxnSpPr>
        <p:spPr>
          <a:xfrm flipV="1">
            <a:off x="2133600" y="1874282"/>
            <a:ext cx="2590800" cy="1640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98654C28-8C5C-984E-ABF7-FC93F557540F}"/>
              </a:ext>
            </a:extLst>
          </p:cNvPr>
          <p:cNvPicPr>
            <a:picLocks noChangeAspect="1"/>
          </p:cNvPicPr>
          <p:nvPr/>
        </p:nvPicPr>
        <p:blipFill>
          <a:blip r:embed="rId2"/>
          <a:stretch>
            <a:fillRect/>
          </a:stretch>
        </p:blipFill>
        <p:spPr>
          <a:xfrm>
            <a:off x="2286000" y="742950"/>
            <a:ext cx="6896894" cy="3968075"/>
          </a:xfrm>
          <a:prstGeom prst="rect">
            <a:avLst/>
          </a:prstGeom>
        </p:spPr>
      </p:pic>
    </p:spTree>
    <p:extLst>
      <p:ext uri="{BB962C8B-B14F-4D97-AF65-F5344CB8AC3E}">
        <p14:creationId xmlns:p14="http://schemas.microsoft.com/office/powerpoint/2010/main" val="1944973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p:txBody>
          <a:bodyPr/>
          <a:lstStyle/>
          <a:p>
            <a:pPr eaLnBrk="1" hangingPunct="1"/>
            <a:r>
              <a:rPr lang="en-US" altLang="en-US" sz="4000" dirty="0">
                <a:solidFill>
                  <a:srgbClr val="000000"/>
                </a:solidFill>
              </a:rPr>
              <a:t>L3 Technical Overview</a:t>
            </a:r>
          </a:p>
        </p:txBody>
      </p:sp>
      <p:sp>
        <p:nvSpPr>
          <p:cNvPr id="2" name="Content Placeholder 1"/>
          <p:cNvSpPr>
            <a:spLocks noGrp="1"/>
          </p:cNvSpPr>
          <p:nvPr>
            <p:ph idx="1"/>
          </p:nvPr>
        </p:nvSpPr>
        <p:spPr>
          <a:xfrm>
            <a:off x="533400" y="819150"/>
            <a:ext cx="8153400" cy="3775473"/>
          </a:xfrm>
        </p:spPr>
        <p:txBody>
          <a:bodyPr/>
          <a:lstStyle/>
          <a:p>
            <a:r>
              <a:rPr lang="en-US" dirty="0"/>
              <a:t>Current CAD model for the MVTX detector and service barrel are near completion</a:t>
            </a:r>
          </a:p>
          <a:p>
            <a:r>
              <a:rPr lang="en-US" dirty="0"/>
              <a:t>Work on producing detailed drawings for both composite and aluminum pieces are in production</a:t>
            </a:r>
          </a:p>
          <a:p>
            <a:r>
              <a:rPr lang="en-US" dirty="0"/>
              <a:t>Demonstration of current design for patch panels has been shown to work with stave cabling, using 3D printed models</a:t>
            </a:r>
          </a:p>
          <a:p>
            <a:r>
              <a:rPr lang="en-US" dirty="0"/>
              <a:t>On-going integration issues with other tracking detector systems have been addressed through the </a:t>
            </a:r>
            <a:r>
              <a:rPr lang="en-US" dirty="0" err="1"/>
              <a:t>sPHEINX</a:t>
            </a:r>
            <a:r>
              <a:rPr lang="en-US" dirty="0"/>
              <a:t> Office of System Integration (OSI)</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000080"/>
                </a:solidFill>
                <a:cs typeface="Arial" pitchFamily="34" charset="0"/>
              </a:rPr>
              <a:t>July 29-30, 2019</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22</a:t>
            </a:fld>
            <a:endParaRPr lang="en-US" altLang="en-US" sz="1200">
              <a:solidFill>
                <a:srgbClr val="898989"/>
              </a:solidFill>
              <a:cs typeface="Arial" pitchFamily="34" charset="0"/>
            </a:endParaRPr>
          </a:p>
        </p:txBody>
      </p:sp>
    </p:spTree>
    <p:extLst>
      <p:ext uri="{BB962C8B-B14F-4D97-AF65-F5344CB8AC3E}">
        <p14:creationId xmlns:p14="http://schemas.microsoft.com/office/powerpoint/2010/main" val="453430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0"/>
            <a:ext cx="9144000" cy="571500"/>
          </a:xfrm>
        </p:spPr>
        <p:txBody>
          <a:bodyPr/>
          <a:lstStyle/>
          <a:p>
            <a:r>
              <a:rPr lang="en-US" altLang="en-US" sz="4800" dirty="0"/>
              <a:t>Schedule Drivers</a:t>
            </a:r>
          </a:p>
        </p:txBody>
      </p:sp>
      <p:sp>
        <p:nvSpPr>
          <p:cNvPr id="5" name="Footer Placeholder 4"/>
          <p:cNvSpPr>
            <a:spLocks noGrp="1"/>
          </p:cNvSpPr>
          <p:nvPr>
            <p:ph type="ftr" sz="quarter" idx="11"/>
          </p:nvPr>
        </p:nvSpPr>
        <p:spPr/>
        <p:txBody>
          <a:bodyPr/>
          <a:lstStyle/>
          <a:p>
            <a:pPr>
              <a:defRPr/>
            </a:pPr>
            <a:r>
              <a:rPr lang="en-US"/>
              <a:t>sPHENIX  Director's Review</a:t>
            </a:r>
            <a:endParaRPr lang="en-US" dirty="0"/>
          </a:p>
        </p:txBody>
      </p:sp>
      <p:sp>
        <p:nvSpPr>
          <p:cNvPr id="2355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A7AB8A6-B572-47B0-BE28-D07C52C49F6A}" type="slidenum">
              <a:rPr lang="en-US" altLang="en-US" sz="1200">
                <a:solidFill>
                  <a:srgbClr val="898989"/>
                </a:solidFill>
              </a:rPr>
              <a:pPr eaLnBrk="1" hangingPunct="1"/>
              <a:t>23</a:t>
            </a:fld>
            <a:endParaRPr lang="en-US" altLang="en-US" sz="1200">
              <a:solidFill>
                <a:srgbClr val="898989"/>
              </a:solidFill>
            </a:endParaRPr>
          </a:p>
        </p:txBody>
      </p:sp>
      <p:sp>
        <p:nvSpPr>
          <p:cNvPr id="23557"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July 29-30, 2019</a:t>
            </a:r>
          </a:p>
        </p:txBody>
      </p:sp>
      <p:sp>
        <p:nvSpPr>
          <p:cNvPr id="2" name="Content Placeholder 1"/>
          <p:cNvSpPr>
            <a:spLocks noGrp="1"/>
          </p:cNvSpPr>
          <p:nvPr>
            <p:ph idx="1"/>
          </p:nvPr>
        </p:nvSpPr>
        <p:spPr>
          <a:xfrm>
            <a:off x="457200" y="895350"/>
            <a:ext cx="8229600" cy="3394472"/>
          </a:xfrm>
        </p:spPr>
        <p:txBody>
          <a:bodyPr/>
          <a:lstStyle/>
          <a:p>
            <a:r>
              <a:rPr lang="en-US" dirty="0"/>
              <a:t>Integration management – ongoing</a:t>
            </a:r>
          </a:p>
          <a:p>
            <a:r>
              <a:rPr lang="en-US" dirty="0"/>
              <a:t>FEA studies – next six months</a:t>
            </a:r>
          </a:p>
          <a:p>
            <a:r>
              <a:rPr lang="en-US" dirty="0"/>
              <a:t>Detail drawings for shell components  – next four months</a:t>
            </a:r>
          </a:p>
          <a:p>
            <a:r>
              <a:rPr lang="en-US" dirty="0"/>
              <a:t>CYSS production – next three months prototype</a:t>
            </a:r>
          </a:p>
          <a:p>
            <a:r>
              <a:rPr lang="en-US" dirty="0"/>
              <a:t>Stave testing and qualifying – production beginning at CERN</a:t>
            </a:r>
          </a:p>
          <a:p>
            <a:r>
              <a:rPr lang="en-US" dirty="0"/>
              <a:t>Jigs and fixtures for assembly – design and fabrication next eight months</a:t>
            </a:r>
          </a:p>
        </p:txBody>
      </p:sp>
    </p:spTree>
    <p:extLst>
      <p:ext uri="{BB962C8B-B14F-4D97-AF65-F5344CB8AC3E}">
        <p14:creationId xmlns:p14="http://schemas.microsoft.com/office/powerpoint/2010/main" val="22173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z="4800" dirty="0">
                <a:solidFill>
                  <a:srgbClr val="000000"/>
                </a:solidFill>
              </a:rPr>
              <a:t>Status and Highlights</a:t>
            </a:r>
          </a:p>
        </p:txBody>
      </p:sp>
      <p:sp>
        <p:nvSpPr>
          <p:cNvPr id="2" name="Content Placeholder 1"/>
          <p:cNvSpPr>
            <a:spLocks noGrp="1"/>
          </p:cNvSpPr>
          <p:nvPr>
            <p:ph idx="1"/>
          </p:nvPr>
        </p:nvSpPr>
        <p:spPr/>
        <p:txBody>
          <a:bodyPr/>
          <a:lstStyle/>
          <a:p>
            <a:r>
              <a:rPr lang="en-US" dirty="0"/>
              <a:t>Update completed for MVTX CAD model, compatible with other </a:t>
            </a:r>
            <a:r>
              <a:rPr lang="en-US" dirty="0" err="1"/>
              <a:t>sPHEINX</a:t>
            </a:r>
            <a:r>
              <a:rPr lang="en-US" dirty="0"/>
              <a:t> tracking detectors (INTT and TPC)</a:t>
            </a:r>
          </a:p>
          <a:p>
            <a:r>
              <a:rPr lang="en-US" dirty="0"/>
              <a:t>Negotiate with BNL CAD department on extending the current PHENIX beam-pipe</a:t>
            </a:r>
          </a:p>
          <a:p>
            <a:r>
              <a:rPr lang="en-US" dirty="0"/>
              <a:t>Looking at commercial vendors to produce carbon composite pieces for assembly, produce prototype for evaluation</a:t>
            </a:r>
          </a:p>
        </p:txBody>
      </p:sp>
      <p:sp>
        <p:nvSpPr>
          <p:cNvPr id="29703"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July 29-30, 2019</a:t>
            </a:r>
          </a:p>
        </p:txBody>
      </p:sp>
      <p:sp>
        <p:nvSpPr>
          <p:cNvPr id="3" name="Footer Placeholder 2"/>
          <p:cNvSpPr>
            <a:spLocks noGrp="1"/>
          </p:cNvSpPr>
          <p:nvPr>
            <p:ph type="ftr" sz="quarter" idx="11"/>
          </p:nvPr>
        </p:nvSpPr>
        <p:spPr/>
        <p:txBody>
          <a:bodyPr/>
          <a:lstStyle/>
          <a:p>
            <a:pPr>
              <a:defRPr/>
            </a:pPr>
            <a:r>
              <a:rPr lang="en-US"/>
              <a:t>sPHENIX  Director's Review</a:t>
            </a:r>
          </a:p>
        </p:txBody>
      </p:sp>
      <p:sp>
        <p:nvSpPr>
          <p:cNvPr id="296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0AC9DE8-C407-4789-A3B0-CCF044CC2A0C}" type="slidenum">
              <a:rPr lang="en-US" altLang="en-US" sz="1200">
                <a:solidFill>
                  <a:srgbClr val="000080"/>
                </a:solidFill>
              </a:rPr>
              <a:pPr eaLnBrk="1" hangingPunct="1"/>
              <a:t>24</a:t>
            </a:fld>
            <a:endParaRPr lang="en-US" altLang="en-US" sz="1200">
              <a:solidFill>
                <a:srgbClr val="898989"/>
              </a:solidFill>
            </a:endParaRPr>
          </a:p>
        </p:txBody>
      </p:sp>
    </p:spTree>
    <p:extLst>
      <p:ext uri="{BB962C8B-B14F-4D97-AF65-F5344CB8AC3E}">
        <p14:creationId xmlns:p14="http://schemas.microsoft.com/office/powerpoint/2010/main" val="1085337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6"/>
          <p:cNvSpPr>
            <a:spLocks noGrp="1"/>
          </p:cNvSpPr>
          <p:nvPr>
            <p:ph type="title"/>
          </p:nvPr>
        </p:nvSpPr>
        <p:spPr>
          <a:xfrm>
            <a:off x="381000" y="2114550"/>
            <a:ext cx="8229600" cy="857250"/>
          </a:xfrm>
        </p:spPr>
        <p:txBody>
          <a:bodyPr/>
          <a:lstStyle/>
          <a:p>
            <a:pPr algn="ctr"/>
            <a:r>
              <a:rPr lang="en-US" altLang="en-US"/>
              <a:t>Back Up</a:t>
            </a:r>
          </a:p>
        </p:txBody>
      </p:sp>
      <p:sp>
        <p:nvSpPr>
          <p:cNvPr id="6246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July 29-30, 2019</a:t>
            </a:r>
          </a:p>
        </p:txBody>
      </p:sp>
      <p:sp>
        <p:nvSpPr>
          <p:cNvPr id="6246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25</a:t>
            </a:fld>
            <a:endParaRPr lang="en-US" altLang="en-US" sz="1200">
              <a:solidFill>
                <a:srgbClr val="898989"/>
              </a:solidFill>
            </a:endParaRPr>
          </a:p>
        </p:txBody>
      </p:sp>
      <p:sp>
        <p:nvSpPr>
          <p:cNvPr id="2" name="Footer Placeholder 1"/>
          <p:cNvSpPr>
            <a:spLocks noGrp="1"/>
          </p:cNvSpPr>
          <p:nvPr>
            <p:ph type="ftr" sz="quarter" idx="11"/>
          </p:nvPr>
        </p:nvSpPr>
        <p:spPr/>
        <p:txBody>
          <a:bodyPr/>
          <a:lstStyle/>
          <a:p>
            <a:pPr>
              <a:defRPr/>
            </a:pPr>
            <a:r>
              <a:rPr lang="en-US"/>
              <a:t>sPHENIX  Director's Review</a:t>
            </a:r>
          </a:p>
        </p:txBody>
      </p:sp>
    </p:spTree>
    <p:extLst>
      <p:ext uri="{BB962C8B-B14F-4D97-AF65-F5344CB8AC3E}">
        <p14:creationId xmlns:p14="http://schemas.microsoft.com/office/powerpoint/2010/main" val="3033625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Precision layer assembly fixture:</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26</a:t>
            </a:fld>
            <a:endParaRPr lang="en-US" altLang="en-US"/>
          </a:p>
        </p:txBody>
      </p:sp>
      <p:pic>
        <p:nvPicPr>
          <p:cNvPr id="6" name="Picture 5"/>
          <p:cNvPicPr>
            <a:picLocks noChangeAspect="1"/>
          </p:cNvPicPr>
          <p:nvPr/>
        </p:nvPicPr>
        <p:blipFill>
          <a:blip r:embed="rId2"/>
          <a:stretch>
            <a:fillRect/>
          </a:stretch>
        </p:blipFill>
        <p:spPr>
          <a:xfrm>
            <a:off x="723900" y="609764"/>
            <a:ext cx="7696200" cy="4317043"/>
          </a:xfrm>
          <a:prstGeom prst="rect">
            <a:avLst/>
          </a:prstGeom>
        </p:spPr>
      </p:pic>
      <p:sp>
        <p:nvSpPr>
          <p:cNvPr id="7" name="Rectangle 6"/>
          <p:cNvSpPr/>
          <p:nvPr/>
        </p:nvSpPr>
        <p:spPr>
          <a:xfrm>
            <a:off x="685800" y="609764"/>
            <a:ext cx="2971800" cy="36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0" y="4629150"/>
            <a:ext cx="381000" cy="24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21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27</a:t>
            </a:fld>
            <a:endParaRPr lang="en-US" altLang="en-US"/>
          </a:p>
        </p:txBody>
      </p:sp>
      <p:pic>
        <p:nvPicPr>
          <p:cNvPr id="6" name="Picture 5"/>
          <p:cNvPicPr>
            <a:picLocks noChangeAspect="1"/>
          </p:cNvPicPr>
          <p:nvPr/>
        </p:nvPicPr>
        <p:blipFill>
          <a:blip r:embed="rId2"/>
          <a:stretch>
            <a:fillRect/>
          </a:stretch>
        </p:blipFill>
        <p:spPr>
          <a:xfrm>
            <a:off x="457200" y="602519"/>
            <a:ext cx="5667555" cy="4262778"/>
          </a:xfrm>
          <a:prstGeom prst="rect">
            <a:avLst/>
          </a:prstGeom>
        </p:spPr>
      </p:pic>
      <p:sp>
        <p:nvSpPr>
          <p:cNvPr id="7" name="TextBox 6"/>
          <p:cNvSpPr txBox="1"/>
          <p:nvPr/>
        </p:nvSpPr>
        <p:spPr>
          <a:xfrm>
            <a:off x="6477000" y="3638550"/>
            <a:ext cx="2362200" cy="923330"/>
          </a:xfrm>
          <a:prstGeom prst="rect">
            <a:avLst/>
          </a:prstGeom>
          <a:noFill/>
        </p:spPr>
        <p:txBody>
          <a:bodyPr wrap="square" rtlCol="0">
            <a:spAutoFit/>
          </a:bodyPr>
          <a:lstStyle/>
          <a:p>
            <a:r>
              <a:rPr lang="en-US" dirty="0"/>
              <a:t>Layer 0 with master stave, fixture used for gluing ruby pads</a:t>
            </a:r>
          </a:p>
        </p:txBody>
      </p:sp>
      <p:sp>
        <p:nvSpPr>
          <p:cNvPr id="8" name="TextBox 7"/>
          <p:cNvSpPr txBox="1"/>
          <p:nvPr/>
        </p:nvSpPr>
        <p:spPr>
          <a:xfrm>
            <a:off x="6553200" y="1504950"/>
            <a:ext cx="1676400" cy="646331"/>
          </a:xfrm>
          <a:prstGeom prst="rect">
            <a:avLst/>
          </a:prstGeom>
          <a:noFill/>
        </p:spPr>
        <p:txBody>
          <a:bodyPr wrap="square" rtlCol="0">
            <a:spAutoFit/>
          </a:bodyPr>
          <a:lstStyle/>
          <a:p>
            <a:r>
              <a:rPr lang="en-US" dirty="0"/>
              <a:t>Layer 1 with dummy staves</a:t>
            </a:r>
          </a:p>
        </p:txBody>
      </p:sp>
    </p:spTree>
    <p:extLst>
      <p:ext uri="{BB962C8B-B14F-4D97-AF65-F5344CB8AC3E}">
        <p14:creationId xmlns:p14="http://schemas.microsoft.com/office/powerpoint/2010/main" val="2211788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ALICE layer 0 assembly</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28</a:t>
            </a:fld>
            <a:endParaRPr lang="en-US" altLang="en-US"/>
          </a:p>
        </p:txBody>
      </p:sp>
      <p:pic>
        <p:nvPicPr>
          <p:cNvPr id="6" name="Picture 5"/>
          <p:cNvPicPr>
            <a:picLocks noChangeAspect="1"/>
          </p:cNvPicPr>
          <p:nvPr/>
        </p:nvPicPr>
        <p:blipFill>
          <a:blip r:embed="rId2"/>
          <a:stretch>
            <a:fillRect/>
          </a:stretch>
        </p:blipFill>
        <p:spPr>
          <a:xfrm>
            <a:off x="1066800" y="692295"/>
            <a:ext cx="7239000" cy="4105895"/>
          </a:xfrm>
          <a:prstGeom prst="rect">
            <a:avLst/>
          </a:prstGeom>
        </p:spPr>
      </p:pic>
    </p:spTree>
    <p:extLst>
      <p:ext uri="{BB962C8B-B14F-4D97-AF65-F5344CB8AC3E}">
        <p14:creationId xmlns:p14="http://schemas.microsoft.com/office/powerpoint/2010/main" val="1287701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MVTX stave cooling circuit:</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29</a:t>
            </a:fld>
            <a:endParaRPr lang="en-US" altLang="en-US"/>
          </a:p>
        </p:txBody>
      </p:sp>
      <p:pic>
        <p:nvPicPr>
          <p:cNvPr id="6" name="Picture 5"/>
          <p:cNvPicPr>
            <a:picLocks noChangeAspect="1"/>
          </p:cNvPicPr>
          <p:nvPr/>
        </p:nvPicPr>
        <p:blipFill rotWithShape="1">
          <a:blip r:embed="rId2"/>
          <a:srcRect l="9773" t="1644" b="23418"/>
          <a:stretch/>
        </p:blipFill>
        <p:spPr>
          <a:xfrm>
            <a:off x="1066800" y="742950"/>
            <a:ext cx="7114536" cy="3352800"/>
          </a:xfrm>
          <a:prstGeom prst="rect">
            <a:avLst/>
          </a:prstGeom>
        </p:spPr>
      </p:pic>
      <p:sp>
        <p:nvSpPr>
          <p:cNvPr id="7" name="TextBox 6"/>
          <p:cNvSpPr txBox="1"/>
          <p:nvPr/>
        </p:nvSpPr>
        <p:spPr>
          <a:xfrm>
            <a:off x="5562600" y="4095750"/>
            <a:ext cx="1828800" cy="369332"/>
          </a:xfrm>
          <a:prstGeom prst="rect">
            <a:avLst/>
          </a:prstGeom>
          <a:noFill/>
        </p:spPr>
        <p:txBody>
          <a:bodyPr wrap="square" rtlCol="0">
            <a:spAutoFit/>
          </a:bodyPr>
          <a:lstStyle/>
          <a:p>
            <a:r>
              <a:rPr lang="en-US" dirty="0"/>
              <a:t>Detector stave</a:t>
            </a:r>
          </a:p>
        </p:txBody>
      </p:sp>
      <p:sp>
        <p:nvSpPr>
          <p:cNvPr id="8" name="TextBox 7"/>
          <p:cNvSpPr txBox="1"/>
          <p:nvPr/>
        </p:nvSpPr>
        <p:spPr>
          <a:xfrm>
            <a:off x="838200" y="4063656"/>
            <a:ext cx="1143000" cy="646331"/>
          </a:xfrm>
          <a:prstGeom prst="rect">
            <a:avLst/>
          </a:prstGeom>
          <a:noFill/>
        </p:spPr>
        <p:txBody>
          <a:bodyPr wrap="square" rtlCol="0">
            <a:spAutoFit/>
          </a:bodyPr>
          <a:lstStyle/>
          <a:p>
            <a:r>
              <a:rPr lang="en-US" dirty="0"/>
              <a:t>Service barrel</a:t>
            </a:r>
          </a:p>
        </p:txBody>
      </p:sp>
      <p:sp>
        <p:nvSpPr>
          <p:cNvPr id="9" name="TextBox 8"/>
          <p:cNvSpPr txBox="1"/>
          <p:nvPr/>
        </p:nvSpPr>
        <p:spPr>
          <a:xfrm>
            <a:off x="1854408" y="1034022"/>
            <a:ext cx="762000" cy="369332"/>
          </a:xfrm>
          <a:prstGeom prst="rect">
            <a:avLst/>
          </a:prstGeom>
          <a:noFill/>
        </p:spPr>
        <p:txBody>
          <a:bodyPr wrap="square" rtlCol="0">
            <a:spAutoFit/>
          </a:bodyPr>
          <a:lstStyle/>
          <a:p>
            <a:r>
              <a:rPr lang="en-US" dirty="0"/>
              <a:t>PP2a</a:t>
            </a:r>
          </a:p>
        </p:txBody>
      </p:sp>
      <p:sp>
        <p:nvSpPr>
          <p:cNvPr id="10" name="TextBox 9"/>
          <p:cNvSpPr txBox="1"/>
          <p:nvPr/>
        </p:nvSpPr>
        <p:spPr>
          <a:xfrm>
            <a:off x="38724" y="1034022"/>
            <a:ext cx="1217951" cy="1754326"/>
          </a:xfrm>
          <a:prstGeom prst="rect">
            <a:avLst/>
          </a:prstGeom>
          <a:noFill/>
        </p:spPr>
        <p:txBody>
          <a:bodyPr wrap="square" rtlCol="0">
            <a:spAutoFit/>
          </a:bodyPr>
          <a:lstStyle/>
          <a:p>
            <a:r>
              <a:rPr lang="en-US" dirty="0"/>
              <a:t>PP2b,</a:t>
            </a:r>
          </a:p>
          <a:p>
            <a:r>
              <a:rPr lang="en-US" dirty="0"/>
              <a:t>Transition from, 4 to</a:t>
            </a:r>
          </a:p>
          <a:p>
            <a:r>
              <a:rPr lang="en-US" dirty="0"/>
              <a:t>6 mm</a:t>
            </a:r>
          </a:p>
          <a:p>
            <a:r>
              <a:rPr lang="en-US" dirty="0"/>
              <a:t>Dia. </a:t>
            </a:r>
          </a:p>
          <a:p>
            <a:endParaRPr lang="en-US" dirty="0"/>
          </a:p>
        </p:txBody>
      </p:sp>
      <p:cxnSp>
        <p:nvCxnSpPr>
          <p:cNvPr id="12" name="Straight Arrow Connector 11"/>
          <p:cNvCxnSpPr/>
          <p:nvPr/>
        </p:nvCxnSpPr>
        <p:spPr>
          <a:xfrm>
            <a:off x="1676400" y="4280416"/>
            <a:ext cx="9144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a:off x="76200" y="4280416"/>
            <a:ext cx="6858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6162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2"/>
          </p:nvPr>
        </p:nvSpPr>
        <p:spPr bwMode="auto">
          <a:xfrm>
            <a:off x="8382000" y="4800600"/>
            <a:ext cx="7620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5890263-FCCA-418A-AF2A-07636736DD99}" type="slidenum">
              <a:rPr lang="en-US" altLang="en-US" sz="1200">
                <a:solidFill>
                  <a:srgbClr val="000080"/>
                </a:solidFill>
                <a:cs typeface="Arial" pitchFamily="34" charset="0"/>
              </a:rPr>
              <a:pPr eaLnBrk="1" hangingPunct="1"/>
              <a:t>3</a:t>
            </a:fld>
            <a:endParaRPr lang="en-US" altLang="en-US" sz="1200">
              <a:solidFill>
                <a:srgbClr val="898989"/>
              </a:solidFill>
              <a:cs typeface="Arial" pitchFamily="34" charset="0"/>
            </a:endParaRPr>
          </a:p>
        </p:txBody>
      </p:sp>
      <p:sp>
        <p:nvSpPr>
          <p:cNvPr id="2053" name="Title 1"/>
          <p:cNvSpPr>
            <a:spLocks noGrp="1"/>
          </p:cNvSpPr>
          <p:nvPr>
            <p:ph type="title"/>
          </p:nvPr>
        </p:nvSpPr>
        <p:spPr>
          <a:xfrm>
            <a:off x="457200" y="57150"/>
            <a:ext cx="8229600" cy="571500"/>
          </a:xfrm>
        </p:spPr>
        <p:txBody>
          <a:bodyPr/>
          <a:lstStyle/>
          <a:p>
            <a:pPr eaLnBrk="1" hangingPunct="1">
              <a:defRPr/>
            </a:pPr>
            <a:r>
              <a:rPr lang="en-US" sz="4000" dirty="0">
                <a:solidFill>
                  <a:srgbClr val="000000"/>
                </a:solidFill>
                <a:latin typeface="+mn-lt"/>
                <a:ea typeface="MS PGothic" charset="0"/>
              </a:rPr>
              <a:t>MVTX </a:t>
            </a:r>
            <a:r>
              <a:rPr lang="en-US" sz="4000" b="1" dirty="0">
                <a:solidFill>
                  <a:srgbClr val="C00000"/>
                </a:solidFill>
                <a:latin typeface="+mn-lt"/>
                <a:ea typeface="MS PGothic" charset="0"/>
              </a:rPr>
              <a:t>Detector</a:t>
            </a:r>
            <a:r>
              <a:rPr lang="en-US" sz="4000" dirty="0">
                <a:solidFill>
                  <a:srgbClr val="000000"/>
                </a:solidFill>
                <a:latin typeface="+mn-lt"/>
                <a:ea typeface="MS PGothic" charset="0"/>
              </a:rPr>
              <a:t> nomenclature:</a:t>
            </a:r>
          </a:p>
        </p:txBody>
      </p:sp>
      <p:sp>
        <p:nvSpPr>
          <p:cNvPr id="16388"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July 29-30, 2019</a:t>
            </a:r>
          </a:p>
        </p:txBody>
      </p:sp>
      <p:sp>
        <p:nvSpPr>
          <p:cNvPr id="3" name="Footer Placeholder 2"/>
          <p:cNvSpPr>
            <a:spLocks noGrp="1"/>
          </p:cNvSpPr>
          <p:nvPr>
            <p:ph type="ftr" sz="quarter" idx="11"/>
          </p:nvPr>
        </p:nvSpPr>
        <p:spPr/>
        <p:txBody>
          <a:bodyPr/>
          <a:lstStyle/>
          <a:p>
            <a:pPr>
              <a:defRPr/>
            </a:pPr>
            <a:r>
              <a:rPr lang="en-US"/>
              <a:t>sPHENIX  Director's Review</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739" t="15926" r="4946" b="11482"/>
          <a:stretch/>
        </p:blipFill>
        <p:spPr>
          <a:xfrm>
            <a:off x="1371600" y="830818"/>
            <a:ext cx="6781800" cy="3733800"/>
          </a:xfrm>
          <a:prstGeom prst="rect">
            <a:avLst/>
          </a:prstGeom>
        </p:spPr>
      </p:pic>
      <p:sp>
        <p:nvSpPr>
          <p:cNvPr id="5" name="TextBox 4"/>
          <p:cNvSpPr txBox="1"/>
          <p:nvPr/>
        </p:nvSpPr>
        <p:spPr>
          <a:xfrm>
            <a:off x="8022956" y="3379827"/>
            <a:ext cx="1143000" cy="369332"/>
          </a:xfrm>
          <a:prstGeom prst="rect">
            <a:avLst/>
          </a:prstGeom>
          <a:noFill/>
        </p:spPr>
        <p:txBody>
          <a:bodyPr wrap="square" rtlCol="0">
            <a:spAutoFit/>
          </a:bodyPr>
          <a:lstStyle/>
          <a:p>
            <a:r>
              <a:rPr lang="en-US" dirty="0"/>
              <a:t>Layer 0</a:t>
            </a:r>
          </a:p>
        </p:txBody>
      </p:sp>
      <p:sp>
        <p:nvSpPr>
          <p:cNvPr id="6" name="TextBox 5"/>
          <p:cNvSpPr txBox="1"/>
          <p:nvPr/>
        </p:nvSpPr>
        <p:spPr>
          <a:xfrm>
            <a:off x="7419168" y="2697718"/>
            <a:ext cx="990600" cy="369332"/>
          </a:xfrm>
          <a:prstGeom prst="rect">
            <a:avLst/>
          </a:prstGeom>
          <a:noFill/>
        </p:spPr>
        <p:txBody>
          <a:bodyPr wrap="square" rtlCol="0">
            <a:spAutoFit/>
          </a:bodyPr>
          <a:lstStyle/>
          <a:p>
            <a:r>
              <a:rPr lang="en-US" dirty="0"/>
              <a:t>Layer 1</a:t>
            </a:r>
          </a:p>
        </p:txBody>
      </p:sp>
      <p:sp>
        <p:nvSpPr>
          <p:cNvPr id="9" name="TextBox 8"/>
          <p:cNvSpPr txBox="1"/>
          <p:nvPr/>
        </p:nvSpPr>
        <p:spPr>
          <a:xfrm>
            <a:off x="6776634" y="1878462"/>
            <a:ext cx="990600" cy="369332"/>
          </a:xfrm>
          <a:prstGeom prst="rect">
            <a:avLst/>
          </a:prstGeom>
          <a:noFill/>
        </p:spPr>
        <p:txBody>
          <a:bodyPr wrap="square" rtlCol="0">
            <a:spAutoFit/>
          </a:bodyPr>
          <a:lstStyle/>
          <a:p>
            <a:r>
              <a:rPr lang="en-US" dirty="0"/>
              <a:t>Layer 2</a:t>
            </a:r>
          </a:p>
        </p:txBody>
      </p:sp>
      <p:sp>
        <p:nvSpPr>
          <p:cNvPr id="10" name="TextBox 9"/>
          <p:cNvSpPr txBox="1"/>
          <p:nvPr/>
        </p:nvSpPr>
        <p:spPr>
          <a:xfrm>
            <a:off x="6208699" y="1033198"/>
            <a:ext cx="2162969" cy="381000"/>
          </a:xfrm>
          <a:prstGeom prst="rect">
            <a:avLst/>
          </a:prstGeom>
          <a:noFill/>
        </p:spPr>
        <p:txBody>
          <a:bodyPr wrap="square" rtlCol="0">
            <a:spAutoFit/>
          </a:bodyPr>
          <a:lstStyle/>
          <a:p>
            <a:r>
              <a:rPr lang="en-US" dirty="0"/>
              <a:t>Layer 3, outer shell</a:t>
            </a:r>
          </a:p>
        </p:txBody>
      </p:sp>
      <p:sp>
        <p:nvSpPr>
          <p:cNvPr id="11" name="TextBox 10"/>
          <p:cNvSpPr txBox="1"/>
          <p:nvPr/>
        </p:nvSpPr>
        <p:spPr>
          <a:xfrm>
            <a:off x="6907078" y="4004669"/>
            <a:ext cx="1246322" cy="369332"/>
          </a:xfrm>
          <a:prstGeom prst="rect">
            <a:avLst/>
          </a:prstGeom>
          <a:noFill/>
        </p:spPr>
        <p:txBody>
          <a:bodyPr wrap="square" rtlCol="0">
            <a:spAutoFit/>
          </a:bodyPr>
          <a:lstStyle/>
          <a:p>
            <a:r>
              <a:rPr lang="en-US" dirty="0">
                <a:solidFill>
                  <a:srgbClr val="00B050"/>
                </a:solidFill>
              </a:rPr>
              <a:t>staves</a:t>
            </a:r>
          </a:p>
        </p:txBody>
      </p:sp>
      <p:sp>
        <p:nvSpPr>
          <p:cNvPr id="12" name="TextBox 11"/>
          <p:cNvSpPr txBox="1"/>
          <p:nvPr/>
        </p:nvSpPr>
        <p:spPr>
          <a:xfrm>
            <a:off x="5117979" y="4377763"/>
            <a:ext cx="2074190" cy="369332"/>
          </a:xfrm>
          <a:prstGeom prst="rect">
            <a:avLst/>
          </a:prstGeom>
          <a:noFill/>
        </p:spPr>
        <p:txBody>
          <a:bodyPr wrap="square" rtlCol="0">
            <a:spAutoFit/>
          </a:bodyPr>
          <a:lstStyle/>
          <a:p>
            <a:r>
              <a:rPr lang="en-US" dirty="0"/>
              <a:t>Patch panels, (PP1)</a:t>
            </a:r>
          </a:p>
        </p:txBody>
      </p:sp>
      <p:sp>
        <p:nvSpPr>
          <p:cNvPr id="13" name="TextBox 12"/>
          <p:cNvSpPr txBox="1"/>
          <p:nvPr/>
        </p:nvSpPr>
        <p:spPr>
          <a:xfrm>
            <a:off x="669249" y="4111844"/>
            <a:ext cx="2438400" cy="646331"/>
          </a:xfrm>
          <a:prstGeom prst="rect">
            <a:avLst/>
          </a:prstGeom>
          <a:noFill/>
        </p:spPr>
        <p:txBody>
          <a:bodyPr wrap="square" rtlCol="0">
            <a:spAutoFit/>
          </a:bodyPr>
          <a:lstStyle/>
          <a:p>
            <a:r>
              <a:rPr lang="en-US" dirty="0"/>
              <a:t>Analog and digital power pig-tails, FPC</a:t>
            </a:r>
          </a:p>
        </p:txBody>
      </p:sp>
      <p:cxnSp>
        <p:nvCxnSpPr>
          <p:cNvPr id="15" name="Straight Arrow Connector 14"/>
          <p:cNvCxnSpPr/>
          <p:nvPr/>
        </p:nvCxnSpPr>
        <p:spPr>
          <a:xfrm flipV="1">
            <a:off x="2819400" y="4111844"/>
            <a:ext cx="609600"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2815765" y="3767675"/>
            <a:ext cx="291884" cy="5288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flipV="1">
            <a:off x="2133600" y="3257550"/>
            <a:ext cx="685800" cy="1059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H="1" flipV="1">
            <a:off x="3171031" y="2190750"/>
            <a:ext cx="3229769" cy="2183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flipV="1">
            <a:off x="3962400" y="3257550"/>
            <a:ext cx="2444212" cy="11164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flipV="1">
            <a:off x="4861611" y="4027481"/>
            <a:ext cx="1539189" cy="3651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H="1" flipV="1">
            <a:off x="5486400" y="2247794"/>
            <a:ext cx="2154264" cy="189025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386" name="Straight Arrow Connector 16385"/>
          <p:cNvCxnSpPr/>
          <p:nvPr/>
        </p:nvCxnSpPr>
        <p:spPr>
          <a:xfrm flipH="1" flipV="1">
            <a:off x="5943600" y="3085518"/>
            <a:ext cx="1638946" cy="102632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389" name="Straight Arrow Connector 16388"/>
          <p:cNvCxnSpPr/>
          <p:nvPr/>
        </p:nvCxnSpPr>
        <p:spPr>
          <a:xfrm flipH="1" flipV="1">
            <a:off x="6752431" y="3800025"/>
            <a:ext cx="831729" cy="31181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202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546497"/>
          </a:xfrm>
        </p:spPr>
        <p:txBody>
          <a:bodyPr/>
          <a:lstStyle/>
          <a:p>
            <a:r>
              <a:rPr lang="en-US" sz="3200" dirty="0"/>
              <a:t>Metrology and survey, stave alignment in layer</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30</a:t>
            </a:fld>
            <a:endParaRPr lang="en-US" altLang="en-US"/>
          </a:p>
        </p:txBody>
      </p:sp>
      <p:pic>
        <p:nvPicPr>
          <p:cNvPr id="6" name="Picture 5"/>
          <p:cNvPicPr>
            <a:picLocks noChangeAspect="1"/>
          </p:cNvPicPr>
          <p:nvPr/>
        </p:nvPicPr>
        <p:blipFill rotWithShape="1">
          <a:blip r:embed="rId2"/>
          <a:srcRect t="8197"/>
          <a:stretch/>
        </p:blipFill>
        <p:spPr>
          <a:xfrm>
            <a:off x="304800" y="688340"/>
            <a:ext cx="8305006" cy="4267157"/>
          </a:xfrm>
          <a:prstGeom prst="rect">
            <a:avLst/>
          </a:prstGeom>
        </p:spPr>
      </p:pic>
      <p:sp>
        <p:nvSpPr>
          <p:cNvPr id="7" name="Rectangle 6"/>
          <p:cNvSpPr/>
          <p:nvPr/>
        </p:nvSpPr>
        <p:spPr>
          <a:xfrm>
            <a:off x="7848600" y="666750"/>
            <a:ext cx="609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7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073"/>
            <a:ext cx="8229600" cy="546497"/>
          </a:xfrm>
        </p:spPr>
        <p:txBody>
          <a:bodyPr/>
          <a:lstStyle/>
          <a:p>
            <a:r>
              <a:rPr lang="en-US" sz="3600" dirty="0"/>
              <a:t>ALICE FEA optimized carbon lay-up, CYSS:</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31</a:t>
            </a:fld>
            <a:endParaRPr lang="en-US" altLang="en-US"/>
          </a:p>
        </p:txBody>
      </p:sp>
      <p:pic>
        <p:nvPicPr>
          <p:cNvPr id="6" name="Picture 5"/>
          <p:cNvPicPr>
            <a:picLocks noChangeAspect="1"/>
          </p:cNvPicPr>
          <p:nvPr/>
        </p:nvPicPr>
        <p:blipFill rotWithShape="1">
          <a:blip r:embed="rId2"/>
          <a:srcRect l="833" t="9785" b="20093"/>
          <a:stretch/>
        </p:blipFill>
        <p:spPr>
          <a:xfrm>
            <a:off x="0" y="895350"/>
            <a:ext cx="9067800" cy="3276600"/>
          </a:xfrm>
          <a:prstGeom prst="rect">
            <a:avLst/>
          </a:prstGeom>
        </p:spPr>
      </p:pic>
      <p:sp>
        <p:nvSpPr>
          <p:cNvPr id="7" name="Rectangle 6"/>
          <p:cNvSpPr/>
          <p:nvPr/>
        </p:nvSpPr>
        <p:spPr>
          <a:xfrm>
            <a:off x="8229600" y="66675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62600" y="1657350"/>
            <a:ext cx="1447800" cy="369332"/>
          </a:xfrm>
          <a:prstGeom prst="rect">
            <a:avLst/>
          </a:prstGeom>
          <a:noFill/>
        </p:spPr>
        <p:txBody>
          <a:bodyPr wrap="square" rtlCol="0">
            <a:spAutoFit/>
          </a:bodyPr>
          <a:lstStyle/>
          <a:p>
            <a:r>
              <a:rPr lang="en-US" dirty="0"/>
              <a:t>Sag ~ 115</a:t>
            </a:r>
            <a:r>
              <a:rPr lang="el-GR" dirty="0"/>
              <a:t>μ</a:t>
            </a:r>
            <a:r>
              <a:rPr lang="en-US" dirty="0"/>
              <a:t>m</a:t>
            </a:r>
          </a:p>
        </p:txBody>
      </p:sp>
    </p:spTree>
    <p:extLst>
      <p:ext uri="{BB962C8B-B14F-4D97-AF65-F5344CB8AC3E}">
        <p14:creationId xmlns:p14="http://schemas.microsoft.com/office/powerpoint/2010/main" val="1758412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08" t="9819"/>
          <a:stretch/>
        </p:blipFill>
        <p:spPr>
          <a:xfrm>
            <a:off x="495300" y="697081"/>
            <a:ext cx="8153400" cy="4198953"/>
          </a:xfrm>
          <a:prstGeom prst="rect">
            <a:avLst/>
          </a:prstGeom>
        </p:spPr>
      </p:pic>
      <p:sp>
        <p:nvSpPr>
          <p:cNvPr id="2" name="Title 1"/>
          <p:cNvSpPr>
            <a:spLocks noGrp="1"/>
          </p:cNvSpPr>
          <p:nvPr>
            <p:ph type="title"/>
          </p:nvPr>
        </p:nvSpPr>
        <p:spPr/>
        <p:txBody>
          <a:bodyPr/>
          <a:lstStyle/>
          <a:p>
            <a:r>
              <a:rPr lang="en-US" sz="4000" dirty="0"/>
              <a:t>FEA stave static and modal:</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32</a:t>
            </a:fld>
            <a:endParaRPr lang="en-US" altLang="en-US"/>
          </a:p>
        </p:txBody>
      </p:sp>
      <p:sp>
        <p:nvSpPr>
          <p:cNvPr id="8" name="Rectangle 7"/>
          <p:cNvSpPr/>
          <p:nvPr/>
        </p:nvSpPr>
        <p:spPr>
          <a:xfrm>
            <a:off x="7924800" y="455295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26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MVTX detector parameters:</a:t>
            </a:r>
          </a:p>
        </p:txBody>
      </p:sp>
      <p:sp>
        <p:nvSpPr>
          <p:cNvPr id="3" name="Content Placeholder 2"/>
          <p:cNvSpPr>
            <a:spLocks noGrp="1"/>
          </p:cNvSpPr>
          <p:nvPr>
            <p:ph idx="1"/>
          </p:nvPr>
        </p:nvSpPr>
        <p:spPr>
          <a:xfrm>
            <a:off x="388673" y="597165"/>
            <a:ext cx="8229600" cy="4229100"/>
          </a:xfrm>
        </p:spPr>
        <p:txBody>
          <a:bodyPr>
            <a:normAutofit lnSpcReduction="10000"/>
          </a:bodyPr>
          <a:lstStyle/>
          <a:p>
            <a:r>
              <a:rPr lang="en-US" dirty="0"/>
              <a:t>Estimated total weight for four layer half assembly – 1.1 kg</a:t>
            </a:r>
          </a:p>
          <a:p>
            <a:r>
              <a:rPr lang="en-US" dirty="0"/>
              <a:t>Estimated total power for four layer half assembly – 90 watts</a:t>
            </a:r>
          </a:p>
          <a:p>
            <a:pPr lvl="1"/>
            <a:r>
              <a:rPr lang="en-US" dirty="0"/>
              <a:t>24 staves, 9 MAPS chips, 180 </a:t>
            </a:r>
            <a:r>
              <a:rPr lang="en-US" dirty="0" err="1"/>
              <a:t>mW</a:t>
            </a:r>
            <a:r>
              <a:rPr lang="en-US" dirty="0"/>
              <a:t>/chip</a:t>
            </a:r>
          </a:p>
          <a:p>
            <a:r>
              <a:rPr lang="en-US" b="1" dirty="0">
                <a:solidFill>
                  <a:srgbClr val="3399FF"/>
                </a:solidFill>
              </a:rPr>
              <a:t>CYSS</a:t>
            </a:r>
            <a:r>
              <a:rPr lang="en-US" dirty="0"/>
              <a:t> – </a:t>
            </a:r>
            <a:r>
              <a:rPr lang="en-US" b="1" dirty="0">
                <a:solidFill>
                  <a:srgbClr val="3399FF"/>
                </a:solidFill>
              </a:rPr>
              <a:t>cy</a:t>
            </a:r>
            <a:r>
              <a:rPr lang="en-US" dirty="0"/>
              <a:t>lindrical </a:t>
            </a:r>
            <a:r>
              <a:rPr lang="en-US" b="1" dirty="0">
                <a:solidFill>
                  <a:srgbClr val="3399FF"/>
                </a:solidFill>
              </a:rPr>
              <a:t>s</a:t>
            </a:r>
            <a:r>
              <a:rPr lang="en-US" dirty="0"/>
              <a:t>upport </a:t>
            </a:r>
            <a:r>
              <a:rPr lang="en-US" b="1" dirty="0">
                <a:solidFill>
                  <a:srgbClr val="3399FF"/>
                </a:solidFill>
              </a:rPr>
              <a:t>s</a:t>
            </a:r>
            <a:r>
              <a:rPr lang="en-US" dirty="0"/>
              <a:t>tructure (layer 3)</a:t>
            </a:r>
          </a:p>
          <a:p>
            <a:pPr lvl="1"/>
            <a:r>
              <a:rPr lang="en-US" dirty="0"/>
              <a:t>Radius cylindrical end to service barrel – 107.50 mm </a:t>
            </a:r>
          </a:p>
          <a:p>
            <a:pPr lvl="1"/>
            <a:r>
              <a:rPr lang="en-US" dirty="0"/>
              <a:t>Overall length – 606.42 mm </a:t>
            </a:r>
          </a:p>
          <a:p>
            <a:pPr lvl="1"/>
            <a:r>
              <a:rPr lang="en-US" dirty="0"/>
              <a:t>radius cylindrical </a:t>
            </a:r>
            <a:r>
              <a:rPr lang="en-US" dirty="0">
                <a:solidFill>
                  <a:srgbClr val="00B050"/>
                </a:solidFill>
              </a:rPr>
              <a:t>end wheel </a:t>
            </a:r>
            <a:r>
              <a:rPr lang="en-US" dirty="0"/>
              <a:t>– 52.7 mm</a:t>
            </a:r>
          </a:p>
          <a:p>
            <a:r>
              <a:rPr lang="en-US" dirty="0"/>
              <a:t>Survey markers: </a:t>
            </a:r>
            <a:r>
              <a:rPr lang="en-US" b="1" dirty="0">
                <a:solidFill>
                  <a:srgbClr val="3399FF"/>
                </a:solidFill>
              </a:rPr>
              <a:t>CYSS</a:t>
            </a:r>
            <a:r>
              <a:rPr lang="en-US" dirty="0"/>
              <a:t> aluminum end flange and </a:t>
            </a:r>
            <a:r>
              <a:rPr lang="en-US" b="1" dirty="0">
                <a:solidFill>
                  <a:srgbClr val="3399FF"/>
                </a:solidFill>
              </a:rPr>
              <a:t>CYSS </a:t>
            </a:r>
            <a:r>
              <a:rPr lang="en-US" dirty="0"/>
              <a:t>large aluminum half ring – location for pins</a:t>
            </a:r>
          </a:p>
          <a:p>
            <a:r>
              <a:rPr lang="en-US" dirty="0"/>
              <a:t>Cooling – room temp, water, negative pressure</a:t>
            </a:r>
          </a:p>
          <a:p>
            <a:pPr lvl="1"/>
            <a:r>
              <a:rPr lang="en-US" dirty="0"/>
              <a:t>Flow: 3 liters/hour/stave</a:t>
            </a:r>
          </a:p>
          <a:p>
            <a:pPr lvl="1"/>
            <a:endParaRPr lang="en-US" dirty="0"/>
          </a:p>
        </p:txBody>
      </p:sp>
      <p:sp>
        <p:nvSpPr>
          <p:cNvPr id="4" name="Date Placeholder 3"/>
          <p:cNvSpPr>
            <a:spLocks noGrp="1"/>
          </p:cNvSpPr>
          <p:nvPr>
            <p:ph type="dt" sz="half" idx="10"/>
          </p:nvPr>
        </p:nvSpPr>
        <p:spPr/>
        <p:txBody>
          <a:bodyPr/>
          <a:lstStyle/>
          <a:p>
            <a:pPr>
              <a:defRPr/>
            </a:pPr>
            <a:r>
              <a:rPr lang="en-US" altLang="en-US"/>
              <a:t>July 29-30, 2019</a:t>
            </a:r>
          </a:p>
        </p:txBody>
      </p:sp>
      <p:sp>
        <p:nvSpPr>
          <p:cNvPr id="5" name="Footer Placeholder 4"/>
          <p:cNvSpPr>
            <a:spLocks noGrp="1"/>
          </p:cNvSpPr>
          <p:nvPr>
            <p:ph type="ftr" sz="quarter" idx="11"/>
          </p:nvPr>
        </p:nvSpPr>
        <p:spPr/>
        <p:txBody>
          <a:body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a:p>
        </p:txBody>
      </p:sp>
    </p:spTree>
    <p:extLst>
      <p:ext uri="{BB962C8B-B14F-4D97-AF65-F5344CB8AC3E}">
        <p14:creationId xmlns:p14="http://schemas.microsoft.com/office/powerpoint/2010/main" val="139742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MVTX half assembly:</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5</a:t>
            </a:fld>
            <a:endParaRPr lang="en-US" alt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450" t="38148" r="152" b="18889"/>
          <a:stretch/>
        </p:blipFill>
        <p:spPr>
          <a:xfrm>
            <a:off x="1447800" y="605080"/>
            <a:ext cx="6629400" cy="22098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1090" t="40000" r="2221" b="20000"/>
          <a:stretch/>
        </p:blipFill>
        <p:spPr>
          <a:xfrm>
            <a:off x="1981200" y="3000375"/>
            <a:ext cx="6096000" cy="2057400"/>
          </a:xfrm>
          <a:prstGeom prst="rect">
            <a:avLst/>
          </a:prstGeom>
        </p:spPr>
      </p:pic>
      <p:sp>
        <p:nvSpPr>
          <p:cNvPr id="7" name="TextBox 6"/>
          <p:cNvSpPr txBox="1"/>
          <p:nvPr/>
        </p:nvSpPr>
        <p:spPr>
          <a:xfrm>
            <a:off x="3200400" y="2216317"/>
            <a:ext cx="6172200" cy="646331"/>
          </a:xfrm>
          <a:prstGeom prst="rect">
            <a:avLst/>
          </a:prstGeom>
          <a:noFill/>
          <a:ln>
            <a:noFill/>
          </a:ln>
        </p:spPr>
        <p:txBody>
          <a:bodyPr wrap="square" rtlCol="0">
            <a:spAutoFit/>
          </a:bodyPr>
          <a:lstStyle/>
          <a:p>
            <a:r>
              <a:rPr lang="en-US" dirty="0"/>
              <a:t>MVTX half detector with cables, cooling lines interconnection patch panel at the end of the service barrel</a:t>
            </a:r>
          </a:p>
        </p:txBody>
      </p:sp>
      <p:sp>
        <p:nvSpPr>
          <p:cNvPr id="9" name="TextBox 8"/>
          <p:cNvSpPr txBox="1"/>
          <p:nvPr/>
        </p:nvSpPr>
        <p:spPr>
          <a:xfrm>
            <a:off x="3962400" y="4476750"/>
            <a:ext cx="4914503" cy="369332"/>
          </a:xfrm>
          <a:prstGeom prst="rect">
            <a:avLst/>
          </a:prstGeom>
          <a:noFill/>
        </p:spPr>
        <p:txBody>
          <a:bodyPr wrap="square" rtlCol="0">
            <a:spAutoFit/>
          </a:bodyPr>
          <a:lstStyle/>
          <a:p>
            <a:r>
              <a:rPr lang="en-US" dirty="0"/>
              <a:t>MVTX half detector without services</a:t>
            </a:r>
          </a:p>
        </p:txBody>
      </p:sp>
      <p:sp>
        <p:nvSpPr>
          <p:cNvPr id="10" name="Oval 9"/>
          <p:cNvSpPr/>
          <p:nvPr/>
        </p:nvSpPr>
        <p:spPr>
          <a:xfrm>
            <a:off x="5943600" y="2782149"/>
            <a:ext cx="2209800" cy="1371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81800" y="3633718"/>
            <a:ext cx="1295400" cy="369332"/>
          </a:xfrm>
          <a:prstGeom prst="rect">
            <a:avLst/>
          </a:prstGeom>
          <a:noFill/>
        </p:spPr>
        <p:txBody>
          <a:bodyPr wrap="square" rtlCol="0">
            <a:spAutoFit/>
          </a:bodyPr>
          <a:lstStyle/>
          <a:p>
            <a:r>
              <a:rPr lang="en-US" b="1" dirty="0">
                <a:solidFill>
                  <a:srgbClr val="C00000"/>
                </a:solidFill>
              </a:rPr>
              <a:t>Detector</a:t>
            </a:r>
          </a:p>
        </p:txBody>
      </p:sp>
    </p:spTree>
    <p:extLst>
      <p:ext uri="{BB962C8B-B14F-4D97-AF65-F5344CB8AC3E}">
        <p14:creationId xmlns:p14="http://schemas.microsoft.com/office/powerpoint/2010/main" val="1778216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MVTX </a:t>
            </a:r>
            <a:r>
              <a:rPr lang="en-US" sz="4000" b="1" dirty="0">
                <a:solidFill>
                  <a:srgbClr val="C00000"/>
                </a:solidFill>
              </a:rPr>
              <a:t>Detector</a:t>
            </a:r>
            <a:r>
              <a:rPr lang="en-US" sz="4000" dirty="0"/>
              <a:t> – stave mounts:</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6</a:t>
            </a:fld>
            <a:endParaRPr lang="en-US" altLang="en-US"/>
          </a:p>
        </p:txBody>
      </p:sp>
      <p:pic>
        <p:nvPicPr>
          <p:cNvPr id="6" name="Picture 5"/>
          <p:cNvPicPr>
            <a:picLocks noChangeAspect="1"/>
          </p:cNvPicPr>
          <p:nvPr/>
        </p:nvPicPr>
        <p:blipFill rotWithShape="1">
          <a:blip r:embed="rId2"/>
          <a:srcRect r="4167"/>
          <a:stretch/>
        </p:blipFill>
        <p:spPr>
          <a:xfrm>
            <a:off x="113903" y="971550"/>
            <a:ext cx="8763000" cy="2775827"/>
          </a:xfrm>
          <a:prstGeom prst="rect">
            <a:avLst/>
          </a:prstGeom>
        </p:spPr>
      </p:pic>
      <p:sp>
        <p:nvSpPr>
          <p:cNvPr id="7" name="TextBox 6"/>
          <p:cNvSpPr txBox="1"/>
          <p:nvPr/>
        </p:nvSpPr>
        <p:spPr>
          <a:xfrm>
            <a:off x="6553200" y="2800350"/>
            <a:ext cx="2438400" cy="1477328"/>
          </a:xfrm>
          <a:prstGeom prst="rect">
            <a:avLst/>
          </a:prstGeom>
          <a:noFill/>
        </p:spPr>
        <p:txBody>
          <a:bodyPr wrap="square" rtlCol="0">
            <a:spAutoFit/>
          </a:bodyPr>
          <a:lstStyle/>
          <a:p>
            <a:r>
              <a:rPr lang="en-US" dirty="0"/>
              <a:t>Ruby sphere mounted in carbon-PEEK block, matching socket at end of stave,</a:t>
            </a:r>
          </a:p>
          <a:p>
            <a:r>
              <a:rPr lang="en-US" dirty="0"/>
              <a:t>Secured with a screw.</a:t>
            </a:r>
          </a:p>
        </p:txBody>
      </p:sp>
      <p:sp>
        <p:nvSpPr>
          <p:cNvPr id="8" name="TextBox 7"/>
          <p:cNvSpPr txBox="1"/>
          <p:nvPr/>
        </p:nvSpPr>
        <p:spPr>
          <a:xfrm>
            <a:off x="2286000" y="3028950"/>
            <a:ext cx="2819400" cy="1200329"/>
          </a:xfrm>
          <a:prstGeom prst="rect">
            <a:avLst/>
          </a:prstGeom>
          <a:noFill/>
        </p:spPr>
        <p:txBody>
          <a:bodyPr wrap="square" rtlCol="0">
            <a:spAutoFit/>
          </a:bodyPr>
          <a:lstStyle/>
          <a:p>
            <a:r>
              <a:rPr lang="en-US" dirty="0"/>
              <a:t>Ruby sphere mounted in PEEK block, matching slot at end of stave assembly, secured with a screw.</a:t>
            </a:r>
          </a:p>
        </p:txBody>
      </p:sp>
      <p:cxnSp>
        <p:nvCxnSpPr>
          <p:cNvPr id="10" name="Straight Arrow Connector 9"/>
          <p:cNvCxnSpPr/>
          <p:nvPr/>
        </p:nvCxnSpPr>
        <p:spPr>
          <a:xfrm flipH="1" flipV="1">
            <a:off x="1447800" y="2419350"/>
            <a:ext cx="1371600" cy="609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V="1">
            <a:off x="6858000" y="1733550"/>
            <a:ext cx="1295400" cy="1066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V="1">
            <a:off x="6858000" y="1504950"/>
            <a:ext cx="1219200" cy="1295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6206067" y="659535"/>
            <a:ext cx="2971800" cy="369332"/>
          </a:xfrm>
          <a:prstGeom prst="rect">
            <a:avLst/>
          </a:prstGeom>
          <a:noFill/>
        </p:spPr>
        <p:txBody>
          <a:bodyPr wrap="square" rtlCol="0">
            <a:spAutoFit/>
          </a:bodyPr>
          <a:lstStyle/>
          <a:p>
            <a:r>
              <a:rPr lang="en-US" dirty="0"/>
              <a:t>Carbon composite </a:t>
            </a:r>
            <a:r>
              <a:rPr lang="en-US" dirty="0">
                <a:solidFill>
                  <a:srgbClr val="00B050"/>
                </a:solidFill>
              </a:rPr>
              <a:t>end flange</a:t>
            </a:r>
          </a:p>
        </p:txBody>
      </p:sp>
      <p:sp>
        <p:nvSpPr>
          <p:cNvPr id="16" name="TextBox 15"/>
          <p:cNvSpPr txBox="1"/>
          <p:nvPr/>
        </p:nvSpPr>
        <p:spPr>
          <a:xfrm>
            <a:off x="113903" y="1504950"/>
            <a:ext cx="3162697" cy="369332"/>
          </a:xfrm>
          <a:prstGeom prst="rect">
            <a:avLst/>
          </a:prstGeom>
          <a:noFill/>
        </p:spPr>
        <p:txBody>
          <a:bodyPr wrap="square" rtlCol="0">
            <a:spAutoFit/>
          </a:bodyPr>
          <a:lstStyle/>
          <a:p>
            <a:r>
              <a:rPr lang="en-US" dirty="0"/>
              <a:t>Carbon composite conical shell</a:t>
            </a:r>
          </a:p>
        </p:txBody>
      </p:sp>
      <p:cxnSp>
        <p:nvCxnSpPr>
          <p:cNvPr id="18" name="Straight Arrow Connector 17"/>
          <p:cNvCxnSpPr/>
          <p:nvPr/>
        </p:nvCxnSpPr>
        <p:spPr>
          <a:xfrm flipH="1">
            <a:off x="685800" y="1874282"/>
            <a:ext cx="609600" cy="4688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7848600" y="971550"/>
            <a:ext cx="533400"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113904" y="4255714"/>
            <a:ext cx="8382794" cy="646331"/>
          </a:xfrm>
          <a:prstGeom prst="rect">
            <a:avLst/>
          </a:prstGeom>
          <a:noFill/>
        </p:spPr>
        <p:txBody>
          <a:bodyPr wrap="square" rtlCol="0">
            <a:spAutoFit/>
          </a:bodyPr>
          <a:lstStyle/>
          <a:p>
            <a:r>
              <a:rPr lang="en-US" i="1" dirty="0"/>
              <a:t>Prior to mounting staves, both end flange and conical shell are mounted in a precision assembly fixture where the spacing is set using a master stave - locate mounting blocks.</a:t>
            </a:r>
          </a:p>
        </p:txBody>
      </p:sp>
    </p:spTree>
    <p:extLst>
      <p:ext uri="{BB962C8B-B14F-4D97-AF65-F5344CB8AC3E}">
        <p14:creationId xmlns:p14="http://schemas.microsoft.com/office/powerpoint/2010/main" val="173093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64" y="0"/>
            <a:ext cx="8229600" cy="546497"/>
          </a:xfrm>
        </p:spPr>
        <p:txBody>
          <a:bodyPr/>
          <a:lstStyle/>
          <a:p>
            <a:r>
              <a:rPr lang="en-US" sz="4000" dirty="0"/>
              <a:t>Integrated stave grounding:</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7</a:t>
            </a:fld>
            <a:endParaRPr lang="en-US" altLang="en-US"/>
          </a:p>
        </p:txBody>
      </p:sp>
      <p:pic>
        <p:nvPicPr>
          <p:cNvPr id="1026" name="Picture 2" descr="d0bed59d-4e40-44e3-9649-40b609cb9237@win"/>
          <p:cNvPicPr>
            <a:picLocks noChangeAspect="1" noChangeArrowheads="1"/>
          </p:cNvPicPr>
          <p:nvPr/>
        </p:nvPicPr>
        <p:blipFill rotWithShape="1">
          <a:blip r:embed="rId2">
            <a:extLst>
              <a:ext uri="{28A0092B-C50C-407E-A947-70E740481C1C}">
                <a14:useLocalDpi xmlns:a14="http://schemas.microsoft.com/office/drawing/2010/main" val="0"/>
              </a:ext>
            </a:extLst>
          </a:blip>
          <a:srcRect l="-1" t="25304" r="-905" b="58754"/>
          <a:stretch/>
        </p:blipFill>
        <p:spPr bwMode="auto">
          <a:xfrm>
            <a:off x="185739" y="2330504"/>
            <a:ext cx="5376862" cy="6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0039c7d-8ff8-4536-8faa-de60d462e3c3@win"/>
          <p:cNvPicPr>
            <a:picLocks noChangeAspect="1" noChangeArrowheads="1"/>
          </p:cNvPicPr>
          <p:nvPr/>
        </p:nvPicPr>
        <p:blipFill rotWithShape="1">
          <a:blip r:embed="rId3">
            <a:extLst>
              <a:ext uri="{28A0092B-C50C-407E-A947-70E740481C1C}">
                <a14:useLocalDpi xmlns:a14="http://schemas.microsoft.com/office/drawing/2010/main" val="0"/>
              </a:ext>
            </a:extLst>
          </a:blip>
          <a:srcRect t="14479" r="935" b="59337"/>
          <a:stretch/>
        </p:blipFill>
        <p:spPr bwMode="auto">
          <a:xfrm>
            <a:off x="157163" y="661987"/>
            <a:ext cx="540543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7f3701f-aa34-4f30-b693-beca7a9abade@win"/>
          <p:cNvPicPr>
            <a:picLocks noChangeAspect="1" noChangeArrowheads="1"/>
          </p:cNvPicPr>
          <p:nvPr/>
        </p:nvPicPr>
        <p:blipFill rotWithShape="1">
          <a:blip r:embed="rId4">
            <a:extLst>
              <a:ext uri="{28A0092B-C50C-407E-A947-70E740481C1C}">
                <a14:useLocalDpi xmlns:a14="http://schemas.microsoft.com/office/drawing/2010/main" val="0"/>
              </a:ext>
            </a:extLst>
          </a:blip>
          <a:srcRect r="703" b="79485"/>
          <a:stretch/>
        </p:blipFill>
        <p:spPr bwMode="auto">
          <a:xfrm>
            <a:off x="109538" y="3558803"/>
            <a:ext cx="5443537" cy="84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15024" y="1093230"/>
            <a:ext cx="2933303" cy="3416320"/>
          </a:xfrm>
          <a:prstGeom prst="rect">
            <a:avLst/>
          </a:prstGeom>
          <a:noFill/>
        </p:spPr>
        <p:txBody>
          <a:bodyPr wrap="square" rtlCol="0">
            <a:spAutoFit/>
          </a:bodyPr>
          <a:lstStyle/>
          <a:p>
            <a:r>
              <a:rPr lang="en-US" dirty="0"/>
              <a:t>Stave cold plate is </a:t>
            </a:r>
            <a:r>
              <a:rPr lang="en-US" dirty="0" err="1"/>
              <a:t>Parylene</a:t>
            </a:r>
            <a:r>
              <a:rPr lang="en-US" dirty="0"/>
              <a:t> coated to isolate the glued MAPS chips.</a:t>
            </a:r>
          </a:p>
          <a:p>
            <a:r>
              <a:rPr lang="en-US" dirty="0"/>
              <a:t>A nickel foil embedded in the cold plate has a wire attached using conductive epoxy. This wire runs comes out along the digital FPC, where it is soldered. This ground appears on a separate pin on the digital power SAMTEC connector.</a:t>
            </a:r>
          </a:p>
        </p:txBody>
      </p:sp>
      <p:sp>
        <p:nvSpPr>
          <p:cNvPr id="7" name="TextBox 6"/>
          <p:cNvSpPr txBox="1"/>
          <p:nvPr/>
        </p:nvSpPr>
        <p:spPr>
          <a:xfrm>
            <a:off x="109538" y="1860957"/>
            <a:ext cx="4419600" cy="369332"/>
          </a:xfrm>
          <a:prstGeom prst="rect">
            <a:avLst/>
          </a:prstGeom>
          <a:noFill/>
        </p:spPr>
        <p:txBody>
          <a:bodyPr wrap="square" rtlCol="0">
            <a:spAutoFit/>
          </a:bodyPr>
          <a:lstStyle/>
          <a:p>
            <a:r>
              <a:rPr lang="en-US" dirty="0"/>
              <a:t>Ground wire coming out from cold plate</a:t>
            </a:r>
          </a:p>
        </p:txBody>
      </p:sp>
      <p:cxnSp>
        <p:nvCxnSpPr>
          <p:cNvPr id="9" name="Straight Arrow Connector 8"/>
          <p:cNvCxnSpPr/>
          <p:nvPr/>
        </p:nvCxnSpPr>
        <p:spPr>
          <a:xfrm flipH="1" flipV="1">
            <a:off x="2831306" y="971550"/>
            <a:ext cx="369094" cy="8894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325464" y="3105150"/>
            <a:ext cx="4856136" cy="369332"/>
          </a:xfrm>
          <a:prstGeom prst="rect">
            <a:avLst/>
          </a:prstGeom>
          <a:noFill/>
        </p:spPr>
        <p:txBody>
          <a:bodyPr wrap="square" rtlCol="0">
            <a:spAutoFit/>
          </a:bodyPr>
          <a:lstStyle/>
          <a:p>
            <a:r>
              <a:rPr lang="en-US" dirty="0"/>
              <a:t>Ground wire running along digital FPC from stave</a:t>
            </a:r>
          </a:p>
        </p:txBody>
      </p:sp>
      <p:cxnSp>
        <p:nvCxnSpPr>
          <p:cNvPr id="12" name="Straight Arrow Connector 11"/>
          <p:cNvCxnSpPr/>
          <p:nvPr/>
        </p:nvCxnSpPr>
        <p:spPr>
          <a:xfrm flipH="1" flipV="1">
            <a:off x="3429000" y="2724150"/>
            <a:ext cx="381000" cy="3810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354039" y="4360997"/>
            <a:ext cx="5145682" cy="646331"/>
          </a:xfrm>
          <a:prstGeom prst="rect">
            <a:avLst/>
          </a:prstGeom>
          <a:noFill/>
        </p:spPr>
        <p:txBody>
          <a:bodyPr wrap="square" rtlCol="0">
            <a:spAutoFit/>
          </a:bodyPr>
          <a:lstStyle/>
          <a:p>
            <a:r>
              <a:rPr lang="en-US" dirty="0"/>
              <a:t>Ground wire soldered into digital FPC brought out through SAMTEC connector</a:t>
            </a:r>
          </a:p>
        </p:txBody>
      </p:sp>
      <p:cxnSp>
        <p:nvCxnSpPr>
          <p:cNvPr id="15" name="Straight Arrow Connector 14"/>
          <p:cNvCxnSpPr/>
          <p:nvPr/>
        </p:nvCxnSpPr>
        <p:spPr>
          <a:xfrm flipH="1" flipV="1">
            <a:off x="4648200" y="3955552"/>
            <a:ext cx="533400" cy="5973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5126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MVTX, </a:t>
            </a:r>
            <a:r>
              <a:rPr lang="en-US" sz="4000" b="1" dirty="0">
                <a:solidFill>
                  <a:srgbClr val="00B050"/>
                </a:solidFill>
              </a:rPr>
              <a:t>end wheel </a:t>
            </a:r>
            <a:r>
              <a:rPr lang="en-US" sz="4000" dirty="0"/>
              <a:t>assembly: </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8</a:t>
            </a:fld>
            <a:endParaRPr lang="en-US" altLang="en-US"/>
          </a:p>
        </p:txBody>
      </p:sp>
      <p:pic>
        <p:nvPicPr>
          <p:cNvPr id="6" name="Picture 5"/>
          <p:cNvPicPr>
            <a:picLocks noChangeAspect="1"/>
          </p:cNvPicPr>
          <p:nvPr/>
        </p:nvPicPr>
        <p:blipFill>
          <a:blip r:embed="rId2"/>
          <a:stretch>
            <a:fillRect/>
          </a:stretch>
        </p:blipFill>
        <p:spPr>
          <a:xfrm>
            <a:off x="990600" y="606124"/>
            <a:ext cx="5181600" cy="4311696"/>
          </a:xfrm>
          <a:prstGeom prst="rect">
            <a:avLst/>
          </a:prstGeom>
        </p:spPr>
      </p:pic>
      <p:sp>
        <p:nvSpPr>
          <p:cNvPr id="8" name="TextBox 7"/>
          <p:cNvSpPr txBox="1"/>
          <p:nvPr/>
        </p:nvSpPr>
        <p:spPr>
          <a:xfrm>
            <a:off x="6019800" y="971550"/>
            <a:ext cx="2743200" cy="3416320"/>
          </a:xfrm>
          <a:prstGeom prst="rect">
            <a:avLst/>
          </a:prstGeom>
          <a:noFill/>
        </p:spPr>
        <p:txBody>
          <a:bodyPr wrap="square" rtlCol="0">
            <a:spAutoFit/>
          </a:bodyPr>
          <a:lstStyle/>
          <a:p>
            <a:r>
              <a:rPr lang="en-US" dirty="0"/>
              <a:t>Each detector layer’s end flange is registered in the precision aluminum end flange of the outer shell.</a:t>
            </a:r>
          </a:p>
          <a:p>
            <a:r>
              <a:rPr lang="en-US" dirty="0"/>
              <a:t>Each of these detector layers is registered in this flange by two pins and secured with screws. Additional holes are to allow for dry air to pass through, air flow ~ 200. l/hour.</a:t>
            </a:r>
          </a:p>
        </p:txBody>
      </p:sp>
      <p:sp>
        <p:nvSpPr>
          <p:cNvPr id="9" name="TextBox 8"/>
          <p:cNvSpPr txBox="1"/>
          <p:nvPr/>
        </p:nvSpPr>
        <p:spPr>
          <a:xfrm>
            <a:off x="5532570" y="4386274"/>
            <a:ext cx="3810000" cy="646331"/>
          </a:xfrm>
          <a:prstGeom prst="rect">
            <a:avLst/>
          </a:prstGeom>
          <a:noFill/>
        </p:spPr>
        <p:txBody>
          <a:bodyPr wrap="square" rtlCol="0">
            <a:spAutoFit/>
          </a:bodyPr>
          <a:lstStyle/>
          <a:p>
            <a:r>
              <a:rPr lang="en-US" dirty="0">
                <a:solidFill>
                  <a:srgbClr val="C00000"/>
                </a:solidFill>
              </a:rPr>
              <a:t>Aluminum end flange, air vent holes can be used for survey </a:t>
            </a:r>
          </a:p>
        </p:txBody>
      </p:sp>
      <p:cxnSp>
        <p:nvCxnSpPr>
          <p:cNvPr id="11" name="Straight Arrow Connector 10"/>
          <p:cNvCxnSpPr/>
          <p:nvPr/>
        </p:nvCxnSpPr>
        <p:spPr>
          <a:xfrm flipH="1" flipV="1">
            <a:off x="4800600" y="4019550"/>
            <a:ext cx="762000" cy="4572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76200" y="4476750"/>
            <a:ext cx="2667000" cy="369332"/>
          </a:xfrm>
          <a:prstGeom prst="rect">
            <a:avLst/>
          </a:prstGeom>
          <a:noFill/>
        </p:spPr>
        <p:txBody>
          <a:bodyPr wrap="square" rtlCol="0">
            <a:spAutoFit/>
          </a:bodyPr>
          <a:lstStyle/>
          <a:p>
            <a:r>
              <a:rPr lang="en-US" dirty="0"/>
              <a:t>Carbon composite shell</a:t>
            </a:r>
          </a:p>
        </p:txBody>
      </p:sp>
      <p:cxnSp>
        <p:nvCxnSpPr>
          <p:cNvPr id="14" name="Straight Arrow Connector 13"/>
          <p:cNvCxnSpPr>
            <a:stCxn id="12" idx="0"/>
          </p:cNvCxnSpPr>
          <p:nvPr/>
        </p:nvCxnSpPr>
        <p:spPr>
          <a:xfrm flipV="1">
            <a:off x="1409700" y="4019550"/>
            <a:ext cx="723900" cy="457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724400" y="656493"/>
            <a:ext cx="1676400" cy="369332"/>
          </a:xfrm>
          <a:prstGeom prst="rect">
            <a:avLst/>
          </a:prstGeom>
          <a:noFill/>
        </p:spPr>
        <p:txBody>
          <a:bodyPr wrap="square" rtlCol="0">
            <a:spAutoFit/>
          </a:bodyPr>
          <a:lstStyle/>
          <a:p>
            <a:r>
              <a:rPr lang="en-US" b="1" dirty="0">
                <a:solidFill>
                  <a:srgbClr val="00B050"/>
                </a:solidFill>
              </a:rPr>
              <a:t>End wheels</a:t>
            </a:r>
          </a:p>
        </p:txBody>
      </p:sp>
      <p:cxnSp>
        <p:nvCxnSpPr>
          <p:cNvPr id="16" name="Straight Arrow Connector 15"/>
          <p:cNvCxnSpPr>
            <a:stCxn id="7" idx="2"/>
          </p:cNvCxnSpPr>
          <p:nvPr/>
        </p:nvCxnSpPr>
        <p:spPr>
          <a:xfrm flipH="1">
            <a:off x="5075370" y="1025825"/>
            <a:ext cx="487230" cy="936325"/>
          </a:xfrm>
          <a:prstGeom prst="straightConnector1">
            <a:avLst/>
          </a:prstGeom>
          <a:ln>
            <a:solidFill>
              <a:srgbClr val="00B050"/>
            </a:solidFill>
            <a:tailEnd type="triangle"/>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a:stCxn id="7" idx="2"/>
          </p:cNvCxnSpPr>
          <p:nvPr/>
        </p:nvCxnSpPr>
        <p:spPr>
          <a:xfrm flipH="1">
            <a:off x="4876800" y="1025825"/>
            <a:ext cx="685800" cy="1030137"/>
          </a:xfrm>
          <a:prstGeom prst="straightConnector1">
            <a:avLst/>
          </a:prstGeom>
          <a:ln>
            <a:solidFill>
              <a:srgbClr val="00B050"/>
            </a:solidFill>
            <a:tailEnd type="triangle"/>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flipH="1">
            <a:off x="4572000" y="1034812"/>
            <a:ext cx="990600" cy="1257608"/>
          </a:xfrm>
          <a:prstGeom prst="straightConnector1">
            <a:avLst/>
          </a:prstGeom>
          <a:ln>
            <a:solidFill>
              <a:srgbClr val="00B050"/>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4676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Start producing detailed drawings:</a:t>
            </a:r>
          </a:p>
        </p:txBody>
      </p:sp>
      <p:sp>
        <p:nvSpPr>
          <p:cNvPr id="3" name="Date Placeholder 2"/>
          <p:cNvSpPr>
            <a:spLocks noGrp="1"/>
          </p:cNvSpPr>
          <p:nvPr>
            <p:ph type="dt" sz="half" idx="10"/>
          </p:nvPr>
        </p:nvSpPr>
        <p:spPr/>
        <p:txBody>
          <a:bodyPr/>
          <a:lstStyle/>
          <a:p>
            <a:pPr>
              <a:defRPr/>
            </a:pPr>
            <a:r>
              <a:rPr lang="en-US" altLang="en-US"/>
              <a:t>July 29-30, 2019</a:t>
            </a:r>
          </a:p>
        </p:txBody>
      </p:sp>
      <p:sp>
        <p:nvSpPr>
          <p:cNvPr id="4" name="Footer Placeholder 3"/>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9</a:t>
            </a:fld>
            <a:endParaRPr lang="en-US" altLang="en-US"/>
          </a:p>
        </p:txBody>
      </p:sp>
      <p:pic>
        <p:nvPicPr>
          <p:cNvPr id="6" name="Picture 5"/>
          <p:cNvPicPr>
            <a:picLocks noChangeAspect="1"/>
          </p:cNvPicPr>
          <p:nvPr/>
        </p:nvPicPr>
        <p:blipFill>
          <a:blip r:embed="rId2"/>
          <a:stretch>
            <a:fillRect/>
          </a:stretch>
        </p:blipFill>
        <p:spPr>
          <a:xfrm>
            <a:off x="4873798" y="819150"/>
            <a:ext cx="4003105" cy="3105150"/>
          </a:xfrm>
          <a:prstGeom prst="rect">
            <a:avLst/>
          </a:prstGeom>
        </p:spPr>
      </p:pic>
      <p:pic>
        <p:nvPicPr>
          <p:cNvPr id="7" name="Picture 6"/>
          <p:cNvPicPr>
            <a:picLocks noChangeAspect="1"/>
          </p:cNvPicPr>
          <p:nvPr/>
        </p:nvPicPr>
        <p:blipFill>
          <a:blip r:embed="rId3"/>
          <a:stretch>
            <a:fillRect/>
          </a:stretch>
        </p:blipFill>
        <p:spPr>
          <a:xfrm>
            <a:off x="76200" y="778144"/>
            <a:ext cx="4839856" cy="3122184"/>
          </a:xfrm>
          <a:prstGeom prst="rect">
            <a:avLst/>
          </a:prstGeom>
        </p:spPr>
      </p:pic>
      <p:sp>
        <p:nvSpPr>
          <p:cNvPr id="8" name="TextBox 7"/>
          <p:cNvSpPr txBox="1"/>
          <p:nvPr/>
        </p:nvSpPr>
        <p:spPr>
          <a:xfrm>
            <a:off x="1181100" y="4003674"/>
            <a:ext cx="6781800" cy="646331"/>
          </a:xfrm>
          <a:prstGeom prst="rect">
            <a:avLst/>
          </a:prstGeom>
          <a:noFill/>
        </p:spPr>
        <p:txBody>
          <a:bodyPr wrap="square" rtlCol="0">
            <a:spAutoFit/>
          </a:bodyPr>
          <a:lstStyle/>
          <a:p>
            <a:r>
              <a:rPr lang="en-US" dirty="0"/>
              <a:t>Detailed production drawings for layer 0 end flange composite pieces for prototype fabrication - </a:t>
            </a:r>
          </a:p>
        </p:txBody>
      </p:sp>
    </p:spTree>
    <p:extLst>
      <p:ext uri="{BB962C8B-B14F-4D97-AF65-F5344CB8AC3E}">
        <p14:creationId xmlns:p14="http://schemas.microsoft.com/office/powerpoint/2010/main" val="4037052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33207</TotalTime>
  <Words>1506</Words>
  <Application>Microsoft Macintosh PowerPoint</Application>
  <PresentationFormat>On-screen Show (16:9)</PresentationFormat>
  <Paragraphs>246</Paragraphs>
  <Slides>32</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 sPHENIX  MVTX Cost and Schedule Review MVTX Mechanical Design </vt:lpstr>
      <vt:lpstr>Focus scope from WBS structure:</vt:lpstr>
      <vt:lpstr>MVTX Detector nomenclature:</vt:lpstr>
      <vt:lpstr>MVTX detector parameters:</vt:lpstr>
      <vt:lpstr>MVTX half assembly:</vt:lpstr>
      <vt:lpstr>MVTX Detector – stave mounts:</vt:lpstr>
      <vt:lpstr>Integrated stave grounding:</vt:lpstr>
      <vt:lpstr>MVTX, end wheel assembly: </vt:lpstr>
      <vt:lpstr>Start producing detailed drawings:</vt:lpstr>
      <vt:lpstr>MVTX Detector beryllium beam-pipe:</vt:lpstr>
      <vt:lpstr>MVTX Detector stave positioning:</vt:lpstr>
      <vt:lpstr>MVTX Detector beryllium &amp; aluminum:</vt:lpstr>
      <vt:lpstr>3D mock-ups used to aid design phase:</vt:lpstr>
      <vt:lpstr>MIT 3D prints of MVTX shell assembly:</vt:lpstr>
      <vt:lpstr>MVTX conical ends assembly &amp; CYSS:</vt:lpstr>
      <vt:lpstr>Composite fabrication, CYSS:</vt:lpstr>
      <vt:lpstr>FEA study of current MVTX design:</vt:lpstr>
      <vt:lpstr>Patch panel design:</vt:lpstr>
      <vt:lpstr>PP3 patch panel at end of service barrel:</vt:lpstr>
      <vt:lpstr>MIT and LANL engineers at CERN:</vt:lpstr>
      <vt:lpstr>Schedules &amp; Milestones </vt:lpstr>
      <vt:lpstr>L3 Technical Overview</vt:lpstr>
      <vt:lpstr>Schedule Drivers</vt:lpstr>
      <vt:lpstr>Status and Highlights</vt:lpstr>
      <vt:lpstr>Back Up</vt:lpstr>
      <vt:lpstr>Precision layer assembly fixture:</vt:lpstr>
      <vt:lpstr>PowerPoint Presentation</vt:lpstr>
      <vt:lpstr>ALICE layer 0 assembly</vt:lpstr>
      <vt:lpstr>MVTX stave cooling circuit:</vt:lpstr>
      <vt:lpstr>Metrology and survey, stave alignment in layer</vt:lpstr>
      <vt:lpstr>ALICE FEA optimized carbon lay-up, CYSS:</vt:lpstr>
      <vt:lpstr>FEA stave static and modal:</vt:lpstr>
    </vt:vector>
  </TitlesOfParts>
  <Company>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Ming Liu</cp:lastModifiedBy>
  <cp:revision>204</cp:revision>
  <cp:lastPrinted>2019-07-28T14:05:21Z</cp:lastPrinted>
  <dcterms:created xsi:type="dcterms:W3CDTF">2015-10-24T00:32:43Z</dcterms:created>
  <dcterms:modified xsi:type="dcterms:W3CDTF">2019-07-28T20:52:52Z</dcterms:modified>
</cp:coreProperties>
</file>