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5" r:id="rId2"/>
    <p:sldId id="329" r:id="rId3"/>
    <p:sldId id="328" r:id="rId4"/>
    <p:sldId id="336" r:id="rId5"/>
    <p:sldId id="337" r:id="rId6"/>
    <p:sldId id="330" r:id="rId7"/>
    <p:sldId id="331" r:id="rId8"/>
    <p:sldId id="332" r:id="rId9"/>
    <p:sldId id="333" r:id="rId10"/>
    <p:sldId id="334" r:id="rId11"/>
    <p:sldId id="335" r:id="rId12"/>
    <p:sldId id="326" r:id="rId13"/>
    <p:sldId id="884" r:id="rId14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43"/>
    <p:restoredTop sz="94610"/>
  </p:normalViewPr>
  <p:slideViewPr>
    <p:cSldViewPr>
      <p:cViewPr varScale="1">
        <p:scale>
          <a:sx n="168" d="100"/>
          <a:sy n="168" d="100"/>
        </p:scale>
        <p:origin x="200" y="13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tiff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b="0" dirty="0"/>
              <a:t>Summary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666750"/>
            <a:ext cx="4343400" cy="42481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87213-A1CB-4148-B82D-AE7E1D51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9610"/>
            <a:ext cx="6311900" cy="49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18FDE-7289-9D4E-BB38-7819CA565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631715"/>
            <a:ext cx="3580672" cy="429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B4CC-6F33-A340-A8F1-4CF3800F80D6}"/>
              </a:ext>
            </a:extLst>
          </p:cNvPr>
          <p:cNvSpPr txBox="1"/>
          <p:nvPr/>
        </p:nvSpPr>
        <p:spPr>
          <a:xfrm>
            <a:off x="100934" y="4574143"/>
            <a:ext cx="514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Deliver MVTX on schedule/budget for day-1 physics! </a:t>
            </a:r>
          </a:p>
        </p:txBody>
      </p:sp>
    </p:spTree>
    <p:extLst>
      <p:ext uri="{BB962C8B-B14F-4D97-AF65-F5344CB8AC3E}">
        <p14:creationId xmlns:p14="http://schemas.microsoft.com/office/powerpoint/2010/main" val="6678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82D21-2493-D546-92B4-3CFF4B90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We are ready to start the project!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CEAF4-A82D-2C41-873D-BE300ADD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11D0A-6EAC-7D45-BEDD-BE8409BE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15479-A8BB-624A-92AF-C7061E3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 descr="sPHENIX-MVTX-CoverPage.pdf">
            <a:extLst>
              <a:ext uri="{FF2B5EF4-FFF2-40B4-BE49-F238E27FC236}">
                <a16:creationId xmlns:a16="http://schemas.microsoft.com/office/drawing/2014/main" id="{299F7197-44F6-7649-B7D6-34EFC6E72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746"/>
            <a:ext cx="3344411" cy="4328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3825F-4CD5-9B4A-8BF7-063BE029B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668328"/>
            <a:ext cx="2286001" cy="1396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89781-6342-C141-9500-8532FF43C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413005"/>
            <a:ext cx="4953000" cy="1486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F5FA5A-90EE-0A40-B48F-93C7DB565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39" y="1835634"/>
            <a:ext cx="2491664" cy="1577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B4DD-AA19-F94A-B36A-508A160BCF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096911"/>
            <a:ext cx="2133600" cy="160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B4D60-A1B3-4B4A-AB07-561662440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663910"/>
            <a:ext cx="1974057" cy="148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50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WBS List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41747"/>
            <a:ext cx="453795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5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Presentation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38" y="3042380"/>
            <a:ext cx="4157761" cy="1748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Physics of MVTX established</a:t>
            </a:r>
          </a:p>
          <a:p>
            <a:pPr lvl="1"/>
            <a:r>
              <a:rPr lang="en-US" dirty="0"/>
              <a:t>Defines KPP</a:t>
            </a:r>
          </a:p>
          <a:p>
            <a:r>
              <a:rPr lang="en-US" dirty="0"/>
              <a:t>Technology readiness </a:t>
            </a:r>
          </a:p>
          <a:p>
            <a:pPr lvl="1"/>
            <a:r>
              <a:rPr lang="en-US" dirty="0"/>
              <a:t>Successful R&amp;D, reduced risk and contingency </a:t>
            </a:r>
          </a:p>
          <a:p>
            <a:pPr lvl="1"/>
            <a:r>
              <a:rPr lang="en-US" dirty="0"/>
              <a:t>Readout system, ready for production   </a:t>
            </a:r>
          </a:p>
          <a:p>
            <a:pPr lvl="1"/>
            <a:r>
              <a:rPr lang="en-US" dirty="0"/>
              <a:t>Mechanical system, excellent progress </a:t>
            </a:r>
          </a:p>
          <a:p>
            <a:r>
              <a:rPr lang="en-US" dirty="0"/>
              <a:t>Review charge addressed</a:t>
            </a:r>
          </a:p>
          <a:p>
            <a:pPr lvl="1"/>
            <a:r>
              <a:rPr lang="en-US" dirty="0"/>
              <a:t>Cost &amp; schedules, Risk Registry </a:t>
            </a:r>
          </a:p>
          <a:p>
            <a:pPr lvl="1"/>
            <a:r>
              <a:rPr lang="en-US" dirty="0"/>
              <a:t>Project Management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F366E8-A4CC-C84A-B474-7FD60D4FCF5A}"/>
              </a:ext>
            </a:extLst>
          </p:cNvPr>
          <p:cNvSpPr txBox="1">
            <a:spLocks/>
          </p:cNvSpPr>
          <p:nvPr/>
        </p:nvSpPr>
        <p:spPr bwMode="auto">
          <a:xfrm>
            <a:off x="414238" y="687134"/>
            <a:ext cx="4157762" cy="217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#2, 3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4F6F-580E-AE49-9341-3E74B602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47" y="31947"/>
            <a:ext cx="8229600" cy="546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Enabled the 3</a:t>
            </a:r>
            <a:r>
              <a:rPr lang="en-US" baseline="30000" dirty="0"/>
              <a:t>rd</a:t>
            </a:r>
            <a:r>
              <a:rPr lang="en-US" dirty="0"/>
              <a:t> Science Pillar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A8B8A-A485-D04F-820E-FA85B704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6B820-DB75-AD43-8E4A-B3736EE6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D7DE2-A73B-F844-A162-295E1697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41224-60B4-7143-9245-CA914E32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7" y="2906827"/>
            <a:ext cx="4289073" cy="1854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CADF7-62DC-0945-92F4-6EF5A33B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47" y="2926534"/>
            <a:ext cx="4439353" cy="1850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4E8C9-9D72-D247-B0F9-7F547C06707A}"/>
              </a:ext>
            </a:extLst>
          </p:cNvPr>
          <p:cNvSpPr txBox="1"/>
          <p:nvPr/>
        </p:nvSpPr>
        <p:spPr>
          <a:xfrm>
            <a:off x="152192" y="2602262"/>
            <a:ext cx="436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heavy flavor hadron &amp; jet modification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23C75-2EEB-3F48-BD55-32EA220D8A45}"/>
              </a:ext>
            </a:extLst>
          </p:cNvPr>
          <p:cNvSpPr txBox="1"/>
          <p:nvPr/>
        </p:nvSpPr>
        <p:spPr>
          <a:xfrm>
            <a:off x="5102700" y="2566051"/>
            <a:ext cx="369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heavy flavor hadron &amp; jet flow</a:t>
            </a:r>
          </a:p>
        </p:txBody>
      </p:sp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88EE6124-1DBE-5944-A9A8-3842B0870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04" y="779753"/>
            <a:ext cx="1612778" cy="162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315DB-D34B-F142-BD47-F127D28A9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843" y="701564"/>
            <a:ext cx="2193830" cy="1741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B0D27D-6725-0343-928E-C3456E150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960" y="837669"/>
            <a:ext cx="2104622" cy="163187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F1188B-DC36-D147-B393-B7283664AC91}"/>
              </a:ext>
            </a:extLst>
          </p:cNvPr>
          <p:cNvCxnSpPr/>
          <p:nvPr/>
        </p:nvCxnSpPr>
        <p:spPr>
          <a:xfrm>
            <a:off x="4704647" y="1733550"/>
            <a:ext cx="19843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4D0BFEB-BC12-6C46-A75C-D9B6B68652AD}"/>
              </a:ext>
            </a:extLst>
          </p:cNvPr>
          <p:cNvSpPr txBox="1"/>
          <p:nvPr/>
        </p:nvSpPr>
        <p:spPr>
          <a:xfrm>
            <a:off x="4732399" y="1471940"/>
            <a:ext cx="1956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measurements to </a:t>
            </a:r>
          </a:p>
          <a:p>
            <a:r>
              <a:rPr lang="en-US" sz="1400" dirty="0"/>
              <a:t>physics understandings  </a:t>
            </a:r>
          </a:p>
        </p:txBody>
      </p:sp>
    </p:spTree>
    <p:extLst>
      <p:ext uri="{BB962C8B-B14F-4D97-AF65-F5344CB8AC3E}">
        <p14:creationId xmlns:p14="http://schemas.microsoft.com/office/powerpoint/2010/main" val="409394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5" y="25003"/>
            <a:ext cx="8381995" cy="546497"/>
          </a:xfrm>
        </p:spPr>
        <p:txBody>
          <a:bodyPr>
            <a:noAutofit/>
          </a:bodyPr>
          <a:lstStyle/>
          <a:p>
            <a:r>
              <a:rPr lang="en-US" sz="3200" dirty="0"/>
              <a:t>MVTX Key Performance Parameters in PMP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6C37B7-FD3E-8B42-A614-0B47D7151D2D}"/>
              </a:ext>
            </a:extLst>
          </p:cNvPr>
          <p:cNvGrpSpPr/>
          <p:nvPr/>
        </p:nvGrpSpPr>
        <p:grpSpPr>
          <a:xfrm>
            <a:off x="1523995" y="3544940"/>
            <a:ext cx="5943593" cy="1395617"/>
            <a:chOff x="1523995" y="3544940"/>
            <a:chExt cx="5943593" cy="13956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10E112-9DBB-5247-A0E6-CB51CCFD9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3995" y="3776208"/>
              <a:ext cx="5943593" cy="11643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21AFB7-1E2E-EA4D-A709-C4F803332B39}"/>
                </a:ext>
              </a:extLst>
            </p:cNvPr>
            <p:cNvSpPr txBox="1"/>
            <p:nvPr/>
          </p:nvSpPr>
          <p:spPr>
            <a:xfrm>
              <a:off x="1539232" y="3544940"/>
              <a:ext cx="4997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Desired tracking performance, from MVTX Proposal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B2F3C8-3E84-E14A-B96D-CFCFDEA2DD49}"/>
              </a:ext>
            </a:extLst>
          </p:cNvPr>
          <p:cNvGrpSpPr/>
          <p:nvPr/>
        </p:nvGrpSpPr>
        <p:grpSpPr>
          <a:xfrm>
            <a:off x="1523995" y="855560"/>
            <a:ext cx="5257812" cy="2665729"/>
            <a:chOff x="2286000" y="907587"/>
            <a:chExt cx="5943600" cy="29718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A82AEA1-4770-A040-B424-62C74CA26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907587"/>
              <a:ext cx="5943600" cy="2971800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816445-2C19-6B48-A50A-1E16E57FE9E0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924997"/>
              <a:ext cx="0" cy="26373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106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1311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BD91-34AC-7942-A899-C604A510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Very Successful R&amp;D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7595-CBD1-5B43-A9F9-7AA41649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32" y="794600"/>
            <a:ext cx="5784451" cy="37714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MVTX sensor/stave &amp; readout integration </a:t>
            </a:r>
          </a:p>
          <a:p>
            <a:pPr lvl="1"/>
            <a:r>
              <a:rPr lang="en-US" dirty="0"/>
              <a:t>Full stave readout chain demonstrated with final electronics RU, PU, FELIX  </a:t>
            </a:r>
          </a:p>
          <a:p>
            <a:pPr lvl="1"/>
            <a:r>
              <a:rPr lang="en-US" dirty="0"/>
              <a:t>Stave modified for better MVTX/INTT integration; MVTX-INTT space-conflict resolved </a:t>
            </a:r>
          </a:p>
          <a:p>
            <a:pPr lvl="1"/>
            <a:r>
              <a:rPr lang="en-US" dirty="0"/>
              <a:t>Long readout cables tested</a:t>
            </a:r>
          </a:p>
          <a:p>
            <a:pPr lvl="1"/>
            <a:r>
              <a:rPr lang="en-US" dirty="0"/>
              <a:t>Verify MVTX KPP </a:t>
            </a:r>
          </a:p>
          <a:p>
            <a:pPr lvl="1"/>
            <a:endParaRPr lang="en-US" dirty="0"/>
          </a:p>
          <a:p>
            <a:r>
              <a:rPr lang="en-US" dirty="0"/>
              <a:t>MVTX mechanical design &amp; system integration</a:t>
            </a:r>
          </a:p>
          <a:p>
            <a:pPr lvl="1"/>
            <a:r>
              <a:rPr lang="en-US" dirty="0"/>
              <a:t>Preliminary detector design completed, 3D mockup demonstrated </a:t>
            </a:r>
          </a:p>
          <a:p>
            <a:pPr lvl="1"/>
            <a:r>
              <a:rPr lang="en-US" dirty="0"/>
              <a:t>MVTX + INTT/</a:t>
            </a:r>
            <a:r>
              <a:rPr lang="en-US" dirty="0" err="1"/>
              <a:t>sPHENIX</a:t>
            </a:r>
            <a:r>
              <a:rPr lang="en-US" dirty="0"/>
              <a:t> integration design developed  </a:t>
            </a:r>
          </a:p>
          <a:p>
            <a:pPr lvl="1"/>
            <a:r>
              <a:rPr lang="en-US" dirty="0"/>
              <a:t>Assembly and installation plan developed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958B4-71E0-D641-B7CA-D7E7E4E3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DFAF-B3D5-6047-B305-30AAC7A5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C006-4DAB-A646-A565-FD4F8AF4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F260F-D36A-1042-8F67-095A0CD130D0}"/>
              </a:ext>
            </a:extLst>
          </p:cNvPr>
          <p:cNvSpPr txBox="1"/>
          <p:nvPr/>
        </p:nvSpPr>
        <p:spPr>
          <a:xfrm>
            <a:off x="6667273" y="534514"/>
            <a:ext cx="201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Jo, Cameron, Walt, </a:t>
            </a:r>
          </a:p>
          <a:p>
            <a:r>
              <a:rPr lang="en-US" dirty="0"/>
              <a:t>Camelia, Yuan et 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3EFDA-8976-9F4D-967B-40C7E722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31" y="1187280"/>
            <a:ext cx="2889250" cy="1172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C932F-0B42-1141-A64F-DECB4D43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209" y="2425032"/>
            <a:ext cx="1629827" cy="897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86B855-DFC9-E340-BFAB-5F9FDA06D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571" y="3387157"/>
            <a:ext cx="3077369" cy="1470160"/>
          </a:xfrm>
          <a:prstGeom prst="rect">
            <a:avLst/>
          </a:prstGeom>
        </p:spPr>
      </p:pic>
      <p:pic>
        <p:nvPicPr>
          <p:cNvPr id="14" name="Google Shape;211;p34">
            <a:extLst>
              <a:ext uri="{FF2B5EF4-FFF2-40B4-BE49-F238E27FC236}">
                <a16:creationId xmlns:a16="http://schemas.microsoft.com/office/drawing/2014/main" id="{CFA4A73A-DE19-8041-8BDA-357D728F50A5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3411" y="2684314"/>
            <a:ext cx="1420589" cy="96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796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7180" y="747939"/>
            <a:ext cx="4807432" cy="16432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WBS, Institution &amp; labor cost profile etc. in P6 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Detector mechanical design </a:t>
            </a:r>
          </a:p>
          <a:p>
            <a:pPr lvl="1"/>
            <a:r>
              <a:rPr lang="en-US" dirty="0"/>
              <a:t>MVTX mechanical integration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7DC19-63D0-354D-B2D1-EAE65315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1456"/>
            <a:ext cx="7924800" cy="4874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40C0C6-701D-C742-945F-BFDD57217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302" y="2364499"/>
            <a:ext cx="3389698" cy="2481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61CEDD-D48F-E349-A9D3-6BD5D469E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111" y="585477"/>
            <a:ext cx="2744485" cy="2097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DD3F1B-C9B7-5744-B575-7A2EB4C13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111" y="2697722"/>
            <a:ext cx="2744485" cy="223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2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1085850"/>
            <a:ext cx="2971800" cy="16001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Electrical system</a:t>
            </a:r>
          </a:p>
          <a:p>
            <a:r>
              <a:rPr lang="en-US" dirty="0"/>
              <a:t>Detector assembly  </a:t>
            </a:r>
          </a:p>
          <a:p>
            <a:r>
              <a:rPr lang="en-US" dirty="0"/>
              <a:t>MVTX mechanical integration </a:t>
            </a: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81EB8-3FDF-474C-86D3-B194FF97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431"/>
            <a:ext cx="8152606" cy="54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445028-7ED9-044A-A8D0-DEC1A1BA2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823" y="1581150"/>
            <a:ext cx="5390834" cy="3134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D8F92-757B-4041-9378-0582C2FD7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72" y="3257550"/>
            <a:ext cx="3505200" cy="132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914400"/>
            <a:ext cx="3657600" cy="12739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Risk register in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Major risks identified and mitigation plan developed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BBF4A-6846-D94A-B883-C0ECD0320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6539"/>
            <a:ext cx="7696200" cy="522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80CC53-15E7-5848-8620-9F9DF8281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3" y="2790845"/>
            <a:ext cx="8556617" cy="2129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23738-39E7-0A4C-A949-96CB9BF91916}"/>
              </a:ext>
            </a:extLst>
          </p:cNvPr>
          <p:cNvSpPr txBox="1"/>
          <p:nvPr/>
        </p:nvSpPr>
        <p:spPr>
          <a:xfrm>
            <a:off x="5562600" y="500473"/>
            <a:ext cx="2418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MVTX Risk Register in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0F55D-E816-9444-B448-0B8C53686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540" y="759020"/>
            <a:ext cx="5029200" cy="196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21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36582</TotalTime>
  <Words>563</Words>
  <Application>Microsoft Macintosh PowerPoint</Application>
  <PresentationFormat>On-screen Show (16:9)</PresentationFormat>
  <Paragraphs>129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 sPHENIX  MVTX Cost and Schedule Review Summary </vt:lpstr>
      <vt:lpstr>Presentation Summary</vt:lpstr>
      <vt:lpstr>MVTX Enabled the 3rd Science Pillar </vt:lpstr>
      <vt:lpstr>MVTX Key Performance Parameters in PMP</vt:lpstr>
      <vt:lpstr>MVTX Deliverables in PMP </vt:lpstr>
      <vt:lpstr>Very Successful R&amp;D  </vt:lpstr>
      <vt:lpstr>PowerPoint Presentation</vt:lpstr>
      <vt:lpstr>PowerPoint Presentation</vt:lpstr>
      <vt:lpstr>PowerPoint Presentation</vt:lpstr>
      <vt:lpstr>PowerPoint Presentation</vt:lpstr>
      <vt:lpstr>We are ready to start the project! </vt:lpstr>
      <vt:lpstr>Back Up</vt:lpstr>
      <vt:lpstr>MVTX WBS List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214</cp:revision>
  <cp:lastPrinted>2015-10-28T19:08:40Z</cp:lastPrinted>
  <dcterms:created xsi:type="dcterms:W3CDTF">2015-10-24T00:32:43Z</dcterms:created>
  <dcterms:modified xsi:type="dcterms:W3CDTF">2019-07-25T06:31:13Z</dcterms:modified>
</cp:coreProperties>
</file>