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5" r:id="rId2"/>
    <p:sldId id="329" r:id="rId3"/>
    <p:sldId id="328" r:id="rId4"/>
    <p:sldId id="336" r:id="rId5"/>
    <p:sldId id="337" r:id="rId6"/>
    <p:sldId id="330" r:id="rId7"/>
    <p:sldId id="331" r:id="rId8"/>
    <p:sldId id="332" r:id="rId9"/>
    <p:sldId id="333" r:id="rId10"/>
    <p:sldId id="334" r:id="rId11"/>
    <p:sldId id="335" r:id="rId12"/>
    <p:sldId id="327" r:id="rId13"/>
    <p:sldId id="316" r:id="rId14"/>
    <p:sldId id="317" r:id="rId15"/>
    <p:sldId id="318" r:id="rId16"/>
    <p:sldId id="319" r:id="rId17"/>
    <p:sldId id="320" r:id="rId18"/>
    <p:sldId id="321" r:id="rId19"/>
    <p:sldId id="324" r:id="rId20"/>
    <p:sldId id="325" r:id="rId21"/>
    <p:sldId id="326" r:id="rId2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3"/>
    <p:restoredTop sz="94610"/>
  </p:normalViewPr>
  <p:slideViewPr>
    <p:cSldViewPr>
      <p:cViewPr varScale="1">
        <p:scale>
          <a:sx n="168" d="100"/>
          <a:sy n="168" d="100"/>
        </p:scale>
        <p:origin x="200" y="13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7/21/19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7/21/19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b="0" dirty="0"/>
              <a:t>Summary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666750"/>
            <a:ext cx="4343400" cy="42481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Draft 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87213-A1CB-4148-B82D-AE7E1D51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9610"/>
            <a:ext cx="6311900" cy="495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F18FDE-7289-9D4E-BB38-7819CA565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631715"/>
            <a:ext cx="3580672" cy="429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8B4CC-6F33-A340-A8F1-4CF3800F80D6}"/>
              </a:ext>
            </a:extLst>
          </p:cNvPr>
          <p:cNvSpPr txBox="1"/>
          <p:nvPr/>
        </p:nvSpPr>
        <p:spPr>
          <a:xfrm>
            <a:off x="100934" y="4574143"/>
            <a:ext cx="514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Deliver MVTX on schedule/budget for day-1 physics! </a:t>
            </a:r>
          </a:p>
        </p:txBody>
      </p:sp>
    </p:spTree>
    <p:extLst>
      <p:ext uri="{BB962C8B-B14F-4D97-AF65-F5344CB8AC3E}">
        <p14:creationId xmlns:p14="http://schemas.microsoft.com/office/powerpoint/2010/main" val="6678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782D21-2493-D546-92B4-3CFF4B90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We are ready to start the project!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CEAF4-A82D-2C41-873D-BE300ADD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11D0A-6EAC-7D45-BEDD-BE8409BE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15479-A8BB-624A-92AF-C7061E35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Picture 6" descr="sPHENIX-MVTX-CoverPage.pdf">
            <a:extLst>
              <a:ext uri="{FF2B5EF4-FFF2-40B4-BE49-F238E27FC236}">
                <a16:creationId xmlns:a16="http://schemas.microsoft.com/office/drawing/2014/main" id="{299F7197-44F6-7649-B7D6-34EFC6E72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339" y="617557"/>
            <a:ext cx="3428134" cy="44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50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24877-515E-3C46-9DE6-328249E0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BB726-6184-2445-8E1D-D3ADC537B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F4E87-F1FA-934E-9BFF-A692954E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7F270-56AB-064A-A47D-5B689F8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75779-DC2E-0A49-B6A1-0E2FF64B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13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L3 Component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819150"/>
            <a:ext cx="8153400" cy="377547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Emphasize any technical issues that still need to be resolved. If all has been decided put it on the slide.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July 29-30,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 Director's Review - Summary 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you building?</a:t>
            </a:r>
          </a:p>
          <a:p>
            <a:r>
              <a:rPr lang="en-US" dirty="0"/>
              <a:t>Where you fit in the L2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200151"/>
            <a:ext cx="7819231" cy="31182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July 29-30,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technical accomplishments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34980-B59E-9544-B08A-7F4A303E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33" y="644843"/>
            <a:ext cx="4648200" cy="17486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Physics of MVTX established</a:t>
            </a:r>
          </a:p>
          <a:p>
            <a:pPr lvl="1"/>
            <a:r>
              <a:rPr lang="en-US" dirty="0"/>
              <a:t>KPP</a:t>
            </a:r>
          </a:p>
          <a:p>
            <a:r>
              <a:rPr lang="en-US" dirty="0"/>
              <a:t>Technology readiness </a:t>
            </a:r>
          </a:p>
          <a:p>
            <a:pPr lvl="1"/>
            <a:r>
              <a:rPr lang="en-US" dirty="0"/>
              <a:t>Key R&amp; D to reduce risk and contingency </a:t>
            </a:r>
          </a:p>
          <a:p>
            <a:pPr lvl="1"/>
            <a:r>
              <a:rPr lang="en-US" dirty="0"/>
              <a:t>Readiness of readout system  </a:t>
            </a:r>
          </a:p>
          <a:p>
            <a:pPr lvl="1"/>
            <a:r>
              <a:rPr lang="en-US" dirty="0"/>
              <a:t>Readiness of mechanical system </a:t>
            </a:r>
          </a:p>
          <a:p>
            <a:r>
              <a:rPr lang="en-US" dirty="0"/>
              <a:t>Review charge</a:t>
            </a:r>
          </a:p>
          <a:p>
            <a:pPr lvl="1"/>
            <a:r>
              <a:rPr lang="en-US" dirty="0"/>
              <a:t>Cost &amp; schedules, Risk Registry </a:t>
            </a:r>
          </a:p>
          <a:p>
            <a:pPr lvl="1"/>
            <a:r>
              <a:rPr lang="en-US" dirty="0"/>
              <a:t>Project Management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5258F-5220-DA4B-AE9B-D8DF8F689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71" y="657225"/>
            <a:ext cx="4157761" cy="44005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F366E8-A4CC-C84A-B474-7FD60D4FCF5A}"/>
              </a:ext>
            </a:extLst>
          </p:cNvPr>
          <p:cNvSpPr txBox="1">
            <a:spLocks/>
          </p:cNvSpPr>
          <p:nvPr/>
        </p:nvSpPr>
        <p:spPr bwMode="auto">
          <a:xfrm>
            <a:off x="152398" y="2466786"/>
            <a:ext cx="4971469" cy="217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Overview of the MVTX's Place in </a:t>
            </a:r>
            <a:r>
              <a:rPr lang="en-US" dirty="0" err="1"/>
              <a:t>sPHENIX</a:t>
            </a:r>
            <a:r>
              <a:rPr lang="en-US" dirty="0"/>
              <a:t>- Ed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Overview – Ming, #1-4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Cost &amp; Schedule – Dave, #1-4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in </a:t>
            </a:r>
            <a:r>
              <a:rPr lang="en-US" dirty="0" err="1"/>
              <a:t>sPHENIX</a:t>
            </a:r>
            <a:r>
              <a:rPr lang="en-US" dirty="0"/>
              <a:t> P6 and Risk Registry – Irina, #2, 3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Readout – Jo,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mechanical design – Walt,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Service Barrel and Integration – Camelia,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Detector QA and Assembly – Yuan,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R&amp;D and Beam Test Results – Cameron, #1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 – Ming, #4</a:t>
            </a:r>
          </a:p>
        </p:txBody>
      </p:sp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B4F6F-580E-AE49-9341-3E74B602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MVTX Enabled the 3</a:t>
            </a:r>
            <a:r>
              <a:rPr lang="en-US" baseline="30000" dirty="0"/>
              <a:t>rd</a:t>
            </a:r>
            <a:r>
              <a:rPr lang="en-US" dirty="0"/>
              <a:t> Science Pillar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A8B8A-A485-D04F-820E-FA85B704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6B820-DB75-AD43-8E4A-B3736EE6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D7DE2-A73B-F844-A162-295E1697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41224-60B4-7143-9245-CA914E32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7" y="2906827"/>
            <a:ext cx="4289073" cy="1854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DCADF7-62DC-0945-92F4-6EF5A33B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47" y="2926534"/>
            <a:ext cx="4439353" cy="1850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74E8C9-9D72-D247-B0F9-7F547C06707A}"/>
              </a:ext>
            </a:extLst>
          </p:cNvPr>
          <p:cNvSpPr txBox="1"/>
          <p:nvPr/>
        </p:nvSpPr>
        <p:spPr>
          <a:xfrm>
            <a:off x="152192" y="2602262"/>
            <a:ext cx="455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“Open heavy flavor hadron &amp; jet modification”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23C75-2EEB-3F48-BD55-32EA220D8A45}"/>
              </a:ext>
            </a:extLst>
          </p:cNvPr>
          <p:cNvSpPr txBox="1"/>
          <p:nvPr/>
        </p:nvSpPr>
        <p:spPr>
          <a:xfrm>
            <a:off x="5102700" y="2566051"/>
            <a:ext cx="3874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“Open heavy flavor hadron &amp; jet flow”</a:t>
            </a:r>
          </a:p>
        </p:txBody>
      </p:sp>
      <p:pic>
        <p:nvPicPr>
          <p:cNvPr id="11" name="Picture 11" descr="Picture 11">
            <a:extLst>
              <a:ext uri="{FF2B5EF4-FFF2-40B4-BE49-F238E27FC236}">
                <a16:creationId xmlns:a16="http://schemas.microsoft.com/office/drawing/2014/main" id="{88EE6124-1DBE-5944-A9A8-3842B0870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77158"/>
            <a:ext cx="1612778" cy="162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B315DB-D34B-F142-BD47-F127D28A9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663" y="704817"/>
            <a:ext cx="2193830" cy="1741494"/>
          </a:xfrm>
          <a:prstGeom prst="rect">
            <a:avLst/>
          </a:prstGeom>
        </p:spPr>
      </p:pic>
      <p:grpSp>
        <p:nvGrpSpPr>
          <p:cNvPr id="14" name="Group 76">
            <a:extLst>
              <a:ext uri="{FF2B5EF4-FFF2-40B4-BE49-F238E27FC236}">
                <a16:creationId xmlns:a16="http://schemas.microsoft.com/office/drawing/2014/main" id="{0EE7834A-BA34-2C42-A661-08667F863941}"/>
              </a:ext>
            </a:extLst>
          </p:cNvPr>
          <p:cNvGrpSpPr/>
          <p:nvPr/>
        </p:nvGrpSpPr>
        <p:grpSpPr>
          <a:xfrm>
            <a:off x="5555416" y="1231726"/>
            <a:ext cx="3321487" cy="1147041"/>
            <a:chOff x="0" y="0"/>
            <a:chExt cx="6206385" cy="2699311"/>
          </a:xfrm>
        </p:grpSpPr>
        <p:pic>
          <p:nvPicPr>
            <p:cNvPr id="15" name="Screen Shot 2015-07-02 at 10.56.48 AM.png">
              <a:extLst>
                <a:ext uri="{FF2B5EF4-FFF2-40B4-BE49-F238E27FC236}">
                  <a16:creationId xmlns:a16="http://schemas.microsoft.com/office/drawing/2014/main" id="{42348E9E-860A-9E45-89A7-92C9C5D24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16" name="Screen Shot 2015-07-02 at 10.56.48 AM.png">
              <a:extLst>
                <a:ext uri="{FF2B5EF4-FFF2-40B4-BE49-F238E27FC236}">
                  <a16:creationId xmlns:a16="http://schemas.microsoft.com/office/drawing/2014/main" id="{78747477-9BE4-CF4B-B38C-10CB66C57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6BCAF8E-AD8B-9D41-ADF9-804FF3527FA3}"/>
              </a:ext>
            </a:extLst>
          </p:cNvPr>
          <p:cNvSpPr txBox="1"/>
          <p:nvPr/>
        </p:nvSpPr>
        <p:spPr>
          <a:xfrm>
            <a:off x="5867400" y="632202"/>
            <a:ext cx="2930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</a:t>
            </a:r>
            <a:r>
              <a:rPr lang="en-US" sz="1400" b="1" baseline="0" dirty="0">
                <a:solidFill>
                  <a:srgbClr val="FF0000"/>
                </a:solidFill>
              </a:rPr>
              <a:t>omplement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baseline="0" dirty="0">
                <a:solidFill>
                  <a:srgbClr val="FF0000"/>
                </a:solidFill>
              </a:rPr>
              <a:t> &amp; extend current and future RHIC and LHC QGP programs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4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2488-A805-0747-80A5-D7C20C83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KPP in PMP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7C53-95FE-EF48-9240-C24A97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1F1E-D322-C04A-9D9F-0006A713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C8F29-57A7-9D43-B503-6FDE420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654618-1B18-5B43-8B0C-50AAF6392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2460"/>
            <a:ext cx="5334000" cy="2807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10E112-9DBB-5247-A0E6-CB51CCFD9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613150"/>
            <a:ext cx="5575300" cy="1358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21AFB7-1E2E-EA4D-A709-C4F803332B39}"/>
              </a:ext>
            </a:extLst>
          </p:cNvPr>
          <p:cNvSpPr txBox="1"/>
          <p:nvPr/>
        </p:nvSpPr>
        <p:spPr>
          <a:xfrm>
            <a:off x="7391400" y="4019550"/>
            <a:ext cx="129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</a:t>
            </a:r>
          </a:p>
          <a:p>
            <a:r>
              <a:rPr lang="en-US" sz="1400" dirty="0"/>
              <a:t>MVTX Proposal</a:t>
            </a:r>
          </a:p>
        </p:txBody>
      </p:sp>
    </p:spTree>
    <p:extLst>
      <p:ext uri="{BB962C8B-B14F-4D97-AF65-F5344CB8AC3E}">
        <p14:creationId xmlns:p14="http://schemas.microsoft.com/office/powerpoint/2010/main" val="341106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AB9-7CF6-984F-AA26-E852863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Deliverables in PMP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81689-73E5-AB41-B151-717999AC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578DF-E556-2C4C-807D-C7F7BDC7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A7981-01A5-374E-B6DE-33C93707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F30A6-3FE8-F24B-8607-11BF4B3E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" y="1581150"/>
            <a:ext cx="8393053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29D19-DF93-4943-9712-2DD3E967F529}"/>
              </a:ext>
            </a:extLst>
          </p:cNvPr>
          <p:cNvSpPr txBox="1"/>
          <p:nvPr/>
        </p:nvSpPr>
        <p:spPr>
          <a:xfrm>
            <a:off x="838200" y="4400550"/>
            <a:ext cx="6384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*:  staves and RUs from BNL contribution, no cost to MVTX project.</a:t>
            </a:r>
          </a:p>
        </p:txBody>
      </p:sp>
    </p:spTree>
    <p:extLst>
      <p:ext uri="{BB962C8B-B14F-4D97-AF65-F5344CB8AC3E}">
        <p14:creationId xmlns:p14="http://schemas.microsoft.com/office/powerpoint/2010/main" val="1311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BD91-34AC-7942-A899-C604A510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Successfully Carried out Key R&amp;D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D7595-CBD1-5B43-A9F9-7AA41649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39" y="857464"/>
            <a:ext cx="5784451" cy="3771471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sPHENIX</a:t>
            </a:r>
            <a:r>
              <a:rPr lang="en-US" dirty="0"/>
              <a:t> sensor &amp; readout integration </a:t>
            </a:r>
          </a:p>
          <a:p>
            <a:pPr lvl="1"/>
            <a:r>
              <a:rPr lang="en-US" dirty="0"/>
              <a:t>Full stave readout chain demonstrated with final electronics RU, PU, FELIX  </a:t>
            </a:r>
          </a:p>
          <a:p>
            <a:pPr lvl="1"/>
            <a:r>
              <a:rPr lang="en-US" dirty="0"/>
              <a:t>Stave modified for better MVTX/INTT integration; MVTX-INTT space-conflict resolved </a:t>
            </a:r>
          </a:p>
          <a:p>
            <a:pPr lvl="1"/>
            <a:r>
              <a:rPr lang="en-US" dirty="0"/>
              <a:t>Long readout cables tested</a:t>
            </a:r>
          </a:p>
          <a:p>
            <a:pPr lvl="1"/>
            <a:r>
              <a:rPr lang="en-US" dirty="0"/>
              <a:t>Verify MVTX KPP </a:t>
            </a:r>
          </a:p>
          <a:p>
            <a:pPr lvl="1"/>
            <a:endParaRPr lang="en-US" dirty="0"/>
          </a:p>
          <a:p>
            <a:r>
              <a:rPr lang="en-US" dirty="0" err="1"/>
              <a:t>sPHENIX</a:t>
            </a:r>
            <a:r>
              <a:rPr lang="en-US" dirty="0"/>
              <a:t> mechanical system integration</a:t>
            </a:r>
          </a:p>
          <a:p>
            <a:pPr lvl="1"/>
            <a:r>
              <a:rPr lang="en-US" dirty="0"/>
              <a:t>Preliminary detector design completed, 3D mockup demonstrated </a:t>
            </a:r>
          </a:p>
          <a:p>
            <a:pPr lvl="1"/>
            <a:r>
              <a:rPr lang="en-US" dirty="0"/>
              <a:t>MVTX + INTT/</a:t>
            </a:r>
            <a:r>
              <a:rPr lang="en-US" dirty="0" err="1"/>
              <a:t>sPHENIX</a:t>
            </a:r>
            <a:r>
              <a:rPr lang="en-US" dirty="0"/>
              <a:t> integration design developed  </a:t>
            </a:r>
          </a:p>
          <a:p>
            <a:pPr lvl="1"/>
            <a:r>
              <a:rPr lang="en-US" dirty="0"/>
              <a:t>Assembly and installation plan developed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958B4-71E0-D641-B7CA-D7E7E4E3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3DFAF-B3D5-6047-B305-30AAC7A5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BC006-4DAB-A646-A565-FD4F8AF4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F260F-D36A-1042-8F67-095A0CD130D0}"/>
              </a:ext>
            </a:extLst>
          </p:cNvPr>
          <p:cNvSpPr txBox="1"/>
          <p:nvPr/>
        </p:nvSpPr>
        <p:spPr>
          <a:xfrm>
            <a:off x="6667273" y="534514"/>
            <a:ext cx="2019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Jo, Cameron, Walt, </a:t>
            </a:r>
          </a:p>
          <a:p>
            <a:r>
              <a:rPr lang="en-US" dirty="0"/>
              <a:t>Camelia, Yuan et 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3EFDA-8976-9F4D-967B-40C7E722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631" y="1187280"/>
            <a:ext cx="2889250" cy="1172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DC932F-0B42-1141-A64F-DECB4D430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15926" r="4946" b="11482"/>
          <a:stretch/>
        </p:blipFill>
        <p:spPr>
          <a:xfrm>
            <a:off x="6047209" y="2425032"/>
            <a:ext cx="1629827" cy="897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86B855-DFC9-E340-BFAB-5F9FDA06D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571" y="3387157"/>
            <a:ext cx="3077369" cy="1470160"/>
          </a:xfrm>
          <a:prstGeom prst="rect">
            <a:avLst/>
          </a:prstGeom>
        </p:spPr>
      </p:pic>
      <p:pic>
        <p:nvPicPr>
          <p:cNvPr id="14" name="Google Shape;211;p34">
            <a:extLst>
              <a:ext uri="{FF2B5EF4-FFF2-40B4-BE49-F238E27FC236}">
                <a16:creationId xmlns:a16="http://schemas.microsoft.com/office/drawing/2014/main" id="{CFA4A73A-DE19-8041-8BDA-357D728F50A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3411" y="2684314"/>
            <a:ext cx="1420589" cy="965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796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862529"/>
            <a:ext cx="4807432" cy="164324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WBS, Institution labor profile etc. in P6 </a:t>
            </a:r>
          </a:p>
          <a:p>
            <a:pPr lvl="1"/>
            <a:r>
              <a:rPr lang="en-US" dirty="0"/>
              <a:t>Electrical system</a:t>
            </a:r>
          </a:p>
          <a:p>
            <a:pPr lvl="1"/>
            <a:r>
              <a:rPr lang="en-US" dirty="0"/>
              <a:t>Detector mechanical design </a:t>
            </a:r>
          </a:p>
          <a:p>
            <a:pPr lvl="1"/>
            <a:r>
              <a:rPr lang="en-US" dirty="0"/>
              <a:t>MVTX mechanical integration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7DC19-63D0-354D-B2D1-EAE65315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1456"/>
            <a:ext cx="7924800" cy="487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2B248C-FCDE-614E-B2C4-E03F4E5D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04" y="2819423"/>
            <a:ext cx="2842538" cy="20894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EC3CC7-A008-9B42-BE0F-A0B96A290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19" y="639934"/>
            <a:ext cx="2791981" cy="2114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326C1C-59BB-E846-862F-9FF7F71F8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18" y="2819423"/>
            <a:ext cx="2791981" cy="21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2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1085850"/>
            <a:ext cx="2971800" cy="16001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Electrical system</a:t>
            </a:r>
          </a:p>
          <a:p>
            <a:r>
              <a:rPr lang="en-US" dirty="0"/>
              <a:t>Detector assembly  </a:t>
            </a:r>
          </a:p>
          <a:p>
            <a:r>
              <a:rPr lang="en-US" dirty="0"/>
              <a:t>MVTX mechanical integration </a:t>
            </a:r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81EB8-3FDF-474C-86D3-B194FF975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06" y="21431"/>
            <a:ext cx="8229600" cy="550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445028-7ED9-044A-A8D0-DEC1A1BA2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823" y="1581150"/>
            <a:ext cx="5390834" cy="3134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D8F92-757B-4041-9378-0582C2FD7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72" y="3257550"/>
            <a:ext cx="3505200" cy="132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" y="914400"/>
            <a:ext cx="3657600" cy="12739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Risk registry in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Major risks identified and mitigation plan developed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BBF4A-6846-D94A-B883-C0ECD0320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6539"/>
            <a:ext cx="7696200" cy="522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DC7A24-146D-5F44-B4B3-88491EFF5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63" y="765571"/>
            <a:ext cx="5093240" cy="1952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80CC53-15E7-5848-8620-9F9DF8281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731730"/>
            <a:ext cx="8556617" cy="21291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223738-39E7-0A4C-A949-96CB9BF91916}"/>
              </a:ext>
            </a:extLst>
          </p:cNvPr>
          <p:cNvSpPr txBox="1"/>
          <p:nvPr/>
        </p:nvSpPr>
        <p:spPr>
          <a:xfrm>
            <a:off x="6081871" y="1195268"/>
            <a:ext cx="2413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MVTX Risk Registry in </a:t>
            </a:r>
            <a:r>
              <a:rPr lang="en-US" sz="1400" dirty="0" err="1"/>
              <a:t>sPHENIX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0221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36037</TotalTime>
  <Words>683</Words>
  <Application>Microsoft Macintosh PowerPoint</Application>
  <PresentationFormat>On-screen Show (16:9)</PresentationFormat>
  <Paragraphs>166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 sPHENIX  MVTX Cost and Schedule Review Summary </vt:lpstr>
      <vt:lpstr>Summary</vt:lpstr>
      <vt:lpstr>MVTX Enabled the 3rd Science Pillar </vt:lpstr>
      <vt:lpstr>KPP in PMP</vt:lpstr>
      <vt:lpstr>Deliverables in PMP </vt:lpstr>
      <vt:lpstr>Successfully Carried out Key R&amp;D  </vt:lpstr>
      <vt:lpstr>PowerPoint Presentation</vt:lpstr>
      <vt:lpstr>PowerPoint Presentation</vt:lpstr>
      <vt:lpstr>PowerPoint Presentation</vt:lpstr>
      <vt:lpstr>PowerPoint Presentation</vt:lpstr>
      <vt:lpstr>We are ready to start the project! </vt:lpstr>
      <vt:lpstr>backup</vt:lpstr>
      <vt:lpstr>The L3 Component</vt:lpstr>
      <vt:lpstr>L3 Technical Overview</vt:lpstr>
      <vt:lpstr>L3 Scope </vt:lpstr>
      <vt:lpstr>L3 Collaborators</vt:lpstr>
      <vt:lpstr>Schedule Drivers</vt:lpstr>
      <vt:lpstr>Cost Drivers</vt:lpstr>
      <vt:lpstr>Status and Highlights</vt:lpstr>
      <vt:lpstr>Issues and Concerns  </vt:lpstr>
      <vt:lpstr>Back Up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183</cp:revision>
  <cp:lastPrinted>2015-10-28T19:08:40Z</cp:lastPrinted>
  <dcterms:created xsi:type="dcterms:W3CDTF">2015-10-24T00:32:43Z</dcterms:created>
  <dcterms:modified xsi:type="dcterms:W3CDTF">2019-07-24T21:26:16Z</dcterms:modified>
</cp:coreProperties>
</file>