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5" r:id="rId2"/>
    <p:sldId id="329" r:id="rId3"/>
    <p:sldId id="328" r:id="rId4"/>
    <p:sldId id="336" r:id="rId5"/>
    <p:sldId id="330" r:id="rId6"/>
    <p:sldId id="337" r:id="rId7"/>
    <p:sldId id="885" r:id="rId8"/>
    <p:sldId id="331" r:id="rId9"/>
    <p:sldId id="332" r:id="rId10"/>
    <p:sldId id="333" r:id="rId11"/>
    <p:sldId id="334" r:id="rId12"/>
    <p:sldId id="868" r:id="rId13"/>
    <p:sldId id="886" r:id="rId14"/>
    <p:sldId id="335" r:id="rId15"/>
    <p:sldId id="326" r:id="rId16"/>
    <p:sldId id="884" r:id="rId17"/>
    <p:sldId id="319" r:id="rId18"/>
    <p:sldId id="354" r:id="rId19"/>
    <p:sldId id="362" r:id="rId20"/>
    <p:sldId id="324" r:id="rId21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06"/>
    <p:restoredTop sz="94647"/>
  </p:normalViewPr>
  <p:slideViewPr>
    <p:cSldViewPr>
      <p:cViewPr varScale="1">
        <p:scale>
          <a:sx n="127" d="100"/>
          <a:sy n="127" d="100"/>
        </p:scale>
        <p:origin x="176" y="10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7/28/19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7/28/19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17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8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44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74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b="0" dirty="0"/>
              <a:t>Summary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604533"/>
            <a:ext cx="3657600" cy="12739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MVTX risk register in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Major risks identified and mitigation strategies developed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BBF4A-6846-D94A-B883-C0ECD0320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6539"/>
            <a:ext cx="7696200" cy="522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23738-39E7-0A4C-A949-96CB9BF91916}"/>
              </a:ext>
            </a:extLst>
          </p:cNvPr>
          <p:cNvSpPr txBox="1"/>
          <p:nvPr/>
        </p:nvSpPr>
        <p:spPr>
          <a:xfrm>
            <a:off x="4800600" y="1421857"/>
            <a:ext cx="345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FF"/>
                </a:solidFill>
              </a:rPr>
              <a:t>MVTX Risk Register in </a:t>
            </a:r>
            <a:r>
              <a:rPr lang="en-US" sz="2000" b="1" dirty="0" err="1">
                <a:solidFill>
                  <a:srgbClr val="0099FF"/>
                </a:solidFill>
              </a:rPr>
              <a:t>sPHENIX</a:t>
            </a:r>
            <a:endParaRPr lang="en-US" sz="2000" b="1" dirty="0">
              <a:solidFill>
                <a:srgbClr val="0099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0F609D-5D24-DA4F-8C05-B5B0F8E87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1775350"/>
            <a:ext cx="7696200" cy="31667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E312AC-C987-1E42-956B-1DABF1A90235}"/>
              </a:ext>
            </a:extLst>
          </p:cNvPr>
          <p:cNvCxnSpPr>
            <a:cxnSpLocks/>
          </p:cNvCxnSpPr>
          <p:nvPr/>
        </p:nvCxnSpPr>
        <p:spPr>
          <a:xfrm>
            <a:off x="1066800" y="209550"/>
            <a:ext cx="106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0DB5F6-A1D9-FA4B-8A33-EEF77D280B98}"/>
              </a:ext>
            </a:extLst>
          </p:cNvPr>
          <p:cNvCxnSpPr>
            <a:cxnSpLocks/>
          </p:cNvCxnSpPr>
          <p:nvPr/>
        </p:nvCxnSpPr>
        <p:spPr>
          <a:xfrm>
            <a:off x="5105400" y="208532"/>
            <a:ext cx="1676400" cy="10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E9DD60-5543-DF48-B0E2-855A984F2147}"/>
              </a:ext>
            </a:extLst>
          </p:cNvPr>
          <p:cNvCxnSpPr>
            <a:cxnSpLocks/>
          </p:cNvCxnSpPr>
          <p:nvPr/>
        </p:nvCxnSpPr>
        <p:spPr>
          <a:xfrm>
            <a:off x="1219200" y="541277"/>
            <a:ext cx="106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9572A0-3274-6B4A-BA22-1D86E9D28730}"/>
              </a:ext>
            </a:extLst>
          </p:cNvPr>
          <p:cNvSpPr txBox="1"/>
          <p:nvPr/>
        </p:nvSpPr>
        <p:spPr>
          <a:xfrm>
            <a:off x="4114800" y="656743"/>
            <a:ext cx="271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See Dave and Irina’s talks;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and all technical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18022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666750"/>
            <a:ext cx="4343400" cy="42481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dirty="0"/>
              <a:t>Yes.</a:t>
            </a:r>
          </a:p>
          <a:p>
            <a:r>
              <a:rPr lang="en-US" dirty="0"/>
              <a:t>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requirements/KPP/UPP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87213-A1CB-4148-B82D-AE7E1D51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40"/>
          <a:stretch/>
        </p:blipFill>
        <p:spPr>
          <a:xfrm>
            <a:off x="838200" y="125162"/>
            <a:ext cx="6311900" cy="404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ADE353-0C3C-D747-91F6-D7E307300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611" y="625389"/>
            <a:ext cx="3499589" cy="4308561"/>
          </a:xfrm>
          <a:prstGeom prst="rect">
            <a:avLst/>
          </a:prstGeom>
          <a:ln w="19050">
            <a:solidFill>
              <a:srgbClr val="0432F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382D30-7159-C746-8026-24C1DEC54C24}"/>
              </a:ext>
            </a:extLst>
          </p:cNvPr>
          <p:cNvSpPr txBox="1"/>
          <p:nvPr/>
        </p:nvSpPr>
        <p:spPr>
          <a:xfrm>
            <a:off x="3352800" y="687983"/>
            <a:ext cx="1976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Ming and Dave’s talks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5DEC4-1DF3-2D40-A58B-0DA3DB417B01}"/>
              </a:ext>
            </a:extLst>
          </p:cNvPr>
          <p:cNvSpPr txBox="1"/>
          <p:nvPr/>
        </p:nvSpPr>
        <p:spPr>
          <a:xfrm>
            <a:off x="304800" y="4489648"/>
            <a:ext cx="504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Ready to deliver MVTX on schedule and on budget! </a:t>
            </a:r>
          </a:p>
        </p:txBody>
      </p:sp>
    </p:spTree>
    <p:extLst>
      <p:ext uri="{BB962C8B-B14F-4D97-AF65-F5344CB8AC3E}">
        <p14:creationId xmlns:p14="http://schemas.microsoft.com/office/powerpoint/2010/main" val="6678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305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LANL LDRD support critical for early key R&amp;D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P6, RLS aligned with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Project management plan developed, TPC $4.7M (Cost + EU + Risk), ready for installation on time for Day-1 physics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We are ready to start the project!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733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042A7-59E2-BA42-84B7-F7BA56B5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for EIC Physics?!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F989F-C5BF-E842-A53A-A1500FDE0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A83774-F659-B74E-A025-1DC89B58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E87CAE-E0FD-6C4C-B282-A4FD113F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FDB99-EFC8-8F40-A070-925C669E0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13" y="607395"/>
            <a:ext cx="6751985" cy="45027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8142BA-F6FB-2048-B488-BFAC45893D25}"/>
              </a:ext>
            </a:extLst>
          </p:cNvPr>
          <p:cNvSpPr/>
          <p:nvPr/>
        </p:nvSpPr>
        <p:spPr>
          <a:xfrm>
            <a:off x="2819400" y="2448609"/>
            <a:ext cx="4953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Krishna Kumar is talking about </a:t>
            </a:r>
            <a:r>
              <a:rPr lang="en-US" sz="1400" dirty="0" err="1">
                <a:solidFill>
                  <a:srgbClr val="FFFF00"/>
                </a:solidFill>
              </a:rPr>
              <a:t>Lepto</a:t>
            </a:r>
            <a:r>
              <a:rPr lang="en-US" sz="1400" dirty="0">
                <a:solidFill>
                  <a:srgbClr val="FFFF00"/>
                </a:solidFill>
              </a:rPr>
              <a:t>-quark search in EIC, with MVTX  @EICUG 07/2019</a:t>
            </a:r>
          </a:p>
          <a:p>
            <a:r>
              <a:rPr lang="en-US" sz="1400" dirty="0">
                <a:solidFill>
                  <a:srgbClr val="FFFF00"/>
                </a:solidFill>
              </a:rPr>
              <a:t>https://indico.in2p3.fr/event/18281/contributions/71617/</a:t>
            </a:r>
          </a:p>
        </p:txBody>
      </p:sp>
    </p:spTree>
    <p:extLst>
      <p:ext uri="{BB962C8B-B14F-4D97-AF65-F5344CB8AC3E}">
        <p14:creationId xmlns:p14="http://schemas.microsoft.com/office/powerpoint/2010/main" val="2635073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82D21-2493-D546-92B4-3CFF4B90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solidFill>
                  <a:srgbClr val="FF0000"/>
                </a:solidFill>
              </a:rPr>
              <a:t>Yes, we are ready!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CEAF4-A82D-2C41-873D-BE300ADD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11D0A-6EAC-7D45-BEDD-BE8409BE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15479-A8BB-624A-92AF-C7061E3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7" name="Picture 6" descr="sPHENIX-MVTX-CoverPage.pdf">
            <a:extLst>
              <a:ext uri="{FF2B5EF4-FFF2-40B4-BE49-F238E27FC236}">
                <a16:creationId xmlns:a16="http://schemas.microsoft.com/office/drawing/2014/main" id="{299F7197-44F6-7649-B7D6-34EFC6E72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54" y="663910"/>
            <a:ext cx="3294057" cy="4262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3825F-4CD5-9B4A-8BF7-063BE029B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668328"/>
            <a:ext cx="2286001" cy="1396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89781-6342-C141-9500-8532FF43C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413005"/>
            <a:ext cx="4953000" cy="1486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F5FA5A-90EE-0A40-B48F-93C7DB565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39" y="1835634"/>
            <a:ext cx="2491664" cy="1577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B4DD-AA19-F94A-B36A-508A160BCF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096911"/>
            <a:ext cx="2133600" cy="160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B4D60-A1B3-4B4A-AB07-561662440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63910"/>
            <a:ext cx="2018903" cy="15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50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WBS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41747"/>
            <a:ext cx="453795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59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Critical Path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8E5A2E-CEF1-E24B-BCB9-EBADD8A3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02" y="599307"/>
            <a:ext cx="7440345" cy="4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50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85725"/>
            <a:ext cx="8839200" cy="514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AE1FC1-BAEA-4D36-98F5-D205C5DBA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115079"/>
              </p:ext>
            </p:extLst>
          </p:nvPr>
        </p:nvGraphicFramePr>
        <p:xfrm>
          <a:off x="838200" y="1276350"/>
          <a:ext cx="3029328" cy="3408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9328">
                  <a:extLst>
                    <a:ext uri="{9D8B030D-6E8A-4147-A177-3AD203B41FA5}">
                      <a16:colId xmlns:a16="http://schemas.microsoft.com/office/drawing/2014/main" val="1183690512"/>
                    </a:ext>
                  </a:extLst>
                </a:gridCol>
              </a:tblGrid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8792780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L1 - Actual - 0%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8778669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L2 - Level of Effort Tasks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46191588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L3 - Advanced - 10%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9389560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L4 - Preliminary - 25%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8419992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L5 - Conceptual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1291133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L6 - Pre-conceptual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2083100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L7 - Rough Estimate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8682034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L8 - Beyond state of the art - 100%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4973409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M&amp;S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8787485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M1 - Existing Purchase Order (Actual) - 0%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3535351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M2 - Travel, supplies, software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0517394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M3 - Advanced, Quote or Catalog Price - 10%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071704"/>
                  </a:ext>
                </a:extLst>
              </a:tr>
              <a:tr h="183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M4 - Preliminary Engineering Judgment - 25%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5762402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M5 - Conceptual Design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3932526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M6 - Pre-conceptual Design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3955177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M7 - Pre-conceptual - Uncommon work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3813705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M8 - Beyond state of the art - 100%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8137174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59D44A-50F9-4B0C-AFDE-B402EB7880A8}"/>
              </a:ext>
            </a:extLst>
          </p:cNvPr>
          <p:cNvSpPr txBox="1">
            <a:spLocks/>
          </p:cNvSpPr>
          <p:nvPr/>
        </p:nvSpPr>
        <p:spPr>
          <a:xfrm>
            <a:off x="806450" y="769703"/>
            <a:ext cx="3203183" cy="5828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F0000"/>
                </a:solidFill>
              </a:rPr>
              <a:t>EU tables are identical to those used by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for establishing baseline 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35E26-3FF0-4B06-9217-3C52AB0F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9703"/>
            <a:ext cx="302932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63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by WBS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E2E48-2166-42E4-A6D9-1AC5FC43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55074"/>
            <a:ext cx="510623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Presentation Summary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F366E8-A4CC-C84A-B474-7FD60D4FCF5A}"/>
              </a:ext>
            </a:extLst>
          </p:cNvPr>
          <p:cNvSpPr txBox="1">
            <a:spLocks/>
          </p:cNvSpPr>
          <p:nvPr/>
        </p:nvSpPr>
        <p:spPr bwMode="auto">
          <a:xfrm>
            <a:off x="152400" y="1276350"/>
            <a:ext cx="4952999" cy="3339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#2-4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Risk Register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CF8-F162-4E1A-B826-2ECD50AF2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496"/>
            <a:ext cx="9144000" cy="37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4F6F-580E-AE49-9341-3E74B602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47" y="31947"/>
            <a:ext cx="8229600" cy="546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Enables the 3</a:t>
            </a:r>
            <a:r>
              <a:rPr lang="en-US" baseline="30000" dirty="0"/>
              <a:t>rd</a:t>
            </a:r>
            <a:r>
              <a:rPr lang="en-US" dirty="0"/>
              <a:t> Science Pillar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A8B8A-A485-D04F-820E-FA85B704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6B820-DB75-AD43-8E4A-B3736EE6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D7DE2-A73B-F844-A162-295E1697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41224-60B4-7143-9245-CA914E32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7" y="2906827"/>
            <a:ext cx="4289073" cy="1854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CADF7-62DC-0945-92F4-6EF5A33B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47" y="2926534"/>
            <a:ext cx="4439353" cy="1850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4E8C9-9D72-D247-B0F9-7F547C06707A}"/>
              </a:ext>
            </a:extLst>
          </p:cNvPr>
          <p:cNvSpPr txBox="1"/>
          <p:nvPr/>
        </p:nvSpPr>
        <p:spPr>
          <a:xfrm>
            <a:off x="152192" y="2602262"/>
            <a:ext cx="436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heavy flavor hadron &amp; jet modification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23C75-2EEB-3F48-BD55-32EA220D8A45}"/>
              </a:ext>
            </a:extLst>
          </p:cNvPr>
          <p:cNvSpPr txBox="1"/>
          <p:nvPr/>
        </p:nvSpPr>
        <p:spPr>
          <a:xfrm>
            <a:off x="5102700" y="2566051"/>
            <a:ext cx="369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heavy flavor hadron &amp; jet flow</a:t>
            </a:r>
          </a:p>
        </p:txBody>
      </p:sp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88EE6124-1DBE-5944-A9A8-3842B0870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04" y="779753"/>
            <a:ext cx="1612778" cy="162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315DB-D34B-F142-BD47-F127D28A9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843" y="701564"/>
            <a:ext cx="2193830" cy="1741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B0D27D-6725-0343-928E-C3456E150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960" y="837669"/>
            <a:ext cx="2104622" cy="163187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F1188B-DC36-D147-B393-B7283664AC91}"/>
              </a:ext>
            </a:extLst>
          </p:cNvPr>
          <p:cNvCxnSpPr/>
          <p:nvPr/>
        </p:nvCxnSpPr>
        <p:spPr>
          <a:xfrm>
            <a:off x="4704647" y="1733550"/>
            <a:ext cx="19843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4D0BFEB-BC12-6C46-A75C-D9B6B68652AD}"/>
              </a:ext>
            </a:extLst>
          </p:cNvPr>
          <p:cNvSpPr txBox="1"/>
          <p:nvPr/>
        </p:nvSpPr>
        <p:spPr>
          <a:xfrm>
            <a:off x="4732399" y="1471940"/>
            <a:ext cx="1956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measurements to </a:t>
            </a:r>
          </a:p>
          <a:p>
            <a:r>
              <a:rPr lang="en-US" sz="1400" dirty="0"/>
              <a:t>physics understandings  </a:t>
            </a:r>
          </a:p>
        </p:txBody>
      </p:sp>
    </p:spTree>
    <p:extLst>
      <p:ext uri="{BB962C8B-B14F-4D97-AF65-F5344CB8AC3E}">
        <p14:creationId xmlns:p14="http://schemas.microsoft.com/office/powerpoint/2010/main" val="409394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899"/>
            <a:ext cx="8229600" cy="546497"/>
          </a:xfrm>
        </p:spPr>
        <p:txBody>
          <a:bodyPr>
            <a:noAutofit/>
          </a:bodyPr>
          <a:lstStyle/>
          <a:p>
            <a:r>
              <a:rPr lang="en-US" sz="2800" dirty="0"/>
              <a:t>MVTX Performance Parameters: KPPs &amp; UPPs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228600" y="3637814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UPPs from </a:t>
            </a:r>
          </a:p>
          <a:p>
            <a:r>
              <a:rPr lang="en-US" sz="1400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228600" y="914319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KPPs from </a:t>
            </a:r>
          </a:p>
          <a:p>
            <a:r>
              <a:rPr lang="en-US" sz="1400" dirty="0"/>
              <a:t>MVTX PMP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812D4-3896-5F48-89AD-FDCD84CC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96655"/>
            <a:ext cx="5791200" cy="258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504407"/>
            <a:ext cx="570230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BD91-34AC-7942-A899-C604A510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Very Successful R&amp;D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7595-CBD1-5B43-A9F9-7AA41649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32" y="794600"/>
            <a:ext cx="5784451" cy="37714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MVTX sensor/stave &amp; readout integration </a:t>
            </a:r>
          </a:p>
          <a:p>
            <a:pPr lvl="1"/>
            <a:r>
              <a:rPr lang="en-US" dirty="0"/>
              <a:t>Full stave readout chain demonstrated with final electronics RU, PU, FELIX  </a:t>
            </a:r>
          </a:p>
          <a:p>
            <a:pPr lvl="1"/>
            <a:r>
              <a:rPr lang="en-US" dirty="0"/>
              <a:t>Stave modified for better MVTX/INTT integration; MVTX-INTT space-conflict resolved </a:t>
            </a:r>
          </a:p>
          <a:p>
            <a:pPr lvl="1"/>
            <a:r>
              <a:rPr lang="en-US" dirty="0"/>
              <a:t>Long readout cables tested</a:t>
            </a:r>
          </a:p>
          <a:p>
            <a:pPr lvl="1"/>
            <a:r>
              <a:rPr lang="en-US" dirty="0"/>
              <a:t>Verify MVTX KPP </a:t>
            </a:r>
          </a:p>
          <a:p>
            <a:pPr lvl="1"/>
            <a:endParaRPr lang="en-US" dirty="0"/>
          </a:p>
          <a:p>
            <a:r>
              <a:rPr lang="en-US" dirty="0"/>
              <a:t>MVTX mechanical design &amp; system integration</a:t>
            </a:r>
          </a:p>
          <a:p>
            <a:pPr lvl="1"/>
            <a:r>
              <a:rPr lang="en-US" dirty="0"/>
              <a:t>Preliminary detector design completed, 3D mockup demonstrated </a:t>
            </a:r>
          </a:p>
          <a:p>
            <a:pPr lvl="1"/>
            <a:r>
              <a:rPr lang="en-US" dirty="0"/>
              <a:t>MVTX + INTT/</a:t>
            </a:r>
            <a:r>
              <a:rPr lang="en-US" dirty="0" err="1"/>
              <a:t>sPHENIX</a:t>
            </a:r>
            <a:r>
              <a:rPr lang="en-US" dirty="0"/>
              <a:t> integration design developed  </a:t>
            </a:r>
          </a:p>
          <a:p>
            <a:pPr lvl="1"/>
            <a:r>
              <a:rPr lang="en-US" dirty="0"/>
              <a:t>Assembly and installation plan developed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958B4-71E0-D641-B7CA-D7E7E4E3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DFAF-B3D5-6047-B305-30AAC7A5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C006-4DAB-A646-A565-FD4F8AF4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F260F-D36A-1042-8F67-095A0CD130D0}"/>
              </a:ext>
            </a:extLst>
          </p:cNvPr>
          <p:cNvSpPr txBox="1"/>
          <p:nvPr/>
        </p:nvSpPr>
        <p:spPr>
          <a:xfrm>
            <a:off x="6667273" y="534514"/>
            <a:ext cx="201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Jo, Cameron, Walt, </a:t>
            </a:r>
          </a:p>
          <a:p>
            <a:r>
              <a:rPr lang="en-US" dirty="0"/>
              <a:t>Camelia, Yuan et 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3EFDA-8976-9F4D-967B-40C7E722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31" y="1187280"/>
            <a:ext cx="2889250" cy="1172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C932F-0B42-1141-A64F-DECB4D43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209" y="2425032"/>
            <a:ext cx="1629827" cy="897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86B855-DFC9-E340-BFAB-5F9FDA06D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571" y="3387157"/>
            <a:ext cx="3077369" cy="1470160"/>
          </a:xfrm>
          <a:prstGeom prst="rect">
            <a:avLst/>
          </a:prstGeom>
        </p:spPr>
      </p:pic>
      <p:pic>
        <p:nvPicPr>
          <p:cNvPr id="14" name="Google Shape;211;p34">
            <a:extLst>
              <a:ext uri="{FF2B5EF4-FFF2-40B4-BE49-F238E27FC236}">
                <a16:creationId xmlns:a16="http://schemas.microsoft.com/office/drawing/2014/main" id="{CFA4A73A-DE19-8041-8BDA-357D728F50A5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3411" y="2684314"/>
            <a:ext cx="1420589" cy="96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79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13117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9E77-A97F-F243-8405-C3B3DFA4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Charge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BEA0C-E6FA-2B48-9FBC-54E4862BD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2C729-7C71-464C-82FD-788EE12A5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9CB3B-4A1E-3547-AD42-5FB07976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2D6B6-5A3A-674C-B2C1-95812732B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01" b="20130"/>
          <a:stretch/>
        </p:blipFill>
        <p:spPr>
          <a:xfrm>
            <a:off x="0" y="1123950"/>
            <a:ext cx="900847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7180" y="747939"/>
            <a:ext cx="4807432" cy="15679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Based on R&amp;D, quotes and experience </a:t>
            </a:r>
          </a:p>
          <a:p>
            <a:r>
              <a:rPr lang="en-US" dirty="0"/>
              <a:t>M&amp;S and labor cost profile in P6 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Detector mechanical system </a:t>
            </a:r>
          </a:p>
          <a:p>
            <a:pPr lvl="1"/>
            <a:r>
              <a:rPr lang="en-US" dirty="0"/>
              <a:t>MVTX mechanical system integration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7DC19-63D0-354D-B2D1-EAE65315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1456"/>
            <a:ext cx="7924800" cy="487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C5AD5F-4855-5F41-ABF5-1B433477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5" y="2315872"/>
            <a:ext cx="3486605" cy="2553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5949F-886A-9146-AFA9-77C48B04C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0" y="747939"/>
            <a:ext cx="2354345" cy="1991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2DD18-60F6-EF4E-A2F3-44E081228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0" y="2858996"/>
            <a:ext cx="2398210" cy="194479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547A99-2564-5446-9E4E-F1DA78431C4E}"/>
              </a:ext>
            </a:extLst>
          </p:cNvPr>
          <p:cNvCxnSpPr>
            <a:cxnSpLocks/>
          </p:cNvCxnSpPr>
          <p:nvPr/>
        </p:nvCxnSpPr>
        <p:spPr>
          <a:xfrm>
            <a:off x="1295400" y="285750"/>
            <a:ext cx="1676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96760C-DA9F-174B-ABE0-BC4B439B6341}"/>
              </a:ext>
            </a:extLst>
          </p:cNvPr>
          <p:cNvCxnSpPr>
            <a:cxnSpLocks/>
          </p:cNvCxnSpPr>
          <p:nvPr/>
        </p:nvCxnSpPr>
        <p:spPr>
          <a:xfrm>
            <a:off x="6400800" y="285750"/>
            <a:ext cx="152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516D0C-7BC9-5642-9A92-FE34CD39222B}"/>
              </a:ext>
            </a:extLst>
          </p:cNvPr>
          <p:cNvSpPr txBox="1"/>
          <p:nvPr/>
        </p:nvSpPr>
        <p:spPr>
          <a:xfrm>
            <a:off x="3541154" y="742369"/>
            <a:ext cx="1585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All previous talks</a:t>
            </a:r>
          </a:p>
        </p:txBody>
      </p:sp>
    </p:spTree>
    <p:extLst>
      <p:ext uri="{BB962C8B-B14F-4D97-AF65-F5344CB8AC3E}">
        <p14:creationId xmlns:p14="http://schemas.microsoft.com/office/powerpoint/2010/main" val="257922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717537"/>
            <a:ext cx="4288694" cy="1405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Based on R&amp;D and experience</a:t>
            </a:r>
          </a:p>
          <a:p>
            <a:r>
              <a:rPr lang="en-US" dirty="0"/>
              <a:t>Milestones defined in PMP </a:t>
            </a:r>
          </a:p>
          <a:p>
            <a:r>
              <a:rPr lang="en-US" dirty="0"/>
              <a:t>Critical path identified</a:t>
            </a: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81EB8-3FDF-474C-86D3-B194FF97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431"/>
            <a:ext cx="8152606" cy="545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AD496BF-4B15-424B-8679-0C20C185A2BE}"/>
              </a:ext>
            </a:extLst>
          </p:cNvPr>
          <p:cNvGrpSpPr/>
          <p:nvPr/>
        </p:nvGrpSpPr>
        <p:grpSpPr>
          <a:xfrm>
            <a:off x="5486400" y="666750"/>
            <a:ext cx="3123406" cy="4476750"/>
            <a:chOff x="4876801" y="586170"/>
            <a:chExt cx="2208739" cy="38326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1A202B-7AEB-2444-87CD-14A06F9E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1" y="586170"/>
              <a:ext cx="2208738" cy="23717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358A19-B208-0740-A194-9DBC24CD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1" y="2957914"/>
              <a:ext cx="2208739" cy="1460882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BA6F05-B1BD-6A42-AFDA-255333AAC0F0}"/>
              </a:ext>
            </a:extLst>
          </p:cNvPr>
          <p:cNvCxnSpPr>
            <a:cxnSpLocks/>
          </p:cNvCxnSpPr>
          <p:nvPr/>
        </p:nvCxnSpPr>
        <p:spPr>
          <a:xfrm>
            <a:off x="1189831" y="285750"/>
            <a:ext cx="1981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AF59EE-CD93-AA4A-83A4-68C10AD4C8D9}"/>
              </a:ext>
            </a:extLst>
          </p:cNvPr>
          <p:cNvCxnSpPr>
            <a:cxnSpLocks/>
          </p:cNvCxnSpPr>
          <p:nvPr/>
        </p:nvCxnSpPr>
        <p:spPr>
          <a:xfrm>
            <a:off x="6248400" y="285750"/>
            <a:ext cx="1676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C82727-D11D-BE42-8854-2052201A2BBC}"/>
              </a:ext>
            </a:extLst>
          </p:cNvPr>
          <p:cNvSpPr txBox="1"/>
          <p:nvPr/>
        </p:nvSpPr>
        <p:spPr>
          <a:xfrm>
            <a:off x="2819400" y="576082"/>
            <a:ext cx="271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See Dave and Irina’s talks;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and all technical presentations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F9603993-6A9D-9044-8FAE-ACF164126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06" y="2098001"/>
            <a:ext cx="4858790" cy="279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43570</TotalTime>
  <Words>902</Words>
  <Application>Microsoft Macintosh PowerPoint</Application>
  <PresentationFormat>On-screen Show (16:9)</PresentationFormat>
  <Paragraphs>189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 sPHENIX  MVTX Cost and Schedule Review Summary </vt:lpstr>
      <vt:lpstr>Presentation Summary</vt:lpstr>
      <vt:lpstr>MVTX Enables the 3rd Science Pillar </vt:lpstr>
      <vt:lpstr>MVTX Performance Parameters: KPPs &amp; UPPs</vt:lpstr>
      <vt:lpstr>Very Successful R&amp;D  </vt:lpstr>
      <vt:lpstr>MVTX Deliverables in PMP </vt:lpstr>
      <vt:lpstr>Review Charge</vt:lpstr>
      <vt:lpstr>PowerPoint Presentation</vt:lpstr>
      <vt:lpstr>PowerPoint Presentation</vt:lpstr>
      <vt:lpstr>PowerPoint Presentation</vt:lpstr>
      <vt:lpstr>PowerPoint Presentation</vt:lpstr>
      <vt:lpstr>Summary</vt:lpstr>
      <vt:lpstr>MVTX for EIC Physics?! </vt:lpstr>
      <vt:lpstr>Yes, we are ready! </vt:lpstr>
      <vt:lpstr>Back Up</vt:lpstr>
      <vt:lpstr>MVTX WBS</vt:lpstr>
      <vt:lpstr> Critical Path</vt:lpstr>
      <vt:lpstr> Estimate Uncertainty </vt:lpstr>
      <vt:lpstr> Estimate Uncertainty by WBS</vt:lpstr>
      <vt:lpstr>Risk Register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270</cp:revision>
  <cp:lastPrinted>2019-07-29T12:42:16Z</cp:lastPrinted>
  <dcterms:created xsi:type="dcterms:W3CDTF">2015-10-24T00:32:43Z</dcterms:created>
  <dcterms:modified xsi:type="dcterms:W3CDTF">2019-07-30T13:28:27Z</dcterms:modified>
</cp:coreProperties>
</file>