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874" r:id="rId2"/>
    <p:sldId id="896" r:id="rId3"/>
    <p:sldId id="315" r:id="rId4"/>
    <p:sldId id="329" r:id="rId5"/>
    <p:sldId id="873" r:id="rId6"/>
    <p:sldId id="498" r:id="rId7"/>
    <p:sldId id="308" r:id="rId8"/>
    <p:sldId id="882" r:id="rId9"/>
    <p:sldId id="595" r:id="rId10"/>
    <p:sldId id="884" r:id="rId11"/>
    <p:sldId id="334" r:id="rId12"/>
    <p:sldId id="885" r:id="rId13"/>
    <p:sldId id="336" r:id="rId14"/>
    <p:sldId id="293" r:id="rId15"/>
    <p:sldId id="330" r:id="rId16"/>
    <p:sldId id="876" r:id="rId17"/>
    <p:sldId id="900" r:id="rId18"/>
    <p:sldId id="599" r:id="rId19"/>
    <p:sldId id="568" r:id="rId20"/>
    <p:sldId id="865" r:id="rId21"/>
    <p:sldId id="897" r:id="rId22"/>
    <p:sldId id="866" r:id="rId23"/>
    <p:sldId id="324" r:id="rId24"/>
    <p:sldId id="260" r:id="rId25"/>
    <p:sldId id="264" r:id="rId26"/>
    <p:sldId id="285" r:id="rId27"/>
    <p:sldId id="867" r:id="rId28"/>
    <p:sldId id="886" r:id="rId29"/>
    <p:sldId id="888" r:id="rId30"/>
    <p:sldId id="889" r:id="rId31"/>
    <p:sldId id="890" r:id="rId32"/>
    <p:sldId id="872" r:id="rId33"/>
    <p:sldId id="868" r:id="rId34"/>
    <p:sldId id="326" r:id="rId35"/>
    <p:sldId id="319" r:id="rId36"/>
    <p:sldId id="898" r:id="rId37"/>
    <p:sldId id="899" r:id="rId38"/>
    <p:sldId id="883" r:id="rId39"/>
    <p:sldId id="869" r:id="rId40"/>
    <p:sldId id="864" r:id="rId41"/>
    <p:sldId id="275" r:id="rId42"/>
    <p:sldId id="380" r:id="rId43"/>
    <p:sldId id="414" r:id="rId44"/>
    <p:sldId id="282" r:id="rId45"/>
    <p:sldId id="286" r:id="rId46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8"/>
    <p:restoredTop sz="94455"/>
  </p:normalViewPr>
  <p:slideViewPr>
    <p:cSldViewPr>
      <p:cViewPr varScale="1">
        <p:scale>
          <a:sx n="246" d="100"/>
          <a:sy n="246" d="100"/>
        </p:scale>
        <p:origin x="51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7/26/19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7/26/19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1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56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7150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956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93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2947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37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tif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F5A86-533D-8243-A66B-AFC32C40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85" y="82153"/>
            <a:ext cx="8229600" cy="432197"/>
          </a:xfrm>
        </p:spPr>
        <p:txBody>
          <a:bodyPr>
            <a:noAutofit/>
          </a:bodyPr>
          <a:lstStyle/>
          <a:p>
            <a:r>
              <a:rPr lang="en-US" sz="2800" dirty="0"/>
              <a:t>Review Documents Available on the Agenda Page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82F1AB-B558-C541-A2D2-A6020165C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156" y="1150514"/>
            <a:ext cx="42672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MVTX BOE</a:t>
            </a:r>
          </a:p>
          <a:p>
            <a:r>
              <a:rPr lang="en-US" dirty="0"/>
              <a:t>MVTX PMP</a:t>
            </a:r>
          </a:p>
          <a:p>
            <a:r>
              <a:rPr lang="en-US" dirty="0" err="1"/>
              <a:t>sPHENIX</a:t>
            </a:r>
            <a:r>
              <a:rPr lang="en-US" dirty="0"/>
              <a:t>/MVTX Risk Register</a:t>
            </a:r>
          </a:p>
          <a:p>
            <a:r>
              <a:rPr lang="en-US" dirty="0"/>
              <a:t>MVTX P6 dump, w/ Gantt Chart</a:t>
            </a:r>
          </a:p>
          <a:p>
            <a:r>
              <a:rPr lang="en-US" dirty="0"/>
              <a:t>MVTX full proposal </a:t>
            </a:r>
          </a:p>
          <a:p>
            <a:r>
              <a:rPr lang="en-US" dirty="0"/>
              <a:t>RU acceptance QA plan</a:t>
            </a:r>
          </a:p>
          <a:p>
            <a:r>
              <a:rPr lang="en-US" dirty="0"/>
              <a:t>Stave acceptance QA plan</a:t>
            </a:r>
          </a:p>
          <a:p>
            <a:r>
              <a:rPr lang="en-US" dirty="0"/>
              <a:t>MVTX Pre-P6 WBS Dictionary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3758A-F7D6-8B4F-90AF-F209885B9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7244" y="1081599"/>
            <a:ext cx="4038600" cy="3394472"/>
          </a:xfrm>
        </p:spPr>
        <p:txBody>
          <a:bodyPr/>
          <a:lstStyle/>
          <a:p>
            <a:r>
              <a:rPr lang="en-US" dirty="0"/>
              <a:t>MVTX C&amp;S Review Charge </a:t>
            </a:r>
          </a:p>
          <a:p>
            <a:endParaRPr lang="en-US" dirty="0"/>
          </a:p>
          <a:p>
            <a:r>
              <a:rPr lang="en-US" dirty="0"/>
              <a:t>Previous Review reports</a:t>
            </a:r>
          </a:p>
          <a:p>
            <a:pPr lvl="1"/>
            <a:r>
              <a:rPr lang="en-US" dirty="0"/>
              <a:t>BNL Director’s Review 4/2019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881DE-F9A3-9A4C-96D6-C1365716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ABB35-820A-C541-8640-4B9940CF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4FF43-C4AE-3E44-85DB-2A1EBE6A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08D889-C4B0-D54A-A6AF-325F2CA406BF}"/>
              </a:ext>
            </a:extLst>
          </p:cNvPr>
          <p:cNvSpPr/>
          <p:nvPr/>
        </p:nvSpPr>
        <p:spPr>
          <a:xfrm>
            <a:off x="2362201" y="598514"/>
            <a:ext cx="358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indico.bnl.gov</a:t>
            </a:r>
            <a:r>
              <a:rPr lang="en-US" b="1" dirty="0"/>
              <a:t>/event/6544/</a:t>
            </a:r>
          </a:p>
        </p:txBody>
      </p:sp>
    </p:spTree>
    <p:extLst>
      <p:ext uri="{BB962C8B-B14F-4D97-AF65-F5344CB8AC3E}">
        <p14:creationId xmlns:p14="http://schemas.microsoft.com/office/powerpoint/2010/main" val="3309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D41DDC-DEAB-7346-A358-CF6BD222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MVTX Scope – WBS 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260F-28C5-6C42-80EC-C179AAD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D335-BE3E-1E41-8154-39E2325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2E496-694D-BC47-B1FB-3E2911BE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3C992-1E8A-6141-9B02-59E49CB5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00823"/>
            <a:ext cx="4393005" cy="4333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CCE6C1-BAAB-D74C-98D7-4C523F0E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819150"/>
            <a:ext cx="4664597" cy="314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A26D28-3359-1D4F-BA05-C655B608B572}"/>
              </a:ext>
            </a:extLst>
          </p:cNvPr>
          <p:cNvSpPr txBox="1"/>
          <p:nvPr/>
        </p:nvSpPr>
        <p:spPr>
          <a:xfrm>
            <a:off x="4953000" y="4078446"/>
            <a:ext cx="360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 Challenge: Mechanical System</a:t>
            </a:r>
          </a:p>
        </p:txBody>
      </p:sp>
    </p:spTree>
    <p:extLst>
      <p:ext uri="{BB962C8B-B14F-4D97-AF65-F5344CB8AC3E}">
        <p14:creationId xmlns:p14="http://schemas.microsoft.com/office/powerpoint/2010/main" val="222687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C5B7-957F-4749-87B4-6212EBD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01" y="678753"/>
            <a:ext cx="4571272" cy="41827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628A52-20AE-C441-A32A-68DF7B12D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480" y="637215"/>
            <a:ext cx="3499589" cy="4308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D9968-B6D5-3847-94C8-BE515C9D9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9492">
            <a:off x="3180121" y="2579904"/>
            <a:ext cx="3017903" cy="606968"/>
          </a:xfrm>
          <a:prstGeom prst="rect">
            <a:avLst/>
          </a:prstGeom>
          <a:ln w="15875">
            <a:solidFill>
              <a:srgbClr val="0432FF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FABB6E-3A8F-5C43-ABAE-6BCEA5452D7E}"/>
              </a:ext>
            </a:extLst>
          </p:cNvPr>
          <p:cNvCxnSpPr>
            <a:cxnSpLocks/>
          </p:cNvCxnSpPr>
          <p:nvPr/>
        </p:nvCxnSpPr>
        <p:spPr>
          <a:xfrm flipH="1">
            <a:off x="2286001" y="3028950"/>
            <a:ext cx="870230" cy="228600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769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AB9-7CF6-984F-AA26-E852863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MVTX Deliverables in PMP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81689-73E5-AB41-B151-717999AC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578DF-E556-2C4C-807D-C7F7BDC7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A7981-01A5-374E-B6DE-33C9370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30A6-3FE8-F24B-8607-11BF4B3E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" y="773668"/>
            <a:ext cx="8393053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29D19-DF93-4943-9712-2DD3E967F529}"/>
              </a:ext>
            </a:extLst>
          </p:cNvPr>
          <p:cNvSpPr txBox="1"/>
          <p:nvPr/>
        </p:nvSpPr>
        <p:spPr>
          <a:xfrm>
            <a:off x="533400" y="4400550"/>
            <a:ext cx="714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*:  The staves and RUs are from BNL contribution, no cost to MVTX project.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30F2E-DC1A-2C42-B7D9-4DF7E3A7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33097"/>
            <a:ext cx="3797551" cy="1236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58227-9694-E148-9FEC-C6E6EBEE8EB9}"/>
              </a:ext>
            </a:extLst>
          </p:cNvPr>
          <p:cNvSpPr txBox="1"/>
          <p:nvPr/>
        </p:nvSpPr>
        <p:spPr>
          <a:xfrm>
            <a:off x="4648200" y="3581876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Detectors +  Services </a:t>
            </a:r>
          </a:p>
        </p:txBody>
      </p:sp>
    </p:spTree>
    <p:extLst>
      <p:ext uri="{BB962C8B-B14F-4D97-AF65-F5344CB8AC3E}">
        <p14:creationId xmlns:p14="http://schemas.microsoft.com/office/powerpoint/2010/main" val="5809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899"/>
            <a:ext cx="8229600" cy="546497"/>
          </a:xfrm>
        </p:spPr>
        <p:txBody>
          <a:bodyPr>
            <a:noAutofit/>
          </a:bodyPr>
          <a:lstStyle/>
          <a:p>
            <a:r>
              <a:rPr lang="en-US" sz="2800" dirty="0"/>
              <a:t>MVTX Performance Parameters: KPPs &amp; UPPs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1AFB7-1E2E-EA4D-A709-C4F803332B39}"/>
              </a:ext>
            </a:extLst>
          </p:cNvPr>
          <p:cNvSpPr txBox="1"/>
          <p:nvPr/>
        </p:nvSpPr>
        <p:spPr>
          <a:xfrm>
            <a:off x="228600" y="3637814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UPPs from </a:t>
            </a:r>
          </a:p>
          <a:p>
            <a:r>
              <a:rPr lang="en-US" sz="1400" dirty="0"/>
              <a:t>MVTX PMP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36278-E7A7-9C47-9816-E17F5C11637B}"/>
              </a:ext>
            </a:extLst>
          </p:cNvPr>
          <p:cNvSpPr txBox="1"/>
          <p:nvPr/>
        </p:nvSpPr>
        <p:spPr>
          <a:xfrm>
            <a:off x="228600" y="914319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KPPs from </a:t>
            </a:r>
          </a:p>
          <a:p>
            <a:r>
              <a:rPr lang="en-US" sz="1400" dirty="0"/>
              <a:t>MVTX PMP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C812D4-3896-5F48-89AD-FDCD84CC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96655"/>
            <a:ext cx="5791200" cy="2587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8AC47C-1DA3-E744-810F-50746C1D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504407"/>
            <a:ext cx="570230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302C532-64ED-4045-B2A1-00F7724D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Baseline Change Control in PMP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27FD3B-5858-624A-9463-16627887BE1E}"/>
              </a:ext>
            </a:extLst>
          </p:cNvPr>
          <p:cNvGrpSpPr/>
          <p:nvPr/>
        </p:nvGrpSpPr>
        <p:grpSpPr>
          <a:xfrm>
            <a:off x="838200" y="819150"/>
            <a:ext cx="6793264" cy="3882390"/>
            <a:chOff x="1143000" y="975360"/>
            <a:chExt cx="6400800" cy="35775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87E15F-CD47-A04C-A7DD-1BB1082DCD4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975360"/>
              <a:ext cx="6400800" cy="3577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407AB8-D1A5-954F-B063-ABE216FED915}"/>
                </a:ext>
              </a:extLst>
            </p:cNvPr>
            <p:cNvSpPr txBox="1"/>
            <p:nvPr/>
          </p:nvSpPr>
          <p:spPr>
            <a:xfrm>
              <a:off x="5766434" y="999351"/>
              <a:ext cx="5581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MVTX</a:t>
              </a:r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D40E12-8EED-9B4B-B0DB-12BEDEBA0F27}"/>
                </a:ext>
              </a:extLst>
            </p:cNvPr>
            <p:cNvSpPr txBox="1"/>
            <p:nvPr/>
          </p:nvSpPr>
          <p:spPr>
            <a:xfrm>
              <a:off x="2286000" y="3105150"/>
              <a:ext cx="52770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MVTX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260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6C31-B334-804C-9DE0-D75CE492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Organization Chart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755E-054D-2B4B-A91A-28E9A2F0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12C69-7928-594B-903E-EED00CA1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26403-FB47-294C-8FEE-BE48D4FC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638CC-A427-E947-8DDD-7E5F5166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28650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9288-0CB7-9348-9873-461C9ACD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06" y="77418"/>
            <a:ext cx="8229600" cy="392580"/>
          </a:xfrm>
        </p:spPr>
        <p:txBody>
          <a:bodyPr>
            <a:normAutofit fontScale="90000"/>
          </a:bodyPr>
          <a:lstStyle/>
          <a:p>
            <a:r>
              <a:rPr lang="en-US" dirty="0"/>
              <a:t>Collaborators &amp; Responsibilities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41B68-A5F1-E242-9394-AD9D5FC0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389B8-BFDC-F84E-85E0-5CACF367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36658-9EFE-BC4A-AB2B-F0B6410E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5907D-6469-F640-B357-17BC1C6ECE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94" y="649955"/>
            <a:ext cx="4267200" cy="42611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77D9D-FE94-684C-85D2-69D7EF948A0C}"/>
              </a:ext>
            </a:extLst>
          </p:cNvPr>
          <p:cNvSpPr txBox="1"/>
          <p:nvPr/>
        </p:nvSpPr>
        <p:spPr>
          <a:xfrm>
            <a:off x="291711" y="685974"/>
            <a:ext cx="42199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22+ institutions and growing</a:t>
            </a:r>
          </a:p>
          <a:p>
            <a:r>
              <a:rPr lang="en-US" sz="1400" dirty="0"/>
              <a:t>- “MOU” through </a:t>
            </a:r>
            <a:r>
              <a:rPr lang="en-US" sz="1400" dirty="0" err="1"/>
              <a:t>sPHENIX</a:t>
            </a:r>
            <a:r>
              <a:rPr lang="en-US" sz="1400" dirty="0"/>
              <a:t> collaboration </a:t>
            </a:r>
          </a:p>
          <a:p>
            <a:r>
              <a:rPr lang="en-US" sz="1400" dirty="0"/>
              <a:t>- Active joint efforts with ALICE ITS group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B71EA-95F2-0B4C-9502-39DC4B995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06" y="2056773"/>
            <a:ext cx="3810794" cy="26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74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9601-3AA4-9042-9D46-3DFEF6F5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799"/>
            <a:ext cx="8229600" cy="546497"/>
          </a:xfrm>
        </p:spPr>
        <p:txBody>
          <a:bodyPr/>
          <a:lstStyle/>
          <a:p>
            <a:r>
              <a:rPr lang="en-US" dirty="0"/>
              <a:t>MVTX Detector, Cost &amp; Schedule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C2F91-81E8-9644-ABC0-84950FAB2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35929-732C-0748-A3B5-205107B9B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CD9F0-303E-8D41-91A1-BD0823D2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6" name="Picture 5" descr="sPHENIX-MVTX-CoverPage.pdf">
            <a:extLst>
              <a:ext uri="{FF2B5EF4-FFF2-40B4-BE49-F238E27FC236}">
                <a16:creationId xmlns:a16="http://schemas.microsoft.com/office/drawing/2014/main" id="{B716AF9A-A229-2743-961E-E1E069D40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640326"/>
            <a:ext cx="3294057" cy="42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64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200" dirty="0"/>
              <a:t>MVTX Readout, Power and Controls</a:t>
            </a:r>
            <a:endParaRPr lang="en-US" sz="24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7858494" y="809771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Jo’s talk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7C328B-71BA-414E-A1D5-97594CFB6521}"/>
              </a:ext>
            </a:extLst>
          </p:cNvPr>
          <p:cNvSpPr/>
          <p:nvPr/>
        </p:nvSpPr>
        <p:spPr>
          <a:xfrm>
            <a:off x="986087" y="1527998"/>
            <a:ext cx="2447252" cy="732695"/>
          </a:xfrm>
          <a:prstGeom prst="ellipse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97F033A-B273-D44E-AE95-B6772A4CEEFD}"/>
              </a:ext>
            </a:extLst>
          </p:cNvPr>
          <p:cNvSpPr/>
          <p:nvPr/>
        </p:nvSpPr>
        <p:spPr>
          <a:xfrm>
            <a:off x="4584699" y="889740"/>
            <a:ext cx="1130946" cy="1482196"/>
          </a:xfrm>
          <a:prstGeom prst="ellipse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B676AF-EAC4-004B-95B8-071E8F095542}"/>
              </a:ext>
            </a:extLst>
          </p:cNvPr>
          <p:cNvSpPr txBox="1"/>
          <p:nvPr/>
        </p:nvSpPr>
        <p:spPr>
          <a:xfrm>
            <a:off x="1986268" y="4582558"/>
            <a:ext cx="561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(BNL provides staves and RUs, at no cost to MVTX project)</a:t>
            </a:r>
          </a:p>
        </p:txBody>
      </p:sp>
    </p:spTree>
    <p:extLst>
      <p:ext uri="{BB962C8B-B14F-4D97-AF65-F5344CB8AC3E}">
        <p14:creationId xmlns:p14="http://schemas.microsoft.com/office/powerpoint/2010/main" val="373439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70" y="1272993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55" y="1910552"/>
            <a:ext cx="4979206" cy="284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631"/>
            <a:ext cx="7576394" cy="673050"/>
          </a:xfrm>
        </p:spPr>
        <p:txBody>
          <a:bodyPr>
            <a:noAutofit/>
          </a:bodyPr>
          <a:lstStyle/>
          <a:p>
            <a:r>
              <a:rPr lang="en-US" sz="27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53282"/>
            <a:ext cx="7164472" cy="945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PP-2,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PP-2 to PP-3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7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4816298" y="2108122"/>
            <a:ext cx="1791951" cy="844164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4816298" y="3696326"/>
            <a:ext cx="1791952" cy="88773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7" y="4584057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600468" y="3028950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111858" y="3779733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3322367" y="4223264"/>
            <a:ext cx="1227243" cy="405887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short </a:t>
            </a:r>
            <a:r>
              <a:rPr lang="en-US" sz="1000" dirty="0">
                <a:solidFill>
                  <a:srgbClr val="FF0000"/>
                </a:solidFill>
              </a:rPr>
              <a:t>signal cables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533400" y="4443459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2AFF"/>
                </a:solidFill>
              </a:rPr>
              <a:t>PP-3: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2530796" y="4734566"/>
            <a:ext cx="935819" cy="405887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PP-2: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power cables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990600" y="2492502"/>
            <a:ext cx="914400" cy="612648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264E5-E1DC-0449-8A95-88A66AEC3B29}"/>
              </a:ext>
            </a:extLst>
          </p:cNvPr>
          <p:cNvSpPr txBox="1"/>
          <p:nvPr/>
        </p:nvSpPr>
        <p:spPr>
          <a:xfrm>
            <a:off x="6792250" y="856980"/>
            <a:ext cx="237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and Camelia’ talks</a:t>
            </a:r>
          </a:p>
        </p:txBody>
      </p:sp>
    </p:spTree>
    <p:extLst>
      <p:ext uri="{BB962C8B-B14F-4D97-AF65-F5344CB8AC3E}">
        <p14:creationId xmlns:p14="http://schemas.microsoft.com/office/powerpoint/2010/main" val="176727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Today’s Presentations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5258F-5220-DA4B-AE9B-D8DF8F689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671" y="657225"/>
            <a:ext cx="4157761" cy="44005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7231F4-22D4-6D40-9366-2446172D9B50}"/>
              </a:ext>
            </a:extLst>
          </p:cNvPr>
          <p:cNvSpPr txBox="1">
            <a:spLocks/>
          </p:cNvSpPr>
          <p:nvPr/>
        </p:nvSpPr>
        <p:spPr bwMode="auto">
          <a:xfrm>
            <a:off x="152400" y="1276350"/>
            <a:ext cx="4952999" cy="3339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Overview of the MVTX's Place in </a:t>
            </a:r>
            <a:r>
              <a:rPr lang="en-US" dirty="0" err="1"/>
              <a:t>sPHENIX</a:t>
            </a:r>
            <a:r>
              <a:rPr lang="en-US" dirty="0"/>
              <a:t>- Ed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Overview – Ming, #1-4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Cost &amp; Schedule – Dave, #1-4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in </a:t>
            </a:r>
            <a:r>
              <a:rPr lang="en-US" dirty="0" err="1"/>
              <a:t>sPHENIX</a:t>
            </a:r>
            <a:r>
              <a:rPr lang="en-US" dirty="0"/>
              <a:t> P6 and Risk Registry – Irina, #2-4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mechanical design – Walt, #1-3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Service Barrel and Integration – Camelia, #1-3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Detector QA and Assembly – Yuan,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Readout – Jo,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R&amp;D and Beam Test Results – Cameron,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– Ming, #4</a:t>
            </a:r>
          </a:p>
        </p:txBody>
      </p:sp>
    </p:spTree>
    <p:extLst>
      <p:ext uri="{BB962C8B-B14F-4D97-AF65-F5344CB8AC3E}">
        <p14:creationId xmlns:p14="http://schemas.microsoft.com/office/powerpoint/2010/main" val="189113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0DC9A7-B35A-E142-A6A9-60F2B2801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01" y="741820"/>
            <a:ext cx="5518258" cy="4041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3C505-1F3A-194A-9C05-AD1A10DB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Drivers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D7454-510F-E64A-AC2F-44CC4205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F62E8-21B2-C74F-8105-4699973D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40181-C5B0-514D-ACB6-8D11062C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B5E86-F975-7F49-BB63-034721AB529F}"/>
              </a:ext>
            </a:extLst>
          </p:cNvPr>
          <p:cNvSpPr txBox="1"/>
          <p:nvPr/>
        </p:nvSpPr>
        <p:spPr>
          <a:xfrm>
            <a:off x="152400" y="842616"/>
            <a:ext cx="33515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Mechanical system: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carbon structures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&amp; integration</a:t>
            </a:r>
          </a:p>
          <a:p>
            <a:endParaRPr lang="en-US" dirty="0"/>
          </a:p>
          <a:p>
            <a:r>
              <a:rPr lang="en-US" dirty="0"/>
              <a:t>Electronics: </a:t>
            </a:r>
          </a:p>
          <a:p>
            <a:pPr marL="285750" indent="-285750">
              <a:buFontTx/>
              <a:buChar char="-"/>
            </a:pPr>
            <a:r>
              <a:rPr lang="en-US" dirty="0"/>
              <a:t>Backend </a:t>
            </a:r>
          </a:p>
          <a:p>
            <a:pPr marL="285750" indent="-285750">
              <a:buFontTx/>
              <a:buChar char="-"/>
            </a:pPr>
            <a:r>
              <a:rPr lang="en-US" dirty="0"/>
              <a:t>Power system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LANL LDRD for early R&amp;D</a:t>
            </a:r>
          </a:p>
          <a:p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(off-project)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$5M, FY17-19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Readout integration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conceptual design </a:t>
            </a:r>
          </a:p>
          <a:p>
            <a:pPr marL="285750" indent="-285750">
              <a:buFontTx/>
              <a:buChar char="-"/>
            </a:pPr>
            <a:r>
              <a:rPr lang="en-US" dirty="0"/>
              <a:t>Physics &amp; simulations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28C23-F7AD-EF48-A076-EBD716EC03BC}"/>
              </a:ext>
            </a:extLst>
          </p:cNvPr>
          <p:cNvSpPr txBox="1"/>
          <p:nvPr/>
        </p:nvSpPr>
        <p:spPr>
          <a:xfrm>
            <a:off x="7680060" y="830610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</p:spTree>
    <p:extLst>
      <p:ext uri="{BB962C8B-B14F-4D97-AF65-F5344CB8AC3E}">
        <p14:creationId xmlns:p14="http://schemas.microsoft.com/office/powerpoint/2010/main" val="940422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6370-EB6A-FA4E-93DC-E7930C62A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in P6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16FEC-4837-1F49-856C-475757325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D732C-DB28-5B43-B896-EF0C33DD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ADA56-A90F-2F44-B42B-DC6F158EB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21B11-1896-D64C-9A59-AAD0AF288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55815"/>
            <a:ext cx="3923903" cy="3184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31A40-ADB3-0E46-B4BA-7613674D8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82397"/>
            <a:ext cx="3733800" cy="3157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E92883-4E98-BB4E-A666-E93A78D4E589}"/>
              </a:ext>
            </a:extLst>
          </p:cNvPr>
          <p:cNvSpPr txBox="1"/>
          <p:nvPr/>
        </p:nvSpPr>
        <p:spPr>
          <a:xfrm>
            <a:off x="7740951" y="742181"/>
            <a:ext cx="113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Irina’s talk</a:t>
            </a:r>
          </a:p>
        </p:txBody>
      </p:sp>
    </p:spTree>
    <p:extLst>
      <p:ext uri="{BB962C8B-B14F-4D97-AF65-F5344CB8AC3E}">
        <p14:creationId xmlns:p14="http://schemas.microsoft.com/office/powerpoint/2010/main" val="473186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&amp; Milestones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152400" y="870983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Schedule drivers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Day-1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CERN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Carbon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Early R&amp;D by LANL LDRD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3749AD-5447-EA42-9CFB-F21C599666F8}"/>
              </a:ext>
            </a:extLst>
          </p:cNvPr>
          <p:cNvGrpSpPr/>
          <p:nvPr/>
        </p:nvGrpSpPr>
        <p:grpSpPr>
          <a:xfrm>
            <a:off x="2667000" y="865770"/>
            <a:ext cx="6477000" cy="3766766"/>
            <a:chOff x="2667000" y="865770"/>
            <a:chExt cx="6477000" cy="37667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97244A-7349-D841-8B68-EAF4EED55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0" y="865770"/>
              <a:ext cx="6477000" cy="37667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7AF77E-FC4D-8C46-B655-D5E75ECC8671}"/>
                </a:ext>
              </a:extLst>
            </p:cNvPr>
            <p:cNvSpPr txBox="1"/>
            <p:nvPr/>
          </p:nvSpPr>
          <p:spPr>
            <a:xfrm>
              <a:off x="8221953" y="4243266"/>
              <a:ext cx="92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“PD4-like” </a:t>
              </a:r>
            </a:p>
            <a:p>
              <a:r>
                <a:rPr lang="en-US" sz="800" dirty="0">
                  <a:solidFill>
                    <a:srgbClr val="FF0000"/>
                  </a:solidFill>
                </a:rPr>
                <a:t>Closeout 12/2023</a:t>
              </a:r>
            </a:p>
          </p:txBody>
        </p:sp>
      </p:grp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9E8A1A-E21F-1247-AE95-E77CCDD9C7B1}"/>
              </a:ext>
            </a:extLst>
          </p:cNvPr>
          <p:cNvSpPr txBox="1">
            <a:spLocks/>
          </p:cNvSpPr>
          <p:nvPr/>
        </p:nvSpPr>
        <p:spPr>
          <a:xfrm>
            <a:off x="304800" y="2647671"/>
            <a:ext cx="2209800" cy="4614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Fully aligned with sPHENIX via  external milestones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86B282-E98A-4E49-8E93-28198A480D94}"/>
              </a:ext>
            </a:extLst>
          </p:cNvPr>
          <p:cNvSpPr txBox="1"/>
          <p:nvPr/>
        </p:nvSpPr>
        <p:spPr>
          <a:xfrm>
            <a:off x="7239000" y="608959"/>
            <a:ext cx="19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 &amp; Irina’s talks</a:t>
            </a:r>
          </a:p>
        </p:txBody>
      </p:sp>
    </p:spTree>
    <p:extLst>
      <p:ext uri="{BB962C8B-B14F-4D97-AF65-F5344CB8AC3E}">
        <p14:creationId xmlns:p14="http://schemas.microsoft.com/office/powerpoint/2010/main" val="331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Risk Register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CF8-F162-4E1A-B826-2ECD50AF2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496"/>
            <a:ext cx="9144000" cy="37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5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793"/>
            <a:ext cx="6876555" cy="531956"/>
          </a:xfrm>
        </p:spPr>
        <p:txBody>
          <a:bodyPr/>
          <a:lstStyle/>
          <a:p>
            <a:r>
              <a:rPr lang="en-US" sz="3600" dirty="0"/>
              <a:t>Project Status &amp;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42949"/>
            <a:ext cx="7886700" cy="41267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Tested full stave readout chain with the final electronics at Fermilab Test Beam</a:t>
            </a:r>
          </a:p>
          <a:p>
            <a:pPr lvl="1"/>
            <a:r>
              <a:rPr lang="en-US" dirty="0"/>
              <a:t>Tested long </a:t>
            </a:r>
            <a:r>
              <a:rPr lang="en-US" dirty="0" err="1"/>
              <a:t>SamTec</a:t>
            </a:r>
            <a:r>
              <a:rPr lang="en-US" dirty="0"/>
              <a:t> readout cables recently – last key detector integration R&amp;D</a:t>
            </a:r>
          </a:p>
          <a:p>
            <a:pPr marL="457200" lvl="1" indent="0">
              <a:buNone/>
            </a:pPr>
            <a:r>
              <a:rPr lang="en-US" dirty="0"/>
              <a:t>       11.4m long cables, 10m desired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Asked for quotes from outside companies based on preliminary designs   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integration </a:t>
            </a:r>
            <a:r>
              <a:rPr lang="en-US" dirty="0" err="1"/>
              <a:t>workfest</a:t>
            </a:r>
            <a:r>
              <a:rPr lang="en-US" dirty="0"/>
              <a:t> held 7/10 @BNL, MVTX/INTT/TPC</a:t>
            </a:r>
          </a:p>
          <a:p>
            <a:r>
              <a:rPr lang="en-US" dirty="0"/>
              <a:t>Early R&amp;D achieved through LANL LDRD, $5M, FY17-19</a:t>
            </a:r>
          </a:p>
          <a:p>
            <a:pPr lvl="1"/>
            <a:r>
              <a:rPr lang="en-US" dirty="0"/>
              <a:t>Readout integration </a:t>
            </a:r>
          </a:p>
          <a:p>
            <a:pPr lvl="1"/>
            <a:r>
              <a:rPr lang="en-US" dirty="0"/>
              <a:t>Mechanical system conceptual design </a:t>
            </a:r>
          </a:p>
          <a:p>
            <a:r>
              <a:rPr lang="en-US" dirty="0"/>
              <a:t>Release of early BNL R&amp;D fund in progress</a:t>
            </a:r>
          </a:p>
          <a:p>
            <a:pPr lvl="1"/>
            <a:r>
              <a:rPr lang="en-US" dirty="0"/>
              <a:t>MVTX mechanical engineering design, MIT/LBNL</a:t>
            </a:r>
          </a:p>
          <a:p>
            <a:r>
              <a:rPr lang="en-US" dirty="0"/>
              <a:t>Project Management </a:t>
            </a:r>
          </a:p>
          <a:p>
            <a:pPr lvl="1"/>
            <a:r>
              <a:rPr lang="en-US" dirty="0"/>
              <a:t>WBS, PMP, Risk Register updated</a:t>
            </a:r>
          </a:p>
          <a:p>
            <a:pPr lvl="1"/>
            <a:r>
              <a:rPr lang="en-US" dirty="0"/>
              <a:t>Fully integrated into </a:t>
            </a:r>
            <a:r>
              <a:rPr lang="en-US" dirty="0" err="1"/>
              <a:t>sPHENIX</a:t>
            </a:r>
            <a:r>
              <a:rPr lang="en-US" dirty="0"/>
              <a:t> P6, aligned with </a:t>
            </a:r>
            <a:r>
              <a:rPr lang="en-US" dirty="0" err="1"/>
              <a:t>sPHENIX</a:t>
            </a:r>
            <a:r>
              <a:rPr lang="en-US" dirty="0"/>
              <a:t> schedule </a:t>
            </a:r>
          </a:p>
          <a:p>
            <a:pPr lvl="1"/>
            <a:r>
              <a:rPr lang="en-US" dirty="0"/>
              <a:t>Will deliver MVTX on time and on budget under $5M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We are ready to start the project </a:t>
            </a:r>
            <a:endParaRPr lang="en-US" sz="26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2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23" y="-20691"/>
            <a:ext cx="5866691" cy="1040370"/>
          </a:xfrm>
        </p:spPr>
        <p:txBody>
          <a:bodyPr>
            <a:noAutofit/>
          </a:bodyPr>
          <a:lstStyle/>
          <a:p>
            <a:r>
              <a:rPr lang="en-US" sz="2800" b="1" dirty="0"/>
              <a:t>Very Successful Test Beam @Fermilab</a:t>
            </a:r>
            <a:br>
              <a:rPr lang="en-US" sz="2800" b="1" dirty="0"/>
            </a:br>
            <a:r>
              <a:rPr lang="en-US" sz="1600" b="1" dirty="0"/>
              <a:t>5/20-25, 6/17-22, 2019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00" y="971200"/>
            <a:ext cx="4146614" cy="22650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4168739" y="832207"/>
            <a:ext cx="1163549" cy="451735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4669604" y="1398537"/>
            <a:ext cx="0" cy="832207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3454238" y="1616409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2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2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30k ~ 120k </a:t>
            </a:r>
            <a:r>
              <a:rPr lang="en-US" sz="1200" dirty="0" err="1">
                <a:solidFill>
                  <a:srgbClr val="00B050"/>
                </a:solidFill>
              </a:rPr>
              <a:t>ppp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7320980" y="427384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7012112" y="1138000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7320979" y="2261598"/>
            <a:ext cx="1194371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5793096" y="2261598"/>
            <a:ext cx="778268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5332287" y="618576"/>
            <a:ext cx="1988693" cy="382385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6198414" y="81436"/>
            <a:ext cx="132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SamTec</a:t>
            </a:r>
            <a:r>
              <a:rPr lang="en-US" sz="1400" dirty="0">
                <a:solidFill>
                  <a:srgbClr val="FF0000"/>
                </a:solidFill>
              </a:rPr>
              <a:t>: 11.4m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332288" y="866882"/>
            <a:ext cx="1679824" cy="347709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5338711" y="1258581"/>
            <a:ext cx="1673401" cy="203932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332288" y="1134280"/>
            <a:ext cx="1679825" cy="19491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5913538" y="1451736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8453063" y="866881"/>
            <a:ext cx="0" cy="139471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8197493" y="1520384"/>
            <a:ext cx="0" cy="76721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7764221" y="1706100"/>
            <a:ext cx="1420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5014828" y="2301656"/>
            <a:ext cx="7782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4889952" y="1989397"/>
            <a:ext cx="1279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4070471" y="492562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6380252" y="1984599"/>
            <a:ext cx="1383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6629356" y="2301656"/>
            <a:ext cx="656507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7654982" y="3315789"/>
            <a:ext cx="798082" cy="7638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sPHENIX</a:t>
            </a:r>
            <a:endParaRPr lang="en-US" sz="1400" dirty="0"/>
          </a:p>
          <a:p>
            <a:pPr algn="ctr"/>
            <a:r>
              <a:rPr lang="en-US" sz="1400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8047967" y="2881900"/>
            <a:ext cx="0" cy="43388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4977193" y="3156345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0066" y="3476827"/>
            <a:ext cx="2346788" cy="14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7265970" y="3882542"/>
            <a:ext cx="38901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2379336" y="770100"/>
            <a:ext cx="2272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9-chip stave;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27703" y="2977466"/>
            <a:ext cx="469314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Multi-Stave + Multi-RU -&gt; FELIX readout demonstrated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 err="1"/>
              <a:t>sPHENIX</a:t>
            </a:r>
            <a:r>
              <a:rPr lang="en-US" sz="1500" dirty="0"/>
              <a:t> GTM integrated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9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40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470396" y="2208161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3624300" y="2346660"/>
            <a:ext cx="140465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521088" y="815037"/>
            <a:ext cx="8005415" cy="292569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218519" y="1752601"/>
            <a:ext cx="202286" cy="117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3989453" y="23466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5238"/>
            <a:ext cx="8159357" cy="485564"/>
          </a:xfrm>
        </p:spPr>
        <p:txBody>
          <a:bodyPr/>
          <a:lstStyle/>
          <a:p>
            <a:r>
              <a:rPr lang="en-US" sz="3200" dirty="0"/>
              <a:t>2019 MVTX Test Beam Setup @Fermilab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26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521088" y="3817234"/>
            <a:ext cx="7943069" cy="1124781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8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2DB8-974C-8447-BE08-865381CA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3"/>
            <a:ext cx="8382000" cy="54649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Recommendations from Last April Director’s Review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C81B9-7C95-8843-9CC5-B07ABFFD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A586-E974-684C-806D-5C85511C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EA45D-980F-9143-8F4A-91E06DA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E7F9C-F360-2642-92F1-BE9897AF3177}"/>
              </a:ext>
            </a:extLst>
          </p:cNvPr>
          <p:cNvSpPr txBox="1"/>
          <p:nvPr/>
        </p:nvSpPr>
        <p:spPr>
          <a:xfrm>
            <a:off x="685800" y="1200150"/>
            <a:ext cx="415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Review Report posted on the agenda page</a:t>
            </a:r>
          </a:p>
        </p:txBody>
      </p:sp>
    </p:spTree>
    <p:extLst>
      <p:ext uri="{BB962C8B-B14F-4D97-AF65-F5344CB8AC3E}">
        <p14:creationId xmlns:p14="http://schemas.microsoft.com/office/powerpoint/2010/main" val="1073433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64"/>
            <a:ext cx="3965203" cy="5045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(1)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B18434-A611-3646-85D7-4AFA59C8D0A6}"/>
              </a:ext>
            </a:extLst>
          </p:cNvPr>
          <p:cNvSpPr/>
          <p:nvPr/>
        </p:nvSpPr>
        <p:spPr>
          <a:xfrm>
            <a:off x="3962400" y="1123950"/>
            <a:ext cx="4876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Yes. MVTX design is sound and will meet the requirements.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 - Readout electronics is ready for production;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 - Preliminary mechanical system design completed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2.    Yes.  MVTX project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P6.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 -  Cost &amp; Schedule, WBS, Risks register.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 -  RLS fully aligned with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via  external milestones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   See Irina’s talk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3.    Yes.  MVTX risk register in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Risks registry.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    See Irina’s talk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4.     Yes.  MVTX project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P6,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   -  MVTX baseline is define and PMP is completed.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   -  RLS fully aligned with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via external milestones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     See Dave and Irina’s talks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1CBABA-A417-994D-A499-E78D742A3893}"/>
              </a:ext>
            </a:extLst>
          </p:cNvPr>
          <p:cNvSpPr/>
          <p:nvPr/>
        </p:nvSpPr>
        <p:spPr>
          <a:xfrm>
            <a:off x="381000" y="1276350"/>
            <a:ext cx="3200400" cy="32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4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" y="60268"/>
            <a:ext cx="4044356" cy="5068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6250-F0B1-2D4C-8D45-8A604D504833}"/>
              </a:ext>
            </a:extLst>
          </p:cNvPr>
          <p:cNvSpPr/>
          <p:nvPr/>
        </p:nvSpPr>
        <p:spPr>
          <a:xfrm>
            <a:off x="4114800" y="4129638"/>
            <a:ext cx="37122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</a:t>
            </a:r>
            <a:r>
              <a:rPr lang="en-US" sz="1200" dirty="0"/>
              <a:t>.  MVTX Risk Register is fully integrated into </a:t>
            </a:r>
            <a:r>
              <a:rPr lang="en-US" sz="1200" dirty="0" err="1"/>
              <a:t>sPHENIX</a:t>
            </a:r>
            <a:r>
              <a:rPr lang="en-US" sz="1200" dirty="0"/>
              <a:t>, </a:t>
            </a:r>
          </a:p>
          <a:p>
            <a:r>
              <a:rPr lang="en-US" sz="1200" dirty="0"/>
              <a:t>- Irina’s talk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D17D6-05B5-C142-8250-42E766963A6A}"/>
              </a:ext>
            </a:extLst>
          </p:cNvPr>
          <p:cNvSpPr txBox="1"/>
          <p:nvPr/>
        </p:nvSpPr>
        <p:spPr>
          <a:xfrm>
            <a:off x="4018308" y="1313415"/>
            <a:ext cx="470319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3399FF"/>
                </a:solidFill>
              </a:rPr>
              <a:t>1. 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follows the same ITS/IB stave QA Gold/Silver standard (about 50-50 for ITS); Latest production had higher yield of gold, ~&gt;70%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2.  MVTX is fully integrated into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P6, a list of milestones and critical paths are identified in P6. 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    - Irina’s talk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3.  Pre-P6 MVTX WBS Dictionary was produced based on MS Project file that is used to integrate MVTX into the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P6.  Latest MVTX WBS and Critical paths are in P6. WBS Dictionary will be updated after this review.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     - Irina’s talk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4. Detailed 3-D mockup was built and used to develop the MVTX mechanical design.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- Walt’s talk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5.  MVTX is fully integrated into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P6, cost and labor profiles are in P6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- Irina’s talk</a:t>
            </a:r>
            <a:endParaRPr lang="en-US" sz="900" dirty="0">
              <a:solidFill>
                <a:srgbClr val="3399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A3EE4E-5AF3-1E41-BA7D-719EA7A0DEA5}"/>
              </a:ext>
            </a:extLst>
          </p:cNvPr>
          <p:cNvSpPr/>
          <p:nvPr/>
        </p:nvSpPr>
        <p:spPr>
          <a:xfrm>
            <a:off x="4003165" y="732007"/>
            <a:ext cx="4606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5. Yes. MVTX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P6, and PMP is completed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6. Yes. ES&amp;H document is completed.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396359-53DD-F447-8B48-B155256D8B97}"/>
              </a:ext>
            </a:extLst>
          </p:cNvPr>
          <p:cNvSpPr/>
          <p:nvPr/>
        </p:nvSpPr>
        <p:spPr>
          <a:xfrm>
            <a:off x="426643" y="345886"/>
            <a:ext cx="3200400" cy="1235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5CD923-D6CA-474A-9759-35F201B99A25}"/>
              </a:ext>
            </a:extLst>
          </p:cNvPr>
          <p:cNvSpPr/>
          <p:nvPr/>
        </p:nvSpPr>
        <p:spPr>
          <a:xfrm>
            <a:off x="428952" y="1625058"/>
            <a:ext cx="3200400" cy="202892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FAC54B-B2D2-CC42-9A56-AC20DED9311D}"/>
              </a:ext>
            </a:extLst>
          </p:cNvPr>
          <p:cNvSpPr/>
          <p:nvPr/>
        </p:nvSpPr>
        <p:spPr>
          <a:xfrm>
            <a:off x="426643" y="3701734"/>
            <a:ext cx="3200400" cy="950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5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sz="4000" b="0" dirty="0"/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500438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858195-FBAE-2941-AFAA-3EE4B726B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" y="209550"/>
            <a:ext cx="3877491" cy="493395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D0D0A0-5F8D-5445-A46E-0345E7F90D42}"/>
              </a:ext>
            </a:extLst>
          </p:cNvPr>
          <p:cNvSpPr/>
          <p:nvPr/>
        </p:nvSpPr>
        <p:spPr>
          <a:xfrm>
            <a:off x="3870328" y="623259"/>
            <a:ext cx="50450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2"/>
            </a:pPr>
            <a:r>
              <a:rPr lang="en-US" sz="1100" dirty="0"/>
              <a:t>MVTX project RLS is fully integrated into </a:t>
            </a:r>
            <a:r>
              <a:rPr lang="en-US" sz="1100" dirty="0" err="1"/>
              <a:t>sPHENIX</a:t>
            </a:r>
            <a:r>
              <a:rPr lang="en-US" sz="1100" dirty="0"/>
              <a:t> P6.</a:t>
            </a:r>
          </a:p>
          <a:p>
            <a:r>
              <a:rPr lang="en-US" sz="1100" dirty="0"/>
              <a:t>           -Dave and Irina’s talks </a:t>
            </a:r>
          </a:p>
          <a:p>
            <a:pPr marL="342900" indent="-342900">
              <a:buAutoNum type="arabicPeriod" startAt="3"/>
            </a:pPr>
            <a:r>
              <a:rPr lang="en-US" sz="1100" dirty="0"/>
              <a:t>BNL has agreed to provide early R&amp;D fund to MIT and LBNL to </a:t>
            </a:r>
          </a:p>
          <a:p>
            <a:r>
              <a:rPr lang="en-US" sz="1100" dirty="0"/>
              <a:t>           support mechanical system early R&amp;D design work.</a:t>
            </a:r>
          </a:p>
          <a:p>
            <a:r>
              <a:rPr lang="en-US" sz="1100" dirty="0"/>
              <a:t>4.        Much of the MVTX software work is based on the common </a:t>
            </a:r>
          </a:p>
          <a:p>
            <a:r>
              <a:rPr lang="en-US" sz="1100" dirty="0"/>
              <a:t>            </a:t>
            </a:r>
            <a:r>
              <a:rPr lang="en-US" sz="1100" dirty="0" err="1"/>
              <a:t>sPHENIX</a:t>
            </a:r>
            <a:r>
              <a:rPr lang="en-US" sz="1100" dirty="0"/>
              <a:t> online and offline frameworks, work is mostly carried out </a:t>
            </a:r>
          </a:p>
          <a:p>
            <a:r>
              <a:rPr lang="en-US" sz="1100" dirty="0"/>
              <a:t>            by collaborators without cost to the project. </a:t>
            </a:r>
          </a:p>
          <a:p>
            <a:r>
              <a:rPr lang="en-US" sz="1100" dirty="0"/>
              <a:t>5.         Based on current RLS, MVTX detector will be ready for installation in March     2022;  MVTX is the last detector to go into IR, currently scheduled in 9/2022.</a:t>
            </a:r>
          </a:p>
          <a:p>
            <a:r>
              <a:rPr lang="en-US" sz="1100" dirty="0"/>
              <a:t>           -Dave and Irina’s talks </a:t>
            </a:r>
          </a:p>
          <a:p>
            <a:r>
              <a:rPr lang="en-US" sz="1100" dirty="0"/>
              <a:t>7.         MVTX reporting is defined in PMP. </a:t>
            </a:r>
          </a:p>
          <a:p>
            <a:r>
              <a:rPr lang="en-US" sz="900" i="1" dirty="0"/>
              <a:t>“Quarterly cost and schedule reviews and report the results to the </a:t>
            </a:r>
            <a:r>
              <a:rPr lang="en-US" sz="900" i="1" dirty="0" err="1"/>
              <a:t>sPHENIX</a:t>
            </a:r>
            <a:r>
              <a:rPr lang="en-US" sz="900" i="1" dirty="0"/>
              <a:t> Project Office.  We will hold monthly phone calls with DOE-NP and provide them with Quarterly progress reports.”</a:t>
            </a:r>
          </a:p>
          <a:p>
            <a:r>
              <a:rPr lang="en-US" sz="1100" dirty="0"/>
              <a:t>8.          WBS, BOE and Risk Register are integrated into </a:t>
            </a:r>
            <a:r>
              <a:rPr lang="en-US" sz="1100" dirty="0" err="1"/>
              <a:t>sPHENIX</a:t>
            </a:r>
            <a:r>
              <a:rPr lang="en-US" sz="1100" dirty="0"/>
              <a:t> P6. Pre-P6 WBS Dictionary will be updated after this review. </a:t>
            </a:r>
          </a:p>
          <a:p>
            <a:r>
              <a:rPr lang="en-US" sz="1100" dirty="0"/>
              <a:t>              - Irina’s talk </a:t>
            </a:r>
          </a:p>
          <a:p>
            <a:r>
              <a:rPr lang="en-US" sz="1100" dirty="0"/>
              <a:t>9.           MVTX project is integrated into </a:t>
            </a:r>
            <a:r>
              <a:rPr lang="en-US" sz="1100" dirty="0" err="1"/>
              <a:t>sPHENIX</a:t>
            </a:r>
            <a:r>
              <a:rPr lang="en-US" sz="1100" dirty="0"/>
              <a:t> P6, PMP developed.</a:t>
            </a:r>
          </a:p>
          <a:p>
            <a:r>
              <a:rPr lang="en-US" sz="1100" dirty="0"/>
              <a:t>              - Irina’s talk </a:t>
            </a:r>
          </a:p>
          <a:p>
            <a:r>
              <a:rPr lang="en-US" sz="1100" dirty="0"/>
              <a:t>11.         Beam pipe modification is under discussion between </a:t>
            </a:r>
            <a:r>
              <a:rPr lang="en-US" sz="1100" dirty="0" err="1"/>
              <a:t>sPHENIX</a:t>
            </a:r>
            <a:r>
              <a:rPr lang="en-US" sz="1100" dirty="0"/>
              <a:t> Project Office and C-AD. This risk is in the MVTX/</a:t>
            </a:r>
            <a:r>
              <a:rPr lang="en-US" sz="1100" dirty="0" err="1"/>
              <a:t>sPHENIX</a:t>
            </a:r>
            <a:r>
              <a:rPr lang="en-US" sz="1100" dirty="0"/>
              <a:t> Risk Register.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E820CD-11B9-5B45-9F0C-E8B2218714C6}"/>
              </a:ext>
            </a:extLst>
          </p:cNvPr>
          <p:cNvSpPr/>
          <p:nvPr/>
        </p:nvSpPr>
        <p:spPr>
          <a:xfrm>
            <a:off x="457200" y="2676525"/>
            <a:ext cx="3048000" cy="200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672180-BD5E-734D-9D93-9D9715DC928B}"/>
              </a:ext>
            </a:extLst>
          </p:cNvPr>
          <p:cNvSpPr/>
          <p:nvPr/>
        </p:nvSpPr>
        <p:spPr>
          <a:xfrm>
            <a:off x="442547" y="1690185"/>
            <a:ext cx="3048000" cy="200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8F7718-7047-AA49-A99D-DE627AE081D3}"/>
              </a:ext>
            </a:extLst>
          </p:cNvPr>
          <p:cNvSpPr/>
          <p:nvPr/>
        </p:nvSpPr>
        <p:spPr>
          <a:xfrm>
            <a:off x="457200" y="3204092"/>
            <a:ext cx="3048000" cy="200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B6C6A6-2ACC-2344-B8EE-9AC00D89E874}"/>
              </a:ext>
            </a:extLst>
          </p:cNvPr>
          <p:cNvSpPr txBox="1"/>
          <p:nvPr/>
        </p:nvSpPr>
        <p:spPr>
          <a:xfrm>
            <a:off x="3707573" y="4115548"/>
            <a:ext cx="540404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1,2,3.   MVTX is fully integrated into </a:t>
            </a:r>
            <a:r>
              <a:rPr lang="en-US" sz="1100" dirty="0" err="1">
                <a:solidFill>
                  <a:srgbClr val="0432FF"/>
                </a:solidFill>
              </a:rPr>
              <a:t>sPHENIX</a:t>
            </a:r>
            <a:r>
              <a:rPr lang="en-US" sz="1100" dirty="0">
                <a:solidFill>
                  <a:srgbClr val="0432FF"/>
                </a:solidFill>
              </a:rPr>
              <a:t> P6, same methodology will be used for MVTX</a:t>
            </a:r>
          </a:p>
          <a:p>
            <a:endParaRPr lang="en-US" sz="1100" dirty="0">
              <a:solidFill>
                <a:srgbClr val="0432FF"/>
              </a:solidFill>
            </a:endParaRPr>
          </a:p>
          <a:p>
            <a:r>
              <a:rPr lang="en-US" sz="1100" dirty="0">
                <a:solidFill>
                  <a:srgbClr val="0432FF"/>
                </a:solidFill>
              </a:rPr>
              <a:t>4.          MVTX PMP completed, including change control and configuration control methods.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F55EB9-DAD1-B349-8006-71D46F9E15E1}"/>
              </a:ext>
            </a:extLst>
          </p:cNvPr>
          <p:cNvSpPr/>
          <p:nvPr/>
        </p:nvSpPr>
        <p:spPr>
          <a:xfrm>
            <a:off x="426643" y="483395"/>
            <a:ext cx="3200400" cy="3078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2F377C-F18E-554D-98D2-46F0C6AD0B35}"/>
              </a:ext>
            </a:extLst>
          </p:cNvPr>
          <p:cNvSpPr/>
          <p:nvPr/>
        </p:nvSpPr>
        <p:spPr>
          <a:xfrm>
            <a:off x="426643" y="3579185"/>
            <a:ext cx="3200400" cy="107272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36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304800" y="165426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(4)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9FA36F-F61B-164A-87C6-4523CF36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8" r="6711" b="31852"/>
          <a:stretch/>
        </p:blipFill>
        <p:spPr>
          <a:xfrm>
            <a:off x="203313" y="594181"/>
            <a:ext cx="3886200" cy="3505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68D9F6-097E-FE43-8D14-A632BA52B8FE}"/>
              </a:ext>
            </a:extLst>
          </p:cNvPr>
          <p:cNvSpPr txBox="1"/>
          <p:nvPr/>
        </p:nvSpPr>
        <p:spPr>
          <a:xfrm>
            <a:off x="3985801" y="1155204"/>
            <a:ext cx="48533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5.   MVTX early funding request submitted, and BNL has agreed to provide R&amp;D fund to MIT and LBNL to carry out early R&amp;D on mechanical structures. </a:t>
            </a:r>
          </a:p>
          <a:p>
            <a:endParaRPr lang="en-US" sz="1100" dirty="0">
              <a:solidFill>
                <a:srgbClr val="0432FF"/>
              </a:solidFill>
            </a:endParaRP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Institution roles are developed in the PMP.  “MOU” to be established through </a:t>
            </a:r>
            <a:r>
              <a:rPr lang="en-US" sz="1100" dirty="0" err="1">
                <a:solidFill>
                  <a:srgbClr val="0432FF"/>
                </a:solidFill>
              </a:rPr>
              <a:t>sPHENIX</a:t>
            </a:r>
            <a:r>
              <a:rPr lang="en-US" sz="1100" dirty="0">
                <a:solidFill>
                  <a:srgbClr val="0432FF"/>
                </a:solidFill>
              </a:rPr>
              <a:t> collaboration.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PMP completed, BNL will own and oversee the spending of the contingency. 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MVTX risk register developed, integrated into the </a:t>
            </a:r>
            <a:r>
              <a:rPr lang="en-US" sz="1100" dirty="0" err="1">
                <a:solidFill>
                  <a:srgbClr val="0432FF"/>
                </a:solidFill>
              </a:rPr>
              <a:t>sPHENIX</a:t>
            </a:r>
            <a:r>
              <a:rPr lang="en-US" sz="1100" dirty="0">
                <a:solidFill>
                  <a:srgbClr val="0432FF"/>
                </a:solidFill>
              </a:rPr>
              <a:t> Risk Registry</a:t>
            </a:r>
          </a:p>
          <a:p>
            <a:pPr marL="228600" indent="-228600">
              <a:buAutoNum type="arabicPeriod" startAt="6"/>
            </a:pPr>
            <a:endParaRPr lang="en-US" sz="1100" dirty="0">
              <a:solidFill>
                <a:srgbClr val="0432FF"/>
              </a:solidFill>
            </a:endParaRP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MVTX project will follow the same stave/sensor handling procedures developed by ITS for stave and detector assembly;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KPPs and UPPs are documented in MVTX PMP.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The MVTX science case is well documented in the MVXT full proposal. </a:t>
            </a:r>
          </a:p>
          <a:p>
            <a:r>
              <a:rPr lang="en-US" sz="1100" dirty="0">
                <a:solidFill>
                  <a:srgbClr val="0432FF"/>
                </a:solidFill>
              </a:rPr>
              <a:t>New developments are documented through </a:t>
            </a:r>
            <a:r>
              <a:rPr lang="en-US" sz="1100" dirty="0" err="1">
                <a:solidFill>
                  <a:srgbClr val="0432FF"/>
                </a:solidFill>
              </a:rPr>
              <a:t>sPHENIX</a:t>
            </a:r>
            <a:r>
              <a:rPr lang="en-US" sz="1100" dirty="0">
                <a:solidFill>
                  <a:srgbClr val="0432FF"/>
                </a:solidFill>
              </a:rPr>
              <a:t> physics and technical notes.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5BDCA8-1ACA-024F-9058-495280EF7EFD}"/>
              </a:ext>
            </a:extLst>
          </p:cNvPr>
          <p:cNvSpPr/>
          <p:nvPr/>
        </p:nvSpPr>
        <p:spPr>
          <a:xfrm>
            <a:off x="358135" y="1041859"/>
            <a:ext cx="3576556" cy="2011795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23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/>
              <a:t>Issues and Concerns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417ED-B2B5-F24B-AE9F-72A17C877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2481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Carbon structure production cost and schedule </a:t>
            </a:r>
          </a:p>
          <a:p>
            <a:pPr lvl="1"/>
            <a:r>
              <a:rPr lang="en-US" dirty="0"/>
              <a:t>LBNL, other production activities/ATLAS  </a:t>
            </a:r>
          </a:p>
          <a:p>
            <a:pPr lvl="1"/>
            <a:r>
              <a:rPr lang="en-US" dirty="0"/>
              <a:t>Explore other production sites, Italy, France, Korea, US … </a:t>
            </a:r>
          </a:p>
          <a:p>
            <a:pPr lvl="1"/>
            <a:r>
              <a:rPr lang="en-US" dirty="0"/>
              <a:t>High contingency in cost, ~40% </a:t>
            </a:r>
          </a:p>
          <a:p>
            <a:r>
              <a:rPr lang="en-US" dirty="0"/>
              <a:t>Actions: </a:t>
            </a:r>
          </a:p>
          <a:p>
            <a:pPr lvl="1"/>
            <a:r>
              <a:rPr lang="en-US" dirty="0"/>
              <a:t>Early R&amp;D in mechanical design and fabrication to reduce uncertainties </a:t>
            </a:r>
          </a:p>
          <a:p>
            <a:pPr lvl="1"/>
            <a:r>
              <a:rPr lang="en-US" dirty="0"/>
              <a:t>Work with OSI on integration, follow up closely with C-AD on the beampipe issue</a:t>
            </a:r>
          </a:p>
          <a:p>
            <a:pPr lvl="1"/>
            <a:endParaRPr lang="en-US" dirty="0"/>
          </a:p>
          <a:p>
            <a:r>
              <a:rPr lang="en-US" dirty="0"/>
              <a:t>Delay in stave/RU production</a:t>
            </a:r>
          </a:p>
          <a:p>
            <a:pPr lvl="1"/>
            <a:r>
              <a:rPr lang="en-US" dirty="0"/>
              <a:t>Stave and RU production delayed  </a:t>
            </a:r>
          </a:p>
          <a:p>
            <a:pPr lvl="1"/>
            <a:r>
              <a:rPr lang="en-US" dirty="0"/>
              <a:t>Impact on MVTX assembly schedule</a:t>
            </a:r>
          </a:p>
          <a:p>
            <a:endParaRPr 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08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D56-9ED5-F343-B411-225C4D71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560C-7091-374E-86D7-D1FAAA28E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6230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is ready to receive fund for the project </a:t>
            </a:r>
          </a:p>
          <a:p>
            <a:pPr lvl="1"/>
            <a:r>
              <a:rPr lang="en-US" dirty="0"/>
              <a:t>Electrical system is ready for production </a:t>
            </a:r>
          </a:p>
          <a:p>
            <a:pPr lvl="1"/>
            <a:r>
              <a:rPr lang="en-US" dirty="0"/>
              <a:t>Preliminary detector mechanical design completed</a:t>
            </a:r>
          </a:p>
          <a:p>
            <a:pPr lvl="1"/>
            <a:r>
              <a:rPr lang="en-US" dirty="0"/>
              <a:t>Preliminary </a:t>
            </a:r>
            <a:r>
              <a:rPr lang="en-US" dirty="0" err="1"/>
              <a:t>sPHENIX</a:t>
            </a:r>
            <a:r>
              <a:rPr lang="en-US" dirty="0"/>
              <a:t> mechanical system integration developed</a:t>
            </a:r>
          </a:p>
          <a:p>
            <a:r>
              <a:rPr lang="en-US" dirty="0"/>
              <a:t>LANL LDRD support critical for early key R&amp;D</a:t>
            </a:r>
          </a:p>
          <a:p>
            <a:r>
              <a:rPr lang="en-US" dirty="0"/>
              <a:t>Costs, schedules and risk register integrated into </a:t>
            </a:r>
            <a:r>
              <a:rPr lang="en-US" dirty="0" err="1"/>
              <a:t>sPHENIX</a:t>
            </a:r>
            <a:r>
              <a:rPr lang="en-US" dirty="0"/>
              <a:t> P6, RLS aligned with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Project management plan developed, total cost $3.7M, with 26%(</a:t>
            </a:r>
            <a:r>
              <a:rPr lang="en-US" dirty="0" err="1"/>
              <a:t>EU+Risk</a:t>
            </a:r>
            <a:r>
              <a:rPr lang="en-US" dirty="0"/>
              <a:t>), ready for installation on time for Day-1 physics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We are ready to start the project!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995C-F2F9-A34A-9A88-B4DBDCFA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E246-DA43-594D-932E-27A8E4F3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75DC-EE23-C840-8682-30F32D7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6611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dirty="0"/>
              <a:t>Back Up &amp; References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35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Critical Path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C5F14-71D6-7143-812B-D68A1FDCD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4473"/>
            <a:ext cx="7440345" cy="45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41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85725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AE1FC1-BAEA-4D36-98F5-D205C5DBAB4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28750"/>
          <a:ext cx="2787650" cy="32564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7650">
                  <a:extLst>
                    <a:ext uri="{9D8B030D-6E8A-4147-A177-3AD203B41FA5}">
                      <a16:colId xmlns:a16="http://schemas.microsoft.com/office/drawing/2014/main" val="1183690512"/>
                    </a:ext>
                  </a:extLst>
                </a:gridCol>
              </a:tblGrid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48792780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L1 - Actual - 0%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8778669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L2 - Level of Effort Tasks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46191588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L3 - Advanced - 10%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9389560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L4 - Preliminary - 25%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8419992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L5 - Conceptual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1291133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L6 - Pre-conceptual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2083100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L7 - Rough Estimate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8682034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L8 - Beyond state of the art - 100%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4973409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M&amp;S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8787485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M1 - Existing Purchase Order (Actual) - 0%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93535351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M2 - Travel, supplies, software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0517394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M3 - Advanced, Quote or Catalog Price - 10%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9071704"/>
                  </a:ext>
                </a:extLst>
              </a:tr>
              <a:tr h="175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M4 - Preliminary Engineering Judgment - 25%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35762402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M5 - Conceptual Design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3932526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M6 - Pre-conceptual Design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3955177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M7 - Pre-conceptual - Uncommon work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33813705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M8 - Beyond state of the art - 100%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8137174"/>
                  </a:ext>
                </a:extLst>
              </a:tr>
            </a:tbl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659D44A-50F9-4B0C-AFDE-B402EB7880A8}"/>
              </a:ext>
            </a:extLst>
          </p:cNvPr>
          <p:cNvSpPr txBox="1">
            <a:spLocks/>
          </p:cNvSpPr>
          <p:nvPr/>
        </p:nvSpPr>
        <p:spPr>
          <a:xfrm>
            <a:off x="806450" y="769703"/>
            <a:ext cx="3203183" cy="5828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EU tables are identical to those used by </a:t>
            </a:r>
            <a:r>
              <a:rPr lang="en-US" sz="1200" dirty="0" err="1"/>
              <a:t>sPHENIX</a:t>
            </a:r>
            <a:r>
              <a:rPr lang="en-US" sz="1200" dirty="0"/>
              <a:t> for establishing baseline cost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35E26-3FF0-4B06-9217-3C52AB0F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9703"/>
            <a:ext cx="3029328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6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by WBS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E2E48-2166-42E4-A6D9-1AC5FC43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55074"/>
            <a:ext cx="5106239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79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228600" y="35717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– QA plan</a:t>
            </a:r>
            <a:endParaRPr sz="3600"/>
          </a:p>
        </p:txBody>
      </p:sp>
      <p:sp>
        <p:nvSpPr>
          <p:cNvPr id="190" name="Google Shape;190;p32"/>
          <p:cNvSpPr txBox="1">
            <a:spLocks noGrp="1"/>
          </p:cNvSpPr>
          <p:nvPr>
            <p:ph type="dt" idx="10"/>
          </p:nvPr>
        </p:nvSpPr>
        <p:spPr>
          <a:xfrm rot="3852144">
            <a:off x="5687432" y="3511049"/>
            <a:ext cx="2133534" cy="17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July 29-30, 2019</a:t>
            </a:r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532" y="1022117"/>
            <a:ext cx="6012936" cy="292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/>
        </p:nvSpPr>
        <p:spPr>
          <a:xfrm>
            <a:off x="2971801" y="741547"/>
            <a:ext cx="28471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Tests run on sensors / staves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609600" y="4184514"/>
            <a:ext cx="78915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for building ML/OL modules but the tests run are the same for all sensors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2"/>
          <p:cNvSpPr/>
          <p:nvPr/>
        </p:nvSpPr>
        <p:spPr>
          <a:xfrm>
            <a:off x="3088386" y="1018546"/>
            <a:ext cx="1369314" cy="292977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6BEBCD-E937-B84A-A246-2885E66F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32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0AB8-33C6-F047-821F-6D5D6882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Engineering &amp; Technology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236AC-F29B-484F-B5A9-60F5467B2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4851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Stave modification and system integration - done</a:t>
            </a:r>
          </a:p>
          <a:p>
            <a:pPr lvl="1"/>
            <a:r>
              <a:rPr lang="en-US" dirty="0"/>
              <a:t>MVTX &amp; INTT integration  </a:t>
            </a:r>
          </a:p>
          <a:p>
            <a:r>
              <a:rPr lang="en-US" dirty="0"/>
              <a:t>Readout Electronics - done</a:t>
            </a:r>
          </a:p>
          <a:p>
            <a:pPr lvl="1"/>
            <a:r>
              <a:rPr lang="en-US" dirty="0"/>
              <a:t>RU, PU, FELIX, Readout cable</a:t>
            </a:r>
          </a:p>
          <a:p>
            <a:pPr lvl="1"/>
            <a:r>
              <a:rPr lang="en-US" dirty="0"/>
              <a:t>Power system </a:t>
            </a:r>
          </a:p>
          <a:p>
            <a:r>
              <a:rPr lang="en-US" dirty="0"/>
              <a:t>Mechanical system – preliminary design available</a:t>
            </a:r>
          </a:p>
          <a:p>
            <a:pPr lvl="1"/>
            <a:r>
              <a:rPr lang="en-US" dirty="0"/>
              <a:t>Detector design</a:t>
            </a:r>
          </a:p>
          <a:p>
            <a:pPr lvl="1"/>
            <a:r>
              <a:rPr lang="en-US" dirty="0"/>
              <a:t>Service &amp; integration </a:t>
            </a:r>
          </a:p>
          <a:p>
            <a:r>
              <a:rPr lang="en-US" dirty="0"/>
              <a:t>Detector assembly and installation – plan developed </a:t>
            </a:r>
          </a:p>
          <a:p>
            <a:pPr lvl="1"/>
            <a:r>
              <a:rPr lang="en-US" dirty="0"/>
              <a:t>Follow ALICE ITS procedures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1FA6-80ED-0546-BEB3-6BB7589D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0BCE5-AFA7-9B45-A5CA-148E8F75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690F-1783-6942-9C56-8A114A23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068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4980-B59E-9544-B08A-7F4A303E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99939"/>
            <a:ext cx="4995962" cy="3394472"/>
          </a:xfrm>
        </p:spPr>
        <p:txBody>
          <a:bodyPr/>
          <a:lstStyle/>
          <a:p>
            <a:r>
              <a:rPr lang="en-US" dirty="0"/>
              <a:t>Physics of MVTX</a:t>
            </a:r>
          </a:p>
          <a:p>
            <a:r>
              <a:rPr lang="en-US" dirty="0"/>
              <a:t>Project scope, PMP</a:t>
            </a:r>
          </a:p>
          <a:p>
            <a:r>
              <a:rPr lang="en-US" dirty="0"/>
              <a:t>Costs, schedules &amp; risk register </a:t>
            </a:r>
          </a:p>
          <a:p>
            <a:r>
              <a:rPr lang="en-US" dirty="0"/>
              <a:t>R&amp;D highlights</a:t>
            </a:r>
          </a:p>
          <a:p>
            <a:r>
              <a:rPr lang="en-US" dirty="0"/>
              <a:t>Previous review recommendations</a:t>
            </a:r>
          </a:p>
          <a:p>
            <a:r>
              <a:rPr lang="en-US" dirty="0"/>
              <a:t>Issues and concerns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"/>
            <a:ext cx="8382000" cy="57255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Long Custom MVTX Readout Cables Tested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965692" y="4090636"/>
            <a:ext cx="314560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DC5CB-FD1C-5443-9892-F5F5F1C2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21" y="659216"/>
            <a:ext cx="5016500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7BF4F0-B5CB-744F-8731-BF772D497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765" y="668453"/>
            <a:ext cx="3102173" cy="41362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167FA2-0885-5846-B493-5D74A4657A5E}"/>
              </a:ext>
            </a:extLst>
          </p:cNvPr>
          <p:cNvSpPr/>
          <p:nvPr/>
        </p:nvSpPr>
        <p:spPr>
          <a:xfrm>
            <a:off x="5958962" y="3527043"/>
            <a:ext cx="1733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Desired &lt;~10m; </a:t>
            </a:r>
          </a:p>
          <a:p>
            <a:r>
              <a:rPr lang="en-US" b="1" dirty="0">
                <a:solidFill>
                  <a:srgbClr val="FFFF00"/>
                </a:solidFill>
              </a:rPr>
              <a:t>Tested 11.4m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4D7C7-713A-2B41-83F0-9454BA455416}"/>
              </a:ext>
            </a:extLst>
          </p:cNvPr>
          <p:cNvSpPr txBox="1"/>
          <p:nvPr/>
        </p:nvSpPr>
        <p:spPr>
          <a:xfrm>
            <a:off x="789710" y="379092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8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6" y="28786"/>
            <a:ext cx="7850423" cy="566108"/>
          </a:xfrm>
        </p:spPr>
        <p:txBody>
          <a:bodyPr>
            <a:normAutofit/>
          </a:bodyPr>
          <a:lstStyle/>
          <a:p>
            <a:r>
              <a:rPr lang="en-US" sz="2700" dirty="0"/>
              <a:t>Detector Misalignment &amp; Hit Spatial Resolution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3804337" y="958444"/>
            <a:ext cx="5307227" cy="2343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2739296"/>
            <a:ext cx="5390341" cy="2380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285596" y="763858"/>
            <a:ext cx="29680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Typically staves offset by,  </a:t>
            </a:r>
          </a:p>
          <a:p>
            <a:r>
              <a:rPr lang="en-US" sz="1500" dirty="0"/>
              <a:t>Horizontally: 20 x 30um = 600 um</a:t>
            </a:r>
          </a:p>
          <a:p>
            <a:r>
              <a:rPr lang="en-US" sz="15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265804" y="1717652"/>
            <a:ext cx="33744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Hit spatial resolution: (w/o clustering) </a:t>
            </a:r>
          </a:p>
          <a:p>
            <a:r>
              <a:rPr lang="en-US" sz="1400" dirty="0" err="1"/>
              <a:t>Peak_sigma_core</a:t>
            </a:r>
            <a:r>
              <a:rPr lang="en-US" sz="1400" dirty="0"/>
              <a:t> = 0.55 (pixel size ) =15 um</a:t>
            </a:r>
          </a:p>
          <a:p>
            <a:r>
              <a:rPr lang="en-US" sz="1400" dirty="0"/>
              <a:t>Chip spatial resolution = 15/sqrt(2) = 11 um</a:t>
            </a:r>
          </a:p>
          <a:p>
            <a:r>
              <a:rPr lang="en-US" sz="1400" dirty="0"/>
              <a:t>(same as 2018 TB results)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5873074" y="4589023"/>
            <a:ext cx="1918781" cy="80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5929008" y="4238409"/>
            <a:ext cx="1918781" cy="802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5980078" y="3957678"/>
            <a:ext cx="1918781" cy="802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5754214" y="3670094"/>
            <a:ext cx="1918781" cy="802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6832465" y="3188240"/>
            <a:ext cx="0" cy="177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6713605" y="456209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6714821" y="4226084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6712388" y="3924521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6709957" y="364484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7898859" y="4440268"/>
            <a:ext cx="110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Ref.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7956640" y="4008591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CCF06-F084-5B40-B186-E9BD199A136E}"/>
              </a:ext>
            </a:extLst>
          </p:cNvPr>
          <p:cNvSpPr txBox="1"/>
          <p:nvPr/>
        </p:nvSpPr>
        <p:spPr>
          <a:xfrm>
            <a:off x="6836189" y="3269137"/>
            <a:ext cx="1755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120GeV proton beam</a:t>
            </a:r>
          </a:p>
        </p:txBody>
      </p:sp>
    </p:spTree>
    <p:extLst>
      <p:ext uri="{BB962C8B-B14F-4D97-AF65-F5344CB8AC3E}">
        <p14:creationId xmlns:p14="http://schemas.microsoft.com/office/powerpoint/2010/main" val="522448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41" y="1758310"/>
            <a:ext cx="2803331" cy="28179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1143000" y="119539"/>
            <a:ext cx="68580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800"/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1586879" y="859907"/>
            <a:ext cx="5229557" cy="992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200" dirty="0">
                <a:solidFill>
                  <a:srgbClr val="FF0000"/>
                </a:solidFill>
              </a:rPr>
              <a:t>: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Displaced tracks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Large 2</a:t>
            </a:r>
            <a:r>
              <a:rPr lang="en-US" sz="1200" baseline="30000" dirty="0">
                <a:solidFill>
                  <a:srgbClr val="00B050"/>
                </a:solidFill>
              </a:rPr>
              <a:t>nd</a:t>
            </a:r>
            <a:r>
              <a:rPr lang="en-US" sz="1200" dirty="0">
                <a:solidFill>
                  <a:srgbClr val="00B050"/>
                </a:solidFill>
              </a:rPr>
              <a:t> vertex invariant mass</a:t>
            </a:r>
            <a:endParaRPr sz="1200" dirty="0">
              <a:solidFill>
                <a:srgbClr val="00B050"/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/>
              <a:t>Need high precision tracking and vertex determination – </a:t>
            </a:r>
            <a:r>
              <a:rPr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05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lang="en-US" sz="1050" dirty="0"/>
              <a:t>Need excellent jet detection capabilities – </a:t>
            </a:r>
            <a:r>
              <a:rPr lang="en-US" sz="105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05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40077"/>
            <a:ext cx="7580416" cy="607298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55" y="1940851"/>
            <a:ext cx="3435517" cy="29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557" y="9858"/>
            <a:ext cx="6172200" cy="369332"/>
          </a:xfrm>
        </p:spPr>
        <p:txBody>
          <a:bodyPr/>
          <a:lstStyle/>
          <a:p>
            <a:r>
              <a:rPr lang="en-US" sz="3600" dirty="0"/>
              <a:t>ALPIDE/MAPS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909213"/>
            <a:ext cx="5537483" cy="3422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Well fit sPHENIX/RHIC environment, 10MHz Clock (LHC 40MHz)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41" y="1374511"/>
            <a:ext cx="5776084" cy="1486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46022" y="3151790"/>
            <a:ext cx="2012419" cy="1203741"/>
            <a:chOff x="6713449" y="4955136"/>
            <a:chExt cx="2461387" cy="1450447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686613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D</a:t>
              </a:r>
              <a:r>
                <a:rPr lang="en-US" sz="900" dirty="0"/>
                <a:t>V=Q/C</a:t>
              </a:r>
              <a:endParaRPr lang="en-GB" sz="9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106834" cy="1421726"/>
              <a:chOff x="1957049" y="5218292"/>
              <a:chExt cx="2106834" cy="142172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353307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2"/>
                <a:ext cx="319975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0731" cy="305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PIX_IN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84645" cy="445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r</a:t>
              </a:r>
              <a:r>
                <a:rPr lang="en-US" sz="900" dirty="0"/>
                <a:t>&gt; 100 </a:t>
              </a:r>
              <a:r>
                <a:rPr lang="en-US" sz="900" dirty="0" err="1">
                  <a:solidFill>
                    <a:srgbClr val="000000"/>
                  </a:solidFill>
                </a:rPr>
                <a:t>μs</a:t>
              </a:r>
              <a:endParaRPr lang="en-US" sz="900" dirty="0">
                <a:solidFill>
                  <a:srgbClr val="000000"/>
                </a:solidFill>
              </a:endParaRPr>
            </a:p>
            <a:p>
              <a:endParaRPr lang="en-GB" sz="9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776802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f</a:t>
              </a:r>
              <a:r>
                <a:rPr lang="en-US" sz="900" dirty="0">
                  <a:latin typeface="+mj-lt"/>
                </a:rPr>
                <a:t>~=</a:t>
              </a:r>
              <a:r>
                <a:rPr lang="en-US" sz="900" dirty="0"/>
                <a:t> 10 ns</a:t>
              </a:r>
              <a:endParaRPr lang="en-GB" sz="9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5511" y="3129418"/>
            <a:ext cx="1758793" cy="996079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09853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OUT_D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58579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STROBE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74769" cy="275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</a:t>
              </a:r>
              <a:r>
                <a:rPr lang="en-US" sz="900" dirty="0"/>
                <a:t> </a:t>
              </a:r>
              <a:r>
                <a:rPr lang="en-US" sz="900" dirty="0" err="1">
                  <a:latin typeface="Symbol" panose="05050102010706020507" pitchFamily="18" charset="2"/>
                </a:rPr>
                <a:t>m</a:t>
              </a:r>
              <a:r>
                <a:rPr lang="en-US" sz="900" dirty="0" err="1"/>
                <a:t>s</a:t>
              </a:r>
              <a:endParaRPr lang="en-GB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10721" y="3163979"/>
            <a:ext cx="1696642" cy="1197140"/>
            <a:chOff x="4911627" y="2884406"/>
            <a:chExt cx="2112608" cy="1469281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7"/>
              <a:ext cx="689024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 </a:t>
              </a:r>
              <a:r>
                <a:rPr lang="en-US" sz="900" dirty="0" err="1"/>
                <a:t>μs</a:t>
              </a:r>
              <a:endParaRPr lang="en-US" sz="9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112608" cy="1429990"/>
              <a:chOff x="4770375" y="4680174"/>
              <a:chExt cx="2112608" cy="1429990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359682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325749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9" y="2884406"/>
              <a:ext cx="722956" cy="311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OUT_A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92816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threshold</a:t>
              </a:r>
              <a:endParaRPr lang="en-GB" sz="9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230324" y="4292711"/>
            <a:ext cx="299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sPHENIX trigger latency: ~4 </a:t>
            </a:r>
            <a:r>
              <a:rPr lang="en-US" dirty="0" err="1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29579" y="2589426"/>
            <a:ext cx="16385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shaping time: 2, 5, 10 </a:t>
            </a:r>
            <a:r>
              <a:rPr lang="mr-IN" sz="1050" dirty="0">
                <a:solidFill>
                  <a:srgbClr val="0000FF"/>
                </a:solidFill>
              </a:rPr>
              <a:t>…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 err="1">
                <a:solidFill>
                  <a:srgbClr val="0000FF"/>
                </a:solidFill>
              </a:rPr>
              <a:t>μs</a:t>
            </a:r>
            <a:endParaRPr lang="en-US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1"/>
          <p:cNvSpPr txBox="1"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- General layout</a:t>
            </a:r>
            <a:endParaRPr/>
          </a:p>
        </p:txBody>
      </p:sp>
      <p:sp>
        <p:nvSpPr>
          <p:cNvPr id="396" name="Google Shape;396;p51"/>
          <p:cNvSpPr txBox="1">
            <a:spLocks noGrp="1"/>
          </p:cNvSpPr>
          <p:nvPr>
            <p:ph type="body" idx="1"/>
          </p:nvPr>
        </p:nvSpPr>
        <p:spPr>
          <a:xfrm>
            <a:off x="4291830" y="1271805"/>
            <a:ext cx="3663584" cy="253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Staves:</a:t>
            </a:r>
            <a:r>
              <a:rPr lang="en-US" sz="1125"/>
              <a:t> detector modules consisting of a Hybrid Integrated Circuit (HIC) mounted on carbon fiber mechanical support structure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HIC:</a:t>
            </a:r>
            <a:r>
              <a:rPr lang="en-US" sz="1125"/>
              <a:t> a row of 9 ALPIDE sensors wire-bonded to a Flexible Printed Circuit (FPC).  Area covered by the chips: 15x271.2 mm</a:t>
            </a:r>
            <a:r>
              <a:rPr lang="en-US" sz="1125" baseline="30000"/>
              <a:t>2</a:t>
            </a:r>
            <a:r>
              <a:rPr lang="en-US" sz="1125"/>
              <a:t>, including a gap of 150 </a:t>
            </a:r>
            <a:r>
              <a:rPr lang="en-US" sz="1125"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1125"/>
              <a:t>m between adjacent chips.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Mechanical support:</a:t>
            </a:r>
            <a:r>
              <a:rPr lang="en-US" sz="1125"/>
              <a:t> single light structure composed of a Space Frame, providing the required stiffness, and a Cold Plate, high-thermal conductivity carbon fiber sheet with embedded polyamide cooling pipes. 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Heat Dissipation </a:t>
            </a:r>
            <a:r>
              <a:rPr lang="en-US" sz="1125"/>
              <a:t>– The ALPIDE sensors dissipate only 40 mW/cm</a:t>
            </a:r>
            <a:r>
              <a:rPr lang="en-US" sz="1125" baseline="30000"/>
              <a:t>2</a:t>
            </a:r>
            <a:r>
              <a:rPr lang="en-US" sz="1125"/>
              <a:t>.</a:t>
            </a:r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pic>
        <p:nvPicPr>
          <p:cNvPr id="398" name="Google Shape;39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936" y="1261503"/>
            <a:ext cx="3031464" cy="268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1"/>
          <p:cNvSpPr txBox="1"/>
          <p:nvPr/>
        </p:nvSpPr>
        <p:spPr>
          <a:xfrm>
            <a:off x="1986624" y="1640273"/>
            <a:ext cx="532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1"/>
          <p:cNvSpPr txBox="1"/>
          <p:nvPr/>
        </p:nvSpPr>
        <p:spPr>
          <a:xfrm>
            <a:off x="886435" y="2466613"/>
            <a:ext cx="10591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sensors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1"/>
          <p:cNvSpPr txBox="1"/>
          <p:nvPr/>
        </p:nvSpPr>
        <p:spPr>
          <a:xfrm>
            <a:off x="2473061" y="3119015"/>
            <a:ext cx="1345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frame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51" descr="G:\Workspaces\e\ellaudi\Alice_photo_repository\pictures\2015_03_03_stave1_21_HIC\DSCN164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2435" y="3771900"/>
            <a:ext cx="6608565" cy="107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2436" y="3534960"/>
            <a:ext cx="6407153" cy="97989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1"/>
          <p:cNvSpPr txBox="1"/>
          <p:nvPr/>
        </p:nvSpPr>
        <p:spPr>
          <a:xfrm>
            <a:off x="3395268" y="2358707"/>
            <a:ext cx="11306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plate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5" name="Google Shape;405;p51"/>
          <p:cNvCxnSpPr>
            <a:stCxn id="404" idx="0"/>
          </p:cNvCxnSpPr>
          <p:nvPr/>
        </p:nvCxnSpPr>
        <p:spPr>
          <a:xfrm rot="10800000">
            <a:off x="3692383" y="2220107"/>
            <a:ext cx="268200" cy="13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06" name="Google Shape;406;p51"/>
          <p:cNvSpPr txBox="1"/>
          <p:nvPr/>
        </p:nvSpPr>
        <p:spPr>
          <a:xfrm>
            <a:off x="2039238" y="3666931"/>
            <a:ext cx="16766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prototype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1"/>
          <p:cNvSpPr txBox="1"/>
          <p:nvPr/>
        </p:nvSpPr>
        <p:spPr>
          <a:xfrm>
            <a:off x="1326454" y="787951"/>
            <a:ext cx="6491100" cy="4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design developed by ALICE at no cost for MVTX project</a:t>
            </a:r>
            <a:endParaRPr/>
          </a:p>
          <a:p>
            <a:pPr marL="274320" marR="0" lvl="0" indent="-27432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modifications (</a:t>
            </a: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Walter’s talk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2B6D4-574C-9845-83D7-90D87629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DE8C4-CF4C-E441-AD24-4998D702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14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172200" cy="494772"/>
          </a:xfrm>
        </p:spPr>
        <p:txBody>
          <a:bodyPr/>
          <a:lstStyle/>
          <a:p>
            <a:r>
              <a:rPr lang="en-US" sz="3600" b="1" dirty="0" err="1"/>
              <a:t>sPHENIX</a:t>
            </a:r>
            <a:r>
              <a:rPr lang="en-US" sz="3600" b="1" dirty="0"/>
              <a:t> DAQ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6256108" y="1429059"/>
            <a:ext cx="1428542" cy="1930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817" y="1298461"/>
            <a:ext cx="1820063" cy="2014004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2882" y="2884187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6" y="3005431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97" y="3131173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688929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210579" y="1470898"/>
            <a:ext cx="438670" cy="316583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9522" y="2188853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60894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2095602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751337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865110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975693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109282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353455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600434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743865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988038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230527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474699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718872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1906366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149697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393028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637201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1784280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028452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27178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51511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9" y="2758445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581363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814591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04781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281046"/>
            <a:ext cx="565248" cy="231255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515115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975200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1608940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91" y="1832905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2121703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501" y="3370569"/>
            <a:ext cx="840502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1736085"/>
            <a:ext cx="438670" cy="316583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2025724"/>
            <a:ext cx="438670" cy="316583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412767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648519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884273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458" y="1298460"/>
            <a:ext cx="694629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825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5259" y="2212018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85227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580647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579457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474227" y="2483120"/>
            <a:ext cx="592751" cy="202074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816400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815210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474227" y="2718872"/>
            <a:ext cx="592751" cy="202074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3056643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3055454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474227" y="2959116"/>
            <a:ext cx="592751" cy="202074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28" y="1540949"/>
            <a:ext cx="527918" cy="164101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endParaRPr lang="en-GB" sz="9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5174173" y="1774459"/>
            <a:ext cx="323318" cy="1414565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3" y="2838439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4" y="2979330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511" y="3103387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4994548" y="1662195"/>
            <a:ext cx="323318" cy="1414565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74862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982142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391925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638910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885896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6256108" y="1696544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6256108" y="1940277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6256108" y="2184010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6256108" y="2427743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6256108" y="2671475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6256108" y="2915208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6256108" y="3158941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6502544" y="2115687"/>
            <a:ext cx="12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/>
              <a:t>To the </a:t>
            </a:r>
          </a:p>
          <a:p>
            <a:pPr algn="ctr"/>
            <a:r>
              <a:rPr lang="en-US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459350" y="2489645"/>
            <a:ext cx="610111" cy="39288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8" y="1355610"/>
            <a:ext cx="631856" cy="81769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5" y="2872213"/>
            <a:ext cx="655973" cy="3664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254" y="1569075"/>
            <a:ext cx="304461" cy="284755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1469394" y="2090883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Calorimeters,</a:t>
            </a:r>
          </a:p>
          <a:p>
            <a:pPr algn="ctr"/>
            <a:r>
              <a:rPr lang="en-US" sz="825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1957110" y="2682476"/>
            <a:ext cx="65114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TPC, 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457" y="3737372"/>
            <a:ext cx="6549904" cy="102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21" tIns="48761" rIns="97521" bIns="4876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SEB	  	Sub-Event Buffer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EBDC		Event Buffer and Data Compressor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ATP	     Assembles events and compresses  data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Buffer Box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43650" y="4812507"/>
            <a:ext cx="1600200" cy="273844"/>
          </a:xfrm>
        </p:spPr>
        <p:txBody>
          <a:bodyPr/>
          <a:lstStyle/>
          <a:p>
            <a:fld id="{CBDFA25B-0707-4DA6-9D51-09FCF638348C}" type="slidenum">
              <a:rPr lang="en-US" smtClean="0"/>
              <a:t>45</a:t>
            </a:fld>
            <a:endParaRPr lang="en-US" dirty="0"/>
          </a:p>
        </p:txBody>
      </p:sp>
      <p:sp>
        <p:nvSpPr>
          <p:cNvPr id="141" name="Date Placeholder 140">
            <a:extLst>
              <a:ext uri="{FF2B5EF4-FFF2-40B4-BE49-F238E27FC236}">
                <a16:creationId xmlns:a16="http://schemas.microsoft.com/office/drawing/2014/main" id="{BFDAB04C-C9F4-8340-B40A-D0276C1A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142" name="Footer Placeholder 141">
            <a:extLst>
              <a:ext uri="{FF2B5EF4-FFF2-40B4-BE49-F238E27FC236}">
                <a16:creationId xmlns:a16="http://schemas.microsoft.com/office/drawing/2014/main" id="{5FB811E2-923E-0E42-A8F3-8A14DE7E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39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024255" cy="672189"/>
          </a:xfrm>
        </p:spPr>
        <p:txBody>
          <a:bodyPr>
            <a:noAutofit/>
          </a:bodyPr>
          <a:lstStyle/>
          <a:p>
            <a:r>
              <a:rPr lang="en-US" sz="3200" dirty="0"/>
              <a:t>MVTX Enables Exciting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78" y="852251"/>
            <a:ext cx="4724400" cy="169854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MVTX: Open heavy flavor physics – the 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physics pillar</a:t>
            </a:r>
          </a:p>
          <a:p>
            <a:pPr lvl="1"/>
            <a:r>
              <a:rPr lang="en-US" dirty="0"/>
              <a:t>Precision study of the “inner workings of QGP”(LRP15)  </a:t>
            </a:r>
          </a:p>
          <a:p>
            <a:pPr lvl="1"/>
            <a:r>
              <a:rPr lang="en-US" dirty="0"/>
              <a:t>Quantitative determination of key parameters of QGP properties and interactions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5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40434" y="2659292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42718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AF38BA-A344-3045-B923-A56D1FA3D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906170"/>
            <a:ext cx="2452255" cy="19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6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8330"/>
            <a:ext cx="7176295" cy="585911"/>
          </a:xfrm>
        </p:spPr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sPHENIX</a:t>
            </a:r>
            <a:r>
              <a:rPr lang="en-US" sz="3200" dirty="0"/>
              <a:t> 3</a:t>
            </a:r>
            <a:r>
              <a:rPr lang="en-US" sz="3200" baseline="30000" dirty="0"/>
              <a:t>rd</a:t>
            </a:r>
            <a:r>
              <a:rPr lang="en-US" sz="3200" dirty="0"/>
              <a:t> Science Pillar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427" y="997199"/>
            <a:ext cx="4336963" cy="28508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1"/>
            <a:r>
              <a:rPr lang="en-US" dirty="0"/>
              <a:t>Jet quenching &amp; energy loss</a:t>
            </a:r>
          </a:p>
          <a:p>
            <a:pPr lvl="1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1"/>
            <a:r>
              <a:rPr lang="en-US" dirty="0"/>
              <a:t>temperature and momentum dependence of QGP transport parameters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752600" y="4211766"/>
            <a:ext cx="4978480" cy="962099"/>
            <a:chOff x="533400" y="4343400"/>
            <a:chExt cx="8495252" cy="1477290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95252" cy="772097"/>
              <a:chOff x="685800" y="1676400"/>
              <a:chExt cx="8495096" cy="772583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199" y="1676400"/>
                <a:ext cx="722697" cy="41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9869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81066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1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84902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/>
                <a:t>m</a:t>
              </a:r>
              <a:r>
                <a:rPr lang="en-US" altLang="en-US" sz="900" i="1" baseline="-25000" dirty="0"/>
                <a:t>u</a:t>
              </a:r>
              <a:r>
                <a:rPr lang="en-US" altLang="en-US" sz="900" i="1" dirty="0"/>
                <a:t> m</a:t>
              </a:r>
              <a:r>
                <a:rPr lang="en-US" altLang="en-US" sz="900" i="1" baseline="-25000" dirty="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399" y="4343400"/>
              <a:ext cx="744677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>
                  <a:latin typeface="Symbol" charset="2"/>
                </a:rPr>
                <a:t>L</a:t>
              </a:r>
              <a:r>
                <a:rPr lang="en-US" altLang="en-US" sz="9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72820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799" y="4343400"/>
              <a:ext cx="56619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71690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316435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9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099" y="4952998"/>
              <a:ext cx="50304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546976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16" y="919062"/>
            <a:ext cx="3365279" cy="1454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17" y="2823949"/>
            <a:ext cx="3329515" cy="13878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782769" y="661495"/>
            <a:ext cx="2969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02450" y="2524414"/>
            <a:ext cx="2291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0F28C-F92C-B541-97B3-54B4458BB7DC}"/>
              </a:ext>
            </a:extLst>
          </p:cNvPr>
          <p:cNvSpPr txBox="1"/>
          <p:nvPr/>
        </p:nvSpPr>
        <p:spPr>
          <a:xfrm>
            <a:off x="7961668" y="994124"/>
            <a:ext cx="954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MVTX </a:t>
            </a:r>
          </a:p>
          <a:p>
            <a:r>
              <a:rPr lang="en-US" sz="1200" dirty="0"/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360602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917864"/>
          </a:xfrm>
        </p:spPr>
        <p:txBody>
          <a:bodyPr>
            <a:normAutofit/>
          </a:bodyPr>
          <a:lstStyle/>
          <a:p>
            <a:r>
              <a:rPr lang="en-US" sz="2700" dirty="0"/>
              <a:t>Monolithic-Active-Pixel-Sensors (MAPS)</a:t>
            </a:r>
            <a:br>
              <a:rPr lang="en-US" sz="2700" dirty="0"/>
            </a:b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995749"/>
            <a:ext cx="4944608" cy="184497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(28x28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Time resolution, as high as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7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441" y="2840726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1617846" y="319580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27338" y="3735766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66765" y="461535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64673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66800" y="2771402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50355" y="863962"/>
            <a:ext cx="3092809" cy="1671512"/>
            <a:chOff x="5677220" y="1521282"/>
            <a:chExt cx="4123744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7100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8"/>
              <a:ext cx="11509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3014671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Power density &lt; 40 </a:t>
              </a:r>
              <a:r>
                <a:rPr lang="en-US" sz="1400" dirty="0" err="1">
                  <a:solidFill>
                    <a:srgbClr val="FF0000"/>
                  </a:solidFill>
                </a:rPr>
                <a:t>mW</a:t>
              </a:r>
              <a:r>
                <a:rPr lang="en-US" sz="1400" dirty="0">
                  <a:solidFill>
                    <a:srgbClr val="FF0000"/>
                  </a:solidFill>
                </a:rPr>
                <a:t>/cm</a:t>
              </a:r>
              <a:r>
                <a:rPr lang="en-US" sz="1400" baseline="30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339513" y="2535474"/>
            <a:ext cx="330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1429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1" y="9996"/>
            <a:ext cx="7684592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69714" y="1536497"/>
            <a:ext cx="1993086" cy="1058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69714" y="2643820"/>
            <a:ext cx="1954087" cy="49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59472" y="3410749"/>
            <a:ext cx="2153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parameters: L = 271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45E85-F1BF-C34E-99D4-9BB9B392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" y="1489731"/>
            <a:ext cx="5153911" cy="16787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44E2B3-C8A1-6B44-ABD1-BAE736727839}"/>
              </a:ext>
            </a:extLst>
          </p:cNvPr>
          <p:cNvSpPr txBox="1"/>
          <p:nvPr/>
        </p:nvSpPr>
        <p:spPr>
          <a:xfrm>
            <a:off x="2166257" y="2988770"/>
            <a:ext cx="1076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Service Barrel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7ECF7-94FC-9D4E-B949-2EF075ACBB87}"/>
              </a:ext>
            </a:extLst>
          </p:cNvPr>
          <p:cNvSpPr txBox="1"/>
          <p:nvPr/>
        </p:nvSpPr>
        <p:spPr>
          <a:xfrm>
            <a:off x="3953561" y="948571"/>
            <a:ext cx="123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</a:t>
            </a:r>
          </a:p>
          <a:p>
            <a:r>
              <a:rPr lang="en-US" sz="1200" dirty="0">
                <a:solidFill>
                  <a:srgbClr val="032AFF"/>
                </a:solidFill>
              </a:rPr>
              <a:t>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311D2-54B3-4541-981E-953D6E64A230}"/>
              </a:ext>
            </a:extLst>
          </p:cNvPr>
          <p:cNvSpPr txBox="1"/>
          <p:nvPr/>
        </p:nvSpPr>
        <p:spPr>
          <a:xfrm>
            <a:off x="4017701" y="2516366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End-Wheels</a:t>
            </a:r>
            <a:endParaRPr lang="en-US" dirty="0">
              <a:solidFill>
                <a:srgbClr val="032A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4513CC-89D5-6249-91E0-5254F9D40412}"/>
              </a:ext>
            </a:extLst>
          </p:cNvPr>
          <p:cNvCxnSpPr>
            <a:cxnSpLocks/>
          </p:cNvCxnSpPr>
          <p:nvPr/>
        </p:nvCxnSpPr>
        <p:spPr>
          <a:xfrm flipH="1">
            <a:off x="3953561" y="1345526"/>
            <a:ext cx="222526" cy="38802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9C6AA-0FAA-1E45-A837-38B21014709A}"/>
              </a:ext>
            </a:extLst>
          </p:cNvPr>
          <p:cNvCxnSpPr>
            <a:cxnSpLocks/>
          </p:cNvCxnSpPr>
          <p:nvPr/>
        </p:nvCxnSpPr>
        <p:spPr>
          <a:xfrm flipH="1" flipV="1">
            <a:off x="4064824" y="2160396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26A34F-BE5A-434A-AA60-D7258F2A973F}"/>
              </a:ext>
            </a:extLst>
          </p:cNvPr>
          <p:cNvCxnSpPr>
            <a:cxnSpLocks/>
          </p:cNvCxnSpPr>
          <p:nvPr/>
        </p:nvCxnSpPr>
        <p:spPr>
          <a:xfrm flipV="1">
            <a:off x="4451759" y="1975840"/>
            <a:ext cx="596646" cy="55276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9E1CB-0E07-114A-A962-2E15BAFFC84A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2609261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32CC1-5142-A44B-A9AB-FB0A94C36C78}"/>
              </a:ext>
            </a:extLst>
          </p:cNvPr>
          <p:cNvPicPr/>
          <p:nvPr/>
        </p:nvPicPr>
        <p:blipFill rotWithShape="1">
          <a:blip r:embed="rId4"/>
          <a:srcRect r="33303"/>
          <a:stretch/>
        </p:blipFill>
        <p:spPr>
          <a:xfrm>
            <a:off x="104578" y="3687748"/>
            <a:ext cx="2414505" cy="1130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F4C885-B236-D646-806C-E9BDAE31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769" y="3501473"/>
            <a:ext cx="1969313" cy="14470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EFAF72C-A704-9C41-A008-77C9127932CC}"/>
              </a:ext>
            </a:extLst>
          </p:cNvPr>
          <p:cNvSpPr txBox="1"/>
          <p:nvPr/>
        </p:nvSpPr>
        <p:spPr>
          <a:xfrm>
            <a:off x="3129410" y="3179917"/>
            <a:ext cx="12698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3-layer sensor barrel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   - 48 staves, 432 chips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A1D8B-7B5B-3147-BE3A-7E52310E291D}"/>
              </a:ext>
            </a:extLst>
          </p:cNvPr>
          <p:cNvSpPr txBox="1"/>
          <p:nvPr/>
        </p:nvSpPr>
        <p:spPr>
          <a:xfrm>
            <a:off x="298893" y="693136"/>
            <a:ext cx="31614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100" dirty="0">
                <a:solidFill>
                  <a:srgbClr val="FF0000"/>
                </a:solidFill>
              </a:rPr>
              <a:t>All electronics are “as built” by ALICE/ATLAS</a:t>
            </a:r>
          </a:p>
          <a:p>
            <a:pPr marL="285750" indent="-285750">
              <a:buFontTx/>
              <a:buChar char="-"/>
            </a:pPr>
            <a:r>
              <a:rPr lang="en-US" sz="1100" dirty="0">
                <a:solidFill>
                  <a:srgbClr val="FF0000"/>
                </a:solidFill>
              </a:rPr>
              <a:t>Modify the ALICE mechanics to fit it in </a:t>
            </a:r>
            <a:r>
              <a:rPr lang="en-US" sz="1100" dirty="0" err="1">
                <a:solidFill>
                  <a:srgbClr val="FF0000"/>
                </a:solidFill>
              </a:rPr>
              <a:t>sPHENIX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3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– WBS 3.02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66605" y="619523"/>
            <a:ext cx="4521903" cy="27137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Electronics (3.02.02)</a:t>
            </a:r>
          </a:p>
          <a:p>
            <a:pPr lvl="1"/>
            <a:r>
              <a:rPr lang="en-US" dirty="0"/>
              <a:t>Readout Integration </a:t>
            </a:r>
          </a:p>
          <a:p>
            <a:pPr lvl="2"/>
            <a:r>
              <a:rPr lang="en-US" dirty="0"/>
              <a:t>RU QA &amp; assembly @UT-A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FELIX boards @LANL/BNL</a:t>
            </a:r>
          </a:p>
          <a:p>
            <a:pPr lvl="2"/>
            <a:r>
              <a:rPr lang="en-US" dirty="0"/>
              <a:t>Frontend RU services: daughter cards, transition boards, cables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Ancillary systems - “adopt” ALICE ITS system</a:t>
            </a:r>
          </a:p>
          <a:p>
            <a:pPr lvl="2"/>
            <a:r>
              <a:rPr lang="en-US" dirty="0"/>
              <a:t> Power, slow control &amp; monitoring etc. </a:t>
            </a:r>
          </a:p>
          <a:p>
            <a:pPr marL="1028700" lvl="3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97" y="615674"/>
            <a:ext cx="4521903" cy="4115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system</a:t>
            </a:r>
          </a:p>
          <a:p>
            <a:pPr lvl="1"/>
            <a:r>
              <a:rPr lang="en-US" dirty="0"/>
              <a:t>MVTX detector mechanical structures (3.02.03)</a:t>
            </a:r>
          </a:p>
          <a:p>
            <a:pPr lvl="2"/>
            <a:r>
              <a:rPr lang="en-US" dirty="0"/>
              <a:t>Design &amp; simulations </a:t>
            </a:r>
          </a:p>
          <a:p>
            <a:pPr lvl="2"/>
            <a:r>
              <a:rPr lang="en-US" dirty="0"/>
              <a:t>End Wheels </a:t>
            </a:r>
          </a:p>
          <a:p>
            <a:pPr lvl="2"/>
            <a:r>
              <a:rPr lang="en-US" dirty="0"/>
              <a:t>Cylindrical support structure </a:t>
            </a:r>
          </a:p>
          <a:p>
            <a:pPr lvl="2"/>
            <a:r>
              <a:rPr lang="en-US" dirty="0"/>
              <a:t>Service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 (3.02.04) </a:t>
            </a:r>
          </a:p>
          <a:p>
            <a:pPr lvl="2"/>
            <a:r>
              <a:rPr lang="en-US" dirty="0"/>
              <a:t>Service barrel support &amp; interface to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Installation tooling etc.</a:t>
            </a:r>
          </a:p>
          <a:p>
            <a:pPr lvl="2"/>
            <a:r>
              <a:rPr lang="en-US" dirty="0"/>
              <a:t>Adopt ALICE cooling parameters</a:t>
            </a:r>
          </a:p>
          <a:p>
            <a:pPr lvl="2"/>
            <a:r>
              <a:rPr lang="en-US" dirty="0"/>
              <a:t>Detector safety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Detector assembly (3.02.03.03)</a:t>
            </a:r>
          </a:p>
          <a:p>
            <a:pPr lvl="2"/>
            <a:r>
              <a:rPr lang="en-US" dirty="0"/>
              <a:t>Stave QA &amp; detector assembly @LBNL 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4724400" y="3651353"/>
            <a:ext cx="4217102" cy="11541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BNL provides Staves &amp; RUs, w/o cost to MVTX project: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</a:t>
            </a:r>
            <a:r>
              <a:rPr lang="en-US" sz="1100" dirty="0"/>
              <a:t>- 84 ALICE/ITS-IB (modified) staves from CERN; </a:t>
            </a:r>
          </a:p>
          <a:p>
            <a:r>
              <a:rPr lang="en-US" sz="1100" dirty="0"/>
              <a:t>          48+spares(2-inner layers+10%)  </a:t>
            </a:r>
          </a:p>
          <a:p>
            <a:r>
              <a:rPr lang="en-US" sz="1100" dirty="0"/>
              <a:t>  - 60 ALICE/ITS-RU from CERN</a:t>
            </a:r>
          </a:p>
          <a:p>
            <a:r>
              <a:rPr lang="en-US" sz="1100" dirty="0"/>
              <a:t>          48+spares(12, 25%) 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Early R&amp;D by LANL LDRD $5M, FY17-19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983D1-5F83-BE42-A684-FA2CBD7DB9C6}"/>
              </a:ext>
            </a:extLst>
          </p:cNvPr>
          <p:cNvSpPr txBox="1"/>
          <p:nvPr/>
        </p:nvSpPr>
        <p:spPr>
          <a:xfrm>
            <a:off x="55492" y="1290251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Walt’s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75416-8BCF-EB44-9563-EF9D9B9CBF2A}"/>
              </a:ext>
            </a:extLst>
          </p:cNvPr>
          <p:cNvSpPr txBox="1"/>
          <p:nvPr/>
        </p:nvSpPr>
        <p:spPr>
          <a:xfrm>
            <a:off x="37034" y="2115222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Camelia’s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884EF-46B6-7E49-A44A-A4A0A55D52F2}"/>
              </a:ext>
            </a:extLst>
          </p:cNvPr>
          <p:cNvSpPr txBox="1"/>
          <p:nvPr/>
        </p:nvSpPr>
        <p:spPr>
          <a:xfrm>
            <a:off x="8067899" y="89079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Jo’s talk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F22E6-6C70-D74D-83A0-661D45BC57C2}"/>
              </a:ext>
            </a:extLst>
          </p:cNvPr>
          <p:cNvSpPr txBox="1"/>
          <p:nvPr/>
        </p:nvSpPr>
        <p:spPr>
          <a:xfrm>
            <a:off x="52606" y="4179744"/>
            <a:ext cx="841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Yuan’s talk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E6EF-6296-E14A-958B-05D4CAC38548}"/>
              </a:ext>
            </a:extLst>
          </p:cNvPr>
          <p:cNvSpPr txBox="1"/>
          <p:nvPr/>
        </p:nvSpPr>
        <p:spPr>
          <a:xfrm>
            <a:off x="4946922" y="3310212"/>
            <a:ext cx="1961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Ready for 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09177-C411-7241-92DA-C131A0FC48D9}"/>
              </a:ext>
            </a:extLst>
          </p:cNvPr>
          <p:cNvSpPr txBox="1"/>
          <p:nvPr/>
        </p:nvSpPr>
        <p:spPr>
          <a:xfrm>
            <a:off x="1220641" y="2217677"/>
            <a:ext cx="2054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Advanced CAD models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4E40EE-C45C-8947-B861-010DBE61A6AE}"/>
              </a:ext>
            </a:extLst>
          </p:cNvPr>
          <p:cNvSpPr txBox="1"/>
          <p:nvPr/>
        </p:nvSpPr>
        <p:spPr>
          <a:xfrm>
            <a:off x="1176039" y="4456743"/>
            <a:ext cx="1976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Mature, following 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456E17-BEFF-634D-B26D-5D3C8DB459B3}"/>
              </a:ext>
            </a:extLst>
          </p:cNvPr>
          <p:cNvSpPr txBox="1"/>
          <p:nvPr/>
        </p:nvSpPr>
        <p:spPr>
          <a:xfrm>
            <a:off x="1143000" y="3696320"/>
            <a:ext cx="2054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Advanced CAD models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105AA-5F3F-E241-82C6-67675765785E}"/>
              </a:ext>
            </a:extLst>
          </p:cNvPr>
          <p:cNvSpPr txBox="1"/>
          <p:nvPr/>
        </p:nvSpPr>
        <p:spPr>
          <a:xfrm>
            <a:off x="7879258" y="4108240"/>
            <a:ext cx="997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Off-project</a:t>
            </a:r>
          </a:p>
        </p:txBody>
      </p:sp>
    </p:spTree>
    <p:extLst>
      <p:ext uri="{BB962C8B-B14F-4D97-AF65-F5344CB8AC3E}">
        <p14:creationId xmlns:p14="http://schemas.microsoft.com/office/powerpoint/2010/main" val="138619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39429</TotalTime>
  <Words>3577</Words>
  <Application>Microsoft Macintosh PowerPoint</Application>
  <PresentationFormat>On-screen Show (16:9)</PresentationFormat>
  <Paragraphs>738</Paragraphs>
  <Slides>45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Noto Sans Symbols</vt:lpstr>
      <vt:lpstr>Arial</vt:lpstr>
      <vt:lpstr>Arial Black</vt:lpstr>
      <vt:lpstr>Arial Narrow</vt:lpstr>
      <vt:lpstr>Calibri</vt:lpstr>
      <vt:lpstr>Calibri Light</vt:lpstr>
      <vt:lpstr>Symbol</vt:lpstr>
      <vt:lpstr>Office Theme</vt:lpstr>
      <vt:lpstr>Review Documents Available on the Agenda Page</vt:lpstr>
      <vt:lpstr>Today’s Presentations</vt:lpstr>
      <vt:lpstr> sPHENIX  MVTX Cost and Schedule  Review MVTX Overview </vt:lpstr>
      <vt:lpstr>Outline</vt:lpstr>
      <vt:lpstr>MVTX Enables Exciting Science</vt:lpstr>
      <vt:lpstr>The sPHENIX 3rd Science Pillar </vt:lpstr>
      <vt:lpstr>Monolithic-Active-Pixel-Sensors (MAPS) The next Generation State of the Art Pixel Tracker</vt:lpstr>
      <vt:lpstr>MVTX Detector – Modified from ALICE/ITS Design</vt:lpstr>
      <vt:lpstr>Scope of the MVTX Project – WBS 3.02</vt:lpstr>
      <vt:lpstr>MVTX Scope – WBS Summary</vt:lpstr>
      <vt:lpstr>Project Management Plan</vt:lpstr>
      <vt:lpstr>MVTX Deliverables in PMP </vt:lpstr>
      <vt:lpstr>MVTX Performance Parameters: KPPs &amp; UPPs</vt:lpstr>
      <vt:lpstr>Baseline Change Control in PMP</vt:lpstr>
      <vt:lpstr>MVTX Organization Chart</vt:lpstr>
      <vt:lpstr>Collaborators &amp; Responsibilities</vt:lpstr>
      <vt:lpstr>MVTX Detector, Cost &amp; Schedule</vt:lpstr>
      <vt:lpstr>MVTX Readout, Power and Controls</vt:lpstr>
      <vt:lpstr>MVTX Global Mechanical System Integration </vt:lpstr>
      <vt:lpstr>Cost Drivers</vt:lpstr>
      <vt:lpstr>Labor Profile in P6</vt:lpstr>
      <vt:lpstr>Schedules &amp; Milestones </vt:lpstr>
      <vt:lpstr>Risk Register</vt:lpstr>
      <vt:lpstr>Project Status &amp; Highlights</vt:lpstr>
      <vt:lpstr>Very Successful Test Beam @Fermilab 5/20-25, 6/17-22, 2019</vt:lpstr>
      <vt:lpstr>2019 MVTX Test Beam Setup @Fermilab</vt:lpstr>
      <vt:lpstr>Recommendations from Last April Director’s Review </vt:lpstr>
      <vt:lpstr>PowerPoint Presentation</vt:lpstr>
      <vt:lpstr>PowerPoint Presentation</vt:lpstr>
      <vt:lpstr>PowerPoint Presentation</vt:lpstr>
      <vt:lpstr>PowerPoint Presentation</vt:lpstr>
      <vt:lpstr>Issues and Concerns  </vt:lpstr>
      <vt:lpstr>Summary</vt:lpstr>
      <vt:lpstr>Back Up &amp; References </vt:lpstr>
      <vt:lpstr> Critical Path</vt:lpstr>
      <vt:lpstr> Estimate Uncertainty </vt:lpstr>
      <vt:lpstr> Estimate Uncertainty by WBS</vt:lpstr>
      <vt:lpstr>Staves – QA plan</vt:lpstr>
      <vt:lpstr>Engineering &amp; Technology Readiness</vt:lpstr>
      <vt:lpstr>Long Custom MVTX Readout Cables Tested</vt:lpstr>
      <vt:lpstr>Detector Misalignment &amp; Hit Spatial Resolution Study</vt:lpstr>
      <vt:lpstr>B-Hadron &amp; b-Jet Tagging</vt:lpstr>
      <vt:lpstr>ALPIDE/MAPS Operation</vt:lpstr>
      <vt:lpstr>Staves - General layout</vt:lpstr>
      <vt:lpstr>sPHENIX DAQ Architecture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478</cp:revision>
  <cp:lastPrinted>2019-07-27T06:08:28Z</cp:lastPrinted>
  <dcterms:created xsi:type="dcterms:W3CDTF">2015-10-24T00:32:43Z</dcterms:created>
  <dcterms:modified xsi:type="dcterms:W3CDTF">2019-07-27T06:40:52Z</dcterms:modified>
</cp:coreProperties>
</file>