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874" r:id="rId2"/>
    <p:sldId id="315" r:id="rId3"/>
    <p:sldId id="329" r:id="rId4"/>
    <p:sldId id="873" r:id="rId5"/>
    <p:sldId id="498" r:id="rId6"/>
    <p:sldId id="331" r:id="rId7"/>
    <p:sldId id="595" r:id="rId8"/>
    <p:sldId id="599" r:id="rId9"/>
    <p:sldId id="568" r:id="rId10"/>
    <p:sldId id="257" r:id="rId11"/>
    <p:sldId id="330" r:id="rId12"/>
    <p:sldId id="876" r:id="rId13"/>
    <p:sldId id="865" r:id="rId14"/>
    <p:sldId id="866" r:id="rId15"/>
    <p:sldId id="260" r:id="rId16"/>
    <p:sldId id="869" r:id="rId17"/>
    <p:sldId id="264" r:id="rId18"/>
    <p:sldId id="285" r:id="rId19"/>
    <p:sldId id="864" r:id="rId20"/>
    <p:sldId id="275" r:id="rId21"/>
    <p:sldId id="867" r:id="rId22"/>
    <p:sldId id="870" r:id="rId23"/>
    <p:sldId id="871" r:id="rId24"/>
    <p:sldId id="872" r:id="rId25"/>
    <p:sldId id="868" r:id="rId26"/>
    <p:sldId id="326" r:id="rId27"/>
    <p:sldId id="879" r:id="rId28"/>
    <p:sldId id="880" r:id="rId29"/>
    <p:sldId id="276" r:id="rId30"/>
    <p:sldId id="881" r:id="rId31"/>
    <p:sldId id="277" r:id="rId32"/>
    <p:sldId id="281" r:id="rId33"/>
    <p:sldId id="278" r:id="rId34"/>
    <p:sldId id="279" r:id="rId35"/>
    <p:sldId id="280" r:id="rId36"/>
    <p:sldId id="293" r:id="rId37"/>
    <p:sldId id="875" r:id="rId38"/>
    <p:sldId id="495" r:id="rId39"/>
    <p:sldId id="380" r:id="rId40"/>
    <p:sldId id="308" r:id="rId41"/>
    <p:sldId id="414" r:id="rId42"/>
    <p:sldId id="427" r:id="rId43"/>
    <p:sldId id="505" r:id="rId44"/>
    <p:sldId id="500" r:id="rId45"/>
    <p:sldId id="510" r:id="rId46"/>
    <p:sldId id="263" r:id="rId47"/>
    <p:sldId id="468" r:id="rId48"/>
    <p:sldId id="601" r:id="rId49"/>
    <p:sldId id="305" r:id="rId50"/>
    <p:sldId id="274" r:id="rId51"/>
    <p:sldId id="282" r:id="rId52"/>
    <p:sldId id="286" r:id="rId53"/>
    <p:sldId id="327" r:id="rId54"/>
    <p:sldId id="316" r:id="rId55"/>
    <p:sldId id="317" r:id="rId56"/>
    <p:sldId id="318" r:id="rId57"/>
    <p:sldId id="319" r:id="rId58"/>
    <p:sldId id="320" r:id="rId59"/>
    <p:sldId id="321" r:id="rId60"/>
    <p:sldId id="324" r:id="rId61"/>
    <p:sldId id="325" r:id="rId6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8"/>
    <p:restoredTop sz="94588"/>
  </p:normalViewPr>
  <p:slideViewPr>
    <p:cSldViewPr>
      <p:cViewPr varScale="1">
        <p:scale>
          <a:sx n="153" d="100"/>
          <a:sy n="153" d="100"/>
        </p:scale>
        <p:origin x="176" y="19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7/21/19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7/21/19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1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71503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37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61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tiff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F5A86-533D-8243-A66B-AFC32C40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Documents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82F1AB-B558-C541-A2D2-A6020165C3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WBS, BOE</a:t>
            </a:r>
          </a:p>
          <a:p>
            <a:r>
              <a:rPr lang="en-US" dirty="0"/>
              <a:t>PMP</a:t>
            </a:r>
          </a:p>
          <a:p>
            <a:r>
              <a:rPr lang="en-US" dirty="0" err="1"/>
              <a:t>sPHENIX</a:t>
            </a:r>
            <a:r>
              <a:rPr lang="en-US" dirty="0"/>
              <a:t>/MVTX Risk Register</a:t>
            </a:r>
          </a:p>
          <a:p>
            <a:r>
              <a:rPr lang="en-US" dirty="0"/>
              <a:t>MVTX P6</a:t>
            </a:r>
          </a:p>
          <a:p>
            <a:r>
              <a:rPr lang="en-US" dirty="0"/>
              <a:t>MVTX full proposal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3758A-F7D6-8B4F-90AF-F209885B9E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Review charge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Previous Review reports</a:t>
            </a:r>
          </a:p>
          <a:p>
            <a:pPr lvl="1"/>
            <a:r>
              <a:rPr lang="en-US" dirty="0"/>
              <a:t>4/2019</a:t>
            </a:r>
          </a:p>
          <a:p>
            <a:pPr lvl="1"/>
            <a:r>
              <a:rPr lang="en-US" dirty="0"/>
              <a:t>7/2018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881DE-F9A3-9A4C-96D6-C1365716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ABB35-820A-C541-8640-4B9940CF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4FF43-C4AE-3E44-85DB-2A1EBE6A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595F7-D7F6-5A4A-BB4E-8A3FE771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081"/>
            <a:ext cx="7647772" cy="575738"/>
          </a:xfrm>
        </p:spPr>
        <p:txBody>
          <a:bodyPr/>
          <a:lstStyle/>
          <a:p>
            <a:r>
              <a:rPr lang="en-US" sz="3200" dirty="0"/>
              <a:t>Preliminary Mechanical Design Completed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73B62-0CB8-9440-BFA2-129F1DA49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334"/>
            <a:ext cx="9144000" cy="297833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F1C893-CD6E-9747-9A55-2C3C5F2C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3CB408-28A9-474D-8CEE-0C1D08A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FE35C0-FBF7-444A-A773-D7D73DA51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A303DB-6D41-4A48-B596-227DDB9B4D25}"/>
              </a:ext>
            </a:extLst>
          </p:cNvPr>
          <p:cNvSpPr txBox="1"/>
          <p:nvPr/>
        </p:nvSpPr>
        <p:spPr>
          <a:xfrm>
            <a:off x="3845697" y="4114746"/>
            <a:ext cx="3483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/event/6377/</a:t>
            </a:r>
          </a:p>
          <a:p>
            <a:endParaRPr lang="en-US" dirty="0"/>
          </a:p>
          <a:p>
            <a:pPr marL="214313" indent="-214313">
              <a:buFontTx/>
              <a:buChar char="-"/>
            </a:pPr>
            <a:r>
              <a:rPr lang="en-US" dirty="0"/>
              <a:t>MVTX, INTT, TPC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1E4AA-6215-B84B-9536-3CBE266A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230" y="3279815"/>
            <a:ext cx="5343525" cy="7429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CE64CD-CAAF-C042-BF67-ECCA69AE92A6}"/>
              </a:ext>
            </a:extLst>
          </p:cNvPr>
          <p:cNvSpPr txBox="1"/>
          <p:nvPr/>
        </p:nvSpPr>
        <p:spPr>
          <a:xfrm>
            <a:off x="7696200" y="610982"/>
            <a:ext cx="1387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Camelia’ talk</a:t>
            </a:r>
          </a:p>
        </p:txBody>
      </p:sp>
    </p:spTree>
    <p:extLst>
      <p:ext uri="{BB962C8B-B14F-4D97-AF65-F5344CB8AC3E}">
        <p14:creationId xmlns:p14="http://schemas.microsoft.com/office/powerpoint/2010/main" val="539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6C31-B334-804C-9DE0-D75CE492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Organization Chart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755E-054D-2B4B-A91A-28E9A2F0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12C69-7928-594B-903E-EED00CA1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26403-FB47-294C-8FEE-BE48D4FC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C75E3D-655F-0440-9333-9DE463CAE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439" y="633547"/>
            <a:ext cx="6021464" cy="451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4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9288-0CB7-9348-9873-461C9ACDA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41B68-A5F1-E242-9394-AD9D5FC0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389B8-BFDC-F84E-85E0-5CACF367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36658-9EFE-BC4A-AB2B-F0B6410E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5907D-6469-F640-B357-17BC1C6ECE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36934"/>
            <a:ext cx="4267200" cy="42611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77D9D-FE94-684C-85D2-69D7EF948A0C}"/>
              </a:ext>
            </a:extLst>
          </p:cNvPr>
          <p:cNvSpPr txBox="1"/>
          <p:nvPr/>
        </p:nvSpPr>
        <p:spPr>
          <a:xfrm>
            <a:off x="533400" y="1002089"/>
            <a:ext cx="23800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22+ institutions, </a:t>
            </a:r>
          </a:p>
          <a:p>
            <a:r>
              <a:rPr lang="en-US" dirty="0"/>
              <a:t>US and abroad</a:t>
            </a:r>
          </a:p>
          <a:p>
            <a:endParaRPr lang="en-US" dirty="0"/>
          </a:p>
          <a:p>
            <a:r>
              <a:rPr lang="en-US" dirty="0"/>
              <a:t>Active joint efforts with</a:t>
            </a:r>
          </a:p>
          <a:p>
            <a:r>
              <a:rPr lang="en-US" dirty="0"/>
              <a:t>ALICE ITS group </a:t>
            </a:r>
          </a:p>
          <a:p>
            <a:pPr marL="285750" indent="-285750">
              <a:buFontTx/>
              <a:buChar char="-"/>
            </a:pPr>
            <a:r>
              <a:rPr lang="en-US" dirty="0"/>
              <a:t>LANL</a:t>
            </a:r>
          </a:p>
          <a:p>
            <a:pPr marL="285750" indent="-285750">
              <a:buFontTx/>
              <a:buChar char="-"/>
            </a:pPr>
            <a:r>
              <a:rPr lang="en-US" dirty="0"/>
              <a:t>LBNL</a:t>
            </a:r>
          </a:p>
          <a:p>
            <a:pPr marL="285750" indent="-285750">
              <a:buFontTx/>
              <a:buChar char="-"/>
            </a:pPr>
            <a:r>
              <a:rPr lang="en-US" dirty="0"/>
              <a:t>CCNU </a:t>
            </a:r>
          </a:p>
          <a:p>
            <a:pPr marL="285750" indent="-285750">
              <a:buFontTx/>
              <a:buChar char="-"/>
            </a:pPr>
            <a:r>
              <a:rPr lang="en-US" dirty="0"/>
              <a:t>MIT</a:t>
            </a:r>
          </a:p>
          <a:p>
            <a:pPr marL="285750" indent="-285750">
              <a:buFontTx/>
              <a:buChar char="-"/>
            </a:pPr>
            <a:r>
              <a:rPr lang="en-US" dirty="0"/>
              <a:t>Yonsei</a:t>
            </a:r>
          </a:p>
          <a:p>
            <a:pPr marL="285750" indent="-285750">
              <a:buFontTx/>
              <a:buChar char="-"/>
            </a:pPr>
            <a:r>
              <a:rPr lang="en-US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17717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3C505-1F3A-194A-9C05-AD1A10DB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D7454-510F-E64A-AC2F-44CC4205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F62E8-21B2-C74F-8105-4699973D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40181-C5B0-514D-ACB6-8D11062C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B5E86-F975-7F49-BB63-034721AB529F}"/>
              </a:ext>
            </a:extLst>
          </p:cNvPr>
          <p:cNvSpPr txBox="1"/>
          <p:nvPr/>
        </p:nvSpPr>
        <p:spPr>
          <a:xfrm>
            <a:off x="76200" y="1352550"/>
            <a:ext cx="29972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system: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carbon structures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&amp; integration</a:t>
            </a:r>
          </a:p>
          <a:p>
            <a:endParaRPr lang="en-US" dirty="0"/>
          </a:p>
          <a:p>
            <a:r>
              <a:rPr lang="en-US" dirty="0"/>
              <a:t>Electronics: </a:t>
            </a:r>
          </a:p>
          <a:p>
            <a:pPr marL="285750" indent="-285750">
              <a:buFontTx/>
              <a:buChar char="-"/>
            </a:pPr>
            <a:r>
              <a:rPr lang="en-US" dirty="0"/>
              <a:t>Backend </a:t>
            </a:r>
          </a:p>
          <a:p>
            <a:pPr marL="285750" indent="-285750">
              <a:buFontTx/>
              <a:buChar char="-"/>
            </a:pPr>
            <a:r>
              <a:rPr lang="en-US" dirty="0"/>
              <a:t>Power system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65945D-6434-6C4A-8534-D7BDEF335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95" y="664311"/>
            <a:ext cx="5750170" cy="4226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C28C23-F7AD-EF48-A076-EBD716EC03BC}"/>
              </a:ext>
            </a:extLst>
          </p:cNvPr>
          <p:cNvSpPr txBox="1"/>
          <p:nvPr/>
        </p:nvSpPr>
        <p:spPr>
          <a:xfrm>
            <a:off x="7640616" y="626989"/>
            <a:ext cx="104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 talk</a:t>
            </a:r>
          </a:p>
        </p:txBody>
      </p:sp>
    </p:spTree>
    <p:extLst>
      <p:ext uri="{BB962C8B-B14F-4D97-AF65-F5344CB8AC3E}">
        <p14:creationId xmlns:p14="http://schemas.microsoft.com/office/powerpoint/2010/main" val="940422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&amp; Milestones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97244A-7349-D841-8B68-EAF4EED55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865770"/>
            <a:ext cx="6477000" cy="3766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152400" y="870983"/>
            <a:ext cx="251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Technically driven schedule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Day-1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CERN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Fund available as needed </a:t>
            </a:r>
          </a:p>
          <a:p>
            <a:pPr lvl="1"/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Funding delay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R&amp;D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Preparation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Low schedule contingency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Early R&amp;D by LANL LDRD</a:t>
            </a:r>
          </a:p>
        </p:txBody>
      </p:sp>
    </p:spTree>
    <p:extLst>
      <p:ext uri="{BB962C8B-B14F-4D97-AF65-F5344CB8AC3E}">
        <p14:creationId xmlns:p14="http://schemas.microsoft.com/office/powerpoint/2010/main" val="3311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793"/>
            <a:ext cx="6876555" cy="531956"/>
          </a:xfrm>
        </p:spPr>
        <p:txBody>
          <a:bodyPr/>
          <a:lstStyle/>
          <a:p>
            <a:r>
              <a:rPr lang="en-US" sz="3600" dirty="0"/>
              <a:t>Project Status &amp;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42950"/>
            <a:ext cx="7886700" cy="319291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Tested full stave readout chain with the final electronics at Fermilab Test Beam</a:t>
            </a:r>
          </a:p>
          <a:p>
            <a:pPr lvl="1"/>
            <a:r>
              <a:rPr lang="en-US" dirty="0"/>
              <a:t>Tested long </a:t>
            </a:r>
            <a:r>
              <a:rPr lang="en-US" dirty="0" err="1"/>
              <a:t>SamTec</a:t>
            </a:r>
            <a:r>
              <a:rPr lang="en-US" dirty="0"/>
              <a:t> readout cables recently – last key integration R&amp;D</a:t>
            </a:r>
          </a:p>
          <a:p>
            <a:pPr marL="457200" lvl="1" indent="0">
              <a:buNone/>
            </a:pPr>
            <a:r>
              <a:rPr lang="en-US" dirty="0"/>
              <a:t>       11.4m long cables, 10m desired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Asked for quotes from outside companies based on preliminary designs   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integration </a:t>
            </a:r>
            <a:r>
              <a:rPr lang="en-US" dirty="0" err="1"/>
              <a:t>workfest</a:t>
            </a:r>
            <a:r>
              <a:rPr lang="en-US" dirty="0"/>
              <a:t> held 7/10 @BNL, MVTX/INTT/TPC</a:t>
            </a:r>
          </a:p>
          <a:p>
            <a:r>
              <a:rPr lang="en-US" dirty="0"/>
              <a:t>Release of early R&amp;D fund in progress</a:t>
            </a:r>
          </a:p>
          <a:p>
            <a:pPr lvl="1"/>
            <a:r>
              <a:rPr lang="en-US" dirty="0"/>
              <a:t>MVTX mechanical engineering design, MIT/LANL</a:t>
            </a:r>
          </a:p>
          <a:p>
            <a:pPr lvl="1"/>
            <a:r>
              <a:rPr lang="en-US" dirty="0"/>
              <a:t>Preparation for Stave and RU acceptance test, LBNL, UT-Austin </a:t>
            </a:r>
          </a:p>
          <a:p>
            <a:r>
              <a:rPr lang="en-US" dirty="0">
                <a:solidFill>
                  <a:srgbClr val="FF0000"/>
                </a:solidFill>
              </a:rPr>
              <a:t>MVTX Cost &amp; Schedule Review – we are ready for full production </a:t>
            </a:r>
            <a:endParaRPr lang="en-US" dirty="0"/>
          </a:p>
          <a:p>
            <a:pPr lvl="1"/>
            <a:r>
              <a:rPr lang="en-US" dirty="0"/>
              <a:t>WBS, PMP, Risk Registry updated</a:t>
            </a:r>
          </a:p>
          <a:p>
            <a:pPr lvl="1"/>
            <a:r>
              <a:rPr lang="en-US" dirty="0"/>
              <a:t>Fully integrated into </a:t>
            </a:r>
            <a:r>
              <a:rPr lang="en-US" dirty="0" err="1"/>
              <a:t>sPHENIX</a:t>
            </a:r>
            <a:r>
              <a:rPr lang="en-US" dirty="0"/>
              <a:t> P6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BDB1AA-79A3-2746-A753-E2E1AC9FD4DE}"/>
              </a:ext>
            </a:extLst>
          </p:cNvPr>
          <p:cNvSpPr txBox="1"/>
          <p:nvPr/>
        </p:nvSpPr>
        <p:spPr>
          <a:xfrm>
            <a:off x="4672547" y="3493124"/>
            <a:ext cx="4234044" cy="1261884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00B050"/>
                </a:solidFill>
              </a:rPr>
              <a:t>Stave and RU production at CERN, in progress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DOE Fund arrived at UTK/US-ALICE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Procurement in progress</a:t>
            </a:r>
          </a:p>
          <a:p>
            <a:pPr lvl="2"/>
            <a:r>
              <a:rPr lang="en-US" sz="1200" dirty="0">
                <a:solidFill>
                  <a:srgbClr val="00B050"/>
                </a:solidFill>
              </a:rPr>
              <a:t>CERN is ready to proceed with stave production</a:t>
            </a:r>
          </a:p>
          <a:p>
            <a:pPr lvl="2"/>
            <a:r>
              <a:rPr lang="en-US" sz="1200" dirty="0">
                <a:solidFill>
                  <a:srgbClr val="00B050"/>
                </a:solidFill>
              </a:rPr>
              <a:t>60 MVTX/</a:t>
            </a:r>
            <a:r>
              <a:rPr lang="en-US" sz="1200" dirty="0" err="1">
                <a:solidFill>
                  <a:srgbClr val="00B050"/>
                </a:solidFill>
              </a:rPr>
              <a:t>sPHENIX</a:t>
            </a:r>
            <a:r>
              <a:rPr lang="en-US" sz="1200" dirty="0">
                <a:solidFill>
                  <a:srgbClr val="00B050"/>
                </a:solidFill>
              </a:rPr>
              <a:t> RUs delivered to CERN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Power mezzanine and transition boards produced at UT-A</a:t>
            </a:r>
          </a:p>
        </p:txBody>
      </p:sp>
    </p:spTree>
    <p:extLst>
      <p:ext uri="{BB962C8B-B14F-4D97-AF65-F5344CB8AC3E}">
        <p14:creationId xmlns:p14="http://schemas.microsoft.com/office/powerpoint/2010/main" val="4036222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0AB8-33C6-F047-821F-6D5D6882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Engineering &amp; Technology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236AC-F29B-484F-B5A9-60F5467B2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Stave modification and system integration - done</a:t>
            </a:r>
          </a:p>
          <a:p>
            <a:pPr lvl="1"/>
            <a:r>
              <a:rPr lang="en-US" dirty="0"/>
              <a:t>MVTX &amp; INTT integration  </a:t>
            </a:r>
          </a:p>
          <a:p>
            <a:r>
              <a:rPr lang="en-US" dirty="0"/>
              <a:t>Readout Electronics - done</a:t>
            </a:r>
          </a:p>
          <a:p>
            <a:pPr lvl="1"/>
            <a:r>
              <a:rPr lang="en-US" dirty="0"/>
              <a:t>RU, PU, FELIX, Readout cable</a:t>
            </a:r>
          </a:p>
          <a:p>
            <a:pPr lvl="1"/>
            <a:r>
              <a:rPr lang="en-US" dirty="0"/>
              <a:t>Power system </a:t>
            </a:r>
          </a:p>
          <a:p>
            <a:r>
              <a:rPr lang="en-US" dirty="0"/>
              <a:t>Mechanical system – preliminary design available</a:t>
            </a:r>
          </a:p>
          <a:p>
            <a:pPr lvl="1"/>
            <a:r>
              <a:rPr lang="en-US" dirty="0"/>
              <a:t>Detector design</a:t>
            </a:r>
          </a:p>
          <a:p>
            <a:pPr lvl="1"/>
            <a:r>
              <a:rPr lang="en-US" dirty="0"/>
              <a:t>Service &amp; integration </a:t>
            </a:r>
          </a:p>
          <a:p>
            <a:r>
              <a:rPr lang="en-US" dirty="0"/>
              <a:t>Detector assembly and installation – plan developed </a:t>
            </a:r>
          </a:p>
          <a:p>
            <a:pPr lvl="1"/>
            <a:r>
              <a:rPr lang="en-US" dirty="0"/>
              <a:t>Follow ALICE ITS procedures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1FA6-80ED-0546-BEB3-6BB7589D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0BCE5-AFA7-9B45-A5CA-148E8F75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690F-1783-6942-9C56-8A114A23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0686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23" y="-20691"/>
            <a:ext cx="5866691" cy="1040370"/>
          </a:xfrm>
        </p:spPr>
        <p:txBody>
          <a:bodyPr>
            <a:noAutofit/>
          </a:bodyPr>
          <a:lstStyle/>
          <a:p>
            <a:r>
              <a:rPr lang="en-US" sz="2800" b="1" dirty="0"/>
              <a:t>Very Successful Test Beam @Fermilab</a:t>
            </a:r>
            <a:br>
              <a:rPr lang="en-US" sz="2800" b="1" dirty="0"/>
            </a:br>
            <a:r>
              <a:rPr lang="en-US" sz="1600" b="1" dirty="0"/>
              <a:t>5/20-25, 6/17-22, 2019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00" y="971200"/>
            <a:ext cx="4146614" cy="22650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4168739" y="832207"/>
            <a:ext cx="1163549" cy="451735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4669604" y="1398537"/>
            <a:ext cx="0" cy="832207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3454238" y="1616409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2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2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30k ~ 120k </a:t>
            </a:r>
            <a:r>
              <a:rPr lang="en-US" sz="1200" dirty="0" err="1">
                <a:solidFill>
                  <a:srgbClr val="00B050"/>
                </a:solidFill>
              </a:rPr>
              <a:t>ppp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7320980" y="427384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7012112" y="1138000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7320979" y="2261598"/>
            <a:ext cx="1194371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5793096" y="2261598"/>
            <a:ext cx="778268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5332287" y="618576"/>
            <a:ext cx="1988693" cy="382385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6198414" y="81436"/>
            <a:ext cx="132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SamTec</a:t>
            </a:r>
            <a:r>
              <a:rPr lang="en-US" sz="1400" dirty="0">
                <a:solidFill>
                  <a:srgbClr val="FF0000"/>
                </a:solidFill>
              </a:rPr>
              <a:t>: 11.4m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332288" y="866882"/>
            <a:ext cx="1679824" cy="347709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5338711" y="1258581"/>
            <a:ext cx="1673401" cy="203932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332288" y="1134280"/>
            <a:ext cx="1679825" cy="19491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5913538" y="1451736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8453063" y="866881"/>
            <a:ext cx="0" cy="139471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8197493" y="1520384"/>
            <a:ext cx="0" cy="76721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7764221" y="1706100"/>
            <a:ext cx="1420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5014828" y="2301656"/>
            <a:ext cx="7782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4889952" y="1989397"/>
            <a:ext cx="1279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4070471" y="492562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6380252" y="1984599"/>
            <a:ext cx="1383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6629356" y="2301656"/>
            <a:ext cx="656507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7654982" y="3315789"/>
            <a:ext cx="798082" cy="7638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sPHENIX</a:t>
            </a:r>
            <a:endParaRPr lang="en-US" sz="1400" dirty="0"/>
          </a:p>
          <a:p>
            <a:pPr algn="ctr"/>
            <a:r>
              <a:rPr lang="en-US" sz="1400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8047967" y="2881900"/>
            <a:ext cx="0" cy="43388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4977193" y="3156345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0066" y="3476827"/>
            <a:ext cx="2346788" cy="14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7265970" y="3882542"/>
            <a:ext cx="38901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2379336" y="770100"/>
            <a:ext cx="2272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9-chip stave;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27703" y="2977466"/>
            <a:ext cx="469314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Multi-Stave + Multi-RU -&gt; FELIX readout demonstrated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 err="1"/>
              <a:t>sPHENIX</a:t>
            </a:r>
            <a:r>
              <a:rPr lang="en-US" sz="1500" dirty="0"/>
              <a:t> GTM integrated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9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40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470396" y="2208161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3624300" y="2346660"/>
            <a:ext cx="140465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521088" y="815037"/>
            <a:ext cx="8005415" cy="292569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8398E7F-54A2-8E42-834F-21AECB71C5CB}"/>
              </a:ext>
            </a:extLst>
          </p:cNvPr>
          <p:cNvSpPr txBox="1"/>
          <p:nvPr/>
        </p:nvSpPr>
        <p:spPr>
          <a:xfrm>
            <a:off x="521089" y="3416483"/>
            <a:ext cx="269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housing (four staves)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218519" y="1752601"/>
            <a:ext cx="202286" cy="117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3989453" y="23466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5238"/>
            <a:ext cx="8159357" cy="485564"/>
          </a:xfrm>
        </p:spPr>
        <p:txBody>
          <a:bodyPr/>
          <a:lstStyle/>
          <a:p>
            <a:r>
              <a:rPr lang="en-US" sz="3200" dirty="0"/>
              <a:t>2019 MVTX Test Beam Setup @Fermilab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18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521088" y="3817234"/>
            <a:ext cx="7943069" cy="1124781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8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"/>
            <a:ext cx="8382000" cy="57255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Long Custom MVTX Readout Cables Tested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965692" y="4090636"/>
            <a:ext cx="314560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DC5CB-FD1C-5443-9892-F5F5F1C2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21" y="659216"/>
            <a:ext cx="5016500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7BF4F0-B5CB-744F-8731-BF772D497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765" y="668453"/>
            <a:ext cx="3102173" cy="41362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167FA2-0885-5846-B493-5D74A4657A5E}"/>
              </a:ext>
            </a:extLst>
          </p:cNvPr>
          <p:cNvSpPr/>
          <p:nvPr/>
        </p:nvSpPr>
        <p:spPr>
          <a:xfrm>
            <a:off x="5958962" y="3527043"/>
            <a:ext cx="1733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Desired &lt;~10m; </a:t>
            </a:r>
          </a:p>
          <a:p>
            <a:r>
              <a:rPr lang="en-US" b="1" dirty="0">
                <a:solidFill>
                  <a:srgbClr val="FFFF00"/>
                </a:solidFill>
              </a:rPr>
              <a:t>Tested 11.4m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4D7C7-713A-2B41-83F0-9454BA455416}"/>
              </a:ext>
            </a:extLst>
          </p:cNvPr>
          <p:cNvSpPr txBox="1"/>
          <p:nvPr/>
        </p:nvSpPr>
        <p:spPr>
          <a:xfrm>
            <a:off x="789710" y="379092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sz="4000" b="0" dirty="0"/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500438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6" y="28786"/>
            <a:ext cx="7850423" cy="566108"/>
          </a:xfrm>
        </p:spPr>
        <p:txBody>
          <a:bodyPr>
            <a:normAutofit/>
          </a:bodyPr>
          <a:lstStyle/>
          <a:p>
            <a:r>
              <a:rPr lang="en-US" sz="2700" dirty="0"/>
              <a:t>Detector Misalignment &amp; Hit Spatial Resolution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3804337" y="958444"/>
            <a:ext cx="5307227" cy="2343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2739296"/>
            <a:ext cx="5390341" cy="2380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285596" y="763858"/>
            <a:ext cx="29680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Typically staves offset by,  </a:t>
            </a:r>
          </a:p>
          <a:p>
            <a:r>
              <a:rPr lang="en-US" sz="1500" dirty="0"/>
              <a:t>Horizontally: 20 x 30um = 600 um</a:t>
            </a:r>
          </a:p>
          <a:p>
            <a:r>
              <a:rPr lang="en-US" sz="15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265804" y="1717652"/>
            <a:ext cx="33744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Hit spatial resolution:  </a:t>
            </a:r>
          </a:p>
          <a:p>
            <a:r>
              <a:rPr lang="en-US" sz="1400" dirty="0" err="1"/>
              <a:t>Peak_sigma_core</a:t>
            </a:r>
            <a:r>
              <a:rPr lang="en-US" sz="1400" dirty="0"/>
              <a:t> = 0.55 (pixel size ) =15 um</a:t>
            </a:r>
          </a:p>
          <a:p>
            <a:r>
              <a:rPr lang="en-US" sz="1400" dirty="0"/>
              <a:t>Chip spatial resolution = 15/sqrt(2) = 11 um</a:t>
            </a:r>
          </a:p>
          <a:p>
            <a:r>
              <a:rPr lang="en-US" sz="1400" dirty="0"/>
              <a:t>(same as 2018 TB results)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5873074" y="4589023"/>
            <a:ext cx="1918781" cy="80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5929008" y="4238409"/>
            <a:ext cx="1918781" cy="802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5980078" y="3957678"/>
            <a:ext cx="1918781" cy="802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5754214" y="3670094"/>
            <a:ext cx="1918781" cy="802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6832465" y="3188240"/>
            <a:ext cx="0" cy="177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6713605" y="456209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6714821" y="4226084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6712388" y="3924521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6709957" y="364484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8059474" y="4499517"/>
            <a:ext cx="106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8096101" y="3924521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</p:spTree>
    <p:extLst>
      <p:ext uri="{BB962C8B-B14F-4D97-AF65-F5344CB8AC3E}">
        <p14:creationId xmlns:p14="http://schemas.microsoft.com/office/powerpoint/2010/main" val="522448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2DB8-974C-8447-BE08-865381CA1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Recommendations from April Director’s Review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C81B9-7C95-8843-9CC5-B07ABFFD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A586-E974-684C-806D-5C85511C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EA45D-980F-9143-8F4A-91E06DA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33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9" y="110437"/>
            <a:ext cx="3965203" cy="5045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943" y="58355"/>
            <a:ext cx="4044356" cy="5068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578D7A-602F-1040-9128-DED560B42DE7}"/>
              </a:ext>
            </a:extLst>
          </p:cNvPr>
          <p:cNvSpPr/>
          <p:nvPr/>
        </p:nvSpPr>
        <p:spPr>
          <a:xfrm>
            <a:off x="305718" y="2952750"/>
            <a:ext cx="3445526" cy="8228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6250-F0B1-2D4C-8D45-8A604D504833}"/>
              </a:ext>
            </a:extLst>
          </p:cNvPr>
          <p:cNvSpPr/>
          <p:nvPr/>
        </p:nvSpPr>
        <p:spPr>
          <a:xfrm>
            <a:off x="2054034" y="4313103"/>
            <a:ext cx="3243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MVTX Risks fully integrated into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,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- Irina’s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2A5AAC-EF53-3A4B-A4FC-4AC705DEB826}"/>
              </a:ext>
            </a:extLst>
          </p:cNvPr>
          <p:cNvSpPr/>
          <p:nvPr/>
        </p:nvSpPr>
        <p:spPr>
          <a:xfrm>
            <a:off x="5174275" y="222178"/>
            <a:ext cx="3445526" cy="86099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9EF50F-D191-024F-9880-B5A17F48D47C}"/>
              </a:ext>
            </a:extLst>
          </p:cNvPr>
          <p:cNvSpPr/>
          <p:nvPr/>
        </p:nvSpPr>
        <p:spPr>
          <a:xfrm>
            <a:off x="3988557" y="723778"/>
            <a:ext cx="139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MVTX PMP fully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developed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A6B594-4473-BC49-9D29-54D668F83F5B}"/>
              </a:ext>
            </a:extLst>
          </p:cNvPr>
          <p:cNvSpPr/>
          <p:nvPr/>
        </p:nvSpPr>
        <p:spPr>
          <a:xfrm>
            <a:off x="3734954" y="2417343"/>
            <a:ext cx="18735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WBS &amp; Critical Paths etc.  documented in P6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163DCC-A969-9844-AE98-459E2B137819}"/>
              </a:ext>
            </a:extLst>
          </p:cNvPr>
          <p:cNvSpPr/>
          <p:nvPr/>
        </p:nvSpPr>
        <p:spPr>
          <a:xfrm>
            <a:off x="3700349" y="3024778"/>
            <a:ext cx="20733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399FF"/>
                </a:solidFill>
              </a:rPr>
              <a:t>- 3-D mock-up demonstrated; </a:t>
            </a:r>
          </a:p>
          <a:p>
            <a:r>
              <a:rPr lang="en-US" sz="1100" dirty="0">
                <a:solidFill>
                  <a:srgbClr val="3399FF"/>
                </a:solidFill>
              </a:rPr>
              <a:t>- Detailed FTE profile in P6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D17D6-05B5-C142-8250-42E766963A6A}"/>
              </a:ext>
            </a:extLst>
          </p:cNvPr>
          <p:cNvSpPr txBox="1"/>
          <p:nvPr/>
        </p:nvSpPr>
        <p:spPr>
          <a:xfrm>
            <a:off x="3673327" y="1576344"/>
            <a:ext cx="18678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>
                <a:solidFill>
                  <a:srgbClr val="3399FF"/>
                </a:solidFill>
              </a:rPr>
              <a:t>sPHENIX</a:t>
            </a:r>
            <a:r>
              <a:rPr lang="en-US" sz="900" dirty="0">
                <a:solidFill>
                  <a:srgbClr val="3399FF"/>
                </a:solidFill>
              </a:rPr>
              <a:t> follows the same ITS/IB stave QA Gold/Silver standard, about 50-50 for ITS;</a:t>
            </a:r>
          </a:p>
          <a:p>
            <a:r>
              <a:rPr lang="en-US" sz="900" dirty="0">
                <a:solidFill>
                  <a:srgbClr val="3399FF"/>
                </a:solidFill>
              </a:rPr>
              <a:t>Latest production had higher yield of gold, ~&gt;65%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79D0831-B310-5448-B651-9BC0B583AB25}"/>
              </a:ext>
            </a:extLst>
          </p:cNvPr>
          <p:cNvSpPr/>
          <p:nvPr/>
        </p:nvSpPr>
        <p:spPr>
          <a:xfrm>
            <a:off x="5174275" y="4248150"/>
            <a:ext cx="3445526" cy="4308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96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C83972-54B9-4C4D-A793-C85B57A3E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057AB-6FB0-B040-AEBC-74A3B49A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82057-E189-1147-8B92-47F40438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0E5DF-4B09-FE4D-8A18-CA9698CE7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290" y="0"/>
            <a:ext cx="4042172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CF3B0-B207-9640-A4A0-9D085985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54153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31F6C4-EFCE-5442-BF4D-0DEA169FD069}"/>
              </a:ext>
            </a:extLst>
          </p:cNvPr>
          <p:cNvCxnSpPr/>
          <p:nvPr/>
        </p:nvCxnSpPr>
        <p:spPr>
          <a:xfrm>
            <a:off x="1503802" y="1443661"/>
            <a:ext cx="306819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AD3E62B-9E68-844E-927B-3ECE02448885}"/>
              </a:ext>
            </a:extLst>
          </p:cNvPr>
          <p:cNvSpPr txBox="1"/>
          <p:nvPr/>
        </p:nvSpPr>
        <p:spPr>
          <a:xfrm>
            <a:off x="4840774" y="2474031"/>
            <a:ext cx="4003981" cy="252376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400" dirty="0"/>
              <a:t>MVTX Risks, WBS/BOE integrated into  </a:t>
            </a:r>
            <a:r>
              <a:rPr lang="en-US" sz="1400" dirty="0" err="1"/>
              <a:t>sPHENIX</a:t>
            </a:r>
            <a:endParaRPr lang="en-US" sz="1400" dirty="0"/>
          </a:p>
          <a:p>
            <a:pPr marL="214313" indent="-214313">
              <a:buFontTx/>
              <a:buChar char="-"/>
            </a:pPr>
            <a:r>
              <a:rPr lang="en-US" sz="1400" dirty="0"/>
              <a:t>Critical path and milestones in P6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PMP documents updated, change control et. 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Schedule &amp; Labor profile updated in P6 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Early R&amp;D funding needs submitted to BNL,    </a:t>
            </a:r>
          </a:p>
          <a:p>
            <a:r>
              <a:rPr lang="en-US" sz="1400" dirty="0"/>
              <a:t>      MIT, LBNL, LANL, UT-A, work in progress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BNL owns/oversees the contingency</a:t>
            </a:r>
          </a:p>
          <a:p>
            <a:pPr marL="214313" indent="-214313">
              <a:buFontTx/>
              <a:buChar char="-"/>
            </a:pPr>
            <a:r>
              <a:rPr lang="en-US" sz="1400" dirty="0"/>
              <a:t>Stave handling follows ITS practice to avoid </a:t>
            </a:r>
          </a:p>
          <a:p>
            <a:r>
              <a:rPr lang="en-US" sz="1400" dirty="0"/>
              <a:t>      possible metal particulate generation</a:t>
            </a:r>
          </a:p>
          <a:p>
            <a:r>
              <a:rPr lang="en-US" sz="1400" dirty="0"/>
              <a:t>-    Report to </a:t>
            </a:r>
            <a:r>
              <a:rPr lang="en-US" sz="1400" dirty="0" err="1"/>
              <a:t>sPHENIX</a:t>
            </a:r>
            <a:r>
              <a:rPr lang="en-US" sz="1400" dirty="0"/>
              <a:t> office on progress and issues   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ACD437-1433-AE4F-8B40-09445A2331A8}"/>
              </a:ext>
            </a:extLst>
          </p:cNvPr>
          <p:cNvSpPr/>
          <p:nvPr/>
        </p:nvSpPr>
        <p:spPr>
          <a:xfrm>
            <a:off x="1315138" y="1931865"/>
            <a:ext cx="3445526" cy="703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05298E-E60B-B047-B15F-3ADC4369B9F3}"/>
              </a:ext>
            </a:extLst>
          </p:cNvPr>
          <p:cNvCxnSpPr/>
          <p:nvPr/>
        </p:nvCxnSpPr>
        <p:spPr>
          <a:xfrm>
            <a:off x="1527212" y="492077"/>
            <a:ext cx="306819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E2387C-547E-F948-8C9D-232F1C523C1B}"/>
              </a:ext>
            </a:extLst>
          </p:cNvPr>
          <p:cNvCxnSpPr/>
          <p:nvPr/>
        </p:nvCxnSpPr>
        <p:spPr>
          <a:xfrm>
            <a:off x="1527212" y="806060"/>
            <a:ext cx="306819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4C8EC3C-9ADF-CF43-BD98-7FBFB580A75D}"/>
              </a:ext>
            </a:extLst>
          </p:cNvPr>
          <p:cNvSpPr txBox="1"/>
          <p:nvPr/>
        </p:nvSpPr>
        <p:spPr>
          <a:xfrm>
            <a:off x="1467859" y="21431"/>
            <a:ext cx="2849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Need project funding NOW!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96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/>
              <a:t>Issues and Concerns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417ED-B2B5-F24B-AE9F-72A17C877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24815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Lack of early funding for critical R&amp;D to reduce risk &amp; contingency </a:t>
            </a:r>
          </a:p>
          <a:p>
            <a:pPr lvl="1"/>
            <a:r>
              <a:rPr lang="en-US" dirty="0"/>
              <a:t>Carbon structure design, MIT, LANL </a:t>
            </a:r>
          </a:p>
          <a:p>
            <a:pPr lvl="1"/>
            <a:r>
              <a:rPr lang="en-US" dirty="0"/>
              <a:t>Carbon structure cost estimate, LBNL</a:t>
            </a:r>
          </a:p>
          <a:p>
            <a:pPr lvl="1"/>
            <a:r>
              <a:rPr lang="en-US" dirty="0"/>
              <a:t>Preparation for Stave and RU acceptance and QA in US, LBNL, UT-Austin</a:t>
            </a:r>
          </a:p>
          <a:p>
            <a:r>
              <a:rPr lang="en-US" dirty="0"/>
              <a:t>Funding delay and reduced schedule contingency </a:t>
            </a:r>
          </a:p>
          <a:p>
            <a:pPr lvl="1"/>
            <a:r>
              <a:rPr lang="en-US" dirty="0"/>
              <a:t>Stave and RU production delayed  </a:t>
            </a:r>
          </a:p>
          <a:p>
            <a:pPr lvl="1"/>
            <a:r>
              <a:rPr lang="en-US" dirty="0"/>
              <a:t>Delays in preparation for Stave and RU test </a:t>
            </a:r>
          </a:p>
          <a:p>
            <a:r>
              <a:rPr lang="en-US" dirty="0"/>
              <a:t>Carbon structure production cost and schedule </a:t>
            </a:r>
          </a:p>
          <a:p>
            <a:pPr lvl="1"/>
            <a:r>
              <a:rPr lang="en-US" dirty="0"/>
              <a:t>LBNL, other production activities/ATLAS  </a:t>
            </a:r>
          </a:p>
          <a:p>
            <a:pPr lvl="1"/>
            <a:r>
              <a:rPr lang="en-US" dirty="0"/>
              <a:t>Explore other production sites, Italy, France</a:t>
            </a:r>
            <a:r>
              <a:rPr lang="en-US"/>
              <a:t>, Korea, US … </a:t>
            </a:r>
            <a:endParaRPr lang="en-US" dirty="0"/>
          </a:p>
          <a:p>
            <a:pPr lvl="1"/>
            <a:r>
              <a:rPr lang="en-US" dirty="0"/>
              <a:t>High contingency in cost, ~40% </a:t>
            </a:r>
          </a:p>
          <a:p>
            <a:r>
              <a:rPr lang="en-US" dirty="0"/>
              <a:t>MVTX mechanical integration </a:t>
            </a:r>
          </a:p>
          <a:p>
            <a:pPr lvl="1"/>
            <a:r>
              <a:rPr lang="en-US" dirty="0"/>
              <a:t>Beam pipe modification   </a:t>
            </a:r>
          </a:p>
          <a:p>
            <a:pPr lvl="1"/>
            <a:r>
              <a:rPr lang="en-US" dirty="0"/>
              <a:t>High contingency in design cost, ~40%</a:t>
            </a:r>
          </a:p>
          <a:p>
            <a:r>
              <a:rPr lang="en-US" dirty="0"/>
              <a:t>MVTX readout integration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DAQ and Trigger system not final yet 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08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D56-9ED5-F343-B411-225C4D71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560C-7091-374E-86D7-D1FAAA28E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6230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MVTX is ready to receive fund for the project </a:t>
            </a:r>
          </a:p>
          <a:p>
            <a:pPr lvl="1"/>
            <a:r>
              <a:rPr lang="en-US" dirty="0"/>
              <a:t>Electrical system is ready for production </a:t>
            </a:r>
          </a:p>
          <a:p>
            <a:pPr lvl="1"/>
            <a:r>
              <a:rPr lang="en-US" dirty="0"/>
              <a:t>Preliminary detector mechanical design completed</a:t>
            </a:r>
          </a:p>
          <a:p>
            <a:pPr lvl="1"/>
            <a:r>
              <a:rPr lang="en-US" dirty="0"/>
              <a:t>Preliminary </a:t>
            </a:r>
            <a:r>
              <a:rPr lang="en-US" dirty="0" err="1"/>
              <a:t>sPHENIX</a:t>
            </a:r>
            <a:r>
              <a:rPr lang="en-US" dirty="0"/>
              <a:t> mechanical system integration developed</a:t>
            </a:r>
          </a:p>
          <a:p>
            <a:r>
              <a:rPr lang="en-US" dirty="0"/>
              <a:t>Costs, schedules and risk register integrated into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r>
              <a:rPr lang="en-US" dirty="0"/>
              <a:t>Project management plan developed, baseline change control etc. defined </a:t>
            </a:r>
          </a:p>
          <a:p>
            <a:r>
              <a:rPr lang="en-US" dirty="0"/>
              <a:t>Funding is critical to meet the day-1 goal  </a:t>
            </a:r>
          </a:p>
          <a:p>
            <a:r>
              <a:rPr lang="en-US" dirty="0"/>
              <a:t>We are ready to start the project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995C-F2F9-A34A-9A88-B4DBDCFA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E246-DA43-594D-932E-27A8E4F3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75DC-EE23-C840-8682-30F32D7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6611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dirty="0"/>
              <a:t>Back Up &amp; References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5900" y="25769"/>
            <a:ext cx="6172200" cy="412381"/>
          </a:xfrm>
        </p:spPr>
        <p:txBody>
          <a:bodyPr/>
          <a:lstStyle/>
          <a:p>
            <a:r>
              <a:rPr lang="en-US" dirty="0"/>
              <a:t>MVTX Full Proposal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894940"/>
            <a:ext cx="5890711" cy="208117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Pre-proposal submitted to DOE, 2/2017</a:t>
            </a:r>
          </a:p>
          <a:p>
            <a:pPr lvl="1"/>
            <a:r>
              <a:rPr lang="en-US" dirty="0"/>
              <a:t>Follow-up discussions with DOE and BNL managers</a:t>
            </a:r>
          </a:p>
          <a:p>
            <a:pPr lvl="1"/>
            <a:r>
              <a:rPr lang="en-US" dirty="0"/>
              <a:t>Weekly </a:t>
            </a:r>
            <a:r>
              <a:rPr lang="en-US" dirty="0" err="1"/>
              <a:t>proj</a:t>
            </a:r>
            <a:r>
              <a:rPr lang="en-US" dirty="0"/>
              <a:t>. leaders’ meeting, BNL/LANL/LBNL/MIT </a:t>
            </a:r>
          </a:p>
          <a:p>
            <a:r>
              <a:rPr lang="en-US" dirty="0"/>
              <a:t>Full proposal submitted to BNL ALD, Feb 2018 </a:t>
            </a:r>
          </a:p>
          <a:p>
            <a:pPr lvl="1"/>
            <a:r>
              <a:rPr lang="en-US" dirty="0"/>
              <a:t>Expanded science +  Cost &amp; Schedule </a:t>
            </a:r>
          </a:p>
          <a:p>
            <a:pPr lvl="1"/>
            <a:r>
              <a:rPr lang="en-US" dirty="0"/>
              <a:t>Assumed funding starts in FY18</a:t>
            </a:r>
          </a:p>
          <a:p>
            <a:r>
              <a:rPr lang="en-US" dirty="0"/>
              <a:t>A growing collaboration </a:t>
            </a:r>
          </a:p>
          <a:p>
            <a:pPr lvl="1"/>
            <a:r>
              <a:rPr lang="en-US" dirty="0"/>
              <a:t>22+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772" y="883019"/>
            <a:ext cx="1489364" cy="192741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9600" y="3061102"/>
            <a:ext cx="721995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200" dirty="0"/>
              <a:t>Adapt ALICE ITS Upgrade Inner Barrel 3-layer MAPS detector</a:t>
            </a:r>
          </a:p>
          <a:p>
            <a:pPr marL="557213" lvl="1" indent="-214313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Mini. risk, Max. Physics</a:t>
            </a:r>
          </a:p>
          <a:p>
            <a:pPr marL="214313" indent="-214313">
              <a:buFontTx/>
              <a:buChar char="-"/>
            </a:pPr>
            <a:endParaRPr lang="en-US" sz="1200" dirty="0"/>
          </a:p>
          <a:p>
            <a:pPr marL="214313" indent="-214313">
              <a:buFontTx/>
              <a:buChar char="-"/>
            </a:pPr>
            <a:r>
              <a:rPr lang="en-US" sz="1200" dirty="0"/>
              <a:t>Precision </a:t>
            </a:r>
            <a:r>
              <a:rPr lang="en-US" sz="1200" dirty="0" err="1"/>
              <a:t>vertexing</a:t>
            </a:r>
            <a:r>
              <a:rPr lang="en-US" sz="1200" dirty="0"/>
              <a:t> for b-jet/B-hadron tagging in HI with high efficiency and high purity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B-jet modification in QGP at low-medium </a:t>
            </a:r>
            <a:r>
              <a:rPr lang="en-US" sz="1200" dirty="0" err="1"/>
              <a:t>pT</a:t>
            </a:r>
            <a:r>
              <a:rPr lang="en-US" sz="1200" dirty="0"/>
              <a:t> to determine QGP properties, study mass-dependence on collisional </a:t>
            </a:r>
            <a:r>
              <a:rPr lang="en-US" sz="1200" dirty="0" err="1"/>
              <a:t>vs</a:t>
            </a:r>
            <a:r>
              <a:rPr lang="en-US" sz="1200" dirty="0"/>
              <a:t> </a:t>
            </a:r>
            <a:r>
              <a:rPr lang="en-US" sz="1200" dirty="0" err="1"/>
              <a:t>radiative</a:t>
            </a:r>
            <a:r>
              <a:rPr lang="en-US" sz="1200" dirty="0"/>
              <a:t> energy loss, flow etc. </a:t>
            </a:r>
          </a:p>
          <a:p>
            <a:pPr marL="214313" indent="-214313">
              <a:buFontTx/>
              <a:buChar char="-"/>
            </a:pPr>
            <a:endParaRPr lang="en-US" sz="1200" dirty="0"/>
          </a:p>
          <a:p>
            <a:pPr marL="214313" indent="-214313">
              <a:buFontTx/>
              <a:buChar char="-"/>
            </a:pPr>
            <a:r>
              <a:rPr lang="en-US" sz="1200" dirty="0"/>
              <a:t>Early R&amp;D by LANL LDRD, $5M, FY17-19, readout, mechanical design and physics; established LANL-ALICE MoU in 12/2016 for joint R&amp;D and training  </a:t>
            </a:r>
          </a:p>
        </p:txBody>
      </p:sp>
    </p:spTree>
    <p:extLst>
      <p:ext uri="{BB962C8B-B14F-4D97-AF65-F5344CB8AC3E}">
        <p14:creationId xmlns:p14="http://schemas.microsoft.com/office/powerpoint/2010/main" val="2497108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7FBB27-4887-4C15-8B9E-3C33F8AF1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42821"/>
            <a:ext cx="5750170" cy="422683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FD228F-8655-D349-B8DF-B4993809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D97B00-D675-5448-967F-72F6A0AE0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61A0-4768-A044-B3B1-B3629010E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5EFD85-7746-AB4A-B973-8BD6BF02D75B}"/>
              </a:ext>
            </a:extLst>
          </p:cNvPr>
          <p:cNvSpPr txBox="1"/>
          <p:nvPr/>
        </p:nvSpPr>
        <p:spPr>
          <a:xfrm>
            <a:off x="381000" y="971550"/>
            <a:ext cx="15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7/23/2019, V3</a:t>
            </a:r>
          </a:p>
        </p:txBody>
      </p:sp>
    </p:spTree>
    <p:extLst>
      <p:ext uri="{BB962C8B-B14F-4D97-AF65-F5344CB8AC3E}">
        <p14:creationId xmlns:p14="http://schemas.microsoft.com/office/powerpoint/2010/main" val="43972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415530-E154-46F9-935C-1AED8333E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1" y="482600"/>
            <a:ext cx="7205918" cy="41783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373B6-BD79-CC43-9708-C94EFF659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1112BA-7BE5-474B-A879-E64C71ED7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F8A94-4E72-4A4B-80E2-7D9ABD23F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377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4980-B59E-9544-B08A-7F4A303E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19233"/>
            <a:ext cx="4995962" cy="3394472"/>
          </a:xfrm>
        </p:spPr>
        <p:txBody>
          <a:bodyPr/>
          <a:lstStyle/>
          <a:p>
            <a:r>
              <a:rPr lang="en-US" dirty="0"/>
              <a:t>Physics of MVTX</a:t>
            </a:r>
          </a:p>
          <a:p>
            <a:r>
              <a:rPr lang="en-US" dirty="0"/>
              <a:t>Project scope</a:t>
            </a:r>
          </a:p>
          <a:p>
            <a:r>
              <a:rPr lang="en-US" dirty="0"/>
              <a:t>Costs, schedules &amp; risk register </a:t>
            </a:r>
          </a:p>
          <a:p>
            <a:r>
              <a:rPr lang="en-US" dirty="0"/>
              <a:t>R&amp;D highlights and risk mitigations</a:t>
            </a:r>
          </a:p>
          <a:p>
            <a:r>
              <a:rPr lang="en-US" dirty="0"/>
              <a:t>Previous review recommendations</a:t>
            </a:r>
          </a:p>
          <a:p>
            <a:r>
              <a:rPr lang="en-US" dirty="0"/>
              <a:t>Issues and concerns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81DE5-E022-A743-8C0A-E956E451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617934"/>
            <a:ext cx="4038600" cy="427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6A818E-EB00-4DAC-8175-BBB2E32B2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36" y="434870"/>
            <a:ext cx="4922528" cy="372815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7AFBA-0593-3140-AC47-0C48E3AF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6919E0-5FCE-F947-98FB-83040127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0F111-CFC0-184D-A5C8-6500877B7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618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6E1928-B42C-4140-ADFE-210DD7BA7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23" y="1012372"/>
            <a:ext cx="4635477" cy="364852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19FBD9-D9A1-D14B-A206-6F89D78C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075139-E387-3248-BF9F-8A8FC815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2A4648-1DDA-074D-8B38-11EFF4EB3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3826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3AB2C-B555-4599-839F-27550FB15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664" y="755425"/>
            <a:ext cx="5140672" cy="41783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3B1F7F-9055-4FA6-898B-294C5E0DCA7F}"/>
              </a:ext>
            </a:extLst>
          </p:cNvPr>
          <p:cNvGraphicFramePr>
            <a:graphicFrameLocks noGrp="1"/>
          </p:cNvGraphicFramePr>
          <p:nvPr/>
        </p:nvGraphicFramePr>
        <p:xfrm>
          <a:off x="2001664" y="427617"/>
          <a:ext cx="5140672" cy="40341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140672">
                  <a:extLst>
                    <a:ext uri="{9D8B030D-6E8A-4147-A177-3AD203B41FA5}">
                      <a16:colId xmlns:a16="http://schemas.microsoft.com/office/drawing/2014/main" val="1443371484"/>
                    </a:ext>
                  </a:extLst>
                </a:gridCol>
              </a:tblGrid>
              <a:tr h="40341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MVTX Labor FTE by FY, Institution</a:t>
                      </a:r>
                    </a:p>
                  </a:txBody>
                  <a:tcPr marL="68580" marR="68580" marT="34290" marB="3429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101087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D07FD-27C1-6D45-910A-A6F13F83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DD01A-E6C6-E84E-B671-7B7A5B8A6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F2D0D-A399-9E43-B94E-D779D6224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9994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VTX Labor prof by Inst">
            <a:extLst>
              <a:ext uri="{FF2B5EF4-FFF2-40B4-BE49-F238E27FC236}">
                <a16:creationId xmlns:a16="http://schemas.microsoft.com/office/drawing/2014/main" id="{F18E4F72-3E26-48A0-91C7-81C0CF40C7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75" y="514350"/>
            <a:ext cx="4894660" cy="4114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B8025-A264-3B42-A178-29A7ACEE0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F7967A-F8E1-7445-BBAE-0AEB4677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2C974-0D13-8141-AA3B-ED2C2CB4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580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517973-0B85-498A-9219-582471190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41" y="482600"/>
            <a:ext cx="3605718" cy="41783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724865-0FF3-0743-B457-896B5694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06992-7E59-C847-8085-8EA05F3C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5FED8-F9EE-8846-8BBF-7612D9F9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456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6CAF49-F407-451A-97E4-80B0EEB62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550" y="1341456"/>
            <a:ext cx="3209552" cy="197731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E9F9B-5F4C-E34B-8E8E-411E6D01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F55D6-E1CD-FC47-B2E6-E1EC95928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C5325-BF5C-EC40-9F4F-895C781A9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1704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36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27FD3B-5858-624A-9463-16627887BE1E}"/>
              </a:ext>
            </a:extLst>
          </p:cNvPr>
          <p:cNvGrpSpPr/>
          <p:nvPr/>
        </p:nvGrpSpPr>
        <p:grpSpPr>
          <a:xfrm>
            <a:off x="1143000" y="975360"/>
            <a:ext cx="6400800" cy="3577590"/>
            <a:chOff x="1143000" y="975360"/>
            <a:chExt cx="6400800" cy="35775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87E15F-CD47-A04C-A7DD-1BB1082DCD4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975360"/>
              <a:ext cx="6400800" cy="3577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407AB8-D1A5-954F-B063-ABE216FED915}"/>
                </a:ext>
              </a:extLst>
            </p:cNvPr>
            <p:cNvSpPr txBox="1"/>
            <p:nvPr/>
          </p:nvSpPr>
          <p:spPr>
            <a:xfrm>
              <a:off x="5766434" y="999351"/>
              <a:ext cx="5581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MVTX</a:t>
              </a:r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D40E12-8EED-9B4B-B0DB-12BEDEBA0F27}"/>
                </a:ext>
              </a:extLst>
            </p:cNvPr>
            <p:cNvSpPr txBox="1"/>
            <p:nvPr/>
          </p:nvSpPr>
          <p:spPr>
            <a:xfrm>
              <a:off x="2286000" y="3105150"/>
              <a:ext cx="52770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MVTX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2609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89"/>
            <a:ext cx="9052237" cy="5500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 (3/2019)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/>
        </p:nvGraphicFramePr>
        <p:xfrm>
          <a:off x="3351533" y="1504794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4506271" y="1811500"/>
            <a:ext cx="1140656" cy="341632"/>
            <a:chOff x="1891510" y="2079909"/>
            <a:chExt cx="1689856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891510" y="2079909"/>
              <a:ext cx="1028769" cy="50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Stave &amp; RU </a:t>
              </a:r>
            </a:p>
            <a:p>
              <a:r>
                <a:rPr lang="en-US" sz="81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5569666" y="3843049"/>
            <a:ext cx="741705" cy="285952"/>
            <a:chOff x="3262785" y="2711027"/>
            <a:chExt cx="1098822" cy="42363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2"/>
              <a:ext cx="957527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4074489" y="2276086"/>
            <a:ext cx="3419783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5270611" y="2894256"/>
            <a:ext cx="1172771" cy="279435"/>
            <a:chOff x="4094391" y="2680223"/>
            <a:chExt cx="1737438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</a:t>
              </a:r>
            </a:p>
            <a:p>
              <a:r>
                <a:rPr lang="en-US" sz="608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5025327" y="2478202"/>
            <a:ext cx="559769" cy="185885"/>
            <a:chOff x="3728752" y="2682754"/>
            <a:chExt cx="829287" cy="2753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82928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4904615" y="2628449"/>
            <a:ext cx="690945" cy="185885"/>
            <a:chOff x="3895974" y="2661453"/>
            <a:chExt cx="1023623" cy="275386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9681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CYSS</a:t>
              </a:r>
              <a:endParaRPr lang="en-US" sz="81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6442632" y="3615863"/>
            <a:ext cx="614271" cy="185885"/>
            <a:chOff x="3174643" y="2681608"/>
            <a:chExt cx="910031" cy="27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10031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6479511" y="3814787"/>
            <a:ext cx="614271" cy="185885"/>
            <a:chOff x="3031258" y="2686395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6973866" y="3933793"/>
            <a:ext cx="746845" cy="310854"/>
            <a:chOff x="4135029" y="4197743"/>
            <a:chExt cx="1106440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9315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Half barrels</a:t>
              </a:r>
            </a:p>
            <a:p>
              <a:r>
                <a:rPr lang="en-US" sz="710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6942884" y="4261860"/>
            <a:ext cx="1552028" cy="283393"/>
            <a:chOff x="3190658" y="2711027"/>
            <a:chExt cx="2299300" cy="4198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1"/>
              <a:ext cx="229930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installation &amp; commissioning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7623679" y="3432016"/>
            <a:ext cx="919970" cy="310854"/>
            <a:chOff x="4135029" y="4197743"/>
            <a:chExt cx="1362920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24963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Install half barrels</a:t>
              </a:r>
            </a:p>
            <a:p>
              <a:r>
                <a:rPr lang="en-US" sz="710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7851840" y="2855719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8802858" y="1777212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7878281" y="1769057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6991586" y="176706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6075140" y="176706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5185655" y="175854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4256487" y="1755111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3351533" y="1749929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3351534" y="4643964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5303218" y="1895146"/>
            <a:ext cx="538930" cy="279435"/>
            <a:chOff x="1563564" y="2070534"/>
            <a:chExt cx="798414" cy="413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98414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4971640" y="3384546"/>
            <a:ext cx="2040461" cy="216983"/>
            <a:chOff x="3028117" y="2690395"/>
            <a:chExt cx="5066344" cy="132400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7" y="2690395"/>
              <a:ext cx="4321194" cy="132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Barrel Assembly &amp; Testing @LBNL</a:t>
              </a:r>
            </a:p>
          </p:txBody>
        </p:sp>
      </p:grp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9C1596B5-5FCF-A34D-8F67-0B01F88124E3}"/>
              </a:ext>
            </a:extLst>
          </p:cNvPr>
          <p:cNvSpPr/>
          <p:nvPr/>
        </p:nvSpPr>
        <p:spPr>
          <a:xfrm>
            <a:off x="4315753" y="1847669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2654810" y="1204010"/>
            <a:ext cx="262430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CD1/3a 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3820873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2422367" y="1749927"/>
            <a:ext cx="77610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/>
              <a:t>MVTX</a:t>
            </a:r>
            <a:endParaRPr lang="en-US" sz="162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7860276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4623842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6282936" y="1294555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7928305" y="1218152"/>
            <a:ext cx="93304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6321170" y="1202840"/>
            <a:ext cx="867786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>
            <a:cxnSpLocks/>
          </p:cNvCxnSpPr>
          <p:nvPr/>
        </p:nvCxnSpPr>
        <p:spPr>
          <a:xfrm>
            <a:off x="4165721" y="2855712"/>
            <a:ext cx="737346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4098464" y="2897403"/>
            <a:ext cx="808154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10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710" dirty="0">
                <a:solidFill>
                  <a:srgbClr val="0432FF"/>
                </a:solidFill>
              </a:rPr>
              <a:t>/interface design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4854066" y="4110577"/>
            <a:ext cx="841897" cy="444352"/>
            <a:chOff x="4283957" y="5204332"/>
            <a:chExt cx="1247255" cy="658300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247255" cy="622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5810151" y="4213456"/>
            <a:ext cx="849913" cy="335091"/>
            <a:chOff x="4162934" y="5204332"/>
            <a:chExt cx="1259128" cy="49642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8"/>
              <a:ext cx="1259128" cy="460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82E4F-C8AD-784C-9F31-83F0BAB0F306}"/>
              </a:ext>
            </a:extLst>
          </p:cNvPr>
          <p:cNvSpPr txBox="1"/>
          <p:nvPr/>
        </p:nvSpPr>
        <p:spPr>
          <a:xfrm>
            <a:off x="54492" y="2043226"/>
            <a:ext cx="339426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Funding delays –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Stave production delayed at CERN</a:t>
            </a:r>
          </a:p>
          <a:p>
            <a:r>
              <a:rPr lang="en-US" sz="1400" dirty="0"/>
              <a:t>     - Impact on following test &amp; assembly</a:t>
            </a:r>
          </a:p>
          <a:p>
            <a:r>
              <a:rPr lang="en-US" sz="1400" dirty="0"/>
              <a:t>     - preparation work @LBNL, UT-A</a:t>
            </a:r>
          </a:p>
          <a:p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/>
              <a:t>Lack of R&amp;D $ for mech. </a:t>
            </a:r>
            <a:r>
              <a:rPr lang="en-US" sz="1400" dirty="0" err="1"/>
              <a:t>desgin</a:t>
            </a:r>
            <a:r>
              <a:rPr lang="en-US" sz="1400" dirty="0"/>
              <a:t> work</a:t>
            </a:r>
          </a:p>
          <a:p>
            <a:r>
              <a:rPr lang="en-US" sz="1400" dirty="0"/>
              <a:t>     - MIT, LBNL, LANL </a:t>
            </a:r>
          </a:p>
          <a:p>
            <a:r>
              <a:rPr lang="en-US" sz="1400" dirty="0"/>
              <a:t>     - “advanced cash” running out MIT, LANL </a:t>
            </a:r>
          </a:p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A40CC4-00BA-E143-93E8-A71F14207A28}"/>
              </a:ext>
            </a:extLst>
          </p:cNvPr>
          <p:cNvSpPr txBox="1"/>
          <p:nvPr/>
        </p:nvSpPr>
        <p:spPr>
          <a:xfrm>
            <a:off x="108720" y="4336187"/>
            <a:ext cx="3085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Running low in schedule contingency … </a:t>
            </a:r>
          </a:p>
        </p:txBody>
      </p:sp>
    </p:spTree>
    <p:extLst>
      <p:ext uri="{BB962C8B-B14F-4D97-AF65-F5344CB8AC3E}">
        <p14:creationId xmlns:p14="http://schemas.microsoft.com/office/powerpoint/2010/main" val="2026190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93" y="60436"/>
            <a:ext cx="5797214" cy="557213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MVTX</a:t>
            </a:r>
            <a:r>
              <a:rPr lang="en-US" sz="1800" b="1" dirty="0"/>
              <a:t>: </a:t>
            </a:r>
            <a:r>
              <a:rPr lang="en-US" sz="1800" b="1" dirty="0">
                <a:solidFill>
                  <a:srgbClr val="FF0000"/>
                </a:solidFill>
              </a:rPr>
              <a:t>M</a:t>
            </a:r>
            <a:r>
              <a:rPr lang="en-US" sz="1800" b="1" dirty="0"/>
              <a:t>onolithic-Active-Pixel-Sensor-based </a:t>
            </a:r>
            <a:r>
              <a:rPr lang="en-US" sz="1800" b="1" dirty="0" err="1">
                <a:solidFill>
                  <a:srgbClr val="FF0000"/>
                </a:solidFill>
              </a:rPr>
              <a:t>V</a:t>
            </a:r>
            <a:r>
              <a:rPr lang="en-US" sz="1800" b="1" dirty="0" err="1"/>
              <a:t>er</a:t>
            </a:r>
            <a:r>
              <a:rPr lang="en-US" sz="1800" b="1" dirty="0" err="1">
                <a:solidFill>
                  <a:srgbClr val="FF0000"/>
                </a:solidFill>
              </a:rPr>
              <a:t>T</a:t>
            </a:r>
            <a:r>
              <a:rPr lang="en-US" sz="1800" b="1" dirty="0" err="1"/>
              <a:t>e</a:t>
            </a:r>
            <a:r>
              <a:rPr lang="en-US" sz="1800" b="1" dirty="0" err="1">
                <a:solidFill>
                  <a:srgbClr val="FF0000"/>
                </a:solidFill>
              </a:rPr>
              <a:t>X</a:t>
            </a:r>
            <a:r>
              <a:rPr lang="en-US" sz="1800" b="1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29251" y="1654936"/>
            <a:ext cx="1675295" cy="2478224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013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2020454" y="2986779"/>
            <a:ext cx="1603772" cy="1265481"/>
            <a:chOff x="7365933" y="494590"/>
            <a:chExt cx="3771955" cy="3013240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5561" y="494590"/>
              <a:ext cx="2435515" cy="4261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788" dirty="0" err="1">
                  <a:solidFill>
                    <a:srgbClr val="FF0000"/>
                  </a:solidFill>
                </a:rPr>
                <a:t>sPHENIX</a:t>
              </a:r>
              <a:r>
                <a:rPr lang="en-US" sz="788" dirty="0">
                  <a:solidFill>
                    <a:srgbClr val="FF0000"/>
                  </a:solidFill>
                </a:rPr>
                <a:t> </a:t>
              </a:r>
              <a:r>
                <a:rPr sz="788" dirty="0">
                  <a:solidFill>
                    <a:srgbClr val="FF0000"/>
                  </a:solidFill>
                </a:rPr>
                <a:t>Inner Trackin</a:t>
              </a:r>
              <a:r>
                <a:rPr lang="en-US" sz="788" dirty="0">
                  <a:solidFill>
                    <a:srgbClr val="FF0000"/>
                  </a:solidFill>
                </a:rPr>
                <a:t>g</a:t>
              </a:r>
              <a:endParaRPr sz="788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624227" y="3452907"/>
            <a:ext cx="1796829" cy="819980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900" dirty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900" dirty="0">
                <a:solidFill>
                  <a:srgbClr val="FF0000"/>
                </a:solidFill>
              </a:rPr>
              <a:t>Max.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47346" y="1635097"/>
            <a:ext cx="1342983" cy="1644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24" name="TextBox 23"/>
          <p:cNvSpPr txBox="1"/>
          <p:nvPr/>
        </p:nvSpPr>
        <p:spPr>
          <a:xfrm>
            <a:off x="1695265" y="853910"/>
            <a:ext cx="201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sPHENIX@RHIC</a:t>
            </a:r>
            <a:r>
              <a:rPr lang="en-US" dirty="0"/>
              <a:t> (2023+)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829" y="1154967"/>
            <a:ext cx="1640318" cy="167938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891437" y="2042743"/>
            <a:ext cx="392374" cy="85347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430664" y="2042743"/>
            <a:ext cx="400050" cy="85347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817554" y="119712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ALICE ITS Upgrade @CERN;</a:t>
            </a:r>
          </a:p>
          <a:p>
            <a:r>
              <a:rPr lang="en-US" sz="9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0890" y="937386"/>
            <a:ext cx="1574086" cy="5599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013" dirty="0"/>
              <a:t>Key integration tasks:</a:t>
            </a:r>
          </a:p>
          <a:p>
            <a:pPr marL="160735" indent="-160735">
              <a:buFontTx/>
              <a:buChar char="-"/>
            </a:pPr>
            <a:r>
              <a:rPr lang="en-US" sz="1013" dirty="0"/>
              <a:t>Readout </a:t>
            </a:r>
          </a:p>
          <a:p>
            <a:pPr marL="160735" indent="-160735">
              <a:buFontTx/>
              <a:buChar char="-"/>
            </a:pPr>
            <a:r>
              <a:rPr lang="en-US" sz="1013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825348-5C51-324B-8844-8088BA1C5F85}"/>
              </a:ext>
            </a:extLst>
          </p:cNvPr>
          <p:cNvSpPr txBox="1"/>
          <p:nvPr/>
        </p:nvSpPr>
        <p:spPr>
          <a:xfrm>
            <a:off x="2122829" y="4466207"/>
            <a:ext cx="40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MVTX could also be a day-1 EIC detector</a:t>
            </a:r>
          </a:p>
        </p:txBody>
      </p:sp>
    </p:spTree>
    <p:extLst>
      <p:ext uri="{BB962C8B-B14F-4D97-AF65-F5344CB8AC3E}">
        <p14:creationId xmlns:p14="http://schemas.microsoft.com/office/powerpoint/2010/main" val="3769624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41" y="1758310"/>
            <a:ext cx="2803331" cy="28179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1143000" y="119539"/>
            <a:ext cx="68580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4289" rIns="3428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800"/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1586879" y="859907"/>
            <a:ext cx="5229557" cy="992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200" dirty="0">
                <a:solidFill>
                  <a:srgbClr val="FF0000"/>
                </a:solidFill>
              </a:rPr>
              <a:t>: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Displaced tracks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Large 2</a:t>
            </a:r>
            <a:r>
              <a:rPr lang="en-US" sz="1200" baseline="30000" dirty="0">
                <a:solidFill>
                  <a:srgbClr val="00B050"/>
                </a:solidFill>
              </a:rPr>
              <a:t>nd</a:t>
            </a:r>
            <a:r>
              <a:rPr lang="en-US" sz="1200" dirty="0">
                <a:solidFill>
                  <a:srgbClr val="00B050"/>
                </a:solidFill>
              </a:rPr>
              <a:t> vertex invariant mass</a:t>
            </a:r>
            <a:endParaRPr sz="1200" dirty="0">
              <a:solidFill>
                <a:srgbClr val="00B050"/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/>
              <a:t>Need high precision tracking and vertex determination – </a:t>
            </a:r>
            <a:r>
              <a:rPr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05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lang="en-US" sz="1050" dirty="0"/>
              <a:t>Need excellent jet detection capabilities – </a:t>
            </a:r>
            <a:r>
              <a:rPr lang="en-US" sz="105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05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60" y="-40077"/>
            <a:ext cx="5576356" cy="994172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55" y="1940851"/>
            <a:ext cx="3435517" cy="29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178A3A38-E8FC-054C-92F9-7EEBD6CDA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968552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024255" cy="672189"/>
          </a:xfrm>
        </p:spPr>
        <p:txBody>
          <a:bodyPr>
            <a:noAutofit/>
          </a:bodyPr>
          <a:lstStyle/>
          <a:p>
            <a:r>
              <a:rPr lang="en-US" sz="3200" dirty="0"/>
              <a:t>MVTX Enables Exciting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934" y="771720"/>
            <a:ext cx="3717022" cy="192496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/>
              <a:t>MVTX will complete QGP heavy flavor physics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4978978" y="1411432"/>
            <a:ext cx="2991437" cy="1573882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23418" y="1048527"/>
            <a:ext cx="263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complement  &amp; extend current and future RHIC and LHC QGP programs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74872" y="2696687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82907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</p:spTree>
    <p:extLst>
      <p:ext uri="{BB962C8B-B14F-4D97-AF65-F5344CB8AC3E}">
        <p14:creationId xmlns:p14="http://schemas.microsoft.com/office/powerpoint/2010/main" val="3047967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917864"/>
          </a:xfrm>
        </p:spPr>
        <p:txBody>
          <a:bodyPr>
            <a:normAutofit/>
          </a:bodyPr>
          <a:lstStyle/>
          <a:p>
            <a:r>
              <a:rPr lang="en-US" sz="2700" dirty="0"/>
              <a:t>Monolithic-Active-Pixel-Sensors (MAPS)</a:t>
            </a:r>
            <a:br>
              <a:rPr lang="en-US" sz="2700" dirty="0"/>
            </a:b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995749"/>
            <a:ext cx="4944608" cy="184497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(28x28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Time resolution, as high as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40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441" y="2840726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1617846" y="319580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27338" y="3735766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966765" y="461535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64673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88919" y="2812473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50355" y="863962"/>
            <a:ext cx="2246167" cy="1671512"/>
            <a:chOff x="5677220" y="1521282"/>
            <a:chExt cx="2994889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7100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8"/>
              <a:ext cx="11509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8858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339513" y="2535474"/>
            <a:ext cx="330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31383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557" y="9858"/>
            <a:ext cx="6172200" cy="369332"/>
          </a:xfrm>
        </p:spPr>
        <p:txBody>
          <a:bodyPr/>
          <a:lstStyle/>
          <a:p>
            <a:r>
              <a:rPr lang="en-US" sz="3600" dirty="0"/>
              <a:t>ALPIDE/MAPS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909213"/>
            <a:ext cx="5537483" cy="3422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Well fit sPHENIX/RHIC environment, 10MHz Clock (LHC 40MHz)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41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41" y="1374511"/>
            <a:ext cx="5776084" cy="1486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46022" y="3151790"/>
            <a:ext cx="2012419" cy="1203741"/>
            <a:chOff x="6713449" y="4955136"/>
            <a:chExt cx="2461387" cy="1450447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686613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D</a:t>
              </a:r>
              <a:r>
                <a:rPr lang="en-US" sz="900" dirty="0"/>
                <a:t>V=Q/C</a:t>
              </a:r>
              <a:endParaRPr lang="en-GB" sz="9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106834" cy="1421726"/>
              <a:chOff x="1957049" y="5218292"/>
              <a:chExt cx="2106834" cy="142172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353307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2"/>
                <a:ext cx="319975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0731" cy="305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PIX_IN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84645" cy="445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r</a:t>
              </a:r>
              <a:r>
                <a:rPr lang="en-US" sz="900" dirty="0"/>
                <a:t>&gt; 100 </a:t>
              </a:r>
              <a:r>
                <a:rPr lang="en-US" sz="900" dirty="0" err="1">
                  <a:solidFill>
                    <a:srgbClr val="000000"/>
                  </a:solidFill>
                </a:rPr>
                <a:t>μs</a:t>
              </a:r>
              <a:endParaRPr lang="en-US" sz="900" dirty="0">
                <a:solidFill>
                  <a:srgbClr val="000000"/>
                </a:solidFill>
              </a:endParaRPr>
            </a:p>
            <a:p>
              <a:endParaRPr lang="en-GB" sz="9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776802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f</a:t>
              </a:r>
              <a:r>
                <a:rPr lang="en-US" sz="900" dirty="0">
                  <a:latin typeface="+mj-lt"/>
                </a:rPr>
                <a:t>~=</a:t>
              </a:r>
              <a:r>
                <a:rPr lang="en-US" sz="900" dirty="0"/>
                <a:t> 10 ns</a:t>
              </a:r>
              <a:endParaRPr lang="en-GB" sz="9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5511" y="3129418"/>
            <a:ext cx="1758793" cy="996079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09853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OUT_D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58579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STROBE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74769" cy="275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</a:t>
              </a:r>
              <a:r>
                <a:rPr lang="en-US" sz="900" dirty="0"/>
                <a:t> </a:t>
              </a:r>
              <a:r>
                <a:rPr lang="en-US" sz="900" dirty="0" err="1">
                  <a:latin typeface="Symbol" panose="05050102010706020507" pitchFamily="18" charset="2"/>
                </a:rPr>
                <a:t>m</a:t>
              </a:r>
              <a:r>
                <a:rPr lang="en-US" sz="900" dirty="0" err="1"/>
                <a:t>s</a:t>
              </a:r>
              <a:endParaRPr lang="en-GB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10721" y="3163979"/>
            <a:ext cx="1696642" cy="1197140"/>
            <a:chOff x="4911627" y="2884406"/>
            <a:chExt cx="2112608" cy="1469281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7"/>
              <a:ext cx="689024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 </a:t>
              </a:r>
              <a:r>
                <a:rPr lang="en-US" sz="900" dirty="0" err="1"/>
                <a:t>μs</a:t>
              </a:r>
              <a:endParaRPr lang="en-US" sz="9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112608" cy="1429990"/>
              <a:chOff x="4770375" y="4680174"/>
              <a:chExt cx="2112608" cy="1429990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359682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325749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9" y="2884406"/>
              <a:ext cx="722956" cy="311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OUT_A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92816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threshold</a:t>
              </a:r>
              <a:endParaRPr lang="en-GB" sz="9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230324" y="4292711"/>
            <a:ext cx="299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sPHENIX trigger latency: ~4 </a:t>
            </a:r>
            <a:r>
              <a:rPr lang="en-US" dirty="0" err="1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29579" y="2589426"/>
            <a:ext cx="16385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shaping time: 2, 5, 10 </a:t>
            </a:r>
            <a:r>
              <a:rPr lang="mr-IN" sz="1050" dirty="0">
                <a:solidFill>
                  <a:srgbClr val="0000FF"/>
                </a:solidFill>
              </a:rPr>
              <a:t>…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 err="1">
                <a:solidFill>
                  <a:srgbClr val="0000FF"/>
                </a:solidFill>
              </a:rPr>
              <a:t>μs</a:t>
            </a:r>
            <a:endParaRPr lang="en-US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9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1" y="2302645"/>
            <a:ext cx="4114799" cy="2251532"/>
          </a:xfrm>
        </p:spPr>
        <p:txBody>
          <a:bodyPr>
            <a:normAutofit fontScale="92500" lnSpcReduction="20000"/>
          </a:bodyPr>
          <a:lstStyle/>
          <a:p>
            <a:r>
              <a:rPr lang="en-US" sz="1500" dirty="0"/>
              <a:t>Readout Unit configures Stave using USB interface</a:t>
            </a:r>
          </a:p>
          <a:p>
            <a:r>
              <a:rPr lang="en-US" sz="1500" dirty="0"/>
              <a:t>FELIX distributes clock to Readout Unit</a:t>
            </a:r>
          </a:p>
          <a:p>
            <a:r>
              <a:rPr lang="en-US" sz="1500" dirty="0"/>
              <a:t>Readout Unit distributes clock to the Stave</a:t>
            </a:r>
          </a:p>
          <a:p>
            <a:r>
              <a:rPr lang="en-US" sz="1500" dirty="0"/>
              <a:t>Stave is triggered, sends data at 1.2Gb/s</a:t>
            </a:r>
          </a:p>
          <a:p>
            <a:r>
              <a:rPr lang="en-US" sz="1500" dirty="0"/>
              <a:t>Configured GBT link to recover clock from FELIX</a:t>
            </a:r>
          </a:p>
          <a:p>
            <a:r>
              <a:rPr lang="en-US" sz="1500" dirty="0"/>
              <a:t>Readout Unit receives the data and sends the data to FELIX over fiber using GBT link</a:t>
            </a:r>
          </a:p>
          <a:p>
            <a:r>
              <a:rPr lang="en-US" sz="1500" dirty="0"/>
              <a:t>FELIX packs data, stores it on disk using RCDAQ - the sPHENIX data format and software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8720" y="28491"/>
            <a:ext cx="8283749" cy="478871"/>
          </a:xfrm>
        </p:spPr>
        <p:txBody>
          <a:bodyPr>
            <a:noAutofit/>
          </a:bodyPr>
          <a:lstStyle/>
          <a:p>
            <a:r>
              <a:rPr lang="en-US" sz="2400" b="1" dirty="0"/>
              <a:t>MVTX Full Readout Chain Demonstrated 2018 </a:t>
            </a:r>
            <a:r>
              <a:rPr lang="en-US" sz="2400" b="1" dirty="0" err="1"/>
              <a:t>TB@Fermilab</a:t>
            </a:r>
            <a:endParaRPr lang="en-US" sz="2400" b="1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900113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2950"/>
            <a:ext cx="4057650" cy="14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28750" y="1200150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800850" y="742950"/>
            <a:ext cx="0" cy="85725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2571750" y="742950"/>
            <a:ext cx="42291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71750" y="742950"/>
            <a:ext cx="0" cy="28575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0" y="1116568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 Readout</a:t>
            </a:r>
          </a:p>
          <a:p>
            <a:r>
              <a:rPr lang="en-US" sz="900" dirty="0"/>
              <a:t>     Unit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71600" y="1152309"/>
            <a:ext cx="6286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Stave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7" name="TextBox 36"/>
          <p:cNvSpPr txBox="1"/>
          <p:nvPr/>
        </p:nvSpPr>
        <p:spPr>
          <a:xfrm>
            <a:off x="4057650" y="1143001"/>
            <a:ext cx="628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FELIX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600200" y="628650"/>
            <a:ext cx="6119813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00200" y="628650"/>
            <a:ext cx="0" cy="40005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5400000">
            <a:off x="7086600" y="1257300"/>
            <a:ext cx="1257300" cy="9525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371975" y="1475064"/>
            <a:ext cx="0" cy="582336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371975" y="2057400"/>
            <a:ext cx="1057275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429250" y="2057400"/>
            <a:ext cx="0" cy="74295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429250" y="2800350"/>
            <a:ext cx="97155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715000" y="4457700"/>
            <a:ext cx="211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 + FELIX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715000" y="251460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Readout Unit + Stave</a:t>
            </a:r>
          </a:p>
        </p:txBody>
      </p:sp>
      <p:pic>
        <p:nvPicPr>
          <p:cNvPr id="81" name="Picture 80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7" y="3143250"/>
            <a:ext cx="2361166" cy="132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>
            <a:off x="6400800" y="2800350"/>
            <a:ext cx="0" cy="85725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</p:spTree>
    <p:extLst>
      <p:ext uri="{BB962C8B-B14F-4D97-AF65-F5344CB8AC3E}">
        <p14:creationId xmlns:p14="http://schemas.microsoft.com/office/powerpoint/2010/main" val="2524140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6A28A-656A-1141-B854-D5261FD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554"/>
            <a:ext cx="7239000" cy="404079"/>
          </a:xfrm>
        </p:spPr>
        <p:txBody>
          <a:bodyPr>
            <a:noAutofit/>
          </a:bodyPr>
          <a:lstStyle/>
          <a:p>
            <a:r>
              <a:rPr lang="en-US" sz="2400" b="1" dirty="0"/>
              <a:t>MVTX Test Beam at </a:t>
            </a:r>
            <a:r>
              <a:rPr lang="en-US" sz="2400" b="1" dirty="0" err="1"/>
              <a:t>Fermilab</a:t>
            </a:r>
            <a:r>
              <a:rPr lang="en-US" sz="2400" b="1" dirty="0"/>
              <a:t> 02/20-03/10,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E11EC-D8B5-E041-BFCB-048BA36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580" y="947633"/>
            <a:ext cx="3172420" cy="140662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Test full readout chain </a:t>
            </a:r>
          </a:p>
          <a:p>
            <a:pPr lvl="1"/>
            <a:r>
              <a:rPr lang="en-US" dirty="0"/>
              <a:t>Evaluate ALPIDE sensor performance</a:t>
            </a:r>
          </a:p>
          <a:p>
            <a:r>
              <a:rPr lang="en-US" dirty="0"/>
              <a:t>Experimental setup </a:t>
            </a:r>
          </a:p>
          <a:p>
            <a:pPr lvl="1"/>
            <a:r>
              <a:rPr lang="en-US" dirty="0"/>
              <a:t>A 4-sensor telescope </a:t>
            </a:r>
          </a:p>
          <a:p>
            <a:pPr lvl="1"/>
            <a:r>
              <a:rPr lang="en-US" dirty="0"/>
              <a:t>Full readout chain: MAPS+RU+FELIX+RCDAQ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8A9F-4FE8-2C43-AF20-D7064D376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2442255"/>
            <a:ext cx="6858000" cy="20583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16F1-EB04-FA46-AB73-0C2A1FF3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40399" y="463298"/>
            <a:ext cx="2044701" cy="1533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F8810-E5F7-BE49-9192-9D4EE55B055C}"/>
              </a:ext>
            </a:extLst>
          </p:cNvPr>
          <p:cNvSpPr txBox="1"/>
          <p:nvPr/>
        </p:nvSpPr>
        <p:spPr>
          <a:xfrm>
            <a:off x="4273511" y="1697878"/>
            <a:ext cx="2015294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Tx/>
              <a:buChar char="-"/>
            </a:pPr>
            <a:r>
              <a:rPr lang="en-US" sz="1013" dirty="0"/>
              <a:t>Parasitic with INTT run</a:t>
            </a:r>
          </a:p>
          <a:p>
            <a:pPr marL="160735" indent="-160735">
              <a:buFontTx/>
              <a:buChar char="-"/>
            </a:pPr>
            <a:r>
              <a:rPr lang="en-US" sz="1013" dirty="0"/>
              <a:t>Very productive &amp; collaborative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0221B-175B-CE47-8DE7-7C07E2237E34}"/>
              </a:ext>
            </a:extLst>
          </p:cNvPr>
          <p:cNvCxnSpPr/>
          <p:nvPr/>
        </p:nvCxnSpPr>
        <p:spPr>
          <a:xfrm>
            <a:off x="5809814" y="1035627"/>
            <a:ext cx="5334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6B6DE-C9DE-2142-A0B3-AE1E1B30F715}"/>
              </a:ext>
            </a:extLst>
          </p:cNvPr>
          <p:cNvSpPr txBox="1"/>
          <p:nvPr/>
        </p:nvSpPr>
        <p:spPr>
          <a:xfrm>
            <a:off x="5765525" y="1056513"/>
            <a:ext cx="630301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013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E958D2-57AA-5744-B36D-2ADCAF463E92}"/>
              </a:ext>
            </a:extLst>
          </p:cNvPr>
          <p:cNvSpPr/>
          <p:nvPr/>
        </p:nvSpPr>
        <p:spPr>
          <a:xfrm>
            <a:off x="5667376" y="2681288"/>
            <a:ext cx="675839" cy="160020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B2D37-861C-AF49-BDAA-BA6684B1AF95}"/>
              </a:ext>
            </a:extLst>
          </p:cNvPr>
          <p:cNvSpPr txBox="1"/>
          <p:nvPr/>
        </p:nvSpPr>
        <p:spPr>
          <a:xfrm>
            <a:off x="6620148" y="1756177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4-sensor</a:t>
            </a:r>
          </a:p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B41CF-56EA-1540-8BDC-F5E259D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51AA-ADA6-1348-A0C8-02B1A6CC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C1A6-E2FB-2240-9A6E-7C1FD4A1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89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529513" cy="490284"/>
          </a:xfrm>
        </p:spPr>
        <p:txBody>
          <a:bodyPr/>
          <a:lstStyle/>
          <a:p>
            <a:r>
              <a:rPr lang="en-US" sz="3200" b="1" dirty="0" err="1"/>
              <a:t>Fermilab</a:t>
            </a:r>
            <a:r>
              <a:rPr lang="en-US" sz="3200" b="1" dirty="0"/>
              <a:t> Test Beam Results (I)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185" y="1604376"/>
            <a:ext cx="6338693" cy="2867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3060505" y="877975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0DA217-C68D-4C42-AE29-E323E29FF03D}"/>
              </a:ext>
            </a:extLst>
          </p:cNvPr>
          <p:cNvGrpSpPr/>
          <p:nvPr/>
        </p:nvGrpSpPr>
        <p:grpSpPr>
          <a:xfrm>
            <a:off x="2336292" y="808144"/>
            <a:ext cx="637794" cy="824060"/>
            <a:chOff x="950976" y="1179576"/>
            <a:chExt cx="502919" cy="8046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C82B01-1DE3-D441-BDD5-6DA037648A15}"/>
                </a:ext>
              </a:extLst>
            </p:cNvPr>
            <p:cNvSpPr/>
            <p:nvPr/>
          </p:nvSpPr>
          <p:spPr>
            <a:xfrm>
              <a:off x="9509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484BF2-5538-E342-AEC5-AAB21D0DCB6F}"/>
                </a:ext>
              </a:extLst>
            </p:cNvPr>
            <p:cNvSpPr/>
            <p:nvPr/>
          </p:nvSpPr>
          <p:spPr>
            <a:xfrm>
              <a:off x="11033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9D5D57-B6C4-E44A-AB5C-0A9FC7598D7B}"/>
                </a:ext>
              </a:extLst>
            </p:cNvPr>
            <p:cNvSpPr/>
            <p:nvPr/>
          </p:nvSpPr>
          <p:spPr>
            <a:xfrm>
              <a:off x="1273302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730ED-4823-7D49-A974-DD42D78D2398}"/>
                </a:ext>
              </a:extLst>
            </p:cNvPr>
            <p:cNvSpPr/>
            <p:nvPr/>
          </p:nvSpPr>
          <p:spPr>
            <a:xfrm>
              <a:off x="14081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CFBEDA-F2B8-6F4D-B0AF-FEECB820FAFA}"/>
              </a:ext>
            </a:extLst>
          </p:cNvPr>
          <p:cNvCxnSpPr>
            <a:cxnSpLocks/>
          </p:cNvCxnSpPr>
          <p:nvPr/>
        </p:nvCxnSpPr>
        <p:spPr>
          <a:xfrm>
            <a:off x="1859418" y="1216686"/>
            <a:ext cx="1928815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5792724" y="2475738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713481" y="2453827"/>
            <a:ext cx="20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3000782" y="1420585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4-sensor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1870128" y="4203841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5233375" y="420384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4237852" y="1051691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beam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ECEB99-ACEE-B741-B3B0-725205658A18}"/>
              </a:ext>
            </a:extLst>
          </p:cNvPr>
          <p:cNvSpPr txBox="1"/>
          <p:nvPr/>
        </p:nvSpPr>
        <p:spPr>
          <a:xfrm>
            <a:off x="2336292" y="4562475"/>
            <a:ext cx="5598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Beautiful analysis done by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and Darren + others </a:t>
            </a:r>
          </a:p>
        </p:txBody>
      </p:sp>
    </p:spTree>
    <p:extLst>
      <p:ext uri="{BB962C8B-B14F-4D97-AF65-F5344CB8AC3E}">
        <p14:creationId xmlns:p14="http://schemas.microsoft.com/office/powerpoint/2010/main" val="3450163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D5CC-F414-C345-892C-23064991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372"/>
            <a:ext cx="7681912" cy="389705"/>
          </a:xfrm>
        </p:spPr>
        <p:txBody>
          <a:bodyPr/>
          <a:lstStyle/>
          <a:p>
            <a:r>
              <a:rPr lang="en-US" sz="3200" b="1" dirty="0" err="1"/>
              <a:t>Fermilab</a:t>
            </a:r>
            <a:r>
              <a:rPr lang="en-US" sz="3200" b="1" dirty="0"/>
              <a:t> Test Beam Results (II)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4F667-A32E-1143-B61A-01A4DF62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3F423-9A8B-F746-BC5D-60EA3823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D79BA-4C41-BA40-A6C5-DD9C57B2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9EA70-90CA-754C-9E5B-3A423521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82045"/>
            <a:ext cx="3406654" cy="31976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58613-3E78-D94F-BBDE-8EF5022C3E5A}"/>
              </a:ext>
            </a:extLst>
          </p:cNvPr>
          <p:cNvSpPr txBox="1"/>
          <p:nvPr/>
        </p:nvSpPr>
        <p:spPr>
          <a:xfrm>
            <a:off x="4906779" y="1099411"/>
            <a:ext cx="219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Efficiency &gt; 99.5%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581" y="1282044"/>
            <a:ext cx="3134106" cy="29954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F44F1-4F7B-0E43-9C8D-ED8F25E0F8AE}"/>
              </a:ext>
            </a:extLst>
          </p:cNvPr>
          <p:cNvSpPr txBox="1"/>
          <p:nvPr/>
        </p:nvSpPr>
        <p:spPr>
          <a:xfrm>
            <a:off x="2327486" y="4183107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031F0-2747-BE46-B324-65AD634F27E2}"/>
              </a:ext>
            </a:extLst>
          </p:cNvPr>
          <p:cNvSpPr txBox="1"/>
          <p:nvPr/>
        </p:nvSpPr>
        <p:spPr>
          <a:xfrm>
            <a:off x="1407522" y="1099411"/>
            <a:ext cx="300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&lt; 5 um </a:t>
            </a:r>
          </a:p>
        </p:txBody>
      </p:sp>
    </p:spTree>
    <p:extLst>
      <p:ext uri="{BB962C8B-B14F-4D97-AF65-F5344CB8AC3E}">
        <p14:creationId xmlns:p14="http://schemas.microsoft.com/office/powerpoint/2010/main" val="33821732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B5A65-4070-784E-BB27-AC47CE40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10249"/>
            <a:ext cx="7741577" cy="525563"/>
          </a:xfrm>
        </p:spPr>
        <p:txBody>
          <a:bodyPr/>
          <a:lstStyle/>
          <a:p>
            <a:r>
              <a:rPr lang="en-US" dirty="0"/>
              <a:t>The TB Team @Fermilab,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BE98A8-4064-AB49-8764-09EC94FD2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3257" y="1508760"/>
            <a:ext cx="5950744" cy="36347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2D1023-89F0-C943-9F42-2628FE16585C}"/>
              </a:ext>
            </a:extLst>
          </p:cNvPr>
          <p:cNvSpPr txBox="1"/>
          <p:nvPr/>
        </p:nvSpPr>
        <p:spPr>
          <a:xfrm>
            <a:off x="88424" y="1108948"/>
            <a:ext cx="43374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Matt, Hubert, Cameron, Gerd, </a:t>
            </a:r>
            <a:r>
              <a:rPr lang="en-US" dirty="0" err="1"/>
              <a:t>Zongze</a:t>
            </a:r>
            <a:r>
              <a:rPr lang="en-US" dirty="0"/>
              <a:t>, </a:t>
            </a:r>
          </a:p>
          <a:p>
            <a:r>
              <a:rPr lang="en-US" dirty="0"/>
              <a:t>Xuan, </a:t>
            </a:r>
            <a:r>
              <a:rPr lang="en-US" dirty="0" err="1"/>
              <a:t>Xiaochun</a:t>
            </a:r>
            <a:r>
              <a:rPr lang="en-US" dirty="0"/>
              <a:t>, photo by Ming</a:t>
            </a:r>
          </a:p>
          <a:p>
            <a:r>
              <a:rPr lang="en-US" dirty="0" err="1"/>
              <a:t>Sho</a:t>
            </a:r>
            <a:r>
              <a:rPr lang="en-US" dirty="0"/>
              <a:t>, </a:t>
            </a:r>
            <a:r>
              <a:rPr lang="en-US" dirty="0" err="1"/>
              <a:t>AlexT</a:t>
            </a:r>
            <a:endParaRPr lang="en-US" dirty="0"/>
          </a:p>
          <a:p>
            <a:r>
              <a:rPr lang="en-US" dirty="0"/>
              <a:t>Not shown: </a:t>
            </a:r>
            <a:r>
              <a:rPr lang="en-US" dirty="0" err="1"/>
              <a:t>Sanghoon</a:t>
            </a:r>
            <a:r>
              <a:rPr lang="en-US" dirty="0"/>
              <a:t>, Yasser, Martin, Walt, </a:t>
            </a:r>
          </a:p>
          <a:p>
            <a:r>
              <a:rPr lang="en-US" dirty="0"/>
              <a:t>Abel. Chris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CEED8-00A4-CB4F-8FB8-2508AF0A9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55" y="2745142"/>
            <a:ext cx="3197812" cy="2398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7DAEAB-67E9-9344-BBC7-F88C1F31874E}"/>
              </a:ext>
            </a:extLst>
          </p:cNvPr>
          <p:cNvSpPr txBox="1"/>
          <p:nvPr/>
        </p:nvSpPr>
        <p:spPr>
          <a:xfrm>
            <a:off x="4103026" y="550372"/>
            <a:ext cx="4487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taking shift in the evenings: 7PM – 7AM</a:t>
            </a:r>
          </a:p>
          <a:p>
            <a:r>
              <a:rPr lang="en-US" dirty="0"/>
              <a:t>Beam: every other  Monday –Friday 8:00AM – 8AM 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91A7FFE-C81D-3340-8272-0F74AD2DB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F9B1DB-5C98-444C-AB08-D4D0802B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94D381-FD01-8745-8FB9-16106AA1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73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C86DE-5BDD-744D-A372-6B6DD9FC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4-Stave Telescope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9AC54-D80A-2E41-B2A7-E4A2C63C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8702C-3EBF-C848-9363-5681620E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5788D7-B8C8-2C4E-A718-FA77F164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47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556484-7AC8-254B-B93C-348FBD9AE6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607219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154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1BF723-B81C-024E-9910-7EE065FDBD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5" y="989938"/>
            <a:ext cx="4953662" cy="3715247"/>
          </a:xfrm>
          <a:prstGeom prst="rect">
            <a:avLst/>
          </a:prstGeom>
        </p:spPr>
      </p:pic>
      <p:pic>
        <p:nvPicPr>
          <p:cNvPr id="1026" name="Picture 2" descr="File:Run0907.png">
            <a:extLst>
              <a:ext uri="{FF2B5EF4-FFF2-40B4-BE49-F238E27FC236}">
                <a16:creationId xmlns:a16="http://schemas.microsoft.com/office/drawing/2014/main" id="{226DF3AB-082B-1042-959A-B76232A14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429" y="612458"/>
            <a:ext cx="3906407" cy="211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Run0893.png">
            <a:extLst>
              <a:ext uri="{FF2B5EF4-FFF2-40B4-BE49-F238E27FC236}">
                <a16:creationId xmlns:a16="http://schemas.microsoft.com/office/drawing/2014/main" id="{7459457B-283C-F84D-9CB8-51E01D30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428" y="3224749"/>
            <a:ext cx="3988572" cy="154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2B8B4-0B3D-9643-916A-E7C504373682}"/>
              </a:ext>
            </a:extLst>
          </p:cNvPr>
          <p:cNvSpPr txBox="1"/>
          <p:nvPr/>
        </p:nvSpPr>
        <p:spPr>
          <a:xfrm>
            <a:off x="7800230" y="231584"/>
            <a:ext cx="154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0</a:t>
            </a:r>
          </a:p>
          <a:p>
            <a:r>
              <a:rPr lang="en-US" dirty="0"/>
              <a:t>            (eta ~0)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0447AD-E737-7642-902C-E560D072361D}"/>
              </a:ext>
            </a:extLst>
          </p:cNvPr>
          <p:cNvSpPr txBox="1"/>
          <p:nvPr/>
        </p:nvSpPr>
        <p:spPr>
          <a:xfrm>
            <a:off x="7800230" y="2865301"/>
            <a:ext cx="1650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angle: 40</a:t>
            </a:r>
          </a:p>
          <a:p>
            <a:r>
              <a:rPr lang="en-US" dirty="0"/>
              <a:t>              (eta ~1)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04DEBE-60B6-B645-8514-B0083E5203D7}"/>
              </a:ext>
            </a:extLst>
          </p:cNvPr>
          <p:cNvSpPr txBox="1"/>
          <p:nvPr/>
        </p:nvSpPr>
        <p:spPr>
          <a:xfrm>
            <a:off x="357809" y="1091619"/>
            <a:ext cx="290207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00"/>
                </a:solidFill>
              </a:rPr>
              <a:t>MVTX 4-Stave Telescope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5AC6D7-CA86-EC4D-AA28-4E8CCF4798BB}"/>
              </a:ext>
            </a:extLst>
          </p:cNvPr>
          <p:cNvSpPr txBox="1"/>
          <p:nvPr/>
        </p:nvSpPr>
        <p:spPr>
          <a:xfrm>
            <a:off x="919376" y="83504"/>
            <a:ext cx="767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Offline analysis in progress: all TB data in RCF</a:t>
            </a:r>
          </a:p>
          <a:p>
            <a:r>
              <a:rPr lang="en-US" dirty="0"/>
              <a:t>https://</a:t>
            </a:r>
            <a:r>
              <a:rPr lang="en-US" dirty="0" err="1"/>
              <a:t>wiki.bnl.gov</a:t>
            </a:r>
            <a:r>
              <a:rPr lang="en-US" dirty="0"/>
              <a:t>/</a:t>
            </a:r>
            <a:r>
              <a:rPr lang="en-US" dirty="0" err="1"/>
              <a:t>sPHENIX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/MAPS-</a:t>
            </a:r>
            <a:r>
              <a:rPr lang="en-US" dirty="0" err="1"/>
              <a:t>based_Vertex_Detector</a:t>
            </a:r>
            <a:r>
              <a:rPr lang="en-US" dirty="0"/>
              <a:t>_(MVTX)</a:t>
            </a:r>
          </a:p>
        </p:txBody>
      </p:sp>
    </p:spTree>
    <p:extLst>
      <p:ext uri="{BB962C8B-B14F-4D97-AF65-F5344CB8AC3E}">
        <p14:creationId xmlns:p14="http://schemas.microsoft.com/office/powerpoint/2010/main" val="2288002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D600C-1897-9641-8F98-06AF48F57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4712"/>
            <a:ext cx="8054683" cy="8001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Tested New MVTX Long </a:t>
            </a:r>
            <a:r>
              <a:rPr lang="en-US" sz="3100" dirty="0" err="1"/>
              <a:t>SamTec</a:t>
            </a:r>
            <a:r>
              <a:rPr lang="en-US" sz="3100" dirty="0"/>
              <a:t> Readout Cables</a:t>
            </a:r>
            <a:br>
              <a:rPr lang="en-US" sz="3100" dirty="0"/>
            </a:br>
            <a:r>
              <a:rPr lang="en-US" sz="2325" dirty="0"/>
              <a:t>8.8m + 2.6m = 11.4m (10m desired for </a:t>
            </a:r>
            <a:r>
              <a:rPr lang="en-US" sz="2325" dirty="0" err="1"/>
              <a:t>sPHENIX</a:t>
            </a:r>
            <a:r>
              <a:rPr lang="en-US" sz="2325" dirty="0"/>
              <a:t>; ALICE 8m cables)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3BC4-406B-E247-A324-AB77E25B7A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54" y="1007269"/>
            <a:ext cx="3102173" cy="41362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B4ACB1-ED81-9341-9E21-67E31CA89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4884" y="1979712"/>
            <a:ext cx="4218384" cy="31637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CCFDCF-7467-F343-A7AF-54A97FFFC4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7387" y="800101"/>
            <a:ext cx="2886075" cy="216455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7C478A-327E-D14A-9A71-58FDA634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459FDEB-DBA2-9941-B68F-6627A011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E6317D1-E83D-F743-8198-AC588E772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2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8330"/>
            <a:ext cx="7176295" cy="585911"/>
          </a:xfrm>
        </p:spPr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sPHENIX</a:t>
            </a:r>
            <a:r>
              <a:rPr lang="en-US" sz="3200" dirty="0"/>
              <a:t> 3</a:t>
            </a:r>
            <a:r>
              <a:rPr lang="en-US" sz="3200" baseline="30000" dirty="0"/>
              <a:t>rd</a:t>
            </a:r>
            <a:r>
              <a:rPr lang="en-US" sz="3200" dirty="0"/>
              <a:t> Science Pillar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427" y="997199"/>
            <a:ext cx="4191803" cy="28508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Temperature, density, coupling, transport coefficients, viscosity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2228850" y="4277670"/>
            <a:ext cx="4959430" cy="830729"/>
            <a:chOff x="533400" y="4343400"/>
            <a:chExt cx="8495252" cy="1477290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95252" cy="772097"/>
              <a:chOff x="685800" y="1676400"/>
              <a:chExt cx="8495096" cy="772583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199" y="1676400"/>
                <a:ext cx="722697" cy="41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9869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81066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1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84902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u</a:t>
              </a:r>
              <a:r>
                <a:rPr lang="en-US" altLang="en-US" sz="900" i="1"/>
                <a:t> m</a:t>
              </a:r>
              <a:r>
                <a:rPr lang="en-US" altLang="en-US" sz="9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399" y="4343400"/>
              <a:ext cx="744677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>
                  <a:latin typeface="Symbol" charset="2"/>
                </a:rPr>
                <a:t>L</a:t>
              </a:r>
              <a:r>
                <a:rPr lang="en-US" altLang="en-US" sz="9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72820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799" y="4343400"/>
              <a:ext cx="56619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71690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316435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9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099" y="4952998"/>
              <a:ext cx="50304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546976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16" y="919062"/>
            <a:ext cx="3365279" cy="1454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17" y="2823949"/>
            <a:ext cx="3329515" cy="13878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224105" y="691031"/>
            <a:ext cx="3321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02010" y="2639362"/>
            <a:ext cx="255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</p:spTree>
    <p:extLst>
      <p:ext uri="{BB962C8B-B14F-4D97-AF65-F5344CB8AC3E}">
        <p14:creationId xmlns:p14="http://schemas.microsoft.com/office/powerpoint/2010/main" val="36060230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40EC-BF2F-5647-AC0B-67708B127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499" y="102395"/>
            <a:ext cx="7141823" cy="480646"/>
          </a:xfrm>
        </p:spPr>
        <p:txBody>
          <a:bodyPr>
            <a:normAutofit fontScale="90000"/>
          </a:bodyPr>
          <a:lstStyle/>
          <a:p>
            <a:r>
              <a:rPr lang="en-US" dirty="0"/>
              <a:t>Offline Analysis: Cluster size vs Angle</a:t>
            </a:r>
          </a:p>
        </p:txBody>
      </p:sp>
      <p:pic>
        <p:nvPicPr>
          <p:cNvPr id="3074" name="Picture 2" descr="https://www.phenix.bnl.gov/WWW/publish/mxliu/sPHENIX/LDRD/Telescope/plots/Run-968-Hit-Map.jpg">
            <a:extLst>
              <a:ext uri="{FF2B5EF4-FFF2-40B4-BE49-F238E27FC236}">
                <a16:creationId xmlns:a16="http://schemas.microsoft.com/office/drawing/2014/main" id="{F57DA59B-E63E-AF44-A860-37EC406FA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38" y="1404402"/>
            <a:ext cx="3833735" cy="131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phenix.bnl.gov/WWW/publish/mxliu/sPHENIX/LDRD/Telescope/plots/Run-968-Phi-0-cluster-size-log.jpg">
            <a:extLst>
              <a:ext uri="{FF2B5EF4-FFF2-40B4-BE49-F238E27FC236}">
                <a16:creationId xmlns:a16="http://schemas.microsoft.com/office/drawing/2014/main" id="{F942988D-0C33-5B4C-9272-104295AFC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07" y="629995"/>
            <a:ext cx="3356603" cy="22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B7D74A-59FE-AC45-AD69-8FFFAF550911}"/>
              </a:ext>
            </a:extLst>
          </p:cNvPr>
          <p:cNvSpPr txBox="1"/>
          <p:nvPr/>
        </p:nvSpPr>
        <p:spPr>
          <a:xfrm>
            <a:off x="6255515" y="1526731"/>
            <a:ext cx="178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 0-degree</a:t>
            </a:r>
          </a:p>
          <a:p>
            <a:r>
              <a:rPr lang="en-US" b="1" dirty="0"/>
              <a:t>Cluster Size ~ 2.4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335D81A-2F64-4846-AE7F-95E5761CA32F}"/>
              </a:ext>
            </a:extLst>
          </p:cNvPr>
          <p:cNvCxnSpPr>
            <a:cxnSpLocks/>
          </p:cNvCxnSpPr>
          <p:nvPr/>
        </p:nvCxnSpPr>
        <p:spPr>
          <a:xfrm flipV="1">
            <a:off x="2655133" y="1041217"/>
            <a:ext cx="0" cy="18681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C927225-A053-AE4B-82B9-C5702CD72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E414272-1897-C241-BFE3-7CFD5943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1C91FC-9836-914C-85E2-4E7DB62B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50</a:t>
            </a:fld>
            <a:endParaRPr lang="en-US"/>
          </a:p>
        </p:txBody>
      </p:sp>
      <p:pic>
        <p:nvPicPr>
          <p:cNvPr id="11" name="Picture 4" descr="https://www.phenix.bnl.gov/WWW/publish/mxliu/sPHENIX/LDRD/Telescope/plots/Run-893-Phi-40-cluster-size-log.jpg">
            <a:extLst>
              <a:ext uri="{FF2B5EF4-FFF2-40B4-BE49-F238E27FC236}">
                <a16:creationId xmlns:a16="http://schemas.microsoft.com/office/drawing/2014/main" id="{22B49197-27EF-E644-92A2-35B0B76BF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152" y="2804790"/>
            <a:ext cx="3278656" cy="22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phenix.bnl.gov/WWW/publish/mxliu/sPHENIX/LDRD/Telescope/plots/Run-893-Phi-40-Hit-Map.jpg">
            <a:extLst>
              <a:ext uri="{FF2B5EF4-FFF2-40B4-BE49-F238E27FC236}">
                <a16:creationId xmlns:a16="http://schemas.microsoft.com/office/drawing/2014/main" id="{C26C04EB-5802-7146-8800-52F96D727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66" y="3415368"/>
            <a:ext cx="3858279" cy="131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2D6E02-19A2-8644-A836-4B863B1B3B97}"/>
              </a:ext>
            </a:extLst>
          </p:cNvPr>
          <p:cNvCxnSpPr>
            <a:cxnSpLocks/>
          </p:cNvCxnSpPr>
          <p:nvPr/>
        </p:nvCxnSpPr>
        <p:spPr>
          <a:xfrm flipH="1" flipV="1">
            <a:off x="1871481" y="3249600"/>
            <a:ext cx="2306070" cy="17813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00B9BC2-6384-5141-847C-0A3D68BBD85F}"/>
              </a:ext>
            </a:extLst>
          </p:cNvPr>
          <p:cNvSpPr txBox="1"/>
          <p:nvPr/>
        </p:nvSpPr>
        <p:spPr>
          <a:xfrm>
            <a:off x="6365542" y="3436108"/>
            <a:ext cx="1786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@ 40-deg</a:t>
            </a:r>
          </a:p>
          <a:p>
            <a:r>
              <a:rPr lang="en-US" b="1" dirty="0"/>
              <a:t>Cluster Size ~ 3.0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534BB-02C2-A040-A7A1-5ACDAE5A068D}"/>
              </a:ext>
            </a:extLst>
          </p:cNvPr>
          <p:cNvSpPr txBox="1"/>
          <p:nvPr/>
        </p:nvSpPr>
        <p:spPr>
          <a:xfrm>
            <a:off x="750538" y="576984"/>
            <a:ext cx="396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 calibrate MC simulations and tracking</a:t>
            </a:r>
          </a:p>
          <a:p>
            <a:pPr marL="214313" indent="-214313">
              <a:buFontTx/>
              <a:buChar char="-"/>
            </a:pPr>
            <a:r>
              <a:rPr lang="en-US" dirty="0"/>
              <a:t>Stave geometry, alignment </a:t>
            </a:r>
          </a:p>
          <a:p>
            <a:pPr marL="214313" indent="-214313">
              <a:buFontTx/>
              <a:buChar char="-"/>
            </a:pPr>
            <a:r>
              <a:rPr lang="en-US" dirty="0"/>
              <a:t>Clustering</a:t>
            </a:r>
          </a:p>
        </p:txBody>
      </p:sp>
    </p:spTree>
    <p:extLst>
      <p:ext uri="{BB962C8B-B14F-4D97-AF65-F5344CB8AC3E}">
        <p14:creationId xmlns:p14="http://schemas.microsoft.com/office/powerpoint/2010/main" val="925995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1"/>
          <p:cNvSpPr txBox="1"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- General layout</a:t>
            </a:r>
            <a:endParaRPr/>
          </a:p>
        </p:txBody>
      </p:sp>
      <p:sp>
        <p:nvSpPr>
          <p:cNvPr id="396" name="Google Shape;396;p51"/>
          <p:cNvSpPr txBox="1">
            <a:spLocks noGrp="1"/>
          </p:cNvSpPr>
          <p:nvPr>
            <p:ph type="body" idx="1"/>
          </p:nvPr>
        </p:nvSpPr>
        <p:spPr>
          <a:xfrm>
            <a:off x="4291830" y="1271805"/>
            <a:ext cx="3663584" cy="253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Staves:</a:t>
            </a:r>
            <a:r>
              <a:rPr lang="en-US" sz="1125"/>
              <a:t> detector modules consisting of a Hybrid Integrated Circuit (HIC) mounted on carbon fiber mechanical support structure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HIC:</a:t>
            </a:r>
            <a:r>
              <a:rPr lang="en-US" sz="1125"/>
              <a:t> a row of 9 ALPIDE sensors wire-bonded to a Flexible Printed Circuit (FPC).  Area covered by the chips: 15x271.2 mm</a:t>
            </a:r>
            <a:r>
              <a:rPr lang="en-US" sz="1125" baseline="30000"/>
              <a:t>2</a:t>
            </a:r>
            <a:r>
              <a:rPr lang="en-US" sz="1125"/>
              <a:t>, including a gap of 150 </a:t>
            </a:r>
            <a:r>
              <a:rPr lang="en-US" sz="1125"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1125"/>
              <a:t>m between adjacent chips.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Mechanical support:</a:t>
            </a:r>
            <a:r>
              <a:rPr lang="en-US" sz="1125"/>
              <a:t> single light structure composed of a Space Frame, providing the required stiffness, and a Cold Plate, high-thermal conductivity carbon fiber sheet with embedded polyamide cooling pipes. 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Heat Dissipation </a:t>
            </a:r>
            <a:r>
              <a:rPr lang="en-US" sz="1125"/>
              <a:t>– The ALPIDE sensors dissipate only 40 mW/cm</a:t>
            </a:r>
            <a:r>
              <a:rPr lang="en-US" sz="1125" baseline="30000"/>
              <a:t>2</a:t>
            </a:r>
            <a:r>
              <a:rPr lang="en-US" sz="1125"/>
              <a:t>.</a:t>
            </a:r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pic>
        <p:nvPicPr>
          <p:cNvPr id="398" name="Google Shape;39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936" y="1261503"/>
            <a:ext cx="3031464" cy="268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1"/>
          <p:cNvSpPr txBox="1"/>
          <p:nvPr/>
        </p:nvSpPr>
        <p:spPr>
          <a:xfrm>
            <a:off x="1986624" y="1640273"/>
            <a:ext cx="532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1"/>
          <p:cNvSpPr txBox="1"/>
          <p:nvPr/>
        </p:nvSpPr>
        <p:spPr>
          <a:xfrm>
            <a:off x="886435" y="2466613"/>
            <a:ext cx="10591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sensors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1"/>
          <p:cNvSpPr txBox="1"/>
          <p:nvPr/>
        </p:nvSpPr>
        <p:spPr>
          <a:xfrm>
            <a:off x="2473061" y="3119015"/>
            <a:ext cx="1345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frame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51" descr="G:\Workspaces\e\ellaudi\Alice_photo_repository\pictures\2015_03_03_stave1_21_HIC\DSCN164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2435" y="3771900"/>
            <a:ext cx="6608565" cy="107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2436" y="3534960"/>
            <a:ext cx="6407153" cy="97989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1"/>
          <p:cNvSpPr txBox="1"/>
          <p:nvPr/>
        </p:nvSpPr>
        <p:spPr>
          <a:xfrm>
            <a:off x="3395268" y="2358707"/>
            <a:ext cx="11306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plate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5" name="Google Shape;405;p51"/>
          <p:cNvCxnSpPr>
            <a:stCxn id="404" idx="0"/>
          </p:cNvCxnSpPr>
          <p:nvPr/>
        </p:nvCxnSpPr>
        <p:spPr>
          <a:xfrm rot="10800000">
            <a:off x="3692383" y="2220107"/>
            <a:ext cx="268200" cy="13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06" name="Google Shape;406;p51"/>
          <p:cNvSpPr txBox="1"/>
          <p:nvPr/>
        </p:nvSpPr>
        <p:spPr>
          <a:xfrm>
            <a:off x="2039238" y="3666931"/>
            <a:ext cx="16766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prototype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1"/>
          <p:cNvSpPr txBox="1"/>
          <p:nvPr/>
        </p:nvSpPr>
        <p:spPr>
          <a:xfrm>
            <a:off x="1326454" y="787951"/>
            <a:ext cx="6491100" cy="4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design developed by ALICE at no cost for MVTX project</a:t>
            </a:r>
            <a:endParaRPr/>
          </a:p>
          <a:p>
            <a:pPr marL="274320" marR="0" lvl="0" indent="-27432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modifications (</a:t>
            </a: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Walter’s talk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2B6D4-574C-9845-83D7-90D87629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DE8C4-CF4C-E441-AD24-4998D702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146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172200" cy="494772"/>
          </a:xfrm>
        </p:spPr>
        <p:txBody>
          <a:bodyPr/>
          <a:lstStyle/>
          <a:p>
            <a:r>
              <a:rPr lang="en-US" sz="3600" b="1" dirty="0" err="1"/>
              <a:t>sPHENIX</a:t>
            </a:r>
            <a:r>
              <a:rPr lang="en-US" sz="3600" b="1" dirty="0"/>
              <a:t> DAQ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6256108" y="1429059"/>
            <a:ext cx="1428542" cy="1930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817" y="1298461"/>
            <a:ext cx="1820063" cy="2014004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2882" y="2884187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6" y="3005431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97" y="3131173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688929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210579" y="1470898"/>
            <a:ext cx="438670" cy="316583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9522" y="2188853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60894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2095602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751337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865110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975693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109282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353455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600434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743865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988038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230527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474699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718872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1906366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149697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393028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637201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1784280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028452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27178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51511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9" y="2758445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581363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814591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04781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281046"/>
            <a:ext cx="565248" cy="231255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515115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975200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1608940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91" y="1832905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2121703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501" y="3370569"/>
            <a:ext cx="840502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1736085"/>
            <a:ext cx="438670" cy="316583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2025724"/>
            <a:ext cx="438670" cy="316583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412767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648519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884273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458" y="1298460"/>
            <a:ext cx="694629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825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5259" y="2212018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85227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580647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579457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474227" y="2483120"/>
            <a:ext cx="592751" cy="202074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816400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815210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474227" y="2718872"/>
            <a:ext cx="592751" cy="202074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3056643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3055454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474227" y="2959116"/>
            <a:ext cx="592751" cy="202074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28" y="1540949"/>
            <a:ext cx="527918" cy="164101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endParaRPr lang="en-GB" sz="9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5174173" y="1774459"/>
            <a:ext cx="323318" cy="1414565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3" y="2838439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4" y="2979330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511" y="3103387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4994548" y="1662195"/>
            <a:ext cx="323318" cy="1414565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74862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982142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391925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638910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885896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6256108" y="1696544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6256108" y="1940277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6256108" y="2184010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6256108" y="2427743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6256108" y="2671475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6256108" y="2915208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6256108" y="3158941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6502544" y="2115687"/>
            <a:ext cx="12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/>
              <a:t>To the </a:t>
            </a:r>
          </a:p>
          <a:p>
            <a:pPr algn="ctr"/>
            <a:r>
              <a:rPr lang="en-US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459350" y="2489645"/>
            <a:ext cx="610111" cy="39288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8" y="1355610"/>
            <a:ext cx="631856" cy="81769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5" y="2872213"/>
            <a:ext cx="655973" cy="3664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254" y="1569075"/>
            <a:ext cx="304461" cy="284755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1469394" y="2090883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Calorimeters,</a:t>
            </a:r>
          </a:p>
          <a:p>
            <a:pPr algn="ctr"/>
            <a:r>
              <a:rPr lang="en-US" sz="825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1957110" y="2682476"/>
            <a:ext cx="65114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TPC, 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457" y="3737372"/>
            <a:ext cx="6549904" cy="102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21" tIns="48761" rIns="97521" bIns="4876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SEB	  	Sub-Event Buffer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EBDC		Event Buffer and Data Compressor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ATP	     Assembles events and compresses  data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Buffer Box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43650" y="4812507"/>
            <a:ext cx="1600200" cy="273844"/>
          </a:xfrm>
        </p:spPr>
        <p:txBody>
          <a:bodyPr/>
          <a:lstStyle/>
          <a:p>
            <a:fld id="{CBDFA25B-0707-4DA6-9D51-09FCF638348C}" type="slidenum">
              <a:rPr lang="en-US" smtClean="0"/>
              <a:t>52</a:t>
            </a:fld>
            <a:endParaRPr lang="en-US" dirty="0"/>
          </a:p>
        </p:txBody>
      </p:sp>
      <p:sp>
        <p:nvSpPr>
          <p:cNvPr id="141" name="Date Placeholder 140">
            <a:extLst>
              <a:ext uri="{FF2B5EF4-FFF2-40B4-BE49-F238E27FC236}">
                <a16:creationId xmlns:a16="http://schemas.microsoft.com/office/drawing/2014/main" id="{BFDAB04C-C9F4-8340-B40A-D0276C1A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142" name="Footer Placeholder 141">
            <a:extLst>
              <a:ext uri="{FF2B5EF4-FFF2-40B4-BE49-F238E27FC236}">
                <a16:creationId xmlns:a16="http://schemas.microsoft.com/office/drawing/2014/main" id="{5FB811E2-923E-0E42-A8F3-8A14DE7E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39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24877-515E-3C46-9DE6-328249E0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BB726-6184-2445-8E1D-D3ADC537B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F4E87-F1FA-934E-9BFF-A692954E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7F270-56AB-064A-A47D-5B689F8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75779-DC2E-0A49-B6A1-0E2FF64B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131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54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L3 Component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819150"/>
            <a:ext cx="8153400" cy="377547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Emphasize any technical issues that still need to be resolved. If all has been decided put it on the slide.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July 29-30,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MVTX C&amp;S Review - Overview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55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you building?</a:t>
            </a:r>
          </a:p>
          <a:p>
            <a:r>
              <a:rPr lang="en-US" dirty="0"/>
              <a:t>Where you fit in the L2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57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200151"/>
            <a:ext cx="7819231" cy="3118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July 29-30,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382750" y="1262859"/>
            <a:ext cx="4568150" cy="247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1" y="9996"/>
            <a:ext cx="7684592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4946611" y="2040883"/>
            <a:ext cx="2228219" cy="5619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4946611" y="2643820"/>
            <a:ext cx="2177189" cy="167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047126" y="2200931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328189" y="852534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6" y="3583156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30" y="3804717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BC0E-8008-F44B-985D-7770BEF3C6D1}"/>
              </a:ext>
            </a:extLst>
          </p:cNvPr>
          <p:cNvSpPr txBox="1"/>
          <p:nvPr/>
        </p:nvSpPr>
        <p:spPr>
          <a:xfrm>
            <a:off x="4616235" y="1592982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1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381001" y="1761352"/>
            <a:ext cx="1475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Extended power FPC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6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technical accomplishments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60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– WBS 3.2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0" y="730412"/>
            <a:ext cx="4521903" cy="352229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MVTX sensor &amp; Electronics</a:t>
            </a:r>
          </a:p>
          <a:p>
            <a:pPr lvl="1"/>
            <a:r>
              <a:rPr lang="en-US" dirty="0"/>
              <a:t>Readout Integration</a:t>
            </a:r>
          </a:p>
          <a:p>
            <a:pPr lvl="2"/>
            <a:r>
              <a:rPr lang="en-US" dirty="0"/>
              <a:t>Frontend:  ALICE/ITS RU </a:t>
            </a:r>
          </a:p>
          <a:p>
            <a:pPr lvl="2"/>
            <a:r>
              <a:rPr lang="en-US" dirty="0"/>
              <a:t>Backend: ATLAS FELIX</a:t>
            </a:r>
          </a:p>
          <a:p>
            <a:pPr marL="1028700" lvl="3" indent="0">
              <a:buNone/>
            </a:pPr>
            <a:endParaRPr lang="en-US" dirty="0"/>
          </a:p>
          <a:p>
            <a:pPr lvl="1"/>
            <a:r>
              <a:rPr lang="en-US" dirty="0"/>
              <a:t>Detector assembly in US: ~$5M</a:t>
            </a:r>
          </a:p>
          <a:p>
            <a:pPr lvl="2"/>
            <a:r>
              <a:rPr lang="en-US" dirty="0"/>
              <a:t>QA &amp; assembly </a:t>
            </a:r>
          </a:p>
          <a:p>
            <a:pPr lvl="3"/>
            <a:r>
              <a:rPr lang="en-US" dirty="0"/>
              <a:t>RU boards @UT-A</a:t>
            </a:r>
          </a:p>
          <a:p>
            <a:pPr lvl="3"/>
            <a:r>
              <a:rPr lang="en-US" dirty="0"/>
              <a:t>Half detectors @LBNL </a:t>
            </a:r>
          </a:p>
          <a:p>
            <a:pPr lvl="3"/>
            <a:r>
              <a:rPr lang="en-US" dirty="0"/>
              <a:t>FELIX boards @LANL/BNL, </a:t>
            </a:r>
          </a:p>
          <a:p>
            <a:pPr lvl="1"/>
            <a:r>
              <a:rPr lang="en-US" dirty="0"/>
              <a:t>Ancillary systems - “adopt” ALICE ITS system</a:t>
            </a:r>
          </a:p>
          <a:p>
            <a:pPr lvl="2"/>
            <a:r>
              <a:rPr lang="en-US" dirty="0"/>
              <a:t> Power, slow control &amp; monitoring etc.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97" y="742278"/>
            <a:ext cx="4521903" cy="398886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system </a:t>
            </a:r>
          </a:p>
          <a:p>
            <a:pPr lvl="1"/>
            <a:r>
              <a:rPr lang="en-US" dirty="0"/>
              <a:t>Modify ALICE/ITS mechanical structures</a:t>
            </a:r>
          </a:p>
          <a:p>
            <a:pPr lvl="2"/>
            <a:r>
              <a:rPr lang="en-US" dirty="0"/>
              <a:t>End Wheels</a:t>
            </a:r>
          </a:p>
          <a:p>
            <a:pPr lvl="2"/>
            <a:r>
              <a:rPr lang="en-US" dirty="0"/>
              <a:t>Cylindrical structure shells</a:t>
            </a:r>
          </a:p>
          <a:p>
            <a:pPr lvl="2"/>
            <a:r>
              <a:rPr lang="en-US" dirty="0"/>
              <a:t>Service half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integration, </a:t>
            </a:r>
          </a:p>
          <a:p>
            <a:pPr lvl="2"/>
            <a:r>
              <a:rPr lang="en-US" dirty="0"/>
              <a:t>Design &amp; simulations, MIT/LANL</a:t>
            </a:r>
          </a:p>
          <a:p>
            <a:pPr lvl="2"/>
            <a:r>
              <a:rPr lang="en-US" dirty="0"/>
              <a:t>Composite structure production, LBNL</a:t>
            </a:r>
          </a:p>
          <a:p>
            <a:pPr lvl="2"/>
            <a:r>
              <a:rPr lang="en-US" dirty="0"/>
              <a:t>Non-composite structure, MIT</a:t>
            </a:r>
          </a:p>
          <a:p>
            <a:pPr lvl="2"/>
            <a:r>
              <a:rPr lang="en-US" dirty="0"/>
              <a:t>Installation tooling etc., BNL/LANL/MIT/LBNL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Modifications to fit </a:t>
            </a:r>
            <a:r>
              <a:rPr lang="en-US" dirty="0" err="1"/>
              <a:t>sPHENIX</a:t>
            </a:r>
            <a:r>
              <a:rPr lang="en-US" dirty="0"/>
              <a:t>, MIT/BNL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4470329" y="3899237"/>
            <a:ext cx="4521903" cy="10156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US" sz="1200" dirty="0">
                <a:solidFill>
                  <a:srgbClr val="00B050"/>
                </a:solidFill>
              </a:rPr>
              <a:t>Stave &amp; RU Production @CERN: a separate BNL project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  - 84 ALICE/ITS-IB (modified) staves from CERN; 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          48+spares(2-inner layers+10%)  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  - 60 ALICE/ITS-RU from CERN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          48+spares(12, 25%)  </a:t>
            </a:r>
          </a:p>
        </p:txBody>
      </p:sp>
    </p:spTree>
    <p:extLst>
      <p:ext uri="{BB962C8B-B14F-4D97-AF65-F5344CB8AC3E}">
        <p14:creationId xmlns:p14="http://schemas.microsoft.com/office/powerpoint/2010/main" val="1386191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200" dirty="0"/>
              <a:t>MVTX Readout, Power and Controls</a:t>
            </a:r>
            <a:endParaRPr lang="en-US" sz="24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7858494" y="809771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Jo’s talk</a:t>
            </a:r>
          </a:p>
        </p:txBody>
      </p:sp>
    </p:spTree>
    <p:extLst>
      <p:ext uri="{BB962C8B-B14F-4D97-AF65-F5344CB8AC3E}">
        <p14:creationId xmlns:p14="http://schemas.microsoft.com/office/powerpoint/2010/main" val="373439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70" y="1272993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55" y="1910552"/>
            <a:ext cx="4979206" cy="284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631"/>
            <a:ext cx="7576394" cy="673050"/>
          </a:xfrm>
        </p:spPr>
        <p:txBody>
          <a:bodyPr>
            <a:noAutofit/>
          </a:bodyPr>
          <a:lstStyle/>
          <a:p>
            <a:r>
              <a:rPr lang="en-US" sz="27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53282"/>
            <a:ext cx="7164472" cy="945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PP-2,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PP-2 to PP-3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7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4816298" y="2108122"/>
            <a:ext cx="1791951" cy="844164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4816298" y="3696326"/>
            <a:ext cx="1791952" cy="88773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7" y="4584057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600468" y="3028950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111858" y="3779733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3322367" y="4223264"/>
            <a:ext cx="1227243" cy="405887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short </a:t>
            </a:r>
            <a:r>
              <a:rPr lang="en-US" sz="1000" dirty="0">
                <a:solidFill>
                  <a:srgbClr val="FF0000"/>
                </a:solidFill>
              </a:rPr>
              <a:t>signal cables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533400" y="4443459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2AFF"/>
                </a:solidFill>
              </a:rPr>
              <a:t>PP-3: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2530796" y="4734566"/>
            <a:ext cx="935819" cy="405887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PP-2: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power cables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990600" y="2492502"/>
            <a:ext cx="914400" cy="612648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264E5-E1DC-0449-8A95-88A66AEC3B29}"/>
              </a:ext>
            </a:extLst>
          </p:cNvPr>
          <p:cNvSpPr txBox="1"/>
          <p:nvPr/>
        </p:nvSpPr>
        <p:spPr>
          <a:xfrm>
            <a:off x="6792250" y="856980"/>
            <a:ext cx="237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and Camelia’ talks</a:t>
            </a:r>
          </a:p>
        </p:txBody>
      </p:sp>
    </p:spTree>
    <p:extLst>
      <p:ext uri="{BB962C8B-B14F-4D97-AF65-F5344CB8AC3E}">
        <p14:creationId xmlns:p14="http://schemas.microsoft.com/office/powerpoint/2010/main" val="1767279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35565</TotalTime>
  <Words>3573</Words>
  <Application>Microsoft Macintosh PowerPoint</Application>
  <PresentationFormat>On-screen Show (16:9)</PresentationFormat>
  <Paragraphs>819</Paragraphs>
  <Slides>61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Noto Sans Symbols</vt:lpstr>
      <vt:lpstr>Arial</vt:lpstr>
      <vt:lpstr>Arial Black</vt:lpstr>
      <vt:lpstr>Arial Narrow</vt:lpstr>
      <vt:lpstr>Calibri</vt:lpstr>
      <vt:lpstr>Calibri Light</vt:lpstr>
      <vt:lpstr>Symbol</vt:lpstr>
      <vt:lpstr>Office Theme</vt:lpstr>
      <vt:lpstr>Review Documents</vt:lpstr>
      <vt:lpstr> sPHENIX  MVTX Cost and Schedule  Review MVTX Overview </vt:lpstr>
      <vt:lpstr>Outline</vt:lpstr>
      <vt:lpstr>MVTX Enables Exciting Science</vt:lpstr>
      <vt:lpstr>The sPHENIX 3rd Science Pillar </vt:lpstr>
      <vt:lpstr>MVTX Detector – Modified from ALICE/ITS Design</vt:lpstr>
      <vt:lpstr>Scope of the MVTX Project – WBS 3.2</vt:lpstr>
      <vt:lpstr>MVTX Readout, Power and Controls</vt:lpstr>
      <vt:lpstr>MVTX Global Mechanical System Integration </vt:lpstr>
      <vt:lpstr>Preliminary Mechanical Design Completed </vt:lpstr>
      <vt:lpstr>MVTX Organization Chart</vt:lpstr>
      <vt:lpstr>Collaborators</vt:lpstr>
      <vt:lpstr>Cost Drivers</vt:lpstr>
      <vt:lpstr>Schedules &amp; Milestones </vt:lpstr>
      <vt:lpstr>Project Status &amp; Highlights</vt:lpstr>
      <vt:lpstr>Engineering &amp; Technology Readiness</vt:lpstr>
      <vt:lpstr>Very Successful Test Beam @Fermilab 5/20-25, 6/17-22, 2019</vt:lpstr>
      <vt:lpstr>2019 MVTX Test Beam Setup @Fermilab</vt:lpstr>
      <vt:lpstr>Long Custom MVTX Readout Cables Tested</vt:lpstr>
      <vt:lpstr>Detector Misalignment &amp; Hit Spatial Resolution Study</vt:lpstr>
      <vt:lpstr>Recommendations from April Director’s Review </vt:lpstr>
      <vt:lpstr>PowerPoint Presentation</vt:lpstr>
      <vt:lpstr>PowerPoint Presentation</vt:lpstr>
      <vt:lpstr>Issues and Concerns  </vt:lpstr>
      <vt:lpstr>Summary</vt:lpstr>
      <vt:lpstr>Back Up &amp; References </vt:lpstr>
      <vt:lpstr>MVTX Full Proposal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MVTX Schedules and Milestones (3/2019)</vt:lpstr>
      <vt:lpstr>MVTX: Monolithic-Active-Pixel-Sensor-based VerTeX Detector </vt:lpstr>
      <vt:lpstr>B-Hadron &amp; b-Jet Tagging</vt:lpstr>
      <vt:lpstr>Monolithic-Active-Pixel-Sensors (MAPS) The next Generation State of the Art Pixel Tracker</vt:lpstr>
      <vt:lpstr>ALPIDE/MAPS Operation</vt:lpstr>
      <vt:lpstr>MVTX Full Readout Chain Demonstrated 2018 TB@Fermilab</vt:lpstr>
      <vt:lpstr>MVTX Test Beam at Fermilab 02/20-03/10, 2018</vt:lpstr>
      <vt:lpstr>Fermilab Test Beam Results (I)</vt:lpstr>
      <vt:lpstr>Fermilab Test Beam Results (II)</vt:lpstr>
      <vt:lpstr>The TB Team @Fermilab, 2019</vt:lpstr>
      <vt:lpstr>MVTX 4-Stave Telescope</vt:lpstr>
      <vt:lpstr>PowerPoint Presentation</vt:lpstr>
      <vt:lpstr>Tested New MVTX Long SamTec Readout Cables 8.8m + 2.6m = 11.4m (10m desired for sPHENIX; ALICE 8m cables)</vt:lpstr>
      <vt:lpstr>Offline Analysis: Cluster size vs Angle</vt:lpstr>
      <vt:lpstr>Staves - General layout</vt:lpstr>
      <vt:lpstr>sPHENIX DAQ Architecture</vt:lpstr>
      <vt:lpstr>Backup - 2</vt:lpstr>
      <vt:lpstr>The L3 Component</vt:lpstr>
      <vt:lpstr>L3 Technical Overview</vt:lpstr>
      <vt:lpstr>L3 Scope </vt:lpstr>
      <vt:lpstr>L3 Collaborators</vt:lpstr>
      <vt:lpstr>Schedule Drivers</vt:lpstr>
      <vt:lpstr>Cost Drivers</vt:lpstr>
      <vt:lpstr>Status and Highlights</vt:lpstr>
      <vt:lpstr>Issues and Concerns  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254</cp:revision>
  <cp:lastPrinted>2015-10-28T19:08:40Z</cp:lastPrinted>
  <dcterms:created xsi:type="dcterms:W3CDTF">2015-10-24T00:32:43Z</dcterms:created>
  <dcterms:modified xsi:type="dcterms:W3CDTF">2019-07-24T14:07:50Z</dcterms:modified>
</cp:coreProperties>
</file>