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874" r:id="rId2"/>
    <p:sldId id="315" r:id="rId3"/>
    <p:sldId id="329" r:id="rId4"/>
    <p:sldId id="873" r:id="rId5"/>
    <p:sldId id="498" r:id="rId6"/>
    <p:sldId id="331" r:id="rId7"/>
    <p:sldId id="595" r:id="rId8"/>
    <p:sldId id="599" r:id="rId9"/>
    <p:sldId id="568" r:id="rId10"/>
    <p:sldId id="257" r:id="rId11"/>
    <p:sldId id="330" r:id="rId12"/>
    <p:sldId id="865" r:id="rId13"/>
    <p:sldId id="866" r:id="rId14"/>
    <p:sldId id="861" r:id="rId15"/>
    <p:sldId id="260" r:id="rId16"/>
    <p:sldId id="869" r:id="rId17"/>
    <p:sldId id="264" r:id="rId18"/>
    <p:sldId id="285" r:id="rId19"/>
    <p:sldId id="864" r:id="rId20"/>
    <p:sldId id="275" r:id="rId21"/>
    <p:sldId id="867" r:id="rId22"/>
    <p:sldId id="870" r:id="rId23"/>
    <p:sldId id="871" r:id="rId24"/>
    <p:sldId id="872" r:id="rId25"/>
    <p:sldId id="868" r:id="rId26"/>
    <p:sldId id="326" r:id="rId27"/>
    <p:sldId id="875" r:id="rId28"/>
    <p:sldId id="263" r:id="rId29"/>
    <p:sldId id="468" r:id="rId30"/>
    <p:sldId id="601" r:id="rId31"/>
    <p:sldId id="305" r:id="rId32"/>
    <p:sldId id="293" r:id="rId33"/>
    <p:sldId id="274" r:id="rId34"/>
    <p:sldId id="282" r:id="rId35"/>
    <p:sldId id="327" r:id="rId36"/>
    <p:sldId id="316" r:id="rId37"/>
    <p:sldId id="317" r:id="rId38"/>
    <p:sldId id="318" r:id="rId39"/>
    <p:sldId id="319" r:id="rId40"/>
    <p:sldId id="320" r:id="rId41"/>
    <p:sldId id="321" r:id="rId42"/>
    <p:sldId id="324" r:id="rId43"/>
    <p:sldId id="325" r:id="rId44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9"/>
    <p:restoredTop sz="94595"/>
  </p:normalViewPr>
  <p:slideViewPr>
    <p:cSldViewPr>
      <p:cViewPr varScale="1">
        <p:scale>
          <a:sx n="155" d="100"/>
          <a:sy n="155" d="100"/>
        </p:scale>
        <p:origin x="104" y="2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1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150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37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F5A86-533D-8243-A66B-AFC32C40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Documents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82F1AB-B558-C541-A2D2-A6020165C3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WBS, BOE</a:t>
            </a:r>
          </a:p>
          <a:p>
            <a:r>
              <a:rPr lang="en-US" dirty="0"/>
              <a:t>PMP</a:t>
            </a:r>
          </a:p>
          <a:p>
            <a:r>
              <a:rPr lang="en-US" dirty="0" err="1"/>
              <a:t>sPHENIX</a:t>
            </a:r>
            <a:r>
              <a:rPr lang="en-US" dirty="0"/>
              <a:t>/MVTX Risk Register</a:t>
            </a:r>
          </a:p>
          <a:p>
            <a:r>
              <a:rPr lang="en-US" dirty="0"/>
              <a:t>MVTX P6</a:t>
            </a:r>
          </a:p>
          <a:p>
            <a:r>
              <a:rPr lang="en-US" dirty="0"/>
              <a:t>MVTX full proposal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3758A-F7D6-8B4F-90AF-F209885B9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Review charge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Previous Review reports</a:t>
            </a:r>
          </a:p>
          <a:p>
            <a:pPr lvl="1"/>
            <a:r>
              <a:rPr lang="en-US" dirty="0"/>
              <a:t>4/2019</a:t>
            </a:r>
          </a:p>
          <a:p>
            <a:pPr lvl="1"/>
            <a:r>
              <a:rPr lang="en-US" dirty="0"/>
              <a:t>7/2018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881DE-F9A3-9A4C-96D6-C136571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ABB35-820A-C541-8640-4B9940C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4FF43-C4AE-3E44-85DB-2A1EBE6A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95F7-D7F6-5A4A-BB4E-8A3FE771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081"/>
            <a:ext cx="7647772" cy="575738"/>
          </a:xfrm>
        </p:spPr>
        <p:txBody>
          <a:bodyPr/>
          <a:lstStyle/>
          <a:p>
            <a:r>
              <a:rPr lang="en-US" sz="3200" dirty="0"/>
              <a:t>Preliminary Mechanical Design Completed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73B62-0CB8-9440-BFA2-129F1DA4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334"/>
            <a:ext cx="9144000" cy="297833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F1C893-CD6E-9747-9A55-2C3C5F2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CB408-28A9-474D-8CEE-0C1D08A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E35C0-FBF7-444A-A773-D7D73D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303DB-6D41-4A48-B596-227DDB9B4D25}"/>
              </a:ext>
            </a:extLst>
          </p:cNvPr>
          <p:cNvSpPr txBox="1"/>
          <p:nvPr/>
        </p:nvSpPr>
        <p:spPr>
          <a:xfrm>
            <a:off x="3845697" y="4114746"/>
            <a:ext cx="348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/event/6377/</a:t>
            </a:r>
          </a:p>
          <a:p>
            <a:endParaRPr lang="en-US" dirty="0"/>
          </a:p>
          <a:p>
            <a:pPr marL="214313" indent="-214313">
              <a:buFontTx/>
              <a:buChar char="-"/>
            </a:pPr>
            <a:r>
              <a:rPr lang="en-US" dirty="0"/>
              <a:t>MVTX, INTT, TPC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1E4AA-6215-B84B-9536-3CBE266A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30" y="3279815"/>
            <a:ext cx="5343525" cy="742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CE64CD-CAAF-C042-BF67-ECCA69AE92A6}"/>
              </a:ext>
            </a:extLst>
          </p:cNvPr>
          <p:cNvSpPr txBox="1"/>
          <p:nvPr/>
        </p:nvSpPr>
        <p:spPr>
          <a:xfrm>
            <a:off x="7696200" y="610982"/>
            <a:ext cx="1387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Camelia’ talk</a:t>
            </a:r>
          </a:p>
        </p:txBody>
      </p:sp>
    </p:spTree>
    <p:extLst>
      <p:ext uri="{BB962C8B-B14F-4D97-AF65-F5344CB8AC3E}">
        <p14:creationId xmlns:p14="http://schemas.microsoft.com/office/powerpoint/2010/main" val="539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6C31-B334-804C-9DE0-D75CE492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Organization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755E-054D-2B4B-A91A-28E9A2F0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2C69-7928-594B-903E-EED00CA1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26403-FB47-294C-8FEE-BE48D4FC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C75E3D-655F-0440-9333-9DE463CAE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39" y="633547"/>
            <a:ext cx="6021464" cy="451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05-1F3A-194A-9C05-AD1A10D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D7454-510F-E64A-AC2F-44CC4205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F62E8-21B2-C74F-8105-4699973D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0181-C5B0-514D-ACB6-8D11062C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E3E7B-8D93-414B-BD9B-F90C7B420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0"/>
            <a:ext cx="3807885" cy="3560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0D698-C1D0-ED45-9944-F3E8BC536DF6}"/>
              </a:ext>
            </a:extLst>
          </p:cNvPr>
          <p:cNvSpPr txBox="1"/>
          <p:nvPr/>
        </p:nvSpPr>
        <p:spPr>
          <a:xfrm>
            <a:off x="6874775" y="701159"/>
            <a:ext cx="21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and Irina’s talks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137CEB-25E7-CB4D-AE7A-337C94A29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23492"/>
            <a:ext cx="4834235" cy="35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22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1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89"/>
            <a:ext cx="9052237" cy="5500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(3/2019)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/>
        </p:nvGraphicFramePr>
        <p:xfrm>
          <a:off x="3351533" y="1504794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4506271" y="1811500"/>
            <a:ext cx="1140656" cy="341632"/>
            <a:chOff x="1891510" y="2079909"/>
            <a:chExt cx="1689856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569666" y="3843049"/>
            <a:ext cx="741705" cy="285952"/>
            <a:chOff x="3262785" y="2711027"/>
            <a:chExt cx="1098822" cy="42363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957527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4074489" y="2276086"/>
            <a:ext cx="3419783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5270611" y="2894256"/>
            <a:ext cx="1172771" cy="279435"/>
            <a:chOff x="4094391" y="2680223"/>
            <a:chExt cx="1737438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5025327" y="2478202"/>
            <a:ext cx="559769" cy="185885"/>
            <a:chOff x="3728752" y="2682754"/>
            <a:chExt cx="829287" cy="2753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82928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904615" y="2628449"/>
            <a:ext cx="690945" cy="185885"/>
            <a:chOff x="3895974" y="2661453"/>
            <a:chExt cx="1023623" cy="27538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9681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CYSS</a:t>
              </a:r>
              <a:endParaRPr lang="en-US" sz="81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442632" y="3615863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479511" y="3814787"/>
            <a:ext cx="614271" cy="185885"/>
            <a:chOff x="3031258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6973866" y="3933793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Half barrels</a:t>
              </a:r>
            </a:p>
            <a:p>
              <a:r>
                <a:rPr lang="en-US" sz="710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6942884" y="4261860"/>
            <a:ext cx="1552028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7623679" y="3432016"/>
            <a:ext cx="919970" cy="310854"/>
            <a:chOff x="4135029" y="4197743"/>
            <a:chExt cx="1362920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24963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Install half barrels</a:t>
              </a:r>
            </a:p>
            <a:p>
              <a:r>
                <a:rPr lang="en-US" sz="710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7851840" y="2855719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8802858" y="1777212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7878281" y="1769057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6991586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6075140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5185655" y="175854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4256487" y="1755111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3351533" y="1749929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3351534" y="4643964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5303218" y="1895146"/>
            <a:ext cx="538930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971640" y="3384546"/>
            <a:ext cx="2040461" cy="216983"/>
            <a:chOff x="3028117" y="2690395"/>
            <a:chExt cx="5066344" cy="13240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7" y="2690395"/>
              <a:ext cx="4321194" cy="13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4315753" y="1847669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2654810" y="1204010"/>
            <a:ext cx="26243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3820873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2422367" y="1749927"/>
            <a:ext cx="7761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786027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623842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28293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7928305" y="1218152"/>
            <a:ext cx="93304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321170" y="1202840"/>
            <a:ext cx="8677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4165721" y="2855712"/>
            <a:ext cx="737346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4098464" y="2897403"/>
            <a:ext cx="80815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0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710" dirty="0">
                <a:solidFill>
                  <a:srgbClr val="0432FF"/>
                </a:solidFill>
              </a:rPr>
              <a:t>/interface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854066" y="4110577"/>
            <a:ext cx="841897" cy="444352"/>
            <a:chOff x="4283957" y="5204332"/>
            <a:chExt cx="1247255" cy="65830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247255" cy="622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810151" y="4213456"/>
            <a:ext cx="849913" cy="335091"/>
            <a:chOff x="4162934" y="5204332"/>
            <a:chExt cx="1259128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259128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82E4F-C8AD-784C-9F31-83F0BAB0F306}"/>
              </a:ext>
            </a:extLst>
          </p:cNvPr>
          <p:cNvSpPr txBox="1"/>
          <p:nvPr/>
        </p:nvSpPr>
        <p:spPr>
          <a:xfrm>
            <a:off x="54492" y="2043226"/>
            <a:ext cx="339426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Funding delays –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Stave production delayed at CERN</a:t>
            </a:r>
          </a:p>
          <a:p>
            <a:r>
              <a:rPr lang="en-US" sz="1400" dirty="0"/>
              <a:t>     - Impact on following test &amp; assembly</a:t>
            </a:r>
          </a:p>
          <a:p>
            <a:r>
              <a:rPr lang="en-US" sz="1400" dirty="0"/>
              <a:t>     - preparation work @LBNL, UT-A</a:t>
            </a:r>
          </a:p>
          <a:p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Lack of R&amp;D $ for mech. design work</a:t>
            </a:r>
          </a:p>
          <a:p>
            <a:r>
              <a:rPr lang="en-US" sz="1400" dirty="0"/>
              <a:t>     - MIT, LBNL, LANL </a:t>
            </a:r>
          </a:p>
          <a:p>
            <a:r>
              <a:rPr lang="en-US" sz="1400" dirty="0"/>
              <a:t>     - “advanced cash” running out MIT, LANL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A40CC4-00BA-E143-93E8-A71F14207A28}"/>
              </a:ext>
            </a:extLst>
          </p:cNvPr>
          <p:cNvSpPr txBox="1"/>
          <p:nvPr/>
        </p:nvSpPr>
        <p:spPr>
          <a:xfrm>
            <a:off x="108720" y="4336187"/>
            <a:ext cx="3085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Running low in schedule contingency … </a:t>
            </a:r>
          </a:p>
        </p:txBody>
      </p:sp>
    </p:spTree>
    <p:extLst>
      <p:ext uri="{BB962C8B-B14F-4D97-AF65-F5344CB8AC3E}">
        <p14:creationId xmlns:p14="http://schemas.microsoft.com/office/powerpoint/2010/main" val="3126351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793"/>
            <a:ext cx="6876555" cy="531956"/>
          </a:xfrm>
        </p:spPr>
        <p:txBody>
          <a:bodyPr/>
          <a:lstStyle/>
          <a:p>
            <a:r>
              <a:rPr lang="en-US" sz="4000" dirty="0"/>
              <a:t>Project Status &amp;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0435"/>
            <a:ext cx="7886700" cy="411922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Confirmed long </a:t>
            </a:r>
            <a:r>
              <a:rPr lang="en-US" dirty="0" err="1"/>
              <a:t>SamTec</a:t>
            </a:r>
            <a:r>
              <a:rPr lang="en-US" dirty="0"/>
              <a:t> readout cables recently – last key integration R&amp;D</a:t>
            </a:r>
          </a:p>
          <a:p>
            <a:pPr lvl="1"/>
            <a:r>
              <a:rPr lang="en-US" dirty="0"/>
              <a:t>11.4m long cables, &gt; 10m desired length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scheduled 7/10 @BNL, MVTX/INTT/TPC…</a:t>
            </a:r>
          </a:p>
          <a:p>
            <a:r>
              <a:rPr lang="en-US" dirty="0"/>
              <a:t>Release of early R&amp;D fund in progress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>
                <a:solidFill>
                  <a:srgbClr val="FF0000"/>
                </a:solidFill>
              </a:rPr>
              <a:t>MVTX Cost &amp; Schedule Review – we are ready for full production </a:t>
            </a:r>
          </a:p>
          <a:p>
            <a:pPr lvl="1"/>
            <a:r>
              <a:rPr lang="en-US" dirty="0"/>
              <a:t>July 29-30 @BNL </a:t>
            </a:r>
          </a:p>
          <a:p>
            <a:pPr lvl="1"/>
            <a:r>
              <a:rPr lang="en-US" dirty="0"/>
              <a:t>WBS, PMP, Risk Registry, P6 being updated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700" dirty="0">
                <a:solidFill>
                  <a:srgbClr val="00B050"/>
                </a:solidFill>
              </a:rPr>
              <a:t>Stave and RU production at CERN </a:t>
            </a:r>
          </a:p>
          <a:p>
            <a:pPr lvl="1"/>
            <a:r>
              <a:rPr lang="en-US" sz="1400" dirty="0">
                <a:solidFill>
                  <a:srgbClr val="00B050"/>
                </a:solidFill>
              </a:rPr>
              <a:t>DOE Fund arrived at UTK/US-ALICE</a:t>
            </a:r>
          </a:p>
          <a:p>
            <a:pPr lvl="1"/>
            <a:r>
              <a:rPr lang="en-US" sz="1400" dirty="0">
                <a:solidFill>
                  <a:srgbClr val="00B050"/>
                </a:solidFill>
              </a:rPr>
              <a:t>Procurement in progress</a:t>
            </a:r>
          </a:p>
          <a:p>
            <a:pPr lvl="2"/>
            <a:r>
              <a:rPr lang="en-US" sz="1400" dirty="0">
                <a:solidFill>
                  <a:srgbClr val="00B050"/>
                </a:solidFill>
              </a:rPr>
              <a:t>CERN is ready to proceed with stave production</a:t>
            </a:r>
          </a:p>
          <a:p>
            <a:pPr lvl="2"/>
            <a:r>
              <a:rPr lang="en-US" sz="1400" dirty="0">
                <a:solidFill>
                  <a:srgbClr val="00B050"/>
                </a:solidFill>
              </a:rPr>
              <a:t>60 MVTX/</a:t>
            </a:r>
            <a:r>
              <a:rPr lang="en-US" sz="1400" dirty="0" err="1">
                <a:solidFill>
                  <a:srgbClr val="00B050"/>
                </a:solidFill>
              </a:rPr>
              <a:t>sPHENIX</a:t>
            </a:r>
            <a:r>
              <a:rPr lang="en-US" sz="1400" dirty="0">
                <a:solidFill>
                  <a:srgbClr val="00B050"/>
                </a:solidFill>
              </a:rPr>
              <a:t> RUs delivered to CERN</a:t>
            </a:r>
          </a:p>
          <a:p>
            <a:pPr lvl="1"/>
            <a:r>
              <a:rPr lang="en-US" sz="1400" dirty="0">
                <a:solidFill>
                  <a:srgbClr val="00B050"/>
                </a:solidFill>
              </a:rPr>
              <a:t>Power mezzanine and transition boards produced at UT-A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0AB8-33C6-F047-821F-6D5D6882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Engineering &amp; Technology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36AC-F29B-484F-B5A9-60F5467B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623073"/>
          </a:xfrm>
        </p:spPr>
        <p:txBody>
          <a:bodyPr/>
          <a:lstStyle/>
          <a:p>
            <a:r>
              <a:rPr lang="en-US" dirty="0"/>
              <a:t>Sensor modification and system integration</a:t>
            </a:r>
          </a:p>
          <a:p>
            <a:pPr lvl="1"/>
            <a:r>
              <a:rPr lang="en-US" dirty="0"/>
              <a:t>MVTX &amp; INTT integration  </a:t>
            </a:r>
          </a:p>
          <a:p>
            <a:r>
              <a:rPr lang="en-US" dirty="0"/>
              <a:t>Readout Electronics </a:t>
            </a:r>
          </a:p>
          <a:p>
            <a:pPr lvl="1"/>
            <a:r>
              <a:rPr lang="en-US" dirty="0"/>
              <a:t>RU, PU, FELIX, Readout cable</a:t>
            </a:r>
          </a:p>
          <a:p>
            <a:pPr lvl="1"/>
            <a:r>
              <a:rPr lang="en-US" dirty="0"/>
              <a:t>Power system </a:t>
            </a:r>
          </a:p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Detector design</a:t>
            </a:r>
          </a:p>
          <a:p>
            <a:pPr lvl="1"/>
            <a:r>
              <a:rPr lang="en-US" dirty="0"/>
              <a:t>Service &amp; integration </a:t>
            </a:r>
          </a:p>
          <a:p>
            <a:r>
              <a:rPr lang="en-US" dirty="0"/>
              <a:t>Detector assembly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1FA6-80ED-0546-BEB3-6BB7589D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0BCE5-AFA7-9B45-A5CA-148E8F7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690F-1783-6942-9C56-8A114A23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68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23" y="-20691"/>
            <a:ext cx="5866691" cy="603778"/>
          </a:xfrm>
        </p:spPr>
        <p:txBody>
          <a:bodyPr>
            <a:noAutofit/>
          </a:bodyPr>
          <a:lstStyle/>
          <a:p>
            <a:r>
              <a:rPr lang="en-US" sz="2400" b="1" dirty="0"/>
              <a:t>Very Successful Test Beam @Fermilab</a:t>
            </a:r>
            <a:br>
              <a:rPr lang="en-US" sz="2400" b="1" dirty="0"/>
            </a:br>
            <a:r>
              <a:rPr lang="en-US" sz="1600" b="1" dirty="0"/>
              <a:t>5/20-25, 6/17-22, 2019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" y="971200"/>
            <a:ext cx="4146614" cy="22650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4168739" y="832207"/>
            <a:ext cx="1163549" cy="451735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4669604" y="1398537"/>
            <a:ext cx="0" cy="832207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3454238" y="161640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30k ~ 120k </a:t>
            </a:r>
            <a:r>
              <a:rPr lang="en-US" sz="1200" dirty="0" err="1">
                <a:solidFill>
                  <a:srgbClr val="00B050"/>
                </a:solidFill>
              </a:rPr>
              <a:t>ppp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7320980" y="427384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7012112" y="1138000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7320979" y="2261598"/>
            <a:ext cx="1194371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5793096" y="2261598"/>
            <a:ext cx="778268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5332287" y="618576"/>
            <a:ext cx="1988693" cy="382385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6198414" y="81436"/>
            <a:ext cx="132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SamTec</a:t>
            </a:r>
            <a:r>
              <a:rPr lang="en-US" sz="1400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332288" y="866882"/>
            <a:ext cx="1679824" cy="34770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5338711" y="1258581"/>
            <a:ext cx="1673401" cy="203932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332288" y="1134280"/>
            <a:ext cx="1679825" cy="19491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5913538" y="1451736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8453063" y="866881"/>
            <a:ext cx="0" cy="139471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8197493" y="1520384"/>
            <a:ext cx="0" cy="76721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7861867" y="1676141"/>
            <a:ext cx="1420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5014828" y="2301656"/>
            <a:ext cx="778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4889952" y="1989397"/>
            <a:ext cx="127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4070471" y="49256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6380252" y="1984599"/>
            <a:ext cx="17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6629356" y="2301656"/>
            <a:ext cx="65650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7654982" y="3315789"/>
            <a:ext cx="798082" cy="763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8047967" y="2881900"/>
            <a:ext cx="0" cy="43388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4977193" y="3156345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0066" y="3476827"/>
            <a:ext cx="2346788" cy="1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7265970" y="3882542"/>
            <a:ext cx="38901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2379336" y="770100"/>
            <a:ext cx="227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9-chip stave;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7703" y="2977466"/>
            <a:ext cx="46931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Multi-Stave + Multi-RU -&gt; FELIX readout demonstrated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/>
              <a:t>sPHENIX</a:t>
            </a:r>
            <a:r>
              <a:rPr lang="en-US" sz="1500" dirty="0"/>
              <a:t> GTM integrated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9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40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470396" y="220816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3624300" y="2346660"/>
            <a:ext cx="140465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521088" y="815037"/>
            <a:ext cx="8005415" cy="292569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521089" y="3416483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218519" y="1752601"/>
            <a:ext cx="202286" cy="117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3989453" y="23466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57" y="85238"/>
            <a:ext cx="7886700" cy="485564"/>
          </a:xfrm>
        </p:spPr>
        <p:txBody>
          <a:bodyPr/>
          <a:lstStyle/>
          <a:p>
            <a:r>
              <a:rPr lang="en-US" dirty="0"/>
              <a:t>2019 MVTX Test Setup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18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521088" y="3817234"/>
            <a:ext cx="7943069" cy="2031325"/>
            <a:chOff x="694784" y="5089645"/>
            <a:chExt cx="10590758" cy="270843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270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"/>
            <a:ext cx="8382000" cy="57255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MVTX Readout and Power Cable Route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965692" y="4090636"/>
            <a:ext cx="31456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DC5CB-FD1C-5443-9892-F5F5F1C2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1" y="659216"/>
            <a:ext cx="5016500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7BF4F0-B5CB-744F-8731-BF772D497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765" y="668453"/>
            <a:ext cx="3102173" cy="4136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167FA2-0885-5846-B493-5D74A4657A5E}"/>
              </a:ext>
            </a:extLst>
          </p:cNvPr>
          <p:cNvSpPr/>
          <p:nvPr/>
        </p:nvSpPr>
        <p:spPr>
          <a:xfrm>
            <a:off x="5958962" y="3527043"/>
            <a:ext cx="173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Desired &lt;~10m; </a:t>
            </a:r>
          </a:p>
          <a:p>
            <a:r>
              <a:rPr lang="en-US" b="1" dirty="0">
                <a:solidFill>
                  <a:srgbClr val="FFFF00"/>
                </a:solidFill>
              </a:rPr>
              <a:t>Tested 11.4m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4D7C7-713A-2B41-83F0-9454BA455416}"/>
              </a:ext>
            </a:extLst>
          </p:cNvPr>
          <p:cNvSpPr txBox="1"/>
          <p:nvPr/>
        </p:nvSpPr>
        <p:spPr>
          <a:xfrm>
            <a:off x="789710" y="379092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sz="4000" b="0" dirty="0"/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500438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141" y="69915"/>
            <a:ext cx="7850423" cy="566108"/>
          </a:xfrm>
        </p:spPr>
        <p:txBody>
          <a:bodyPr>
            <a:normAutofit/>
          </a:bodyPr>
          <a:lstStyle/>
          <a:p>
            <a:r>
              <a:rPr lang="en-US" sz="2700" dirty="0"/>
              <a:t>Detector Misalignment &amp; Hit Spatial Resolution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3804337" y="958444"/>
            <a:ext cx="5307227" cy="234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2739296"/>
            <a:ext cx="5390341" cy="238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285596" y="763858"/>
            <a:ext cx="2968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Typically staves offset by,  </a:t>
            </a:r>
          </a:p>
          <a:p>
            <a:r>
              <a:rPr lang="en-US" sz="1500" dirty="0"/>
              <a:t>Horizontally: 20 x 30um = 600 um</a:t>
            </a:r>
          </a:p>
          <a:p>
            <a:r>
              <a:rPr lang="en-US" sz="15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285596" y="1637563"/>
            <a:ext cx="4310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peak_sigma_core</a:t>
            </a:r>
            <a:r>
              <a:rPr lang="en-US" dirty="0">
                <a:solidFill>
                  <a:srgbClr val="FF0000"/>
                </a:solidFill>
              </a:rPr>
              <a:t> = 0.55 (pixel size ) =15 um</a:t>
            </a:r>
          </a:p>
          <a:p>
            <a:r>
              <a:rPr lang="en-US" dirty="0">
                <a:solidFill>
                  <a:srgbClr val="FF0000"/>
                </a:solidFill>
              </a:rPr>
              <a:t>Chip spatial resolution = 15/sqrt(2) = 11 um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5873074" y="4589023"/>
            <a:ext cx="1918781" cy="8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5929008" y="4238409"/>
            <a:ext cx="1918781" cy="802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5980078" y="3957678"/>
            <a:ext cx="1918781" cy="802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5754214" y="3670094"/>
            <a:ext cx="1918781" cy="802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6832465" y="3188240"/>
            <a:ext cx="0" cy="177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6713605" y="456209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6714821" y="4226084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6712388" y="3924521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6709957" y="364484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8059474" y="4499517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8096101" y="3924521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val="522448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2DB8-974C-8447-BE08-865381CA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514"/>
            <a:ext cx="8229600" cy="738820"/>
          </a:xfrm>
        </p:spPr>
        <p:txBody>
          <a:bodyPr>
            <a:noAutofit/>
          </a:bodyPr>
          <a:lstStyle/>
          <a:p>
            <a:r>
              <a:rPr lang="en-US" sz="3200" dirty="0"/>
              <a:t>Recommendations from April Director’s Review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C81B9-7C95-8843-9CC5-B07ABFFD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A586-E974-684C-806D-5C85511C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9168AD-DFAC-F846-8D07-510C8B1EF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A45D-980F-9143-8F4A-91E06DA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33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9" y="110437"/>
            <a:ext cx="3965203" cy="5045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165" y="64664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922564" y="1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Report from April BNL PD2/3 Reviews: Silicon Detectors - MVTX, INTT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578D7A-602F-1040-9128-DED560B42DE7}"/>
              </a:ext>
            </a:extLst>
          </p:cNvPr>
          <p:cNvSpPr/>
          <p:nvPr/>
        </p:nvSpPr>
        <p:spPr>
          <a:xfrm>
            <a:off x="305718" y="2988372"/>
            <a:ext cx="3445526" cy="8228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AEF064-A958-A049-AA04-9B0679EB35DF}"/>
              </a:ext>
            </a:extLst>
          </p:cNvPr>
          <p:cNvSpPr/>
          <p:nvPr/>
        </p:nvSpPr>
        <p:spPr>
          <a:xfrm>
            <a:off x="4865914" y="2295874"/>
            <a:ext cx="3445526" cy="692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8C9DDC-A570-4D45-BAA6-6C0F9B765E41}"/>
              </a:ext>
            </a:extLst>
          </p:cNvPr>
          <p:cNvSpPr/>
          <p:nvPr/>
        </p:nvSpPr>
        <p:spPr>
          <a:xfrm>
            <a:off x="4947163" y="3226612"/>
            <a:ext cx="3445526" cy="487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96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83972-54B9-4C4D-A793-C85B57A3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057AB-6FB0-B040-AEBC-74A3B49A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82057-E189-1147-8B92-47F40438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0E5DF-4B09-FE4D-8A18-CA9698CE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90" y="0"/>
            <a:ext cx="4042172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CF3B0-B207-9640-A4A0-9D085985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4153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31F6C4-EFCE-5442-BF4D-0DEA169FD069}"/>
              </a:ext>
            </a:extLst>
          </p:cNvPr>
          <p:cNvCxnSpPr/>
          <p:nvPr/>
        </p:nvCxnSpPr>
        <p:spPr>
          <a:xfrm>
            <a:off x="1503802" y="1443661"/>
            <a:ext cx="3068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D3E62B-9E68-844E-927B-3ECE02448885}"/>
              </a:ext>
            </a:extLst>
          </p:cNvPr>
          <p:cNvSpPr txBox="1"/>
          <p:nvPr/>
        </p:nvSpPr>
        <p:spPr>
          <a:xfrm>
            <a:off x="5156686" y="3166123"/>
            <a:ext cx="4281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MVTX Risks - all in P6 now</a:t>
            </a:r>
          </a:p>
          <a:p>
            <a:pPr marL="214313" indent="-214313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WBS, PMP documents updated</a:t>
            </a:r>
          </a:p>
          <a:p>
            <a:pPr marL="214313" indent="-214313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Schedule &amp; Labor profile updated in P6 </a:t>
            </a:r>
          </a:p>
          <a:p>
            <a:r>
              <a:rPr lang="en-US" dirty="0">
                <a:solidFill>
                  <a:srgbClr val="FF0000"/>
                </a:solidFill>
              </a:rPr>
              <a:t>      (Glenn, Irina 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Need project fund NOW to meet the goals!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CD437-1433-AE4F-8B40-09445A2331A8}"/>
              </a:ext>
            </a:extLst>
          </p:cNvPr>
          <p:cNvSpPr/>
          <p:nvPr/>
        </p:nvSpPr>
        <p:spPr>
          <a:xfrm>
            <a:off x="1315138" y="1931865"/>
            <a:ext cx="3445526" cy="703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05298E-E60B-B047-B15F-3ADC4369B9F3}"/>
              </a:ext>
            </a:extLst>
          </p:cNvPr>
          <p:cNvCxnSpPr/>
          <p:nvPr/>
        </p:nvCxnSpPr>
        <p:spPr>
          <a:xfrm>
            <a:off x="1527212" y="492077"/>
            <a:ext cx="3068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E2387C-547E-F948-8C9D-232F1C523C1B}"/>
              </a:ext>
            </a:extLst>
          </p:cNvPr>
          <p:cNvCxnSpPr/>
          <p:nvPr/>
        </p:nvCxnSpPr>
        <p:spPr>
          <a:xfrm>
            <a:off x="1527212" y="806060"/>
            <a:ext cx="3068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896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3820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FC85B0-EAB7-9B4F-BFF8-82D32E0642A8}"/>
              </a:ext>
            </a:extLst>
          </p:cNvPr>
          <p:cNvSpPr/>
          <p:nvPr/>
        </p:nvSpPr>
        <p:spPr>
          <a:xfrm>
            <a:off x="1814572" y="2463002"/>
            <a:ext cx="4281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Need project fund NOW to meet the goals!</a:t>
            </a:r>
          </a:p>
        </p:txBody>
      </p:sp>
    </p:spTree>
    <p:extLst>
      <p:ext uri="{BB962C8B-B14F-4D97-AF65-F5344CB8AC3E}">
        <p14:creationId xmlns:p14="http://schemas.microsoft.com/office/powerpoint/2010/main" val="2071208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r>
              <a:rPr lang="en-US" dirty="0"/>
              <a:t>Project management plan developed 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11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89"/>
            <a:ext cx="9052237" cy="5500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(3/2019)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/>
        </p:nvGraphicFramePr>
        <p:xfrm>
          <a:off x="3351533" y="1504794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4506271" y="1811500"/>
            <a:ext cx="1140656" cy="341632"/>
            <a:chOff x="1891510" y="2079909"/>
            <a:chExt cx="1689856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569666" y="3843049"/>
            <a:ext cx="741705" cy="285952"/>
            <a:chOff x="3262785" y="2711027"/>
            <a:chExt cx="1098822" cy="42363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957527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4074489" y="2276086"/>
            <a:ext cx="3419783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5270611" y="2894256"/>
            <a:ext cx="1172771" cy="279435"/>
            <a:chOff x="4094391" y="2680223"/>
            <a:chExt cx="1737438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5025327" y="2478202"/>
            <a:ext cx="559769" cy="185885"/>
            <a:chOff x="3728752" y="2682754"/>
            <a:chExt cx="829287" cy="2753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82928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904615" y="2628449"/>
            <a:ext cx="690945" cy="185885"/>
            <a:chOff x="3895974" y="2661453"/>
            <a:chExt cx="1023623" cy="27538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9681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CYSS</a:t>
              </a:r>
              <a:endParaRPr lang="en-US" sz="81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442632" y="3615863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479511" y="3814787"/>
            <a:ext cx="614271" cy="185885"/>
            <a:chOff x="3031258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6973866" y="3933793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Half barrels</a:t>
              </a:r>
            </a:p>
            <a:p>
              <a:r>
                <a:rPr lang="en-US" sz="710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6942884" y="4261860"/>
            <a:ext cx="1552028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7623679" y="3432016"/>
            <a:ext cx="919970" cy="310854"/>
            <a:chOff x="4135029" y="4197743"/>
            <a:chExt cx="1362920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24963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Install half barrels</a:t>
              </a:r>
            </a:p>
            <a:p>
              <a:r>
                <a:rPr lang="en-US" sz="710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7851840" y="2855719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8802858" y="1777212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7878281" y="1769057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6991586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6075140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5185655" y="175854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4256487" y="1755111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3351533" y="1749929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3351534" y="4643964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5303218" y="1895146"/>
            <a:ext cx="538930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971640" y="3384546"/>
            <a:ext cx="2040461" cy="216983"/>
            <a:chOff x="3028117" y="2690395"/>
            <a:chExt cx="5066344" cy="13240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7" y="2690395"/>
              <a:ext cx="4321194" cy="13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4315753" y="1847669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2654810" y="1204010"/>
            <a:ext cx="26243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3820873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2422367" y="1749927"/>
            <a:ext cx="7761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786027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623842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28293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7928305" y="1218152"/>
            <a:ext cx="93304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321170" y="1202840"/>
            <a:ext cx="8677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4165721" y="2855712"/>
            <a:ext cx="737346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4098464" y="2897403"/>
            <a:ext cx="80815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0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710" dirty="0">
                <a:solidFill>
                  <a:srgbClr val="0432FF"/>
                </a:solidFill>
              </a:rPr>
              <a:t>/interface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854066" y="4110577"/>
            <a:ext cx="841897" cy="444352"/>
            <a:chOff x="4283957" y="5204332"/>
            <a:chExt cx="1247255" cy="65830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247255" cy="622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810151" y="4213456"/>
            <a:ext cx="849913" cy="335091"/>
            <a:chOff x="4162934" y="5204332"/>
            <a:chExt cx="1259128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259128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82E4F-C8AD-784C-9F31-83F0BAB0F306}"/>
              </a:ext>
            </a:extLst>
          </p:cNvPr>
          <p:cNvSpPr txBox="1"/>
          <p:nvPr/>
        </p:nvSpPr>
        <p:spPr>
          <a:xfrm>
            <a:off x="54492" y="2043226"/>
            <a:ext cx="339426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Funding delays –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Stave production delayed at CERN</a:t>
            </a:r>
          </a:p>
          <a:p>
            <a:r>
              <a:rPr lang="en-US" sz="1400" dirty="0"/>
              <a:t>     - Impact on following test &amp; assembly</a:t>
            </a:r>
          </a:p>
          <a:p>
            <a:r>
              <a:rPr lang="en-US" sz="1400" dirty="0"/>
              <a:t>     - preparation work @LBNL, UT-A</a:t>
            </a:r>
          </a:p>
          <a:p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Lack of R&amp;D $ for mech. </a:t>
            </a:r>
            <a:r>
              <a:rPr lang="en-US" sz="1400" dirty="0" err="1"/>
              <a:t>desgin</a:t>
            </a:r>
            <a:r>
              <a:rPr lang="en-US" sz="1400" dirty="0"/>
              <a:t> work</a:t>
            </a:r>
          </a:p>
          <a:p>
            <a:r>
              <a:rPr lang="en-US" sz="1400" dirty="0"/>
              <a:t>     - MIT, LBNL, LANL </a:t>
            </a:r>
          </a:p>
          <a:p>
            <a:r>
              <a:rPr lang="en-US" sz="1400" dirty="0"/>
              <a:t>     - “advanced cash” running out MIT, LANL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A40CC4-00BA-E143-93E8-A71F14207A28}"/>
              </a:ext>
            </a:extLst>
          </p:cNvPr>
          <p:cNvSpPr txBox="1"/>
          <p:nvPr/>
        </p:nvSpPr>
        <p:spPr>
          <a:xfrm>
            <a:off x="108720" y="4336187"/>
            <a:ext cx="3085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Running low in schedule contingency … </a:t>
            </a:r>
          </a:p>
        </p:txBody>
      </p:sp>
    </p:spTree>
    <p:extLst>
      <p:ext uri="{BB962C8B-B14F-4D97-AF65-F5344CB8AC3E}">
        <p14:creationId xmlns:p14="http://schemas.microsoft.com/office/powerpoint/2010/main" val="2026190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0249"/>
            <a:ext cx="7741577" cy="525563"/>
          </a:xfrm>
        </p:spPr>
        <p:txBody>
          <a:bodyPr/>
          <a:lstStyle/>
          <a:p>
            <a:r>
              <a:rPr lang="en-US" dirty="0"/>
              <a:t>The TB Team @Fermilab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257" y="1508760"/>
            <a:ext cx="5950744" cy="3634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1023-89F0-C943-9F42-2628FE16585C}"/>
              </a:ext>
            </a:extLst>
          </p:cNvPr>
          <p:cNvSpPr txBox="1"/>
          <p:nvPr/>
        </p:nvSpPr>
        <p:spPr>
          <a:xfrm>
            <a:off x="88424" y="1108948"/>
            <a:ext cx="4337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Matt, Hubert, Cameron, Gerd, </a:t>
            </a:r>
            <a:r>
              <a:rPr lang="en-US" dirty="0" err="1"/>
              <a:t>Zongze</a:t>
            </a:r>
            <a:r>
              <a:rPr lang="en-US" dirty="0"/>
              <a:t>, </a:t>
            </a:r>
          </a:p>
          <a:p>
            <a:r>
              <a:rPr lang="en-US" dirty="0"/>
              <a:t>Xuan, </a:t>
            </a:r>
            <a:r>
              <a:rPr lang="en-US" dirty="0" err="1"/>
              <a:t>Xiaochun</a:t>
            </a:r>
            <a:r>
              <a:rPr lang="en-US" dirty="0"/>
              <a:t>, photo by Ming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Sanghoon</a:t>
            </a:r>
            <a:r>
              <a:rPr lang="en-US" dirty="0"/>
              <a:t>, Yasser, Martin, Walt, </a:t>
            </a:r>
          </a:p>
          <a:p>
            <a:r>
              <a:rPr lang="en-US" dirty="0"/>
              <a:t>Abel. Chris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5" y="2745142"/>
            <a:ext cx="3197812" cy="2398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DAEAB-67E9-9344-BBC7-F88C1F31874E}"/>
              </a:ext>
            </a:extLst>
          </p:cNvPr>
          <p:cNvSpPr txBox="1"/>
          <p:nvPr/>
        </p:nvSpPr>
        <p:spPr>
          <a:xfrm>
            <a:off x="4103026" y="550372"/>
            <a:ext cx="4487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taking shift in the evenings: 7PM – 7AM</a:t>
            </a:r>
          </a:p>
          <a:p>
            <a:r>
              <a:rPr lang="en-US" dirty="0"/>
              <a:t>Beam: every other  Monday –Friday 8:00AM – 8AM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73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86DE-5BDD-744D-A372-6B6DD9FC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4-Stave Telescope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9AC54-D80A-2E41-B2A7-E4A2C63C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8702C-3EBF-C848-9363-5681620E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788D7-B8C8-2C4E-A718-FA77F164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56484-7AC8-254B-B93C-348FBD9AE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07219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1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19233"/>
            <a:ext cx="4995962" cy="3394472"/>
          </a:xfrm>
        </p:spPr>
        <p:txBody>
          <a:bodyPr/>
          <a:lstStyle/>
          <a:p>
            <a:r>
              <a:rPr lang="en-US" dirty="0"/>
              <a:t>Physics of MVTX</a:t>
            </a:r>
          </a:p>
          <a:p>
            <a:r>
              <a:rPr lang="en-US" dirty="0"/>
              <a:t>Project scope</a:t>
            </a:r>
          </a:p>
          <a:p>
            <a:r>
              <a:rPr lang="en-US" dirty="0"/>
              <a:t>Costs, schedules &amp; risk register </a:t>
            </a:r>
          </a:p>
          <a:p>
            <a:r>
              <a:rPr lang="en-US" dirty="0"/>
              <a:t>R&amp;D highlights and risk mitigations</a:t>
            </a:r>
          </a:p>
          <a:p>
            <a:r>
              <a:rPr lang="en-US" dirty="0"/>
              <a:t>Previous review recommendations</a:t>
            </a:r>
          </a:p>
          <a:p>
            <a:r>
              <a:rPr lang="en-US" dirty="0"/>
              <a:t>Issues and concerns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81DE5-E022-A743-8C0A-E956E451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617934"/>
            <a:ext cx="4038600" cy="42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5" y="989938"/>
            <a:ext cx="4953662" cy="3715247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429" y="612458"/>
            <a:ext cx="3906407" cy="21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428" y="3224749"/>
            <a:ext cx="3988572" cy="15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7800230" y="231584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7800230" y="2865301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357809" y="1091619"/>
            <a:ext cx="29020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919376" y="83504"/>
            <a:ext cx="767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analysis in progress: all TB data in RCF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/MAPS-</a:t>
            </a:r>
            <a:r>
              <a:rPr lang="en-US" dirty="0" err="1"/>
              <a:t>based_Vertex_Detector</a:t>
            </a:r>
            <a:r>
              <a:rPr lang="en-US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2288002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712"/>
            <a:ext cx="8054683" cy="8001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Tested New MVTX Long </a:t>
            </a:r>
            <a:r>
              <a:rPr lang="en-US" sz="3100" dirty="0" err="1"/>
              <a:t>SamTec</a:t>
            </a:r>
            <a:r>
              <a:rPr lang="en-US" sz="3100" dirty="0"/>
              <a:t> Readout Cables</a:t>
            </a:r>
            <a:br>
              <a:rPr lang="en-US" sz="3100" dirty="0"/>
            </a:br>
            <a:r>
              <a:rPr lang="en-US" sz="2325" dirty="0"/>
              <a:t>8.8m + 2.6m = 11.4m (10m desired for </a:t>
            </a:r>
            <a:r>
              <a:rPr lang="en-US" sz="2325" dirty="0" err="1"/>
              <a:t>sPHENIX</a:t>
            </a:r>
            <a:r>
              <a:rPr lang="en-US" sz="2325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54" y="1007269"/>
            <a:ext cx="3102173" cy="413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84" y="1979712"/>
            <a:ext cx="4218384" cy="3163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387" y="800101"/>
            <a:ext cx="2886075" cy="216455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0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09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99" y="102395"/>
            <a:ext cx="7141823" cy="480646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Cluster size vs Angle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38" y="1404402"/>
            <a:ext cx="3833735" cy="13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07" y="629995"/>
            <a:ext cx="3356603" cy="22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6255515" y="1526731"/>
            <a:ext cx="17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 0-degree</a:t>
            </a:r>
          </a:p>
          <a:p>
            <a:r>
              <a:rPr lang="en-US" b="1" dirty="0"/>
              <a:t>Cluster Size ~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>
            <a:cxnSpLocks/>
          </p:cNvCxnSpPr>
          <p:nvPr/>
        </p:nvCxnSpPr>
        <p:spPr>
          <a:xfrm flipV="1">
            <a:off x="2655133" y="1041217"/>
            <a:ext cx="0" cy="18681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33</a:t>
            </a:fld>
            <a:endParaRPr lang="en-US"/>
          </a:p>
        </p:txBody>
      </p:sp>
      <p:pic>
        <p:nvPicPr>
          <p:cNvPr id="11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22B49197-27EF-E644-92A2-35B0B76B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152" y="2804790"/>
            <a:ext cx="3278656" cy="22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C26C04EB-5802-7146-8800-52F96D72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66" y="3415368"/>
            <a:ext cx="3858279" cy="13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2D6E02-19A2-8644-A836-4B863B1B3B97}"/>
              </a:ext>
            </a:extLst>
          </p:cNvPr>
          <p:cNvCxnSpPr>
            <a:cxnSpLocks/>
          </p:cNvCxnSpPr>
          <p:nvPr/>
        </p:nvCxnSpPr>
        <p:spPr>
          <a:xfrm flipH="1" flipV="1">
            <a:off x="1871481" y="3249600"/>
            <a:ext cx="2306070" cy="17813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0B9BC2-6384-5141-847C-0A3D68BBD85F}"/>
              </a:ext>
            </a:extLst>
          </p:cNvPr>
          <p:cNvSpPr txBox="1"/>
          <p:nvPr/>
        </p:nvSpPr>
        <p:spPr>
          <a:xfrm>
            <a:off x="6365542" y="3436108"/>
            <a:ext cx="17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 40-deg</a:t>
            </a:r>
          </a:p>
          <a:p>
            <a:r>
              <a:rPr lang="en-US" b="1" dirty="0"/>
              <a:t>Cluster Size ~ 3.0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34BB-02C2-A040-A7A1-5ACDAE5A068D}"/>
              </a:ext>
            </a:extLst>
          </p:cNvPr>
          <p:cNvSpPr txBox="1"/>
          <p:nvPr/>
        </p:nvSpPr>
        <p:spPr>
          <a:xfrm>
            <a:off x="750538" y="576984"/>
            <a:ext cx="39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calibrate MC simulations and tracking</a:t>
            </a:r>
          </a:p>
          <a:p>
            <a:pPr marL="214313" indent="-214313">
              <a:buFontTx/>
              <a:buChar char="-"/>
            </a:pPr>
            <a:r>
              <a:rPr lang="en-US" dirty="0"/>
              <a:t>Stave geometry, alignment </a:t>
            </a:r>
          </a:p>
          <a:p>
            <a:pPr marL="214313" indent="-214313">
              <a:buFontTx/>
              <a:buChar char="-"/>
            </a:pPr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925995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1"/>
          <p:cNvSpPr txBox="1"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- General layout</a:t>
            </a:r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body" idx="1"/>
          </p:nvPr>
        </p:nvSpPr>
        <p:spPr>
          <a:xfrm>
            <a:off x="4291830" y="1271805"/>
            <a:ext cx="3663584" cy="253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Staves:</a:t>
            </a:r>
            <a:r>
              <a:rPr lang="en-US" sz="1125"/>
              <a:t> detector modules consisting of a Hybrid Integrated Circuit (HIC) mounted on carbon fiber mechanical support structure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HIC:</a:t>
            </a:r>
            <a:r>
              <a:rPr lang="en-US" sz="1125"/>
              <a:t> a row of 9 ALPIDE sensors wire-bonded to a Flexible Printed Circuit (FPC).  Area covered by the chips: 15x271.2 mm</a:t>
            </a:r>
            <a:r>
              <a:rPr lang="en-US" sz="1125" baseline="30000"/>
              <a:t>2</a:t>
            </a:r>
            <a:r>
              <a:rPr lang="en-US" sz="1125"/>
              <a:t>, including a gap of 150 </a:t>
            </a:r>
            <a:r>
              <a:rPr lang="en-US" sz="1125"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125"/>
              <a:t>m between adjacent chips.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Mechanical support:</a:t>
            </a:r>
            <a:r>
              <a:rPr lang="en-US" sz="1125"/>
              <a:t> single light structure composed of a Space Frame, providing the required stiffness, and a Cold Plate, high-thermal conductivity carbon fiber sheet with embedded polyamide cooling pipes. 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Heat Dissipation </a:t>
            </a:r>
            <a:r>
              <a:rPr lang="en-US" sz="1125"/>
              <a:t>– The ALPIDE sensors dissipate only 40 mW/cm</a:t>
            </a:r>
            <a:r>
              <a:rPr lang="en-US" sz="1125" baseline="30000"/>
              <a:t>2</a:t>
            </a:r>
            <a:r>
              <a:rPr lang="en-US" sz="1125"/>
              <a:t>.</a:t>
            </a:r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936" y="1261503"/>
            <a:ext cx="3031464" cy="268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1"/>
          <p:cNvSpPr txBox="1"/>
          <p:nvPr/>
        </p:nvSpPr>
        <p:spPr>
          <a:xfrm>
            <a:off x="1986624" y="1640273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886435" y="2466613"/>
            <a:ext cx="10591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sensors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2473061" y="3119015"/>
            <a:ext cx="1345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frame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1" descr="G:\Workspaces\e\ellaudi\Alice_photo_repository\pictures\2015_03_03_stave1_21_HIC\DSCN16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435" y="3771900"/>
            <a:ext cx="6608565" cy="107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436" y="3534960"/>
            <a:ext cx="6407153" cy="97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1"/>
          <p:cNvSpPr txBox="1"/>
          <p:nvPr/>
        </p:nvSpPr>
        <p:spPr>
          <a:xfrm>
            <a:off x="3395268" y="2358707"/>
            <a:ext cx="1130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plate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51"/>
          <p:cNvCxnSpPr>
            <a:stCxn id="404" idx="0"/>
          </p:cNvCxnSpPr>
          <p:nvPr/>
        </p:nvCxnSpPr>
        <p:spPr>
          <a:xfrm rot="10800000">
            <a:off x="3692383" y="2220107"/>
            <a:ext cx="268200" cy="13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06" name="Google Shape;406;p51"/>
          <p:cNvSpPr txBox="1"/>
          <p:nvPr/>
        </p:nvSpPr>
        <p:spPr>
          <a:xfrm>
            <a:off x="2039238" y="3666931"/>
            <a:ext cx="16766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prototype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1326454" y="787951"/>
            <a:ext cx="6491100" cy="4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design developed by ALICE at no cost for MVTX project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modifications (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Walter’s talk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2B6D4-574C-9845-83D7-90D87629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DE8C4-CF4C-E441-AD24-4998D702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4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24877-515E-3C46-9DE6-328249E0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BB726-6184-2445-8E1D-D3ADC537B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F4E87-F1FA-934E-9BFF-A692954E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7F270-56AB-064A-A47D-5B689F8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75779-DC2E-0A49-B6A1-0E2FF64B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131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819150"/>
            <a:ext cx="8153400" cy="37754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Emphasize any technical issues that still need to be resolved. If all has been decided put it on the slide.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July 29-30,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MVTX C&amp;S Review - Overview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building?</a:t>
            </a:r>
          </a:p>
          <a:p>
            <a:r>
              <a:rPr lang="en-US" dirty="0"/>
              <a:t>Where you fit in the L2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39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024255" cy="672189"/>
          </a:xfrm>
        </p:spPr>
        <p:txBody>
          <a:bodyPr>
            <a:normAutofit fontScale="90000"/>
          </a:bodyPr>
          <a:lstStyle/>
          <a:p>
            <a:r>
              <a:rPr lang="en-US" dirty="0"/>
              <a:t>MVTX </a:t>
            </a:r>
            <a:r>
              <a:rPr lang="en-US" dirty="0" err="1"/>
              <a:t>Enabes</a:t>
            </a:r>
            <a:r>
              <a:rPr lang="en-US" dirty="0"/>
              <a:t> 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934" y="771720"/>
            <a:ext cx="3717022" cy="192496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4978978" y="1411432"/>
            <a:ext cx="2991437" cy="1573882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23418" y="1048527"/>
            <a:ext cx="263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complement  &amp; extend current and future RHIC and LHC QGP programs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4872" y="2696687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82907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3047967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July 29-30,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technical accomplishments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8330"/>
            <a:ext cx="7176295" cy="585911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sPHENIX</a:t>
            </a:r>
            <a:r>
              <a:rPr lang="en-US" sz="3200" dirty="0"/>
              <a:t> 3</a:t>
            </a:r>
            <a:r>
              <a:rPr lang="en-US" sz="3200" baseline="30000" dirty="0"/>
              <a:t>rd</a:t>
            </a:r>
            <a:r>
              <a:rPr lang="en-US" sz="3200" dirty="0"/>
              <a:t> Science Pillar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7" y="997199"/>
            <a:ext cx="4191803" cy="28508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2228850" y="4277670"/>
            <a:ext cx="4959430" cy="830729"/>
            <a:chOff x="533400" y="4343400"/>
            <a:chExt cx="8495252" cy="1477290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95252" cy="772097"/>
              <a:chOff x="685800" y="1676400"/>
              <a:chExt cx="8495096" cy="772583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199" y="1676400"/>
                <a:ext cx="722697" cy="41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9869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81066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1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84902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u</a:t>
              </a:r>
              <a:r>
                <a:rPr lang="en-US" altLang="en-US" sz="900" i="1"/>
                <a:t> m</a:t>
              </a:r>
              <a:r>
                <a:rPr lang="en-US" altLang="en-US" sz="9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399" y="4343400"/>
              <a:ext cx="744677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>
                  <a:latin typeface="Symbol" charset="2"/>
                </a:rPr>
                <a:t>L</a:t>
              </a:r>
              <a:r>
                <a:rPr lang="en-US" altLang="en-US" sz="9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72820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799" y="4343400"/>
              <a:ext cx="56619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71690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316435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9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099" y="4952998"/>
              <a:ext cx="50304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546976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16" y="919062"/>
            <a:ext cx="3365279" cy="1454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17" y="2823949"/>
            <a:ext cx="3329515" cy="13878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24105" y="691031"/>
            <a:ext cx="332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02010" y="2639362"/>
            <a:ext cx="25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</p:spTree>
    <p:extLst>
      <p:ext uri="{BB962C8B-B14F-4D97-AF65-F5344CB8AC3E}">
        <p14:creationId xmlns:p14="http://schemas.microsoft.com/office/powerpoint/2010/main" val="3606023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1" y="2040883"/>
            <a:ext cx="2228219" cy="561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4946611" y="2643820"/>
            <a:ext cx="2177189" cy="16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28189" y="852534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96928" y="946460"/>
            <a:ext cx="4521903" cy="28052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MVTX sensor &amp; Electronics</a:t>
            </a:r>
          </a:p>
          <a:p>
            <a:pPr lvl="1"/>
            <a:r>
              <a:rPr lang="en-US" dirty="0"/>
              <a:t>Readout Integration</a:t>
            </a:r>
          </a:p>
          <a:p>
            <a:pPr lvl="2"/>
            <a:r>
              <a:rPr lang="en-US" dirty="0"/>
              <a:t>Frontend:  ALICE/ITS RU </a:t>
            </a:r>
          </a:p>
          <a:p>
            <a:pPr lvl="2"/>
            <a:r>
              <a:rPr lang="en-US" dirty="0"/>
              <a:t>Backend: ATLAS FELIX</a:t>
            </a:r>
          </a:p>
          <a:p>
            <a:pPr marL="1028700" lvl="3" indent="0">
              <a:buNone/>
            </a:pPr>
            <a:endParaRPr lang="en-US" dirty="0"/>
          </a:p>
          <a:p>
            <a:pPr lvl="1"/>
            <a:r>
              <a:rPr lang="en-US" dirty="0"/>
              <a:t>Detector assembly in US: ~$5M</a:t>
            </a:r>
          </a:p>
          <a:p>
            <a:pPr lvl="2"/>
            <a:r>
              <a:rPr lang="en-US" dirty="0"/>
              <a:t>QA &amp; assembly </a:t>
            </a:r>
          </a:p>
          <a:p>
            <a:pPr lvl="3"/>
            <a:r>
              <a:rPr lang="en-US" dirty="0"/>
              <a:t>RU boards @UT-A</a:t>
            </a:r>
          </a:p>
          <a:p>
            <a:pPr lvl="3"/>
            <a:r>
              <a:rPr lang="en-US" dirty="0"/>
              <a:t>Half detectors @LBNL </a:t>
            </a:r>
          </a:p>
          <a:p>
            <a:pPr lvl="3"/>
            <a:r>
              <a:rPr lang="en-US" dirty="0"/>
              <a:t>FELIX boards @LANL/BNL, </a:t>
            </a:r>
          </a:p>
          <a:p>
            <a:pPr lvl="3"/>
            <a:r>
              <a:rPr lang="en-US" dirty="0"/>
              <a:t>Ancillary systems - “adopt” ALICE ITS system</a:t>
            </a:r>
          </a:p>
          <a:p>
            <a:pPr marL="1371600" lvl="3" indent="0">
              <a:buNone/>
            </a:pPr>
            <a:r>
              <a:rPr lang="en-US" dirty="0"/>
              <a:t>       Power, slow control &amp; monitoring etc.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18831" y="946460"/>
            <a:ext cx="4320915" cy="38791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Mechanical system </a:t>
            </a:r>
          </a:p>
          <a:p>
            <a:pPr lvl="1"/>
            <a:r>
              <a:rPr lang="en-US" dirty="0"/>
              <a:t>Modify ALICE/ITS mechanical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Service half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304800" y="3751666"/>
            <a:ext cx="4521903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200" dirty="0">
                <a:solidFill>
                  <a:srgbClr val="00B050"/>
                </a:solidFill>
              </a:rPr>
              <a:t>Production @CERN: $1.36M,  a separate BNL project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  - 84 ALICE/ITS-IB (modified) staves from CERN</a:t>
            </a:r>
          </a:p>
          <a:p>
            <a:pPr lvl="2"/>
            <a:r>
              <a:rPr lang="en-US" sz="1200" dirty="0">
                <a:solidFill>
                  <a:srgbClr val="00B050"/>
                </a:solidFill>
              </a:rPr>
              <a:t>Acceptance test @LBNL, 48+spares(2-inner layers+)  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  - 60 ALICE/ITS-RU from CERN</a:t>
            </a:r>
          </a:p>
          <a:p>
            <a:pPr lvl="2"/>
            <a:r>
              <a:rPr lang="en-US" sz="1200" dirty="0">
                <a:solidFill>
                  <a:srgbClr val="00B050"/>
                </a:solidFill>
              </a:rPr>
              <a:t>Acceptance test @UT-Austin, 48+spares(12)  </a:t>
            </a:r>
          </a:p>
        </p:txBody>
      </p:sp>
    </p:spTree>
    <p:extLst>
      <p:ext uri="{BB962C8B-B14F-4D97-AF65-F5344CB8AC3E}">
        <p14:creationId xmlns:p14="http://schemas.microsoft.com/office/powerpoint/2010/main" val="1386191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200" dirty="0"/>
              <a:t>MVTX Readout, Power and Controls</a:t>
            </a:r>
            <a:endParaRPr lang="en-US" sz="24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37343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70" y="1272993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5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31"/>
            <a:ext cx="7576394" cy="673050"/>
          </a:xfrm>
        </p:spPr>
        <p:txBody>
          <a:bodyPr>
            <a:noAutofit/>
          </a:bodyPr>
          <a:lstStyle/>
          <a:p>
            <a:r>
              <a:rPr lang="en-US" sz="27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12" y="669221"/>
            <a:ext cx="7164472" cy="94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7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8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8" y="3696326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7" y="4584057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8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8" y="3779733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7" y="4223264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PP-1a: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6" y="4734566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PP-1b: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264E5-E1DC-0449-8A95-88A66AEC3B29}"/>
              </a:ext>
            </a:extLst>
          </p:cNvPr>
          <p:cNvSpPr txBox="1"/>
          <p:nvPr/>
        </p:nvSpPr>
        <p:spPr>
          <a:xfrm>
            <a:off x="6792250" y="856980"/>
            <a:ext cx="23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and Camelia’ talks</a:t>
            </a:r>
          </a:p>
        </p:txBody>
      </p:sp>
    </p:spTree>
    <p:extLst>
      <p:ext uri="{BB962C8B-B14F-4D97-AF65-F5344CB8AC3E}">
        <p14:creationId xmlns:p14="http://schemas.microsoft.com/office/powerpoint/2010/main" val="176727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32856</TotalTime>
  <Words>2470</Words>
  <Application>Microsoft Macintosh PowerPoint</Application>
  <PresentationFormat>On-screen Show (16:9)</PresentationFormat>
  <Paragraphs>557</Paragraphs>
  <Slides>43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Noto Sans Symbols</vt:lpstr>
      <vt:lpstr>Arial</vt:lpstr>
      <vt:lpstr>Calibri</vt:lpstr>
      <vt:lpstr>Calibri Light</vt:lpstr>
      <vt:lpstr>Symbol</vt:lpstr>
      <vt:lpstr>Office Theme</vt:lpstr>
      <vt:lpstr>Review Documents</vt:lpstr>
      <vt:lpstr> sPHENIX  MVTX Cost and Schedule  Review MVTX Overview </vt:lpstr>
      <vt:lpstr>Outline</vt:lpstr>
      <vt:lpstr>MVTX Enabes Exciting Science</vt:lpstr>
      <vt:lpstr>The sPHENIX 3rd Science Pillar </vt:lpstr>
      <vt:lpstr>MVTX Detector – Modified from ALICE/ITS Design</vt:lpstr>
      <vt:lpstr>Scope of the MVTX Project – WBS 3.2</vt:lpstr>
      <vt:lpstr>MVTX Readout, Power and Controls</vt:lpstr>
      <vt:lpstr>MVTX Global Mechanical System Integration </vt:lpstr>
      <vt:lpstr>Preliminary Mechanical Design Completed </vt:lpstr>
      <vt:lpstr>MVTX Organization Chart</vt:lpstr>
      <vt:lpstr>Cost Drivers</vt:lpstr>
      <vt:lpstr>Schedules &amp; Milestones </vt:lpstr>
      <vt:lpstr>MVTX Schedules and Milestones (3/2019)</vt:lpstr>
      <vt:lpstr>Project Status &amp; Highlights</vt:lpstr>
      <vt:lpstr>Engineering &amp; Technology Readiness</vt:lpstr>
      <vt:lpstr>Very Successful Test Beam @Fermilab 5/20-25, 6/17-22, 2019</vt:lpstr>
      <vt:lpstr>2019 MVTX Test Setup</vt:lpstr>
      <vt:lpstr>MVTX Readout and Power Cable Route</vt:lpstr>
      <vt:lpstr>Detector Misalignment &amp; Hit Spatial Resolution</vt:lpstr>
      <vt:lpstr>Recommendations from April Director’s Review </vt:lpstr>
      <vt:lpstr>PowerPoint Presentation</vt:lpstr>
      <vt:lpstr>PowerPoint Presentation</vt:lpstr>
      <vt:lpstr>Issues and Concerns  </vt:lpstr>
      <vt:lpstr>Summary</vt:lpstr>
      <vt:lpstr>Back Up</vt:lpstr>
      <vt:lpstr>MVTX Schedules and Milestones (3/2019)</vt:lpstr>
      <vt:lpstr>The TB Team @Fermilab</vt:lpstr>
      <vt:lpstr>MVTX 4-Stave Telescope</vt:lpstr>
      <vt:lpstr>PowerPoint Presentation</vt:lpstr>
      <vt:lpstr>Tested New MVTX Long SamTec Readout Cables 8.8m + 2.6m = 11.4m (10m desired for sPHENIX; ALICE 8m cables)</vt:lpstr>
      <vt:lpstr>PowerPoint Presentation</vt:lpstr>
      <vt:lpstr>Offline Analysis: Cluster size vs Angle</vt:lpstr>
      <vt:lpstr>Staves - General layout</vt:lpstr>
      <vt:lpstr>backup</vt:lpstr>
      <vt:lpstr>The L3 Component</vt:lpstr>
      <vt:lpstr>L3 Technical Overview</vt:lpstr>
      <vt:lpstr>L3 Scope </vt:lpstr>
      <vt:lpstr>L3 Collaborators</vt:lpstr>
      <vt:lpstr>Schedule Drivers</vt:lpstr>
      <vt:lpstr>Cost Drivers</vt:lpstr>
      <vt:lpstr>Status and Highlights</vt:lpstr>
      <vt:lpstr>Issues and Concerns  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180</cp:revision>
  <cp:lastPrinted>2015-10-28T19:08:40Z</cp:lastPrinted>
  <dcterms:created xsi:type="dcterms:W3CDTF">2015-10-24T00:32:43Z</dcterms:created>
  <dcterms:modified xsi:type="dcterms:W3CDTF">2019-07-22T16:58:57Z</dcterms:modified>
</cp:coreProperties>
</file>