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874" r:id="rId2"/>
    <p:sldId id="896" r:id="rId3"/>
    <p:sldId id="315" r:id="rId4"/>
    <p:sldId id="329" r:id="rId5"/>
    <p:sldId id="873" r:id="rId6"/>
    <p:sldId id="498" r:id="rId7"/>
    <p:sldId id="308" r:id="rId8"/>
    <p:sldId id="882" r:id="rId9"/>
    <p:sldId id="595" r:id="rId10"/>
    <p:sldId id="884" r:id="rId11"/>
    <p:sldId id="334" r:id="rId12"/>
    <p:sldId id="885" r:id="rId13"/>
    <p:sldId id="336" r:id="rId14"/>
    <p:sldId id="293" r:id="rId15"/>
    <p:sldId id="330" r:id="rId16"/>
    <p:sldId id="876" r:id="rId17"/>
    <p:sldId id="900" r:id="rId18"/>
    <p:sldId id="599" r:id="rId19"/>
    <p:sldId id="568" r:id="rId20"/>
    <p:sldId id="865" r:id="rId21"/>
    <p:sldId id="897" r:id="rId22"/>
    <p:sldId id="866" r:id="rId23"/>
    <p:sldId id="324" r:id="rId24"/>
    <p:sldId id="260" r:id="rId25"/>
    <p:sldId id="264" r:id="rId26"/>
    <p:sldId id="285" r:id="rId27"/>
    <p:sldId id="867" r:id="rId28"/>
    <p:sldId id="886" r:id="rId29"/>
    <p:sldId id="888" r:id="rId30"/>
    <p:sldId id="889" r:id="rId31"/>
    <p:sldId id="890" r:id="rId32"/>
    <p:sldId id="872" r:id="rId33"/>
    <p:sldId id="868" r:id="rId34"/>
    <p:sldId id="326" r:id="rId35"/>
    <p:sldId id="883" r:id="rId36"/>
    <p:sldId id="319" r:id="rId37"/>
    <p:sldId id="898" r:id="rId38"/>
    <p:sldId id="899" r:id="rId39"/>
    <p:sldId id="869" r:id="rId40"/>
    <p:sldId id="864" r:id="rId41"/>
    <p:sldId id="275" r:id="rId42"/>
    <p:sldId id="380" r:id="rId43"/>
    <p:sldId id="414" r:id="rId44"/>
    <p:sldId id="282" r:id="rId45"/>
    <p:sldId id="910" r:id="rId46"/>
    <p:sldId id="909" r:id="rId47"/>
    <p:sldId id="286" r:id="rId48"/>
    <p:sldId id="901" r:id="rId49"/>
    <p:sldId id="902" r:id="rId50"/>
    <p:sldId id="903" r:id="rId51"/>
    <p:sldId id="904" r:id="rId52"/>
    <p:sldId id="905" r:id="rId53"/>
    <p:sldId id="906" r:id="rId54"/>
    <p:sldId id="907" r:id="rId55"/>
    <p:sldId id="908" r:id="rId56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50"/>
    <p:restoredTop sz="94466"/>
  </p:normalViewPr>
  <p:slideViewPr>
    <p:cSldViewPr>
      <p:cViewPr varScale="1">
        <p:scale>
          <a:sx n="167" d="100"/>
          <a:sy n="167" d="100"/>
        </p:scale>
        <p:origin x="5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6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94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5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930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tif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85" y="82153"/>
            <a:ext cx="8229600" cy="432197"/>
          </a:xfrm>
        </p:spPr>
        <p:txBody>
          <a:bodyPr>
            <a:noAutofit/>
          </a:bodyPr>
          <a:lstStyle/>
          <a:p>
            <a:r>
              <a:rPr lang="en-US" sz="2800" dirty="0"/>
              <a:t>Review Documents Available on the Agenda Page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156" y="1150514"/>
            <a:ext cx="42672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BOE</a:t>
            </a:r>
          </a:p>
          <a:p>
            <a:r>
              <a:rPr lang="en-US" dirty="0"/>
              <a:t>MVTX 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 dump, w/ Gantt Chart</a:t>
            </a:r>
          </a:p>
          <a:p>
            <a:r>
              <a:rPr lang="en-US" dirty="0"/>
              <a:t>MVTX full proposal </a:t>
            </a:r>
          </a:p>
          <a:p>
            <a:r>
              <a:rPr lang="en-US" dirty="0"/>
              <a:t>RU acceptance QA plan</a:t>
            </a:r>
          </a:p>
          <a:p>
            <a:r>
              <a:rPr lang="en-US" dirty="0"/>
              <a:t>Stave acceptance QA plan</a:t>
            </a:r>
          </a:p>
          <a:p>
            <a:r>
              <a:rPr lang="en-US" dirty="0"/>
              <a:t>MVTX Pre-P6 WBS Dictionary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7244" y="1081599"/>
            <a:ext cx="4038600" cy="3394472"/>
          </a:xfrm>
        </p:spPr>
        <p:txBody>
          <a:bodyPr/>
          <a:lstStyle/>
          <a:p>
            <a:r>
              <a:rPr lang="en-US" dirty="0"/>
              <a:t>MVTX C&amp;S Review Charge </a:t>
            </a:r>
          </a:p>
          <a:p>
            <a:endParaRPr lang="en-US" dirty="0"/>
          </a:p>
          <a:p>
            <a:r>
              <a:rPr lang="en-US" dirty="0"/>
              <a:t>Previous Review report</a:t>
            </a:r>
          </a:p>
          <a:p>
            <a:pPr lvl="1"/>
            <a:r>
              <a:rPr lang="en-US" dirty="0"/>
              <a:t>BNL Director’s Review 4/2019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08D889-C4B0-D54A-A6AF-325F2CA406BF}"/>
              </a:ext>
            </a:extLst>
          </p:cNvPr>
          <p:cNvSpPr/>
          <p:nvPr/>
        </p:nvSpPr>
        <p:spPr>
          <a:xfrm>
            <a:off x="2362201" y="598514"/>
            <a:ext cx="358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indico.bnl.gov</a:t>
            </a:r>
            <a:r>
              <a:rPr lang="en-US" b="1" dirty="0"/>
              <a:t>/event/6544/</a:t>
            </a:r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Scope – WBS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0823"/>
            <a:ext cx="4393005" cy="4333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CE6C1-BAAB-D74C-98D7-4C523F0E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19150"/>
            <a:ext cx="4664597" cy="314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A26D28-3359-1D4F-BA05-C655B608B572}"/>
              </a:ext>
            </a:extLst>
          </p:cNvPr>
          <p:cNvSpPr txBox="1"/>
          <p:nvPr/>
        </p:nvSpPr>
        <p:spPr>
          <a:xfrm>
            <a:off x="4953000" y="4078446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Challenge: Mechanical System</a:t>
            </a:r>
          </a:p>
        </p:txBody>
      </p:sp>
    </p:spTree>
    <p:extLst>
      <p:ext uri="{BB962C8B-B14F-4D97-AF65-F5344CB8AC3E}">
        <p14:creationId xmlns:p14="http://schemas.microsoft.com/office/powerpoint/2010/main" val="222687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01" y="678753"/>
            <a:ext cx="4571272" cy="41827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28A52-20AE-C441-A32A-68DF7B12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80" y="637215"/>
            <a:ext cx="3499589" cy="4308561"/>
          </a:xfrm>
          <a:prstGeom prst="rect">
            <a:avLst/>
          </a:prstGeom>
          <a:ln w="12700">
            <a:solidFill>
              <a:srgbClr val="0432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D9968-B6D5-3847-94C8-BE515C9D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492">
            <a:off x="3180121" y="2579904"/>
            <a:ext cx="3017903" cy="606968"/>
          </a:xfrm>
          <a:prstGeom prst="rect">
            <a:avLst/>
          </a:prstGeom>
          <a:ln w="15875">
            <a:solidFill>
              <a:srgbClr val="0432F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FABB6E-3A8F-5C43-ABAE-6BCEA5452D7E}"/>
              </a:ext>
            </a:extLst>
          </p:cNvPr>
          <p:cNvCxnSpPr>
            <a:cxnSpLocks/>
          </p:cNvCxnSpPr>
          <p:nvPr/>
        </p:nvCxnSpPr>
        <p:spPr>
          <a:xfrm flipH="1">
            <a:off x="2286001" y="3028950"/>
            <a:ext cx="870230" cy="22860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6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5809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02C532-64ED-4045-B2A1-00F7724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Change Control in PMP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FD3B-5858-624A-9463-16627887BE1E}"/>
              </a:ext>
            </a:extLst>
          </p:cNvPr>
          <p:cNvGrpSpPr/>
          <p:nvPr/>
        </p:nvGrpSpPr>
        <p:grpSpPr>
          <a:xfrm>
            <a:off x="838200" y="819150"/>
            <a:ext cx="6793264" cy="3882390"/>
            <a:chOff x="1143000" y="975360"/>
            <a:chExt cx="6400800" cy="3577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7E15F-CD47-A04C-A7DD-1BB1082DCD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75360"/>
              <a:ext cx="6400800" cy="357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07AB8-D1A5-954F-B063-ABE216FED915}"/>
                </a:ext>
              </a:extLst>
            </p:cNvPr>
            <p:cNvSpPr txBox="1"/>
            <p:nvPr/>
          </p:nvSpPr>
          <p:spPr>
            <a:xfrm>
              <a:off x="5766434" y="999351"/>
              <a:ext cx="5581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MVTX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40E12-8EED-9B4B-B0DB-12BEDEBA0F27}"/>
                </a:ext>
              </a:extLst>
            </p:cNvPr>
            <p:cNvSpPr txBox="1"/>
            <p:nvPr/>
          </p:nvSpPr>
          <p:spPr>
            <a:xfrm>
              <a:off x="2286000" y="3105150"/>
              <a:ext cx="5277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638CC-A427-E947-8DDD-7E5F5166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286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9288-0CB7-9348-9873-461C9ACD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6" y="77418"/>
            <a:ext cx="8229600" cy="392580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Collaborators &amp; Responsibilities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41B68-A5F1-E242-9394-AD9D5FC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389B8-BFDC-F84E-85E0-5CACF367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36658-9EFE-BC4A-AB2B-F0B6410E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5907D-6469-F640-B357-17BC1C6ECE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4" y="649955"/>
            <a:ext cx="4267200" cy="4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7D9D-FE94-684C-85D2-69D7EF948A0C}"/>
              </a:ext>
            </a:extLst>
          </p:cNvPr>
          <p:cNvSpPr txBox="1"/>
          <p:nvPr/>
        </p:nvSpPr>
        <p:spPr>
          <a:xfrm>
            <a:off x="291711" y="685974"/>
            <a:ext cx="42199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22+ institutions and growing</a:t>
            </a:r>
          </a:p>
          <a:p>
            <a:r>
              <a:rPr lang="en-US" sz="1400" dirty="0"/>
              <a:t>- “MOU” through </a:t>
            </a:r>
            <a:r>
              <a:rPr lang="en-US" sz="1400" dirty="0" err="1"/>
              <a:t>sPHENIX</a:t>
            </a:r>
            <a:r>
              <a:rPr lang="en-US" sz="1400" dirty="0"/>
              <a:t> collaboration </a:t>
            </a:r>
          </a:p>
          <a:p>
            <a:r>
              <a:rPr lang="en-US" sz="1400" dirty="0"/>
              <a:t>- Active joint efforts with ALICE ITS group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B71EA-95F2-0B4C-9502-39DC4B99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6" y="2056773"/>
            <a:ext cx="3810794" cy="26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9601-3AA4-9042-9D46-3DFEF6F5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799"/>
            <a:ext cx="8229600" cy="546497"/>
          </a:xfrm>
        </p:spPr>
        <p:txBody>
          <a:bodyPr/>
          <a:lstStyle/>
          <a:p>
            <a:r>
              <a:rPr lang="en-US" dirty="0"/>
              <a:t>MVTX Detector, Cost &amp; Schedule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C2F91-81E8-9644-ABC0-84950FAB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35929-732C-0748-A3B5-205107B9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CD9F0-303E-8D41-91A1-BD0823D2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 descr="sPHENIX-MVTX-CoverPage.pdf">
            <a:extLst>
              <a:ext uri="{FF2B5EF4-FFF2-40B4-BE49-F238E27FC236}">
                <a16:creationId xmlns:a16="http://schemas.microsoft.com/office/drawing/2014/main" id="{B716AF9A-A229-2743-961E-E1E069D40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640326"/>
            <a:ext cx="3294057" cy="42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7C328B-71BA-414E-A1D5-97594CFB6521}"/>
              </a:ext>
            </a:extLst>
          </p:cNvPr>
          <p:cNvSpPr/>
          <p:nvPr/>
        </p:nvSpPr>
        <p:spPr>
          <a:xfrm>
            <a:off x="986087" y="1527998"/>
            <a:ext cx="2447252" cy="732695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7F033A-B273-D44E-AE95-B6772A4CEEFD}"/>
              </a:ext>
            </a:extLst>
          </p:cNvPr>
          <p:cNvSpPr/>
          <p:nvPr/>
        </p:nvSpPr>
        <p:spPr>
          <a:xfrm>
            <a:off x="4584699" y="889740"/>
            <a:ext cx="1130946" cy="1482196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B676AF-EAC4-004B-95B8-071E8F095542}"/>
              </a:ext>
            </a:extLst>
          </p:cNvPr>
          <p:cNvSpPr txBox="1"/>
          <p:nvPr/>
        </p:nvSpPr>
        <p:spPr>
          <a:xfrm>
            <a:off x="1986268" y="4582558"/>
            <a:ext cx="561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(BNL provides staves and RUs, at no cost to MVTX project)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53282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PP-2,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PP-2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PP-2: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Today’s Presentations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231F4-22D4-6D40-9366-2446172D9B50}"/>
              </a:ext>
            </a:extLst>
          </p:cNvPr>
          <p:cNvSpPr txBox="1">
            <a:spLocks/>
          </p:cNvSpPr>
          <p:nvPr/>
        </p:nvSpPr>
        <p:spPr bwMode="auto">
          <a:xfrm>
            <a:off x="152400" y="1276350"/>
            <a:ext cx="4952999" cy="3339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#2-4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189113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0DC9A7-B35A-E142-A6A9-60F2B280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01" y="741820"/>
            <a:ext cx="5518258" cy="404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5E86-F975-7F49-BB63-034721AB529F}"/>
              </a:ext>
            </a:extLst>
          </p:cNvPr>
          <p:cNvSpPr txBox="1"/>
          <p:nvPr/>
        </p:nvSpPr>
        <p:spPr>
          <a:xfrm>
            <a:off x="152400" y="842616"/>
            <a:ext cx="33515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system: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carbon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&amp; integration</a:t>
            </a:r>
          </a:p>
          <a:p>
            <a:endParaRPr lang="en-US" dirty="0"/>
          </a:p>
          <a:p>
            <a:r>
              <a:rPr lang="en-US" dirty="0"/>
              <a:t>Electronics: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Backend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LANL LDRD for early R&amp;D</a:t>
            </a:r>
          </a:p>
          <a:p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(off-project)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$5M, FY17-19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&amp; 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28C23-F7AD-EF48-A076-EBD716EC03BC}"/>
              </a:ext>
            </a:extLst>
          </p:cNvPr>
          <p:cNvSpPr txBox="1"/>
          <p:nvPr/>
        </p:nvSpPr>
        <p:spPr>
          <a:xfrm>
            <a:off x="7680060" y="83061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6370-EB6A-FA4E-93DC-E7930C62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in P6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16FEC-4837-1F49-856C-475757325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D732C-DB28-5B43-B896-EF0C33DD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ADA56-A90F-2F44-B42B-DC6F158E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21B11-1896-D64C-9A59-AAD0AF28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55815"/>
            <a:ext cx="3923903" cy="3184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31A40-ADB3-0E46-B4BA-7613674D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82397"/>
            <a:ext cx="3733800" cy="3157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92883-4E98-BB4E-A666-E93A78D4E589}"/>
              </a:ext>
            </a:extLst>
          </p:cNvPr>
          <p:cNvSpPr txBox="1"/>
          <p:nvPr/>
        </p:nvSpPr>
        <p:spPr>
          <a:xfrm>
            <a:off x="7740951" y="742181"/>
            <a:ext cx="11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Irina’s talk</a:t>
            </a:r>
          </a:p>
        </p:txBody>
      </p:sp>
    </p:spTree>
    <p:extLst>
      <p:ext uri="{BB962C8B-B14F-4D97-AF65-F5344CB8AC3E}">
        <p14:creationId xmlns:p14="http://schemas.microsoft.com/office/powerpoint/2010/main" val="47318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Schedule drivers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Carbon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304800" y="2647671"/>
            <a:ext cx="2209800" cy="4614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Fully aligned with sPHENIX via  external milestones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6B282-E98A-4E49-8E93-28198A480D94}"/>
              </a:ext>
            </a:extLst>
          </p:cNvPr>
          <p:cNvSpPr txBox="1"/>
          <p:nvPr/>
        </p:nvSpPr>
        <p:spPr>
          <a:xfrm>
            <a:off x="7239000" y="608959"/>
            <a:ext cx="19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&amp; Irina’s talks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B04CB0-6385-CE4B-A145-68D43B187313}"/>
              </a:ext>
            </a:extLst>
          </p:cNvPr>
          <p:cNvGrpSpPr/>
          <p:nvPr/>
        </p:nvGrpSpPr>
        <p:grpSpPr>
          <a:xfrm>
            <a:off x="2590800" y="1154408"/>
            <a:ext cx="6400800" cy="3590630"/>
            <a:chOff x="2514600" y="1381420"/>
            <a:chExt cx="5529580" cy="32004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43A1E7-6188-E644-90F7-04D7C36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4600" y="1381420"/>
              <a:ext cx="5499100" cy="3200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AA57CC-5103-E94C-9F37-23D20F469C47}"/>
                </a:ext>
              </a:extLst>
            </p:cNvPr>
            <p:cNvSpPr txBox="1"/>
            <p:nvPr/>
          </p:nvSpPr>
          <p:spPr>
            <a:xfrm>
              <a:off x="7122133" y="4195987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“PD4-like” </a:t>
              </a:r>
            </a:p>
            <a:p>
              <a:r>
                <a:rPr lang="en-US" sz="800" dirty="0">
                  <a:solidFill>
                    <a:srgbClr val="FF0000"/>
                  </a:solidFill>
                </a:rPr>
                <a:t>Closeout 12/2023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CF8-F162-4E1A-B826-2ECD50AF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496"/>
            <a:ext cx="9144000" cy="3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5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36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2949"/>
            <a:ext cx="7886700" cy="41267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full stave readout chain with the final electronics at Fermilab Test Beam</a:t>
            </a:r>
          </a:p>
          <a:p>
            <a:pPr lvl="1"/>
            <a:r>
              <a:rPr lang="en-US" dirty="0"/>
              <a:t>Tested long </a:t>
            </a:r>
            <a:r>
              <a:rPr lang="en-US" dirty="0" err="1"/>
              <a:t>SamTec</a:t>
            </a:r>
            <a:r>
              <a:rPr lang="en-US" dirty="0"/>
              <a:t> readout cables recently – last key detector integration R&amp;D</a:t>
            </a:r>
          </a:p>
          <a:p>
            <a:pPr marL="457200" lvl="1" indent="0">
              <a:buNone/>
            </a:pPr>
            <a:r>
              <a:rPr lang="en-US" dirty="0"/>
              <a:t>       11.4m long cables, 10m desired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held 7/10 @BNL, MVTX/INTT/TPC</a:t>
            </a:r>
          </a:p>
          <a:p>
            <a:r>
              <a:rPr lang="en-US" dirty="0"/>
              <a:t>Early R&amp;D achieved through LANL LDRD, $5M, FY17-19</a:t>
            </a:r>
          </a:p>
          <a:p>
            <a:pPr lvl="1"/>
            <a:r>
              <a:rPr lang="en-US" dirty="0"/>
              <a:t>Readout integration </a:t>
            </a:r>
          </a:p>
          <a:p>
            <a:pPr lvl="1"/>
            <a:r>
              <a:rPr lang="en-US" dirty="0"/>
              <a:t>Mechanical system conceptual design </a:t>
            </a:r>
          </a:p>
          <a:p>
            <a:r>
              <a:rPr lang="en-US" dirty="0"/>
              <a:t>Release of early BNL R&amp;D fund in progress</a:t>
            </a:r>
          </a:p>
          <a:p>
            <a:pPr lvl="1"/>
            <a:r>
              <a:rPr lang="en-US" dirty="0"/>
              <a:t>MVTX mechanical engineering design, MIT/LBNL</a:t>
            </a:r>
          </a:p>
          <a:p>
            <a:r>
              <a:rPr lang="en-US" dirty="0"/>
              <a:t>Project Management </a:t>
            </a:r>
          </a:p>
          <a:p>
            <a:pPr lvl="1"/>
            <a:r>
              <a:rPr lang="en-US" dirty="0"/>
              <a:t>WBS, PMP, Risk Register updated</a:t>
            </a:r>
          </a:p>
          <a:p>
            <a:pPr lvl="1"/>
            <a:r>
              <a:rPr lang="en-US" dirty="0"/>
              <a:t>Fully integrated into </a:t>
            </a:r>
            <a:r>
              <a:rPr lang="en-US" dirty="0" err="1"/>
              <a:t>sPHENIX</a:t>
            </a:r>
            <a:r>
              <a:rPr lang="en-US" dirty="0"/>
              <a:t> P6, aligned with </a:t>
            </a:r>
            <a:r>
              <a:rPr lang="en-US" dirty="0" err="1"/>
              <a:t>sPHENIX</a:t>
            </a:r>
            <a:r>
              <a:rPr lang="en-US" dirty="0"/>
              <a:t> schedule </a:t>
            </a:r>
          </a:p>
          <a:p>
            <a:pPr lvl="1"/>
            <a:r>
              <a:rPr lang="en-US" dirty="0"/>
              <a:t>Will deliver MVTX on time and on budget under $5M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We are ready to start the project </a:t>
            </a:r>
            <a:endParaRPr lang="en-US" sz="26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1040370"/>
          </a:xfrm>
        </p:spPr>
        <p:txBody>
          <a:bodyPr>
            <a:noAutofit/>
          </a:bodyPr>
          <a:lstStyle/>
          <a:p>
            <a:r>
              <a:rPr lang="en-US" sz="2800" b="1" dirty="0"/>
              <a:t>Very Successful Test Beam @Fermilab</a:t>
            </a:r>
            <a:br>
              <a:rPr lang="en-US" sz="28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764221" y="1706100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38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sPHENIX</a:t>
            </a:r>
            <a:endParaRPr lang="en-US" sz="1400" dirty="0"/>
          </a:p>
          <a:p>
            <a:pPr algn="ctr"/>
            <a:r>
              <a:rPr lang="en-US" sz="1400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238"/>
            <a:ext cx="8159357" cy="485564"/>
          </a:xfrm>
        </p:spPr>
        <p:txBody>
          <a:bodyPr/>
          <a:lstStyle/>
          <a:p>
            <a:r>
              <a:rPr lang="en-US" sz="3200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26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1124781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6C2225-04D7-5D4C-9984-C7E9385F3F28}"/>
              </a:ext>
            </a:extLst>
          </p:cNvPr>
          <p:cNvSpPr txBox="1"/>
          <p:nvPr/>
        </p:nvSpPr>
        <p:spPr>
          <a:xfrm>
            <a:off x="7040088" y="518364"/>
            <a:ext cx="156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Cameron’s talk</a:t>
            </a:r>
          </a:p>
        </p:txBody>
      </p: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5950"/>
            <a:ext cx="8382000" cy="5464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Recommendations from Last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E7F9C-F360-2642-92F1-BE9897AF3177}"/>
              </a:ext>
            </a:extLst>
          </p:cNvPr>
          <p:cNvSpPr txBox="1"/>
          <p:nvPr/>
        </p:nvSpPr>
        <p:spPr>
          <a:xfrm>
            <a:off x="494562" y="2800350"/>
            <a:ext cx="426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(Review Report posted on the agenda page)</a:t>
            </a:r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64"/>
            <a:ext cx="3965203" cy="5045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18434-A611-3646-85D7-4AFA59C8D0A6}"/>
              </a:ext>
            </a:extLst>
          </p:cNvPr>
          <p:cNvSpPr/>
          <p:nvPr/>
        </p:nvSpPr>
        <p:spPr>
          <a:xfrm>
            <a:off x="3946689" y="1105199"/>
            <a:ext cx="5181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Yes. MVTX design is sound and will meet the requirements.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Readout electronics is ready for production;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Preliminary mechanical system design completed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2.    Yes.  MVTX project is fully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P6.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 Cost &amp; Schedule, WBS, Risks register.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 RLS fully aligned with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via  external milestones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See Irina’s talk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3.    Yes.  MVTX risk register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Risks registry.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See Irina’s talk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4.     Yes.  MVTX project is fully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-  MVTX baseline is define and PMP is completed.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-  RLS fully aligned with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via external milestones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 See Dave and Irina’s talks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CBABA-A417-994D-A499-E78D742A3893}"/>
              </a:ext>
            </a:extLst>
          </p:cNvPr>
          <p:cNvSpPr/>
          <p:nvPr/>
        </p:nvSpPr>
        <p:spPr>
          <a:xfrm>
            <a:off x="381000" y="1276350"/>
            <a:ext cx="3200400" cy="32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E94189-F717-C345-ACA4-EB776FDAB278}"/>
              </a:ext>
            </a:extLst>
          </p:cNvPr>
          <p:cNvCxnSpPr>
            <a:cxnSpLocks/>
          </p:cNvCxnSpPr>
          <p:nvPr/>
        </p:nvCxnSpPr>
        <p:spPr>
          <a:xfrm>
            <a:off x="628650" y="3257550"/>
            <a:ext cx="2876550" cy="0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6E89FE1-8BDD-0F4E-B4C0-D2CE54EE15AD}"/>
              </a:ext>
            </a:extLst>
          </p:cNvPr>
          <p:cNvSpPr/>
          <p:nvPr/>
        </p:nvSpPr>
        <p:spPr>
          <a:xfrm>
            <a:off x="3946689" y="2800350"/>
            <a:ext cx="4930214" cy="76200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4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" y="60268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4114800" y="4129638"/>
            <a:ext cx="37122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  <a:r>
              <a:rPr lang="en-US" sz="1200" dirty="0"/>
              <a:t>.  MVTX Risk Register is fully integrated into </a:t>
            </a:r>
            <a:r>
              <a:rPr lang="en-US" sz="1200" dirty="0" err="1"/>
              <a:t>sPHENIX</a:t>
            </a:r>
            <a:r>
              <a:rPr lang="en-US" sz="1200" dirty="0"/>
              <a:t>, </a:t>
            </a:r>
          </a:p>
          <a:p>
            <a:r>
              <a:rPr lang="en-US" sz="1200" dirty="0"/>
              <a:t>- Irina’s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4011850" y="1219458"/>
            <a:ext cx="505595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399FF"/>
                </a:solidFill>
              </a:rPr>
              <a:t>1. 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follows the same ITS/IB stave QA Gold/Silver standard (about 50-50 for ITS/IB); Latest production had higher yield of gold, ~&gt;70%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2.  MVTX is fully integrated into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P6, a list of milestones and critical paths are identified in P6. 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    - Irina’s talk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3.  Pre-P6 MVTX WBS Dictionary was produced based on MS Project file that is used to integrate MVTX into the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P6.  Latest MVTX WBS and Critical paths are in P6. WBS Dictionary will be updated after this review.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     - Irina’s talk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4. Detailed 3-D mockup was built and used to develop the MVTX mechanical design.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- Walt’s talk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5.  MVTX is fully integrated into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P6, cost and labor profiles are in P6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- Dave and Irina’s talks</a:t>
            </a:r>
            <a:endParaRPr lang="en-US" sz="1050" dirty="0">
              <a:solidFill>
                <a:srgbClr val="3399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3EE4E-5AF3-1E41-BA7D-719EA7A0DEA5}"/>
              </a:ext>
            </a:extLst>
          </p:cNvPr>
          <p:cNvSpPr/>
          <p:nvPr/>
        </p:nvSpPr>
        <p:spPr>
          <a:xfrm>
            <a:off x="4003165" y="732007"/>
            <a:ext cx="4606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5. Yes. MVTX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 and PMP completed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6. Yes. ES&amp;H document completed.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96359-53DD-F447-8B48-B155256D8B97}"/>
              </a:ext>
            </a:extLst>
          </p:cNvPr>
          <p:cNvSpPr/>
          <p:nvPr/>
        </p:nvSpPr>
        <p:spPr>
          <a:xfrm>
            <a:off x="426643" y="345886"/>
            <a:ext cx="3200400" cy="123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CD923-D6CA-474A-9759-35F201B99A25}"/>
              </a:ext>
            </a:extLst>
          </p:cNvPr>
          <p:cNvSpPr/>
          <p:nvPr/>
        </p:nvSpPr>
        <p:spPr>
          <a:xfrm>
            <a:off x="428952" y="1625058"/>
            <a:ext cx="3200400" cy="202892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AC54B-B2D2-CC42-9A56-AC20DED9311D}"/>
              </a:ext>
            </a:extLst>
          </p:cNvPr>
          <p:cNvSpPr/>
          <p:nvPr/>
        </p:nvSpPr>
        <p:spPr>
          <a:xfrm>
            <a:off x="426643" y="3701734"/>
            <a:ext cx="3200400" cy="9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5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8195-FBAE-2941-AFAA-3EE4B726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" y="209550"/>
            <a:ext cx="3877491" cy="49339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0D0A0-5F8D-5445-A46E-0345E7F90D42}"/>
              </a:ext>
            </a:extLst>
          </p:cNvPr>
          <p:cNvSpPr/>
          <p:nvPr/>
        </p:nvSpPr>
        <p:spPr>
          <a:xfrm>
            <a:off x="3870328" y="527774"/>
            <a:ext cx="5045072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2.   MVTX project RLS is fully integrated into </a:t>
            </a:r>
            <a:r>
              <a:rPr lang="en-US" sz="1200" dirty="0" err="1"/>
              <a:t>sPHENIX</a:t>
            </a:r>
            <a:r>
              <a:rPr lang="en-US" sz="1200" dirty="0"/>
              <a:t> P6, Dave and Irina’s talks </a:t>
            </a:r>
          </a:p>
          <a:p>
            <a:r>
              <a:rPr lang="en-US" sz="1200" dirty="0"/>
              <a:t>3.   BNL has agreed to provide early R&amp;D fund to MIT and LBNL to </a:t>
            </a:r>
          </a:p>
          <a:p>
            <a:r>
              <a:rPr lang="en-US" sz="1200" dirty="0"/>
              <a:t>      support mechanical system early R&amp;D design work.</a:t>
            </a:r>
          </a:p>
          <a:p>
            <a:r>
              <a:rPr lang="en-US" sz="1200" dirty="0"/>
              <a:t>4.   Much of the MVTX software work is based on the common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sPHENIX</a:t>
            </a:r>
            <a:r>
              <a:rPr lang="en-US" sz="1200" dirty="0"/>
              <a:t> online and offline frameworks, work is mostly carried out </a:t>
            </a:r>
          </a:p>
          <a:p>
            <a:r>
              <a:rPr lang="en-US" sz="1200" dirty="0"/>
              <a:t>      by collaborators without cost to the MVTX project. </a:t>
            </a:r>
          </a:p>
          <a:p>
            <a:pPr marL="228600" indent="-228600">
              <a:buAutoNum type="arabicPeriod" startAt="5"/>
            </a:pPr>
            <a:r>
              <a:rPr lang="en-US" sz="1200" dirty="0"/>
              <a:t>Based on current RLS, MVTX detector will be ready for installation in March 2022; MVTX is the last detector to go into IR (9/2022) </a:t>
            </a:r>
          </a:p>
          <a:p>
            <a:pPr marL="228600" indent="-228600">
              <a:buAutoNum type="arabicPeriod" startAt="5"/>
            </a:pPr>
            <a:endParaRPr lang="en-US" sz="1200" dirty="0"/>
          </a:p>
          <a:p>
            <a:r>
              <a:rPr lang="en-US" sz="1200" dirty="0"/>
              <a:t>7.   MVTX project reporting is in PMP. </a:t>
            </a:r>
          </a:p>
          <a:p>
            <a:r>
              <a:rPr lang="en-US" sz="1000" i="1" dirty="0"/>
              <a:t>       </a:t>
            </a:r>
            <a:r>
              <a:rPr lang="en-US" sz="900" i="1" dirty="0">
                <a:solidFill>
                  <a:srgbClr val="00B050"/>
                </a:solidFill>
              </a:rPr>
              <a:t>“Quarterly cost and schedule reviews and report the results to the </a:t>
            </a:r>
            <a:r>
              <a:rPr lang="en-US" sz="900" i="1" dirty="0" err="1">
                <a:solidFill>
                  <a:srgbClr val="00B050"/>
                </a:solidFill>
              </a:rPr>
              <a:t>sPHENIX</a:t>
            </a:r>
            <a:r>
              <a:rPr lang="en-US" sz="900" i="1" dirty="0">
                <a:solidFill>
                  <a:srgbClr val="00B050"/>
                </a:solidFill>
              </a:rPr>
              <a:t> Project Office.  We will </a:t>
            </a:r>
          </a:p>
          <a:p>
            <a:r>
              <a:rPr lang="en-US" sz="900" i="1" dirty="0">
                <a:solidFill>
                  <a:srgbClr val="00B050"/>
                </a:solidFill>
              </a:rPr>
              <a:t>         hold monthly phone calls with DOE-NP and provide them with Quarterly progress reports.”</a:t>
            </a:r>
          </a:p>
          <a:p>
            <a:pPr marL="228600" indent="-228600">
              <a:buAutoNum type="arabicPeriod" startAt="8"/>
            </a:pPr>
            <a:r>
              <a:rPr lang="en-US" sz="1200" dirty="0"/>
              <a:t>WBS, BOE and Risk Register are integrated into </a:t>
            </a:r>
            <a:r>
              <a:rPr lang="en-US" sz="1200" dirty="0" err="1"/>
              <a:t>sPHENIX</a:t>
            </a:r>
            <a:r>
              <a:rPr lang="en-US" sz="1200" dirty="0"/>
              <a:t> P6. Pre-P6 WBS</a:t>
            </a:r>
          </a:p>
          <a:p>
            <a:r>
              <a:rPr lang="en-US" sz="1200" dirty="0"/>
              <a:t>      Dictionary will be updated after this review. </a:t>
            </a:r>
          </a:p>
          <a:p>
            <a:pPr marL="228600" indent="-228600">
              <a:buAutoNum type="arabicPeriod" startAt="9"/>
            </a:pPr>
            <a:r>
              <a:rPr lang="en-US" sz="1200" dirty="0"/>
              <a:t>MVTX project is integrated into </a:t>
            </a:r>
            <a:r>
              <a:rPr lang="en-US" sz="1200" dirty="0" err="1"/>
              <a:t>sPHENIX</a:t>
            </a:r>
            <a:r>
              <a:rPr lang="en-US" sz="1200" dirty="0"/>
              <a:t> P6, PMP developed.</a:t>
            </a:r>
          </a:p>
          <a:p>
            <a:pPr marL="228600" indent="-228600">
              <a:buAutoNum type="arabicPeriod" startAt="9"/>
            </a:pPr>
            <a:endParaRPr lang="en-US" sz="1200" dirty="0"/>
          </a:p>
          <a:p>
            <a:r>
              <a:rPr lang="en-US" sz="1200" dirty="0"/>
              <a:t>11. Beam pipe modification is under discussion between </a:t>
            </a:r>
            <a:r>
              <a:rPr lang="en-US" sz="1200" dirty="0" err="1"/>
              <a:t>sPHENIX</a:t>
            </a:r>
            <a:r>
              <a:rPr lang="en-US" sz="1200" dirty="0"/>
              <a:t> Project</a:t>
            </a:r>
          </a:p>
          <a:p>
            <a:r>
              <a:rPr lang="en-US" sz="1200" dirty="0"/>
              <a:t>       Office and C-AD. This risk is in the MVTX/</a:t>
            </a:r>
            <a:r>
              <a:rPr lang="en-US" sz="1200" dirty="0" err="1"/>
              <a:t>sPHENIX</a:t>
            </a:r>
            <a:r>
              <a:rPr lang="en-US" sz="1200" dirty="0"/>
              <a:t> Risk Register.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820CD-11B9-5B45-9F0C-E8B2218714C6}"/>
              </a:ext>
            </a:extLst>
          </p:cNvPr>
          <p:cNvSpPr/>
          <p:nvPr/>
        </p:nvSpPr>
        <p:spPr>
          <a:xfrm>
            <a:off x="457200" y="2676525"/>
            <a:ext cx="3048000" cy="2000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672180-BD5E-734D-9D93-9D9715DC928B}"/>
              </a:ext>
            </a:extLst>
          </p:cNvPr>
          <p:cNvSpPr/>
          <p:nvPr/>
        </p:nvSpPr>
        <p:spPr>
          <a:xfrm>
            <a:off x="442547" y="1690185"/>
            <a:ext cx="3048000" cy="200025"/>
          </a:xfrm>
          <a:prstGeom prst="rect">
            <a:avLst/>
          </a:prstGeom>
          <a:solidFill>
            <a:schemeClr val="bg1">
              <a:lumMod val="75000"/>
              <a:alpha val="4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8F7718-7047-AA49-A99D-DE627AE081D3}"/>
              </a:ext>
            </a:extLst>
          </p:cNvPr>
          <p:cNvSpPr/>
          <p:nvPr/>
        </p:nvSpPr>
        <p:spPr>
          <a:xfrm>
            <a:off x="457200" y="3204092"/>
            <a:ext cx="3048000" cy="282058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B6C6A6-2ACC-2344-B8EE-9AC00D89E874}"/>
              </a:ext>
            </a:extLst>
          </p:cNvPr>
          <p:cNvSpPr txBox="1"/>
          <p:nvPr/>
        </p:nvSpPr>
        <p:spPr>
          <a:xfrm>
            <a:off x="3739957" y="3935584"/>
            <a:ext cx="517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1,2,3.   MVTX is fully integrated into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P6, milestone and critical paths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      identified in P6; same methodology used for MVTX</a:t>
            </a:r>
          </a:p>
          <a:p>
            <a:pPr marL="228600" indent="-228600">
              <a:buAutoNum type="arabicPeriod" startAt="4"/>
            </a:pPr>
            <a:r>
              <a:rPr lang="en-US" sz="1200" dirty="0">
                <a:solidFill>
                  <a:srgbClr val="0432FF"/>
                </a:solidFill>
              </a:rPr>
              <a:t>      MVTX PMP completed, including change control and configuration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      control methods.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55EB9-DAD1-B349-8006-71D46F9E15E1}"/>
              </a:ext>
            </a:extLst>
          </p:cNvPr>
          <p:cNvSpPr/>
          <p:nvPr/>
        </p:nvSpPr>
        <p:spPr>
          <a:xfrm>
            <a:off x="426643" y="483395"/>
            <a:ext cx="3200400" cy="3078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2F377C-F18E-554D-98D2-46F0C6AD0B35}"/>
              </a:ext>
            </a:extLst>
          </p:cNvPr>
          <p:cNvSpPr/>
          <p:nvPr/>
        </p:nvSpPr>
        <p:spPr>
          <a:xfrm>
            <a:off x="426643" y="3579185"/>
            <a:ext cx="3200400" cy="107272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6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304800" y="165426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FA36F-F61B-164A-87C6-4523CF36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8" r="6711" b="31852"/>
          <a:stretch/>
        </p:blipFill>
        <p:spPr>
          <a:xfrm>
            <a:off x="38373" y="594180"/>
            <a:ext cx="4051140" cy="3653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8D9F6-097E-FE43-8D14-A632BA52B8FE}"/>
              </a:ext>
            </a:extLst>
          </p:cNvPr>
          <p:cNvSpPr txBox="1"/>
          <p:nvPr/>
        </p:nvSpPr>
        <p:spPr>
          <a:xfrm>
            <a:off x="4038744" y="1041859"/>
            <a:ext cx="4853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n-US" sz="1200" dirty="0">
                <a:solidFill>
                  <a:srgbClr val="0432FF"/>
                </a:solidFill>
              </a:rPr>
              <a:t>MVTX early funding request submitted, and BNL has agreed to provide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R&amp;D fund to MIT and LBNL to carry out early R&amp;D on mechanical  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structure design and fabrication estimate 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Institution roles are defined in the PMP.  “MOU” to be established through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collaboration.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Contingency policy in PMP, BNL will own and oversee the spending of the project contingency. 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MVTX risk register developed, integrated into the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Risk Registry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MVTX project will follow exactly the same stave/sensor handling procedures developed by ITS for stave and detector assembly; no major issues found in ITS/IB project on this matter.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KPPs and UPPs are documented in MVTX PMP.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The MVTX science case is well documented in the MVXT full proposal.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New developments are documented through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physics and 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technical notes.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BDCA8-1ACA-024F-9058-495280EF7EFD}"/>
              </a:ext>
            </a:extLst>
          </p:cNvPr>
          <p:cNvSpPr/>
          <p:nvPr/>
        </p:nvSpPr>
        <p:spPr>
          <a:xfrm>
            <a:off x="152400" y="1041859"/>
            <a:ext cx="3782291" cy="213949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Issues and Concerns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7ED-B2B5-F24B-AE9F-72A17C87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6" y="662940"/>
            <a:ext cx="8229600" cy="4248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Carbon structure production cost and schedule </a:t>
            </a:r>
          </a:p>
          <a:p>
            <a:pPr lvl="1"/>
            <a:r>
              <a:rPr lang="en-US" dirty="0"/>
              <a:t>LBNL, other production activities/ATLAS  </a:t>
            </a:r>
          </a:p>
          <a:p>
            <a:pPr lvl="1"/>
            <a:r>
              <a:rPr lang="en-US" dirty="0"/>
              <a:t>Explore other production sites, Italy, France, Korea, US … </a:t>
            </a:r>
          </a:p>
          <a:p>
            <a:pPr lvl="1"/>
            <a:r>
              <a:rPr lang="en-US" dirty="0"/>
              <a:t>High contingency in cost, ~40% </a:t>
            </a:r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/>
              <a:t>Potential clamp shell re-design for insertion - beampipe modification </a:t>
            </a:r>
          </a:p>
          <a:p>
            <a:pPr lvl="1"/>
            <a:r>
              <a:rPr lang="en-US" dirty="0"/>
              <a:t>High contingency in design cost, ~40% </a:t>
            </a:r>
          </a:p>
          <a:p>
            <a:pPr lvl="1"/>
            <a:endParaRPr lang="en-US" dirty="0"/>
          </a:p>
          <a:p>
            <a:r>
              <a:rPr lang="en-US" dirty="0"/>
              <a:t>Mitigations: </a:t>
            </a:r>
          </a:p>
          <a:p>
            <a:pPr lvl="1"/>
            <a:r>
              <a:rPr lang="en-US" dirty="0"/>
              <a:t>Early R&amp;D in mechanical design and fabrication to reduce uncertainties </a:t>
            </a:r>
          </a:p>
          <a:p>
            <a:pPr lvl="1"/>
            <a:r>
              <a:rPr lang="en-US" dirty="0"/>
              <a:t>Work with OSI on integration, following up closely with C-AD on the beampipe issue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305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LANL LDRD support critical for early key R&amp;D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P6, RLS aligned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Project management plan developed, TPC $4.6M, ready for installation on time for Day-1 physics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We are ready to start the project!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 &amp; References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228600" y="35717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– QA plan</a:t>
            </a:r>
            <a:endParaRPr sz="3600"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 rot="3852144">
            <a:off x="5687432" y="3511049"/>
            <a:ext cx="2133534" cy="17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29-30, 2019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532" y="1022117"/>
            <a:ext cx="6012936" cy="292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2971801" y="741547"/>
            <a:ext cx="28471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Tests run on sensors / staves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09600" y="4184514"/>
            <a:ext cx="78915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for building ML/OL modules but the tests run are the same for all sensors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3088386" y="1018546"/>
            <a:ext cx="1369314" cy="292977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EBCD-E937-B84A-A246-2885E66F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2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C5F14-71D6-7143-812B-D68A1FDC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4473"/>
            <a:ext cx="7440345" cy="4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1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25636"/>
            <a:ext cx="8839200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750"/>
          <a:ext cx="2787650" cy="3256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75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EU tables are identical to those used by </a:t>
            </a:r>
            <a:r>
              <a:rPr lang="en-US" sz="1200" dirty="0" err="1"/>
              <a:t>sPHENIX</a:t>
            </a:r>
            <a:r>
              <a:rPr lang="en-US" sz="1200" dirty="0"/>
              <a:t> for establishing baseline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E26-3FF0-4B06-9217-3C52AB0F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9703"/>
            <a:ext cx="302932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6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E2E48-2166-42E4-A6D9-1AC5FC4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55074"/>
            <a:ext cx="51062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79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485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 modification and system integration - done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- done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 – preliminary design available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and installation – plan developed </a:t>
            </a:r>
          </a:p>
          <a:p>
            <a:pPr lvl="1"/>
            <a:r>
              <a:rPr lang="en-US" dirty="0"/>
              <a:t>Follow ALICE ITS procedures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99939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scope, PMP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Long Custom MVTX Readout Cables Tested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6" y="28786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65804" y="1717652"/>
            <a:ext cx="33744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spatial resolution: (w/o clustering) </a:t>
            </a:r>
          </a:p>
          <a:p>
            <a:r>
              <a:rPr lang="en-US" sz="1400" dirty="0" err="1"/>
              <a:t>Peak_sigma_core</a:t>
            </a:r>
            <a:r>
              <a:rPr lang="en-US" sz="1400" dirty="0"/>
              <a:t> = 0.55 (pixel size ) =15 um</a:t>
            </a:r>
          </a:p>
          <a:p>
            <a:r>
              <a:rPr lang="en-US" sz="1400" dirty="0"/>
              <a:t>Chip spatial resolution = 15/sqrt(2) = 11 um</a:t>
            </a:r>
          </a:p>
          <a:p>
            <a:r>
              <a:rPr lang="en-US" sz="1400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7898859" y="4440268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7956640" y="400859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6836189" y="3269137"/>
            <a:ext cx="175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758310"/>
            <a:ext cx="2803331" cy="2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143000" y="119539"/>
            <a:ext cx="6858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/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1586879" y="859907"/>
            <a:ext cx="5229557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200" dirty="0">
                <a:solidFill>
                  <a:srgbClr val="FF0000"/>
                </a:solidFill>
              </a:rPr>
              <a:t>: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Displaced tracks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Large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vertex invariant mass</a:t>
            </a:r>
            <a:endParaRPr sz="1200" dirty="0">
              <a:solidFill>
                <a:srgbClr val="00B050"/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/>
              <a:t>Need high precision tracking and vertex determination – </a:t>
            </a:r>
            <a:r>
              <a:rPr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05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lang="en-US" sz="1050" dirty="0"/>
              <a:t>Need excellent jet detection capabilities – </a:t>
            </a:r>
            <a:r>
              <a:rPr lang="en-US" sz="105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05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40077"/>
            <a:ext cx="7580416" cy="607298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55" y="1940851"/>
            <a:ext cx="3435517" cy="29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557" y="9858"/>
            <a:ext cx="6172200" cy="369332"/>
          </a:xfrm>
        </p:spPr>
        <p:txBody>
          <a:bodyPr/>
          <a:lstStyle/>
          <a:p>
            <a:r>
              <a:rPr lang="en-US" sz="3600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909213"/>
            <a:ext cx="5537483" cy="342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1" y="1374511"/>
            <a:ext cx="5776084" cy="1486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6022" y="3151790"/>
            <a:ext cx="2012419" cy="1203741"/>
            <a:chOff x="6713449" y="4955136"/>
            <a:chExt cx="2461387" cy="1450447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106834" cy="1421726"/>
              <a:chOff x="1957049" y="5218292"/>
              <a:chExt cx="2106834" cy="142172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53307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2"/>
                <a:ext cx="319975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5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6802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1" y="3129418"/>
            <a:ext cx="1758793" cy="996079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10721" y="3163979"/>
            <a:ext cx="1696642" cy="1197140"/>
            <a:chOff x="4911627" y="2884406"/>
            <a:chExt cx="2112608" cy="1469281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7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112608" cy="1429990"/>
              <a:chOff x="4770375" y="4680174"/>
              <a:chExt cx="2112608" cy="142999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59682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25749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92816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30324" y="4292711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29579" y="2589426"/>
            <a:ext cx="16385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shaping time: 2, 5, 10 </a:t>
            </a:r>
            <a:r>
              <a:rPr lang="mr-IN" sz="1050" dirty="0">
                <a:solidFill>
                  <a:srgbClr val="0000FF"/>
                </a:solidFill>
              </a:rPr>
              <a:t>…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μs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F6773-7CFF-FD4D-9D0B-B59AF77C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ITS/IB Production Stave @LANL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B21BC8-623C-1E49-B97C-55D189557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6941" r="19691" b="37138"/>
          <a:stretch/>
        </p:blipFill>
        <p:spPr>
          <a:xfrm>
            <a:off x="38104" y="971550"/>
            <a:ext cx="8953494" cy="35814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DA89-9BE5-9240-A465-AAAA7209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1563E-1DB1-9F40-B056-10EABCBF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4C9A-91DA-B347-98FA-E268E5AE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570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20BF9E-8A09-4343-813C-745F6818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ITS/IB Assembly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E0AD-65C1-134E-82FF-E48E762F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A7BF-6EAC-8D48-9633-DF4CDE70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BF99-D50F-2E44-883E-41469735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D8C27-742A-444D-BAE5-66A9FB99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92295"/>
            <a:ext cx="7239000" cy="41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494772"/>
          </a:xfrm>
        </p:spPr>
        <p:txBody>
          <a:bodyPr/>
          <a:lstStyle/>
          <a:p>
            <a:r>
              <a:rPr lang="en-US" sz="3600" b="1" dirty="0" err="1"/>
              <a:t>sPHENIX</a:t>
            </a:r>
            <a:r>
              <a:rPr lang="en-US" sz="3600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957110" y="2682476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47</a:t>
            </a:fld>
            <a:endParaRPr lang="en-US" dirty="0"/>
          </a:p>
        </p:txBody>
      </p:sp>
      <p:sp>
        <p:nvSpPr>
          <p:cNvPr id="141" name="Date Placeholder 140">
            <a:extLst>
              <a:ext uri="{FF2B5EF4-FFF2-40B4-BE49-F238E27FC236}">
                <a16:creationId xmlns:a16="http://schemas.microsoft.com/office/drawing/2014/main" id="{BFDAB04C-C9F4-8340-B40A-D0276C1A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142" name="Footer Placeholder 141">
            <a:extLst>
              <a:ext uri="{FF2B5EF4-FFF2-40B4-BE49-F238E27FC236}">
                <a16:creationId xmlns:a16="http://schemas.microsoft.com/office/drawing/2014/main" id="{5FB811E2-923E-0E42-A8F3-8A14DE7E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6E72184F-C914-ED42-9792-6C68CB011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450" y="971550"/>
            <a:ext cx="5499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39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16729-22BE-104F-B49C-FEA5D60F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A7238-E48C-2B40-9BD0-BF3B4A23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4CA7-25F7-0B41-8318-7536A291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BD3BF-B057-6349-AD23-5604531D9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87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AA70E-6B1E-DA45-A11D-C3A296A0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2334E-5BB2-4E4B-9FE6-6CF67912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85C15-5080-384C-A16B-3629FAB4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03B52-E24E-BC4C-B7C2-E1448EA6D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Autofit/>
          </a:bodyPr>
          <a:lstStyle/>
          <a:p>
            <a:r>
              <a:rPr lang="en-US" sz="3200" dirty="0"/>
              <a:t>MVTX Enables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78" y="852251"/>
            <a:ext cx="4724400" cy="16985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MVTX: Open heavy flavor physics –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</a:t>
            </a:r>
          </a:p>
          <a:p>
            <a:pPr lvl="1"/>
            <a:r>
              <a:rPr lang="en-US" dirty="0"/>
              <a:t>Precision study of the “inner workings of QGP”(LRP15)  </a:t>
            </a:r>
          </a:p>
          <a:p>
            <a:pPr lvl="1"/>
            <a:r>
              <a:rPr lang="en-US" dirty="0"/>
              <a:t>Quantitative determination of key parameters of QGP properties and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0434" y="2659292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42718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F38BA-A344-3045-B923-A56D1FA3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906170"/>
            <a:ext cx="2452255" cy="19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45078-2932-274E-AAC1-FAB97996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A9536-2C43-1D4C-948C-5485854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76854-4D7A-3542-B7EF-5C81C5FE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9B4DB-C3EB-9B47-8445-AF062CC1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50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EBDAF-3D72-2D40-AEE2-80CA0054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1AC95-2102-1145-8F87-3405A28C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91C68-A26F-4042-92FC-4D4FD0A2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58F36-E56C-1747-9D24-CAFC835C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8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FF388-A3FD-C148-8496-CA0172CA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F2DCC-002F-164E-A2DC-C72C03FC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C2F2D-62A6-CA4B-B15E-94F71A35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8C5B2-19D0-DD41-8A0D-03FB5D71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5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2FD87-4F17-1147-965D-185960ED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0E464-F8FF-6742-B567-AD6A8C50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14BD7-147A-FD4A-B590-37DE6C3D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CF94E-21B9-844C-987F-9DB89E15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1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A70B5-8CA9-C54D-BD5C-DB7F6A67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34736-CD1F-2E4F-9DA6-CAFC49A5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11E35-2E58-454C-B9C6-DF488B42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5EC24-BC17-C74C-8D86-AF2EAFB0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8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A301C-B138-254B-82CA-7219D41D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D33CA-426C-CA4A-83D9-7CB52479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81798-91EE-DA40-88BA-3B6F3A20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ED02A-2F62-D64E-BC2C-F89871975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336963" cy="28508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1"/>
            <a:r>
              <a:rPr lang="en-US" dirty="0"/>
              <a:t>Jet quenching &amp; energy loss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1"/>
            <a:r>
              <a:rPr lang="en-US" dirty="0"/>
              <a:t>Temperature and momentum dependence of QGP transport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752600" y="4211766"/>
            <a:ext cx="4978480" cy="96209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/>
                <a:t>m</a:t>
              </a:r>
              <a:r>
                <a:rPr lang="en-US" altLang="en-US" sz="900" i="1" baseline="-25000" dirty="0"/>
                <a:t>u</a:t>
              </a:r>
              <a:r>
                <a:rPr lang="en-US" altLang="en-US" sz="900" i="1" dirty="0"/>
                <a:t> m</a:t>
              </a:r>
              <a:r>
                <a:rPr lang="en-US" altLang="en-US" sz="900" i="1" baseline="-25000" dirty="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782769" y="661495"/>
            <a:ext cx="296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2450" y="2524414"/>
            <a:ext cx="2291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0F28C-F92C-B541-97B3-54B4458BB7DC}"/>
              </a:ext>
            </a:extLst>
          </p:cNvPr>
          <p:cNvSpPr txBox="1"/>
          <p:nvPr/>
        </p:nvSpPr>
        <p:spPr>
          <a:xfrm>
            <a:off x="7961668" y="994124"/>
            <a:ext cx="954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MVTX </a:t>
            </a:r>
          </a:p>
          <a:p>
            <a:r>
              <a:rPr lang="en-US" sz="1200" dirty="0"/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995749"/>
            <a:ext cx="4944608" cy="184497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600" y="46153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7FAA1A-7269-3346-95F7-A308CD8405EF}"/>
              </a:ext>
            </a:extLst>
          </p:cNvPr>
          <p:cNvGrpSpPr/>
          <p:nvPr/>
        </p:nvGrpSpPr>
        <p:grpSpPr>
          <a:xfrm>
            <a:off x="360413" y="2816137"/>
            <a:ext cx="5291777" cy="1823808"/>
            <a:chOff x="1306411" y="2840726"/>
            <a:chExt cx="5291777" cy="1823808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284072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319580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06411" y="373576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 </a:t>
              </a:r>
              <a:r>
                <a:rPr lang="en-US" dirty="0" err="1"/>
                <a:t>μm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462195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68103" y="272982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62600" y="863962"/>
            <a:ext cx="3280564" cy="1671512"/>
            <a:chOff x="5426880" y="1521282"/>
            <a:chExt cx="4374084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710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6880" y="2594690"/>
              <a:ext cx="1150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815432"/>
              <a:ext cx="3014671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Power density &lt; 40 </a:t>
              </a:r>
              <a:r>
                <a:rPr lang="en-US" sz="1400" dirty="0" err="1">
                  <a:solidFill>
                    <a:srgbClr val="FF0000"/>
                  </a:solidFill>
                </a:rPr>
                <a:t>mW</a:t>
              </a:r>
              <a:r>
                <a:rPr lang="en-US" sz="1400" dirty="0">
                  <a:solidFill>
                    <a:srgbClr val="FF0000"/>
                  </a:solidFill>
                </a:rPr>
                <a:t>/cm</a:t>
              </a:r>
              <a:r>
                <a:rPr lang="en-US" sz="1400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90953" y="2583418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E968FEB7-2494-9841-98C1-A8BAED2B7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6941" r="19691" b="37138"/>
          <a:stretch/>
        </p:blipFill>
        <p:spPr bwMode="auto">
          <a:xfrm>
            <a:off x="5691394" y="3071338"/>
            <a:ext cx="3452606" cy="138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29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59472" y="3410749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076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Service Barrel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3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4017701" y="2516366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End-Wheels</a:t>
            </a:r>
            <a:endParaRPr lang="en-US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32CC1-5142-A44B-A9AB-FB0A94C36C78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104578" y="3687748"/>
            <a:ext cx="2414505" cy="1130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69" y="350147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129410" y="3179917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A1D8B-7B5B-3147-BE3A-7E52310E291D}"/>
              </a:ext>
            </a:extLst>
          </p:cNvPr>
          <p:cNvSpPr txBox="1"/>
          <p:nvPr/>
        </p:nvSpPr>
        <p:spPr>
          <a:xfrm>
            <a:off x="298893" y="693136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All electronics are “as built” by ALICE/ATLAS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Modify the ALICE mechanics to fit it in </a:t>
            </a:r>
            <a:r>
              <a:rPr lang="en-US" sz="1100" dirty="0" err="1">
                <a:solidFill>
                  <a:srgbClr val="FF0000"/>
                </a:solidFill>
              </a:rPr>
              <a:t>sPHENIX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1614A-B660-C349-8535-1E59F3AB8712}"/>
              </a:ext>
            </a:extLst>
          </p:cNvPr>
          <p:cNvSpPr txBox="1"/>
          <p:nvPr/>
        </p:nvSpPr>
        <p:spPr>
          <a:xfrm>
            <a:off x="4672913" y="4179660"/>
            <a:ext cx="169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Layers: </a:t>
            </a:r>
          </a:p>
          <a:p>
            <a:r>
              <a:rPr lang="en-US" dirty="0"/>
              <a:t>12/16/20 staves</a:t>
            </a:r>
          </a:p>
        </p:txBody>
      </p:sp>
    </p:spTree>
    <p:extLst>
      <p:ext uri="{BB962C8B-B14F-4D97-AF65-F5344CB8AC3E}">
        <p14:creationId xmlns:p14="http://schemas.microsoft.com/office/powerpoint/2010/main" val="424333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66605" y="619523"/>
            <a:ext cx="4521903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@UT-A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FELIX boards @LANL/BNL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615674"/>
            <a:ext cx="4521903" cy="4115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MVTX detector mechanical structures (3.02.03)</a:t>
            </a:r>
          </a:p>
          <a:p>
            <a:pPr lvl="2"/>
            <a:r>
              <a:rPr lang="en-US" dirty="0"/>
              <a:t>Design &amp; simulations 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(3.02.04)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 (3.02.03.03)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4400" y="3651353"/>
            <a:ext cx="4217102" cy="11541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no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</a:t>
            </a:r>
            <a:r>
              <a:rPr lang="en-US" sz="1100" dirty="0"/>
              <a:t>- 84 ALICE/ITS-IB (modified) staves from CERN; </a:t>
            </a:r>
          </a:p>
          <a:p>
            <a:r>
              <a:rPr lang="en-US" sz="1100" dirty="0"/>
              <a:t>          48+spares(2-inner layers+10%)  </a:t>
            </a:r>
          </a:p>
          <a:p>
            <a:r>
              <a:rPr lang="en-US" sz="1100" dirty="0"/>
              <a:t>  - 60 ALICE/ITS-RU from CERN</a:t>
            </a:r>
          </a:p>
          <a:p>
            <a:r>
              <a:rPr lang="en-US" sz="1100" dirty="0"/>
              <a:t>          48+spares(12, 25%)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Early R&amp;D by LANL LDRD $5M, FY17-19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983D1-5F83-BE42-A684-FA2CBD7DB9C6}"/>
              </a:ext>
            </a:extLst>
          </p:cNvPr>
          <p:cNvSpPr txBox="1"/>
          <p:nvPr/>
        </p:nvSpPr>
        <p:spPr>
          <a:xfrm>
            <a:off x="55492" y="1290251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Walt’s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75416-8BCF-EB44-9563-EF9D9B9CBF2A}"/>
              </a:ext>
            </a:extLst>
          </p:cNvPr>
          <p:cNvSpPr txBox="1"/>
          <p:nvPr/>
        </p:nvSpPr>
        <p:spPr>
          <a:xfrm>
            <a:off x="37034" y="211522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Camelia’s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884EF-46B6-7E49-A44A-A4A0A55D52F2}"/>
              </a:ext>
            </a:extLst>
          </p:cNvPr>
          <p:cNvSpPr txBox="1"/>
          <p:nvPr/>
        </p:nvSpPr>
        <p:spPr>
          <a:xfrm>
            <a:off x="8067899" y="89079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Jo’s talk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F22E6-6C70-D74D-83A0-661D45BC57C2}"/>
              </a:ext>
            </a:extLst>
          </p:cNvPr>
          <p:cNvSpPr txBox="1"/>
          <p:nvPr/>
        </p:nvSpPr>
        <p:spPr>
          <a:xfrm>
            <a:off x="52606" y="4179744"/>
            <a:ext cx="841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Yuan’s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E6EF-6296-E14A-958B-05D4CAC38548}"/>
              </a:ext>
            </a:extLst>
          </p:cNvPr>
          <p:cNvSpPr txBox="1"/>
          <p:nvPr/>
        </p:nvSpPr>
        <p:spPr>
          <a:xfrm>
            <a:off x="4946922" y="3310212"/>
            <a:ext cx="1961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Ready for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09177-C411-7241-92DA-C131A0FC48D9}"/>
              </a:ext>
            </a:extLst>
          </p:cNvPr>
          <p:cNvSpPr txBox="1"/>
          <p:nvPr/>
        </p:nvSpPr>
        <p:spPr>
          <a:xfrm>
            <a:off x="1220641" y="2217677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E40EE-C45C-8947-B861-010DBE61A6AE}"/>
              </a:ext>
            </a:extLst>
          </p:cNvPr>
          <p:cNvSpPr txBox="1"/>
          <p:nvPr/>
        </p:nvSpPr>
        <p:spPr>
          <a:xfrm>
            <a:off x="1176039" y="4456743"/>
            <a:ext cx="1976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Mature, following 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6E17-BEFF-634D-B26D-5D3C8DB459B3}"/>
              </a:ext>
            </a:extLst>
          </p:cNvPr>
          <p:cNvSpPr txBox="1"/>
          <p:nvPr/>
        </p:nvSpPr>
        <p:spPr>
          <a:xfrm>
            <a:off x="1143000" y="3696320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105AA-5F3F-E241-82C6-67675765785E}"/>
              </a:ext>
            </a:extLst>
          </p:cNvPr>
          <p:cNvSpPr txBox="1"/>
          <p:nvPr/>
        </p:nvSpPr>
        <p:spPr>
          <a:xfrm>
            <a:off x="7879258" y="4108240"/>
            <a:ext cx="997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Off-project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41426</TotalTime>
  <Words>3735</Words>
  <Application>Microsoft Macintosh PowerPoint</Application>
  <PresentationFormat>On-screen Show (16:9)</PresentationFormat>
  <Paragraphs>775</Paragraphs>
  <Slides>55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Noto Sans Symbols</vt:lpstr>
      <vt:lpstr>Arial</vt:lpstr>
      <vt:lpstr>Arial Black</vt:lpstr>
      <vt:lpstr>Arial Narrow</vt:lpstr>
      <vt:lpstr>Calibri</vt:lpstr>
      <vt:lpstr>Calibri Light</vt:lpstr>
      <vt:lpstr>Symbol</vt:lpstr>
      <vt:lpstr>Office Theme</vt:lpstr>
      <vt:lpstr>Review Documents Available on the Agenda Page</vt:lpstr>
      <vt:lpstr>Today’s Presentations</vt:lpstr>
      <vt:lpstr> sPHENIX  MVTX Cost and Schedule  Review MVTX Overview </vt:lpstr>
      <vt:lpstr>Outline</vt:lpstr>
      <vt:lpstr>MVTX Enables Exciting Science</vt:lpstr>
      <vt:lpstr>The sPHENIX 3rd Science Pillar </vt:lpstr>
      <vt:lpstr>Monolithic-Active-Pixel-Sensors (MAPS) The next Generation State of the Art Pixel Tracker</vt:lpstr>
      <vt:lpstr>MVTX Detector – Modified from ALICE/ITS Design</vt:lpstr>
      <vt:lpstr>Scope of the MVTX Project – WBS 3.02</vt:lpstr>
      <vt:lpstr>MVTX Scope – WBS Summary</vt:lpstr>
      <vt:lpstr>Project Management Plan</vt:lpstr>
      <vt:lpstr>MVTX Deliverables in PMP </vt:lpstr>
      <vt:lpstr>MVTX Performance Parameters: KPPs &amp; UPPs</vt:lpstr>
      <vt:lpstr>Baseline Change Control in PMP</vt:lpstr>
      <vt:lpstr>MVTX Organization Chart</vt:lpstr>
      <vt:lpstr>Collaborators &amp; Responsibilities</vt:lpstr>
      <vt:lpstr>MVTX Detector, Cost &amp; Schedule</vt:lpstr>
      <vt:lpstr>MVTX Readout, Power and Controls</vt:lpstr>
      <vt:lpstr>MVTX Global Mechanical System Integration </vt:lpstr>
      <vt:lpstr>Cost Drivers</vt:lpstr>
      <vt:lpstr>Labor Profile in P6</vt:lpstr>
      <vt:lpstr>Schedules &amp; Milestones </vt:lpstr>
      <vt:lpstr>Risk Register</vt:lpstr>
      <vt:lpstr>Project Status &amp; Highlights</vt:lpstr>
      <vt:lpstr>Very Successful Test Beam @Fermilab 5/20-25, 6/17-22, 2019</vt:lpstr>
      <vt:lpstr>2019 MVTX Test Beam Setup @Fermilab</vt:lpstr>
      <vt:lpstr>Recommendations from Last April Director’s Review </vt:lpstr>
      <vt:lpstr>PowerPoint Presentation</vt:lpstr>
      <vt:lpstr>PowerPoint Presentation</vt:lpstr>
      <vt:lpstr>PowerPoint Presentation</vt:lpstr>
      <vt:lpstr>PowerPoint Presentation</vt:lpstr>
      <vt:lpstr>Issues and Concerns  </vt:lpstr>
      <vt:lpstr>Summary</vt:lpstr>
      <vt:lpstr>Back Up &amp; References </vt:lpstr>
      <vt:lpstr>Staves – QA plan</vt:lpstr>
      <vt:lpstr> Critical Path</vt:lpstr>
      <vt:lpstr> Estimate Uncertainty </vt:lpstr>
      <vt:lpstr> Estimate Uncertainty by WBS</vt:lpstr>
      <vt:lpstr>Engineering &amp; Technology Readiness</vt:lpstr>
      <vt:lpstr>Long Custom MVTX Readout Cables Tested</vt:lpstr>
      <vt:lpstr>Detector Misalignment &amp; Hit Spatial Resolution Study</vt:lpstr>
      <vt:lpstr>B-Hadron &amp; b-Jet Tagging</vt:lpstr>
      <vt:lpstr>ALPIDE/MAPS Operation</vt:lpstr>
      <vt:lpstr>Staves - General layout</vt:lpstr>
      <vt:lpstr>ITS/IB Production Stave @LANL</vt:lpstr>
      <vt:lpstr>ALICE ITS/IB Assembly </vt:lpstr>
      <vt:lpstr>sPHENIX DAQ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521</cp:revision>
  <cp:lastPrinted>2019-07-28T15:57:36Z</cp:lastPrinted>
  <dcterms:created xsi:type="dcterms:W3CDTF">2015-10-24T00:32:43Z</dcterms:created>
  <dcterms:modified xsi:type="dcterms:W3CDTF">2019-07-28T15:57:59Z</dcterms:modified>
</cp:coreProperties>
</file>