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874" r:id="rId2"/>
    <p:sldId id="896" r:id="rId3"/>
    <p:sldId id="315" r:id="rId4"/>
    <p:sldId id="329" r:id="rId5"/>
    <p:sldId id="873" r:id="rId6"/>
    <p:sldId id="498" r:id="rId7"/>
    <p:sldId id="308" r:id="rId8"/>
    <p:sldId id="882" r:id="rId9"/>
    <p:sldId id="595" r:id="rId10"/>
    <p:sldId id="884" r:id="rId11"/>
    <p:sldId id="334" r:id="rId12"/>
    <p:sldId id="885" r:id="rId13"/>
    <p:sldId id="336" r:id="rId14"/>
    <p:sldId id="293" r:id="rId15"/>
    <p:sldId id="330" r:id="rId16"/>
    <p:sldId id="876" r:id="rId17"/>
    <p:sldId id="900" r:id="rId18"/>
    <p:sldId id="599" r:id="rId19"/>
    <p:sldId id="568" r:id="rId20"/>
    <p:sldId id="865" r:id="rId21"/>
    <p:sldId id="897" r:id="rId22"/>
    <p:sldId id="866" r:id="rId23"/>
    <p:sldId id="324" r:id="rId24"/>
    <p:sldId id="260" r:id="rId25"/>
    <p:sldId id="264" r:id="rId26"/>
    <p:sldId id="285" r:id="rId27"/>
    <p:sldId id="867" r:id="rId28"/>
    <p:sldId id="886" r:id="rId29"/>
    <p:sldId id="888" r:id="rId30"/>
    <p:sldId id="889" r:id="rId31"/>
    <p:sldId id="890" r:id="rId32"/>
    <p:sldId id="872" r:id="rId33"/>
    <p:sldId id="868" r:id="rId34"/>
    <p:sldId id="326" r:id="rId35"/>
    <p:sldId id="883" r:id="rId36"/>
    <p:sldId id="319" r:id="rId37"/>
    <p:sldId id="898" r:id="rId38"/>
    <p:sldId id="899" r:id="rId39"/>
    <p:sldId id="869" r:id="rId40"/>
    <p:sldId id="864" r:id="rId41"/>
    <p:sldId id="275" r:id="rId42"/>
    <p:sldId id="380" r:id="rId43"/>
    <p:sldId id="414" r:id="rId44"/>
    <p:sldId id="282" r:id="rId45"/>
    <p:sldId id="910" r:id="rId46"/>
    <p:sldId id="909" r:id="rId47"/>
    <p:sldId id="286" r:id="rId48"/>
    <p:sldId id="901" r:id="rId49"/>
    <p:sldId id="902" r:id="rId50"/>
    <p:sldId id="903" r:id="rId51"/>
    <p:sldId id="904" r:id="rId52"/>
    <p:sldId id="905" r:id="rId53"/>
    <p:sldId id="906" r:id="rId54"/>
    <p:sldId id="907" r:id="rId55"/>
    <p:sldId id="908" r:id="rId56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0244"/>
    <p:restoredTop sz="94489"/>
  </p:normalViewPr>
  <p:slideViewPr>
    <p:cSldViewPr>
      <p:cViewPr varScale="1">
        <p:scale>
          <a:sx n="165" d="100"/>
          <a:sy n="165" d="100"/>
        </p:scale>
        <p:origin x="1008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7/28/19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7/28/19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86118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2569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571503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2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629470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40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3956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4930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5:notes"/>
          <p:cNvSpPr txBox="1">
            <a:spLocks noGrp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spcFirstLastPara="1" wrap="square" lIns="92950" tIns="46475" rIns="92950" bIns="46475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7370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AN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38820"/>
            <a:ext cx="9144000" cy="41308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2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"/>
            <a:ext cx="8229600" cy="738820"/>
          </a:xfrm>
          <a:prstGeom prst="rect">
            <a:avLst/>
          </a:prstGeom>
        </p:spPr>
        <p:txBody>
          <a:bodyPr anchor="ctr"/>
          <a:lstStyle/>
          <a:p>
            <a:r>
              <a:rPr lang="en-US" dirty="0"/>
              <a:t>Click to edit title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848727"/>
            <a:ext cx="8229600" cy="3895596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  <a:lvl2pPr marL="311468" indent="-154305">
              <a:defRPr sz="1620"/>
            </a:lvl2pPr>
            <a:lvl3pPr marL="464345" indent="-155735">
              <a:defRPr sz="1440"/>
            </a:lvl3pPr>
            <a:lvl4pPr marL="617220" indent="-155735">
              <a:defRPr sz="1260"/>
            </a:lvl4pPr>
            <a:lvl5pPr marL="770097" indent="-157163">
              <a:defRPr/>
            </a:lvl5pPr>
          </a:lstStyle>
          <a:p>
            <a:pPr lvl="0"/>
            <a:r>
              <a:rPr lang="en-US" dirty="0"/>
              <a:t>Click to edit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7F9696-39D5-F34C-B642-02B8BAAB1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D3F7B69E-DA8B-F343-BD35-3A41FE690B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976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microsoft.com/office/2007/relationships/hdphoto" Target="../media/hdphoto1.wdp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tif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tiff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tiff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tif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tif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FF5A86-533D-8243-A66B-AFC32C409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785" y="82153"/>
            <a:ext cx="8229600" cy="432197"/>
          </a:xfrm>
        </p:spPr>
        <p:txBody>
          <a:bodyPr>
            <a:noAutofit/>
          </a:bodyPr>
          <a:lstStyle/>
          <a:p>
            <a:r>
              <a:rPr lang="en-US" sz="2800" dirty="0"/>
              <a:t>Review Documents Available on the Agenda Page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082F1AB-B558-C541-A2D2-A6020165C3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48156" y="1150514"/>
            <a:ext cx="4267200" cy="33944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MVTX BOE</a:t>
            </a:r>
          </a:p>
          <a:p>
            <a:r>
              <a:rPr lang="en-US" dirty="0"/>
              <a:t>MVTX PMP</a:t>
            </a:r>
          </a:p>
          <a:p>
            <a:r>
              <a:rPr lang="en-US" dirty="0" err="1"/>
              <a:t>sPHENIX</a:t>
            </a:r>
            <a:r>
              <a:rPr lang="en-US" dirty="0"/>
              <a:t>/MVTX Risk Register</a:t>
            </a:r>
          </a:p>
          <a:p>
            <a:r>
              <a:rPr lang="en-US" dirty="0"/>
              <a:t>MVTX P6 dump, w/ Gantt Chart</a:t>
            </a:r>
          </a:p>
          <a:p>
            <a:r>
              <a:rPr lang="en-US" dirty="0"/>
              <a:t>MVTX full proposal </a:t>
            </a:r>
          </a:p>
          <a:p>
            <a:r>
              <a:rPr lang="en-US" dirty="0"/>
              <a:t>RU acceptance QA plan</a:t>
            </a:r>
          </a:p>
          <a:p>
            <a:r>
              <a:rPr lang="en-US" dirty="0"/>
              <a:t>Stave acceptance QA plan</a:t>
            </a:r>
          </a:p>
          <a:p>
            <a:r>
              <a:rPr lang="en-US" dirty="0"/>
              <a:t>MVTX Pre-P6 WBS Dictionary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93758A-F7D6-8B4F-90AF-F209885B9E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7244" y="1081599"/>
            <a:ext cx="4038600" cy="3394472"/>
          </a:xfrm>
        </p:spPr>
        <p:txBody>
          <a:bodyPr/>
          <a:lstStyle/>
          <a:p>
            <a:r>
              <a:rPr lang="en-US" dirty="0"/>
              <a:t>MVTX C&amp;S Review Charge </a:t>
            </a:r>
          </a:p>
          <a:p>
            <a:endParaRPr lang="en-US" dirty="0"/>
          </a:p>
          <a:p>
            <a:r>
              <a:rPr lang="en-US" dirty="0"/>
              <a:t>Previous Review report</a:t>
            </a:r>
          </a:p>
          <a:p>
            <a:pPr lvl="1"/>
            <a:r>
              <a:rPr lang="en-US" dirty="0"/>
              <a:t>BNL Director’s Review 4/2019</a:t>
            </a:r>
          </a:p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4881DE-F9A3-9A4C-96D6-C13657168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BABB35-820A-C541-8640-4B9940CF0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4FF43-C4AE-3E44-85DB-2A1EBE6A4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08D889-C4B0-D54A-A6AF-325F2CA406BF}"/>
              </a:ext>
            </a:extLst>
          </p:cNvPr>
          <p:cNvSpPr/>
          <p:nvPr/>
        </p:nvSpPr>
        <p:spPr>
          <a:xfrm>
            <a:off x="2362201" y="598514"/>
            <a:ext cx="3582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https://</a:t>
            </a:r>
            <a:r>
              <a:rPr lang="en-US" b="1" dirty="0" err="1"/>
              <a:t>indico.bnl.gov</a:t>
            </a:r>
            <a:r>
              <a:rPr lang="en-US" b="1" dirty="0"/>
              <a:t>/event/6544/</a:t>
            </a:r>
          </a:p>
        </p:txBody>
      </p:sp>
    </p:spTree>
    <p:extLst>
      <p:ext uri="{BB962C8B-B14F-4D97-AF65-F5344CB8AC3E}">
        <p14:creationId xmlns:p14="http://schemas.microsoft.com/office/powerpoint/2010/main" val="33093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2FD41DDC-DEAB-7346-A358-CF6BD2227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MVTX Scope – WBS Summary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260F-28C5-6C42-80EC-C179AAD58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1D335-BE3E-1E41-8154-39E2325C0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42E496-694D-BC47-B1FB-3E2911BE6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B7689-1836-4D61-9E3B-BD5F97E6A309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C3C992-1E8A-6141-9B02-59E49CB50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00823"/>
            <a:ext cx="4393005" cy="4333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CCE6C1-BAAB-D74C-98D7-4C523F0E7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819150"/>
            <a:ext cx="4664597" cy="314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2A26D28-3359-1D4F-BA05-C655B608B572}"/>
              </a:ext>
            </a:extLst>
          </p:cNvPr>
          <p:cNvSpPr txBox="1"/>
          <p:nvPr/>
        </p:nvSpPr>
        <p:spPr>
          <a:xfrm>
            <a:off x="4953000" y="4078446"/>
            <a:ext cx="36092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Major Challenge: Mechanical System</a:t>
            </a:r>
          </a:p>
        </p:txBody>
      </p:sp>
    </p:spTree>
    <p:extLst>
      <p:ext uri="{BB962C8B-B14F-4D97-AF65-F5344CB8AC3E}">
        <p14:creationId xmlns:p14="http://schemas.microsoft.com/office/powerpoint/2010/main" val="22268740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0C5B7-957F-4749-87B4-6212EBD9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Project Management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2BA0A-7631-AA4B-B728-59D7DB400E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801" y="678753"/>
            <a:ext cx="4571272" cy="418278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Draft PMP document completed</a:t>
            </a:r>
          </a:p>
          <a:p>
            <a:pPr lvl="1"/>
            <a:r>
              <a:rPr lang="en-US" dirty="0"/>
              <a:t>Project baseline</a:t>
            </a:r>
          </a:p>
          <a:p>
            <a:pPr lvl="2"/>
            <a:r>
              <a:rPr lang="en-US" dirty="0"/>
              <a:t>Physics </a:t>
            </a:r>
          </a:p>
          <a:p>
            <a:pPr lvl="2"/>
            <a:r>
              <a:rPr lang="en-US" dirty="0"/>
              <a:t>Functional requirements/KPP</a:t>
            </a:r>
          </a:p>
          <a:p>
            <a:pPr lvl="2"/>
            <a:r>
              <a:rPr lang="en-US" dirty="0"/>
              <a:t>Technical scope</a:t>
            </a:r>
          </a:p>
          <a:p>
            <a:pPr lvl="2"/>
            <a:r>
              <a:rPr lang="en-US" dirty="0"/>
              <a:t>Cost breakdown</a:t>
            </a:r>
          </a:p>
          <a:p>
            <a:pPr lvl="2"/>
            <a:r>
              <a:rPr lang="en-US" dirty="0"/>
              <a:t>Schedule</a:t>
            </a:r>
          </a:p>
          <a:p>
            <a:pPr lvl="2"/>
            <a:r>
              <a:rPr lang="en-US" dirty="0"/>
              <a:t>Funding profile</a:t>
            </a:r>
          </a:p>
          <a:p>
            <a:pPr lvl="2"/>
            <a:r>
              <a:rPr lang="en-US" dirty="0"/>
              <a:t>Planned BNL funding </a:t>
            </a:r>
          </a:p>
          <a:p>
            <a:pPr lvl="2"/>
            <a:r>
              <a:rPr lang="en-US" dirty="0"/>
              <a:t>Baseline change control </a:t>
            </a:r>
          </a:p>
          <a:p>
            <a:pPr lvl="1"/>
            <a:r>
              <a:rPr lang="en-US" dirty="0"/>
              <a:t>Management structure</a:t>
            </a:r>
          </a:p>
          <a:p>
            <a:pPr lvl="2"/>
            <a:r>
              <a:rPr lang="en-US" dirty="0"/>
              <a:t>Organization and team</a:t>
            </a:r>
          </a:p>
          <a:p>
            <a:pPr lvl="2"/>
            <a:r>
              <a:rPr lang="en-US" dirty="0"/>
              <a:t>Management responsibilities </a:t>
            </a:r>
          </a:p>
          <a:p>
            <a:pPr lvl="2"/>
            <a:r>
              <a:rPr lang="en-US" dirty="0"/>
              <a:t>Participating institutions</a:t>
            </a:r>
          </a:p>
          <a:p>
            <a:pPr lvl="1"/>
            <a:r>
              <a:rPr lang="en-US" dirty="0"/>
              <a:t>Project management and oversight </a:t>
            </a:r>
          </a:p>
          <a:p>
            <a:pPr lvl="2"/>
            <a:r>
              <a:rPr lang="en-US" dirty="0"/>
              <a:t>Risk management </a:t>
            </a:r>
          </a:p>
          <a:p>
            <a:pPr lvl="2"/>
            <a:r>
              <a:rPr lang="en-US" dirty="0"/>
              <a:t>Project reporting </a:t>
            </a:r>
          </a:p>
          <a:p>
            <a:pPr lvl="2"/>
            <a:r>
              <a:rPr lang="en-US" dirty="0"/>
              <a:t>Engineering and technology readiness </a:t>
            </a:r>
          </a:p>
          <a:p>
            <a:pPr lvl="2"/>
            <a:r>
              <a:rPr lang="en-US" dirty="0"/>
              <a:t>Quality assurance and configuration/document management </a:t>
            </a:r>
          </a:p>
          <a:p>
            <a:pPr lvl="2"/>
            <a:r>
              <a:rPr lang="en-US" dirty="0"/>
              <a:t>Operation readiness plan</a:t>
            </a:r>
          </a:p>
          <a:p>
            <a:pPr lvl="2"/>
            <a:r>
              <a:rPr lang="en-US" dirty="0"/>
              <a:t>ESSH plans and fabrication </a:t>
            </a:r>
          </a:p>
          <a:p>
            <a:pPr lvl="2"/>
            <a:r>
              <a:rPr lang="en-US" dirty="0"/>
              <a:t>Project closeout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Project fully integrated into </a:t>
            </a:r>
            <a:r>
              <a:rPr lang="en-US" dirty="0" err="1"/>
              <a:t>sPHENIX</a:t>
            </a:r>
            <a:r>
              <a:rPr lang="en-US" dirty="0"/>
              <a:t> P6  </a:t>
            </a:r>
          </a:p>
          <a:p>
            <a:pPr lvl="1"/>
            <a:r>
              <a:rPr lang="en-US" dirty="0"/>
              <a:t>Costs, schedules and risk register 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CF9A0-B592-5E4A-A6C1-D3E7F5B29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2A6E40-960C-CD41-A3B7-98C60B26A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46B745-9B2E-A446-B93F-9A38ED1D4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11</a:t>
            </a:fld>
            <a:endParaRPr lang="en-US" alt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F628A52-20AE-C441-A32A-68DF7B12DF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2480" y="637215"/>
            <a:ext cx="3499589" cy="4308561"/>
          </a:xfrm>
          <a:prstGeom prst="rect">
            <a:avLst/>
          </a:prstGeom>
          <a:ln w="12700">
            <a:solidFill>
              <a:srgbClr val="0432FF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0DD9968-B6D5-3847-94C8-BE515C9D9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9492">
            <a:off x="3180121" y="2579904"/>
            <a:ext cx="3017903" cy="606968"/>
          </a:xfrm>
          <a:prstGeom prst="rect">
            <a:avLst/>
          </a:prstGeom>
          <a:ln w="15875">
            <a:solidFill>
              <a:srgbClr val="0432FF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FABB6E-3A8F-5C43-ABAE-6BCEA5452D7E}"/>
              </a:ext>
            </a:extLst>
          </p:cNvPr>
          <p:cNvCxnSpPr>
            <a:cxnSpLocks/>
          </p:cNvCxnSpPr>
          <p:nvPr/>
        </p:nvCxnSpPr>
        <p:spPr>
          <a:xfrm flipH="1">
            <a:off x="2286001" y="3028950"/>
            <a:ext cx="870230" cy="228600"/>
          </a:xfrm>
          <a:prstGeom prst="straightConnector1">
            <a:avLst/>
          </a:prstGeom>
          <a:ln w="1905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27696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11AB9-7CF6-984F-AA26-E85286394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MVTX Deliverables in PMP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81689-73E5-AB41-B151-717999AC5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578DF-E556-2C4C-807D-C7F7BDC7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8A7981-01A5-374E-B6DE-33C937073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5F30A6-3FE8-F24B-8607-11BF4B3EA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473" y="773668"/>
            <a:ext cx="8393053" cy="241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329D19-DF93-4943-9712-2DD3E967F529}"/>
              </a:ext>
            </a:extLst>
          </p:cNvPr>
          <p:cNvSpPr txBox="1"/>
          <p:nvPr/>
        </p:nvSpPr>
        <p:spPr>
          <a:xfrm>
            <a:off x="533400" y="4400550"/>
            <a:ext cx="7145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*:  The staves and RUs are from BNL contribution, no cost to MVTX project.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330F2E-DC1A-2C42-B7D9-4DF7E3A74C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133097"/>
            <a:ext cx="3797551" cy="12369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058227-9694-E148-9FEC-C6E6EBEE8EB9}"/>
              </a:ext>
            </a:extLst>
          </p:cNvPr>
          <p:cNvSpPr txBox="1"/>
          <p:nvPr/>
        </p:nvSpPr>
        <p:spPr>
          <a:xfrm>
            <a:off x="4648200" y="3581876"/>
            <a:ext cx="22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Detectors +  Services </a:t>
            </a:r>
          </a:p>
        </p:txBody>
      </p:sp>
    </p:spTree>
    <p:extLst>
      <p:ext uri="{BB962C8B-B14F-4D97-AF65-F5344CB8AC3E}">
        <p14:creationId xmlns:p14="http://schemas.microsoft.com/office/powerpoint/2010/main" val="580906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62488-A805-0747-80A5-D7C20C833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7899"/>
            <a:ext cx="8229600" cy="546497"/>
          </a:xfrm>
        </p:spPr>
        <p:txBody>
          <a:bodyPr>
            <a:noAutofit/>
          </a:bodyPr>
          <a:lstStyle/>
          <a:p>
            <a:r>
              <a:rPr lang="en-US" sz="2800" dirty="0"/>
              <a:t>MVTX Performance Parameters: KPPs &amp; UPPs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17C53-95FE-EF48-9240-C24A973F0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7B1F1E-D322-C04A-9D9F-0006A7135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DC8F29-57A7-9D43-B503-6FDE420A2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21AFB7-1E2E-EA4D-A709-C4F803332B39}"/>
              </a:ext>
            </a:extLst>
          </p:cNvPr>
          <p:cNvSpPr txBox="1"/>
          <p:nvPr/>
        </p:nvSpPr>
        <p:spPr>
          <a:xfrm>
            <a:off x="228600" y="3637814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UPPs from </a:t>
            </a:r>
          </a:p>
          <a:p>
            <a:r>
              <a:rPr lang="en-US" sz="1400" dirty="0"/>
              <a:t>MVTX PMP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536278-E7A7-9C47-9816-E17F5C11637B}"/>
              </a:ext>
            </a:extLst>
          </p:cNvPr>
          <p:cNvSpPr txBox="1"/>
          <p:nvPr/>
        </p:nvSpPr>
        <p:spPr>
          <a:xfrm>
            <a:off x="228600" y="914319"/>
            <a:ext cx="100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KPPs from </a:t>
            </a:r>
          </a:p>
          <a:p>
            <a:r>
              <a:rPr lang="en-US" sz="1400" dirty="0"/>
              <a:t>MVTX PMP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C812D4-3896-5F48-89AD-FDCD84CCF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96655"/>
            <a:ext cx="5791200" cy="2587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A8AC47C-1DA3-E744-810F-50746C1DF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300" y="3504407"/>
            <a:ext cx="5702300" cy="109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564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302C532-64ED-4045-B2A1-00F7724D9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Baseline Change Control in PMP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615937-66FB-3F43-A9FE-58A99202D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07460D-06DD-4145-8B0A-3372FEF55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FC60A1-4EB2-4148-AFC6-2341F31DA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578D1D-D128-E44E-8913-0B6713E32E31}" type="slidenum">
              <a:rPr lang="en-US" smtClean="0"/>
              <a:t>14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B27FD3B-5858-624A-9463-16627887BE1E}"/>
              </a:ext>
            </a:extLst>
          </p:cNvPr>
          <p:cNvGrpSpPr/>
          <p:nvPr/>
        </p:nvGrpSpPr>
        <p:grpSpPr>
          <a:xfrm>
            <a:off x="838200" y="819150"/>
            <a:ext cx="6793264" cy="3882390"/>
            <a:chOff x="1143000" y="975360"/>
            <a:chExt cx="6400800" cy="357759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F87E15F-CD47-A04C-A7DD-1BB1082DCD4E}"/>
                </a:ext>
              </a:extLst>
            </p:cNvPr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975360"/>
              <a:ext cx="6400800" cy="35775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407AB8-D1A5-954F-B063-ABE216FED915}"/>
                </a:ext>
              </a:extLst>
            </p:cNvPr>
            <p:cNvSpPr txBox="1"/>
            <p:nvPr/>
          </p:nvSpPr>
          <p:spPr>
            <a:xfrm>
              <a:off x="5766434" y="999351"/>
              <a:ext cx="558166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MVTX</a:t>
              </a:r>
              <a:endParaRPr lang="en-US" sz="16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BD40E12-8EED-9B4B-B0DB-12BEDEBA0F27}"/>
                </a:ext>
              </a:extLst>
            </p:cNvPr>
            <p:cNvSpPr txBox="1"/>
            <p:nvPr/>
          </p:nvSpPr>
          <p:spPr>
            <a:xfrm>
              <a:off x="2286000" y="3105150"/>
              <a:ext cx="527709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MVTX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72609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B6C31-B334-804C-9DE0-D75CE492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Organization Chart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755E-054D-2B4B-A91A-28E9A2F06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12C69-7928-594B-903E-EED00CA16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26403-FB47-294C-8FEE-BE48D4FC3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15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7638CC-A427-E947-8DDD-7E5F51666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628650"/>
            <a:ext cx="60198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84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59288-0CB7-9348-9873-461C9ACDA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206" y="77418"/>
            <a:ext cx="8229600" cy="392580"/>
          </a:xfrm>
        </p:spPr>
        <p:txBody>
          <a:bodyPr>
            <a:normAutofit fontScale="90000"/>
          </a:bodyPr>
          <a:lstStyle/>
          <a:p>
            <a:r>
              <a:rPr lang="en-US" dirty="0"/>
              <a:t>Collaborators &amp; Responsibilities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B41B68-A5F1-E242-9394-AD9D5FC0D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389B8-BFDC-F84E-85E0-5CACF3674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B36658-9EFE-BC4A-AB2B-F0B6410ED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16</a:t>
            </a:fld>
            <a:endParaRPr lang="en-US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75907D-6469-F640-B357-17BC1C6ECE2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2294" y="649955"/>
            <a:ext cx="4267200" cy="426117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77D9D-FE94-684C-85D2-69D7EF948A0C}"/>
              </a:ext>
            </a:extLst>
          </p:cNvPr>
          <p:cNvSpPr txBox="1"/>
          <p:nvPr/>
        </p:nvSpPr>
        <p:spPr>
          <a:xfrm>
            <a:off x="291711" y="685974"/>
            <a:ext cx="421999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22+ institutions and growing</a:t>
            </a:r>
          </a:p>
          <a:p>
            <a:r>
              <a:rPr lang="en-US" sz="1400" dirty="0"/>
              <a:t>- “MOU” through </a:t>
            </a:r>
            <a:r>
              <a:rPr lang="en-US" sz="1400" dirty="0" err="1"/>
              <a:t>sPHENIX</a:t>
            </a:r>
            <a:r>
              <a:rPr lang="en-US" sz="1400" dirty="0"/>
              <a:t> collaboration </a:t>
            </a:r>
          </a:p>
          <a:p>
            <a:r>
              <a:rPr lang="en-US" sz="1400" dirty="0"/>
              <a:t>- Active joint efforts with ALICE ITS group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EB71EA-95F2-0B4C-9502-39DC4B995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06" y="2056773"/>
            <a:ext cx="3810794" cy="269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1740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69601-3AA4-9042-9D46-3DFEF6F52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8799"/>
            <a:ext cx="8229600" cy="546497"/>
          </a:xfrm>
        </p:spPr>
        <p:txBody>
          <a:bodyPr/>
          <a:lstStyle/>
          <a:p>
            <a:r>
              <a:rPr lang="en-US" dirty="0"/>
              <a:t>MVTX Detector, Cost &amp; Schedule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C2F91-81E8-9644-ABC0-84950FAB2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E35929-732C-0748-A3B5-205107B9B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CD9F0-303E-8D41-91A1-BD0823D2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6" name="Picture 5" descr="sPHENIX-MVTX-CoverPage.pdf">
            <a:extLst>
              <a:ext uri="{FF2B5EF4-FFF2-40B4-BE49-F238E27FC236}">
                <a16:creationId xmlns:a16="http://schemas.microsoft.com/office/drawing/2014/main" id="{B716AF9A-A229-2743-961E-E1E069D409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0800" y="640326"/>
            <a:ext cx="3294057" cy="426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641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951" y="9366"/>
            <a:ext cx="7424779" cy="572729"/>
          </a:xfrm>
        </p:spPr>
        <p:txBody>
          <a:bodyPr>
            <a:noAutofit/>
          </a:bodyPr>
          <a:lstStyle/>
          <a:p>
            <a:r>
              <a:rPr lang="en-US" sz="3200" dirty="0"/>
              <a:t>MVTX Readout, Power and Controls</a:t>
            </a:r>
            <a:endParaRPr lang="en-US" sz="2400" dirty="0">
              <a:solidFill>
                <a:srgbClr val="1D41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96633" y="607507"/>
            <a:ext cx="6627224" cy="3255182"/>
            <a:chOff x="121974" y="1428455"/>
            <a:chExt cx="8836298" cy="434024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hq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6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6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8" cstate="hq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559330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88" dirty="0">
                  <a:solidFill>
                    <a:schemeClr val="tx1"/>
                  </a:solidFill>
                </a:rPr>
                <a:t>Flex PCB 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8"/>
              <a:ext cx="128686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Samtec</a:t>
              </a:r>
              <a:r>
                <a:rPr lang="en-US" sz="900" dirty="0"/>
                <a:t> </a:t>
              </a:r>
              <a:r>
                <a:rPr lang="en-US" sz="900" dirty="0" err="1"/>
                <a:t>Twinax</a:t>
              </a:r>
              <a:r>
                <a:rPr lang="en-US" sz="900" dirty="0"/>
                <a:t> “</a:t>
              </a:r>
              <a:r>
                <a:rPr lang="en-US" sz="900" dirty="0" err="1"/>
                <a:t>FireFly</a:t>
              </a:r>
              <a:r>
                <a:rPr lang="en-US" sz="900" dirty="0"/>
                <a:t>”, ~10m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2993810" y="2586559"/>
              <a:ext cx="17961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9 Data    (1.2Gbps)</a:t>
              </a:r>
            </a:p>
            <a:p>
              <a:r>
                <a:rPr lang="en-US" sz="825" dirty="0"/>
                <a:t>1 Clock, 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350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3"/>
              <a:ext cx="11442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25" dirty="0"/>
                <a:t>Readout Unit</a:t>
              </a:r>
            </a:p>
            <a:p>
              <a:r>
                <a:rPr lang="en-US" sz="825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0"/>
              <a:ext cx="107282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/>
                <a:t>FELIX</a:t>
              </a:r>
            </a:p>
            <a:p>
              <a:pPr algn="ctr"/>
              <a:r>
                <a:rPr lang="en-US" sz="9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 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75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 err="1"/>
                <a:t>Alpide</a:t>
              </a:r>
              <a:r>
                <a:rPr lang="en-US" sz="9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5" y="3272500"/>
              <a:ext cx="199381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500"/>
              <a:ext cx="16904" cy="735465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7" y="4390395"/>
              <a:ext cx="591277" cy="110012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079982" y="3825353"/>
              <a:ext cx="631843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2"/>
              <a:ext cx="723483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Cold Plate</a:t>
              </a:r>
            </a:p>
          </p:txBody>
        </p:sp>
        <p:cxnSp>
          <p:nvCxnSpPr>
            <p:cNvPr id="27" name="Elbow Connector 26"/>
            <p:cNvCxnSpPr>
              <a:cxnSpLocks/>
              <a:stCxn id="11" idx="0"/>
            </p:cNvCxnSpPr>
            <p:nvPr/>
          </p:nvCxnSpPr>
          <p:spPr>
            <a:xfrm rot="16200000" flipV="1">
              <a:off x="2331421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1"/>
              <a:ext cx="97237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1"/>
              <a:ext cx="766685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Power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2" y="2211228"/>
              <a:ext cx="1263369" cy="284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788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871519" y="3537340"/>
              <a:ext cx="1357551" cy="307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27000" bIns="27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9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5647100" y="4321463"/>
              <a:ext cx="1728000" cy="241396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latin typeface="Calibri Light" panose="020F0302020204030204" pitchFamily="34" charset="0"/>
                </a:rPr>
                <a:t>CAEN 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562063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6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75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570744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11616" y="1428455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32AFF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0"/>
              <a:ext cx="2000377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81858" y="5368520"/>
              <a:ext cx="194318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7"/>
              <a:ext cx="175945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350" b="1" dirty="0">
                  <a:solidFill>
                    <a:srgbClr val="032AFF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400800" y="4869657"/>
            <a:ext cx="1600200" cy="273844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223422" y="4083100"/>
            <a:ext cx="6777578" cy="6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/>
              <a:t>MVTX Detector Electronics consists of three parts</a:t>
            </a:r>
          </a:p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   Sensor</a:t>
            </a:r>
            <a:r>
              <a:rPr lang="en-US" sz="1200" dirty="0"/>
              <a:t>-Stave (9 ALPIDE chips)       |    </a:t>
            </a:r>
            <a:r>
              <a:rPr lang="en-US" sz="1200" b="1" dirty="0">
                <a:solidFill>
                  <a:srgbClr val="FF0000"/>
                </a:solidFill>
              </a:rPr>
              <a:t>Front End</a:t>
            </a:r>
            <a:r>
              <a:rPr lang="en-US" sz="1200" dirty="0"/>
              <a:t>-Readout Unit         | </a:t>
            </a:r>
            <a:r>
              <a:rPr lang="en-US" sz="1200" b="1" dirty="0">
                <a:solidFill>
                  <a:srgbClr val="FF0000"/>
                </a:solidFill>
              </a:rPr>
              <a:t>Back End</a:t>
            </a:r>
            <a:r>
              <a:rPr lang="en-US" sz="1200" dirty="0"/>
              <a:t>-FELIX/DAM</a:t>
            </a:r>
            <a:endParaRPr lang="en-US" sz="12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pic>
        <p:nvPicPr>
          <p:cNvPr id="72" name="Picture 71" descr="Screen Clipping">
            <a:extLst>
              <a:ext uri="{FF2B5EF4-FFF2-40B4-BE49-F238E27FC236}">
                <a16:creationId xmlns:a16="http://schemas.microsoft.com/office/drawing/2014/main" id="{6AFD646D-1484-6E42-8C13-3E0F7BF6A07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12" y="678661"/>
            <a:ext cx="2701345" cy="695310"/>
          </a:xfrm>
          <a:prstGeom prst="rect">
            <a:avLst/>
          </a:prstGeom>
          <a:ln>
            <a:solidFill>
              <a:srgbClr val="FF0000"/>
            </a:solidFill>
          </a:ln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C14D06C5-1495-AD4A-9001-108FB872AD6F}"/>
              </a:ext>
            </a:extLst>
          </p:cNvPr>
          <p:cNvCxnSpPr>
            <a:cxnSpLocks/>
          </p:cNvCxnSpPr>
          <p:nvPr/>
        </p:nvCxnSpPr>
        <p:spPr>
          <a:xfrm flipH="1" flipV="1">
            <a:off x="249411" y="1381111"/>
            <a:ext cx="1098190" cy="53875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1DC861B2-161A-F644-A424-9584C4E2944F}"/>
              </a:ext>
            </a:extLst>
          </p:cNvPr>
          <p:cNvCxnSpPr>
            <a:cxnSpLocks/>
          </p:cNvCxnSpPr>
          <p:nvPr/>
        </p:nvCxnSpPr>
        <p:spPr>
          <a:xfrm flipV="1">
            <a:off x="1355852" y="1373680"/>
            <a:ext cx="1604440" cy="54213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 76">
            <a:extLst>
              <a:ext uri="{FF2B5EF4-FFF2-40B4-BE49-F238E27FC236}">
                <a16:creationId xmlns:a16="http://schemas.microsoft.com/office/drawing/2014/main" id="{3D5FED09-5939-7F45-B79F-F76E3436259B}"/>
              </a:ext>
            </a:extLst>
          </p:cNvPr>
          <p:cNvSpPr/>
          <p:nvPr/>
        </p:nvSpPr>
        <p:spPr>
          <a:xfrm>
            <a:off x="1295401" y="1885951"/>
            <a:ext cx="66428" cy="69371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9FDED8B-98FC-0845-8802-09F76B111FC3}"/>
              </a:ext>
            </a:extLst>
          </p:cNvPr>
          <p:cNvSpPr txBox="1"/>
          <p:nvPr/>
        </p:nvSpPr>
        <p:spPr>
          <a:xfrm>
            <a:off x="947987" y="1413753"/>
            <a:ext cx="65755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FF0000"/>
                </a:solidFill>
              </a:rPr>
              <a:t>one pixel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8D011D0D-1860-DB48-A097-77042B6976DD}"/>
              </a:ext>
            </a:extLst>
          </p:cNvPr>
          <p:cNvSpPr txBox="1"/>
          <p:nvPr/>
        </p:nvSpPr>
        <p:spPr>
          <a:xfrm>
            <a:off x="92440" y="3039628"/>
            <a:ext cx="172842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ALPIDE pixel: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Shaping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Digitization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Zero-suppression</a:t>
            </a:r>
          </a:p>
          <a:p>
            <a:pPr marL="285743" indent="-285743">
              <a:buFontTx/>
              <a:buChar char="-"/>
            </a:pPr>
            <a:r>
              <a:rPr lang="en-US" sz="1400" dirty="0"/>
              <a:t>3x buffer </a:t>
            </a:r>
          </a:p>
          <a:p>
            <a:pPr marL="285743" indent="-285743">
              <a:buFontTx/>
              <a:buChar char="-"/>
            </a:pP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C89B8E-A150-FF4A-B616-5A1C02B5814F}"/>
              </a:ext>
            </a:extLst>
          </p:cNvPr>
          <p:cNvSpPr txBox="1"/>
          <p:nvPr/>
        </p:nvSpPr>
        <p:spPr>
          <a:xfrm>
            <a:off x="7170311" y="2443163"/>
            <a:ext cx="19049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ATLAS Front-End Link </a:t>
            </a:r>
            <a:r>
              <a:rPr lang="en-US" sz="1050" dirty="0" err="1">
                <a:solidFill>
                  <a:srgbClr val="FF0000"/>
                </a:solidFill>
              </a:rPr>
              <a:t>eXchange</a:t>
            </a:r>
            <a:r>
              <a:rPr lang="en-US" sz="1050" dirty="0">
                <a:solidFill>
                  <a:srgbClr val="FF0000"/>
                </a:solidFill>
              </a:rPr>
              <a:t> (FELIX): </a:t>
            </a:r>
            <a:endParaRPr lang="en-US" sz="1600" dirty="0">
              <a:solidFill>
                <a:srgbClr val="FF0000"/>
              </a:solidFill>
            </a:endParaRPr>
          </a:p>
          <a:p>
            <a:pPr marL="285743" indent="-285743">
              <a:buFontTx/>
              <a:buChar char="-"/>
            </a:pPr>
            <a:r>
              <a:rPr lang="en-US" sz="1400" dirty="0"/>
              <a:t>sPHENIX Data Aggregation Module(DAM)</a:t>
            </a:r>
            <a:endParaRPr lang="en-US" sz="16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CDE57A-66AE-BA48-B318-8FBEDA9F9160}"/>
              </a:ext>
            </a:extLst>
          </p:cNvPr>
          <p:cNvSpPr txBox="1"/>
          <p:nvPr/>
        </p:nvSpPr>
        <p:spPr>
          <a:xfrm>
            <a:off x="7858494" y="809771"/>
            <a:ext cx="1125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dirty="0"/>
              <a:t>Jo’s talk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F7C328B-71BA-414E-A1D5-97594CFB6521}"/>
              </a:ext>
            </a:extLst>
          </p:cNvPr>
          <p:cNvSpPr/>
          <p:nvPr/>
        </p:nvSpPr>
        <p:spPr>
          <a:xfrm>
            <a:off x="986087" y="1527998"/>
            <a:ext cx="2447252" cy="732695"/>
          </a:xfrm>
          <a:prstGeom prst="ellipse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197F033A-B273-D44E-AE95-B6772A4CEEFD}"/>
              </a:ext>
            </a:extLst>
          </p:cNvPr>
          <p:cNvSpPr/>
          <p:nvPr/>
        </p:nvSpPr>
        <p:spPr>
          <a:xfrm>
            <a:off x="4584699" y="889740"/>
            <a:ext cx="1130946" cy="1482196"/>
          </a:xfrm>
          <a:prstGeom prst="ellipse">
            <a:avLst/>
          </a:prstGeom>
          <a:solidFill>
            <a:schemeClr val="accent6">
              <a:lumMod val="20000"/>
              <a:lumOff val="80000"/>
              <a:alpha val="72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DB676AF-EAC4-004B-95B8-071E8F095542}"/>
              </a:ext>
            </a:extLst>
          </p:cNvPr>
          <p:cNvSpPr txBox="1"/>
          <p:nvPr/>
        </p:nvSpPr>
        <p:spPr>
          <a:xfrm>
            <a:off x="1986268" y="4582558"/>
            <a:ext cx="5612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(BNL provides staves and RUs, at no cost to MVTX project)</a:t>
            </a:r>
          </a:p>
        </p:txBody>
      </p:sp>
    </p:spTree>
    <p:extLst>
      <p:ext uri="{BB962C8B-B14F-4D97-AF65-F5344CB8AC3E}">
        <p14:creationId xmlns:p14="http://schemas.microsoft.com/office/powerpoint/2010/main" val="3734394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B7BB29C8-9798-8C46-92C0-49337ADA7AE4}"/>
              </a:ext>
            </a:extLst>
          </p:cNvPr>
          <p:cNvGrpSpPr/>
          <p:nvPr/>
        </p:nvGrpSpPr>
        <p:grpSpPr>
          <a:xfrm>
            <a:off x="5069770" y="1272993"/>
            <a:ext cx="3642038" cy="3849079"/>
            <a:chOff x="5049650" y="1106491"/>
            <a:chExt cx="3642038" cy="384907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387C7E3-4B69-F940-93FD-857F7E7233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86"/>
            <a:stretch/>
          </p:blipFill>
          <p:spPr>
            <a:xfrm>
              <a:off x="5049650" y="1106491"/>
              <a:ext cx="3642038" cy="3323492"/>
            </a:xfrm>
            <a:prstGeom prst="rect">
              <a:avLst/>
            </a:prstGeom>
          </p:spPr>
        </p:pic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97FE7CD-4329-724F-B8EE-803D4FA5F434}"/>
                </a:ext>
              </a:extLst>
            </p:cNvPr>
            <p:cNvCxnSpPr/>
            <p:nvPr/>
          </p:nvCxnSpPr>
          <p:spPr>
            <a:xfrm>
              <a:off x="6931029" y="3210050"/>
              <a:ext cx="19783" cy="1477108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824E63E-D0AC-F145-976B-2D261B35822F}"/>
                </a:ext>
              </a:extLst>
            </p:cNvPr>
            <p:cNvCxnSpPr/>
            <p:nvPr/>
          </p:nvCxnSpPr>
          <p:spPr>
            <a:xfrm flipH="1">
              <a:off x="5671531" y="4212373"/>
              <a:ext cx="6594" cy="474785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902F7ED-7893-284C-A77C-A434F030C900}"/>
                </a:ext>
              </a:extLst>
            </p:cNvPr>
            <p:cNvSpPr txBox="1"/>
            <p:nvPr/>
          </p:nvSpPr>
          <p:spPr>
            <a:xfrm>
              <a:off x="5678125" y="4617016"/>
              <a:ext cx="129077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L = 350.0 cm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D99A1C2-2F3D-6249-A1FD-397FF8FB95FA}"/>
                </a:ext>
              </a:extLst>
            </p:cNvPr>
            <p:cNvCxnSpPr/>
            <p:nvPr/>
          </p:nvCxnSpPr>
          <p:spPr>
            <a:xfrm flipH="1">
              <a:off x="5671531" y="4583282"/>
              <a:ext cx="37587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11A5A1EF-8ECC-F042-89FF-66080EC801C2}"/>
                </a:ext>
              </a:extLst>
            </p:cNvPr>
            <p:cNvCxnSpPr/>
            <p:nvPr/>
          </p:nvCxnSpPr>
          <p:spPr>
            <a:xfrm>
              <a:off x="6588129" y="4583282"/>
              <a:ext cx="36800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177BE255-684C-E54A-9A47-EF7C12322D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755" y="1910552"/>
            <a:ext cx="4979206" cy="28452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7209CF-DDA5-424C-89CC-F8398F7CA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631"/>
            <a:ext cx="7576394" cy="673050"/>
          </a:xfrm>
        </p:spPr>
        <p:txBody>
          <a:bodyPr>
            <a:noAutofit/>
          </a:bodyPr>
          <a:lstStyle/>
          <a:p>
            <a:r>
              <a:rPr lang="en-US" sz="2700" dirty="0"/>
              <a:t>MVTX Global Mechanical System Integration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6626B-2D3E-B84C-90B6-75B6EA6433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653282"/>
            <a:ext cx="7164472" cy="945827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MVTX system preliminary design, with two parts: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Part-1: from MVTX to PP-2, all power PCB, 40cm</a:t>
            </a:r>
          </a:p>
          <a:p>
            <a:pPr lvl="1"/>
            <a:r>
              <a:rPr lang="en-US" dirty="0">
                <a:solidFill>
                  <a:srgbClr val="0432FF"/>
                </a:solidFill>
              </a:rPr>
              <a:t>Part-2: length TBD later, from PP-2 to PP-3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C53DA-8E58-8E48-B760-5722EB3FD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57FD2F-EC48-9F47-8545-BA86B2729A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5652BA-C0A8-5E4B-895C-A37CC4F56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C2B7C4-7EFF-464D-8315-689B7A5A9DB8}" type="slidenum">
              <a:rPr lang="en-US" smtClean="0"/>
              <a:t>19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C1AA87-505C-2848-84D1-D6A9DBD82CD1}"/>
              </a:ext>
            </a:extLst>
          </p:cNvPr>
          <p:cNvSpPr txBox="1"/>
          <p:nvPr/>
        </p:nvSpPr>
        <p:spPr>
          <a:xfrm>
            <a:off x="2812033" y="2514683"/>
            <a:ext cx="538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968B7E0-B816-AD4C-A45A-D37CDFC04F8D}"/>
              </a:ext>
            </a:extLst>
          </p:cNvPr>
          <p:cNvSpPr txBox="1"/>
          <p:nvPr/>
        </p:nvSpPr>
        <p:spPr>
          <a:xfrm>
            <a:off x="6850837" y="2798398"/>
            <a:ext cx="461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TPC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677FCE3-F3B7-864F-86D4-388BC749A49A}"/>
              </a:ext>
            </a:extLst>
          </p:cNvPr>
          <p:cNvCxnSpPr>
            <a:cxnSpLocks/>
          </p:cNvCxnSpPr>
          <p:nvPr/>
        </p:nvCxnSpPr>
        <p:spPr>
          <a:xfrm flipH="1" flipV="1">
            <a:off x="4816298" y="2108122"/>
            <a:ext cx="1791951" cy="844164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6B88C94-11AB-A34B-89BB-A48E3D4CE76C}"/>
              </a:ext>
            </a:extLst>
          </p:cNvPr>
          <p:cNvCxnSpPr>
            <a:cxnSpLocks/>
          </p:cNvCxnSpPr>
          <p:nvPr/>
        </p:nvCxnSpPr>
        <p:spPr>
          <a:xfrm flipH="1">
            <a:off x="4816298" y="3696326"/>
            <a:ext cx="1791952" cy="887731"/>
          </a:xfrm>
          <a:prstGeom prst="straightConnector1">
            <a:avLst/>
          </a:prstGeom>
          <a:ln w="15875">
            <a:solidFill>
              <a:srgbClr val="032A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3BF5D623-BED3-7340-A314-0B558AF957D1}"/>
              </a:ext>
            </a:extLst>
          </p:cNvPr>
          <p:cNvSpPr txBox="1"/>
          <p:nvPr/>
        </p:nvSpPr>
        <p:spPr>
          <a:xfrm>
            <a:off x="7103787" y="4584057"/>
            <a:ext cx="1423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R= 209.6cm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3FA61A-9F8B-6449-8E7A-BC01D56A707E}"/>
              </a:ext>
            </a:extLst>
          </p:cNvPr>
          <p:cNvSpPr txBox="1"/>
          <p:nvPr/>
        </p:nvSpPr>
        <p:spPr>
          <a:xfrm>
            <a:off x="2600468" y="3028950"/>
            <a:ext cx="5237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INTT</a:t>
            </a:r>
          </a:p>
        </p:txBody>
      </p:sp>
      <p:sp>
        <p:nvSpPr>
          <p:cNvPr id="20" name="Rounded Rectangular Callout 19">
            <a:extLst>
              <a:ext uri="{FF2B5EF4-FFF2-40B4-BE49-F238E27FC236}">
                <a16:creationId xmlns:a16="http://schemas.microsoft.com/office/drawing/2014/main" id="{295643BE-0685-3045-A24C-8355AB06EAE7}"/>
              </a:ext>
            </a:extLst>
          </p:cNvPr>
          <p:cNvSpPr/>
          <p:nvPr/>
        </p:nvSpPr>
        <p:spPr>
          <a:xfrm>
            <a:off x="3111858" y="3779733"/>
            <a:ext cx="774343" cy="392218"/>
          </a:xfrm>
          <a:prstGeom prst="wedgeRoundRectCallout">
            <a:avLst>
              <a:gd name="adj1" fmla="val -79092"/>
              <a:gd name="adj2" fmla="val -133122"/>
              <a:gd name="adj3" fmla="val 1666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MVTX</a:t>
            </a:r>
          </a:p>
        </p:txBody>
      </p:sp>
      <p:sp>
        <p:nvSpPr>
          <p:cNvPr id="17" name="Line Callout 1 16">
            <a:extLst>
              <a:ext uri="{FF2B5EF4-FFF2-40B4-BE49-F238E27FC236}">
                <a16:creationId xmlns:a16="http://schemas.microsoft.com/office/drawing/2014/main" id="{78876F0D-4A22-7B48-A333-470AE795B764}"/>
              </a:ext>
            </a:extLst>
          </p:cNvPr>
          <p:cNvSpPr/>
          <p:nvPr/>
        </p:nvSpPr>
        <p:spPr>
          <a:xfrm>
            <a:off x="3322367" y="4223264"/>
            <a:ext cx="1227243" cy="405887"/>
          </a:xfrm>
          <a:prstGeom prst="borderCallout1">
            <a:avLst>
              <a:gd name="adj1" fmla="val 18750"/>
              <a:gd name="adj2" fmla="val -8333"/>
              <a:gd name="adj3" fmla="val -201326"/>
              <a:gd name="adj4" fmla="val -78293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PP-1: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short </a:t>
            </a:r>
            <a:r>
              <a:rPr lang="en-US" sz="1000" dirty="0">
                <a:solidFill>
                  <a:srgbClr val="FF0000"/>
                </a:solidFill>
              </a:rPr>
              <a:t>signal cables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25" name="Line Callout 1 24">
            <a:extLst>
              <a:ext uri="{FF2B5EF4-FFF2-40B4-BE49-F238E27FC236}">
                <a16:creationId xmlns:a16="http://schemas.microsoft.com/office/drawing/2014/main" id="{86B581C8-07AF-BA47-8B48-6AF1A5CE5EA6}"/>
              </a:ext>
            </a:extLst>
          </p:cNvPr>
          <p:cNvSpPr/>
          <p:nvPr/>
        </p:nvSpPr>
        <p:spPr>
          <a:xfrm>
            <a:off x="533400" y="4443459"/>
            <a:ext cx="914400" cy="612648"/>
          </a:xfrm>
          <a:prstGeom prst="borderCallout1">
            <a:avLst>
              <a:gd name="adj1" fmla="val 18750"/>
              <a:gd name="adj2" fmla="val -8333"/>
              <a:gd name="adj3" fmla="val -155183"/>
              <a:gd name="adj4" fmla="val -28550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32AFF"/>
                </a:solidFill>
              </a:rPr>
              <a:t>PP-3:</a:t>
            </a:r>
          </a:p>
          <a:p>
            <a:pPr algn="ctr"/>
            <a:r>
              <a:rPr lang="en-US" sz="1000" dirty="0">
                <a:solidFill>
                  <a:srgbClr val="FF0000"/>
                </a:solidFill>
              </a:rPr>
              <a:t>Signal and power cables</a:t>
            </a:r>
          </a:p>
        </p:txBody>
      </p:sp>
      <p:sp>
        <p:nvSpPr>
          <p:cNvPr id="26" name="Line Callout 1 25">
            <a:extLst>
              <a:ext uri="{FF2B5EF4-FFF2-40B4-BE49-F238E27FC236}">
                <a16:creationId xmlns:a16="http://schemas.microsoft.com/office/drawing/2014/main" id="{C666C57B-CABF-0145-A905-3645D8C827DC}"/>
              </a:ext>
            </a:extLst>
          </p:cNvPr>
          <p:cNvSpPr/>
          <p:nvPr/>
        </p:nvSpPr>
        <p:spPr>
          <a:xfrm>
            <a:off x="2530796" y="4734566"/>
            <a:ext cx="935819" cy="405887"/>
          </a:xfrm>
          <a:prstGeom prst="borderCallout1">
            <a:avLst>
              <a:gd name="adj1" fmla="val 18750"/>
              <a:gd name="adj2" fmla="val -8333"/>
              <a:gd name="adj3" fmla="val -321776"/>
              <a:gd name="adj4" fmla="val -96332"/>
            </a:avLst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rgbClr val="032AFF"/>
                </a:solidFill>
              </a:rPr>
              <a:t>PP-2: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100" dirty="0">
                <a:solidFill>
                  <a:srgbClr val="FF0000"/>
                </a:solidFill>
              </a:rPr>
              <a:t>power cables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29" name="Line Callout 2 28">
            <a:extLst>
              <a:ext uri="{FF2B5EF4-FFF2-40B4-BE49-F238E27FC236}">
                <a16:creationId xmlns:a16="http://schemas.microsoft.com/office/drawing/2014/main" id="{C8628ACB-8929-C74D-90D7-8505832A2F74}"/>
              </a:ext>
            </a:extLst>
          </p:cNvPr>
          <p:cNvSpPr/>
          <p:nvPr/>
        </p:nvSpPr>
        <p:spPr>
          <a:xfrm>
            <a:off x="990600" y="2492502"/>
            <a:ext cx="914400" cy="612648"/>
          </a:xfrm>
          <a:prstGeom prst="borderCallout2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Barrel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CA264E5-E1DC-0449-8A95-88A66AEC3B29}"/>
              </a:ext>
            </a:extLst>
          </p:cNvPr>
          <p:cNvSpPr txBox="1"/>
          <p:nvPr/>
        </p:nvSpPr>
        <p:spPr>
          <a:xfrm>
            <a:off x="6792250" y="856980"/>
            <a:ext cx="2372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Walt and Camelia’ talks</a:t>
            </a:r>
          </a:p>
        </p:txBody>
      </p:sp>
    </p:spTree>
    <p:extLst>
      <p:ext uri="{BB962C8B-B14F-4D97-AF65-F5344CB8AC3E}">
        <p14:creationId xmlns:p14="http://schemas.microsoft.com/office/powerpoint/2010/main" val="1767279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Today’s Presentations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35258F-5220-DA4B-AE9B-D8DF8F689F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1671" y="657225"/>
            <a:ext cx="4157761" cy="440055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7231F4-22D4-6D40-9366-2446172D9B50}"/>
              </a:ext>
            </a:extLst>
          </p:cNvPr>
          <p:cNvSpPr txBox="1">
            <a:spLocks/>
          </p:cNvSpPr>
          <p:nvPr/>
        </p:nvSpPr>
        <p:spPr bwMode="auto">
          <a:xfrm>
            <a:off x="152400" y="1276350"/>
            <a:ext cx="4952999" cy="33397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6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eriod"/>
            </a:pPr>
            <a:r>
              <a:rPr lang="en-US" dirty="0"/>
              <a:t>Overview of the MVTX's Place in </a:t>
            </a:r>
            <a:r>
              <a:rPr lang="en-US" dirty="0" err="1"/>
              <a:t>sPHENIX</a:t>
            </a:r>
            <a:r>
              <a:rPr lang="en-US" dirty="0"/>
              <a:t>- Ed 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Overview – Ming, #1-4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Cost &amp; Schedule – Dave, #1-4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in </a:t>
            </a:r>
            <a:r>
              <a:rPr lang="en-US" dirty="0" err="1"/>
              <a:t>sPHENIX</a:t>
            </a:r>
            <a:r>
              <a:rPr lang="en-US" dirty="0"/>
              <a:t> P6 and Risk Registry – Irina, #2-4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mechanical design – Walt, #1-3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Service Barrel and Integration – Camelia, #1-3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Detector QA and Assembly – Yuan, #1-3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MVTX Readout – Jo, #1-3</a:t>
            </a:r>
          </a:p>
          <a:p>
            <a:pPr marL="457200" indent="-457200">
              <a:buFont typeface="+mj-lt"/>
              <a:buAutoNum type="arabicPeriod"/>
            </a:pP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R&amp;D and Beam Test Results – Cameron, #1,2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Summary – Ming, #4</a:t>
            </a:r>
          </a:p>
        </p:txBody>
      </p:sp>
    </p:spTree>
    <p:extLst>
      <p:ext uri="{BB962C8B-B14F-4D97-AF65-F5344CB8AC3E}">
        <p14:creationId xmlns:p14="http://schemas.microsoft.com/office/powerpoint/2010/main" val="18911322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D0DC9A7-B35A-E142-A6A9-60F2B2801D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201" y="741820"/>
            <a:ext cx="5518258" cy="4041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53C505-1F3A-194A-9C05-AD1A10DB5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Cost Drivers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D7454-510F-E64A-AC2F-44CC4205D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1F62E8-21B2-C74F-8105-4699973DE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440181-C5B0-514D-ACB6-8D11062C1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20</a:t>
            </a:fld>
            <a:endParaRPr lang="en-US" alt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F6B5E86-F975-7F49-BB63-034721AB529F}"/>
              </a:ext>
            </a:extLst>
          </p:cNvPr>
          <p:cNvSpPr txBox="1"/>
          <p:nvPr/>
        </p:nvSpPr>
        <p:spPr>
          <a:xfrm>
            <a:off x="152400" y="842616"/>
            <a:ext cx="33515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Mechanical system: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carbon structures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Service &amp; integration</a:t>
            </a:r>
          </a:p>
          <a:p>
            <a:endParaRPr lang="en-US" dirty="0"/>
          </a:p>
          <a:p>
            <a:r>
              <a:rPr lang="en-US" dirty="0"/>
              <a:t>Electronics: </a:t>
            </a:r>
          </a:p>
          <a:p>
            <a:pPr marL="285750" indent="-285750">
              <a:buFontTx/>
              <a:buChar char="-"/>
            </a:pPr>
            <a:r>
              <a:rPr lang="en-US" dirty="0"/>
              <a:t>Backend </a:t>
            </a:r>
          </a:p>
          <a:p>
            <a:pPr marL="285750" indent="-285750">
              <a:buFontTx/>
              <a:buChar char="-"/>
            </a:pPr>
            <a:r>
              <a:rPr lang="en-US" dirty="0"/>
              <a:t>Power system</a:t>
            </a:r>
          </a:p>
          <a:p>
            <a:endParaRPr lang="en-US" dirty="0"/>
          </a:p>
          <a:p>
            <a:r>
              <a:rPr lang="en-US" dirty="0">
                <a:solidFill>
                  <a:srgbClr val="00B050"/>
                </a:solidFill>
              </a:rPr>
              <a:t>LANL LDRD for early R&amp;D</a:t>
            </a:r>
          </a:p>
          <a:p>
            <a:r>
              <a:rPr lang="en-US" dirty="0">
                <a:solidFill>
                  <a:srgbClr val="00B050"/>
                </a:solidFill>
                <a:sym typeface="Wingdings" pitchFamily="2" charset="2"/>
              </a:rPr>
              <a:t>(off-project)</a:t>
            </a:r>
            <a:endParaRPr lang="en-US" dirty="0">
              <a:solidFill>
                <a:srgbClr val="00B05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/>
              <a:t>$5M, FY17-19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Readout integration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Detector conceptual design </a:t>
            </a:r>
          </a:p>
          <a:p>
            <a:pPr marL="285750" indent="-285750">
              <a:buFontTx/>
              <a:buChar char="-"/>
            </a:pPr>
            <a:r>
              <a:rPr lang="en-US" dirty="0"/>
              <a:t>Physics &amp; simulations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C28C23-F7AD-EF48-A076-EBD716EC03BC}"/>
              </a:ext>
            </a:extLst>
          </p:cNvPr>
          <p:cNvSpPr txBox="1"/>
          <p:nvPr/>
        </p:nvSpPr>
        <p:spPr>
          <a:xfrm>
            <a:off x="7680060" y="830610"/>
            <a:ext cx="1179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Dave’s talk</a:t>
            </a:r>
          </a:p>
        </p:txBody>
      </p:sp>
    </p:spTree>
    <p:extLst>
      <p:ext uri="{BB962C8B-B14F-4D97-AF65-F5344CB8AC3E}">
        <p14:creationId xmlns:p14="http://schemas.microsoft.com/office/powerpoint/2010/main" val="940422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A6370-EB6A-FA4E-93DC-E7930C62A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Labor Profile in P6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16FEC-4837-1F49-856C-4757573250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9D732C-DB28-5B43-B896-EF0C33DDF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1ADA56-A90F-2F44-B42B-DC6F158EB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21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F21B11-1896-D64C-9A59-AAD0AF2886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1255815"/>
            <a:ext cx="3923903" cy="3184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EF31A40-ADB3-0E46-B4BA-7613674D83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282397"/>
            <a:ext cx="3733800" cy="315789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DE92883-4E98-BB4E-A666-E93A78D4E589}"/>
              </a:ext>
            </a:extLst>
          </p:cNvPr>
          <p:cNvSpPr txBox="1"/>
          <p:nvPr/>
        </p:nvSpPr>
        <p:spPr>
          <a:xfrm>
            <a:off x="7740951" y="742181"/>
            <a:ext cx="1135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Irina’s talk</a:t>
            </a:r>
          </a:p>
        </p:txBody>
      </p:sp>
    </p:spTree>
    <p:extLst>
      <p:ext uri="{BB962C8B-B14F-4D97-AF65-F5344CB8AC3E}">
        <p14:creationId xmlns:p14="http://schemas.microsoft.com/office/powerpoint/2010/main" val="4731860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39CE-AED5-244E-81D5-21718B97D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Schedules &amp; Milestones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FE141A-DD97-5644-97E9-9D0124684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3C380-AE73-4D4A-990B-FACE7DB71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D073C-4F2E-4F43-BFBA-1C65BF2E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0C637-5835-444B-B8C0-92C25AFA2084}" type="slidenum">
              <a:rPr lang="en-US" altLang="en-US" smtClean="0"/>
              <a:pPr/>
              <a:t>22</a:t>
            </a:fld>
            <a:endParaRPr lang="en-US" alt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A590B6-4A68-704C-9CB0-756038FA9E4E}"/>
              </a:ext>
            </a:extLst>
          </p:cNvPr>
          <p:cNvSpPr txBox="1"/>
          <p:nvPr/>
        </p:nvSpPr>
        <p:spPr>
          <a:xfrm>
            <a:off x="152400" y="870983"/>
            <a:ext cx="2514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Schedule drivers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Day-1 physics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CERN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/>
              <a:t>Carbon structures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Early R&amp;D by LANL LDRD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1E9E8A1A-E21F-1247-AE95-E77CCDD9C7B1}"/>
              </a:ext>
            </a:extLst>
          </p:cNvPr>
          <p:cNvSpPr txBox="1">
            <a:spLocks/>
          </p:cNvSpPr>
          <p:nvPr/>
        </p:nvSpPr>
        <p:spPr>
          <a:xfrm>
            <a:off x="304800" y="2647671"/>
            <a:ext cx="2209800" cy="46143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b="1" dirty="0">
                <a:solidFill>
                  <a:srgbClr val="FF0000"/>
                </a:solidFill>
              </a:rPr>
              <a:t>Fully aligned with sPHENIX via  external milestones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86B282-E98A-4E49-8E93-28198A480D94}"/>
              </a:ext>
            </a:extLst>
          </p:cNvPr>
          <p:cNvSpPr txBox="1"/>
          <p:nvPr/>
        </p:nvSpPr>
        <p:spPr>
          <a:xfrm>
            <a:off x="7239000" y="608959"/>
            <a:ext cx="1953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Dave &amp; Irina’s talks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2EE5D2E-51B2-AC4E-B0C7-2CC28F44E1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206626"/>
            <a:ext cx="6213559" cy="357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25003"/>
            <a:ext cx="8229600" cy="48934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Risk Register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23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48000" y="3257550"/>
            <a:ext cx="762000" cy="1714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A76CF8-F162-4E1A-B826-2ECD50AF2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496"/>
            <a:ext cx="9144000" cy="3762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757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3BB66-843B-6349-9A0D-B6D4250A0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2793"/>
            <a:ext cx="6876555" cy="531956"/>
          </a:xfrm>
        </p:spPr>
        <p:txBody>
          <a:bodyPr/>
          <a:lstStyle/>
          <a:p>
            <a:r>
              <a:rPr lang="en-US" sz="3600" dirty="0"/>
              <a:t>Project Status &amp;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D71B4-2978-F248-AEF8-6ABF142A3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742949"/>
            <a:ext cx="7886700" cy="412670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Tested full stave readout chain with the final electronics at Fermilab Test Beam</a:t>
            </a:r>
          </a:p>
          <a:p>
            <a:pPr lvl="1"/>
            <a:r>
              <a:rPr lang="en-US" dirty="0"/>
              <a:t>Tested long </a:t>
            </a:r>
            <a:r>
              <a:rPr lang="en-US" dirty="0" err="1"/>
              <a:t>SamTec</a:t>
            </a:r>
            <a:r>
              <a:rPr lang="en-US" dirty="0"/>
              <a:t> readout cables recently – last key detector integration R&amp;D</a:t>
            </a:r>
          </a:p>
          <a:p>
            <a:pPr marL="457200" lvl="1" indent="0">
              <a:buNone/>
            </a:pPr>
            <a:r>
              <a:rPr lang="en-US" dirty="0"/>
              <a:t>       11.4m long cables, 10m desired</a:t>
            </a:r>
          </a:p>
          <a:p>
            <a:r>
              <a:rPr lang="en-US" dirty="0"/>
              <a:t>MVTX mechanical design: excellent progress</a:t>
            </a:r>
          </a:p>
          <a:p>
            <a:pPr lvl="1"/>
            <a:r>
              <a:rPr lang="en-US" dirty="0"/>
              <a:t>Asked for quotes from outside companies based on preliminary designs   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integration </a:t>
            </a:r>
            <a:r>
              <a:rPr lang="en-US" dirty="0" err="1"/>
              <a:t>workfest</a:t>
            </a:r>
            <a:r>
              <a:rPr lang="en-US" dirty="0"/>
              <a:t> held 7/10 @BNL, MVTX/INTT/TPC</a:t>
            </a:r>
          </a:p>
          <a:p>
            <a:r>
              <a:rPr lang="en-US" dirty="0"/>
              <a:t>Early R&amp;D achieved through LANL LDRD, $5M, FY17-19</a:t>
            </a:r>
          </a:p>
          <a:p>
            <a:pPr lvl="1"/>
            <a:r>
              <a:rPr lang="en-US" dirty="0"/>
              <a:t>Readout integration </a:t>
            </a:r>
          </a:p>
          <a:p>
            <a:pPr lvl="1"/>
            <a:r>
              <a:rPr lang="en-US" dirty="0"/>
              <a:t>Mechanical system conceptual design </a:t>
            </a:r>
          </a:p>
          <a:p>
            <a:r>
              <a:rPr lang="en-US" dirty="0"/>
              <a:t>Release of early BNL R&amp;D fund in progress</a:t>
            </a:r>
          </a:p>
          <a:p>
            <a:pPr lvl="1"/>
            <a:r>
              <a:rPr lang="en-US" dirty="0"/>
              <a:t>MVTX mechanical engineering design, MIT/LBNL</a:t>
            </a:r>
          </a:p>
          <a:p>
            <a:r>
              <a:rPr lang="en-US" dirty="0"/>
              <a:t>Project Management </a:t>
            </a:r>
          </a:p>
          <a:p>
            <a:pPr lvl="1"/>
            <a:r>
              <a:rPr lang="en-US" dirty="0"/>
              <a:t>WBS, PMP, Risk Register updated</a:t>
            </a:r>
          </a:p>
          <a:p>
            <a:pPr lvl="1"/>
            <a:r>
              <a:rPr lang="en-US" dirty="0"/>
              <a:t>Fully integrated into </a:t>
            </a:r>
            <a:r>
              <a:rPr lang="en-US" dirty="0" err="1"/>
              <a:t>sPHENIX</a:t>
            </a:r>
            <a:r>
              <a:rPr lang="en-US" dirty="0"/>
              <a:t> P6, aligned with </a:t>
            </a:r>
            <a:r>
              <a:rPr lang="en-US" dirty="0" err="1"/>
              <a:t>sPHENIX</a:t>
            </a:r>
            <a:r>
              <a:rPr lang="en-US" dirty="0"/>
              <a:t> schedule </a:t>
            </a:r>
          </a:p>
          <a:p>
            <a:pPr lvl="1"/>
            <a:r>
              <a:rPr lang="en-US" dirty="0"/>
              <a:t>Will deliver MVTX on time and on budget under $5M</a:t>
            </a:r>
          </a:p>
          <a:p>
            <a:pPr marL="457200" lvl="1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pPr marL="457200" lvl="1" indent="0">
              <a:buNone/>
            </a:pPr>
            <a:r>
              <a:rPr lang="en-US" sz="2600" dirty="0">
                <a:solidFill>
                  <a:srgbClr val="FF0000"/>
                </a:solidFill>
              </a:rPr>
              <a:t>We are ready to start the project </a:t>
            </a:r>
            <a:endParaRPr lang="en-US" sz="2600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3454AB-E510-C549-88D2-8E90BB34B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C0B6B-9FCB-BA4F-B91B-4BDACDECC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C1728-F69B-864E-9320-99954478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79658-AE99-824D-9761-F8B19CB2057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2224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8F9AD-7446-E040-B402-E9BDCEF2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723" y="-20691"/>
            <a:ext cx="5866691" cy="1040370"/>
          </a:xfrm>
        </p:spPr>
        <p:txBody>
          <a:bodyPr>
            <a:noAutofit/>
          </a:bodyPr>
          <a:lstStyle/>
          <a:p>
            <a:r>
              <a:rPr lang="en-US" sz="2800" b="1" dirty="0"/>
              <a:t>Very Successful Test Beam @Fermilab</a:t>
            </a:r>
            <a:br>
              <a:rPr lang="en-US" sz="2800" b="1" dirty="0"/>
            </a:br>
            <a:r>
              <a:rPr lang="en-US" sz="1600" b="1" dirty="0"/>
              <a:t>5/20-25, 6/17-22, 2019</a:t>
            </a:r>
            <a:endParaRPr lang="en-US" sz="24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B7E08-0CD7-AD40-BD98-C012F8015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000" y="971200"/>
            <a:ext cx="4146614" cy="22650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4 staves</a:t>
            </a:r>
          </a:p>
          <a:p>
            <a:r>
              <a:rPr lang="en-US" dirty="0"/>
              <a:t>2 RUv1.1</a:t>
            </a:r>
          </a:p>
          <a:p>
            <a:r>
              <a:rPr lang="en-US" dirty="0"/>
              <a:t>1 PU</a:t>
            </a:r>
          </a:p>
          <a:p>
            <a:r>
              <a:rPr lang="en-US" dirty="0"/>
              <a:t>1 FELIX Server + RCDAQ</a:t>
            </a:r>
          </a:p>
          <a:p>
            <a:r>
              <a:rPr lang="en-US" dirty="0" err="1"/>
              <a:t>sPHENIX</a:t>
            </a:r>
            <a:r>
              <a:rPr lang="en-US" dirty="0"/>
              <a:t> GTM</a:t>
            </a:r>
          </a:p>
          <a:p>
            <a:r>
              <a:rPr lang="en-US" dirty="0"/>
              <a:t>11.4m Custom </a:t>
            </a:r>
            <a:r>
              <a:rPr lang="en-US" dirty="0" err="1"/>
              <a:t>SamTec</a:t>
            </a:r>
            <a:r>
              <a:rPr lang="en-US" dirty="0"/>
              <a:t> Cable</a:t>
            </a:r>
          </a:p>
          <a:p>
            <a:r>
              <a:rPr lang="en-US" dirty="0"/>
              <a:t>Negative pressured cooling for staves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F2FF777-7360-D64A-9C14-581849855A03}"/>
              </a:ext>
            </a:extLst>
          </p:cNvPr>
          <p:cNvGrpSpPr/>
          <p:nvPr/>
        </p:nvGrpSpPr>
        <p:grpSpPr>
          <a:xfrm>
            <a:off x="4168739" y="832207"/>
            <a:ext cx="1163549" cy="451735"/>
            <a:chOff x="5794624" y="1109609"/>
            <a:chExt cx="1551398" cy="60231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2446622-85EB-F04C-812F-16E3127B56E4}"/>
                </a:ext>
              </a:extLst>
            </p:cNvPr>
            <p:cNvSpPr/>
            <p:nvPr/>
          </p:nvSpPr>
          <p:spPr>
            <a:xfrm>
              <a:off x="5794625" y="1109609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5EF17FB-2029-5244-80DD-8F2C8E7F5A28}"/>
                </a:ext>
              </a:extLst>
            </p:cNvPr>
            <p:cNvSpPr/>
            <p:nvPr/>
          </p:nvSpPr>
          <p:spPr>
            <a:xfrm>
              <a:off x="5794624" y="1288380"/>
              <a:ext cx="1551397" cy="92467"/>
            </a:xfrm>
            <a:prstGeom prst="rect">
              <a:avLst/>
            </a:prstGeom>
            <a:solidFill>
              <a:srgbClr val="C0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B7ACFFD-6A7C-B74A-806D-68542C8B318B}"/>
                </a:ext>
              </a:extLst>
            </p:cNvPr>
            <p:cNvSpPr/>
            <p:nvPr/>
          </p:nvSpPr>
          <p:spPr>
            <a:xfrm>
              <a:off x="5794624" y="145724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7A2D8E-9068-9249-92A0-CE78223F5C24}"/>
                </a:ext>
              </a:extLst>
            </p:cNvPr>
            <p:cNvSpPr/>
            <p:nvPr/>
          </p:nvSpPr>
          <p:spPr>
            <a:xfrm>
              <a:off x="5794625" y="1619455"/>
              <a:ext cx="1551397" cy="9246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779F430-1BC0-9A48-AE79-0239A8208EF5}"/>
              </a:ext>
            </a:extLst>
          </p:cNvPr>
          <p:cNvCxnSpPr/>
          <p:nvPr/>
        </p:nvCxnSpPr>
        <p:spPr>
          <a:xfrm flipV="1">
            <a:off x="4669604" y="1398537"/>
            <a:ext cx="0" cy="832207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91EBE89-555C-7A49-A830-ACB5AD5704A0}"/>
              </a:ext>
            </a:extLst>
          </p:cNvPr>
          <p:cNvSpPr txBox="1"/>
          <p:nvPr/>
        </p:nvSpPr>
        <p:spPr>
          <a:xfrm>
            <a:off x="3454238" y="1616409"/>
            <a:ext cx="11977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120GeV p-beam</a:t>
            </a:r>
          </a:p>
          <a:p>
            <a:r>
              <a:rPr lang="en-US" sz="1200" dirty="0">
                <a:solidFill>
                  <a:srgbClr val="00B050"/>
                </a:solidFill>
              </a:rPr>
              <a:t>10kHz (30kHz)</a:t>
            </a:r>
          </a:p>
          <a:p>
            <a:r>
              <a:rPr lang="en-US" sz="1200" dirty="0">
                <a:solidFill>
                  <a:srgbClr val="00B050"/>
                </a:solidFill>
              </a:rPr>
              <a:t>Beam intensity: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30k ~ 120k </a:t>
            </a:r>
            <a:r>
              <a:rPr lang="en-US" sz="1200" dirty="0" err="1">
                <a:solidFill>
                  <a:srgbClr val="00B050"/>
                </a:solidFill>
              </a:rPr>
              <a:t>ppp</a:t>
            </a:r>
            <a:r>
              <a:rPr lang="en-US" sz="1200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83354-1DD4-8548-B6C5-0EECC0AC8AE0}"/>
              </a:ext>
            </a:extLst>
          </p:cNvPr>
          <p:cNvSpPr/>
          <p:nvPr/>
        </p:nvSpPr>
        <p:spPr>
          <a:xfrm>
            <a:off x="7320980" y="427384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RU-2: 1 stave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55A141A-E94D-1C41-B09C-D83AEB15F980}"/>
              </a:ext>
            </a:extLst>
          </p:cNvPr>
          <p:cNvSpPr/>
          <p:nvPr/>
        </p:nvSpPr>
        <p:spPr>
          <a:xfrm>
            <a:off x="7012112" y="1138000"/>
            <a:ext cx="1186665" cy="3823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RU-1: 3 staves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A7BB84D-4E2E-0C4C-BA05-6B325908D010}"/>
              </a:ext>
            </a:extLst>
          </p:cNvPr>
          <p:cNvSpPr/>
          <p:nvPr/>
        </p:nvSpPr>
        <p:spPr>
          <a:xfrm>
            <a:off x="7320979" y="2261598"/>
            <a:ext cx="1194371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FELIX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45F702-9B2F-DB45-AABD-3367327AFC89}"/>
              </a:ext>
            </a:extLst>
          </p:cNvPr>
          <p:cNvSpPr/>
          <p:nvPr/>
        </p:nvSpPr>
        <p:spPr>
          <a:xfrm>
            <a:off x="5793096" y="2261598"/>
            <a:ext cx="778268" cy="6203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GTM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819CD7DE-E4C7-3741-BFEF-13645FDE69B7}"/>
              </a:ext>
            </a:extLst>
          </p:cNvPr>
          <p:cNvCxnSpPr>
            <a:stCxn id="5" idx="3"/>
          </p:cNvCxnSpPr>
          <p:nvPr/>
        </p:nvCxnSpPr>
        <p:spPr>
          <a:xfrm flipV="1">
            <a:off x="5332287" y="618576"/>
            <a:ext cx="1988693" cy="382385"/>
          </a:xfrm>
          <a:prstGeom prst="bentConnector3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53F7553-23E3-2848-A977-B8448FF39092}"/>
              </a:ext>
            </a:extLst>
          </p:cNvPr>
          <p:cNvSpPr txBox="1"/>
          <p:nvPr/>
        </p:nvSpPr>
        <p:spPr>
          <a:xfrm>
            <a:off x="6198414" y="81436"/>
            <a:ext cx="13228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>
                <a:solidFill>
                  <a:srgbClr val="FF0000"/>
                </a:solidFill>
              </a:rPr>
              <a:t>SamTec</a:t>
            </a:r>
            <a:r>
              <a:rPr lang="en-US" sz="1400" dirty="0">
                <a:solidFill>
                  <a:srgbClr val="FF0000"/>
                </a:solidFill>
              </a:rPr>
              <a:t>: 11.4m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(2.6m+8.8m)</a:t>
            </a:r>
          </a:p>
        </p:txBody>
      </p:sp>
      <p:cxnSp>
        <p:nvCxnSpPr>
          <p:cNvPr id="22" name="Elbow Connector 21">
            <a:extLst>
              <a:ext uri="{FF2B5EF4-FFF2-40B4-BE49-F238E27FC236}">
                <a16:creationId xmlns:a16="http://schemas.microsoft.com/office/drawing/2014/main" id="{10AE5D7B-CD70-DC47-B8B1-1D99170966AE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5332288" y="866882"/>
            <a:ext cx="1679824" cy="347709"/>
          </a:xfrm>
          <a:prstGeom prst="bent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>
            <a:extLst>
              <a:ext uri="{FF2B5EF4-FFF2-40B4-BE49-F238E27FC236}">
                <a16:creationId xmlns:a16="http://schemas.microsoft.com/office/drawing/2014/main" id="{B7772562-990A-F94E-A548-85B542196EC3}"/>
              </a:ext>
            </a:extLst>
          </p:cNvPr>
          <p:cNvCxnSpPr>
            <a:cxnSpLocks/>
          </p:cNvCxnSpPr>
          <p:nvPr/>
        </p:nvCxnSpPr>
        <p:spPr>
          <a:xfrm>
            <a:off x="5338711" y="1258581"/>
            <a:ext cx="1673401" cy="203932"/>
          </a:xfrm>
          <a:prstGeom prst="bentConnector3">
            <a:avLst>
              <a:gd name="adj1" fmla="val 38488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E83F8168-1EDB-3847-A4A4-910CAC8ECBE4}"/>
              </a:ext>
            </a:extLst>
          </p:cNvPr>
          <p:cNvCxnSpPr>
            <a:cxnSpLocks/>
            <a:endCxn id="15" idx="1"/>
          </p:cNvCxnSpPr>
          <p:nvPr/>
        </p:nvCxnSpPr>
        <p:spPr>
          <a:xfrm>
            <a:off x="5332288" y="1134280"/>
            <a:ext cx="1679825" cy="194912"/>
          </a:xfrm>
          <a:prstGeom prst="bentConnector3">
            <a:avLst>
              <a:gd name="adj1" fmla="val 44954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660DC99-30B2-5F4A-B43F-DC520179A389}"/>
              </a:ext>
            </a:extLst>
          </p:cNvPr>
          <p:cNvSpPr txBox="1"/>
          <p:nvPr/>
        </p:nvSpPr>
        <p:spPr>
          <a:xfrm>
            <a:off x="5913538" y="1451736"/>
            <a:ext cx="124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5m </a:t>
            </a:r>
            <a:r>
              <a:rPr lang="en-US" dirty="0" err="1"/>
              <a:t>SamTec</a:t>
            </a:r>
            <a:endParaRPr lang="en-US" dirty="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CC2C1901-1690-3C4C-A3CD-641CBF219F06}"/>
              </a:ext>
            </a:extLst>
          </p:cNvPr>
          <p:cNvCxnSpPr/>
          <p:nvPr/>
        </p:nvCxnSpPr>
        <p:spPr>
          <a:xfrm>
            <a:off x="8453063" y="866881"/>
            <a:ext cx="0" cy="1394717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701FBF03-0519-2C48-A2B0-7370080941EE}"/>
              </a:ext>
            </a:extLst>
          </p:cNvPr>
          <p:cNvCxnSpPr>
            <a:cxnSpLocks/>
          </p:cNvCxnSpPr>
          <p:nvPr/>
        </p:nvCxnSpPr>
        <p:spPr>
          <a:xfrm>
            <a:off x="8197493" y="1520384"/>
            <a:ext cx="0" cy="767210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5D43120E-0512-6745-8022-748C6ED5CE53}"/>
              </a:ext>
            </a:extLst>
          </p:cNvPr>
          <p:cNvSpPr txBox="1"/>
          <p:nvPr/>
        </p:nvSpPr>
        <p:spPr>
          <a:xfrm>
            <a:off x="7764221" y="1706100"/>
            <a:ext cx="1420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 &amp; Control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006D8449-BBEA-5D44-8811-4DD78B52D6CD}"/>
              </a:ext>
            </a:extLst>
          </p:cNvPr>
          <p:cNvCxnSpPr/>
          <p:nvPr/>
        </p:nvCxnSpPr>
        <p:spPr>
          <a:xfrm>
            <a:off x="5014828" y="2301656"/>
            <a:ext cx="77826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779334B-B907-E940-B7CD-8925D31A0CED}"/>
              </a:ext>
            </a:extLst>
          </p:cNvPr>
          <p:cNvSpPr txBox="1"/>
          <p:nvPr/>
        </p:nvSpPr>
        <p:spPr>
          <a:xfrm>
            <a:off x="4889952" y="1989397"/>
            <a:ext cx="12798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Beam Trigger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5BA140D-1128-2E4C-87E1-8C637ABF3D86}"/>
              </a:ext>
            </a:extLst>
          </p:cNvPr>
          <p:cNvSpPr txBox="1"/>
          <p:nvPr/>
        </p:nvSpPr>
        <p:spPr>
          <a:xfrm>
            <a:off x="4070471" y="492562"/>
            <a:ext cx="181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4-stave telescope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4EF3BC3-7855-7643-96F6-9CD232DA4797}"/>
              </a:ext>
            </a:extLst>
          </p:cNvPr>
          <p:cNvSpPr txBox="1"/>
          <p:nvPr/>
        </p:nvSpPr>
        <p:spPr>
          <a:xfrm>
            <a:off x="6380252" y="1984599"/>
            <a:ext cx="1383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Timing &amp; Trigger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FCD65321-049F-BE41-A64A-5E644D350267}"/>
              </a:ext>
            </a:extLst>
          </p:cNvPr>
          <p:cNvCxnSpPr>
            <a:cxnSpLocks/>
          </p:cNvCxnSpPr>
          <p:nvPr/>
        </p:nvCxnSpPr>
        <p:spPr>
          <a:xfrm>
            <a:off x="6629356" y="2301656"/>
            <a:ext cx="656507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Can 51">
            <a:extLst>
              <a:ext uri="{FF2B5EF4-FFF2-40B4-BE49-F238E27FC236}">
                <a16:creationId xmlns:a16="http://schemas.microsoft.com/office/drawing/2014/main" id="{5508080B-985E-344C-BAA7-2D8AD17856CB}"/>
              </a:ext>
            </a:extLst>
          </p:cNvPr>
          <p:cNvSpPr/>
          <p:nvPr/>
        </p:nvSpPr>
        <p:spPr>
          <a:xfrm>
            <a:off x="7654982" y="3315789"/>
            <a:ext cx="798082" cy="763880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/>
              <a:t>sPHENIX</a:t>
            </a:r>
            <a:endParaRPr lang="en-US" sz="1400" dirty="0"/>
          </a:p>
          <a:p>
            <a:pPr algn="ctr"/>
            <a:r>
              <a:rPr lang="en-US" sz="1400" dirty="0"/>
              <a:t>RCDAQ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1BE5F7E-3175-094B-99FF-BB73C926B523}"/>
              </a:ext>
            </a:extLst>
          </p:cNvPr>
          <p:cNvCxnSpPr>
            <a:cxnSpLocks/>
          </p:cNvCxnSpPr>
          <p:nvPr/>
        </p:nvCxnSpPr>
        <p:spPr>
          <a:xfrm>
            <a:off x="8047967" y="2881900"/>
            <a:ext cx="0" cy="43388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E04F957-B5BF-9C49-9ADC-A495DD15FC41}"/>
              </a:ext>
            </a:extLst>
          </p:cNvPr>
          <p:cNvSpPr txBox="1"/>
          <p:nvPr/>
        </p:nvSpPr>
        <p:spPr>
          <a:xfrm>
            <a:off x="4977193" y="3156345"/>
            <a:ext cx="1908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Online Monitoring</a:t>
            </a:r>
          </a:p>
        </p:txBody>
      </p:sp>
      <p:pic>
        <p:nvPicPr>
          <p:cNvPr id="1026" name="Picture 2" descr="https://www.phenix.bnl.gov/WWW/publish/mxliu/sPHENIX/LDRD/Telescope/photos/SamTec-2.6m-8.8m-IMG_2137.jpg">
            <a:extLst>
              <a:ext uri="{FF2B5EF4-FFF2-40B4-BE49-F238E27FC236}">
                <a16:creationId xmlns:a16="http://schemas.microsoft.com/office/drawing/2014/main" id="{4C15B952-0A25-9949-B02A-65C93FE494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30066" y="3476827"/>
            <a:ext cx="2346788" cy="148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E6036091-B003-5442-B03E-FE72C41E2454}"/>
              </a:ext>
            </a:extLst>
          </p:cNvPr>
          <p:cNvCxnSpPr>
            <a:cxnSpLocks/>
          </p:cNvCxnSpPr>
          <p:nvPr/>
        </p:nvCxnSpPr>
        <p:spPr>
          <a:xfrm flipH="1">
            <a:off x="7265970" y="3882542"/>
            <a:ext cx="389012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Date Placeholder 59">
            <a:extLst>
              <a:ext uri="{FF2B5EF4-FFF2-40B4-BE49-F238E27FC236}">
                <a16:creationId xmlns:a16="http://schemas.microsoft.com/office/drawing/2014/main" id="{901282A6-2583-7C4B-86FC-5EBC2C45D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61" name="Footer Placeholder 60">
            <a:extLst>
              <a:ext uri="{FF2B5EF4-FFF2-40B4-BE49-F238E27FC236}">
                <a16:creationId xmlns:a16="http://schemas.microsoft.com/office/drawing/2014/main" id="{49B3447F-7C50-8A49-9995-9C9FC1A08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2" name="Slide Number Placeholder 61">
            <a:extLst>
              <a:ext uri="{FF2B5EF4-FFF2-40B4-BE49-F238E27FC236}">
                <a16:creationId xmlns:a16="http://schemas.microsoft.com/office/drawing/2014/main" id="{A37494B2-91EB-764A-B31B-5ABFF6C1A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25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9BC606C-2BE0-EE4D-8E76-37A01DED8BD1}"/>
              </a:ext>
            </a:extLst>
          </p:cNvPr>
          <p:cNvSpPr txBox="1"/>
          <p:nvPr/>
        </p:nvSpPr>
        <p:spPr>
          <a:xfrm>
            <a:off x="2379336" y="770100"/>
            <a:ext cx="22726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- 1 fully functioning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9-chip stave;</a:t>
            </a:r>
            <a:endParaRPr lang="en-US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- 3 staves with a few </a:t>
            </a:r>
          </a:p>
          <a:p>
            <a:r>
              <a:rPr lang="en-US" sz="1400" dirty="0">
                <a:solidFill>
                  <a:schemeClr val="accent1">
                    <a:lumMod val="75000"/>
                  </a:schemeClr>
                </a:solidFill>
              </a:rPr>
              <a:t>   broken sensors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065D12-BE95-4046-BD20-427C4375EC9F}"/>
              </a:ext>
            </a:extLst>
          </p:cNvPr>
          <p:cNvSpPr txBox="1"/>
          <p:nvPr/>
        </p:nvSpPr>
        <p:spPr>
          <a:xfrm>
            <a:off x="27703" y="2977466"/>
            <a:ext cx="4693144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>
                <a:solidFill>
                  <a:srgbClr val="FF0000"/>
                </a:solidFill>
              </a:rPr>
              <a:t>A full system with final sensor/readout* hardware: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/>
              <a:t>Multi-Stave + Multi-RU -&gt; FELIX readout demonstrated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500" dirty="0" err="1"/>
              <a:t>sPHENIX</a:t>
            </a:r>
            <a:r>
              <a:rPr lang="en-US" sz="1500" dirty="0"/>
              <a:t> GTM integrated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Long readout </a:t>
            </a:r>
            <a:r>
              <a:rPr lang="en-US" dirty="0" err="1"/>
              <a:t>SamTec</a:t>
            </a:r>
            <a:r>
              <a:rPr lang="en-US" dirty="0"/>
              <a:t> cable certified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dirty="0"/>
              <a:t>Cooling system demonstrated </a:t>
            </a:r>
          </a:p>
          <a:p>
            <a:r>
              <a:rPr lang="en-US" dirty="0"/>
              <a:t>*  </a:t>
            </a:r>
            <a:r>
              <a:rPr lang="en-US" sz="900" dirty="0"/>
              <a:t>RUv1.1 identical to the final RUv2 electrically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440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05861ED-BB1D-7D43-9E31-4455B6E6645B}"/>
              </a:ext>
            </a:extLst>
          </p:cNvPr>
          <p:cNvSpPr txBox="1"/>
          <p:nvPr/>
        </p:nvSpPr>
        <p:spPr>
          <a:xfrm>
            <a:off x="1470396" y="2208161"/>
            <a:ext cx="1162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From view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4399EAD-08C3-854B-B0F5-AA4FE150EAA3}"/>
              </a:ext>
            </a:extLst>
          </p:cNvPr>
          <p:cNvCxnSpPr/>
          <p:nvPr/>
        </p:nvCxnSpPr>
        <p:spPr>
          <a:xfrm>
            <a:off x="3624300" y="2346660"/>
            <a:ext cx="1404650" cy="0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2AC7BF3-B517-9A43-BB60-6FADC44FBB14}"/>
              </a:ext>
            </a:extLst>
          </p:cNvPr>
          <p:cNvGrpSpPr/>
          <p:nvPr/>
        </p:nvGrpSpPr>
        <p:grpSpPr>
          <a:xfrm>
            <a:off x="521088" y="815037"/>
            <a:ext cx="8005415" cy="2925691"/>
            <a:chOff x="694784" y="1086716"/>
            <a:chExt cx="10673886" cy="39009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55F63F1-F664-314B-A71A-CEB1ACEBB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95849" y="1102703"/>
              <a:ext cx="6972821" cy="3884934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6FE5B1-9A79-4948-8311-B39B5C99C5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3599" y="1086716"/>
              <a:ext cx="2947791" cy="2210843"/>
            </a:xfrm>
            <a:prstGeom prst="rect">
              <a:avLst/>
            </a:prstGeom>
          </p:spPr>
        </p:pic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F04056E4-1FA6-0942-9792-4D3BD4DD241F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1436483"/>
              <a:ext cx="3398498" cy="150773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1286716-A018-7D4C-B6E3-90420838B914}"/>
                </a:ext>
              </a:extLst>
            </p:cNvPr>
            <p:cNvCxnSpPr>
              <a:cxnSpLocks/>
            </p:cNvCxnSpPr>
            <p:nvPr/>
          </p:nvCxnSpPr>
          <p:spPr>
            <a:xfrm>
              <a:off x="3659308" y="2488615"/>
              <a:ext cx="3398498" cy="62499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2D6391F-79C1-8945-9A39-16F83F0CF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4784" y="3623207"/>
              <a:ext cx="3510961" cy="1301435"/>
            </a:xfrm>
            <a:prstGeom prst="rect">
              <a:avLst/>
            </a:prstGeom>
          </p:spPr>
        </p:pic>
      </p:grp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CFCBE7-97B7-784F-B30E-5540E309B57A}"/>
              </a:ext>
            </a:extLst>
          </p:cNvPr>
          <p:cNvCxnSpPr>
            <a:cxnSpLocks/>
          </p:cNvCxnSpPr>
          <p:nvPr/>
        </p:nvCxnSpPr>
        <p:spPr>
          <a:xfrm flipH="1" flipV="1">
            <a:off x="2218519" y="1752601"/>
            <a:ext cx="202286" cy="117595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3EB17EE-CAA8-3D4C-94BF-9131F4A36F47}"/>
              </a:ext>
            </a:extLst>
          </p:cNvPr>
          <p:cNvSpPr txBox="1"/>
          <p:nvPr/>
        </p:nvSpPr>
        <p:spPr>
          <a:xfrm>
            <a:off x="3989453" y="2346660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beam</a:t>
            </a:r>
          </a:p>
        </p:txBody>
      </p:sp>
      <p:sp>
        <p:nvSpPr>
          <p:cNvPr id="36" name="Title 35">
            <a:extLst>
              <a:ext uri="{FF2B5EF4-FFF2-40B4-BE49-F238E27FC236}">
                <a16:creationId xmlns:a16="http://schemas.microsoft.com/office/drawing/2014/main" id="{23389F24-A6D4-F84B-AE29-74E96497E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5238"/>
            <a:ext cx="8159357" cy="485564"/>
          </a:xfrm>
        </p:spPr>
        <p:txBody>
          <a:bodyPr/>
          <a:lstStyle/>
          <a:p>
            <a:r>
              <a:rPr lang="en-US" sz="3200" dirty="0"/>
              <a:t>2019 MVTX Test Beam Setup @Fermilab</a:t>
            </a:r>
          </a:p>
        </p:txBody>
      </p: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C902750D-AAA1-4148-BF21-111CA2150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1F27EB6E-BD24-9D42-972C-1EEB77EED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C611DA56-63FE-404D-9A67-8F246C164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438F0-25EE-AF46-AA97-5ED356E5FBB8}" type="slidenum">
              <a:rPr lang="en-US" smtClean="0"/>
              <a:t>26</a:t>
            </a:fld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F06C139-59F6-A74E-A39F-AEAE36A1E521}"/>
              </a:ext>
            </a:extLst>
          </p:cNvPr>
          <p:cNvGrpSpPr/>
          <p:nvPr/>
        </p:nvGrpSpPr>
        <p:grpSpPr>
          <a:xfrm>
            <a:off x="521088" y="3817234"/>
            <a:ext cx="7943069" cy="1124781"/>
            <a:chOff x="694784" y="5089645"/>
            <a:chExt cx="10590758" cy="1499708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A3337BBD-971F-7F45-8D9A-856F820E7D03}"/>
                </a:ext>
              </a:extLst>
            </p:cNvPr>
            <p:cNvSpPr txBox="1"/>
            <p:nvPr/>
          </p:nvSpPr>
          <p:spPr>
            <a:xfrm>
              <a:off x="694784" y="5089645"/>
              <a:ext cx="4517428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Stave housing sits on a motion table which can be moved in (x, y) plane perpendicular to the nominal beam direction. It can also be rotated (+40, -40) degrees (see photo on right). Operation was done at counting house.</a:t>
              </a: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5551AE88-23C1-574C-9FF9-F31E52D781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56111" y="5152966"/>
              <a:ext cx="2129431" cy="1436387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0FF906-0614-2F43-AEC5-983F65213F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58557" y="5212738"/>
              <a:ext cx="1741860" cy="1309878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1FDBA-F198-ED4C-9A1B-6357149460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89069" y="5197434"/>
              <a:ext cx="1720697" cy="1293964"/>
            </a:xfrm>
            <a:prstGeom prst="rect">
              <a:avLst/>
            </a:prstGeom>
          </p:spPr>
        </p:pic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46C2225-04D7-5D4C-9984-C7E9385F3F28}"/>
              </a:ext>
            </a:extLst>
          </p:cNvPr>
          <p:cNvSpPr txBox="1"/>
          <p:nvPr/>
        </p:nvSpPr>
        <p:spPr>
          <a:xfrm>
            <a:off x="7040088" y="518364"/>
            <a:ext cx="156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Cameron’s talk</a:t>
            </a:r>
          </a:p>
        </p:txBody>
      </p:sp>
    </p:spTree>
    <p:extLst>
      <p:ext uri="{BB962C8B-B14F-4D97-AF65-F5344CB8AC3E}">
        <p14:creationId xmlns:p14="http://schemas.microsoft.com/office/powerpoint/2010/main" val="314789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42DB8-974C-8447-BE08-865381CA1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5950"/>
            <a:ext cx="8382000" cy="54649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Recommendations from Last April Director’s Review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DC81B9-7C95-8843-9CC5-B07ABFFDB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F6A586-E974-684C-806D-5C85511CD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EA45D-980F-9143-8F4A-91E06DAFC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27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5E7F9C-F360-2642-92F1-BE9897AF3177}"/>
              </a:ext>
            </a:extLst>
          </p:cNvPr>
          <p:cNvSpPr txBox="1"/>
          <p:nvPr/>
        </p:nvSpPr>
        <p:spPr>
          <a:xfrm>
            <a:off x="494562" y="2800350"/>
            <a:ext cx="4269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(Review Report posted on the agenda page)</a:t>
            </a:r>
          </a:p>
        </p:txBody>
      </p:sp>
    </p:spTree>
    <p:extLst>
      <p:ext uri="{BB962C8B-B14F-4D97-AF65-F5344CB8AC3E}">
        <p14:creationId xmlns:p14="http://schemas.microsoft.com/office/powerpoint/2010/main" val="10734336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A4146D-742F-224F-8956-46E65A0F0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864"/>
            <a:ext cx="3965203" cy="504555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(1)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1B18434-A611-3646-85D7-4AFA59C8D0A6}"/>
              </a:ext>
            </a:extLst>
          </p:cNvPr>
          <p:cNvSpPr/>
          <p:nvPr/>
        </p:nvSpPr>
        <p:spPr>
          <a:xfrm>
            <a:off x="3946689" y="1105199"/>
            <a:ext cx="51816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buAutoNum type="arabicPeriod"/>
            </a:pPr>
            <a:r>
              <a:rPr lang="en-US" sz="1400" dirty="0">
                <a:solidFill>
                  <a:srgbClr val="FF0000"/>
                </a:solidFill>
              </a:rPr>
              <a:t>Yes. MVTX design is sound and will meet the requirements.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- Readout electronics is ready for production;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- Preliminary mechanical system design completed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2.    Yes.  MVTX project is fully integrated into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 P6.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-  Cost &amp; Schedule, WBS, Risks register.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-  RLS fully aligned with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 via  external milestones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See Irina’s talk</a:t>
            </a:r>
          </a:p>
          <a:p>
            <a:pPr marL="285750" indent="-285750">
              <a:buFontTx/>
              <a:buChar char="-"/>
            </a:pP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3.    Yes.  MVTX risk register integrated into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 Risks registry. 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 See Irina’s talk</a:t>
            </a:r>
          </a:p>
          <a:p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>
                <a:solidFill>
                  <a:srgbClr val="FF0000"/>
                </a:solidFill>
              </a:rPr>
              <a:t>4.     Yes.  MVTX project is fully integrated into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 P6,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-  MVTX baseline is define and PMP is completed.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-  RLS fully aligned with </a:t>
            </a:r>
            <a:r>
              <a:rPr lang="en-US" sz="1400" dirty="0" err="1">
                <a:solidFill>
                  <a:srgbClr val="FF0000"/>
                </a:solidFill>
              </a:rPr>
              <a:t>sPHENIX</a:t>
            </a:r>
            <a:r>
              <a:rPr lang="en-US" sz="1400" dirty="0">
                <a:solidFill>
                  <a:srgbClr val="FF0000"/>
                </a:solidFill>
              </a:rPr>
              <a:t> via external milestones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          See Dave and Irina’s talks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11CBABA-A417-994D-A499-E78D742A3893}"/>
              </a:ext>
            </a:extLst>
          </p:cNvPr>
          <p:cNvSpPr/>
          <p:nvPr/>
        </p:nvSpPr>
        <p:spPr>
          <a:xfrm>
            <a:off x="381000" y="1276350"/>
            <a:ext cx="3200400" cy="3200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CE94189-F717-C345-ACA4-EB776FDAB278}"/>
              </a:ext>
            </a:extLst>
          </p:cNvPr>
          <p:cNvCxnSpPr>
            <a:cxnSpLocks/>
          </p:cNvCxnSpPr>
          <p:nvPr/>
        </p:nvCxnSpPr>
        <p:spPr>
          <a:xfrm>
            <a:off x="628650" y="3257550"/>
            <a:ext cx="2876550" cy="0"/>
          </a:xfrm>
          <a:prstGeom prst="line">
            <a:avLst/>
          </a:prstGeom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06E89FE1-8BDD-0F4E-B4C0-D2CE54EE15AD}"/>
              </a:ext>
            </a:extLst>
          </p:cNvPr>
          <p:cNvSpPr/>
          <p:nvPr/>
        </p:nvSpPr>
        <p:spPr>
          <a:xfrm>
            <a:off x="3946689" y="2800350"/>
            <a:ext cx="4930214" cy="762000"/>
          </a:xfrm>
          <a:prstGeom prst="ellipse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964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ACDF68-FDBB-6948-AFBE-84765632B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" y="60268"/>
            <a:ext cx="4044356" cy="506884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(2)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086250-F0B1-2D4C-8D45-8A604D504833}"/>
              </a:ext>
            </a:extLst>
          </p:cNvPr>
          <p:cNvSpPr/>
          <p:nvPr/>
        </p:nvSpPr>
        <p:spPr>
          <a:xfrm>
            <a:off x="4114800" y="4129638"/>
            <a:ext cx="3712235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</a:t>
            </a:r>
            <a:r>
              <a:rPr lang="en-US" sz="1200" dirty="0"/>
              <a:t>.  MVTX Risk Register is fully integrated into </a:t>
            </a:r>
            <a:r>
              <a:rPr lang="en-US" sz="1200" dirty="0" err="1"/>
              <a:t>sPHENIX</a:t>
            </a:r>
            <a:r>
              <a:rPr lang="en-US" sz="1200" dirty="0"/>
              <a:t>, </a:t>
            </a:r>
          </a:p>
          <a:p>
            <a:r>
              <a:rPr lang="en-US" sz="1200" dirty="0"/>
              <a:t>- Irina’s talk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D0D17D6-05B5-C142-8250-42E766963A6A}"/>
              </a:ext>
            </a:extLst>
          </p:cNvPr>
          <p:cNvSpPr txBox="1"/>
          <p:nvPr/>
        </p:nvSpPr>
        <p:spPr>
          <a:xfrm>
            <a:off x="4011850" y="1219458"/>
            <a:ext cx="5055950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3399FF"/>
                </a:solidFill>
              </a:rPr>
              <a:t>1.  </a:t>
            </a:r>
            <a:r>
              <a:rPr lang="en-US" sz="1100" dirty="0" err="1">
                <a:solidFill>
                  <a:srgbClr val="3399FF"/>
                </a:solidFill>
              </a:rPr>
              <a:t>sPHENIX</a:t>
            </a:r>
            <a:r>
              <a:rPr lang="en-US" sz="1100" dirty="0">
                <a:solidFill>
                  <a:srgbClr val="3399FF"/>
                </a:solidFill>
              </a:rPr>
              <a:t> follows the same ITS/IB stave QA Gold/Silver standard (about 50-50 for ITS/IB); Latest production had higher yield of gold, ~&gt;70%</a:t>
            </a:r>
          </a:p>
          <a:p>
            <a:endParaRPr lang="en-US" sz="1100" dirty="0">
              <a:solidFill>
                <a:srgbClr val="3399FF"/>
              </a:solidFill>
            </a:endParaRPr>
          </a:p>
          <a:p>
            <a:r>
              <a:rPr lang="en-US" sz="1100" dirty="0">
                <a:solidFill>
                  <a:srgbClr val="3399FF"/>
                </a:solidFill>
              </a:rPr>
              <a:t>2.  MVTX is fully integrated into </a:t>
            </a:r>
            <a:r>
              <a:rPr lang="en-US" sz="1100" dirty="0" err="1">
                <a:solidFill>
                  <a:srgbClr val="3399FF"/>
                </a:solidFill>
              </a:rPr>
              <a:t>sPHENIX</a:t>
            </a:r>
            <a:r>
              <a:rPr lang="en-US" sz="1100" dirty="0">
                <a:solidFill>
                  <a:srgbClr val="3399FF"/>
                </a:solidFill>
              </a:rPr>
              <a:t> P6, a list of milestones and critical paths are identified in P6. </a:t>
            </a:r>
          </a:p>
          <a:p>
            <a:r>
              <a:rPr lang="en-US" sz="1100" dirty="0">
                <a:solidFill>
                  <a:srgbClr val="3399FF"/>
                </a:solidFill>
              </a:rPr>
              <a:t>     - Irina’s talk</a:t>
            </a:r>
          </a:p>
          <a:p>
            <a:endParaRPr lang="en-US" sz="1100" dirty="0">
              <a:solidFill>
                <a:srgbClr val="3399FF"/>
              </a:solidFill>
            </a:endParaRPr>
          </a:p>
          <a:p>
            <a:r>
              <a:rPr lang="en-US" sz="1100" dirty="0">
                <a:solidFill>
                  <a:srgbClr val="3399FF"/>
                </a:solidFill>
              </a:rPr>
              <a:t>3.  Pre-P6 MVTX WBS Dictionary was produced based on MS Project file that is used to integrate MVTX into the </a:t>
            </a:r>
            <a:r>
              <a:rPr lang="en-US" sz="1100" dirty="0" err="1">
                <a:solidFill>
                  <a:srgbClr val="3399FF"/>
                </a:solidFill>
              </a:rPr>
              <a:t>sPHENIX</a:t>
            </a:r>
            <a:r>
              <a:rPr lang="en-US" sz="1100" dirty="0">
                <a:solidFill>
                  <a:srgbClr val="3399FF"/>
                </a:solidFill>
              </a:rPr>
              <a:t> P6.  Latest MVTX WBS and Critical paths are in P6. WBS Dictionary will be updated after this review.</a:t>
            </a:r>
          </a:p>
          <a:p>
            <a:r>
              <a:rPr lang="en-US" sz="1100" dirty="0">
                <a:solidFill>
                  <a:srgbClr val="3399FF"/>
                </a:solidFill>
              </a:rPr>
              <a:t>      - Irina’s talk</a:t>
            </a:r>
          </a:p>
          <a:p>
            <a:endParaRPr lang="en-US" sz="1100" dirty="0">
              <a:solidFill>
                <a:srgbClr val="3399FF"/>
              </a:solidFill>
            </a:endParaRPr>
          </a:p>
          <a:p>
            <a:r>
              <a:rPr lang="en-US" sz="1100" dirty="0">
                <a:solidFill>
                  <a:srgbClr val="3399FF"/>
                </a:solidFill>
              </a:rPr>
              <a:t>4. Detailed 3-D mockup was built and used to develop the MVTX mechanical design.</a:t>
            </a:r>
          </a:p>
          <a:p>
            <a:r>
              <a:rPr lang="en-US" sz="1100" dirty="0">
                <a:solidFill>
                  <a:srgbClr val="3399FF"/>
                </a:solidFill>
              </a:rPr>
              <a:t> - Walt’s talk</a:t>
            </a:r>
          </a:p>
          <a:p>
            <a:endParaRPr lang="en-US" sz="1100" dirty="0">
              <a:solidFill>
                <a:srgbClr val="3399FF"/>
              </a:solidFill>
            </a:endParaRPr>
          </a:p>
          <a:p>
            <a:r>
              <a:rPr lang="en-US" sz="1100" dirty="0">
                <a:solidFill>
                  <a:srgbClr val="3399FF"/>
                </a:solidFill>
              </a:rPr>
              <a:t>5.  MVTX is fully integrated into </a:t>
            </a:r>
            <a:r>
              <a:rPr lang="en-US" sz="1100" dirty="0" err="1">
                <a:solidFill>
                  <a:srgbClr val="3399FF"/>
                </a:solidFill>
              </a:rPr>
              <a:t>sPHENIX</a:t>
            </a:r>
            <a:r>
              <a:rPr lang="en-US" sz="1100" dirty="0">
                <a:solidFill>
                  <a:srgbClr val="3399FF"/>
                </a:solidFill>
              </a:rPr>
              <a:t> P6, cost and labor profiles are in P6</a:t>
            </a:r>
          </a:p>
          <a:p>
            <a:r>
              <a:rPr lang="en-US" sz="1100" dirty="0">
                <a:solidFill>
                  <a:srgbClr val="3399FF"/>
                </a:solidFill>
              </a:rPr>
              <a:t> - Dave and Irina’s talks</a:t>
            </a:r>
            <a:endParaRPr lang="en-US" sz="1050" dirty="0">
              <a:solidFill>
                <a:srgbClr val="3399FF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A3EE4E-5AF3-1E41-BA7D-719EA7A0DEA5}"/>
              </a:ext>
            </a:extLst>
          </p:cNvPr>
          <p:cNvSpPr/>
          <p:nvPr/>
        </p:nvSpPr>
        <p:spPr>
          <a:xfrm>
            <a:off x="4003165" y="732007"/>
            <a:ext cx="46060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5. Yes. MVTX is fully integrated into </a:t>
            </a:r>
            <a:r>
              <a:rPr lang="en-US" sz="1200" dirty="0" err="1">
                <a:solidFill>
                  <a:srgbClr val="FF0000"/>
                </a:solidFill>
              </a:rPr>
              <a:t>sPHENIX</a:t>
            </a:r>
            <a:r>
              <a:rPr lang="en-US" sz="1200" dirty="0">
                <a:solidFill>
                  <a:srgbClr val="FF0000"/>
                </a:solidFill>
              </a:rPr>
              <a:t> P6, and PMP completed</a:t>
            </a:r>
          </a:p>
          <a:p>
            <a:r>
              <a:rPr lang="en-US" sz="1200" dirty="0">
                <a:solidFill>
                  <a:srgbClr val="FF0000"/>
                </a:solidFill>
              </a:rPr>
              <a:t>6. Yes. ES&amp;H document completed.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8396359-53DD-F447-8B48-B155256D8B97}"/>
              </a:ext>
            </a:extLst>
          </p:cNvPr>
          <p:cNvSpPr/>
          <p:nvPr/>
        </p:nvSpPr>
        <p:spPr>
          <a:xfrm>
            <a:off x="426643" y="345886"/>
            <a:ext cx="3200400" cy="12352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5CD923-D6CA-474A-9759-35F201B99A25}"/>
              </a:ext>
            </a:extLst>
          </p:cNvPr>
          <p:cNvSpPr/>
          <p:nvPr/>
        </p:nvSpPr>
        <p:spPr>
          <a:xfrm>
            <a:off x="428952" y="1625058"/>
            <a:ext cx="3200400" cy="2028925"/>
          </a:xfrm>
          <a:prstGeom prst="rect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32FF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6FAC54B-B2D2-CC42-9A56-AC20DED9311D}"/>
              </a:ext>
            </a:extLst>
          </p:cNvPr>
          <p:cNvSpPr/>
          <p:nvPr/>
        </p:nvSpPr>
        <p:spPr>
          <a:xfrm>
            <a:off x="426643" y="3701734"/>
            <a:ext cx="3200400" cy="95017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54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634412" cy="1695450"/>
          </a:xfrm>
          <a:solidFill>
            <a:srgbClr val="3399FF"/>
          </a:solidFill>
        </p:spPr>
        <p:txBody>
          <a:bodyPr/>
          <a:lstStyle/>
          <a:p>
            <a:pPr algn="ctr"/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sz="3600" b="0" dirty="0">
                <a:solidFill>
                  <a:schemeClr val="bg1"/>
                </a:solidFill>
              </a:rPr>
              <a:t>sPHENIX </a:t>
            </a:r>
            <a:r>
              <a:rPr lang="en-US" altLang="en-US" sz="3600" b="0" dirty="0"/>
              <a:t> MVTX Cost and Schedule  Review</a:t>
            </a:r>
            <a:br>
              <a:rPr lang="en-US" altLang="en-US" sz="3600" b="0" dirty="0">
                <a:solidFill>
                  <a:schemeClr val="bg1"/>
                </a:solidFill>
              </a:rPr>
            </a:br>
            <a:r>
              <a:rPr lang="en-US" altLang="en-US" sz="4000" b="0" dirty="0"/>
              <a:t>MVTX Overview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500438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Ming Liu, LANL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July 29-30,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C858195-FBAE-2941-AFAA-3EE4B726B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98" y="209550"/>
            <a:ext cx="3877491" cy="4933950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628650" y="34482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(3)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D0D0A0-5F8D-5445-A46E-0345E7F90D42}"/>
              </a:ext>
            </a:extLst>
          </p:cNvPr>
          <p:cNvSpPr/>
          <p:nvPr/>
        </p:nvSpPr>
        <p:spPr>
          <a:xfrm>
            <a:off x="3870328" y="527774"/>
            <a:ext cx="5045072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2.   MVTX project RLS is fully integrated into </a:t>
            </a:r>
            <a:r>
              <a:rPr lang="en-US" sz="1200" dirty="0" err="1"/>
              <a:t>sPHENIX</a:t>
            </a:r>
            <a:r>
              <a:rPr lang="en-US" sz="1200" dirty="0"/>
              <a:t> P6, Dave and Irina’s talks </a:t>
            </a:r>
          </a:p>
          <a:p>
            <a:r>
              <a:rPr lang="en-US" sz="1200" dirty="0"/>
              <a:t>3.   BNL has agreed to provide early R&amp;D fund to MIT and LBNL to </a:t>
            </a:r>
          </a:p>
          <a:p>
            <a:r>
              <a:rPr lang="en-US" sz="1200" dirty="0"/>
              <a:t>      support mechanical system early R&amp;D design work.</a:t>
            </a:r>
          </a:p>
          <a:p>
            <a:r>
              <a:rPr lang="en-US" sz="1200" dirty="0"/>
              <a:t>4.   Much of the MVTX software work is based on the common </a:t>
            </a:r>
          </a:p>
          <a:p>
            <a:r>
              <a:rPr lang="en-US" sz="1200" dirty="0"/>
              <a:t>      </a:t>
            </a:r>
            <a:r>
              <a:rPr lang="en-US" sz="1200" dirty="0" err="1"/>
              <a:t>sPHENIX</a:t>
            </a:r>
            <a:r>
              <a:rPr lang="en-US" sz="1200" dirty="0"/>
              <a:t> online and offline frameworks, work is mostly carried out </a:t>
            </a:r>
          </a:p>
          <a:p>
            <a:r>
              <a:rPr lang="en-US" sz="1200" dirty="0"/>
              <a:t>      by collaborators without cost to the MVTX project. </a:t>
            </a:r>
          </a:p>
          <a:p>
            <a:pPr marL="228600" indent="-228600">
              <a:buAutoNum type="arabicPeriod" startAt="5"/>
            </a:pPr>
            <a:r>
              <a:rPr lang="en-US" sz="1200" dirty="0"/>
              <a:t>Based on current RLS, MVTX detector will be ready for installation in March 2022; MVTX is the last detector to go into IR (9/2022) </a:t>
            </a:r>
          </a:p>
          <a:p>
            <a:pPr marL="228600" indent="-228600">
              <a:buAutoNum type="arabicPeriod" startAt="5"/>
            </a:pPr>
            <a:endParaRPr lang="en-US" sz="1200" dirty="0"/>
          </a:p>
          <a:p>
            <a:r>
              <a:rPr lang="en-US" sz="1200" dirty="0"/>
              <a:t>7.   MVTX project reporting is in PMP. </a:t>
            </a:r>
          </a:p>
          <a:p>
            <a:r>
              <a:rPr lang="en-US" sz="1000" i="1" dirty="0"/>
              <a:t>       </a:t>
            </a:r>
            <a:r>
              <a:rPr lang="en-US" sz="900" i="1" dirty="0">
                <a:solidFill>
                  <a:srgbClr val="00B050"/>
                </a:solidFill>
              </a:rPr>
              <a:t>“Quarterly cost and schedule reviews and report the results to the </a:t>
            </a:r>
            <a:r>
              <a:rPr lang="en-US" sz="900" i="1" dirty="0" err="1">
                <a:solidFill>
                  <a:srgbClr val="00B050"/>
                </a:solidFill>
              </a:rPr>
              <a:t>sPHENIX</a:t>
            </a:r>
            <a:r>
              <a:rPr lang="en-US" sz="900" i="1" dirty="0">
                <a:solidFill>
                  <a:srgbClr val="00B050"/>
                </a:solidFill>
              </a:rPr>
              <a:t> Project Office.  We will </a:t>
            </a:r>
          </a:p>
          <a:p>
            <a:r>
              <a:rPr lang="en-US" sz="900" i="1" dirty="0">
                <a:solidFill>
                  <a:srgbClr val="00B050"/>
                </a:solidFill>
              </a:rPr>
              <a:t>         hold monthly phone calls with DOE-NP and provide them with Quarterly progress reports.”</a:t>
            </a:r>
          </a:p>
          <a:p>
            <a:pPr marL="228600" indent="-228600">
              <a:buAutoNum type="arabicPeriod" startAt="8"/>
            </a:pPr>
            <a:r>
              <a:rPr lang="en-US" sz="1200" dirty="0"/>
              <a:t>WBS, BOE and Risk Register are integrated into </a:t>
            </a:r>
            <a:r>
              <a:rPr lang="en-US" sz="1200" dirty="0" err="1"/>
              <a:t>sPHENIX</a:t>
            </a:r>
            <a:r>
              <a:rPr lang="en-US" sz="1200" dirty="0"/>
              <a:t> P6. Pre-P6 WBS</a:t>
            </a:r>
          </a:p>
          <a:p>
            <a:r>
              <a:rPr lang="en-US" sz="1200" dirty="0"/>
              <a:t>      Dictionary will be updated after this review. </a:t>
            </a:r>
          </a:p>
          <a:p>
            <a:pPr marL="228600" indent="-228600">
              <a:buAutoNum type="arabicPeriod" startAt="9"/>
            </a:pPr>
            <a:r>
              <a:rPr lang="en-US" sz="1200" dirty="0"/>
              <a:t>MVTX project is integrated into </a:t>
            </a:r>
            <a:r>
              <a:rPr lang="en-US" sz="1200" dirty="0" err="1"/>
              <a:t>sPHENIX</a:t>
            </a:r>
            <a:r>
              <a:rPr lang="en-US" sz="1200" dirty="0"/>
              <a:t> P6, PMP developed.</a:t>
            </a:r>
          </a:p>
          <a:p>
            <a:pPr marL="228600" indent="-228600">
              <a:buAutoNum type="arabicPeriod" startAt="9"/>
            </a:pPr>
            <a:endParaRPr lang="en-US" sz="1200" dirty="0"/>
          </a:p>
          <a:p>
            <a:r>
              <a:rPr lang="en-US" sz="1200" dirty="0"/>
              <a:t>11. Beam pipe modification is under discussion between </a:t>
            </a:r>
            <a:r>
              <a:rPr lang="en-US" sz="1200" dirty="0" err="1"/>
              <a:t>sPHENIX</a:t>
            </a:r>
            <a:r>
              <a:rPr lang="en-US" sz="1200" dirty="0"/>
              <a:t> Project</a:t>
            </a:r>
          </a:p>
          <a:p>
            <a:r>
              <a:rPr lang="en-US" sz="1200" dirty="0"/>
              <a:t>       Office and C-AD. This risk is in the MVTX/</a:t>
            </a:r>
            <a:r>
              <a:rPr lang="en-US" sz="1200" dirty="0" err="1"/>
              <a:t>sPHENIX</a:t>
            </a:r>
            <a:r>
              <a:rPr lang="en-US" sz="1200" dirty="0"/>
              <a:t> Risk Register.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9E820CD-11B9-5B45-9F0C-E8B2218714C6}"/>
              </a:ext>
            </a:extLst>
          </p:cNvPr>
          <p:cNvSpPr/>
          <p:nvPr/>
        </p:nvSpPr>
        <p:spPr>
          <a:xfrm>
            <a:off x="457200" y="2676525"/>
            <a:ext cx="3048000" cy="200025"/>
          </a:xfrm>
          <a:prstGeom prst="rect">
            <a:avLst/>
          </a:prstGeom>
          <a:solidFill>
            <a:schemeClr val="bg1">
              <a:lumMod val="85000"/>
              <a:alpha val="48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9672180-BD5E-734D-9D93-9D9715DC928B}"/>
              </a:ext>
            </a:extLst>
          </p:cNvPr>
          <p:cNvSpPr/>
          <p:nvPr/>
        </p:nvSpPr>
        <p:spPr>
          <a:xfrm>
            <a:off x="442547" y="1690185"/>
            <a:ext cx="3048000" cy="200025"/>
          </a:xfrm>
          <a:prstGeom prst="rect">
            <a:avLst/>
          </a:prstGeom>
          <a:solidFill>
            <a:schemeClr val="bg1">
              <a:lumMod val="75000"/>
              <a:alpha val="43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38F7718-7047-AA49-A99D-DE627AE081D3}"/>
              </a:ext>
            </a:extLst>
          </p:cNvPr>
          <p:cNvSpPr/>
          <p:nvPr/>
        </p:nvSpPr>
        <p:spPr>
          <a:xfrm>
            <a:off x="457200" y="3204092"/>
            <a:ext cx="3048000" cy="282058"/>
          </a:xfrm>
          <a:prstGeom prst="rect">
            <a:avLst/>
          </a:prstGeom>
          <a:solidFill>
            <a:schemeClr val="bg1">
              <a:lumMod val="85000"/>
              <a:alpha val="47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7B6C6A6-2ACC-2344-B8EE-9AC00D89E874}"/>
              </a:ext>
            </a:extLst>
          </p:cNvPr>
          <p:cNvSpPr txBox="1"/>
          <p:nvPr/>
        </p:nvSpPr>
        <p:spPr>
          <a:xfrm>
            <a:off x="3739957" y="3935584"/>
            <a:ext cx="5175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1,2,3.   MVTX is fully integrated into </a:t>
            </a:r>
            <a:r>
              <a:rPr lang="en-US" sz="1200" dirty="0" err="1">
                <a:solidFill>
                  <a:srgbClr val="0432FF"/>
                </a:solidFill>
              </a:rPr>
              <a:t>sPHENIX</a:t>
            </a:r>
            <a:r>
              <a:rPr lang="en-US" sz="1200" dirty="0">
                <a:solidFill>
                  <a:srgbClr val="0432FF"/>
                </a:solidFill>
              </a:rPr>
              <a:t> P6, milestone and critical paths</a:t>
            </a:r>
          </a:p>
          <a:p>
            <a:r>
              <a:rPr lang="en-US" sz="1200" dirty="0">
                <a:solidFill>
                  <a:srgbClr val="0432FF"/>
                </a:solidFill>
              </a:rPr>
              <a:t>             identified in P6; same methodology used for MVTX</a:t>
            </a:r>
          </a:p>
          <a:p>
            <a:pPr marL="228600" indent="-228600">
              <a:buAutoNum type="arabicPeriod" startAt="4"/>
            </a:pPr>
            <a:r>
              <a:rPr lang="en-US" sz="1200" dirty="0">
                <a:solidFill>
                  <a:srgbClr val="0432FF"/>
                </a:solidFill>
              </a:rPr>
              <a:t>      MVTX PMP completed, including change control and configuration</a:t>
            </a:r>
          </a:p>
          <a:p>
            <a:r>
              <a:rPr lang="en-US" sz="1200" dirty="0">
                <a:solidFill>
                  <a:srgbClr val="0432FF"/>
                </a:solidFill>
              </a:rPr>
              <a:t>             control methods.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CF55EB9-DAD1-B349-8006-71D46F9E15E1}"/>
              </a:ext>
            </a:extLst>
          </p:cNvPr>
          <p:cNvSpPr/>
          <p:nvPr/>
        </p:nvSpPr>
        <p:spPr>
          <a:xfrm>
            <a:off x="426643" y="483395"/>
            <a:ext cx="3200400" cy="307895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D62F377C-F18E-554D-98D2-46F0C6AD0B35}"/>
              </a:ext>
            </a:extLst>
          </p:cNvPr>
          <p:cNvSpPr/>
          <p:nvPr/>
        </p:nvSpPr>
        <p:spPr>
          <a:xfrm>
            <a:off x="426643" y="3579185"/>
            <a:ext cx="3200400" cy="1072727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2368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6D69D9-79DD-4048-80DF-7FE409ED8B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88B1C3-9D69-B34A-9E24-E52738532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0DE8B0-B041-834A-9DCE-3A136EFA8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55880-4A18-6E4C-AB66-215A6860E517}" type="slidenum">
              <a:rPr lang="en-US" smtClean="0"/>
              <a:t>31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31555F0-BC1B-C943-987A-DCC5CE9186CC}"/>
              </a:ext>
            </a:extLst>
          </p:cNvPr>
          <p:cNvSpPr txBox="1">
            <a:spLocks/>
          </p:cNvSpPr>
          <p:nvPr/>
        </p:nvSpPr>
        <p:spPr>
          <a:xfrm>
            <a:off x="304800" y="165426"/>
            <a:ext cx="7886700" cy="273845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b="1" dirty="0"/>
              <a:t>Report from April BNL Director’s PD2/3 Reviews: Silicon Detectors - MVTX, INTT (4)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9FA36F-F61B-164A-87C6-4523CF367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718" r="6711" b="31852"/>
          <a:stretch/>
        </p:blipFill>
        <p:spPr>
          <a:xfrm>
            <a:off x="38373" y="594180"/>
            <a:ext cx="4051140" cy="36539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F68D9F6-097E-FE43-8D14-A632BA52B8FE}"/>
              </a:ext>
            </a:extLst>
          </p:cNvPr>
          <p:cNvSpPr txBox="1"/>
          <p:nvPr/>
        </p:nvSpPr>
        <p:spPr>
          <a:xfrm>
            <a:off x="4038744" y="1041859"/>
            <a:ext cx="48533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AutoNum type="arabicPeriod" startAt="5"/>
            </a:pPr>
            <a:r>
              <a:rPr lang="en-US" sz="1200" dirty="0">
                <a:solidFill>
                  <a:srgbClr val="0432FF"/>
                </a:solidFill>
              </a:rPr>
              <a:t>MVTX early funding request submitted, and BNL has agreed to provide</a:t>
            </a:r>
          </a:p>
          <a:p>
            <a:r>
              <a:rPr lang="en-US" sz="1200" dirty="0">
                <a:solidFill>
                  <a:srgbClr val="0432FF"/>
                </a:solidFill>
              </a:rPr>
              <a:t>      R&amp;D fund to MIT and LBNL to carry out early R&amp;D on mechanical  </a:t>
            </a:r>
          </a:p>
          <a:p>
            <a:r>
              <a:rPr lang="en-US" sz="1200" dirty="0">
                <a:solidFill>
                  <a:srgbClr val="0432FF"/>
                </a:solidFill>
              </a:rPr>
              <a:t>      structure design and fabrication estimate </a:t>
            </a:r>
          </a:p>
          <a:p>
            <a:pPr marL="228600" indent="-228600">
              <a:buAutoNum type="arabicPeriod" startAt="6"/>
            </a:pPr>
            <a:r>
              <a:rPr lang="en-US" sz="1200" dirty="0">
                <a:solidFill>
                  <a:srgbClr val="0432FF"/>
                </a:solidFill>
              </a:rPr>
              <a:t>Institution roles are defined in the PMP.  “MOU” to be established through </a:t>
            </a:r>
            <a:r>
              <a:rPr lang="en-US" sz="1200" dirty="0" err="1">
                <a:solidFill>
                  <a:srgbClr val="0432FF"/>
                </a:solidFill>
              </a:rPr>
              <a:t>sPHENIX</a:t>
            </a:r>
            <a:r>
              <a:rPr lang="en-US" sz="1200" dirty="0">
                <a:solidFill>
                  <a:srgbClr val="0432FF"/>
                </a:solidFill>
              </a:rPr>
              <a:t> collaboration.</a:t>
            </a:r>
          </a:p>
          <a:p>
            <a:pPr marL="228600" indent="-228600">
              <a:buAutoNum type="arabicPeriod" startAt="6"/>
            </a:pPr>
            <a:r>
              <a:rPr lang="en-US" sz="1200" dirty="0">
                <a:solidFill>
                  <a:srgbClr val="0432FF"/>
                </a:solidFill>
              </a:rPr>
              <a:t>Contingency policy in PMP, BNL will own and oversee the spending of the project contingency. </a:t>
            </a:r>
          </a:p>
          <a:p>
            <a:pPr marL="228600" indent="-228600">
              <a:buAutoNum type="arabicPeriod" startAt="6"/>
            </a:pPr>
            <a:r>
              <a:rPr lang="en-US" sz="1200" dirty="0">
                <a:solidFill>
                  <a:srgbClr val="0432FF"/>
                </a:solidFill>
              </a:rPr>
              <a:t>MVTX risk register developed, integrated into the </a:t>
            </a:r>
            <a:r>
              <a:rPr lang="en-US" sz="1200" dirty="0" err="1">
                <a:solidFill>
                  <a:srgbClr val="0432FF"/>
                </a:solidFill>
              </a:rPr>
              <a:t>sPHENIX</a:t>
            </a:r>
            <a:r>
              <a:rPr lang="en-US" sz="1200" dirty="0">
                <a:solidFill>
                  <a:srgbClr val="0432FF"/>
                </a:solidFill>
              </a:rPr>
              <a:t> Risk Registry</a:t>
            </a:r>
          </a:p>
          <a:p>
            <a:pPr marL="228600" indent="-228600">
              <a:buAutoNum type="arabicPeriod" startAt="6"/>
            </a:pPr>
            <a:r>
              <a:rPr lang="en-US" sz="1200" dirty="0">
                <a:solidFill>
                  <a:srgbClr val="0432FF"/>
                </a:solidFill>
              </a:rPr>
              <a:t>MVTX project will follow exactly the same stave/sensor handling procedures developed by ITS for stave and detector assembly; no major issues found in ITS/IB project on this matter.</a:t>
            </a:r>
          </a:p>
          <a:p>
            <a:pPr marL="228600" indent="-228600">
              <a:buAutoNum type="arabicPeriod" startAt="6"/>
            </a:pPr>
            <a:r>
              <a:rPr lang="en-US" sz="1200" dirty="0">
                <a:solidFill>
                  <a:srgbClr val="0432FF"/>
                </a:solidFill>
              </a:rPr>
              <a:t>KPPs and UPPs are documented in MVTX PMP.</a:t>
            </a:r>
          </a:p>
          <a:p>
            <a:pPr marL="228600" indent="-228600">
              <a:buAutoNum type="arabicPeriod" startAt="6"/>
            </a:pPr>
            <a:r>
              <a:rPr lang="en-US" sz="1200" dirty="0">
                <a:solidFill>
                  <a:srgbClr val="0432FF"/>
                </a:solidFill>
              </a:rPr>
              <a:t>The MVTX science case is well documented in the MVXT full proposal.</a:t>
            </a:r>
          </a:p>
          <a:p>
            <a:r>
              <a:rPr lang="en-US" sz="1200" dirty="0">
                <a:solidFill>
                  <a:srgbClr val="0432FF"/>
                </a:solidFill>
              </a:rPr>
              <a:t>       New developments are documented through </a:t>
            </a:r>
            <a:r>
              <a:rPr lang="en-US" sz="1200" dirty="0" err="1">
                <a:solidFill>
                  <a:srgbClr val="0432FF"/>
                </a:solidFill>
              </a:rPr>
              <a:t>sPHENIX</a:t>
            </a:r>
            <a:r>
              <a:rPr lang="en-US" sz="1200" dirty="0">
                <a:solidFill>
                  <a:srgbClr val="0432FF"/>
                </a:solidFill>
              </a:rPr>
              <a:t> physics and </a:t>
            </a:r>
          </a:p>
          <a:p>
            <a:r>
              <a:rPr lang="en-US" sz="1200" dirty="0">
                <a:solidFill>
                  <a:srgbClr val="0432FF"/>
                </a:solidFill>
              </a:rPr>
              <a:t>       technical notes.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75BDCA8-1ACA-024F-9058-495280EF7EFD}"/>
              </a:ext>
            </a:extLst>
          </p:cNvPr>
          <p:cNvSpPr/>
          <p:nvPr/>
        </p:nvSpPr>
        <p:spPr>
          <a:xfrm>
            <a:off x="152400" y="1041859"/>
            <a:ext cx="3782291" cy="2139491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1237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3600" dirty="0"/>
              <a:t>Issues and Concerns 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B417ED-B2B5-F24B-AE9F-72A17C877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826" y="662940"/>
            <a:ext cx="8229600" cy="424815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Carbon structure production cost and schedule </a:t>
            </a:r>
          </a:p>
          <a:p>
            <a:pPr lvl="1"/>
            <a:r>
              <a:rPr lang="en-US" dirty="0"/>
              <a:t>LBNL, other production activities/ATLAS  </a:t>
            </a:r>
          </a:p>
          <a:p>
            <a:pPr lvl="1"/>
            <a:r>
              <a:rPr lang="en-US" dirty="0"/>
              <a:t>Explore other production sites, Italy, France, Korea, US … </a:t>
            </a:r>
          </a:p>
          <a:p>
            <a:pPr lvl="1"/>
            <a:r>
              <a:rPr lang="en-US" dirty="0"/>
              <a:t>High contingency in cost, ~40% </a:t>
            </a:r>
          </a:p>
          <a:p>
            <a:r>
              <a:rPr lang="en-US" dirty="0"/>
              <a:t>Mechanical system integration </a:t>
            </a:r>
          </a:p>
          <a:p>
            <a:pPr lvl="1"/>
            <a:r>
              <a:rPr lang="en-US" dirty="0"/>
              <a:t>Potential clamp shell re-design for insertion - beampipe modification </a:t>
            </a:r>
          </a:p>
          <a:p>
            <a:pPr lvl="1"/>
            <a:r>
              <a:rPr lang="en-US" dirty="0"/>
              <a:t>High contingency in design cost, ~40% </a:t>
            </a:r>
          </a:p>
          <a:p>
            <a:pPr lvl="1"/>
            <a:endParaRPr lang="en-US" dirty="0"/>
          </a:p>
          <a:p>
            <a:r>
              <a:rPr lang="en-US" dirty="0"/>
              <a:t>Mitigations: </a:t>
            </a:r>
          </a:p>
          <a:p>
            <a:pPr lvl="1"/>
            <a:r>
              <a:rPr lang="en-US" dirty="0"/>
              <a:t>Early R&amp;D in mechanical design and fabrication to reduce uncertainties </a:t>
            </a:r>
          </a:p>
          <a:p>
            <a:pPr lvl="1"/>
            <a:r>
              <a:rPr lang="en-US" dirty="0"/>
              <a:t>Work with OSI on integration, following up closely with C-AD on the beampipe issue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2087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36D56-9ED5-F343-B411-225C4D7132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C560C-7091-374E-86D7-D1FAAA28E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66750"/>
            <a:ext cx="8229600" cy="43053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MVTX is ready to receive fund for the project </a:t>
            </a:r>
          </a:p>
          <a:p>
            <a:pPr lvl="1"/>
            <a:r>
              <a:rPr lang="en-US" dirty="0"/>
              <a:t>Electrical system is ready for production </a:t>
            </a:r>
          </a:p>
          <a:p>
            <a:pPr lvl="1"/>
            <a:r>
              <a:rPr lang="en-US" dirty="0"/>
              <a:t>Preliminary detector mechanical design completed</a:t>
            </a:r>
          </a:p>
          <a:p>
            <a:pPr lvl="1"/>
            <a:r>
              <a:rPr lang="en-US" dirty="0"/>
              <a:t>Preliminary </a:t>
            </a:r>
            <a:r>
              <a:rPr lang="en-US" dirty="0" err="1"/>
              <a:t>sPHENIX</a:t>
            </a:r>
            <a:r>
              <a:rPr lang="en-US" dirty="0"/>
              <a:t> mechanical system integration developed</a:t>
            </a:r>
          </a:p>
          <a:p>
            <a:r>
              <a:rPr lang="en-US" dirty="0"/>
              <a:t>LANL LDRD support critical for early key R&amp;D</a:t>
            </a:r>
          </a:p>
          <a:p>
            <a:r>
              <a:rPr lang="en-US" dirty="0"/>
              <a:t>Costs, schedules and risk register integrated into </a:t>
            </a:r>
            <a:r>
              <a:rPr lang="en-US" dirty="0" err="1"/>
              <a:t>sPHENIX</a:t>
            </a:r>
            <a:r>
              <a:rPr lang="en-US" dirty="0"/>
              <a:t> P6, RLS aligned with </a:t>
            </a:r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r>
              <a:rPr lang="en-US" dirty="0"/>
              <a:t>Project management plan developed, TPC $4.7M (Cost + EU + Risk), ready for installation on time for Day-1 physics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4000" b="1" dirty="0">
                <a:solidFill>
                  <a:srgbClr val="FF0000"/>
                </a:solidFill>
              </a:rPr>
              <a:t>We are ready to start the project!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995C-F2F9-A34A-9A88-B4DBDCFA7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3E246-DA43-594D-932E-27A8E4F3D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7F75DC-EE23-C840-8682-30F32D7A4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466111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 dirty="0"/>
              <a:t>Back Up &amp; References</a:t>
            </a:r>
            <a:br>
              <a:rPr lang="en-US" altLang="en-US" dirty="0"/>
            </a:br>
            <a:endParaRPr lang="en-US" altLang="en-US" dirty="0"/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34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2"/>
          <p:cNvSpPr txBox="1">
            <a:spLocks noGrp="1"/>
          </p:cNvSpPr>
          <p:nvPr>
            <p:ph type="title"/>
          </p:nvPr>
        </p:nvSpPr>
        <p:spPr>
          <a:xfrm>
            <a:off x="228600" y="35717"/>
            <a:ext cx="8534400" cy="56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Staves – QA plan</a:t>
            </a:r>
            <a:endParaRPr sz="3600"/>
          </a:p>
        </p:txBody>
      </p:sp>
      <p:sp>
        <p:nvSpPr>
          <p:cNvPr id="190" name="Google Shape;190;p32"/>
          <p:cNvSpPr txBox="1">
            <a:spLocks noGrp="1"/>
          </p:cNvSpPr>
          <p:nvPr>
            <p:ph type="dt" idx="10"/>
          </p:nvPr>
        </p:nvSpPr>
        <p:spPr>
          <a:xfrm rot="3852144">
            <a:off x="5687432" y="3511049"/>
            <a:ext cx="2133534" cy="171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July 29-30, 2019</a:t>
            </a:r>
            <a:endParaRPr/>
          </a:p>
        </p:txBody>
      </p:sp>
      <p:sp>
        <p:nvSpPr>
          <p:cNvPr id="191" name="Google Shape;191;p32"/>
          <p:cNvSpPr txBox="1">
            <a:spLocks noGrp="1"/>
          </p:cNvSpPr>
          <p:nvPr>
            <p:ph type="sldNum" idx="12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35</a:t>
            </a:fld>
            <a:endParaRPr/>
          </a:p>
        </p:txBody>
      </p:sp>
      <p:pic>
        <p:nvPicPr>
          <p:cNvPr id="192" name="Google Shape;19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5532" y="1022117"/>
            <a:ext cx="6012936" cy="2926208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32"/>
          <p:cNvSpPr txBox="1"/>
          <p:nvPr/>
        </p:nvSpPr>
        <p:spPr>
          <a:xfrm>
            <a:off x="2971801" y="741547"/>
            <a:ext cx="284719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Tests run on sensors / staves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2"/>
          <p:cNvSpPr txBox="1"/>
          <p:nvPr/>
        </p:nvSpPr>
        <p:spPr>
          <a:xfrm>
            <a:off x="609600" y="4184514"/>
            <a:ext cx="789158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Example for building ML/OL modules but the tests run are the same for all sensors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2"/>
          <p:cNvSpPr/>
          <p:nvPr/>
        </p:nvSpPr>
        <p:spPr>
          <a:xfrm>
            <a:off x="3088386" y="1018546"/>
            <a:ext cx="1369314" cy="2929779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F6BEBCD-E937-B84A-A246-2885E66F1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4329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Critical Path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43C5F14-71D6-7143-812B-D68A1FDCD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614473"/>
            <a:ext cx="7440345" cy="451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941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37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4800" y="25636"/>
            <a:ext cx="8839200" cy="5143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CAE1FC1-BAEA-4D36-98F5-D205C5DBAB4A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1428750"/>
          <a:ext cx="2787650" cy="32564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87650">
                  <a:extLst>
                    <a:ext uri="{9D8B030D-6E8A-4147-A177-3AD203B41FA5}">
                      <a16:colId xmlns:a16="http://schemas.microsoft.com/office/drawing/2014/main" val="1183690512"/>
                    </a:ext>
                  </a:extLst>
                </a:gridCol>
              </a:tblGrid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Labor</a:t>
                      </a: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48792780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L1 - Actual - 0%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998778669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L2 - Level of Effort Tasks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346191588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L3 - Advanced - 10%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59389560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L4 - Preliminary - 25%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28419992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L5 - Conceptual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171291133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L6 - Pre-conceptual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882083100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L7 - Rough Estimate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748682034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L8 - Beyond state of the art - 100%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734973409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50" b="1" u="none" strike="noStrike" dirty="0">
                          <a:effectLst/>
                        </a:rPr>
                        <a:t>M&amp;S</a:t>
                      </a:r>
                      <a:endParaRPr lang="en-US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298787485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M1 - Existing Purchase Order (Actual) - 0%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093535351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M2 - Travel, supplies, software - 5%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990517394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M3 - Advanced, Quote or Catalog Price - 10%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519071704"/>
                  </a:ext>
                </a:extLst>
              </a:tr>
              <a:tr h="175768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M4 - Preliminary Engineering Judgment - 25%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335762402"/>
                  </a:ext>
                </a:extLst>
              </a:tr>
              <a:tr h="186977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M5 - Conceptual Design - 40%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3993932526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M6 - Pre-conceptual Design - 60%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723955177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>
                          <a:effectLst/>
                        </a:rPr>
                        <a:t>M7 - Pre-conceptual - Uncommon work - 80%</a:t>
                      </a:r>
                      <a:endParaRPr lang="en-US" sz="1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433813705"/>
                  </a:ext>
                </a:extLst>
              </a:tr>
              <a:tr h="178073">
                <a:tc>
                  <a:txBody>
                    <a:bodyPr/>
                    <a:lstStyle/>
                    <a:p>
                      <a:pPr algn="l" fontAlgn="b"/>
                      <a:r>
                        <a:rPr lang="en-US" sz="1000" u="none" strike="noStrike" dirty="0">
                          <a:effectLst/>
                        </a:rPr>
                        <a:t>M8 - Beyond state of the art - 100%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2608137174"/>
                  </a:ext>
                </a:extLst>
              </a:tr>
            </a:tbl>
          </a:graphicData>
        </a:graphic>
      </p:graphicFrame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659D44A-50F9-4B0C-AFDE-B402EB7880A8}"/>
              </a:ext>
            </a:extLst>
          </p:cNvPr>
          <p:cNvSpPr txBox="1">
            <a:spLocks/>
          </p:cNvSpPr>
          <p:nvPr/>
        </p:nvSpPr>
        <p:spPr>
          <a:xfrm>
            <a:off x="806450" y="769703"/>
            <a:ext cx="3203183" cy="5828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00" dirty="0"/>
              <a:t>EU tables are identical to those used by </a:t>
            </a:r>
            <a:r>
              <a:rPr lang="en-US" sz="1200" dirty="0" err="1"/>
              <a:t>sPHENIX</a:t>
            </a:r>
            <a:r>
              <a:rPr lang="en-US" sz="1200" dirty="0"/>
              <a:t> for establishing baseline cost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835E26-3FF0-4B06-9217-3C52AB0F6F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769703"/>
            <a:ext cx="3029328" cy="394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4669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38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88392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 Estimate Uncertainty by WBS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July 29-30,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EBE2E48-2166-42E4-A6D9-1AC5FC43B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655074"/>
            <a:ext cx="5106239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7977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0AB8-33C6-F047-821F-6D5D688243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Engineering &amp; Technology Readiness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2236AC-F29B-484F-B5A9-60F5467B2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14851"/>
            <a:ext cx="8229600" cy="3810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Stave modification and system integration - done</a:t>
            </a:r>
          </a:p>
          <a:p>
            <a:pPr lvl="1"/>
            <a:r>
              <a:rPr lang="en-US" dirty="0"/>
              <a:t>MVTX &amp; INTT integration  </a:t>
            </a:r>
          </a:p>
          <a:p>
            <a:r>
              <a:rPr lang="en-US" dirty="0"/>
              <a:t>Readout Electronics - done</a:t>
            </a:r>
          </a:p>
          <a:p>
            <a:pPr lvl="1"/>
            <a:r>
              <a:rPr lang="en-US" dirty="0"/>
              <a:t>RU, PU, FELIX, Readout cable</a:t>
            </a:r>
          </a:p>
          <a:p>
            <a:pPr lvl="1"/>
            <a:r>
              <a:rPr lang="en-US" dirty="0"/>
              <a:t>Power system </a:t>
            </a:r>
          </a:p>
          <a:p>
            <a:r>
              <a:rPr lang="en-US" dirty="0"/>
              <a:t>Mechanical system – preliminary design available</a:t>
            </a:r>
          </a:p>
          <a:p>
            <a:pPr lvl="1"/>
            <a:r>
              <a:rPr lang="en-US" dirty="0"/>
              <a:t>Detector design</a:t>
            </a:r>
          </a:p>
          <a:p>
            <a:pPr lvl="1"/>
            <a:r>
              <a:rPr lang="en-US" dirty="0"/>
              <a:t>Service &amp; integration </a:t>
            </a:r>
          </a:p>
          <a:p>
            <a:r>
              <a:rPr lang="en-US" dirty="0"/>
              <a:t>Detector assembly and installation – plan developed </a:t>
            </a:r>
          </a:p>
          <a:p>
            <a:pPr lvl="1"/>
            <a:r>
              <a:rPr lang="en-US" dirty="0"/>
              <a:t>Follow ALICE ITS procedures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F1FA6-80ED-0546-BEB3-6BB7589DF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0BCE5-AFA7-9B45-A5CA-148E8F75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B690F-1783-6942-9C56-8A114A230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39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50686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F10E01-8165-E845-9D81-F057809AC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934980-B59E-9544-B08A-7F4A303EA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099939"/>
            <a:ext cx="4995962" cy="3394472"/>
          </a:xfrm>
        </p:spPr>
        <p:txBody>
          <a:bodyPr/>
          <a:lstStyle/>
          <a:p>
            <a:r>
              <a:rPr lang="en-US" dirty="0"/>
              <a:t>Physics of MVTX</a:t>
            </a:r>
          </a:p>
          <a:p>
            <a:r>
              <a:rPr lang="en-US" dirty="0"/>
              <a:t>Project scope, PMP</a:t>
            </a:r>
          </a:p>
          <a:p>
            <a:r>
              <a:rPr lang="en-US" dirty="0"/>
              <a:t>Costs, schedules &amp; risk register </a:t>
            </a:r>
          </a:p>
          <a:p>
            <a:r>
              <a:rPr lang="en-US" dirty="0"/>
              <a:t>R&amp;D highlights</a:t>
            </a:r>
          </a:p>
          <a:p>
            <a:r>
              <a:rPr lang="en-US" dirty="0"/>
              <a:t>Previous review recommendations</a:t>
            </a:r>
          </a:p>
          <a:p>
            <a:r>
              <a:rPr lang="en-US" dirty="0"/>
              <a:t>Issues and concerns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71E88C-4047-1E43-B783-15B5345CF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D27820-4C55-EE49-8F7F-9AAC49496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5A71C-A4FD-C345-B891-F2CE3049A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4360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95BF-3AB0-EB49-AA4A-200981F8D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"/>
            <a:ext cx="8382000" cy="572557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Long Custom MVTX Readout Cables Tested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E38B30-1BE0-DA40-A12A-330D993D9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F27625-1C51-144E-97F6-1DA8F713E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473998-6F77-8D43-9498-A4643B5516D3}"/>
              </a:ext>
            </a:extLst>
          </p:cNvPr>
          <p:cNvSpPr txBox="1"/>
          <p:nvPr/>
        </p:nvSpPr>
        <p:spPr>
          <a:xfrm>
            <a:off x="965692" y="4090636"/>
            <a:ext cx="3145609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60" b="1" dirty="0" err="1"/>
              <a:t>sPHENIX</a:t>
            </a:r>
            <a:r>
              <a:rPr lang="en-US" sz="1260" b="1" dirty="0"/>
              <a:t> MVTX: 7.9+m</a:t>
            </a:r>
          </a:p>
          <a:p>
            <a:pPr lvl="1"/>
            <a:r>
              <a:rPr lang="en-US" sz="1260" dirty="0"/>
              <a:t>Cable-A: </a:t>
            </a:r>
            <a:r>
              <a:rPr lang="en-US" sz="1260" dirty="0">
                <a:solidFill>
                  <a:srgbClr val="00B0F0"/>
                </a:solidFill>
              </a:rPr>
              <a:t>1.4 m</a:t>
            </a:r>
          </a:p>
          <a:p>
            <a:pPr lvl="1"/>
            <a:r>
              <a:rPr lang="en-US" sz="1260" dirty="0"/>
              <a:t>Cable-B: </a:t>
            </a:r>
            <a:r>
              <a:rPr lang="en-US" sz="1260" dirty="0">
                <a:solidFill>
                  <a:srgbClr val="FF0000"/>
                </a:solidFill>
              </a:rPr>
              <a:t>6.5+ m</a:t>
            </a:r>
          </a:p>
          <a:p>
            <a:pPr lvl="1"/>
            <a:r>
              <a:rPr lang="en-US" sz="1260" dirty="0"/>
              <a:t>Power cable:</a:t>
            </a:r>
            <a:r>
              <a:rPr lang="en-US" sz="1260" dirty="0">
                <a:solidFill>
                  <a:srgbClr val="FFC000"/>
                </a:solidFill>
              </a:rPr>
              <a:t>4.7+ m</a:t>
            </a:r>
            <a:endParaRPr lang="en-US" sz="1440" dirty="0">
              <a:solidFill>
                <a:srgbClr val="FFC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C8E241-AE83-744F-8265-5241D6360692}"/>
              </a:ext>
            </a:extLst>
          </p:cNvPr>
          <p:cNvSpPr txBox="1"/>
          <p:nvPr/>
        </p:nvSpPr>
        <p:spPr>
          <a:xfrm>
            <a:off x="4386454" y="1673957"/>
            <a:ext cx="588623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PWR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3DADC6-B50C-D646-BB91-9070A0D02404}"/>
              </a:ext>
            </a:extLst>
          </p:cNvPr>
          <p:cNvSpPr txBox="1"/>
          <p:nvPr/>
        </p:nvSpPr>
        <p:spPr>
          <a:xfrm>
            <a:off x="4423644" y="3315543"/>
            <a:ext cx="429926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>
                <a:solidFill>
                  <a:schemeClr val="bg1"/>
                </a:solidFill>
              </a:rPr>
              <a:t>RU</a:t>
            </a:r>
          </a:p>
          <a:p>
            <a:r>
              <a:rPr lang="en-US" sz="1620" dirty="0">
                <a:solidFill>
                  <a:schemeClr val="bg1"/>
                </a:solidFill>
              </a:rPr>
              <a:t>PU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B49370-B314-FC45-9DE4-86CB999E8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F7B69E-DA8B-F343-BD35-3A41FE690BB0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0DC5CB-FD1C-5443-9892-F5F5F1C2D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21" y="659216"/>
            <a:ext cx="5016500" cy="3200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47BF4F0-B5CB-744F-8731-BF772D497C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79765" y="668453"/>
            <a:ext cx="3102173" cy="413623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0167FA2-0885-5846-B493-5D74A4657A5E}"/>
              </a:ext>
            </a:extLst>
          </p:cNvPr>
          <p:cNvSpPr/>
          <p:nvPr/>
        </p:nvSpPr>
        <p:spPr>
          <a:xfrm>
            <a:off x="5958962" y="3527043"/>
            <a:ext cx="17338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Desired &lt;~10m; </a:t>
            </a:r>
          </a:p>
          <a:p>
            <a:r>
              <a:rPr lang="en-US" b="1" dirty="0">
                <a:solidFill>
                  <a:srgbClr val="FFFF00"/>
                </a:solidFill>
              </a:rPr>
              <a:t>Tested 11.4m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24D7C7-713A-2B41-83F0-9454BA455416}"/>
              </a:ext>
            </a:extLst>
          </p:cNvPr>
          <p:cNvSpPr txBox="1"/>
          <p:nvPr/>
        </p:nvSpPr>
        <p:spPr>
          <a:xfrm>
            <a:off x="789710" y="3790920"/>
            <a:ext cx="3924151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>
                <a:solidFill>
                  <a:srgbClr val="FF0000"/>
                </a:solidFill>
              </a:rPr>
              <a:t>BNL has approved “non-halogen free” cables for </a:t>
            </a:r>
            <a:r>
              <a:rPr lang="en-US" sz="1260" dirty="0" err="1">
                <a:solidFill>
                  <a:srgbClr val="FF0000"/>
                </a:solidFill>
              </a:rPr>
              <a:t>sPHENIX</a:t>
            </a:r>
            <a:endParaRPr lang="en-US" sz="126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7987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76319-217F-A740-9A44-D4A6B3BF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6" y="28786"/>
            <a:ext cx="7850423" cy="566108"/>
          </a:xfrm>
        </p:spPr>
        <p:txBody>
          <a:bodyPr>
            <a:normAutofit/>
          </a:bodyPr>
          <a:lstStyle/>
          <a:p>
            <a:r>
              <a:rPr lang="en-US" sz="2700" dirty="0"/>
              <a:t>Detector Misalignment &amp; Hit Spatial Resolution Study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53DCB8-0BB8-E540-942F-64C98F979E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3804337" y="958444"/>
            <a:ext cx="5307227" cy="2343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4B916F-0FFB-7047-8625-5899DFB168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754"/>
          <a:stretch/>
        </p:blipFill>
        <p:spPr>
          <a:xfrm>
            <a:off x="0" y="2739296"/>
            <a:ext cx="5390341" cy="2380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AF0844F-B0AA-2040-ADE1-A6E7F6D1619B}"/>
              </a:ext>
            </a:extLst>
          </p:cNvPr>
          <p:cNvSpPr txBox="1"/>
          <p:nvPr/>
        </p:nvSpPr>
        <p:spPr>
          <a:xfrm>
            <a:off x="285596" y="763858"/>
            <a:ext cx="296805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Typically staves offset by,  </a:t>
            </a:r>
          </a:p>
          <a:p>
            <a:r>
              <a:rPr lang="en-US" sz="1500" dirty="0"/>
              <a:t>Horizontally: 20 x 30um = 600 um</a:t>
            </a:r>
          </a:p>
          <a:p>
            <a:r>
              <a:rPr lang="en-US" sz="1500" dirty="0"/>
              <a:t>Vertically: 5 x 30 um = 150 um 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A9E76380-6543-6E40-9FD3-8F6A83270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1BB6C2CA-7231-8541-B813-10CC5B254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BD33919-ECB9-1C44-A372-6D1F76E67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15F9A-9A77-A54A-9F5B-90CFBCF16685}" type="slidenum">
              <a:rPr lang="en-US" smtClean="0"/>
              <a:t>41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B95CD-37CA-804F-A416-3308C95367F1}"/>
              </a:ext>
            </a:extLst>
          </p:cNvPr>
          <p:cNvSpPr txBox="1"/>
          <p:nvPr/>
        </p:nvSpPr>
        <p:spPr>
          <a:xfrm>
            <a:off x="265804" y="1717652"/>
            <a:ext cx="3374450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Hit spatial resolution: (w/o clustering) </a:t>
            </a:r>
          </a:p>
          <a:p>
            <a:r>
              <a:rPr lang="en-US" sz="1400" dirty="0" err="1"/>
              <a:t>Peak_sigma_core</a:t>
            </a:r>
            <a:r>
              <a:rPr lang="en-US" sz="1400" dirty="0"/>
              <a:t> = 0.55 (pixel size ) =15 um</a:t>
            </a:r>
          </a:p>
          <a:p>
            <a:r>
              <a:rPr lang="en-US" sz="1400" dirty="0"/>
              <a:t>Chip spatial resolution = 15/sqrt(2) = 11 um</a:t>
            </a:r>
          </a:p>
          <a:p>
            <a:r>
              <a:rPr lang="en-US" sz="1400" dirty="0"/>
              <a:t>(same as 2018 TB results)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E448BA6-630E-3B49-8C99-06343D342F83}"/>
              </a:ext>
            </a:extLst>
          </p:cNvPr>
          <p:cNvSpPr/>
          <p:nvPr/>
        </p:nvSpPr>
        <p:spPr>
          <a:xfrm>
            <a:off x="5873074" y="4589023"/>
            <a:ext cx="1918781" cy="802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1EBAB3-52A9-AD40-BF15-C18B0A7C5B9E}"/>
              </a:ext>
            </a:extLst>
          </p:cNvPr>
          <p:cNvSpPr/>
          <p:nvPr/>
        </p:nvSpPr>
        <p:spPr>
          <a:xfrm>
            <a:off x="5929008" y="4238409"/>
            <a:ext cx="1918781" cy="80253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F29FBC-2757-FC44-8090-34B98D9B46EA}"/>
              </a:ext>
            </a:extLst>
          </p:cNvPr>
          <p:cNvSpPr/>
          <p:nvPr/>
        </p:nvSpPr>
        <p:spPr>
          <a:xfrm>
            <a:off x="5980078" y="3957678"/>
            <a:ext cx="1918781" cy="8025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70ED22-CBD0-DA47-B08E-C3D2330B3B4A}"/>
              </a:ext>
            </a:extLst>
          </p:cNvPr>
          <p:cNvSpPr/>
          <p:nvPr/>
        </p:nvSpPr>
        <p:spPr>
          <a:xfrm>
            <a:off x="5754214" y="3670094"/>
            <a:ext cx="1918781" cy="8025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457DFFE-4665-6348-A8BF-89566BBDDC59}"/>
              </a:ext>
            </a:extLst>
          </p:cNvPr>
          <p:cNvCxnSpPr/>
          <p:nvPr/>
        </p:nvCxnSpPr>
        <p:spPr>
          <a:xfrm flipV="1">
            <a:off x="6832465" y="3188240"/>
            <a:ext cx="0" cy="1772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4-Point Star 7">
            <a:extLst>
              <a:ext uri="{FF2B5EF4-FFF2-40B4-BE49-F238E27FC236}">
                <a16:creationId xmlns:a16="http://schemas.microsoft.com/office/drawing/2014/main" id="{B14F1147-B231-5941-BA93-77C2BDF03435}"/>
              </a:ext>
            </a:extLst>
          </p:cNvPr>
          <p:cNvSpPr/>
          <p:nvPr/>
        </p:nvSpPr>
        <p:spPr>
          <a:xfrm>
            <a:off x="6713605" y="456209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4-Point Star 18">
            <a:extLst>
              <a:ext uri="{FF2B5EF4-FFF2-40B4-BE49-F238E27FC236}">
                <a16:creationId xmlns:a16="http://schemas.microsoft.com/office/drawing/2014/main" id="{2A7D6ED3-CC9D-1D4D-A8A2-7D2A88204DC3}"/>
              </a:ext>
            </a:extLst>
          </p:cNvPr>
          <p:cNvSpPr/>
          <p:nvPr/>
        </p:nvSpPr>
        <p:spPr>
          <a:xfrm>
            <a:off x="6714821" y="4226084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4-Point Star 19">
            <a:extLst>
              <a:ext uri="{FF2B5EF4-FFF2-40B4-BE49-F238E27FC236}">
                <a16:creationId xmlns:a16="http://schemas.microsoft.com/office/drawing/2014/main" id="{071F3872-BBE0-954B-801B-8E5D2D71DA22}"/>
              </a:ext>
            </a:extLst>
          </p:cNvPr>
          <p:cNvSpPr/>
          <p:nvPr/>
        </p:nvSpPr>
        <p:spPr>
          <a:xfrm>
            <a:off x="6712388" y="3924521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4-Point Star 20">
            <a:extLst>
              <a:ext uri="{FF2B5EF4-FFF2-40B4-BE49-F238E27FC236}">
                <a16:creationId xmlns:a16="http://schemas.microsoft.com/office/drawing/2014/main" id="{129D9280-CFC6-1848-A9A6-A809CE449BE1}"/>
              </a:ext>
            </a:extLst>
          </p:cNvPr>
          <p:cNvSpPr/>
          <p:nvPr/>
        </p:nvSpPr>
        <p:spPr>
          <a:xfrm>
            <a:off x="6709957" y="3644847"/>
            <a:ext cx="237720" cy="151839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9F4408-3A18-784C-812A-4A1C20EDE65F}"/>
              </a:ext>
            </a:extLst>
          </p:cNvPr>
          <p:cNvSpPr txBox="1"/>
          <p:nvPr/>
        </p:nvSpPr>
        <p:spPr>
          <a:xfrm>
            <a:off x="7898859" y="4440268"/>
            <a:ext cx="1104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Ref. Plane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BDB1F9-E07E-664A-A113-BA96F2D8F829}"/>
              </a:ext>
            </a:extLst>
          </p:cNvPr>
          <p:cNvSpPr txBox="1"/>
          <p:nvPr/>
        </p:nvSpPr>
        <p:spPr>
          <a:xfrm>
            <a:off x="7956640" y="4008591"/>
            <a:ext cx="1117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Delta_X</a:t>
            </a:r>
            <a:r>
              <a:rPr lang="en-US" dirty="0"/>
              <a:t>/Y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6CCF06-F084-5B40-B186-E9BD199A136E}"/>
              </a:ext>
            </a:extLst>
          </p:cNvPr>
          <p:cNvSpPr txBox="1"/>
          <p:nvPr/>
        </p:nvSpPr>
        <p:spPr>
          <a:xfrm>
            <a:off x="6836189" y="3269137"/>
            <a:ext cx="1755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120GeV proton beam</a:t>
            </a:r>
          </a:p>
        </p:txBody>
      </p:sp>
    </p:spTree>
    <p:extLst>
      <p:ext uri="{BB962C8B-B14F-4D97-AF65-F5344CB8AC3E}">
        <p14:creationId xmlns:p14="http://schemas.microsoft.com/office/powerpoint/2010/main" val="5224489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8541" y="1758310"/>
            <a:ext cx="2803331" cy="2817969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 27"/>
          <p:cNvSpPr txBox="1"/>
          <p:nvPr/>
        </p:nvSpPr>
        <p:spPr>
          <a:xfrm>
            <a:off x="1143000" y="119539"/>
            <a:ext cx="685800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rIns="34289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rPr sz="1800"/>
              <a:t>Physics Reminder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1586879" y="859907"/>
            <a:ext cx="5229557" cy="9925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rIns="34289">
            <a:spAutoFit/>
          </a:bodyPr>
          <a:lstStyle/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sz="12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200" dirty="0">
                <a:solidFill>
                  <a:srgbClr val="FF0000"/>
                </a:solidFill>
              </a:rPr>
              <a:t>: </a:t>
            </a:r>
          </a:p>
          <a:p>
            <a:pPr marL="557213" lvl="1" indent="-214313">
              <a:buSzPct val="100000"/>
              <a:buFont typeface="Arial"/>
              <a:buChar char="•"/>
              <a:defRPr sz="1400"/>
            </a:pPr>
            <a:r>
              <a:rPr lang="en-US" sz="1200" dirty="0">
                <a:solidFill>
                  <a:srgbClr val="00B050"/>
                </a:solidFill>
              </a:rPr>
              <a:t>Displaced tracks </a:t>
            </a:r>
          </a:p>
          <a:p>
            <a:pPr marL="557213" lvl="1" indent="-214313">
              <a:buSzPct val="100000"/>
              <a:buFont typeface="Arial"/>
              <a:buChar char="•"/>
              <a:defRPr sz="1400"/>
            </a:pPr>
            <a:r>
              <a:rPr lang="en-US" sz="1200" dirty="0">
                <a:solidFill>
                  <a:srgbClr val="00B050"/>
                </a:solidFill>
              </a:rPr>
              <a:t>Large 2</a:t>
            </a:r>
            <a:r>
              <a:rPr lang="en-US" sz="1200" baseline="30000" dirty="0">
                <a:solidFill>
                  <a:srgbClr val="00B050"/>
                </a:solidFill>
              </a:rPr>
              <a:t>nd</a:t>
            </a:r>
            <a:r>
              <a:rPr lang="en-US" sz="1200" dirty="0">
                <a:solidFill>
                  <a:srgbClr val="00B050"/>
                </a:solidFill>
              </a:rPr>
              <a:t> vertex invariant mass</a:t>
            </a:r>
            <a:endParaRPr sz="1200" dirty="0">
              <a:solidFill>
                <a:srgbClr val="00B050"/>
              </a:solidFill>
            </a:endParaRPr>
          </a:p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sz="1200" dirty="0"/>
              <a:t>Need high precision tracking and vertex determination – </a:t>
            </a:r>
            <a:r>
              <a:rPr sz="105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sz="1050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14313" indent="-214313">
              <a:buSzPct val="100000"/>
              <a:buFont typeface="Arial"/>
              <a:buChar char="•"/>
              <a:defRPr sz="1400"/>
            </a:pPr>
            <a:r>
              <a:rPr lang="en-US" sz="1050" dirty="0"/>
              <a:t>Need excellent jet detection capabilities – </a:t>
            </a:r>
            <a:r>
              <a:rPr lang="en-US" sz="1050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sz="1050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05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-40077"/>
            <a:ext cx="7580416" cy="607298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455" y="1940851"/>
            <a:ext cx="3435517" cy="293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94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9557" y="9858"/>
            <a:ext cx="6172200" cy="369332"/>
          </a:xfrm>
        </p:spPr>
        <p:txBody>
          <a:bodyPr/>
          <a:lstStyle/>
          <a:p>
            <a:r>
              <a:rPr lang="en-US" sz="3600" dirty="0"/>
              <a:t>ALPIDE/MAPS Operation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1" y="909213"/>
            <a:ext cx="5537483" cy="34222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Well fit sPHENIX/RHIC environment, 10MHz Clock (LHC 40MHz) 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43</a:t>
            </a:fld>
            <a:endParaRPr lang="en-US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741" y="1374511"/>
            <a:ext cx="5776084" cy="148673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46022" y="3151790"/>
            <a:ext cx="2012419" cy="1203741"/>
            <a:chOff x="6713449" y="4955136"/>
            <a:chExt cx="2461387" cy="1450447"/>
          </a:xfrm>
        </p:grpSpPr>
        <p:sp>
          <p:nvSpPr>
            <p:cNvPr id="9" name="TextBox 8"/>
            <p:cNvSpPr txBox="1"/>
            <p:nvPr/>
          </p:nvSpPr>
          <p:spPr>
            <a:xfrm>
              <a:off x="6713449" y="5585579"/>
              <a:ext cx="686613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Symbol" panose="05050102010706020507" pitchFamily="18" charset="2"/>
                </a:rPr>
                <a:t>D</a:t>
              </a:r>
              <a:r>
                <a:rPr lang="en-US" sz="900" dirty="0"/>
                <a:t>V=Q/C</a:t>
              </a:r>
              <a:endParaRPr lang="en-GB" sz="900" dirty="0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7068002" y="4983857"/>
              <a:ext cx="2106834" cy="1421726"/>
              <a:chOff x="1957049" y="5218292"/>
              <a:chExt cx="2106834" cy="1421726"/>
            </a:xfrm>
          </p:grpSpPr>
          <p:cxnSp>
            <p:nvCxnSpPr>
              <p:cNvPr id="18" name="Straight Arrow Connector 17"/>
              <p:cNvCxnSpPr/>
              <p:nvPr/>
            </p:nvCxnSpPr>
            <p:spPr>
              <a:xfrm flipV="1">
                <a:off x="2241978" y="5404537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2241978" y="6379657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Freeform 19"/>
              <p:cNvSpPr/>
              <p:nvPr/>
            </p:nvSpPr>
            <p:spPr>
              <a:xfrm>
                <a:off x="2261268" y="5673481"/>
                <a:ext cx="1534721" cy="611132"/>
              </a:xfrm>
              <a:custGeom>
                <a:avLst/>
                <a:gdLst>
                  <a:gd name="connsiteX0" fmla="*/ 0 w 1534721"/>
                  <a:gd name="connsiteY0" fmla="*/ 0 h 611132"/>
                  <a:gd name="connsiteX1" fmla="*/ 192989 w 1534721"/>
                  <a:gd name="connsiteY1" fmla="*/ 0 h 611132"/>
                  <a:gd name="connsiteX2" fmla="*/ 261913 w 1534721"/>
                  <a:gd name="connsiteY2" fmla="*/ 611132 h 611132"/>
                  <a:gd name="connsiteX3" fmla="*/ 1332542 w 1534721"/>
                  <a:gd name="connsiteY3" fmla="*/ 13785 h 611132"/>
                  <a:gd name="connsiteX4" fmla="*/ 1534721 w 1534721"/>
                  <a:gd name="connsiteY4" fmla="*/ 13785 h 611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4721" h="611132">
                    <a:moveTo>
                      <a:pt x="0" y="0"/>
                    </a:moveTo>
                    <a:lnTo>
                      <a:pt x="192989" y="0"/>
                    </a:lnTo>
                    <a:lnTo>
                      <a:pt x="261913" y="611132"/>
                    </a:lnTo>
                    <a:lnTo>
                      <a:pt x="1332542" y="13785"/>
                    </a:lnTo>
                    <a:lnTo>
                      <a:pt x="1534721" y="13785"/>
                    </a:lnTo>
                  </a:path>
                </a:pathLst>
              </a:custGeom>
              <a:noFill/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 w="19050">
                    <a:solidFill>
                      <a:schemeClr val="tx1"/>
                    </a:solidFill>
                  </a:ln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957049" y="5218292"/>
                <a:ext cx="353307" cy="445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743908" y="6194992"/>
                <a:ext cx="319975" cy="4450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786486" y="4955136"/>
              <a:ext cx="680731" cy="3059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PIX_IN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7264116" y="5802304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7264116" y="5432941"/>
              <a:ext cx="0" cy="21159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7637861" y="5385023"/>
              <a:ext cx="57220" cy="22733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8123321" y="5851404"/>
              <a:ext cx="784645" cy="4450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r</a:t>
              </a:r>
              <a:r>
                <a:rPr lang="en-US" sz="900" dirty="0"/>
                <a:t>&gt; 100 </a:t>
              </a:r>
              <a:r>
                <a:rPr lang="en-US" sz="900" dirty="0" err="1">
                  <a:solidFill>
                    <a:srgbClr val="000000"/>
                  </a:solidFill>
                </a:rPr>
                <a:t>μs</a:t>
              </a:r>
              <a:endParaRPr lang="en-US" sz="900" dirty="0">
                <a:solidFill>
                  <a:srgbClr val="000000"/>
                </a:solidFill>
              </a:endParaRPr>
            </a:p>
            <a:p>
              <a:endParaRPr lang="en-GB" sz="90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H="1" flipV="1">
              <a:off x="8416245" y="5686103"/>
              <a:ext cx="36614" cy="22200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7479380" y="5134873"/>
              <a:ext cx="776802" cy="2781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 err="1">
                  <a:latin typeface="+mj-lt"/>
                </a:rPr>
                <a:t>t</a:t>
              </a:r>
              <a:r>
                <a:rPr lang="en-US" sz="900" baseline="-25000" dirty="0" err="1">
                  <a:latin typeface="+mj-lt"/>
                </a:rPr>
                <a:t>f</a:t>
              </a:r>
              <a:r>
                <a:rPr lang="en-US" sz="900" dirty="0">
                  <a:latin typeface="+mj-lt"/>
                </a:rPr>
                <a:t>~=</a:t>
              </a:r>
              <a:r>
                <a:rPr lang="en-US" sz="900" dirty="0"/>
                <a:t> 10 ns</a:t>
              </a:r>
              <a:endParaRPr lang="en-GB" sz="900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295511" y="3129418"/>
            <a:ext cx="1758793" cy="996079"/>
            <a:chOff x="5601856" y="2888131"/>
            <a:chExt cx="2138496" cy="1188241"/>
          </a:xfrm>
        </p:grpSpPr>
        <p:sp>
          <p:nvSpPr>
            <p:cNvPr id="24" name="Freeform 23"/>
            <p:cNvSpPr/>
            <p:nvPr/>
          </p:nvSpPr>
          <p:spPr>
            <a:xfrm>
              <a:off x="6107655" y="3221230"/>
              <a:ext cx="1632697" cy="423794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423794">
                  <a:moveTo>
                    <a:pt x="0" y="423794"/>
                  </a:moveTo>
                  <a:lnTo>
                    <a:pt x="192131" y="421612"/>
                  </a:lnTo>
                  <a:cubicBezTo>
                    <a:pt x="190917" y="239889"/>
                    <a:pt x="198212" y="181723"/>
                    <a:pt x="196998" y="0"/>
                  </a:cubicBezTo>
                  <a:lnTo>
                    <a:pt x="913065" y="141"/>
                  </a:lnTo>
                  <a:lnTo>
                    <a:pt x="907686" y="420882"/>
                  </a:lnTo>
                  <a:lnTo>
                    <a:pt x="1632697" y="418974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Freeform 24"/>
            <p:cNvSpPr/>
            <p:nvPr/>
          </p:nvSpPr>
          <p:spPr>
            <a:xfrm>
              <a:off x="6107655" y="3680417"/>
              <a:ext cx="1632697" cy="395955"/>
            </a:xfrm>
            <a:custGeom>
              <a:avLst/>
              <a:gdLst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8640 h 548640"/>
                <a:gd name="connsiteX0" fmla="*/ 0 w 1446903"/>
                <a:gd name="connsiteY0" fmla="*/ 537883 h 548640"/>
                <a:gd name="connsiteX1" fmla="*/ 220532 w 1446903"/>
                <a:gd name="connsiteY1" fmla="*/ 537883 h 548640"/>
                <a:gd name="connsiteX2" fmla="*/ 220532 w 1446903"/>
                <a:gd name="connsiteY2" fmla="*/ 0 h 548640"/>
                <a:gd name="connsiteX3" fmla="*/ 973567 w 1446903"/>
                <a:gd name="connsiteY3" fmla="*/ 0 h 548640"/>
                <a:gd name="connsiteX4" fmla="*/ 973567 w 1446903"/>
                <a:gd name="connsiteY4" fmla="*/ 548640 h 548640"/>
                <a:gd name="connsiteX5" fmla="*/ 1446903 w 1446903"/>
                <a:gd name="connsiteY5" fmla="*/ 543261 h 548640"/>
                <a:gd name="connsiteX0" fmla="*/ 0 w 1446903"/>
                <a:gd name="connsiteY0" fmla="*/ 537883 h 543261"/>
                <a:gd name="connsiteX1" fmla="*/ 220532 w 1446903"/>
                <a:gd name="connsiteY1" fmla="*/ 537883 h 543261"/>
                <a:gd name="connsiteX2" fmla="*/ 220532 w 1446903"/>
                <a:gd name="connsiteY2" fmla="*/ 0 h 543261"/>
                <a:gd name="connsiteX3" fmla="*/ 973567 w 1446903"/>
                <a:gd name="connsiteY3" fmla="*/ 0 h 543261"/>
                <a:gd name="connsiteX4" fmla="*/ 925158 w 1446903"/>
                <a:gd name="connsiteY4" fmla="*/ 537883 h 543261"/>
                <a:gd name="connsiteX5" fmla="*/ 1446903 w 1446903"/>
                <a:gd name="connsiteY5" fmla="*/ 543261 h 543261"/>
                <a:gd name="connsiteX0" fmla="*/ 0 w 1446903"/>
                <a:gd name="connsiteY0" fmla="*/ 548641 h 554019"/>
                <a:gd name="connsiteX1" fmla="*/ 220532 w 1446903"/>
                <a:gd name="connsiteY1" fmla="*/ 548641 h 554019"/>
                <a:gd name="connsiteX2" fmla="*/ 220532 w 1446903"/>
                <a:gd name="connsiteY2" fmla="*/ 10758 h 554019"/>
                <a:gd name="connsiteX3" fmla="*/ 930537 w 1446903"/>
                <a:gd name="connsiteY3" fmla="*/ 0 h 554019"/>
                <a:gd name="connsiteX4" fmla="*/ 925158 w 1446903"/>
                <a:gd name="connsiteY4" fmla="*/ 548641 h 554019"/>
                <a:gd name="connsiteX5" fmla="*/ 1446903 w 1446903"/>
                <a:gd name="connsiteY5" fmla="*/ 554019 h 554019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50376"/>
                <a:gd name="connsiteX1" fmla="*/ 220532 w 1632697"/>
                <a:gd name="connsiteY1" fmla="*/ 548641 h 550376"/>
                <a:gd name="connsiteX2" fmla="*/ 220532 w 1632697"/>
                <a:gd name="connsiteY2" fmla="*/ 10758 h 550376"/>
                <a:gd name="connsiteX3" fmla="*/ 930537 w 1632697"/>
                <a:gd name="connsiteY3" fmla="*/ 0 h 550376"/>
                <a:gd name="connsiteX4" fmla="*/ 925158 w 1632697"/>
                <a:gd name="connsiteY4" fmla="*/ 548641 h 550376"/>
                <a:gd name="connsiteX5" fmla="*/ 1632697 w 1632697"/>
                <a:gd name="connsiteY5" fmla="*/ 550376 h 550376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20532 w 1632697"/>
                <a:gd name="connsiteY2" fmla="*/ 10758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48641"/>
                <a:gd name="connsiteX1" fmla="*/ 220532 w 1632697"/>
                <a:gd name="connsiteY1" fmla="*/ 548641 h 548641"/>
                <a:gd name="connsiteX2" fmla="*/ 205960 w 1632697"/>
                <a:gd name="connsiteY2" fmla="*/ 7115 h 548641"/>
                <a:gd name="connsiteX3" fmla="*/ 930537 w 1632697"/>
                <a:gd name="connsiteY3" fmla="*/ 0 h 548641"/>
                <a:gd name="connsiteX4" fmla="*/ 925158 w 1632697"/>
                <a:gd name="connsiteY4" fmla="*/ 548641 h 548641"/>
                <a:gd name="connsiteX5" fmla="*/ 1632697 w 1632697"/>
                <a:gd name="connsiteY5" fmla="*/ 546733 h 548641"/>
                <a:gd name="connsiteX0" fmla="*/ 0 w 1632697"/>
                <a:gd name="connsiteY0" fmla="*/ 548641 h 552284"/>
                <a:gd name="connsiteX1" fmla="*/ 209603 w 1632697"/>
                <a:gd name="connsiteY1" fmla="*/ 552284 h 552284"/>
                <a:gd name="connsiteX2" fmla="*/ 205960 w 1632697"/>
                <a:gd name="connsiteY2" fmla="*/ 7115 h 552284"/>
                <a:gd name="connsiteX3" fmla="*/ 930537 w 1632697"/>
                <a:gd name="connsiteY3" fmla="*/ 0 h 552284"/>
                <a:gd name="connsiteX4" fmla="*/ 925158 w 1632697"/>
                <a:gd name="connsiteY4" fmla="*/ 548641 h 552284"/>
                <a:gd name="connsiteX5" fmla="*/ 1632697 w 1632697"/>
                <a:gd name="connsiteY5" fmla="*/ 546733 h 552284"/>
                <a:gd name="connsiteX0" fmla="*/ 0 w 1632697"/>
                <a:gd name="connsiteY0" fmla="*/ 577957 h 581600"/>
                <a:gd name="connsiteX1" fmla="*/ 209603 w 1632697"/>
                <a:gd name="connsiteY1" fmla="*/ 581600 h 581600"/>
                <a:gd name="connsiteX2" fmla="*/ 191388 w 1632697"/>
                <a:gd name="connsiteY2" fmla="*/ 0 h 581600"/>
                <a:gd name="connsiteX3" fmla="*/ 930537 w 1632697"/>
                <a:gd name="connsiteY3" fmla="*/ 29316 h 581600"/>
                <a:gd name="connsiteX4" fmla="*/ 925158 w 1632697"/>
                <a:gd name="connsiteY4" fmla="*/ 577957 h 581600"/>
                <a:gd name="connsiteX5" fmla="*/ 1632697 w 1632697"/>
                <a:gd name="connsiteY5" fmla="*/ 576049 h 581600"/>
                <a:gd name="connsiteX0" fmla="*/ 0 w 1632697"/>
                <a:gd name="connsiteY0" fmla="*/ 580674 h 584317"/>
                <a:gd name="connsiteX1" fmla="*/ 209603 w 1632697"/>
                <a:gd name="connsiteY1" fmla="*/ 584317 h 584317"/>
                <a:gd name="connsiteX2" fmla="*/ 191388 w 1632697"/>
                <a:gd name="connsiteY2" fmla="*/ 2717 h 584317"/>
                <a:gd name="connsiteX3" fmla="*/ 913065 w 1632697"/>
                <a:gd name="connsiteY3" fmla="*/ 0 h 584317"/>
                <a:gd name="connsiteX4" fmla="*/ 925158 w 1632697"/>
                <a:gd name="connsiteY4" fmla="*/ 580674 h 584317"/>
                <a:gd name="connsiteX5" fmla="*/ 1632697 w 1632697"/>
                <a:gd name="connsiteY5" fmla="*/ 578766 h 584317"/>
                <a:gd name="connsiteX0" fmla="*/ 0 w 1632697"/>
                <a:gd name="connsiteY0" fmla="*/ 580674 h 580674"/>
                <a:gd name="connsiteX1" fmla="*/ 197955 w 1632697"/>
                <a:gd name="connsiteY1" fmla="*/ 578492 h 580674"/>
                <a:gd name="connsiteX2" fmla="*/ 191388 w 1632697"/>
                <a:gd name="connsiteY2" fmla="*/ 2717 h 580674"/>
                <a:gd name="connsiteX3" fmla="*/ 913065 w 1632697"/>
                <a:gd name="connsiteY3" fmla="*/ 0 h 580674"/>
                <a:gd name="connsiteX4" fmla="*/ 925158 w 1632697"/>
                <a:gd name="connsiteY4" fmla="*/ 580674 h 580674"/>
                <a:gd name="connsiteX5" fmla="*/ 1632697 w 1632697"/>
                <a:gd name="connsiteY5" fmla="*/ 578766 h 580674"/>
                <a:gd name="connsiteX0" fmla="*/ 0 w 1632697"/>
                <a:gd name="connsiteY0" fmla="*/ 583586 h 583586"/>
                <a:gd name="connsiteX1" fmla="*/ 197955 w 1632697"/>
                <a:gd name="connsiteY1" fmla="*/ 578492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25158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1388 w 1632697"/>
                <a:gd name="connsiteY2" fmla="*/ 2717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583586 h 583586"/>
                <a:gd name="connsiteX1" fmla="*/ 192131 w 1632697"/>
                <a:gd name="connsiteY1" fmla="*/ 581404 h 583586"/>
                <a:gd name="connsiteX2" fmla="*/ 196998 w 1632697"/>
                <a:gd name="connsiteY2" fmla="*/ 159792 h 583586"/>
                <a:gd name="connsiteX3" fmla="*/ 913065 w 1632697"/>
                <a:gd name="connsiteY3" fmla="*/ 0 h 583586"/>
                <a:gd name="connsiteX4" fmla="*/ 907686 w 1632697"/>
                <a:gd name="connsiteY4" fmla="*/ 580674 h 583586"/>
                <a:gd name="connsiteX5" fmla="*/ 1632697 w 1632697"/>
                <a:gd name="connsiteY5" fmla="*/ 578766 h 583586"/>
                <a:gd name="connsiteX0" fmla="*/ 0 w 1632697"/>
                <a:gd name="connsiteY0" fmla="*/ 423794 h 423794"/>
                <a:gd name="connsiteX1" fmla="*/ 192131 w 1632697"/>
                <a:gd name="connsiteY1" fmla="*/ 421612 h 423794"/>
                <a:gd name="connsiteX2" fmla="*/ 196998 w 1632697"/>
                <a:gd name="connsiteY2" fmla="*/ 0 h 423794"/>
                <a:gd name="connsiteX3" fmla="*/ 913065 w 1632697"/>
                <a:gd name="connsiteY3" fmla="*/ 141 h 423794"/>
                <a:gd name="connsiteX4" fmla="*/ 907686 w 1632697"/>
                <a:gd name="connsiteY4" fmla="*/ 420882 h 423794"/>
                <a:gd name="connsiteX5" fmla="*/ 1632697 w 1632697"/>
                <a:gd name="connsiteY5" fmla="*/ 418974 h 423794"/>
                <a:gd name="connsiteX0" fmla="*/ 0 w 1632697"/>
                <a:gd name="connsiteY0" fmla="*/ 423653 h 423653"/>
                <a:gd name="connsiteX1" fmla="*/ 192131 w 1632697"/>
                <a:gd name="connsiteY1" fmla="*/ 421471 h 423653"/>
                <a:gd name="connsiteX2" fmla="*/ 343024 w 1632697"/>
                <a:gd name="connsiteY2" fmla="*/ 17243 h 423653"/>
                <a:gd name="connsiteX3" fmla="*/ 913065 w 1632697"/>
                <a:gd name="connsiteY3" fmla="*/ 0 h 423653"/>
                <a:gd name="connsiteX4" fmla="*/ 907686 w 1632697"/>
                <a:gd name="connsiteY4" fmla="*/ 420741 h 423653"/>
                <a:gd name="connsiteX5" fmla="*/ 1632697 w 1632697"/>
                <a:gd name="connsiteY5" fmla="*/ 418833 h 423653"/>
                <a:gd name="connsiteX0" fmla="*/ 0 w 1632697"/>
                <a:gd name="connsiteY0" fmla="*/ 423653 h 424948"/>
                <a:gd name="connsiteX1" fmla="*/ 341634 w 1632697"/>
                <a:gd name="connsiteY1" fmla="*/ 424948 h 424948"/>
                <a:gd name="connsiteX2" fmla="*/ 343024 w 1632697"/>
                <a:gd name="connsiteY2" fmla="*/ 17243 h 424948"/>
                <a:gd name="connsiteX3" fmla="*/ 913065 w 1632697"/>
                <a:gd name="connsiteY3" fmla="*/ 0 h 424948"/>
                <a:gd name="connsiteX4" fmla="*/ 907686 w 1632697"/>
                <a:gd name="connsiteY4" fmla="*/ 420741 h 424948"/>
                <a:gd name="connsiteX5" fmla="*/ 1632697 w 1632697"/>
                <a:gd name="connsiteY5" fmla="*/ 418833 h 424948"/>
                <a:gd name="connsiteX0" fmla="*/ 0 w 1632697"/>
                <a:gd name="connsiteY0" fmla="*/ 406410 h 407705"/>
                <a:gd name="connsiteX1" fmla="*/ 341634 w 1632697"/>
                <a:gd name="connsiteY1" fmla="*/ 407705 h 407705"/>
                <a:gd name="connsiteX2" fmla="*/ 343024 w 1632697"/>
                <a:gd name="connsiteY2" fmla="*/ 0 h 407705"/>
                <a:gd name="connsiteX3" fmla="*/ 913065 w 1632697"/>
                <a:gd name="connsiteY3" fmla="*/ 7094 h 407705"/>
                <a:gd name="connsiteX4" fmla="*/ 907686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907686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343024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341634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09747 h 411042"/>
                <a:gd name="connsiteX1" fmla="*/ 411170 w 1632697"/>
                <a:gd name="connsiteY1" fmla="*/ 411042 h 411042"/>
                <a:gd name="connsiteX2" fmla="*/ 416037 w 1632697"/>
                <a:gd name="connsiteY2" fmla="*/ 3337 h 411042"/>
                <a:gd name="connsiteX3" fmla="*/ 728794 w 1632697"/>
                <a:gd name="connsiteY3" fmla="*/ 0 h 411042"/>
                <a:gd name="connsiteX4" fmla="*/ 730369 w 1632697"/>
                <a:gd name="connsiteY4" fmla="*/ 406835 h 411042"/>
                <a:gd name="connsiteX5" fmla="*/ 1632697 w 1632697"/>
                <a:gd name="connsiteY5" fmla="*/ 404927 h 411042"/>
                <a:gd name="connsiteX0" fmla="*/ 0 w 1632697"/>
                <a:gd name="connsiteY0" fmla="*/ 413224 h 414519"/>
                <a:gd name="connsiteX1" fmla="*/ 411170 w 1632697"/>
                <a:gd name="connsiteY1" fmla="*/ 414519 h 414519"/>
                <a:gd name="connsiteX2" fmla="*/ 416037 w 1632697"/>
                <a:gd name="connsiteY2" fmla="*/ 6814 h 414519"/>
                <a:gd name="connsiteX3" fmla="*/ 641874 w 1632697"/>
                <a:gd name="connsiteY3" fmla="*/ 0 h 414519"/>
                <a:gd name="connsiteX4" fmla="*/ 730369 w 1632697"/>
                <a:gd name="connsiteY4" fmla="*/ 410312 h 414519"/>
                <a:gd name="connsiteX5" fmla="*/ 1632697 w 1632697"/>
                <a:gd name="connsiteY5" fmla="*/ 408404 h 414519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0570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730369 w 1632697"/>
                <a:gd name="connsiteY4" fmla="*/ 403498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41874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22691 w 1632697"/>
                <a:gd name="connsiteY3" fmla="*/ 139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09468 h 410763"/>
                <a:gd name="connsiteX1" fmla="*/ 411170 w 1632697"/>
                <a:gd name="connsiteY1" fmla="*/ 410763 h 410763"/>
                <a:gd name="connsiteX2" fmla="*/ 416037 w 1632697"/>
                <a:gd name="connsiteY2" fmla="*/ 3058 h 410763"/>
                <a:gd name="connsiteX3" fmla="*/ 638677 w 1632697"/>
                <a:gd name="connsiteY3" fmla="*/ 0 h 410763"/>
                <a:gd name="connsiteX4" fmla="*/ 634453 w 1632697"/>
                <a:gd name="connsiteY4" fmla="*/ 403359 h 410763"/>
                <a:gd name="connsiteX5" fmla="*/ 1632697 w 1632697"/>
                <a:gd name="connsiteY5" fmla="*/ 404648 h 410763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32282 w 1632697"/>
                <a:gd name="connsiteY3" fmla="*/ 333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2665 h 413960"/>
                <a:gd name="connsiteX1" fmla="*/ 411170 w 1632697"/>
                <a:gd name="connsiteY1" fmla="*/ 413960 h 413960"/>
                <a:gd name="connsiteX2" fmla="*/ 416037 w 1632697"/>
                <a:gd name="connsiteY2" fmla="*/ 6255 h 413960"/>
                <a:gd name="connsiteX3" fmla="*/ 632282 w 1632697"/>
                <a:gd name="connsiteY3" fmla="*/ 0 h 413960"/>
                <a:gd name="connsiteX4" fmla="*/ 634453 w 1632697"/>
                <a:gd name="connsiteY4" fmla="*/ 406556 h 413960"/>
                <a:gd name="connsiteX5" fmla="*/ 1632697 w 1632697"/>
                <a:gd name="connsiteY5" fmla="*/ 407845 h 413960"/>
                <a:gd name="connsiteX0" fmla="*/ 0 w 1632697"/>
                <a:gd name="connsiteY0" fmla="*/ 406410 h 407705"/>
                <a:gd name="connsiteX1" fmla="*/ 411170 w 1632697"/>
                <a:gd name="connsiteY1" fmla="*/ 407705 h 407705"/>
                <a:gd name="connsiteX2" fmla="*/ 416037 w 1632697"/>
                <a:gd name="connsiteY2" fmla="*/ 0 h 407705"/>
                <a:gd name="connsiteX3" fmla="*/ 619030 w 1632697"/>
                <a:gd name="connsiteY3" fmla="*/ 4346 h 407705"/>
                <a:gd name="connsiteX4" fmla="*/ 634453 w 1632697"/>
                <a:gd name="connsiteY4" fmla="*/ 400301 h 407705"/>
                <a:gd name="connsiteX5" fmla="*/ 1632697 w 1632697"/>
                <a:gd name="connsiteY5" fmla="*/ 401590 h 407705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6037 w 1632697"/>
                <a:gd name="connsiteY2" fmla="*/ 3605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410015 h 411310"/>
                <a:gd name="connsiteX1" fmla="*/ 411170 w 1632697"/>
                <a:gd name="connsiteY1" fmla="*/ 411310 h 411310"/>
                <a:gd name="connsiteX2" fmla="*/ 413387 w 1632697"/>
                <a:gd name="connsiteY2" fmla="*/ 11557 h 411310"/>
                <a:gd name="connsiteX3" fmla="*/ 626981 w 1632697"/>
                <a:gd name="connsiteY3" fmla="*/ 0 h 411310"/>
                <a:gd name="connsiteX4" fmla="*/ 634453 w 1632697"/>
                <a:gd name="connsiteY4" fmla="*/ 403906 h 411310"/>
                <a:gd name="connsiteX5" fmla="*/ 1632697 w 1632697"/>
                <a:gd name="connsiteY5" fmla="*/ 405195 h 411310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26981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399753"/>
                <a:gd name="connsiteX1" fmla="*/ 411170 w 1632697"/>
                <a:gd name="connsiteY1" fmla="*/ 399753 h 399753"/>
                <a:gd name="connsiteX2" fmla="*/ 413387 w 1632697"/>
                <a:gd name="connsiteY2" fmla="*/ 0 h 399753"/>
                <a:gd name="connsiteX3" fmla="*/ 619030 w 1632697"/>
                <a:gd name="connsiteY3" fmla="*/ 4345 h 399753"/>
                <a:gd name="connsiteX4" fmla="*/ 634453 w 1632697"/>
                <a:gd name="connsiteY4" fmla="*/ 392349 h 399753"/>
                <a:gd name="connsiteX5" fmla="*/ 1632697 w 1632697"/>
                <a:gd name="connsiteY5" fmla="*/ 393638 h 399753"/>
                <a:gd name="connsiteX0" fmla="*/ 0 w 1632697"/>
                <a:gd name="connsiteY0" fmla="*/ 398458 h 400300"/>
                <a:gd name="connsiteX1" fmla="*/ 411170 w 1632697"/>
                <a:gd name="connsiteY1" fmla="*/ 399753 h 400300"/>
                <a:gd name="connsiteX2" fmla="*/ 413387 w 1632697"/>
                <a:gd name="connsiteY2" fmla="*/ 0 h 400300"/>
                <a:gd name="connsiteX3" fmla="*/ 619030 w 1632697"/>
                <a:gd name="connsiteY3" fmla="*/ 4345 h 400300"/>
                <a:gd name="connsiteX4" fmla="*/ 626501 w 1632697"/>
                <a:gd name="connsiteY4" fmla="*/ 400300 h 400300"/>
                <a:gd name="connsiteX5" fmla="*/ 1632697 w 1632697"/>
                <a:gd name="connsiteY5" fmla="*/ 393638 h 400300"/>
                <a:gd name="connsiteX0" fmla="*/ 0 w 1632697"/>
                <a:gd name="connsiteY0" fmla="*/ 499174 h 501016"/>
                <a:gd name="connsiteX1" fmla="*/ 411170 w 1632697"/>
                <a:gd name="connsiteY1" fmla="*/ 500469 h 501016"/>
                <a:gd name="connsiteX2" fmla="*/ 416037 w 1632697"/>
                <a:gd name="connsiteY2" fmla="*/ 0 h 501016"/>
                <a:gd name="connsiteX3" fmla="*/ 619030 w 1632697"/>
                <a:gd name="connsiteY3" fmla="*/ 105061 h 501016"/>
                <a:gd name="connsiteX4" fmla="*/ 626501 w 1632697"/>
                <a:gd name="connsiteY4" fmla="*/ 501016 h 501016"/>
                <a:gd name="connsiteX5" fmla="*/ 1632697 w 1632697"/>
                <a:gd name="connsiteY5" fmla="*/ 494354 h 501016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8687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19030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  <a:gd name="connsiteX0" fmla="*/ 0 w 1632697"/>
                <a:gd name="connsiteY0" fmla="*/ 394113 h 395955"/>
                <a:gd name="connsiteX1" fmla="*/ 411170 w 1632697"/>
                <a:gd name="connsiteY1" fmla="*/ 395408 h 395955"/>
                <a:gd name="connsiteX2" fmla="*/ 410736 w 1632697"/>
                <a:gd name="connsiteY2" fmla="*/ 956 h 395955"/>
                <a:gd name="connsiteX3" fmla="*/ 624331 w 1632697"/>
                <a:gd name="connsiteY3" fmla="*/ 0 h 395955"/>
                <a:gd name="connsiteX4" fmla="*/ 626501 w 1632697"/>
                <a:gd name="connsiteY4" fmla="*/ 395955 h 395955"/>
                <a:gd name="connsiteX5" fmla="*/ 1632697 w 1632697"/>
                <a:gd name="connsiteY5" fmla="*/ 389293 h 3959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32697" h="395955">
                  <a:moveTo>
                    <a:pt x="0" y="394113"/>
                  </a:moveTo>
                  <a:lnTo>
                    <a:pt x="411170" y="395408"/>
                  </a:lnTo>
                  <a:cubicBezTo>
                    <a:pt x="409956" y="213685"/>
                    <a:pt x="411950" y="182679"/>
                    <a:pt x="410736" y="956"/>
                  </a:cubicBezTo>
                  <a:lnTo>
                    <a:pt x="624331" y="0"/>
                  </a:lnTo>
                  <a:cubicBezTo>
                    <a:pt x="625055" y="132322"/>
                    <a:pt x="625777" y="263633"/>
                    <a:pt x="626501" y="395955"/>
                  </a:cubicBezTo>
                  <a:lnTo>
                    <a:pt x="1632697" y="389293"/>
                  </a:ln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01856" y="3229438"/>
              <a:ext cx="709853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OUT_D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01856" y="3743273"/>
              <a:ext cx="758579" cy="30290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STROBE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H="1" flipV="1">
              <a:off x="6309042" y="3142474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6309042" y="2888131"/>
              <a:ext cx="674769" cy="2753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</a:t>
              </a:r>
              <a:r>
                <a:rPr lang="en-US" sz="900" dirty="0"/>
                <a:t> </a:t>
              </a:r>
              <a:r>
                <a:rPr lang="en-US" sz="900" dirty="0" err="1">
                  <a:latin typeface="Symbol" panose="05050102010706020507" pitchFamily="18" charset="2"/>
                </a:rPr>
                <a:t>m</a:t>
              </a:r>
              <a:r>
                <a:rPr lang="en-US" sz="900" dirty="0" err="1"/>
                <a:t>s</a:t>
              </a:r>
              <a:endParaRPr lang="en-GB" sz="9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3410721" y="3163979"/>
            <a:ext cx="1696642" cy="1197140"/>
            <a:chOff x="4911627" y="2884406"/>
            <a:chExt cx="2112608" cy="1469281"/>
          </a:xfrm>
        </p:grpSpPr>
        <p:sp>
          <p:nvSpPr>
            <p:cNvPr id="31" name="TextBox 30"/>
            <p:cNvSpPr txBox="1"/>
            <p:nvPr/>
          </p:nvSpPr>
          <p:spPr>
            <a:xfrm>
              <a:off x="5482867" y="3814177"/>
              <a:ext cx="689024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 ~5-6 </a:t>
              </a:r>
              <a:r>
                <a:rPr lang="en-US" sz="900" dirty="0" err="1"/>
                <a:t>μs</a:t>
              </a:r>
              <a:endParaRPr lang="en-US" sz="900" dirty="0"/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4911627" y="2923697"/>
              <a:ext cx="2112608" cy="1429990"/>
              <a:chOff x="4770375" y="4680174"/>
              <a:chExt cx="2112608" cy="1429990"/>
            </a:xfrm>
          </p:grpSpPr>
          <p:cxnSp>
            <p:nvCxnSpPr>
              <p:cNvPr id="36" name="Straight Arrow Connector 35"/>
              <p:cNvCxnSpPr/>
              <p:nvPr/>
            </p:nvCxnSpPr>
            <p:spPr>
              <a:xfrm flipV="1">
                <a:off x="5055304" y="4866419"/>
                <a:ext cx="0" cy="97512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>
                <a:off x="5055304" y="5841539"/>
                <a:ext cx="1548172" cy="0"/>
              </a:xfrm>
              <a:prstGeom prst="straightConnector1">
                <a:avLst/>
              </a:prstGeom>
              <a:ln w="19050">
                <a:solidFill>
                  <a:schemeClr val="accent6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/>
              <p:cNvSpPr txBox="1"/>
              <p:nvPr/>
            </p:nvSpPr>
            <p:spPr>
              <a:xfrm>
                <a:off x="4770375" y="4680174"/>
                <a:ext cx="359682" cy="45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v</a:t>
                </a:r>
                <a:endParaRPr lang="en-GB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57234" y="5656873"/>
                <a:ext cx="325749" cy="4532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</a:t>
                </a:r>
                <a:endParaRPr lang="en-GB" dirty="0"/>
              </a:p>
            </p:txBody>
          </p:sp>
          <p:cxnSp>
            <p:nvCxnSpPr>
              <p:cNvPr id="40" name="Straight Connector 39"/>
              <p:cNvCxnSpPr/>
              <p:nvPr/>
            </p:nvCxnSpPr>
            <p:spPr>
              <a:xfrm>
                <a:off x="5055304" y="5656873"/>
                <a:ext cx="24746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Freeform 40"/>
              <p:cNvSpPr/>
              <p:nvPr/>
            </p:nvSpPr>
            <p:spPr>
              <a:xfrm>
                <a:off x="5296619" y="5048032"/>
                <a:ext cx="1247955" cy="661345"/>
              </a:xfrm>
              <a:custGeom>
                <a:avLst/>
                <a:gdLst>
                  <a:gd name="connsiteX0" fmla="*/ 0 w 842564"/>
                  <a:gd name="connsiteY0" fmla="*/ 565035 h 566784"/>
                  <a:gd name="connsiteX1" fmla="*/ 63260 w 842564"/>
                  <a:gd name="connsiteY1" fmla="*/ 231481 h 566784"/>
                  <a:gd name="connsiteX2" fmla="*/ 143773 w 842564"/>
                  <a:gd name="connsiteY2" fmla="*/ 24447 h 566784"/>
                  <a:gd name="connsiteX3" fmla="*/ 258792 w 842564"/>
                  <a:gd name="connsiteY3" fmla="*/ 18696 h 566784"/>
                  <a:gd name="connsiteX4" fmla="*/ 494581 w 842564"/>
                  <a:gd name="connsiteY4" fmla="*/ 156718 h 566784"/>
                  <a:gd name="connsiteX5" fmla="*/ 667109 w 842564"/>
                  <a:gd name="connsiteY5" fmla="*/ 519028 h 566784"/>
                  <a:gd name="connsiteX6" fmla="*/ 833887 w 842564"/>
                  <a:gd name="connsiteY6" fmla="*/ 565035 h 566784"/>
                  <a:gd name="connsiteX7" fmla="*/ 839638 w 842564"/>
                  <a:gd name="connsiteY7" fmla="*/ 542032 h 566784"/>
                  <a:gd name="connsiteX0" fmla="*/ 0 w 896159"/>
                  <a:gd name="connsiteY0" fmla="*/ 565035 h 685885"/>
                  <a:gd name="connsiteX1" fmla="*/ 63260 w 896159"/>
                  <a:gd name="connsiteY1" fmla="*/ 231481 h 685885"/>
                  <a:gd name="connsiteX2" fmla="*/ 143773 w 896159"/>
                  <a:gd name="connsiteY2" fmla="*/ 24447 h 685885"/>
                  <a:gd name="connsiteX3" fmla="*/ 258792 w 896159"/>
                  <a:gd name="connsiteY3" fmla="*/ 18696 h 685885"/>
                  <a:gd name="connsiteX4" fmla="*/ 494581 w 896159"/>
                  <a:gd name="connsiteY4" fmla="*/ 156718 h 685885"/>
                  <a:gd name="connsiteX5" fmla="*/ 667109 w 896159"/>
                  <a:gd name="connsiteY5" fmla="*/ 519028 h 685885"/>
                  <a:gd name="connsiteX6" fmla="*/ 891396 w 896159"/>
                  <a:gd name="connsiteY6" fmla="*/ 685805 h 685885"/>
                  <a:gd name="connsiteX7" fmla="*/ 839638 w 896159"/>
                  <a:gd name="connsiteY7" fmla="*/ 542032 h 685885"/>
                  <a:gd name="connsiteX0" fmla="*/ 0 w 1167441"/>
                  <a:gd name="connsiteY0" fmla="*/ 565035 h 685809"/>
                  <a:gd name="connsiteX1" fmla="*/ 63260 w 1167441"/>
                  <a:gd name="connsiteY1" fmla="*/ 231481 h 685809"/>
                  <a:gd name="connsiteX2" fmla="*/ 143773 w 1167441"/>
                  <a:gd name="connsiteY2" fmla="*/ 24447 h 685809"/>
                  <a:gd name="connsiteX3" fmla="*/ 258792 w 1167441"/>
                  <a:gd name="connsiteY3" fmla="*/ 18696 h 685809"/>
                  <a:gd name="connsiteX4" fmla="*/ 494581 w 1167441"/>
                  <a:gd name="connsiteY4" fmla="*/ 156718 h 685809"/>
                  <a:gd name="connsiteX5" fmla="*/ 667109 w 1167441"/>
                  <a:gd name="connsiteY5" fmla="*/ 519028 h 685809"/>
                  <a:gd name="connsiteX6" fmla="*/ 891396 w 1167441"/>
                  <a:gd name="connsiteY6" fmla="*/ 685805 h 685809"/>
                  <a:gd name="connsiteX7" fmla="*/ 1167441 w 1167441"/>
                  <a:gd name="connsiteY7" fmla="*/ 524780 h 685809"/>
                  <a:gd name="connsiteX0" fmla="*/ 0 w 1167441"/>
                  <a:gd name="connsiteY0" fmla="*/ 565035 h 605302"/>
                  <a:gd name="connsiteX1" fmla="*/ 63260 w 1167441"/>
                  <a:gd name="connsiteY1" fmla="*/ 231481 h 605302"/>
                  <a:gd name="connsiteX2" fmla="*/ 143773 w 1167441"/>
                  <a:gd name="connsiteY2" fmla="*/ 24447 h 605302"/>
                  <a:gd name="connsiteX3" fmla="*/ 258792 w 1167441"/>
                  <a:gd name="connsiteY3" fmla="*/ 18696 h 605302"/>
                  <a:gd name="connsiteX4" fmla="*/ 494581 w 1167441"/>
                  <a:gd name="connsiteY4" fmla="*/ 156718 h 605302"/>
                  <a:gd name="connsiteX5" fmla="*/ 667109 w 1167441"/>
                  <a:gd name="connsiteY5" fmla="*/ 519028 h 605302"/>
                  <a:gd name="connsiteX6" fmla="*/ 833887 w 1167441"/>
                  <a:gd name="connsiteY6" fmla="*/ 605292 h 605302"/>
                  <a:gd name="connsiteX7" fmla="*/ 1167441 w 1167441"/>
                  <a:gd name="connsiteY7" fmla="*/ 524780 h 605302"/>
                  <a:gd name="connsiteX0" fmla="*/ 0 w 1058173"/>
                  <a:gd name="connsiteY0" fmla="*/ 565035 h 605394"/>
                  <a:gd name="connsiteX1" fmla="*/ 63260 w 1058173"/>
                  <a:gd name="connsiteY1" fmla="*/ 231481 h 605394"/>
                  <a:gd name="connsiteX2" fmla="*/ 143773 w 1058173"/>
                  <a:gd name="connsiteY2" fmla="*/ 24447 h 605394"/>
                  <a:gd name="connsiteX3" fmla="*/ 258792 w 1058173"/>
                  <a:gd name="connsiteY3" fmla="*/ 18696 h 605394"/>
                  <a:gd name="connsiteX4" fmla="*/ 494581 w 1058173"/>
                  <a:gd name="connsiteY4" fmla="*/ 156718 h 605394"/>
                  <a:gd name="connsiteX5" fmla="*/ 667109 w 1058173"/>
                  <a:gd name="connsiteY5" fmla="*/ 519028 h 605394"/>
                  <a:gd name="connsiteX6" fmla="*/ 833887 w 1058173"/>
                  <a:gd name="connsiteY6" fmla="*/ 605292 h 605394"/>
                  <a:gd name="connsiteX7" fmla="*/ 1058173 w 1058173"/>
                  <a:gd name="connsiteY7" fmla="*/ 536282 h 605394"/>
                  <a:gd name="connsiteX0" fmla="*/ 0 w 1207698"/>
                  <a:gd name="connsiteY0" fmla="*/ 565035 h 605621"/>
                  <a:gd name="connsiteX1" fmla="*/ 63260 w 1207698"/>
                  <a:gd name="connsiteY1" fmla="*/ 231481 h 605621"/>
                  <a:gd name="connsiteX2" fmla="*/ 143773 w 1207698"/>
                  <a:gd name="connsiteY2" fmla="*/ 24447 h 605621"/>
                  <a:gd name="connsiteX3" fmla="*/ 258792 w 1207698"/>
                  <a:gd name="connsiteY3" fmla="*/ 18696 h 605621"/>
                  <a:gd name="connsiteX4" fmla="*/ 494581 w 1207698"/>
                  <a:gd name="connsiteY4" fmla="*/ 156718 h 605621"/>
                  <a:gd name="connsiteX5" fmla="*/ 667109 w 1207698"/>
                  <a:gd name="connsiteY5" fmla="*/ 519028 h 605621"/>
                  <a:gd name="connsiteX6" fmla="*/ 833887 w 1207698"/>
                  <a:gd name="connsiteY6" fmla="*/ 605292 h 605621"/>
                  <a:gd name="connsiteX7" fmla="*/ 1207698 w 1207698"/>
                  <a:gd name="connsiteY7" fmla="*/ 547783 h 605621"/>
                  <a:gd name="connsiteX0" fmla="*/ 0 w 1052423"/>
                  <a:gd name="connsiteY0" fmla="*/ 565035 h 605302"/>
                  <a:gd name="connsiteX1" fmla="*/ 63260 w 1052423"/>
                  <a:gd name="connsiteY1" fmla="*/ 231481 h 605302"/>
                  <a:gd name="connsiteX2" fmla="*/ 143773 w 1052423"/>
                  <a:gd name="connsiteY2" fmla="*/ 24447 h 605302"/>
                  <a:gd name="connsiteX3" fmla="*/ 258792 w 1052423"/>
                  <a:gd name="connsiteY3" fmla="*/ 18696 h 605302"/>
                  <a:gd name="connsiteX4" fmla="*/ 494581 w 1052423"/>
                  <a:gd name="connsiteY4" fmla="*/ 156718 h 605302"/>
                  <a:gd name="connsiteX5" fmla="*/ 667109 w 1052423"/>
                  <a:gd name="connsiteY5" fmla="*/ 519028 h 605302"/>
                  <a:gd name="connsiteX6" fmla="*/ 833887 w 1052423"/>
                  <a:gd name="connsiteY6" fmla="*/ 605292 h 605302"/>
                  <a:gd name="connsiteX7" fmla="*/ 1052423 w 1052423"/>
                  <a:gd name="connsiteY7" fmla="*/ 524780 h 605302"/>
                  <a:gd name="connsiteX0" fmla="*/ 0 w 1247955"/>
                  <a:gd name="connsiteY0" fmla="*/ 565035 h 605806"/>
                  <a:gd name="connsiteX1" fmla="*/ 63260 w 1247955"/>
                  <a:gd name="connsiteY1" fmla="*/ 231481 h 605806"/>
                  <a:gd name="connsiteX2" fmla="*/ 143773 w 1247955"/>
                  <a:gd name="connsiteY2" fmla="*/ 24447 h 605806"/>
                  <a:gd name="connsiteX3" fmla="*/ 258792 w 1247955"/>
                  <a:gd name="connsiteY3" fmla="*/ 18696 h 605806"/>
                  <a:gd name="connsiteX4" fmla="*/ 494581 w 1247955"/>
                  <a:gd name="connsiteY4" fmla="*/ 156718 h 605806"/>
                  <a:gd name="connsiteX5" fmla="*/ 667109 w 1247955"/>
                  <a:gd name="connsiteY5" fmla="*/ 519028 h 605806"/>
                  <a:gd name="connsiteX6" fmla="*/ 833887 w 1247955"/>
                  <a:gd name="connsiteY6" fmla="*/ 605292 h 605806"/>
                  <a:gd name="connsiteX7" fmla="*/ 1247955 w 1247955"/>
                  <a:gd name="connsiteY7" fmla="*/ 553534 h 605806"/>
                  <a:gd name="connsiteX0" fmla="*/ 0 w 1247955"/>
                  <a:gd name="connsiteY0" fmla="*/ 565035 h 648964"/>
                  <a:gd name="connsiteX1" fmla="*/ 63260 w 1247955"/>
                  <a:gd name="connsiteY1" fmla="*/ 231481 h 648964"/>
                  <a:gd name="connsiteX2" fmla="*/ 143773 w 1247955"/>
                  <a:gd name="connsiteY2" fmla="*/ 24447 h 648964"/>
                  <a:gd name="connsiteX3" fmla="*/ 258792 w 1247955"/>
                  <a:gd name="connsiteY3" fmla="*/ 18696 h 648964"/>
                  <a:gd name="connsiteX4" fmla="*/ 494581 w 1247955"/>
                  <a:gd name="connsiteY4" fmla="*/ 156718 h 648964"/>
                  <a:gd name="connsiteX5" fmla="*/ 667109 w 1247955"/>
                  <a:gd name="connsiteY5" fmla="*/ 519028 h 648964"/>
                  <a:gd name="connsiteX6" fmla="*/ 833887 w 1247955"/>
                  <a:gd name="connsiteY6" fmla="*/ 605292 h 648964"/>
                  <a:gd name="connsiteX7" fmla="*/ 1247955 w 1247955"/>
                  <a:gd name="connsiteY7" fmla="*/ 553534 h 64896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67109 w 1247955"/>
                  <a:gd name="connsiteY5" fmla="*/ 519028 h 605873"/>
                  <a:gd name="connsiteX6" fmla="*/ 833887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594581"/>
                  <a:gd name="connsiteX1" fmla="*/ 63260 w 1247955"/>
                  <a:gd name="connsiteY1" fmla="*/ 231481 h 594581"/>
                  <a:gd name="connsiteX2" fmla="*/ 143773 w 1247955"/>
                  <a:gd name="connsiteY2" fmla="*/ 24447 h 594581"/>
                  <a:gd name="connsiteX3" fmla="*/ 258792 w 1247955"/>
                  <a:gd name="connsiteY3" fmla="*/ 18696 h 594581"/>
                  <a:gd name="connsiteX4" fmla="*/ 494581 w 1247955"/>
                  <a:gd name="connsiteY4" fmla="*/ 156718 h 594581"/>
                  <a:gd name="connsiteX5" fmla="*/ 667109 w 1247955"/>
                  <a:gd name="connsiteY5" fmla="*/ 519028 h 594581"/>
                  <a:gd name="connsiteX6" fmla="*/ 747622 w 1247955"/>
                  <a:gd name="connsiteY6" fmla="*/ 593790 h 594581"/>
                  <a:gd name="connsiteX7" fmla="*/ 1247955 w 1247955"/>
                  <a:gd name="connsiteY7" fmla="*/ 553534 h 594581"/>
                  <a:gd name="connsiteX0" fmla="*/ 0 w 1247955"/>
                  <a:gd name="connsiteY0" fmla="*/ 565035 h 598141"/>
                  <a:gd name="connsiteX1" fmla="*/ 63260 w 1247955"/>
                  <a:gd name="connsiteY1" fmla="*/ 231481 h 598141"/>
                  <a:gd name="connsiteX2" fmla="*/ 143773 w 1247955"/>
                  <a:gd name="connsiteY2" fmla="*/ 24447 h 598141"/>
                  <a:gd name="connsiteX3" fmla="*/ 258792 w 1247955"/>
                  <a:gd name="connsiteY3" fmla="*/ 18696 h 598141"/>
                  <a:gd name="connsiteX4" fmla="*/ 494581 w 1247955"/>
                  <a:gd name="connsiteY4" fmla="*/ 156718 h 598141"/>
                  <a:gd name="connsiteX5" fmla="*/ 621102 w 1247955"/>
                  <a:gd name="connsiteY5" fmla="*/ 450016 h 598141"/>
                  <a:gd name="connsiteX6" fmla="*/ 747622 w 1247955"/>
                  <a:gd name="connsiteY6" fmla="*/ 593790 h 598141"/>
                  <a:gd name="connsiteX7" fmla="*/ 1247955 w 1247955"/>
                  <a:gd name="connsiteY7" fmla="*/ 553534 h 598141"/>
                  <a:gd name="connsiteX0" fmla="*/ 0 w 1247955"/>
                  <a:gd name="connsiteY0" fmla="*/ 565035 h 630917"/>
                  <a:gd name="connsiteX1" fmla="*/ 63260 w 1247955"/>
                  <a:gd name="connsiteY1" fmla="*/ 231481 h 630917"/>
                  <a:gd name="connsiteX2" fmla="*/ 143773 w 1247955"/>
                  <a:gd name="connsiteY2" fmla="*/ 24447 h 630917"/>
                  <a:gd name="connsiteX3" fmla="*/ 258792 w 1247955"/>
                  <a:gd name="connsiteY3" fmla="*/ 18696 h 630917"/>
                  <a:gd name="connsiteX4" fmla="*/ 494581 w 1247955"/>
                  <a:gd name="connsiteY4" fmla="*/ 156718 h 630917"/>
                  <a:gd name="connsiteX5" fmla="*/ 621102 w 1247955"/>
                  <a:gd name="connsiteY5" fmla="*/ 450016 h 630917"/>
                  <a:gd name="connsiteX6" fmla="*/ 793629 w 1247955"/>
                  <a:gd name="connsiteY6" fmla="*/ 628296 h 630917"/>
                  <a:gd name="connsiteX7" fmla="*/ 1247955 w 1247955"/>
                  <a:gd name="connsiteY7" fmla="*/ 553534 h 630917"/>
                  <a:gd name="connsiteX0" fmla="*/ 0 w 1247955"/>
                  <a:gd name="connsiteY0" fmla="*/ 565035 h 628674"/>
                  <a:gd name="connsiteX1" fmla="*/ 63260 w 1247955"/>
                  <a:gd name="connsiteY1" fmla="*/ 231481 h 628674"/>
                  <a:gd name="connsiteX2" fmla="*/ 143773 w 1247955"/>
                  <a:gd name="connsiteY2" fmla="*/ 24447 h 628674"/>
                  <a:gd name="connsiteX3" fmla="*/ 258792 w 1247955"/>
                  <a:gd name="connsiteY3" fmla="*/ 18696 h 628674"/>
                  <a:gd name="connsiteX4" fmla="*/ 494581 w 1247955"/>
                  <a:gd name="connsiteY4" fmla="*/ 156718 h 628674"/>
                  <a:gd name="connsiteX5" fmla="*/ 621102 w 1247955"/>
                  <a:gd name="connsiteY5" fmla="*/ 450016 h 628674"/>
                  <a:gd name="connsiteX6" fmla="*/ 793629 w 1247955"/>
                  <a:gd name="connsiteY6" fmla="*/ 628296 h 628674"/>
                  <a:gd name="connsiteX7" fmla="*/ 1247955 w 1247955"/>
                  <a:gd name="connsiteY7" fmla="*/ 553534 h 628674"/>
                  <a:gd name="connsiteX0" fmla="*/ 0 w 1247955"/>
                  <a:gd name="connsiteY0" fmla="*/ 565035 h 605873"/>
                  <a:gd name="connsiteX1" fmla="*/ 63260 w 1247955"/>
                  <a:gd name="connsiteY1" fmla="*/ 231481 h 605873"/>
                  <a:gd name="connsiteX2" fmla="*/ 143773 w 1247955"/>
                  <a:gd name="connsiteY2" fmla="*/ 24447 h 605873"/>
                  <a:gd name="connsiteX3" fmla="*/ 258792 w 1247955"/>
                  <a:gd name="connsiteY3" fmla="*/ 18696 h 605873"/>
                  <a:gd name="connsiteX4" fmla="*/ 494581 w 1247955"/>
                  <a:gd name="connsiteY4" fmla="*/ 156718 h 605873"/>
                  <a:gd name="connsiteX5" fmla="*/ 621102 w 1247955"/>
                  <a:gd name="connsiteY5" fmla="*/ 450016 h 605873"/>
                  <a:gd name="connsiteX6" fmla="*/ 764874 w 1247955"/>
                  <a:gd name="connsiteY6" fmla="*/ 605292 h 605873"/>
                  <a:gd name="connsiteX7" fmla="*/ 1247955 w 1247955"/>
                  <a:gd name="connsiteY7" fmla="*/ 553534 h 605873"/>
                  <a:gd name="connsiteX0" fmla="*/ 0 w 1247955"/>
                  <a:gd name="connsiteY0" fmla="*/ 565035 h 605557"/>
                  <a:gd name="connsiteX1" fmla="*/ 63260 w 1247955"/>
                  <a:gd name="connsiteY1" fmla="*/ 231481 h 605557"/>
                  <a:gd name="connsiteX2" fmla="*/ 143773 w 1247955"/>
                  <a:gd name="connsiteY2" fmla="*/ 24447 h 605557"/>
                  <a:gd name="connsiteX3" fmla="*/ 258792 w 1247955"/>
                  <a:gd name="connsiteY3" fmla="*/ 18696 h 605557"/>
                  <a:gd name="connsiteX4" fmla="*/ 494581 w 1247955"/>
                  <a:gd name="connsiteY4" fmla="*/ 156718 h 605557"/>
                  <a:gd name="connsiteX5" fmla="*/ 621102 w 1247955"/>
                  <a:gd name="connsiteY5" fmla="*/ 450016 h 605557"/>
                  <a:gd name="connsiteX6" fmla="*/ 764874 w 1247955"/>
                  <a:gd name="connsiteY6" fmla="*/ 605292 h 605557"/>
                  <a:gd name="connsiteX7" fmla="*/ 1247955 w 1247955"/>
                  <a:gd name="connsiteY7" fmla="*/ 553534 h 605557"/>
                  <a:gd name="connsiteX0" fmla="*/ 0 w 1247955"/>
                  <a:gd name="connsiteY0" fmla="*/ 565035 h 611261"/>
                  <a:gd name="connsiteX1" fmla="*/ 63260 w 1247955"/>
                  <a:gd name="connsiteY1" fmla="*/ 231481 h 611261"/>
                  <a:gd name="connsiteX2" fmla="*/ 143773 w 1247955"/>
                  <a:gd name="connsiteY2" fmla="*/ 24447 h 611261"/>
                  <a:gd name="connsiteX3" fmla="*/ 258792 w 1247955"/>
                  <a:gd name="connsiteY3" fmla="*/ 18696 h 611261"/>
                  <a:gd name="connsiteX4" fmla="*/ 494581 w 1247955"/>
                  <a:gd name="connsiteY4" fmla="*/ 156718 h 611261"/>
                  <a:gd name="connsiteX5" fmla="*/ 621102 w 1247955"/>
                  <a:gd name="connsiteY5" fmla="*/ 450016 h 611261"/>
                  <a:gd name="connsiteX6" fmla="*/ 764874 w 1247955"/>
                  <a:gd name="connsiteY6" fmla="*/ 605292 h 611261"/>
                  <a:gd name="connsiteX7" fmla="*/ 1247955 w 1247955"/>
                  <a:gd name="connsiteY7" fmla="*/ 599542 h 611261"/>
                  <a:gd name="connsiteX0" fmla="*/ 0 w 1247955"/>
                  <a:gd name="connsiteY0" fmla="*/ 565035 h 614406"/>
                  <a:gd name="connsiteX1" fmla="*/ 63260 w 1247955"/>
                  <a:gd name="connsiteY1" fmla="*/ 231481 h 614406"/>
                  <a:gd name="connsiteX2" fmla="*/ 143773 w 1247955"/>
                  <a:gd name="connsiteY2" fmla="*/ 24447 h 614406"/>
                  <a:gd name="connsiteX3" fmla="*/ 258792 w 1247955"/>
                  <a:gd name="connsiteY3" fmla="*/ 18696 h 614406"/>
                  <a:gd name="connsiteX4" fmla="*/ 494581 w 1247955"/>
                  <a:gd name="connsiteY4" fmla="*/ 156718 h 614406"/>
                  <a:gd name="connsiteX5" fmla="*/ 621102 w 1247955"/>
                  <a:gd name="connsiteY5" fmla="*/ 450016 h 614406"/>
                  <a:gd name="connsiteX6" fmla="*/ 764874 w 1247955"/>
                  <a:gd name="connsiteY6" fmla="*/ 605292 h 614406"/>
                  <a:gd name="connsiteX7" fmla="*/ 1247955 w 1247955"/>
                  <a:gd name="connsiteY7" fmla="*/ 599542 h 614406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43773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20770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764874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055"/>
                  <a:gd name="connsiteX1" fmla="*/ 63260 w 1247955"/>
                  <a:gd name="connsiteY1" fmla="*/ 231130 h 614055"/>
                  <a:gd name="connsiteX2" fmla="*/ 132272 w 1247955"/>
                  <a:gd name="connsiteY2" fmla="*/ 24096 h 614055"/>
                  <a:gd name="connsiteX3" fmla="*/ 258792 w 1247955"/>
                  <a:gd name="connsiteY3" fmla="*/ 18345 h 614055"/>
                  <a:gd name="connsiteX4" fmla="*/ 465826 w 1247955"/>
                  <a:gd name="connsiteY4" fmla="*/ 150617 h 614055"/>
                  <a:gd name="connsiteX5" fmla="*/ 621102 w 1247955"/>
                  <a:gd name="connsiteY5" fmla="*/ 449665 h 614055"/>
                  <a:gd name="connsiteX6" fmla="*/ 879893 w 1247955"/>
                  <a:gd name="connsiteY6" fmla="*/ 604941 h 614055"/>
                  <a:gd name="connsiteX7" fmla="*/ 1247955 w 1247955"/>
                  <a:gd name="connsiteY7" fmla="*/ 599191 h 614055"/>
                  <a:gd name="connsiteX0" fmla="*/ 0 w 1247955"/>
                  <a:gd name="connsiteY0" fmla="*/ 564684 h 614883"/>
                  <a:gd name="connsiteX1" fmla="*/ 63260 w 1247955"/>
                  <a:gd name="connsiteY1" fmla="*/ 231130 h 614883"/>
                  <a:gd name="connsiteX2" fmla="*/ 132272 w 1247955"/>
                  <a:gd name="connsiteY2" fmla="*/ 24096 h 614883"/>
                  <a:gd name="connsiteX3" fmla="*/ 258792 w 1247955"/>
                  <a:gd name="connsiteY3" fmla="*/ 18345 h 614883"/>
                  <a:gd name="connsiteX4" fmla="*/ 465826 w 1247955"/>
                  <a:gd name="connsiteY4" fmla="*/ 150617 h 614883"/>
                  <a:gd name="connsiteX5" fmla="*/ 701615 w 1247955"/>
                  <a:gd name="connsiteY5" fmla="*/ 438164 h 614883"/>
                  <a:gd name="connsiteX6" fmla="*/ 879893 w 1247955"/>
                  <a:gd name="connsiteY6" fmla="*/ 604941 h 614883"/>
                  <a:gd name="connsiteX7" fmla="*/ 1247955 w 1247955"/>
                  <a:gd name="connsiteY7" fmla="*/ 599191 h 614883"/>
                  <a:gd name="connsiteX0" fmla="*/ 0 w 1247955"/>
                  <a:gd name="connsiteY0" fmla="*/ 562978 h 613177"/>
                  <a:gd name="connsiteX1" fmla="*/ 63260 w 1247955"/>
                  <a:gd name="connsiteY1" fmla="*/ 229424 h 613177"/>
                  <a:gd name="connsiteX2" fmla="*/ 132272 w 1247955"/>
                  <a:gd name="connsiteY2" fmla="*/ 22390 h 613177"/>
                  <a:gd name="connsiteX3" fmla="*/ 258792 w 1247955"/>
                  <a:gd name="connsiteY3" fmla="*/ 16639 h 613177"/>
                  <a:gd name="connsiteX4" fmla="*/ 534838 w 1247955"/>
                  <a:gd name="connsiteY4" fmla="*/ 120157 h 613177"/>
                  <a:gd name="connsiteX5" fmla="*/ 701615 w 1247955"/>
                  <a:gd name="connsiteY5" fmla="*/ 436458 h 613177"/>
                  <a:gd name="connsiteX6" fmla="*/ 879893 w 1247955"/>
                  <a:gd name="connsiteY6" fmla="*/ 603235 h 613177"/>
                  <a:gd name="connsiteX7" fmla="*/ 1247955 w 1247955"/>
                  <a:gd name="connsiteY7" fmla="*/ 597485 h 61317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258792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63648 h 613847"/>
                  <a:gd name="connsiteX1" fmla="*/ 63260 w 1247955"/>
                  <a:gd name="connsiteY1" fmla="*/ 230094 h 613847"/>
                  <a:gd name="connsiteX2" fmla="*/ 132272 w 1247955"/>
                  <a:gd name="connsiteY2" fmla="*/ 23060 h 613847"/>
                  <a:gd name="connsiteX3" fmla="*/ 333555 w 1247955"/>
                  <a:gd name="connsiteY3" fmla="*/ 17309 h 613847"/>
                  <a:gd name="connsiteX4" fmla="*/ 529087 w 1247955"/>
                  <a:gd name="connsiteY4" fmla="*/ 132329 h 613847"/>
                  <a:gd name="connsiteX5" fmla="*/ 701615 w 1247955"/>
                  <a:gd name="connsiteY5" fmla="*/ 437128 h 613847"/>
                  <a:gd name="connsiteX6" fmla="*/ 879893 w 1247955"/>
                  <a:gd name="connsiteY6" fmla="*/ 603905 h 613847"/>
                  <a:gd name="connsiteX7" fmla="*/ 1247955 w 1247955"/>
                  <a:gd name="connsiteY7" fmla="*/ 598155 h 613847"/>
                  <a:gd name="connsiteX0" fmla="*/ 0 w 1247955"/>
                  <a:gd name="connsiteY0" fmla="*/ 555155 h 605354"/>
                  <a:gd name="connsiteX1" fmla="*/ 63260 w 1247955"/>
                  <a:gd name="connsiteY1" fmla="*/ 221601 h 605354"/>
                  <a:gd name="connsiteX2" fmla="*/ 132272 w 1247955"/>
                  <a:gd name="connsiteY2" fmla="*/ 31819 h 605354"/>
                  <a:gd name="connsiteX3" fmla="*/ 333555 w 1247955"/>
                  <a:gd name="connsiteY3" fmla="*/ 8816 h 605354"/>
                  <a:gd name="connsiteX4" fmla="*/ 529087 w 1247955"/>
                  <a:gd name="connsiteY4" fmla="*/ 123836 h 605354"/>
                  <a:gd name="connsiteX5" fmla="*/ 701615 w 1247955"/>
                  <a:gd name="connsiteY5" fmla="*/ 428635 h 605354"/>
                  <a:gd name="connsiteX6" fmla="*/ 879893 w 1247955"/>
                  <a:gd name="connsiteY6" fmla="*/ 595412 h 605354"/>
                  <a:gd name="connsiteX7" fmla="*/ 1247955 w 1247955"/>
                  <a:gd name="connsiteY7" fmla="*/ 589662 h 605354"/>
                  <a:gd name="connsiteX0" fmla="*/ 0 w 1247955"/>
                  <a:gd name="connsiteY0" fmla="*/ 550372 h 600571"/>
                  <a:gd name="connsiteX1" fmla="*/ 63260 w 1247955"/>
                  <a:gd name="connsiteY1" fmla="*/ 216818 h 600571"/>
                  <a:gd name="connsiteX2" fmla="*/ 132272 w 1247955"/>
                  <a:gd name="connsiteY2" fmla="*/ 44289 h 600571"/>
                  <a:gd name="connsiteX3" fmla="*/ 333555 w 1247955"/>
                  <a:gd name="connsiteY3" fmla="*/ 4033 h 600571"/>
                  <a:gd name="connsiteX4" fmla="*/ 529087 w 1247955"/>
                  <a:gd name="connsiteY4" fmla="*/ 119053 h 600571"/>
                  <a:gd name="connsiteX5" fmla="*/ 701615 w 1247955"/>
                  <a:gd name="connsiteY5" fmla="*/ 423852 h 600571"/>
                  <a:gd name="connsiteX6" fmla="*/ 879893 w 1247955"/>
                  <a:gd name="connsiteY6" fmla="*/ 590629 h 600571"/>
                  <a:gd name="connsiteX7" fmla="*/ 1247955 w 1247955"/>
                  <a:gd name="connsiteY7" fmla="*/ 584879 h 600571"/>
                  <a:gd name="connsiteX0" fmla="*/ 0 w 1247955"/>
                  <a:gd name="connsiteY0" fmla="*/ 560398 h 610597"/>
                  <a:gd name="connsiteX1" fmla="*/ 63260 w 1247955"/>
                  <a:gd name="connsiteY1" fmla="*/ 226844 h 610597"/>
                  <a:gd name="connsiteX2" fmla="*/ 138023 w 1247955"/>
                  <a:gd name="connsiteY2" fmla="*/ 25561 h 610597"/>
                  <a:gd name="connsiteX3" fmla="*/ 333555 w 1247955"/>
                  <a:gd name="connsiteY3" fmla="*/ 14059 h 610597"/>
                  <a:gd name="connsiteX4" fmla="*/ 529087 w 1247955"/>
                  <a:gd name="connsiteY4" fmla="*/ 129079 h 610597"/>
                  <a:gd name="connsiteX5" fmla="*/ 701615 w 1247955"/>
                  <a:gd name="connsiteY5" fmla="*/ 433878 h 610597"/>
                  <a:gd name="connsiteX6" fmla="*/ 879893 w 1247955"/>
                  <a:gd name="connsiteY6" fmla="*/ 600655 h 610597"/>
                  <a:gd name="connsiteX7" fmla="*/ 1247955 w 1247955"/>
                  <a:gd name="connsiteY7" fmla="*/ 594905 h 610597"/>
                  <a:gd name="connsiteX0" fmla="*/ 0 w 1247955"/>
                  <a:gd name="connsiteY0" fmla="*/ 549756 h 599955"/>
                  <a:gd name="connsiteX1" fmla="*/ 63260 w 1247955"/>
                  <a:gd name="connsiteY1" fmla="*/ 216202 h 599955"/>
                  <a:gd name="connsiteX2" fmla="*/ 138023 w 1247955"/>
                  <a:gd name="connsiteY2" fmla="*/ 14919 h 599955"/>
                  <a:gd name="connsiteX3" fmla="*/ 322053 w 1247955"/>
                  <a:gd name="connsiteY3" fmla="*/ 26421 h 599955"/>
                  <a:gd name="connsiteX4" fmla="*/ 529087 w 1247955"/>
                  <a:gd name="connsiteY4" fmla="*/ 118437 h 599955"/>
                  <a:gd name="connsiteX5" fmla="*/ 701615 w 1247955"/>
                  <a:gd name="connsiteY5" fmla="*/ 423236 h 599955"/>
                  <a:gd name="connsiteX6" fmla="*/ 879893 w 1247955"/>
                  <a:gd name="connsiteY6" fmla="*/ 590013 h 599955"/>
                  <a:gd name="connsiteX7" fmla="*/ 1247955 w 1247955"/>
                  <a:gd name="connsiteY7" fmla="*/ 584263 h 599955"/>
                  <a:gd name="connsiteX0" fmla="*/ 0 w 1247955"/>
                  <a:gd name="connsiteY0" fmla="*/ 551165 h 601364"/>
                  <a:gd name="connsiteX1" fmla="*/ 63260 w 1247955"/>
                  <a:gd name="connsiteY1" fmla="*/ 217611 h 601364"/>
                  <a:gd name="connsiteX2" fmla="*/ 138023 w 1247955"/>
                  <a:gd name="connsiteY2" fmla="*/ 16328 h 601364"/>
                  <a:gd name="connsiteX3" fmla="*/ 322053 w 1247955"/>
                  <a:gd name="connsiteY3" fmla="*/ 27830 h 601364"/>
                  <a:gd name="connsiteX4" fmla="*/ 506083 w 1247955"/>
                  <a:gd name="connsiteY4" fmla="*/ 154351 h 601364"/>
                  <a:gd name="connsiteX5" fmla="*/ 701615 w 1247955"/>
                  <a:gd name="connsiteY5" fmla="*/ 424645 h 601364"/>
                  <a:gd name="connsiteX6" fmla="*/ 879893 w 1247955"/>
                  <a:gd name="connsiteY6" fmla="*/ 591422 h 601364"/>
                  <a:gd name="connsiteX7" fmla="*/ 1247955 w 1247955"/>
                  <a:gd name="connsiteY7" fmla="*/ 585672 h 601364"/>
                  <a:gd name="connsiteX0" fmla="*/ 0 w 1247955"/>
                  <a:gd name="connsiteY0" fmla="*/ 589156 h 639355"/>
                  <a:gd name="connsiteX1" fmla="*/ 63260 w 1247955"/>
                  <a:gd name="connsiteY1" fmla="*/ 255602 h 639355"/>
                  <a:gd name="connsiteX2" fmla="*/ 138023 w 1247955"/>
                  <a:gd name="connsiteY2" fmla="*/ 54319 h 639355"/>
                  <a:gd name="connsiteX3" fmla="*/ 327804 w 1247955"/>
                  <a:gd name="connsiteY3" fmla="*/ 8311 h 639355"/>
                  <a:gd name="connsiteX4" fmla="*/ 506083 w 1247955"/>
                  <a:gd name="connsiteY4" fmla="*/ 192342 h 639355"/>
                  <a:gd name="connsiteX5" fmla="*/ 701615 w 1247955"/>
                  <a:gd name="connsiteY5" fmla="*/ 462636 h 639355"/>
                  <a:gd name="connsiteX6" fmla="*/ 879893 w 1247955"/>
                  <a:gd name="connsiteY6" fmla="*/ 629413 h 639355"/>
                  <a:gd name="connsiteX7" fmla="*/ 1247955 w 1247955"/>
                  <a:gd name="connsiteY7" fmla="*/ 623663 h 639355"/>
                  <a:gd name="connsiteX0" fmla="*/ 0 w 1247955"/>
                  <a:gd name="connsiteY0" fmla="*/ 607946 h 658145"/>
                  <a:gd name="connsiteX1" fmla="*/ 63260 w 1247955"/>
                  <a:gd name="connsiteY1" fmla="*/ 274392 h 658145"/>
                  <a:gd name="connsiteX2" fmla="*/ 132273 w 1247955"/>
                  <a:gd name="connsiteY2" fmla="*/ 27101 h 658145"/>
                  <a:gd name="connsiteX3" fmla="*/ 327804 w 1247955"/>
                  <a:gd name="connsiteY3" fmla="*/ 27101 h 658145"/>
                  <a:gd name="connsiteX4" fmla="*/ 506083 w 1247955"/>
                  <a:gd name="connsiteY4" fmla="*/ 211132 h 658145"/>
                  <a:gd name="connsiteX5" fmla="*/ 701615 w 1247955"/>
                  <a:gd name="connsiteY5" fmla="*/ 481426 h 658145"/>
                  <a:gd name="connsiteX6" fmla="*/ 879893 w 1247955"/>
                  <a:gd name="connsiteY6" fmla="*/ 648203 h 658145"/>
                  <a:gd name="connsiteX7" fmla="*/ 1247955 w 1247955"/>
                  <a:gd name="connsiteY7" fmla="*/ 642453 h 658145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2780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6778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705 h 648904"/>
                  <a:gd name="connsiteX1" fmla="*/ 63260 w 1247955"/>
                  <a:gd name="connsiteY1" fmla="*/ 265151 h 648904"/>
                  <a:gd name="connsiteX2" fmla="*/ 163301 w 1247955"/>
                  <a:gd name="connsiteY2" fmla="*/ 35113 h 648904"/>
                  <a:gd name="connsiteX3" fmla="*/ 333554 w 1247955"/>
                  <a:gd name="connsiteY3" fmla="*/ 17860 h 648904"/>
                  <a:gd name="connsiteX4" fmla="*/ 506083 w 1247955"/>
                  <a:gd name="connsiteY4" fmla="*/ 201891 h 648904"/>
                  <a:gd name="connsiteX5" fmla="*/ 701615 w 1247955"/>
                  <a:gd name="connsiteY5" fmla="*/ 472185 h 648904"/>
                  <a:gd name="connsiteX6" fmla="*/ 879893 w 1247955"/>
                  <a:gd name="connsiteY6" fmla="*/ 638962 h 648904"/>
                  <a:gd name="connsiteX7" fmla="*/ 1247955 w 1247955"/>
                  <a:gd name="connsiteY7" fmla="*/ 633212 h 648904"/>
                  <a:gd name="connsiteX0" fmla="*/ 0 w 1247955"/>
                  <a:gd name="connsiteY0" fmla="*/ 598526 h 648725"/>
                  <a:gd name="connsiteX1" fmla="*/ 38922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8526 h 648725"/>
                  <a:gd name="connsiteX1" fmla="*/ 59783 w 1247955"/>
                  <a:gd name="connsiteY1" fmla="*/ 261495 h 648725"/>
                  <a:gd name="connsiteX2" fmla="*/ 163301 w 1247955"/>
                  <a:gd name="connsiteY2" fmla="*/ 34934 h 648725"/>
                  <a:gd name="connsiteX3" fmla="*/ 333554 w 1247955"/>
                  <a:gd name="connsiteY3" fmla="*/ 17681 h 648725"/>
                  <a:gd name="connsiteX4" fmla="*/ 506083 w 1247955"/>
                  <a:gd name="connsiteY4" fmla="*/ 201712 h 648725"/>
                  <a:gd name="connsiteX5" fmla="*/ 701615 w 1247955"/>
                  <a:gd name="connsiteY5" fmla="*/ 472006 h 648725"/>
                  <a:gd name="connsiteX6" fmla="*/ 879893 w 1247955"/>
                  <a:gd name="connsiteY6" fmla="*/ 638783 h 648725"/>
                  <a:gd name="connsiteX7" fmla="*/ 1247955 w 1247955"/>
                  <a:gd name="connsiteY7" fmla="*/ 633033 h 648725"/>
                  <a:gd name="connsiteX0" fmla="*/ 0 w 1247955"/>
                  <a:gd name="connsiteY0" fmla="*/ 592022 h 642221"/>
                  <a:gd name="connsiteX1" fmla="*/ 59783 w 1247955"/>
                  <a:gd name="connsiteY1" fmla="*/ 254991 h 642221"/>
                  <a:gd name="connsiteX2" fmla="*/ 163301 w 1247955"/>
                  <a:gd name="connsiteY2" fmla="*/ 28430 h 642221"/>
                  <a:gd name="connsiteX3" fmla="*/ 333554 w 1247955"/>
                  <a:gd name="connsiteY3" fmla="*/ 21608 h 642221"/>
                  <a:gd name="connsiteX4" fmla="*/ 506083 w 1247955"/>
                  <a:gd name="connsiteY4" fmla="*/ 195208 h 642221"/>
                  <a:gd name="connsiteX5" fmla="*/ 701615 w 1247955"/>
                  <a:gd name="connsiteY5" fmla="*/ 465502 h 642221"/>
                  <a:gd name="connsiteX6" fmla="*/ 879893 w 1247955"/>
                  <a:gd name="connsiteY6" fmla="*/ 632279 h 642221"/>
                  <a:gd name="connsiteX7" fmla="*/ 1247955 w 1247955"/>
                  <a:gd name="connsiteY7" fmla="*/ 626529 h 642221"/>
                  <a:gd name="connsiteX0" fmla="*/ 0 w 1247955"/>
                  <a:gd name="connsiteY0" fmla="*/ 580754 h 630953"/>
                  <a:gd name="connsiteX1" fmla="*/ 59783 w 1247955"/>
                  <a:gd name="connsiteY1" fmla="*/ 243723 h 630953"/>
                  <a:gd name="connsiteX2" fmla="*/ 163301 w 1247955"/>
                  <a:gd name="connsiteY2" fmla="*/ 17162 h 630953"/>
                  <a:gd name="connsiteX3" fmla="*/ 399613 w 1247955"/>
                  <a:gd name="connsiteY3" fmla="*/ 34678 h 630953"/>
                  <a:gd name="connsiteX4" fmla="*/ 506083 w 1247955"/>
                  <a:gd name="connsiteY4" fmla="*/ 183940 h 630953"/>
                  <a:gd name="connsiteX5" fmla="*/ 701615 w 1247955"/>
                  <a:gd name="connsiteY5" fmla="*/ 454234 h 630953"/>
                  <a:gd name="connsiteX6" fmla="*/ 879893 w 1247955"/>
                  <a:gd name="connsiteY6" fmla="*/ 621011 h 630953"/>
                  <a:gd name="connsiteX7" fmla="*/ 1247955 w 1247955"/>
                  <a:gd name="connsiteY7" fmla="*/ 615261 h 630953"/>
                  <a:gd name="connsiteX0" fmla="*/ 0 w 1247955"/>
                  <a:gd name="connsiteY0" fmla="*/ 600902 h 651101"/>
                  <a:gd name="connsiteX1" fmla="*/ 59783 w 1247955"/>
                  <a:gd name="connsiteY1" fmla="*/ 263871 h 651101"/>
                  <a:gd name="connsiteX2" fmla="*/ 163301 w 1247955"/>
                  <a:gd name="connsiteY2" fmla="*/ 37310 h 651101"/>
                  <a:gd name="connsiteX3" fmla="*/ 302262 w 1247955"/>
                  <a:gd name="connsiteY3" fmla="*/ 16581 h 651101"/>
                  <a:gd name="connsiteX4" fmla="*/ 506083 w 1247955"/>
                  <a:gd name="connsiteY4" fmla="*/ 204088 h 651101"/>
                  <a:gd name="connsiteX5" fmla="*/ 701615 w 1247955"/>
                  <a:gd name="connsiteY5" fmla="*/ 474382 h 651101"/>
                  <a:gd name="connsiteX6" fmla="*/ 879893 w 1247955"/>
                  <a:gd name="connsiteY6" fmla="*/ 641159 h 651101"/>
                  <a:gd name="connsiteX7" fmla="*/ 1247955 w 1247955"/>
                  <a:gd name="connsiteY7" fmla="*/ 635409 h 651101"/>
                  <a:gd name="connsiteX0" fmla="*/ 0 w 1247955"/>
                  <a:gd name="connsiteY0" fmla="*/ 593531 h 643730"/>
                  <a:gd name="connsiteX1" fmla="*/ 59783 w 1247955"/>
                  <a:gd name="connsiteY1" fmla="*/ 256500 h 643730"/>
                  <a:gd name="connsiteX2" fmla="*/ 163301 w 1247955"/>
                  <a:gd name="connsiteY2" fmla="*/ 29939 h 643730"/>
                  <a:gd name="connsiteX3" fmla="*/ 302262 w 1247955"/>
                  <a:gd name="connsiteY3" fmla="*/ 9210 h 643730"/>
                  <a:gd name="connsiteX4" fmla="*/ 506083 w 1247955"/>
                  <a:gd name="connsiteY4" fmla="*/ 196717 h 643730"/>
                  <a:gd name="connsiteX5" fmla="*/ 701615 w 1247955"/>
                  <a:gd name="connsiteY5" fmla="*/ 467011 h 643730"/>
                  <a:gd name="connsiteX6" fmla="*/ 879893 w 1247955"/>
                  <a:gd name="connsiteY6" fmla="*/ 633788 h 643730"/>
                  <a:gd name="connsiteX7" fmla="*/ 1247955 w 1247955"/>
                  <a:gd name="connsiteY7" fmla="*/ 628038 h 643730"/>
                  <a:gd name="connsiteX0" fmla="*/ 0 w 1247955"/>
                  <a:gd name="connsiteY0" fmla="*/ 596433 h 646632"/>
                  <a:gd name="connsiteX1" fmla="*/ 59783 w 1247955"/>
                  <a:gd name="connsiteY1" fmla="*/ 259402 h 646632"/>
                  <a:gd name="connsiteX2" fmla="*/ 163301 w 1247955"/>
                  <a:gd name="connsiteY2" fmla="*/ 32841 h 646632"/>
                  <a:gd name="connsiteX3" fmla="*/ 302262 w 1247955"/>
                  <a:gd name="connsiteY3" fmla="*/ 12112 h 646632"/>
                  <a:gd name="connsiteX4" fmla="*/ 506083 w 1247955"/>
                  <a:gd name="connsiteY4" fmla="*/ 199619 h 646632"/>
                  <a:gd name="connsiteX5" fmla="*/ 701615 w 1247955"/>
                  <a:gd name="connsiteY5" fmla="*/ 469913 h 646632"/>
                  <a:gd name="connsiteX6" fmla="*/ 879893 w 1247955"/>
                  <a:gd name="connsiteY6" fmla="*/ 636690 h 646632"/>
                  <a:gd name="connsiteX7" fmla="*/ 1247955 w 1247955"/>
                  <a:gd name="connsiteY7" fmla="*/ 630940 h 646632"/>
                  <a:gd name="connsiteX0" fmla="*/ 0 w 1247955"/>
                  <a:gd name="connsiteY0" fmla="*/ 590739 h 640938"/>
                  <a:gd name="connsiteX1" fmla="*/ 59783 w 1247955"/>
                  <a:gd name="connsiteY1" fmla="*/ 253708 h 640938"/>
                  <a:gd name="connsiteX2" fmla="*/ 163301 w 1247955"/>
                  <a:gd name="connsiteY2" fmla="*/ 27147 h 640938"/>
                  <a:gd name="connsiteX3" fmla="*/ 302262 w 1247955"/>
                  <a:gd name="connsiteY3" fmla="*/ 6418 h 640938"/>
                  <a:gd name="connsiteX4" fmla="*/ 506083 w 1247955"/>
                  <a:gd name="connsiteY4" fmla="*/ 193925 h 640938"/>
                  <a:gd name="connsiteX5" fmla="*/ 701615 w 1247955"/>
                  <a:gd name="connsiteY5" fmla="*/ 464219 h 640938"/>
                  <a:gd name="connsiteX6" fmla="*/ 879893 w 1247955"/>
                  <a:gd name="connsiteY6" fmla="*/ 630996 h 640938"/>
                  <a:gd name="connsiteX7" fmla="*/ 1247955 w 1247955"/>
                  <a:gd name="connsiteY7" fmla="*/ 625246 h 640938"/>
                  <a:gd name="connsiteX0" fmla="*/ 0 w 1247955"/>
                  <a:gd name="connsiteY0" fmla="*/ 595229 h 645428"/>
                  <a:gd name="connsiteX1" fmla="*/ 59783 w 1247955"/>
                  <a:gd name="connsiteY1" fmla="*/ 258198 h 645428"/>
                  <a:gd name="connsiteX2" fmla="*/ 163301 w 1247955"/>
                  <a:gd name="connsiteY2" fmla="*/ 31637 h 645428"/>
                  <a:gd name="connsiteX3" fmla="*/ 264017 w 1247955"/>
                  <a:gd name="connsiteY3" fmla="*/ 3954 h 645428"/>
                  <a:gd name="connsiteX4" fmla="*/ 506083 w 1247955"/>
                  <a:gd name="connsiteY4" fmla="*/ 198415 h 645428"/>
                  <a:gd name="connsiteX5" fmla="*/ 701615 w 1247955"/>
                  <a:gd name="connsiteY5" fmla="*/ 468709 h 645428"/>
                  <a:gd name="connsiteX6" fmla="*/ 879893 w 1247955"/>
                  <a:gd name="connsiteY6" fmla="*/ 635486 h 645428"/>
                  <a:gd name="connsiteX7" fmla="*/ 1247955 w 1247955"/>
                  <a:gd name="connsiteY7" fmla="*/ 629736 h 645428"/>
                  <a:gd name="connsiteX0" fmla="*/ 0 w 1247955"/>
                  <a:gd name="connsiteY0" fmla="*/ 564259 h 614458"/>
                  <a:gd name="connsiteX1" fmla="*/ 59783 w 1247955"/>
                  <a:gd name="connsiteY1" fmla="*/ 227228 h 614458"/>
                  <a:gd name="connsiteX2" fmla="*/ 163301 w 1247955"/>
                  <a:gd name="connsiteY2" fmla="*/ 667 h 614458"/>
                  <a:gd name="connsiteX3" fmla="*/ 506083 w 1247955"/>
                  <a:gd name="connsiteY3" fmla="*/ 167445 h 614458"/>
                  <a:gd name="connsiteX4" fmla="*/ 701615 w 1247955"/>
                  <a:gd name="connsiteY4" fmla="*/ 437739 h 614458"/>
                  <a:gd name="connsiteX5" fmla="*/ 879893 w 1247955"/>
                  <a:gd name="connsiteY5" fmla="*/ 604516 h 614458"/>
                  <a:gd name="connsiteX6" fmla="*/ 1247955 w 1247955"/>
                  <a:gd name="connsiteY6" fmla="*/ 598766 h 614458"/>
                  <a:gd name="connsiteX0" fmla="*/ 0 w 1247955"/>
                  <a:gd name="connsiteY0" fmla="*/ 595424 h 645623"/>
                  <a:gd name="connsiteX1" fmla="*/ 59783 w 1247955"/>
                  <a:gd name="connsiteY1" fmla="*/ 258393 h 645623"/>
                  <a:gd name="connsiteX2" fmla="*/ 184162 w 1247955"/>
                  <a:gd name="connsiteY2" fmla="*/ 541 h 645623"/>
                  <a:gd name="connsiteX3" fmla="*/ 506083 w 1247955"/>
                  <a:gd name="connsiteY3" fmla="*/ 198610 h 645623"/>
                  <a:gd name="connsiteX4" fmla="*/ 701615 w 1247955"/>
                  <a:gd name="connsiteY4" fmla="*/ 468904 h 645623"/>
                  <a:gd name="connsiteX5" fmla="*/ 879893 w 1247955"/>
                  <a:gd name="connsiteY5" fmla="*/ 635681 h 645623"/>
                  <a:gd name="connsiteX6" fmla="*/ 1247955 w 1247955"/>
                  <a:gd name="connsiteY6" fmla="*/ 629931 h 645623"/>
                  <a:gd name="connsiteX0" fmla="*/ 0 w 1247955"/>
                  <a:gd name="connsiteY0" fmla="*/ 596523 h 646722"/>
                  <a:gd name="connsiteX1" fmla="*/ 59783 w 1247955"/>
                  <a:gd name="connsiteY1" fmla="*/ 259492 h 646722"/>
                  <a:gd name="connsiteX2" fmla="*/ 184162 w 1247955"/>
                  <a:gd name="connsiteY2" fmla="*/ 1640 h 646722"/>
                  <a:gd name="connsiteX3" fmla="*/ 519990 w 1247955"/>
                  <a:gd name="connsiteY3" fmla="*/ 164941 h 646722"/>
                  <a:gd name="connsiteX4" fmla="*/ 701615 w 1247955"/>
                  <a:gd name="connsiteY4" fmla="*/ 470003 h 646722"/>
                  <a:gd name="connsiteX5" fmla="*/ 879893 w 1247955"/>
                  <a:gd name="connsiteY5" fmla="*/ 636780 h 646722"/>
                  <a:gd name="connsiteX6" fmla="*/ 1247955 w 1247955"/>
                  <a:gd name="connsiteY6" fmla="*/ 631030 h 646722"/>
                  <a:gd name="connsiteX0" fmla="*/ 0 w 1247955"/>
                  <a:gd name="connsiteY0" fmla="*/ 596524 h 646723"/>
                  <a:gd name="connsiteX1" fmla="*/ 59783 w 1247955"/>
                  <a:gd name="connsiteY1" fmla="*/ 259493 h 646723"/>
                  <a:gd name="connsiteX2" fmla="*/ 184162 w 1247955"/>
                  <a:gd name="connsiteY2" fmla="*/ 1641 h 646723"/>
                  <a:gd name="connsiteX3" fmla="*/ 554758 w 1247955"/>
                  <a:gd name="connsiteY3" fmla="*/ 164942 h 646723"/>
                  <a:gd name="connsiteX4" fmla="*/ 701615 w 1247955"/>
                  <a:gd name="connsiteY4" fmla="*/ 470004 h 646723"/>
                  <a:gd name="connsiteX5" fmla="*/ 879893 w 1247955"/>
                  <a:gd name="connsiteY5" fmla="*/ 636781 h 646723"/>
                  <a:gd name="connsiteX6" fmla="*/ 1247955 w 1247955"/>
                  <a:gd name="connsiteY6" fmla="*/ 631031 h 646723"/>
                  <a:gd name="connsiteX0" fmla="*/ 0 w 1247955"/>
                  <a:gd name="connsiteY0" fmla="*/ 596517 h 646967"/>
                  <a:gd name="connsiteX1" fmla="*/ 59783 w 1247955"/>
                  <a:gd name="connsiteY1" fmla="*/ 259486 h 646967"/>
                  <a:gd name="connsiteX2" fmla="*/ 184162 w 1247955"/>
                  <a:gd name="connsiteY2" fmla="*/ 1634 h 646967"/>
                  <a:gd name="connsiteX3" fmla="*/ 554758 w 1247955"/>
                  <a:gd name="connsiteY3" fmla="*/ 164935 h 646967"/>
                  <a:gd name="connsiteX4" fmla="*/ 729430 w 1247955"/>
                  <a:gd name="connsiteY4" fmla="*/ 466520 h 646967"/>
                  <a:gd name="connsiteX5" fmla="*/ 879893 w 1247955"/>
                  <a:gd name="connsiteY5" fmla="*/ 636774 h 646967"/>
                  <a:gd name="connsiteX6" fmla="*/ 1247955 w 1247955"/>
                  <a:gd name="connsiteY6" fmla="*/ 631024 h 646967"/>
                  <a:gd name="connsiteX0" fmla="*/ 0 w 1247955"/>
                  <a:gd name="connsiteY0" fmla="*/ 609334 h 659784"/>
                  <a:gd name="connsiteX1" fmla="*/ 59783 w 1247955"/>
                  <a:gd name="connsiteY1" fmla="*/ 272303 h 659784"/>
                  <a:gd name="connsiteX2" fmla="*/ 184162 w 1247955"/>
                  <a:gd name="connsiteY2" fmla="*/ 14451 h 659784"/>
                  <a:gd name="connsiteX3" fmla="*/ 554758 w 1247955"/>
                  <a:gd name="connsiteY3" fmla="*/ 177752 h 659784"/>
                  <a:gd name="connsiteX4" fmla="*/ 729430 w 1247955"/>
                  <a:gd name="connsiteY4" fmla="*/ 479337 h 659784"/>
                  <a:gd name="connsiteX5" fmla="*/ 879893 w 1247955"/>
                  <a:gd name="connsiteY5" fmla="*/ 649591 h 659784"/>
                  <a:gd name="connsiteX6" fmla="*/ 1247955 w 1247955"/>
                  <a:gd name="connsiteY6" fmla="*/ 643841 h 659784"/>
                  <a:gd name="connsiteX0" fmla="*/ 0 w 1247955"/>
                  <a:gd name="connsiteY0" fmla="*/ 606075 h 656525"/>
                  <a:gd name="connsiteX1" fmla="*/ 59783 w 1247955"/>
                  <a:gd name="connsiteY1" fmla="*/ 269044 h 656525"/>
                  <a:gd name="connsiteX2" fmla="*/ 159825 w 1247955"/>
                  <a:gd name="connsiteY2" fmla="*/ 14668 h 656525"/>
                  <a:gd name="connsiteX3" fmla="*/ 554758 w 1247955"/>
                  <a:gd name="connsiteY3" fmla="*/ 174493 h 656525"/>
                  <a:gd name="connsiteX4" fmla="*/ 729430 w 1247955"/>
                  <a:gd name="connsiteY4" fmla="*/ 476078 h 656525"/>
                  <a:gd name="connsiteX5" fmla="*/ 879893 w 1247955"/>
                  <a:gd name="connsiteY5" fmla="*/ 646332 h 656525"/>
                  <a:gd name="connsiteX6" fmla="*/ 1247955 w 1247955"/>
                  <a:gd name="connsiteY6" fmla="*/ 640582 h 656525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3 h 643533"/>
                  <a:gd name="connsiteX1" fmla="*/ 49353 w 1247955"/>
                  <a:gd name="connsiteY1" fmla="*/ 256052 h 643533"/>
                  <a:gd name="connsiteX2" fmla="*/ 159825 w 1247955"/>
                  <a:gd name="connsiteY2" fmla="*/ 1676 h 643533"/>
                  <a:gd name="connsiteX3" fmla="*/ 554758 w 1247955"/>
                  <a:gd name="connsiteY3" fmla="*/ 161501 h 643533"/>
                  <a:gd name="connsiteX4" fmla="*/ 729430 w 1247955"/>
                  <a:gd name="connsiteY4" fmla="*/ 463086 h 643533"/>
                  <a:gd name="connsiteX5" fmla="*/ 879893 w 1247955"/>
                  <a:gd name="connsiteY5" fmla="*/ 633340 h 643533"/>
                  <a:gd name="connsiteX6" fmla="*/ 1247955 w 1247955"/>
                  <a:gd name="connsiteY6" fmla="*/ 627590 h 643533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3082 h 643532"/>
                  <a:gd name="connsiteX1" fmla="*/ 52830 w 1247955"/>
                  <a:gd name="connsiteY1" fmla="*/ 256051 h 643532"/>
                  <a:gd name="connsiteX2" fmla="*/ 159825 w 1247955"/>
                  <a:gd name="connsiteY2" fmla="*/ 1675 h 643532"/>
                  <a:gd name="connsiteX3" fmla="*/ 554758 w 1247955"/>
                  <a:gd name="connsiteY3" fmla="*/ 161500 h 643532"/>
                  <a:gd name="connsiteX4" fmla="*/ 729430 w 1247955"/>
                  <a:gd name="connsiteY4" fmla="*/ 463085 h 643532"/>
                  <a:gd name="connsiteX5" fmla="*/ 879893 w 1247955"/>
                  <a:gd name="connsiteY5" fmla="*/ 633339 h 643532"/>
                  <a:gd name="connsiteX6" fmla="*/ 1247955 w 1247955"/>
                  <a:gd name="connsiteY6" fmla="*/ 627589 h 643532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599953 h 650403"/>
                  <a:gd name="connsiteX1" fmla="*/ 52830 w 1247955"/>
                  <a:gd name="connsiteY1" fmla="*/ 262922 h 650403"/>
                  <a:gd name="connsiteX2" fmla="*/ 180686 w 1247955"/>
                  <a:gd name="connsiteY2" fmla="*/ 1592 h 650403"/>
                  <a:gd name="connsiteX3" fmla="*/ 554758 w 1247955"/>
                  <a:gd name="connsiteY3" fmla="*/ 168371 h 650403"/>
                  <a:gd name="connsiteX4" fmla="*/ 729430 w 1247955"/>
                  <a:gd name="connsiteY4" fmla="*/ 469956 h 650403"/>
                  <a:gd name="connsiteX5" fmla="*/ 879893 w 1247955"/>
                  <a:gd name="connsiteY5" fmla="*/ 640210 h 650403"/>
                  <a:gd name="connsiteX6" fmla="*/ 1247955 w 1247955"/>
                  <a:gd name="connsiteY6" fmla="*/ 634460 h 650403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94593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3392 h 653842"/>
                  <a:gd name="connsiteX1" fmla="*/ 52830 w 1247955"/>
                  <a:gd name="connsiteY1" fmla="*/ 266361 h 653842"/>
                  <a:gd name="connsiteX2" fmla="*/ 177209 w 1247955"/>
                  <a:gd name="connsiteY2" fmla="*/ 1554 h 653842"/>
                  <a:gd name="connsiteX3" fmla="*/ 554758 w 1247955"/>
                  <a:gd name="connsiteY3" fmla="*/ 171810 h 653842"/>
                  <a:gd name="connsiteX4" fmla="*/ 729430 w 1247955"/>
                  <a:gd name="connsiteY4" fmla="*/ 473395 h 653842"/>
                  <a:gd name="connsiteX5" fmla="*/ 879893 w 1247955"/>
                  <a:gd name="connsiteY5" fmla="*/ 643649 h 653842"/>
                  <a:gd name="connsiteX6" fmla="*/ 1247955 w 1247955"/>
                  <a:gd name="connsiteY6" fmla="*/ 637899 h 653842"/>
                  <a:gd name="connsiteX0" fmla="*/ 0 w 1247955"/>
                  <a:gd name="connsiteY0" fmla="*/ 606833 h 657283"/>
                  <a:gd name="connsiteX1" fmla="*/ 52830 w 1247955"/>
                  <a:gd name="connsiteY1" fmla="*/ 269802 h 657283"/>
                  <a:gd name="connsiteX2" fmla="*/ 180686 w 1247955"/>
                  <a:gd name="connsiteY2" fmla="*/ 1518 h 657283"/>
                  <a:gd name="connsiteX3" fmla="*/ 554758 w 1247955"/>
                  <a:gd name="connsiteY3" fmla="*/ 175251 h 657283"/>
                  <a:gd name="connsiteX4" fmla="*/ 729430 w 1247955"/>
                  <a:gd name="connsiteY4" fmla="*/ 476836 h 657283"/>
                  <a:gd name="connsiteX5" fmla="*/ 879893 w 1247955"/>
                  <a:gd name="connsiteY5" fmla="*/ 647090 h 657283"/>
                  <a:gd name="connsiteX6" fmla="*/ 1247955 w 1247955"/>
                  <a:gd name="connsiteY6" fmla="*/ 641340 h 657283"/>
                  <a:gd name="connsiteX0" fmla="*/ 0 w 1247955"/>
                  <a:gd name="connsiteY0" fmla="*/ 607469 h 657919"/>
                  <a:gd name="connsiteX1" fmla="*/ 52830 w 1247955"/>
                  <a:gd name="connsiteY1" fmla="*/ 270438 h 657919"/>
                  <a:gd name="connsiteX2" fmla="*/ 180686 w 1247955"/>
                  <a:gd name="connsiteY2" fmla="*/ 2154 h 657919"/>
                  <a:gd name="connsiteX3" fmla="*/ 554758 w 1247955"/>
                  <a:gd name="connsiteY3" fmla="*/ 175887 h 657919"/>
                  <a:gd name="connsiteX4" fmla="*/ 729430 w 1247955"/>
                  <a:gd name="connsiteY4" fmla="*/ 477472 h 657919"/>
                  <a:gd name="connsiteX5" fmla="*/ 879893 w 1247955"/>
                  <a:gd name="connsiteY5" fmla="*/ 647726 h 657919"/>
                  <a:gd name="connsiteX6" fmla="*/ 1247955 w 1247955"/>
                  <a:gd name="connsiteY6" fmla="*/ 641976 h 657919"/>
                  <a:gd name="connsiteX0" fmla="*/ 0 w 1247955"/>
                  <a:gd name="connsiteY0" fmla="*/ 607481 h 657931"/>
                  <a:gd name="connsiteX1" fmla="*/ 52830 w 1247955"/>
                  <a:gd name="connsiteY1" fmla="*/ 270450 h 657931"/>
                  <a:gd name="connsiteX2" fmla="*/ 180686 w 1247955"/>
                  <a:gd name="connsiteY2" fmla="*/ 2166 h 657931"/>
                  <a:gd name="connsiteX3" fmla="*/ 547805 w 1247955"/>
                  <a:gd name="connsiteY3" fmla="*/ 161991 h 657931"/>
                  <a:gd name="connsiteX4" fmla="*/ 729430 w 1247955"/>
                  <a:gd name="connsiteY4" fmla="*/ 477484 h 657931"/>
                  <a:gd name="connsiteX5" fmla="*/ 879893 w 1247955"/>
                  <a:gd name="connsiteY5" fmla="*/ 647738 h 657931"/>
                  <a:gd name="connsiteX6" fmla="*/ 1247955 w 1247955"/>
                  <a:gd name="connsiteY6" fmla="*/ 641988 h 65793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08741 h 659191"/>
                  <a:gd name="connsiteX1" fmla="*/ 52830 w 1247955"/>
                  <a:gd name="connsiteY1" fmla="*/ 271710 h 659191"/>
                  <a:gd name="connsiteX2" fmla="*/ 180686 w 1247955"/>
                  <a:gd name="connsiteY2" fmla="*/ 3426 h 659191"/>
                  <a:gd name="connsiteX3" fmla="*/ 547805 w 1247955"/>
                  <a:gd name="connsiteY3" fmla="*/ 163251 h 659191"/>
                  <a:gd name="connsiteX4" fmla="*/ 729430 w 1247955"/>
                  <a:gd name="connsiteY4" fmla="*/ 478744 h 659191"/>
                  <a:gd name="connsiteX5" fmla="*/ 879893 w 1247955"/>
                  <a:gd name="connsiteY5" fmla="*/ 648998 h 659191"/>
                  <a:gd name="connsiteX6" fmla="*/ 1247955 w 1247955"/>
                  <a:gd name="connsiteY6" fmla="*/ 643248 h 659191"/>
                  <a:gd name="connsiteX0" fmla="*/ 0 w 1247955"/>
                  <a:gd name="connsiteY0" fmla="*/ 612251 h 662701"/>
                  <a:gd name="connsiteX1" fmla="*/ 52830 w 1247955"/>
                  <a:gd name="connsiteY1" fmla="*/ 275220 h 662701"/>
                  <a:gd name="connsiteX2" fmla="*/ 180686 w 1247955"/>
                  <a:gd name="connsiteY2" fmla="*/ 6936 h 662701"/>
                  <a:gd name="connsiteX3" fmla="*/ 537375 w 1247955"/>
                  <a:gd name="connsiteY3" fmla="*/ 138947 h 662701"/>
                  <a:gd name="connsiteX4" fmla="*/ 729430 w 1247955"/>
                  <a:gd name="connsiteY4" fmla="*/ 482254 h 662701"/>
                  <a:gd name="connsiteX5" fmla="*/ 879893 w 1247955"/>
                  <a:gd name="connsiteY5" fmla="*/ 652508 h 662701"/>
                  <a:gd name="connsiteX6" fmla="*/ 1247955 w 1247955"/>
                  <a:gd name="connsiteY6" fmla="*/ 646758 h 662701"/>
                  <a:gd name="connsiteX0" fmla="*/ 0 w 1247955"/>
                  <a:gd name="connsiteY0" fmla="*/ 609414 h 659864"/>
                  <a:gd name="connsiteX1" fmla="*/ 52830 w 1247955"/>
                  <a:gd name="connsiteY1" fmla="*/ 272383 h 659864"/>
                  <a:gd name="connsiteX2" fmla="*/ 180686 w 1247955"/>
                  <a:gd name="connsiteY2" fmla="*/ 4099 h 659864"/>
                  <a:gd name="connsiteX3" fmla="*/ 537375 w 1247955"/>
                  <a:gd name="connsiteY3" fmla="*/ 136110 h 659864"/>
                  <a:gd name="connsiteX4" fmla="*/ 739861 w 1247955"/>
                  <a:gd name="connsiteY4" fmla="*/ 479417 h 659864"/>
                  <a:gd name="connsiteX5" fmla="*/ 879893 w 1247955"/>
                  <a:gd name="connsiteY5" fmla="*/ 649671 h 659864"/>
                  <a:gd name="connsiteX6" fmla="*/ 1247955 w 1247955"/>
                  <a:gd name="connsiteY6" fmla="*/ 643921 h 659864"/>
                  <a:gd name="connsiteX0" fmla="*/ 0 w 1247955"/>
                  <a:gd name="connsiteY0" fmla="*/ 610895 h 661345"/>
                  <a:gd name="connsiteX1" fmla="*/ 52830 w 1247955"/>
                  <a:gd name="connsiteY1" fmla="*/ 273864 h 661345"/>
                  <a:gd name="connsiteX2" fmla="*/ 180686 w 1247955"/>
                  <a:gd name="connsiteY2" fmla="*/ 5580 h 661345"/>
                  <a:gd name="connsiteX3" fmla="*/ 537375 w 1247955"/>
                  <a:gd name="connsiteY3" fmla="*/ 137591 h 661345"/>
                  <a:gd name="connsiteX4" fmla="*/ 879893 w 1247955"/>
                  <a:gd name="connsiteY4" fmla="*/ 651152 h 661345"/>
                  <a:gd name="connsiteX5" fmla="*/ 1247955 w 1247955"/>
                  <a:gd name="connsiteY5" fmla="*/ 645402 h 661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7955" h="661345">
                    <a:moveTo>
                      <a:pt x="0" y="610895"/>
                    </a:moveTo>
                    <a:cubicBezTo>
                      <a:pt x="19649" y="489167"/>
                      <a:pt x="22716" y="374750"/>
                      <a:pt x="52830" y="273864"/>
                    </a:cubicBezTo>
                    <a:cubicBezTo>
                      <a:pt x="82944" y="172978"/>
                      <a:pt x="99929" y="28292"/>
                      <a:pt x="180686" y="5580"/>
                    </a:cubicBezTo>
                    <a:cubicBezTo>
                      <a:pt x="261443" y="-17132"/>
                      <a:pt x="420841" y="29996"/>
                      <a:pt x="537375" y="137591"/>
                    </a:cubicBezTo>
                    <a:cubicBezTo>
                      <a:pt x="653909" y="245186"/>
                      <a:pt x="761463" y="566517"/>
                      <a:pt x="879893" y="651152"/>
                    </a:cubicBezTo>
                    <a:cubicBezTo>
                      <a:pt x="964575" y="678569"/>
                      <a:pt x="1066800" y="641569"/>
                      <a:pt x="1247955" y="645402"/>
                    </a:cubicBezTo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</a:ln>
                </a:endParaRPr>
              </a:p>
            </p:txBody>
          </p:sp>
          <p:cxnSp>
            <p:nvCxnSpPr>
              <p:cNvPr id="42" name="Straight Connector 41"/>
              <p:cNvCxnSpPr/>
              <p:nvPr/>
            </p:nvCxnSpPr>
            <p:spPr>
              <a:xfrm>
                <a:off x="5069992" y="5517232"/>
                <a:ext cx="1482228" cy="0"/>
              </a:xfrm>
              <a:prstGeom prst="line">
                <a:avLst/>
              </a:prstGeom>
              <a:ln w="1905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TextBox 32"/>
            <p:cNvSpPr txBox="1"/>
            <p:nvPr/>
          </p:nvSpPr>
          <p:spPr>
            <a:xfrm>
              <a:off x="5589909" y="2884406"/>
              <a:ext cx="722956" cy="311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b="1" dirty="0">
                  <a:solidFill>
                    <a:srgbClr val="FF0000"/>
                  </a:solidFill>
                </a:rPr>
                <a:t>OUT_A</a:t>
              </a:r>
              <a:endParaRPr lang="en-GB" sz="1050" b="1" dirty="0">
                <a:solidFill>
                  <a:srgbClr val="FF0000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096386" y="3501510"/>
              <a:ext cx="792816" cy="283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+mj-lt"/>
                </a:rPr>
                <a:t>threshold</a:t>
              </a:r>
              <a:endParaRPr lang="en-GB" sz="900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H="1" flipV="1">
              <a:off x="5481487" y="3845822"/>
              <a:ext cx="711230" cy="831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Box 42"/>
          <p:cNvSpPr txBox="1"/>
          <p:nvPr/>
        </p:nvSpPr>
        <p:spPr>
          <a:xfrm>
            <a:off x="5230324" y="4292711"/>
            <a:ext cx="299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sPHENIX trigger latency: ~4 </a:t>
            </a:r>
            <a:r>
              <a:rPr lang="en-US" dirty="0" err="1">
                <a:solidFill>
                  <a:srgbClr val="0000FF"/>
                </a:solidFill>
              </a:rPr>
              <a:t>μs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29579" y="2589426"/>
            <a:ext cx="16385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FF"/>
                </a:solidFill>
              </a:rPr>
              <a:t>shaping time: 2, 5, 10 </a:t>
            </a:r>
            <a:r>
              <a:rPr lang="mr-IN" sz="1050" dirty="0">
                <a:solidFill>
                  <a:srgbClr val="0000FF"/>
                </a:solidFill>
              </a:rPr>
              <a:t>…</a:t>
            </a:r>
            <a:r>
              <a:rPr lang="en-US" sz="1050" dirty="0">
                <a:solidFill>
                  <a:srgbClr val="0000FF"/>
                </a:solidFill>
              </a:rPr>
              <a:t> </a:t>
            </a:r>
            <a:r>
              <a:rPr lang="en-US" sz="1050" dirty="0" err="1">
                <a:solidFill>
                  <a:srgbClr val="0000FF"/>
                </a:solidFill>
              </a:rPr>
              <a:t>μs</a:t>
            </a:r>
            <a:endParaRPr lang="en-US" sz="105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91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1"/>
          <p:cNvSpPr txBox="1">
            <a:spLocks noGrp="1"/>
          </p:cNvSpPr>
          <p:nvPr>
            <p:ph type="title"/>
          </p:nvPr>
        </p:nvSpPr>
        <p:spPr>
          <a:xfrm>
            <a:off x="152400" y="25005"/>
            <a:ext cx="8534400" cy="5655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/>
              <a:t>Staves - General layout</a:t>
            </a:r>
            <a:endParaRPr/>
          </a:p>
        </p:txBody>
      </p:sp>
      <p:sp>
        <p:nvSpPr>
          <p:cNvPr id="396" name="Google Shape;396;p51"/>
          <p:cNvSpPr txBox="1">
            <a:spLocks noGrp="1"/>
          </p:cNvSpPr>
          <p:nvPr>
            <p:ph type="body" idx="1"/>
          </p:nvPr>
        </p:nvSpPr>
        <p:spPr>
          <a:xfrm>
            <a:off x="4291830" y="1271805"/>
            <a:ext cx="3663584" cy="2533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Staves:</a:t>
            </a:r>
            <a:r>
              <a:rPr lang="en-US" sz="1125"/>
              <a:t> detector modules consisting of a Hybrid Integrated Circuit (HIC) mounted on carbon fiber mechanical support structure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HIC:</a:t>
            </a:r>
            <a:r>
              <a:rPr lang="en-US" sz="1125"/>
              <a:t> a row of 9 ALPIDE sensors wire-bonded to a Flexible Printed Circuit (FPC).  Area covered by the chips: 15x271.2 mm</a:t>
            </a:r>
            <a:r>
              <a:rPr lang="en-US" sz="1125" baseline="30000"/>
              <a:t>2</a:t>
            </a:r>
            <a:r>
              <a:rPr lang="en-US" sz="1125"/>
              <a:t>, including a gap of 150 </a:t>
            </a:r>
            <a:r>
              <a:rPr lang="en-US" sz="1125">
                <a:latin typeface="Noto Sans Symbols"/>
                <a:ea typeface="Noto Sans Symbols"/>
                <a:cs typeface="Noto Sans Symbols"/>
                <a:sym typeface="Noto Sans Symbols"/>
              </a:rPr>
              <a:t>μ</a:t>
            </a:r>
            <a:r>
              <a:rPr lang="en-US" sz="1125"/>
              <a:t>m between adjacent chips.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Mechanical support:</a:t>
            </a:r>
            <a:r>
              <a:rPr lang="en-US" sz="1125"/>
              <a:t> single light structure composed of a Space Frame, providing the required stiffness, and a Cold Plate, high-thermal conductivity carbon fiber sheet with embedded polyamide cooling pipes. </a:t>
            </a:r>
            <a:endParaRPr/>
          </a:p>
          <a:p>
            <a:pPr marL="342900" lvl="0" indent="-342900" algn="l" rtl="0">
              <a:spcBef>
                <a:spcPts val="225"/>
              </a:spcBef>
              <a:spcAft>
                <a:spcPts val="0"/>
              </a:spcAft>
              <a:buClr>
                <a:schemeClr val="dk1"/>
              </a:buClr>
              <a:buSzPts val="1125"/>
              <a:buChar char="•"/>
            </a:pPr>
            <a:r>
              <a:rPr lang="en-US" sz="1125" b="1"/>
              <a:t>Heat Dissipation </a:t>
            </a:r>
            <a:r>
              <a:rPr lang="en-US" sz="1125"/>
              <a:t>– The ALPIDE sensors dissipate only 40 mW/cm</a:t>
            </a:r>
            <a:r>
              <a:rPr lang="en-US" sz="1125" baseline="30000"/>
              <a:t>2</a:t>
            </a:r>
            <a:r>
              <a:rPr lang="en-US" sz="1125"/>
              <a:t>.</a:t>
            </a:r>
            <a:endParaRPr/>
          </a:p>
        </p:txBody>
      </p:sp>
      <p:sp>
        <p:nvSpPr>
          <p:cNvPr id="397" name="Google Shape;397;p51"/>
          <p:cNvSpPr txBox="1">
            <a:spLocks noGrp="1"/>
          </p:cNvSpPr>
          <p:nvPr>
            <p:ph type="sldNum" idx="12"/>
          </p:nvPr>
        </p:nvSpPr>
        <p:spPr>
          <a:xfrm>
            <a:off x="8609805" y="4869657"/>
            <a:ext cx="53419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pic>
        <p:nvPicPr>
          <p:cNvPr id="398" name="Google Shape;398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11936" y="1261503"/>
            <a:ext cx="3031464" cy="2681848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51"/>
          <p:cNvSpPr txBox="1"/>
          <p:nvPr/>
        </p:nvSpPr>
        <p:spPr>
          <a:xfrm>
            <a:off x="1986624" y="1640273"/>
            <a:ext cx="53251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FPC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51"/>
          <p:cNvSpPr txBox="1"/>
          <p:nvPr/>
        </p:nvSpPr>
        <p:spPr>
          <a:xfrm>
            <a:off x="886435" y="2466613"/>
            <a:ext cx="105913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 sensors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401;p51"/>
          <p:cNvSpPr txBox="1"/>
          <p:nvPr/>
        </p:nvSpPr>
        <p:spPr>
          <a:xfrm>
            <a:off x="2473061" y="3119015"/>
            <a:ext cx="13453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Space frame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2" name="Google Shape;402;p51" descr="G:\Workspaces\e\ellaudi\Alice_photo_repository\pictures\2015_03_03_stave1_21_HIC\DSCN1647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92435" y="3771900"/>
            <a:ext cx="6608565" cy="1070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92436" y="3534960"/>
            <a:ext cx="6407153" cy="979890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51"/>
          <p:cNvSpPr txBox="1"/>
          <p:nvPr/>
        </p:nvSpPr>
        <p:spPr>
          <a:xfrm>
            <a:off x="3395268" y="2358707"/>
            <a:ext cx="11306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Cold plate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05" name="Google Shape;405;p51"/>
          <p:cNvCxnSpPr>
            <a:stCxn id="404" idx="0"/>
          </p:cNvCxnSpPr>
          <p:nvPr/>
        </p:nvCxnSpPr>
        <p:spPr>
          <a:xfrm rot="10800000">
            <a:off x="3692383" y="2220107"/>
            <a:ext cx="268200" cy="138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oval" w="med" len="med"/>
          </a:ln>
        </p:spPr>
      </p:cxnSp>
      <p:sp>
        <p:nvSpPr>
          <p:cNvPr id="406" name="Google Shape;406;p51"/>
          <p:cNvSpPr txBox="1"/>
          <p:nvPr/>
        </p:nvSpPr>
        <p:spPr>
          <a:xfrm>
            <a:off x="2039238" y="3666931"/>
            <a:ext cx="167661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prototype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51"/>
          <p:cNvSpPr txBox="1"/>
          <p:nvPr/>
        </p:nvSpPr>
        <p:spPr>
          <a:xfrm>
            <a:off x="1326454" y="787951"/>
            <a:ext cx="6491100" cy="40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4320" marR="0" lvl="0" indent="-27432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Stave design developed by ALICE at no cost for MVTX project</a:t>
            </a:r>
            <a:endParaRPr/>
          </a:p>
          <a:p>
            <a:pPr marL="274320" marR="0" lvl="0" indent="-274320" algn="l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140"/>
              <a:buFont typeface="Noto Sans Symbols"/>
              <a:buChar char="🞂"/>
            </a:pP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Possible modifications (</a:t>
            </a:r>
            <a:r>
              <a:rPr lang="en-US" sz="15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500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Walter’s talk</a:t>
            </a:r>
            <a:r>
              <a:rPr lang="en-US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0E2B6D4-574C-9845-83D7-90D87629A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1DE8C4-CF4C-E441-AD24-4998D702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814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F6773-7CFF-FD4D-9D0B-B59AF77C7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ITS/IB Production Stave @LANL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3B21BC8-623C-1E49-B97C-55D1895575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26941" r="19691" b="37138"/>
          <a:stretch/>
        </p:blipFill>
        <p:spPr>
          <a:xfrm>
            <a:off x="38104" y="971550"/>
            <a:ext cx="8953494" cy="35814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FDA89-9BE5-9240-A465-AAAA7209D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1563E-1DB1-9F40-B056-10EABCBF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964C9A-91DA-B347-98FA-E268E5AE2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5706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F20BF9E-8A09-4343-813C-745F68186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ALICE ITS/IB Assembly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0E0AD-65C1-134E-82FF-E48E762F5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5A7BF-6EAC-8D48-9633-DF4CDE704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9BF99-D50F-2E44-883E-41469735E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46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1D8C27-742A-444D-BAE5-66A9FB99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92295"/>
            <a:ext cx="7239000" cy="410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47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57150"/>
            <a:ext cx="6172200" cy="494772"/>
          </a:xfrm>
        </p:spPr>
        <p:txBody>
          <a:bodyPr/>
          <a:lstStyle/>
          <a:p>
            <a:r>
              <a:rPr lang="en-US" sz="3600" b="1" dirty="0" err="1"/>
              <a:t>sPHENIX</a:t>
            </a:r>
            <a:r>
              <a:rPr lang="en-US" sz="3600" b="1" dirty="0"/>
              <a:t> DAQ Architecture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9F2702-CAFE-2D42-9F4A-0B8919D7F062}"/>
              </a:ext>
            </a:extLst>
          </p:cNvPr>
          <p:cNvSpPr/>
          <p:nvPr/>
        </p:nvSpPr>
        <p:spPr>
          <a:xfrm>
            <a:off x="6256108" y="1429059"/>
            <a:ext cx="1428542" cy="19302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D5644D-6DC5-6A41-9651-8317CBCE8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817" y="1298461"/>
            <a:ext cx="1820063" cy="2014004"/>
          </a:xfrm>
          <a:prstGeom prst="rect">
            <a:avLst/>
          </a:prstGeom>
          <a:solidFill>
            <a:srgbClr val="EAEAEA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" name="Line 52">
            <a:extLst>
              <a:ext uri="{FF2B5EF4-FFF2-40B4-BE49-F238E27FC236}">
                <a16:creationId xmlns:a16="http://schemas.microsoft.com/office/drawing/2014/main" id="{599B2A2E-B953-704F-94F7-2798D254F2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2882" y="2884187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7" name="Line 58">
            <a:extLst>
              <a:ext uri="{FF2B5EF4-FFF2-40B4-BE49-F238E27FC236}">
                <a16:creationId xmlns:a16="http://schemas.microsoft.com/office/drawing/2014/main" id="{9E3E643B-8E65-6946-879A-6C0B1548B300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6" y="3005431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8" name="Line 52">
            <a:extLst>
              <a:ext uri="{FF2B5EF4-FFF2-40B4-BE49-F238E27FC236}">
                <a16:creationId xmlns:a16="http://schemas.microsoft.com/office/drawing/2014/main" id="{8C3DD3B4-E346-6848-8FB7-C852419EB1F0}"/>
              </a:ext>
            </a:extLst>
          </p:cNvPr>
          <p:cNvSpPr>
            <a:spLocks noChangeShapeType="1"/>
          </p:cNvSpPr>
          <p:nvPr/>
        </p:nvSpPr>
        <p:spPr bwMode="auto">
          <a:xfrm>
            <a:off x="5503897" y="3131173"/>
            <a:ext cx="184469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9" name="Line 84">
            <a:extLst>
              <a:ext uri="{FF2B5EF4-FFF2-40B4-BE49-F238E27FC236}">
                <a16:creationId xmlns:a16="http://schemas.microsoft.com/office/drawing/2014/main" id="{CC882A23-D727-BF42-B4CC-0B7A689CB2D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688929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BD7BF8C-54DE-6D4C-8AB4-6977EE712315}"/>
              </a:ext>
            </a:extLst>
          </p:cNvPr>
          <p:cNvGrpSpPr>
            <a:grpSpLocks/>
          </p:cNvGrpSpPr>
          <p:nvPr/>
        </p:nvGrpSpPr>
        <p:grpSpPr bwMode="auto">
          <a:xfrm>
            <a:off x="3210579" y="1470898"/>
            <a:ext cx="438670" cy="316583"/>
            <a:chOff x="1236" y="3274"/>
            <a:chExt cx="521" cy="376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B289F827-DCC8-B541-9974-37679C3105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5A0436AC-0BF9-E843-BB1B-B97251B3FC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9CADF7A5-AF9A-B349-AD1E-08B81CBEE4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DF80F35B-C964-6646-A612-0CCD9871BD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sp>
        <p:nvSpPr>
          <p:cNvPr id="11" name="Line 90">
            <a:extLst>
              <a:ext uri="{FF2B5EF4-FFF2-40B4-BE49-F238E27FC236}">
                <a16:creationId xmlns:a16="http://schemas.microsoft.com/office/drawing/2014/main" id="{F0C11F5D-ED46-0A49-A7D1-DA25EBC85D3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9522" y="2188853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79BA5C-8C79-BC44-AA18-80A94F2CF1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60894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85E758-9DA3-B244-9B45-0EDE19AB05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2095602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76A7CFF2-FF3B-A342-B745-2BF37292147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751337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5" name="Line 40">
            <a:extLst>
              <a:ext uri="{FF2B5EF4-FFF2-40B4-BE49-F238E27FC236}">
                <a16:creationId xmlns:a16="http://schemas.microsoft.com/office/drawing/2014/main" id="{83D51ACD-4D69-3747-B2A8-0C51B751652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865110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6" name="Line 37">
            <a:extLst>
              <a:ext uri="{FF2B5EF4-FFF2-40B4-BE49-F238E27FC236}">
                <a16:creationId xmlns:a16="http://schemas.microsoft.com/office/drawing/2014/main" id="{C551584E-79C3-7D4F-AE05-5E51C0FAB3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4868" y="1975693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7" name="Line 41">
            <a:extLst>
              <a:ext uri="{FF2B5EF4-FFF2-40B4-BE49-F238E27FC236}">
                <a16:creationId xmlns:a16="http://schemas.microsoft.com/office/drawing/2014/main" id="{E8037132-B799-8545-8887-8A69C03F468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109282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8" name="Line 42">
            <a:extLst>
              <a:ext uri="{FF2B5EF4-FFF2-40B4-BE49-F238E27FC236}">
                <a16:creationId xmlns:a16="http://schemas.microsoft.com/office/drawing/2014/main" id="{3F1C7306-5530-6C40-8BB3-50F74E5EFB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353455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19" name="Line 43">
            <a:extLst>
              <a:ext uri="{FF2B5EF4-FFF2-40B4-BE49-F238E27FC236}">
                <a16:creationId xmlns:a16="http://schemas.microsoft.com/office/drawing/2014/main" id="{A72CB72F-D363-EE4A-855E-C3155F420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600434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B646B94-ED90-8E4D-BFBD-0F1807B8056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743865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38BD126D-F645-F14D-A585-B29ADB6B134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1988038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2" name="Line 46">
            <a:extLst>
              <a:ext uri="{FF2B5EF4-FFF2-40B4-BE49-F238E27FC236}">
                <a16:creationId xmlns:a16="http://schemas.microsoft.com/office/drawing/2014/main" id="{7F562048-571A-A84B-BAEF-EC7DF02F835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230527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3" name="Line 47">
            <a:extLst>
              <a:ext uri="{FF2B5EF4-FFF2-40B4-BE49-F238E27FC236}">
                <a16:creationId xmlns:a16="http://schemas.microsoft.com/office/drawing/2014/main" id="{D15BEC17-C683-CC4A-AD69-763EB9B65F2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474699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4" name="Line 48">
            <a:extLst>
              <a:ext uri="{FF2B5EF4-FFF2-40B4-BE49-F238E27FC236}">
                <a16:creationId xmlns:a16="http://schemas.microsoft.com/office/drawing/2014/main" id="{BD2799DB-312D-D94B-B2BA-71BC94AC92E0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2046" y="2718872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5" name="Line 49">
            <a:extLst>
              <a:ext uri="{FF2B5EF4-FFF2-40B4-BE49-F238E27FC236}">
                <a16:creationId xmlns:a16="http://schemas.microsoft.com/office/drawing/2014/main" id="{B8CDA951-5032-CB4D-A480-96A543DC2968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1906366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6" name="Line 50">
            <a:extLst>
              <a:ext uri="{FF2B5EF4-FFF2-40B4-BE49-F238E27FC236}">
                <a16:creationId xmlns:a16="http://schemas.microsoft.com/office/drawing/2014/main" id="{0C7F5168-1034-894D-83B4-3E5F3CBDC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149697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7" name="Line 51">
            <a:extLst>
              <a:ext uri="{FF2B5EF4-FFF2-40B4-BE49-F238E27FC236}">
                <a16:creationId xmlns:a16="http://schemas.microsoft.com/office/drawing/2014/main" id="{91F72BC1-2AAF-3249-B1A5-2DD1F12A2E7E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393028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8" name="Line 52">
            <a:extLst>
              <a:ext uri="{FF2B5EF4-FFF2-40B4-BE49-F238E27FC236}">
                <a16:creationId xmlns:a16="http://schemas.microsoft.com/office/drawing/2014/main" id="{F37696E6-A9CE-BC46-8754-3D52E0124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1208" y="2637201"/>
            <a:ext cx="202916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29" name="Line 54">
            <a:extLst>
              <a:ext uri="{FF2B5EF4-FFF2-40B4-BE49-F238E27FC236}">
                <a16:creationId xmlns:a16="http://schemas.microsoft.com/office/drawing/2014/main" id="{0EEE2933-B4C9-6D4D-80FF-2332BFDCA872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1784280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0" name="Line 55">
            <a:extLst>
              <a:ext uri="{FF2B5EF4-FFF2-40B4-BE49-F238E27FC236}">
                <a16:creationId xmlns:a16="http://schemas.microsoft.com/office/drawing/2014/main" id="{FD4D2E87-58A4-F94C-BC32-2A762A6290FB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028452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1" name="Line 56">
            <a:extLst>
              <a:ext uri="{FF2B5EF4-FFF2-40B4-BE49-F238E27FC236}">
                <a16:creationId xmlns:a16="http://schemas.microsoft.com/office/drawing/2014/main" id="{A073CCA5-DDB8-D240-A2B8-5D004FF782B7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27178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2" name="Line 57">
            <a:extLst>
              <a:ext uri="{FF2B5EF4-FFF2-40B4-BE49-F238E27FC236}">
                <a16:creationId xmlns:a16="http://schemas.microsoft.com/office/drawing/2014/main" id="{BE30CE50-891B-2344-B3A5-0EC0A5F00D2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18708" y="2515114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3" name="Line 58">
            <a:extLst>
              <a:ext uri="{FF2B5EF4-FFF2-40B4-BE49-F238E27FC236}">
                <a16:creationId xmlns:a16="http://schemas.microsoft.com/office/drawing/2014/main" id="{1DABB5E3-EDD7-D442-B3E1-16E2D5B44F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89" y="2758445"/>
            <a:ext cx="365417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F503982-177E-D149-BDAD-5EF022F980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581363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86AF8F5-3DBF-FD4F-A8F9-B6EB3AB047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1814591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8EBFF31-B929-0A4E-9FCD-53BED802F5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04781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DA975018-89CC-3345-894D-C49DA417AD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281046"/>
            <a:ext cx="565248" cy="231255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BBF10A2-E532-4B44-BDB1-7FDFA719BA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515115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39" name="Line 90">
            <a:extLst>
              <a:ext uri="{FF2B5EF4-FFF2-40B4-BE49-F238E27FC236}">
                <a16:creationId xmlns:a16="http://schemas.microsoft.com/office/drawing/2014/main" id="{188F85F3-A73F-5941-8112-A5A71E87C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3546637" y="1975200"/>
            <a:ext cx="242489" cy="842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0" name="Line 105">
            <a:extLst>
              <a:ext uri="{FF2B5EF4-FFF2-40B4-BE49-F238E27FC236}">
                <a16:creationId xmlns:a16="http://schemas.microsoft.com/office/drawing/2014/main" id="{89411441-5173-9549-9600-F87A23F793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1608940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1" name="Line 106">
            <a:extLst>
              <a:ext uri="{FF2B5EF4-FFF2-40B4-BE49-F238E27FC236}">
                <a16:creationId xmlns:a16="http://schemas.microsoft.com/office/drawing/2014/main" id="{FF4BE3F1-CFDC-7A40-BFAF-170B8EFC2FA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32191" y="1832905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2" name="Line 107">
            <a:extLst>
              <a:ext uri="{FF2B5EF4-FFF2-40B4-BE49-F238E27FC236}">
                <a16:creationId xmlns:a16="http://schemas.microsoft.com/office/drawing/2014/main" id="{EC4B52E6-97A4-F542-9E98-D9F0D5198BB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89250" y="2121703"/>
            <a:ext cx="218914" cy="842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43" name="Text Box 112">
            <a:extLst>
              <a:ext uri="{FF2B5EF4-FFF2-40B4-BE49-F238E27FC236}">
                <a16:creationId xmlns:a16="http://schemas.microsoft.com/office/drawing/2014/main" id="{C985B867-4622-B144-B618-6587C352B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1501" y="3370569"/>
            <a:ext cx="840502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1200" b="1">
                <a:solidFill>
                  <a:srgbClr val="FFFFFF"/>
                </a:solidFill>
                <a:latin typeface="Arial Narrow" charset="0"/>
              </a:rPr>
              <a:t>Rack Room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2DD50EF-E607-6B44-9F4C-87B6708372D3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1736085"/>
            <a:ext cx="438670" cy="316583"/>
            <a:chOff x="1236" y="3274"/>
            <a:chExt cx="521" cy="376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9655B463-4F66-E84E-BD5E-6576148518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98AEE62F-A300-8142-8F9F-B0D476661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9335B7A4-0FAB-444F-990F-B6D9B950FA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F0FCFCCD-4D27-F54B-94B5-ADA29E2C2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1A0CF18-B7B5-2644-AB56-22E922BCDF1B}"/>
              </a:ext>
            </a:extLst>
          </p:cNvPr>
          <p:cNvGrpSpPr>
            <a:grpSpLocks/>
          </p:cNvGrpSpPr>
          <p:nvPr/>
        </p:nvGrpSpPr>
        <p:grpSpPr bwMode="auto">
          <a:xfrm>
            <a:off x="3209008" y="2025724"/>
            <a:ext cx="438670" cy="316583"/>
            <a:chOff x="1236" y="3274"/>
            <a:chExt cx="521" cy="37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0EBCDC50-8419-A148-B804-8309F0770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AEEA9C52-C706-154F-9B12-3E936039CE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2FACCFA6-AC4D-2741-BC96-992AFF0944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solidFill>
              <a:srgbClr val="33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E0BD92B2-9C2B-4942-B1DC-E9895D645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DCM2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55B5323-7701-D44A-ACF9-FBEF2600BFCC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412767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2B6A2C2D-36FB-934E-9EBB-D65BEDB71E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13CB7F4A-22D4-AF4D-8241-A9E8120E6F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C4DA017F-C96C-D242-B6E6-5689B6C58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93DBBBA4-9FCD-B54D-832D-DCD0CCF3B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1D3B75-5AE6-1148-86DD-BD88C64704BB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648519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20506AC5-C6C4-0B40-8377-99B9E4D9C2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62E18E67-CF44-0B48-8B71-C3263508B6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7E8B81E-841C-5447-B141-4291FBE2E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419C8B45-560C-B94B-A9E1-3AA7D9A898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7540BCE-B3E4-CB46-AF5B-04E2A7B0E345}"/>
              </a:ext>
            </a:extLst>
          </p:cNvPr>
          <p:cNvGrpSpPr>
            <a:grpSpLocks/>
          </p:cNvGrpSpPr>
          <p:nvPr/>
        </p:nvGrpSpPr>
        <p:grpSpPr bwMode="auto">
          <a:xfrm>
            <a:off x="2601944" y="1884273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BC111967-AF43-9B4C-B188-51ADDAA824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8A58968C-5A7A-574E-BD67-75A8EA441C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2B50DE53-45F3-D94A-8B07-5470C4DC7B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8707F121-D1E4-EC40-8FBD-C5CAECC7F2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FEM</a:t>
              </a:r>
            </a:p>
          </p:txBody>
        </p:sp>
      </p:grpSp>
      <p:sp>
        <p:nvSpPr>
          <p:cNvPr id="49" name="Text Box 112">
            <a:extLst>
              <a:ext uri="{FF2B5EF4-FFF2-40B4-BE49-F238E27FC236}">
                <a16:creationId xmlns:a16="http://schemas.microsoft.com/office/drawing/2014/main" id="{491D150A-2645-7942-AB1A-26DB27D70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458" y="1298460"/>
            <a:ext cx="694629" cy="176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67500" tIns="33750" rIns="67500" bIns="33750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defRPr/>
            </a:pPr>
            <a:r>
              <a:rPr lang="en-GB" sz="825" b="1" dirty="0">
                <a:solidFill>
                  <a:srgbClr val="0000FF"/>
                </a:solidFill>
                <a:latin typeface="Arial Narrow" charset="0"/>
              </a:rPr>
              <a:t>Event Builder</a:t>
            </a:r>
          </a:p>
        </p:txBody>
      </p:sp>
      <p:sp>
        <p:nvSpPr>
          <p:cNvPr id="50" name="Line 37">
            <a:extLst>
              <a:ext uri="{FF2B5EF4-FFF2-40B4-BE49-F238E27FC236}">
                <a16:creationId xmlns:a16="http://schemas.microsoft.com/office/drawing/2014/main" id="{F4E6EAE4-4900-3F4E-936B-BE3101EB14B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05259" y="2212018"/>
            <a:ext cx="365417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E68EF10-0FD9-2B44-BA69-A2F9881EF6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864" y="1852271"/>
            <a:ext cx="324161" cy="202074"/>
          </a:xfrm>
          <a:prstGeom prst="rect">
            <a:avLst/>
          </a:prstGeom>
          <a:solidFill>
            <a:srgbClr val="FFFFCC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SEB</a:t>
            </a:r>
          </a:p>
        </p:txBody>
      </p:sp>
      <p:sp>
        <p:nvSpPr>
          <p:cNvPr id="52" name="Line 36">
            <a:extLst>
              <a:ext uri="{FF2B5EF4-FFF2-40B4-BE49-F238E27FC236}">
                <a16:creationId xmlns:a16="http://schemas.microsoft.com/office/drawing/2014/main" id="{090BD055-4AD7-614B-A316-563AEB40ACA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580647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3" name="Line 133">
            <a:extLst>
              <a:ext uri="{FF2B5EF4-FFF2-40B4-BE49-F238E27FC236}">
                <a16:creationId xmlns:a16="http://schemas.microsoft.com/office/drawing/2014/main" id="{C106FD97-80C4-0B40-8C8B-6429B13695E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579457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1D7B644-9BBD-C249-89D4-EF5C43FD44C8}"/>
              </a:ext>
            </a:extLst>
          </p:cNvPr>
          <p:cNvGrpSpPr/>
          <p:nvPr/>
        </p:nvGrpSpPr>
        <p:grpSpPr>
          <a:xfrm>
            <a:off x="3474227" y="2483120"/>
            <a:ext cx="592751" cy="202074"/>
            <a:chOff x="3232149" y="4995863"/>
            <a:chExt cx="1117602" cy="381000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420F0114-053C-D145-8BA7-C5A069729A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AF5A2368-FD4C-274E-A24D-13A67E60B2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5" name="Line 36">
            <a:extLst>
              <a:ext uri="{FF2B5EF4-FFF2-40B4-BE49-F238E27FC236}">
                <a16:creationId xmlns:a16="http://schemas.microsoft.com/office/drawing/2014/main" id="{9886BDB4-141F-D44F-96FF-4FDA457E9BC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2816400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6" name="Line 133">
            <a:extLst>
              <a:ext uri="{FF2B5EF4-FFF2-40B4-BE49-F238E27FC236}">
                <a16:creationId xmlns:a16="http://schemas.microsoft.com/office/drawing/2014/main" id="{AFDDFFEC-D9D6-3443-9348-9FE151294E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2815210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D444808-4B85-754C-A51F-652C281A93E1}"/>
              </a:ext>
            </a:extLst>
          </p:cNvPr>
          <p:cNvGrpSpPr/>
          <p:nvPr/>
        </p:nvGrpSpPr>
        <p:grpSpPr>
          <a:xfrm>
            <a:off x="3474227" y="2718872"/>
            <a:ext cx="592751" cy="202074"/>
            <a:chOff x="3232149" y="4995863"/>
            <a:chExt cx="1117602" cy="381000"/>
          </a:xfrm>
        </p:grpSpPr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8675A915-77E9-5F4F-9F28-E05BCFE5E8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105BBEF-C17E-3644-AD89-9E7475701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58" name="Line 36">
            <a:extLst>
              <a:ext uri="{FF2B5EF4-FFF2-40B4-BE49-F238E27FC236}">
                <a16:creationId xmlns:a16="http://schemas.microsoft.com/office/drawing/2014/main" id="{B3A8F413-5E75-7B46-BC0C-B5FE53CBDD2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22728" y="3056643"/>
            <a:ext cx="478709" cy="0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sp>
        <p:nvSpPr>
          <p:cNvPr id="59" name="Line 133">
            <a:extLst>
              <a:ext uri="{FF2B5EF4-FFF2-40B4-BE49-F238E27FC236}">
                <a16:creationId xmlns:a16="http://schemas.microsoft.com/office/drawing/2014/main" id="{E184E2D1-DFC5-7440-813E-F8A7202108E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47695" y="3055454"/>
            <a:ext cx="422304" cy="0"/>
          </a:xfrm>
          <a:prstGeom prst="line">
            <a:avLst/>
          </a:prstGeom>
          <a:noFill/>
          <a:ln w="1908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97521" tIns="48761" rIns="97521" bIns="48761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cs typeface="Arial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D5BDCFF-45C9-B04E-974E-EA449EAF7D0A}"/>
              </a:ext>
            </a:extLst>
          </p:cNvPr>
          <p:cNvGrpSpPr/>
          <p:nvPr/>
        </p:nvGrpSpPr>
        <p:grpSpPr>
          <a:xfrm>
            <a:off x="3474227" y="2959116"/>
            <a:ext cx="592751" cy="202074"/>
            <a:chOff x="3232149" y="4995863"/>
            <a:chExt cx="1117602" cy="381000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9BC43E2-CD78-C048-8CD5-98AC639E24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38563" y="4995863"/>
              <a:ext cx="611188" cy="381000"/>
            </a:xfrm>
            <a:prstGeom prst="rect">
              <a:avLst/>
            </a:prstGeom>
            <a:solidFill>
              <a:srgbClr val="FFFFCC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000000"/>
                  </a:solidFill>
                  <a:cs typeface="Arial" charset="0"/>
                </a:rPr>
                <a:t>EBDC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4938B6B9-0A9E-3342-B4E7-1C8A40C0EB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2149" y="4995863"/>
              <a:ext cx="508001" cy="381000"/>
            </a:xfrm>
            <a:prstGeom prst="rect">
              <a:avLst/>
            </a:prstGeom>
            <a:solidFill>
              <a:srgbClr val="48CC66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chemeClr val="bg1">
                      <a:lumMod val="95000"/>
                    </a:schemeClr>
                  </a:solidFill>
                  <a:cs typeface="Arial" charset="0"/>
                </a:rPr>
                <a:t>FELIX</a:t>
              </a: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8A83A002-EE18-D243-8172-527D606C5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4128" y="1540949"/>
            <a:ext cx="527918" cy="1641010"/>
          </a:xfrm>
          <a:prstGeom prst="rect">
            <a:avLst/>
          </a:prstGeom>
          <a:solidFill>
            <a:srgbClr val="CCFF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endParaRPr lang="en-GB" sz="900" dirty="0">
              <a:solidFill>
                <a:srgbClr val="000000"/>
              </a:solidFill>
              <a:cs typeface="Arial" charset="0"/>
            </a:endParaRP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Network</a:t>
            </a:r>
          </a:p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 dirty="0">
                <a:solidFill>
                  <a:srgbClr val="000000"/>
                </a:solidFill>
                <a:cs typeface="Arial" charset="0"/>
              </a:rPr>
              <a:t>Switch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E3BC745-DDB5-7E4F-80D4-398E42F35FBE}"/>
              </a:ext>
            </a:extLst>
          </p:cNvPr>
          <p:cNvGrpSpPr/>
          <p:nvPr/>
        </p:nvGrpSpPr>
        <p:grpSpPr>
          <a:xfrm>
            <a:off x="5174173" y="1774459"/>
            <a:ext cx="323318" cy="1414565"/>
            <a:chOff x="5662613" y="1828800"/>
            <a:chExt cx="609600" cy="2667084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2C687023-7E81-5F46-A074-BD82979B6A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8BCFF691-6034-8742-BAEC-DBC335E325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20F558CF-A8AE-B947-A1DF-10DEAE74CC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3E1B7A1-6EB6-9C42-B5C2-51A77AEA76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4C80297-7583-7C4D-B764-DC8418CC08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ACF1C33-1282-0243-9CDD-1A57AD0F1F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3" name="Line 43">
            <a:extLst>
              <a:ext uri="{FF2B5EF4-FFF2-40B4-BE49-F238E27FC236}">
                <a16:creationId xmlns:a16="http://schemas.microsoft.com/office/drawing/2014/main" id="{2E79C3C5-0DE0-4E46-8104-872D5522B1EA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3" y="2838439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4" name="Line 48">
            <a:extLst>
              <a:ext uri="{FF2B5EF4-FFF2-40B4-BE49-F238E27FC236}">
                <a16:creationId xmlns:a16="http://schemas.microsoft.com/office/drawing/2014/main" id="{61F63E85-E3F2-114E-BBD9-B626E2EC5A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836534" y="2979330"/>
            <a:ext cx="162502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sp>
        <p:nvSpPr>
          <p:cNvPr id="65" name="Line 43">
            <a:extLst>
              <a:ext uri="{FF2B5EF4-FFF2-40B4-BE49-F238E27FC236}">
                <a16:creationId xmlns:a16="http://schemas.microsoft.com/office/drawing/2014/main" id="{9361B60E-5071-5344-8EFA-F28B1880CF5D}"/>
              </a:ext>
            </a:extLst>
          </p:cNvPr>
          <p:cNvSpPr>
            <a:spLocks noChangeShapeType="1"/>
          </p:cNvSpPr>
          <p:nvPr/>
        </p:nvSpPr>
        <p:spPr bwMode="auto">
          <a:xfrm>
            <a:off x="4845511" y="3103387"/>
            <a:ext cx="324161" cy="842"/>
          </a:xfrm>
          <a:prstGeom prst="line">
            <a:avLst/>
          </a:prstGeom>
          <a:noFill/>
          <a:ln w="38160">
            <a:solidFill>
              <a:srgbClr val="8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>
              <a:defRPr/>
            </a:pPr>
            <a:endParaRPr lang="en-US">
              <a:cs typeface="Arial" charset="0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1244AB2-8700-9F44-A78D-B83E528C9616}"/>
              </a:ext>
            </a:extLst>
          </p:cNvPr>
          <p:cNvGrpSpPr/>
          <p:nvPr/>
        </p:nvGrpSpPr>
        <p:grpSpPr>
          <a:xfrm>
            <a:off x="4994548" y="1662195"/>
            <a:ext cx="323318" cy="1414565"/>
            <a:chOff x="5662613" y="1828800"/>
            <a:chExt cx="609600" cy="2667084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F5B7A54-BFCA-C840-92AE-D426E8F25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182880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BE51CFC-0B92-7E40-A99C-C6FEAC6984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289175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8A715781-5A7A-0B4F-BA2F-ABB01AB372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2747963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6C853785-9BF2-924C-B597-AFA2C6540C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206750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5D6E8F1B-61D0-174A-A302-919E07FE8E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3665538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A177E022-3EE4-D943-8F14-FDF4917815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62613" y="4114884"/>
              <a:ext cx="609600" cy="381000"/>
            </a:xfrm>
            <a:prstGeom prst="rect">
              <a:avLst/>
            </a:prstGeom>
            <a:solidFill>
              <a:srgbClr val="000099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00"/>
                  </a:solidFill>
                  <a:cs typeface="Arial" charset="0"/>
                </a:rPr>
                <a:t>ATP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7189D984-757D-E34F-B588-CC7CD03B8B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748628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7B767B2B-4E15-C64B-94BE-9898462062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0860" y="2982142"/>
            <a:ext cx="565248" cy="230362"/>
          </a:xfrm>
          <a:prstGeom prst="rect">
            <a:avLst/>
          </a:prstGeom>
          <a:solidFill>
            <a:srgbClr val="CCCCFF"/>
          </a:solidFill>
          <a:ln w="126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7500" tIns="35100" rIns="67500" bIns="3510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>
              <a:lnSpc>
                <a:spcPct val="125000"/>
              </a:lnSpc>
              <a:tabLst>
                <a:tab pos="0" algn="l"/>
                <a:tab pos="342900" algn="l"/>
                <a:tab pos="685800" algn="l"/>
                <a:tab pos="1028700" algn="l"/>
                <a:tab pos="1371600" algn="l"/>
                <a:tab pos="1714500" algn="l"/>
                <a:tab pos="2057400" algn="l"/>
                <a:tab pos="2400300" algn="l"/>
                <a:tab pos="2743200" algn="l"/>
                <a:tab pos="3086100" algn="l"/>
                <a:tab pos="3429000" algn="l"/>
                <a:tab pos="3771900" algn="l"/>
                <a:tab pos="4114800" algn="l"/>
                <a:tab pos="4457700" algn="l"/>
                <a:tab pos="4800600" algn="l"/>
                <a:tab pos="5143500" algn="l"/>
                <a:tab pos="5486400" algn="l"/>
                <a:tab pos="5829300" algn="l"/>
                <a:tab pos="6172200" algn="l"/>
                <a:tab pos="6515100" algn="l"/>
                <a:tab pos="6858000" algn="l"/>
              </a:tabLst>
              <a:defRPr/>
            </a:pPr>
            <a:r>
              <a:rPr lang="en-GB" sz="900">
                <a:solidFill>
                  <a:srgbClr val="000000"/>
                </a:solidFill>
                <a:cs typeface="Arial" charset="0"/>
              </a:rPr>
              <a:t>Buffer Box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7B2EDF8-9F5C-8C49-BCA9-DE0BEFD8A0A8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391925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6B3B6FB7-E3F9-634B-A894-428BBE6FB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049F8581-43FC-2F4B-97EC-8FD47901F2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CE9B8975-D738-A440-8FF0-687743A5D4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11CFA37-9BC7-AA4F-A592-F70FC5918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1E7A161-1F64-BC42-AF73-97ECF436BDFB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638910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E76DC6F-D668-3E46-8293-256B16B24F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748D126-FAFE-D541-905F-A03DF6E98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A64D2AE-4D5A-FA49-B092-B3B3F777E7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A1E0AC3B-9D39-BC4A-80DC-9587792733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B4D6DA5-5D49-264C-986D-B57009EA9B65}"/>
              </a:ext>
            </a:extLst>
          </p:cNvPr>
          <p:cNvGrpSpPr>
            <a:grpSpLocks/>
          </p:cNvGrpSpPr>
          <p:nvPr/>
        </p:nvGrpSpPr>
        <p:grpSpPr bwMode="auto">
          <a:xfrm>
            <a:off x="2610922" y="2885896"/>
            <a:ext cx="438670" cy="316583"/>
            <a:chOff x="1236" y="3274"/>
            <a:chExt cx="521" cy="376"/>
          </a:xfrm>
          <a:solidFill>
            <a:srgbClr val="008000"/>
          </a:solidFill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38563071-6BF8-9B49-8D34-4AA4E324A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2" y="3410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23A1FC35-5D50-5040-9414-8247A99D3F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3365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A359C9D-D374-2947-B09D-AF67382303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1" y="3319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>
                  <a:solidFill>
                    <a:srgbClr val="FFFFFF"/>
                  </a:solidFill>
                  <a:cs typeface="Arial" charset="0"/>
                </a:rPr>
                <a:t>DCM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B3C329D9-7C50-404B-B0AB-F5AEBFC69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6" y="3274"/>
              <a:ext cx="385" cy="240"/>
            </a:xfrm>
            <a:prstGeom prst="rect">
              <a:avLst/>
            </a:prstGeom>
            <a:grp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67500" tIns="35100" rIns="67500" bIns="3510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ctr">
                <a:lnSpc>
                  <a:spcPct val="125000"/>
                </a:lnSpc>
                <a:tabLst>
                  <a:tab pos="0" algn="l"/>
                  <a:tab pos="342900" algn="l"/>
                  <a:tab pos="685800" algn="l"/>
                  <a:tab pos="1028700" algn="l"/>
                  <a:tab pos="1371600" algn="l"/>
                  <a:tab pos="1714500" algn="l"/>
                  <a:tab pos="2057400" algn="l"/>
                  <a:tab pos="2400300" algn="l"/>
                  <a:tab pos="2743200" algn="l"/>
                  <a:tab pos="3086100" algn="l"/>
                  <a:tab pos="3429000" algn="l"/>
                  <a:tab pos="3771900" algn="l"/>
                  <a:tab pos="4114800" algn="l"/>
                  <a:tab pos="4457700" algn="l"/>
                  <a:tab pos="4800600" algn="l"/>
                  <a:tab pos="5143500" algn="l"/>
                  <a:tab pos="5486400" algn="l"/>
                  <a:tab pos="5829300" algn="l"/>
                  <a:tab pos="6172200" algn="l"/>
                  <a:tab pos="6515100" algn="l"/>
                  <a:tab pos="6858000" algn="l"/>
                </a:tabLst>
                <a:defRPr/>
              </a:pPr>
              <a:r>
                <a:rPr lang="en-GB" sz="900" dirty="0">
                  <a:solidFill>
                    <a:srgbClr val="FFFFFF"/>
                  </a:solidFill>
                  <a:cs typeface="Arial" charset="0"/>
                </a:rPr>
                <a:t>FEE</a:t>
              </a:r>
            </a:p>
          </p:txBody>
        </p:sp>
      </p:grp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E29FEA56-70DF-5A42-AC6C-AD96C0EAC41C}"/>
              </a:ext>
            </a:extLst>
          </p:cNvPr>
          <p:cNvCxnSpPr/>
          <p:nvPr/>
        </p:nvCxnSpPr>
        <p:spPr>
          <a:xfrm>
            <a:off x="6256108" y="1696544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A670615A-953F-DD4A-BA63-3484586BA86F}"/>
              </a:ext>
            </a:extLst>
          </p:cNvPr>
          <p:cNvCxnSpPr/>
          <p:nvPr/>
        </p:nvCxnSpPr>
        <p:spPr>
          <a:xfrm>
            <a:off x="6256108" y="1940277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5C7C4A15-148D-FA4F-ACCE-462FF9111C6A}"/>
              </a:ext>
            </a:extLst>
          </p:cNvPr>
          <p:cNvCxnSpPr/>
          <p:nvPr/>
        </p:nvCxnSpPr>
        <p:spPr>
          <a:xfrm>
            <a:off x="6256108" y="2184010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60FA9FB0-3AF7-EA4A-A069-6CDC377F7DFE}"/>
              </a:ext>
            </a:extLst>
          </p:cNvPr>
          <p:cNvCxnSpPr/>
          <p:nvPr/>
        </p:nvCxnSpPr>
        <p:spPr>
          <a:xfrm>
            <a:off x="6256108" y="2427743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03EB5F7-E412-304F-BABC-2EE3073EE514}"/>
              </a:ext>
            </a:extLst>
          </p:cNvPr>
          <p:cNvCxnSpPr/>
          <p:nvPr/>
        </p:nvCxnSpPr>
        <p:spPr>
          <a:xfrm>
            <a:off x="6256108" y="2671475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4B065A03-12E8-3141-874C-1277EDC87B53}"/>
              </a:ext>
            </a:extLst>
          </p:cNvPr>
          <p:cNvCxnSpPr/>
          <p:nvPr/>
        </p:nvCxnSpPr>
        <p:spPr>
          <a:xfrm>
            <a:off x="6256108" y="2915208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C9A0EDD8-079A-DE46-AF29-FDAECD030B77}"/>
              </a:ext>
            </a:extLst>
          </p:cNvPr>
          <p:cNvCxnSpPr/>
          <p:nvPr/>
        </p:nvCxnSpPr>
        <p:spPr>
          <a:xfrm>
            <a:off x="6256108" y="3158941"/>
            <a:ext cx="346334" cy="690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139">
            <a:extLst>
              <a:ext uri="{FF2B5EF4-FFF2-40B4-BE49-F238E27FC236}">
                <a16:creationId xmlns:a16="http://schemas.microsoft.com/office/drawing/2014/main" id="{05B5FB5D-CA5E-E847-892E-F86B1E212D75}"/>
              </a:ext>
            </a:extLst>
          </p:cNvPr>
          <p:cNvSpPr txBox="1"/>
          <p:nvPr/>
        </p:nvSpPr>
        <p:spPr>
          <a:xfrm>
            <a:off x="6502544" y="2115687"/>
            <a:ext cx="12272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dirty="0"/>
              <a:t>To the </a:t>
            </a:r>
          </a:p>
          <a:p>
            <a:pPr algn="ctr"/>
            <a:r>
              <a:rPr lang="en-US" dirty="0"/>
              <a:t>RACF/HPSS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8CDD51ED-DC03-594D-808C-3FC5D8B5FE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0"/>
          <a:stretch/>
        </p:blipFill>
        <p:spPr>
          <a:xfrm>
            <a:off x="1459350" y="2489645"/>
            <a:ext cx="610111" cy="392880"/>
          </a:xfrm>
          <a:prstGeom prst="rect">
            <a:avLst/>
          </a:prstGeom>
        </p:spPr>
      </p:pic>
      <p:pic>
        <p:nvPicPr>
          <p:cNvPr id="81" name="Picture 80" descr="calorimeter_schematic.pdf">
            <a:extLst>
              <a:ext uri="{FF2B5EF4-FFF2-40B4-BE49-F238E27FC236}">
                <a16:creationId xmlns:a16="http://schemas.microsoft.com/office/drawing/2014/main" id="{12089F32-4404-2F42-8D5D-CF9D84BA25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68" y="1355610"/>
            <a:ext cx="631856" cy="81769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C34B6D6-0F0F-D94A-A0EF-AE0E0A999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8335" y="2872213"/>
            <a:ext cx="655973" cy="366482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C4597D-F420-294C-ADCA-669153A2C0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4254" y="1569075"/>
            <a:ext cx="304461" cy="284755"/>
          </a:xfrm>
          <a:prstGeom prst="rect">
            <a:avLst/>
          </a:prstGeom>
        </p:spPr>
      </p:pic>
      <p:sp>
        <p:nvSpPr>
          <p:cNvPr id="84" name="TextBox 151">
            <a:extLst>
              <a:ext uri="{FF2B5EF4-FFF2-40B4-BE49-F238E27FC236}">
                <a16:creationId xmlns:a16="http://schemas.microsoft.com/office/drawing/2014/main" id="{84D09D7F-F295-034C-9874-3565BAB7CAEC}"/>
              </a:ext>
            </a:extLst>
          </p:cNvPr>
          <p:cNvSpPr txBox="1"/>
          <p:nvPr/>
        </p:nvSpPr>
        <p:spPr>
          <a:xfrm>
            <a:off x="1469394" y="2090883"/>
            <a:ext cx="763351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Calorimeters,</a:t>
            </a:r>
          </a:p>
          <a:p>
            <a:pPr algn="ctr"/>
            <a:r>
              <a:rPr lang="en-US" sz="825" dirty="0"/>
              <a:t>INTT, MBD</a:t>
            </a:r>
          </a:p>
        </p:txBody>
      </p:sp>
      <p:sp>
        <p:nvSpPr>
          <p:cNvPr id="85" name="TextBox 152">
            <a:extLst>
              <a:ext uri="{FF2B5EF4-FFF2-40B4-BE49-F238E27FC236}">
                <a16:creationId xmlns:a16="http://schemas.microsoft.com/office/drawing/2014/main" id="{70778B16-DC03-D546-8AE5-7CDEFEFC3A06}"/>
              </a:ext>
            </a:extLst>
          </p:cNvPr>
          <p:cNvSpPr txBox="1"/>
          <p:nvPr/>
        </p:nvSpPr>
        <p:spPr>
          <a:xfrm>
            <a:off x="1957110" y="2682476"/>
            <a:ext cx="651140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algn="ctr"/>
            <a:r>
              <a:rPr lang="en-US" sz="825" dirty="0"/>
              <a:t>TPC, MVTX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5B2FCCD-D4B6-4F43-B96D-5B0B5EFE6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457" y="3737372"/>
            <a:ext cx="6549904" cy="1021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521" tIns="48761" rIns="97521" bIns="48761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SEB	  	Sub-Event Buffer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EBDC		Event Buffer and Data Compressor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ATP	     Assembles events and compresses  data</a:t>
            </a:r>
          </a:p>
          <a:p>
            <a:pPr marL="304753" indent="-304753">
              <a:buFont typeface="Arial" charset="0"/>
              <a:buChar char="•"/>
              <a:tabLst>
                <a:tab pos="976901" algn="l"/>
                <a:tab pos="1166525" algn="l"/>
                <a:tab pos="2074010" algn="l"/>
              </a:tabLst>
            </a:pPr>
            <a:r>
              <a:rPr lang="en-US" sz="1500" dirty="0">
                <a:solidFill>
                  <a:srgbClr val="000000"/>
                </a:solidFill>
              </a:rPr>
              <a:t>Buffer Box  data interim storage before sending data to the computing center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343650" y="4812507"/>
            <a:ext cx="1600200" cy="273844"/>
          </a:xfrm>
        </p:spPr>
        <p:txBody>
          <a:bodyPr/>
          <a:lstStyle/>
          <a:p>
            <a:fld id="{CBDFA25B-0707-4DA6-9D51-09FCF638348C}" type="slidenum">
              <a:rPr lang="en-US" smtClean="0"/>
              <a:t>47</a:t>
            </a:fld>
            <a:endParaRPr lang="en-US" dirty="0"/>
          </a:p>
        </p:txBody>
      </p:sp>
      <p:sp>
        <p:nvSpPr>
          <p:cNvPr id="141" name="Date Placeholder 140">
            <a:extLst>
              <a:ext uri="{FF2B5EF4-FFF2-40B4-BE49-F238E27FC236}">
                <a16:creationId xmlns:a16="http://schemas.microsoft.com/office/drawing/2014/main" id="{BFDAB04C-C9F4-8340-B40A-D0276C1A2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142" name="Footer Placeholder 141">
            <a:extLst>
              <a:ext uri="{FF2B5EF4-FFF2-40B4-BE49-F238E27FC236}">
                <a16:creationId xmlns:a16="http://schemas.microsoft.com/office/drawing/2014/main" id="{5FB811E2-923E-0E42-A8F3-8A14DE7E9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394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16729-22BE-104F-B49C-FEA5D60F4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6A7238-E48C-2B40-9BD0-BF3B4A23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9A4CA7-25F7-0B41-8318-7536A2912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48</a:t>
            </a:fld>
            <a:endParaRPr lang="en-US" alt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CBD3BF-B057-6349-AD23-5604531D90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98755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CAA70E-6B1E-DA45-A11D-C3A296A004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32334E-5BB2-4E4B-9FE6-6CF67912F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85C15-5080-384C-A16B-3629FAB4A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49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A03B52-E24E-BC4C-B7C2-E1448EA6D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0391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7024255" cy="672189"/>
          </a:xfrm>
        </p:spPr>
        <p:txBody>
          <a:bodyPr>
            <a:noAutofit/>
          </a:bodyPr>
          <a:lstStyle/>
          <a:p>
            <a:r>
              <a:rPr lang="en-US" sz="3200" dirty="0"/>
              <a:t>MVTX Enables Exciting 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4578" y="852251"/>
            <a:ext cx="4724400" cy="1698540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sPHENIX is the next flagship heavy ion physics experiment in the US (NSAC LRP2015)</a:t>
            </a:r>
          </a:p>
          <a:p>
            <a:pPr lvl="1"/>
            <a:r>
              <a:rPr lang="en-US" dirty="0"/>
              <a:t>Jets</a:t>
            </a:r>
          </a:p>
          <a:p>
            <a:pPr lvl="1"/>
            <a:r>
              <a:rPr lang="en-US" dirty="0"/>
              <a:t>Upsilons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MVTX: Open heavy flavor physics – the 3</a:t>
            </a:r>
            <a:r>
              <a:rPr lang="en-US" baseline="30000" dirty="0">
                <a:solidFill>
                  <a:srgbClr val="FF0000"/>
                </a:solidFill>
              </a:rPr>
              <a:t>rd</a:t>
            </a:r>
            <a:r>
              <a:rPr lang="en-US" dirty="0">
                <a:solidFill>
                  <a:srgbClr val="FF0000"/>
                </a:solidFill>
              </a:rPr>
              <a:t> physics pillar</a:t>
            </a:r>
          </a:p>
          <a:p>
            <a:pPr lvl="1"/>
            <a:r>
              <a:rPr lang="en-US" dirty="0"/>
              <a:t>Precision study of the “inner workings of QGP”(LRP15)  </a:t>
            </a:r>
          </a:p>
          <a:p>
            <a:pPr lvl="1"/>
            <a:r>
              <a:rPr lang="en-US" dirty="0"/>
              <a:t>Quantitative determination of key parameters of QGP properties and interactions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5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1715947" y="4629511"/>
            <a:ext cx="5570597" cy="255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1712212" y="3100199"/>
            <a:ext cx="1172376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86150" y="3094892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940434" y="2659292"/>
            <a:ext cx="25871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sPHENIX 3 Physics Pillars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712212" y="3133425"/>
            <a:ext cx="53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Jets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05342" y="3133425"/>
            <a:ext cx="981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Upsilons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2537" y="3410424"/>
            <a:ext cx="1152051" cy="10993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341" y="3469607"/>
            <a:ext cx="1145957" cy="1061842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505341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1732537" y="3125715"/>
            <a:ext cx="1165148" cy="1518107"/>
          </a:xfrm>
          <a:prstGeom prst="rect">
            <a:avLst/>
          </a:prstGeom>
          <a:solidFill>
            <a:schemeClr val="accent4">
              <a:lumMod val="20000"/>
              <a:lumOff val="80000"/>
              <a:alpha val="3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527552" y="3042718"/>
            <a:ext cx="1736582" cy="1510232"/>
            <a:chOff x="5846069" y="4110543"/>
            <a:chExt cx="2315443" cy="2013642"/>
          </a:xfrm>
        </p:grpSpPr>
        <p:grpSp>
          <p:nvGrpSpPr>
            <p:cNvPr id="14" name="Group 13"/>
            <p:cNvGrpSpPr/>
            <p:nvPr/>
          </p:nvGrpSpPr>
          <p:grpSpPr>
            <a:xfrm>
              <a:off x="5846069" y="4110543"/>
              <a:ext cx="2315443" cy="2013642"/>
              <a:chOff x="5870969" y="4060743"/>
              <a:chExt cx="2315443" cy="2013642"/>
            </a:xfrm>
          </p:grpSpPr>
          <p:pic>
            <p:nvPicPr>
              <p:cNvPr id="32" name="Picture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70969" y="4060743"/>
                <a:ext cx="2315443" cy="2013642"/>
              </a:xfrm>
              <a:prstGeom prst="rect">
                <a:avLst/>
              </a:prstGeom>
              <a:noFill/>
              <a:ln w="47625">
                <a:solidFill>
                  <a:srgbClr val="FF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521257" y="4549346"/>
                <a:ext cx="419347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15846" y="5279697"/>
                <a:ext cx="440720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D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6587930" y="4352926"/>
              <a:ext cx="143671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50" i="1" dirty="0"/>
                <a:t>PRL 108 (2012) 022301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664628" y="2966230"/>
            <a:ext cx="170110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50" dirty="0"/>
              <a:t>http://</a:t>
            </a:r>
            <a:r>
              <a:rPr lang="en-US" sz="750" dirty="0" err="1"/>
              <a:t>arxiv.org</a:t>
            </a:r>
            <a:r>
              <a:rPr lang="en-US" sz="750" dirty="0"/>
              <a:t>/</a:t>
            </a:r>
            <a:r>
              <a:rPr lang="en-US" sz="750" dirty="0" err="1"/>
              <a:t>pdf</a:t>
            </a:r>
            <a:r>
              <a:rPr lang="en-US" sz="750" dirty="0"/>
              <a:t>/1501.06197v1.pdf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4AF38BA-A344-3045-B923-A56D1FA3DE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0200" y="906170"/>
            <a:ext cx="2452255" cy="1901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9673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0845078-2932-274E-AAC1-FAB979963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4A9536-2C43-1D4C-948C-54858540C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C76854-4D7A-3542-B7EF-5C81C5FEED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50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49B4DB-C3EB-9B47-8445-AF062CC1E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6507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EBDAF-3D72-2D40-AEE2-80CA00544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B1AC95-2102-1145-8F87-3405A28C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691C68-A26F-4042-92FC-4D4FD0A26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51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C58F36-E56C-1747-9D24-CAFC835CE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5875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1FF388-A3FD-C148-8496-CA0172CAE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5F2DCC-002F-164E-A2DC-C72C03FC7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1C2F2D-62A6-CA4B-B15E-94F71A35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52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28C5B2-19D0-DD41-8A0D-03FB5D710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4520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82FD87-4F17-1147-965D-185960EDD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40E464-F8FF-6742-B567-AD6A8C507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14BD7-147A-FD4A-B590-37DE6C3DF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53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6CF94E-21B9-844C-987F-9DB89E15A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9113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2A70B5-8CA9-C54D-BD5C-DB7F6A677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234736-CD1F-2E4F-9DA6-CAFC49A51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811E35-2E58-454C-B9C6-DF488B42D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54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F5EC24-BC17-C74C-8D86-AF2EAFB0D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884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3A301C-B138-254B-82CA-7219D41D6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FD33CA-426C-CA4A-83D9-7CB52479F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081798-91EE-DA40-88BA-3B6F3A207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E5DAE-5A25-4D93-A5BA-3F3E3A62C8C6}" type="slidenum">
              <a:rPr lang="en-US" altLang="en-US" smtClean="0"/>
              <a:pPr/>
              <a:t>55</a:t>
            </a:fld>
            <a:endParaRPr lang="en-US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1ED02A-2F62-D64E-BC2C-F89871975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313" y="0"/>
            <a:ext cx="847537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662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-18330"/>
            <a:ext cx="7176295" cy="585911"/>
          </a:xfrm>
        </p:spPr>
        <p:txBody>
          <a:bodyPr>
            <a:normAutofit/>
          </a:bodyPr>
          <a:lstStyle/>
          <a:p>
            <a:r>
              <a:rPr lang="en-US" sz="3200" dirty="0"/>
              <a:t>The </a:t>
            </a:r>
            <a:r>
              <a:rPr lang="en-US" sz="3200" dirty="0" err="1"/>
              <a:t>sPHENIX</a:t>
            </a:r>
            <a:r>
              <a:rPr lang="en-US" sz="3200" dirty="0"/>
              <a:t> 3</a:t>
            </a:r>
            <a:r>
              <a:rPr lang="en-US" sz="3200" baseline="30000" dirty="0"/>
              <a:t>rd</a:t>
            </a:r>
            <a:r>
              <a:rPr lang="en-US" sz="3200" dirty="0"/>
              <a:t> Science Pillar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9427" y="997199"/>
            <a:ext cx="4336963" cy="28508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1"/>
            <a:r>
              <a:rPr lang="en-US" dirty="0"/>
              <a:t>Jet quenching &amp; energy loss</a:t>
            </a:r>
          </a:p>
          <a:p>
            <a:pPr lvl="1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1"/>
            <a:endParaRPr lang="en-US" dirty="0"/>
          </a:p>
          <a:p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1"/>
            <a:r>
              <a:rPr lang="en-US" dirty="0"/>
              <a:t>Temperature and momentum dependence of QGP transport parameters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752600" y="4211766"/>
            <a:ext cx="4978480" cy="962099"/>
            <a:chOff x="533400" y="4343400"/>
            <a:chExt cx="8495252" cy="1477290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95252" cy="772097"/>
              <a:chOff x="685800" y="1676400"/>
              <a:chExt cx="8495096" cy="772583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199" y="1676400"/>
                <a:ext cx="722697" cy="41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9869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81066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1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2" y="2085201"/>
                <a:ext cx="535982" cy="3491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675"/>
                  <a:t>10</a:t>
                </a:r>
                <a:r>
                  <a:rPr lang="en-US" altLang="en-US" sz="675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84902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/>
                <a:t>m</a:t>
              </a:r>
              <a:r>
                <a:rPr lang="en-US" altLang="en-US" sz="900" i="1" baseline="-25000" dirty="0"/>
                <a:t>u</a:t>
              </a:r>
              <a:r>
                <a:rPr lang="en-US" altLang="en-US" sz="900" i="1" dirty="0"/>
                <a:t> m</a:t>
              </a:r>
              <a:r>
                <a:rPr lang="en-US" altLang="en-US" sz="900" i="1" baseline="-25000" dirty="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399" y="4343400"/>
              <a:ext cx="744677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>
                  <a:latin typeface="Symbol" charset="2"/>
                </a:rPr>
                <a:t>L</a:t>
              </a:r>
              <a:r>
                <a:rPr lang="en-US" altLang="en-US" sz="9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72820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799" y="4343400"/>
              <a:ext cx="566198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71690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b="1" i="1">
                  <a:solidFill>
                    <a:srgbClr val="FF0000"/>
                  </a:solidFill>
                </a:rPr>
                <a:t>m</a:t>
              </a:r>
              <a:r>
                <a:rPr lang="en-US" altLang="en-US" sz="9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316435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9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099" y="4952998"/>
              <a:ext cx="503042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9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546976" cy="410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900" i="1"/>
                <a:t>m</a:t>
              </a:r>
              <a:r>
                <a:rPr lang="en-US" altLang="en-US" sz="9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016" y="919062"/>
            <a:ext cx="3365279" cy="145491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17" y="2823949"/>
            <a:ext cx="3329515" cy="138781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4782769" y="661495"/>
            <a:ext cx="2969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902450" y="2524414"/>
            <a:ext cx="2291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D0F28C-F92C-B541-97B3-54B4458BB7DC}"/>
              </a:ext>
            </a:extLst>
          </p:cNvPr>
          <p:cNvSpPr txBox="1"/>
          <p:nvPr/>
        </p:nvSpPr>
        <p:spPr>
          <a:xfrm>
            <a:off x="7961668" y="994124"/>
            <a:ext cx="9548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From MVTX </a:t>
            </a:r>
          </a:p>
          <a:p>
            <a:r>
              <a:rPr lang="en-US" sz="1200" dirty="0"/>
              <a:t>proposal</a:t>
            </a:r>
          </a:p>
        </p:txBody>
      </p:sp>
    </p:spTree>
    <p:extLst>
      <p:ext uri="{BB962C8B-B14F-4D97-AF65-F5344CB8AC3E}">
        <p14:creationId xmlns:p14="http://schemas.microsoft.com/office/powerpoint/2010/main" val="3606023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0"/>
            <a:ext cx="6172200" cy="917864"/>
          </a:xfrm>
        </p:spPr>
        <p:txBody>
          <a:bodyPr>
            <a:normAutofit/>
          </a:bodyPr>
          <a:lstStyle/>
          <a:p>
            <a:r>
              <a:rPr lang="en-US" sz="2700" dirty="0"/>
              <a:t>Monolithic-Active-Pixel-Sensors (MAPS)</a:t>
            </a:r>
            <a:br>
              <a:rPr lang="en-US" sz="2700" dirty="0"/>
            </a:br>
            <a:r>
              <a:rPr lang="en-US" sz="18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" y="995749"/>
            <a:ext cx="4944608" cy="1844977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MAPS/ALPIDE:</a:t>
            </a:r>
          </a:p>
          <a:p>
            <a:pPr lvl="1"/>
            <a:r>
              <a:rPr lang="en-US" dirty="0"/>
              <a:t>Very fine pitch (27x29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Time resolution, 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  An ideal detector for QGP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July 29-30, 2019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7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752600" y="4615355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28 </a:t>
            </a:r>
            <a:r>
              <a:rPr lang="en-US" dirty="0" err="1"/>
              <a:t>μm</a:t>
            </a:r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F7FAA1A-7269-3346-95F7-A308CD8405EF}"/>
              </a:ext>
            </a:extLst>
          </p:cNvPr>
          <p:cNvGrpSpPr/>
          <p:nvPr/>
        </p:nvGrpSpPr>
        <p:grpSpPr>
          <a:xfrm>
            <a:off x="360413" y="2816137"/>
            <a:ext cx="5291777" cy="1823808"/>
            <a:chOff x="1306411" y="2840726"/>
            <a:chExt cx="5291777" cy="1823808"/>
          </a:xfrm>
        </p:grpSpPr>
        <p:pic>
          <p:nvPicPr>
            <p:cNvPr id="5" name="pasted-image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3441" y="2840726"/>
              <a:ext cx="4874747" cy="182380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617846" y="3195802"/>
              <a:ext cx="0" cy="132364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306411" y="3735766"/>
              <a:ext cx="782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50 </a:t>
              </a:r>
              <a:r>
                <a:rPr lang="en-US" dirty="0" err="1"/>
                <a:t>μm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864673" y="4621958"/>
              <a:ext cx="2828853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extBox 3"/>
          <p:cNvSpPr txBox="1"/>
          <p:nvPr/>
        </p:nvSpPr>
        <p:spPr>
          <a:xfrm>
            <a:off x="168103" y="2729824"/>
            <a:ext cx="151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ALPIDE design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562600" y="863962"/>
            <a:ext cx="3280564" cy="1671512"/>
            <a:chOff x="5426880" y="1521282"/>
            <a:chExt cx="4374084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71002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6880" y="2594690"/>
              <a:ext cx="1150913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815432"/>
              <a:ext cx="3014671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Cooling plate</a:t>
              </a:r>
            </a:p>
            <a:p>
              <a:r>
                <a:rPr lang="en-US" sz="1400" dirty="0">
                  <a:solidFill>
                    <a:srgbClr val="FF0000"/>
                  </a:solidFill>
                </a:rPr>
                <a:t>Power density &lt; 40 </a:t>
              </a:r>
              <a:r>
                <a:rPr lang="en-US" sz="1400" dirty="0" err="1">
                  <a:solidFill>
                    <a:srgbClr val="FF0000"/>
                  </a:solidFill>
                </a:rPr>
                <a:t>mW</a:t>
              </a:r>
              <a:r>
                <a:rPr lang="en-US" sz="1400" dirty="0">
                  <a:solidFill>
                    <a:srgbClr val="FF0000"/>
                  </a:solidFill>
                </a:rPr>
                <a:t>/cm</a:t>
              </a:r>
              <a:r>
                <a:rPr lang="en-US" sz="1400" baseline="30000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610788" y="2583418"/>
            <a:ext cx="354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A 9-chip MAPS stave, (1.5 x 3)x9cm</a:t>
            </a:r>
            <a:r>
              <a:rPr lang="en-US" baseline="30000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20" name="Content Placeholder 7">
            <a:extLst>
              <a:ext uri="{FF2B5EF4-FFF2-40B4-BE49-F238E27FC236}">
                <a16:creationId xmlns:a16="http://schemas.microsoft.com/office/drawing/2014/main" id="{E968FEB7-2494-9841-98C1-A8BAED2B784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6" t="26941" r="19691" b="37138"/>
          <a:stretch/>
        </p:blipFill>
        <p:spPr bwMode="auto">
          <a:xfrm>
            <a:off x="5691394" y="3071338"/>
            <a:ext cx="3452606" cy="1381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94BBBEA-E182-9947-959D-BDB1055A7011}"/>
              </a:ext>
            </a:extLst>
          </p:cNvPr>
          <p:cNvSpPr txBox="1"/>
          <p:nvPr/>
        </p:nvSpPr>
        <p:spPr>
          <a:xfrm>
            <a:off x="4403538" y="1373564"/>
            <a:ext cx="12121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Chip:</a:t>
            </a:r>
          </a:p>
          <a:p>
            <a:r>
              <a:rPr lang="en-US" dirty="0"/>
              <a:t>1.5 x3 cm</a:t>
            </a:r>
            <a:r>
              <a:rPr lang="en-US" baseline="30000" dirty="0"/>
              <a:t>2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4291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32AE-AEB5-8B4B-A70A-AD3046A8A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791" y="9996"/>
            <a:ext cx="7684592" cy="565545"/>
          </a:xfrm>
        </p:spPr>
        <p:txBody>
          <a:bodyPr>
            <a:noAutofit/>
          </a:bodyPr>
          <a:lstStyle/>
          <a:p>
            <a:r>
              <a:rPr lang="en-US" sz="2800" dirty="0"/>
              <a:t>MVTX Detector – Modified from ALICE/ITS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7C1A6-C9BF-4346-881D-9BFC288DD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4950514"/>
            <a:ext cx="2133600" cy="17145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75B45-DEE4-6244-9DFA-7E5582272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MVTX C&amp;S Review - Overview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6142A-913C-0C41-AE44-628933115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BE4894-D979-754E-9219-CEF0F81AA6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8458" y="730825"/>
            <a:ext cx="3769671" cy="3859462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EC594E2-4709-7740-AA2D-28875CDDB21C}"/>
              </a:ext>
            </a:extLst>
          </p:cNvPr>
          <p:cNvCxnSpPr>
            <a:cxnSpLocks/>
          </p:cNvCxnSpPr>
          <p:nvPr/>
        </p:nvCxnSpPr>
        <p:spPr>
          <a:xfrm flipH="1" flipV="1">
            <a:off x="5169714" y="1536497"/>
            <a:ext cx="1993086" cy="105860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3AB0342-19E9-E148-B5B4-A5D3B1450E25}"/>
              </a:ext>
            </a:extLst>
          </p:cNvPr>
          <p:cNvCxnSpPr>
            <a:cxnSpLocks/>
          </p:cNvCxnSpPr>
          <p:nvPr/>
        </p:nvCxnSpPr>
        <p:spPr>
          <a:xfrm flipH="1">
            <a:off x="5169714" y="2643820"/>
            <a:ext cx="1954087" cy="49668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62777B2-3AC0-3248-8214-8BE09AE8D7EA}"/>
              </a:ext>
            </a:extLst>
          </p:cNvPr>
          <p:cNvSpPr txBox="1"/>
          <p:nvPr/>
        </p:nvSpPr>
        <p:spPr>
          <a:xfrm>
            <a:off x="59472" y="3410749"/>
            <a:ext cx="21530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MVTX parameters: L = 271 mm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0545E85-F1BF-C34E-99D4-9BB9B392E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2" y="1489731"/>
            <a:ext cx="5153911" cy="167870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044E2B3-C8A1-6B44-ABD1-BAE736727839}"/>
              </a:ext>
            </a:extLst>
          </p:cNvPr>
          <p:cNvSpPr txBox="1"/>
          <p:nvPr/>
        </p:nvSpPr>
        <p:spPr>
          <a:xfrm>
            <a:off x="2166257" y="2988770"/>
            <a:ext cx="1076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Service Barrel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C7ECF7-94FC-9D4E-B949-2EF075ACBB87}"/>
              </a:ext>
            </a:extLst>
          </p:cNvPr>
          <p:cNvSpPr txBox="1"/>
          <p:nvPr/>
        </p:nvSpPr>
        <p:spPr>
          <a:xfrm>
            <a:off x="3953561" y="948571"/>
            <a:ext cx="12368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CYSS: Cylindrical </a:t>
            </a:r>
          </a:p>
          <a:p>
            <a:r>
              <a:rPr lang="en-US" sz="1200" dirty="0">
                <a:solidFill>
                  <a:srgbClr val="032AFF"/>
                </a:solidFill>
              </a:rPr>
              <a:t>Shell Structure </a:t>
            </a:r>
            <a:endParaRPr lang="en-US" dirty="0">
              <a:solidFill>
                <a:srgbClr val="032AFF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D311D2-54B3-4541-981E-953D6E64A230}"/>
              </a:ext>
            </a:extLst>
          </p:cNvPr>
          <p:cNvSpPr txBox="1"/>
          <p:nvPr/>
        </p:nvSpPr>
        <p:spPr>
          <a:xfrm>
            <a:off x="4017701" y="2516366"/>
            <a:ext cx="9332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32AFF"/>
                </a:solidFill>
              </a:rPr>
              <a:t>End-Wheels</a:t>
            </a:r>
            <a:endParaRPr lang="en-US" dirty="0">
              <a:solidFill>
                <a:srgbClr val="032AFF"/>
              </a:solidFill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94513CC-89D5-6249-91E0-5254F9D40412}"/>
              </a:ext>
            </a:extLst>
          </p:cNvPr>
          <p:cNvCxnSpPr>
            <a:cxnSpLocks/>
          </p:cNvCxnSpPr>
          <p:nvPr/>
        </p:nvCxnSpPr>
        <p:spPr>
          <a:xfrm flipH="1">
            <a:off x="3953561" y="1345526"/>
            <a:ext cx="222526" cy="38802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19C6AA-0FAA-1E45-A837-38B21014709A}"/>
              </a:ext>
            </a:extLst>
          </p:cNvPr>
          <p:cNvCxnSpPr>
            <a:cxnSpLocks/>
          </p:cNvCxnSpPr>
          <p:nvPr/>
        </p:nvCxnSpPr>
        <p:spPr>
          <a:xfrm flipH="1" flipV="1">
            <a:off x="4064824" y="2160396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D26A34F-BE5A-434A-AA60-D7258F2A973F}"/>
              </a:ext>
            </a:extLst>
          </p:cNvPr>
          <p:cNvCxnSpPr>
            <a:cxnSpLocks/>
          </p:cNvCxnSpPr>
          <p:nvPr/>
        </p:nvCxnSpPr>
        <p:spPr>
          <a:xfrm flipV="1">
            <a:off x="4451759" y="1975840"/>
            <a:ext cx="596646" cy="552764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419E1CB-0E07-114A-A962-2E15BAFFC84A}"/>
              </a:ext>
            </a:extLst>
          </p:cNvPr>
          <p:cNvCxnSpPr>
            <a:cxnSpLocks/>
          </p:cNvCxnSpPr>
          <p:nvPr/>
        </p:nvCxnSpPr>
        <p:spPr>
          <a:xfrm flipH="1" flipV="1">
            <a:off x="2209800" y="2609261"/>
            <a:ext cx="309283" cy="368208"/>
          </a:xfrm>
          <a:prstGeom prst="straightConnector1">
            <a:avLst/>
          </a:prstGeom>
          <a:ln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E4132CC1-5142-A44B-A9AB-FB0A94C36C78}"/>
              </a:ext>
            </a:extLst>
          </p:cNvPr>
          <p:cNvPicPr/>
          <p:nvPr/>
        </p:nvPicPr>
        <p:blipFill rotWithShape="1">
          <a:blip r:embed="rId4"/>
          <a:srcRect r="33303"/>
          <a:stretch/>
        </p:blipFill>
        <p:spPr>
          <a:xfrm>
            <a:off x="104578" y="3687748"/>
            <a:ext cx="2414505" cy="11303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9F4C885-B236-D646-806C-E9BDAE31D2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769" y="3501473"/>
            <a:ext cx="1969313" cy="1447063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AEFAF72C-A704-9C41-A008-77C9127932CC}"/>
              </a:ext>
            </a:extLst>
          </p:cNvPr>
          <p:cNvSpPr txBox="1"/>
          <p:nvPr/>
        </p:nvSpPr>
        <p:spPr>
          <a:xfrm>
            <a:off x="3129410" y="3179917"/>
            <a:ext cx="126989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sz="900" b="1" dirty="0">
                <a:solidFill>
                  <a:srgbClr val="FF0000"/>
                </a:solidFill>
              </a:rPr>
              <a:t>3-layer sensor barrel</a:t>
            </a:r>
          </a:p>
          <a:p>
            <a:r>
              <a:rPr lang="en-US" sz="900" b="1" dirty="0">
                <a:solidFill>
                  <a:srgbClr val="FF0000"/>
                </a:solidFill>
              </a:rPr>
              <a:t>   - 48 staves, 432 chips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A1D8B-7B5B-3147-BE3A-7E52310E291D}"/>
              </a:ext>
            </a:extLst>
          </p:cNvPr>
          <p:cNvSpPr txBox="1"/>
          <p:nvPr/>
        </p:nvSpPr>
        <p:spPr>
          <a:xfrm>
            <a:off x="298893" y="693136"/>
            <a:ext cx="31614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100" dirty="0">
                <a:solidFill>
                  <a:srgbClr val="FF0000"/>
                </a:solidFill>
              </a:rPr>
              <a:t>All electronics are “as built” by ALICE/ATLAS</a:t>
            </a:r>
          </a:p>
          <a:p>
            <a:pPr marL="285750" indent="-285750">
              <a:buFontTx/>
              <a:buChar char="-"/>
            </a:pPr>
            <a:r>
              <a:rPr lang="en-US" sz="1100" dirty="0">
                <a:solidFill>
                  <a:srgbClr val="FF0000"/>
                </a:solidFill>
              </a:rPr>
              <a:t>Modify the ALICE mechanics to fit it in </a:t>
            </a:r>
            <a:r>
              <a:rPr lang="en-US" sz="1100" dirty="0" err="1">
                <a:solidFill>
                  <a:srgbClr val="FF0000"/>
                </a:solidFill>
              </a:rPr>
              <a:t>sPHENIX</a:t>
            </a:r>
            <a:endParaRPr lang="en-US" sz="1100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C1614A-B660-C349-8535-1E59F3AB8712}"/>
              </a:ext>
            </a:extLst>
          </p:cNvPr>
          <p:cNvSpPr txBox="1"/>
          <p:nvPr/>
        </p:nvSpPr>
        <p:spPr>
          <a:xfrm>
            <a:off x="4672913" y="4179660"/>
            <a:ext cx="16944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Layers: </a:t>
            </a:r>
          </a:p>
          <a:p>
            <a:r>
              <a:rPr lang="en-US" dirty="0"/>
              <a:t>12/16/20 staves</a:t>
            </a:r>
          </a:p>
        </p:txBody>
      </p:sp>
    </p:spTree>
    <p:extLst>
      <p:ext uri="{BB962C8B-B14F-4D97-AF65-F5344CB8AC3E}">
        <p14:creationId xmlns:p14="http://schemas.microsoft.com/office/powerpoint/2010/main" val="42433322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28241"/>
            <a:ext cx="6610946" cy="643915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Scope of the MVTX Project – WBS 3.02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4566605" y="619523"/>
            <a:ext cx="4521903" cy="271375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Electronics (3.02.02)</a:t>
            </a:r>
          </a:p>
          <a:p>
            <a:pPr lvl="1"/>
            <a:r>
              <a:rPr lang="en-US" dirty="0"/>
              <a:t>Readout Integration </a:t>
            </a:r>
          </a:p>
          <a:p>
            <a:pPr lvl="2"/>
            <a:r>
              <a:rPr lang="en-US" dirty="0"/>
              <a:t>RU QA &amp; assembly @UT-A </a:t>
            </a:r>
          </a:p>
          <a:p>
            <a:pPr lvl="2"/>
            <a:r>
              <a:rPr lang="en-US" dirty="0"/>
              <a:t>Backend: ATLAS FELIX</a:t>
            </a:r>
          </a:p>
          <a:p>
            <a:pPr lvl="2"/>
            <a:r>
              <a:rPr lang="en-US" dirty="0"/>
              <a:t>FELIX boards @LANL/BNL</a:t>
            </a:r>
          </a:p>
          <a:p>
            <a:pPr lvl="2"/>
            <a:r>
              <a:rPr lang="en-US" dirty="0"/>
              <a:t>Frontend RU services: daughter cards, transition boards, cables etc.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Ancillary systems - “adopt” ALICE ITS system</a:t>
            </a:r>
          </a:p>
          <a:p>
            <a:pPr lvl="2"/>
            <a:r>
              <a:rPr lang="en-US" dirty="0"/>
              <a:t> Power, slow control &amp; monitoring etc. </a:t>
            </a:r>
          </a:p>
          <a:p>
            <a:pPr marL="1028700" lvl="3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0097" y="615674"/>
            <a:ext cx="4521903" cy="4115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Mechanical system</a:t>
            </a:r>
          </a:p>
          <a:p>
            <a:pPr lvl="1"/>
            <a:r>
              <a:rPr lang="en-US" dirty="0"/>
              <a:t>MVTX detector mechanical structures (3.02.03)</a:t>
            </a:r>
          </a:p>
          <a:p>
            <a:pPr lvl="2"/>
            <a:r>
              <a:rPr lang="en-US" dirty="0"/>
              <a:t>Design &amp; simulations </a:t>
            </a:r>
          </a:p>
          <a:p>
            <a:pPr lvl="2"/>
            <a:r>
              <a:rPr lang="en-US" dirty="0"/>
              <a:t>End Wheels </a:t>
            </a:r>
          </a:p>
          <a:p>
            <a:pPr lvl="2"/>
            <a:r>
              <a:rPr lang="en-US" dirty="0"/>
              <a:t>Cylindrical support structure </a:t>
            </a:r>
          </a:p>
          <a:p>
            <a:pPr lvl="2"/>
            <a:r>
              <a:rPr lang="en-US" dirty="0"/>
              <a:t>Service barrels</a:t>
            </a:r>
          </a:p>
          <a:p>
            <a:pPr marL="685783" lvl="2" indent="0">
              <a:buNone/>
            </a:pPr>
            <a:endParaRPr lang="en-US" dirty="0"/>
          </a:p>
          <a:p>
            <a:pPr lvl="1"/>
            <a:r>
              <a:rPr lang="en-US" dirty="0"/>
              <a:t>Mechanical system integration (3.02.04) </a:t>
            </a:r>
          </a:p>
          <a:p>
            <a:pPr lvl="2"/>
            <a:r>
              <a:rPr lang="en-US" dirty="0"/>
              <a:t>Service barrel support &amp; interface to </a:t>
            </a:r>
            <a:r>
              <a:rPr lang="en-US" dirty="0" err="1"/>
              <a:t>sPHENIX</a:t>
            </a:r>
            <a:endParaRPr lang="en-US" dirty="0"/>
          </a:p>
          <a:p>
            <a:pPr lvl="2"/>
            <a:r>
              <a:rPr lang="en-US" dirty="0"/>
              <a:t>Installation tooling etc.</a:t>
            </a:r>
          </a:p>
          <a:p>
            <a:pPr lvl="2"/>
            <a:r>
              <a:rPr lang="en-US" dirty="0"/>
              <a:t>Adopt ALICE cooling parameters</a:t>
            </a:r>
          </a:p>
          <a:p>
            <a:pPr lvl="2"/>
            <a:r>
              <a:rPr lang="en-US" dirty="0"/>
              <a:t>Detector safety 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Detector assembly (3.02.03.03)</a:t>
            </a:r>
          </a:p>
          <a:p>
            <a:pPr lvl="2"/>
            <a:r>
              <a:rPr lang="en-US" dirty="0"/>
              <a:t>Stave QA &amp; detector assembly @LBNL </a:t>
            </a:r>
          </a:p>
          <a:p>
            <a:pPr lvl="2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MVTX C&amp;S Review - Overview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F8B04E-460B-B340-979B-8B60A2BEF480}" type="slidenum">
              <a:rPr lang="en-US" smtClean="0"/>
              <a:t>9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en-US"/>
              <a:t>July 29-30, 2019</a:t>
            </a:r>
            <a:endParaRPr lang="en-US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A8D96C-84E0-9B47-9009-803B9A68398F}"/>
              </a:ext>
            </a:extLst>
          </p:cNvPr>
          <p:cNvSpPr txBox="1"/>
          <p:nvPr/>
        </p:nvSpPr>
        <p:spPr>
          <a:xfrm>
            <a:off x="4724400" y="3651353"/>
            <a:ext cx="4217102" cy="115416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B050"/>
                </a:solidFill>
              </a:rPr>
              <a:t>BNL provides Staves &amp; RUs, no cost to MVTX project:</a:t>
            </a:r>
          </a:p>
          <a:p>
            <a:r>
              <a:rPr lang="en-US" sz="1200" dirty="0">
                <a:solidFill>
                  <a:srgbClr val="00B050"/>
                </a:solidFill>
              </a:rPr>
              <a:t>  </a:t>
            </a:r>
            <a:r>
              <a:rPr lang="en-US" sz="1100" dirty="0"/>
              <a:t>- 84 ALICE/ITS-IB (modified) staves from CERN; </a:t>
            </a:r>
          </a:p>
          <a:p>
            <a:r>
              <a:rPr lang="en-US" sz="1100" dirty="0"/>
              <a:t>          48+spares(2-inner layers+10%)  </a:t>
            </a:r>
          </a:p>
          <a:p>
            <a:r>
              <a:rPr lang="en-US" sz="1100" dirty="0"/>
              <a:t>  - 60 ALICE/ITS-RU from CERN</a:t>
            </a:r>
          </a:p>
          <a:p>
            <a:r>
              <a:rPr lang="en-US" sz="1100" dirty="0"/>
              <a:t>          48+spares(12, 25%)  </a:t>
            </a:r>
          </a:p>
          <a:p>
            <a:r>
              <a:rPr lang="en-US" sz="1200" dirty="0">
                <a:solidFill>
                  <a:srgbClr val="00B050"/>
                </a:solidFill>
              </a:rPr>
              <a:t>Early R&amp;D by LANL LDRD $5M, FY17-19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9983D1-5F83-BE42-A684-FA2CBD7DB9C6}"/>
              </a:ext>
            </a:extLst>
          </p:cNvPr>
          <p:cNvSpPr txBox="1"/>
          <p:nvPr/>
        </p:nvSpPr>
        <p:spPr>
          <a:xfrm>
            <a:off x="55492" y="1290251"/>
            <a:ext cx="8354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Walt’s talk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A75416-8BCF-EB44-9563-EF9D9B9CBF2A}"/>
              </a:ext>
            </a:extLst>
          </p:cNvPr>
          <p:cNvSpPr txBox="1"/>
          <p:nvPr/>
        </p:nvSpPr>
        <p:spPr>
          <a:xfrm>
            <a:off x="37034" y="2115222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Camelia’s talk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E884EF-46B6-7E49-A44A-A4A0A55D52F2}"/>
              </a:ext>
            </a:extLst>
          </p:cNvPr>
          <p:cNvSpPr txBox="1"/>
          <p:nvPr/>
        </p:nvSpPr>
        <p:spPr>
          <a:xfrm>
            <a:off x="8067899" y="890797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Jo’s talk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44F22E6-6C70-D74D-83A0-661D45BC57C2}"/>
              </a:ext>
            </a:extLst>
          </p:cNvPr>
          <p:cNvSpPr txBox="1"/>
          <p:nvPr/>
        </p:nvSpPr>
        <p:spPr>
          <a:xfrm>
            <a:off x="52606" y="4179744"/>
            <a:ext cx="841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Yuan’s talk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762E6EF-6296-E14A-958B-05D4CAC38548}"/>
              </a:ext>
            </a:extLst>
          </p:cNvPr>
          <p:cNvSpPr txBox="1"/>
          <p:nvPr/>
        </p:nvSpPr>
        <p:spPr>
          <a:xfrm>
            <a:off x="4946922" y="3310212"/>
            <a:ext cx="1961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Ready for production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09177-C411-7241-92DA-C131A0FC48D9}"/>
              </a:ext>
            </a:extLst>
          </p:cNvPr>
          <p:cNvSpPr txBox="1"/>
          <p:nvPr/>
        </p:nvSpPr>
        <p:spPr>
          <a:xfrm>
            <a:off x="1220641" y="2217677"/>
            <a:ext cx="2054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Advanced CAD models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4E40EE-C45C-8947-B861-010DBE61A6AE}"/>
              </a:ext>
            </a:extLst>
          </p:cNvPr>
          <p:cNvSpPr txBox="1"/>
          <p:nvPr/>
        </p:nvSpPr>
        <p:spPr>
          <a:xfrm>
            <a:off x="1176039" y="4456743"/>
            <a:ext cx="1976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Mature, following ITS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B456E17-BEFF-634D-B26D-5D3C8DB459B3}"/>
              </a:ext>
            </a:extLst>
          </p:cNvPr>
          <p:cNvSpPr txBox="1"/>
          <p:nvPr/>
        </p:nvSpPr>
        <p:spPr>
          <a:xfrm>
            <a:off x="1143000" y="3696320"/>
            <a:ext cx="2054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432FF"/>
                </a:solidFill>
              </a:rPr>
              <a:t>Status: Advanced CAD models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A105AA-5F3F-E241-82C6-67675765785E}"/>
              </a:ext>
            </a:extLst>
          </p:cNvPr>
          <p:cNvSpPr txBox="1"/>
          <p:nvPr/>
        </p:nvSpPr>
        <p:spPr>
          <a:xfrm>
            <a:off x="7879258" y="4108240"/>
            <a:ext cx="9976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Off-project</a:t>
            </a:r>
          </a:p>
        </p:txBody>
      </p:sp>
    </p:spTree>
    <p:extLst>
      <p:ext uri="{BB962C8B-B14F-4D97-AF65-F5344CB8AC3E}">
        <p14:creationId xmlns:p14="http://schemas.microsoft.com/office/powerpoint/2010/main" val="13861914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44137</TotalTime>
  <Words>3744</Words>
  <Application>Microsoft Macintosh PowerPoint</Application>
  <PresentationFormat>On-screen Show (16:9)</PresentationFormat>
  <Paragraphs>775</Paragraphs>
  <Slides>55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3" baseType="lpstr">
      <vt:lpstr>Noto Sans Symbols</vt:lpstr>
      <vt:lpstr>Arial</vt:lpstr>
      <vt:lpstr>Arial Black</vt:lpstr>
      <vt:lpstr>Arial Narrow</vt:lpstr>
      <vt:lpstr>Calibri</vt:lpstr>
      <vt:lpstr>Calibri Light</vt:lpstr>
      <vt:lpstr>Symbol</vt:lpstr>
      <vt:lpstr>Office Theme</vt:lpstr>
      <vt:lpstr>Review Documents Available on the Agenda Page</vt:lpstr>
      <vt:lpstr>Today’s Presentations</vt:lpstr>
      <vt:lpstr> sPHENIX  MVTX Cost and Schedule  Review MVTX Overview </vt:lpstr>
      <vt:lpstr>Outline</vt:lpstr>
      <vt:lpstr>MVTX Enables Exciting Science</vt:lpstr>
      <vt:lpstr>The sPHENIX 3rd Science Pillar </vt:lpstr>
      <vt:lpstr>Monolithic-Active-Pixel-Sensors (MAPS) The next Generation State of the Art Pixel Tracker</vt:lpstr>
      <vt:lpstr>MVTX Detector – Modified from ALICE/ITS Design</vt:lpstr>
      <vt:lpstr>Scope of the MVTX Project – WBS 3.02</vt:lpstr>
      <vt:lpstr>MVTX Scope – WBS Summary</vt:lpstr>
      <vt:lpstr>Project Management Plan</vt:lpstr>
      <vt:lpstr>MVTX Deliverables in PMP </vt:lpstr>
      <vt:lpstr>MVTX Performance Parameters: KPPs &amp; UPPs</vt:lpstr>
      <vt:lpstr>Baseline Change Control in PMP</vt:lpstr>
      <vt:lpstr>MVTX Organization Chart</vt:lpstr>
      <vt:lpstr>Collaborators &amp; Responsibilities</vt:lpstr>
      <vt:lpstr>MVTX Detector, Cost &amp; Schedule</vt:lpstr>
      <vt:lpstr>MVTX Readout, Power and Controls</vt:lpstr>
      <vt:lpstr>MVTX Global Mechanical System Integration </vt:lpstr>
      <vt:lpstr>Cost Drivers</vt:lpstr>
      <vt:lpstr>Labor Profile in P6</vt:lpstr>
      <vt:lpstr>Schedules &amp; Milestones </vt:lpstr>
      <vt:lpstr>Risk Register</vt:lpstr>
      <vt:lpstr>Project Status &amp; Highlights</vt:lpstr>
      <vt:lpstr>Very Successful Test Beam @Fermilab 5/20-25, 6/17-22, 2019</vt:lpstr>
      <vt:lpstr>2019 MVTX Test Beam Setup @Fermilab</vt:lpstr>
      <vt:lpstr>Recommendations from Last April Director’s Review </vt:lpstr>
      <vt:lpstr>PowerPoint Presentation</vt:lpstr>
      <vt:lpstr>PowerPoint Presentation</vt:lpstr>
      <vt:lpstr>PowerPoint Presentation</vt:lpstr>
      <vt:lpstr>PowerPoint Presentation</vt:lpstr>
      <vt:lpstr>Issues and Concerns  </vt:lpstr>
      <vt:lpstr>Summary</vt:lpstr>
      <vt:lpstr>Back Up &amp; References </vt:lpstr>
      <vt:lpstr>Staves – QA plan</vt:lpstr>
      <vt:lpstr> Critical Path</vt:lpstr>
      <vt:lpstr> Estimate Uncertainty </vt:lpstr>
      <vt:lpstr> Estimate Uncertainty by WBS</vt:lpstr>
      <vt:lpstr>Engineering &amp; Technology Readiness</vt:lpstr>
      <vt:lpstr>Long Custom MVTX Readout Cables Tested</vt:lpstr>
      <vt:lpstr>Detector Misalignment &amp; Hit Spatial Resolution Study</vt:lpstr>
      <vt:lpstr>B-Hadron &amp; b-Jet Tagging</vt:lpstr>
      <vt:lpstr>ALPIDE/MAPS Operation</vt:lpstr>
      <vt:lpstr>Staves - General layout</vt:lpstr>
      <vt:lpstr>ITS/IB Production Stave @LANL</vt:lpstr>
      <vt:lpstr>ALICE ITS/IB Assembly </vt:lpstr>
      <vt:lpstr>sPHENIX DAQ Architecture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Ming Liu</cp:lastModifiedBy>
  <cp:revision>528</cp:revision>
  <cp:lastPrinted>2019-07-29T03:11:08Z</cp:lastPrinted>
  <dcterms:created xsi:type="dcterms:W3CDTF">2015-10-24T00:32:43Z</dcterms:created>
  <dcterms:modified xsi:type="dcterms:W3CDTF">2019-07-30T13:28:35Z</dcterms:modified>
</cp:coreProperties>
</file>