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5" r:id="rId2"/>
    <p:sldId id="466" r:id="rId3"/>
    <p:sldId id="600" r:id="rId4"/>
    <p:sldId id="317" r:id="rId5"/>
    <p:sldId id="595" r:id="rId6"/>
    <p:sldId id="599" r:id="rId7"/>
    <p:sldId id="568" r:id="rId8"/>
    <p:sldId id="257" r:id="rId9"/>
    <p:sldId id="865" r:id="rId10"/>
    <p:sldId id="866" r:id="rId11"/>
    <p:sldId id="861" r:id="rId12"/>
    <p:sldId id="467" r:id="rId13"/>
    <p:sldId id="264" r:id="rId14"/>
    <p:sldId id="285" r:id="rId15"/>
    <p:sldId id="263" r:id="rId16"/>
    <p:sldId id="275" r:id="rId17"/>
    <p:sldId id="601" r:id="rId18"/>
    <p:sldId id="305" r:id="rId19"/>
    <p:sldId id="864" r:id="rId20"/>
    <p:sldId id="867" r:id="rId21"/>
    <p:sldId id="870" r:id="rId22"/>
    <p:sldId id="871" r:id="rId23"/>
    <p:sldId id="869" r:id="rId24"/>
    <p:sldId id="260" r:id="rId25"/>
    <p:sldId id="868" r:id="rId26"/>
    <p:sldId id="326" r:id="rId27"/>
    <p:sldId id="468" r:id="rId28"/>
    <p:sldId id="293" r:id="rId29"/>
    <p:sldId id="274" r:id="rId30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3399FF"/>
    <a:srgbClr val="0000FF"/>
    <a:srgbClr val="00CCFF"/>
    <a:srgbClr val="D60093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113" autoAdjust="0"/>
    <p:restoredTop sz="94660"/>
  </p:normalViewPr>
  <p:slideViewPr>
    <p:cSldViewPr>
      <p:cViewPr varScale="1">
        <p:scale>
          <a:sx n="175" d="100"/>
          <a:sy n="175" d="100"/>
        </p:scale>
        <p:origin x="31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7/18/19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7/18/19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80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C755-71F8-604D-978F-5B09ADA8CA8C}" type="datetime1">
              <a:rPr lang="en-US" smtClean="0"/>
              <a:t>7/18/19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 err="1">
                <a:solidFill>
                  <a:schemeClr val="bg1"/>
                </a:solidFill>
              </a:rPr>
              <a:t>sPHENIX</a:t>
            </a:r>
            <a:r>
              <a:rPr lang="en-US" altLang="en-US" b="0" dirty="0">
                <a:solidFill>
                  <a:schemeClr val="bg1"/>
                </a:solidFill>
              </a:rPr>
              <a:t> </a:t>
            </a:r>
            <a:r>
              <a:rPr lang="en-US" altLang="en-US" b="0" dirty="0"/>
              <a:t> MVTX </a:t>
            </a:r>
            <a:br>
              <a:rPr lang="en-US" altLang="en-US" b="0" dirty="0"/>
            </a:br>
            <a:r>
              <a:rPr lang="en-US" altLang="en-US" b="0" dirty="0"/>
              <a:t>Cost and Schedule 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1885950"/>
            <a:ext cx="6400800" cy="2819400"/>
          </a:xfrm>
        </p:spPr>
        <p:txBody>
          <a:bodyPr/>
          <a:lstStyle/>
          <a:p>
            <a:r>
              <a:rPr lang="en-US" altLang="en-US" sz="4000" b="0" dirty="0">
                <a:solidFill>
                  <a:srgbClr val="000000"/>
                </a:solidFill>
              </a:rPr>
              <a:t> Project Overview</a:t>
            </a:r>
          </a:p>
          <a:p>
            <a:r>
              <a:rPr lang="en-US" altLang="en-US" sz="4000" b="0" dirty="0">
                <a:solidFill>
                  <a:srgbClr val="000000"/>
                </a:solidFill>
              </a:rPr>
              <a:t>Ming Liu</a:t>
            </a:r>
          </a:p>
          <a:p>
            <a:r>
              <a:rPr lang="en-US" altLang="en-US" sz="2800" b="0" dirty="0">
                <a:solidFill>
                  <a:srgbClr val="0099FF"/>
                </a:solidFill>
              </a:rPr>
              <a:t>July 29-30, 2019</a:t>
            </a:r>
          </a:p>
          <a:p>
            <a:r>
              <a:rPr lang="en-US" altLang="en-US" sz="2800" b="0" dirty="0">
                <a:solidFill>
                  <a:srgbClr val="00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&amp; Milestones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95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89"/>
            <a:ext cx="9052237" cy="5500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(3/2019)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417B-49CC-B144-81F4-BC1B7F8ABB51}" type="datetime1">
              <a:rPr lang="en-US" smtClean="0"/>
              <a:t>7/18/19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/>
        </p:nvGraphicFramePr>
        <p:xfrm>
          <a:off x="3351533" y="1504794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4506271" y="1811500"/>
            <a:ext cx="1140656" cy="341632"/>
            <a:chOff x="1891510" y="2079909"/>
            <a:chExt cx="1689856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569666" y="3843049"/>
            <a:ext cx="741705" cy="285952"/>
            <a:chOff x="3262785" y="2711027"/>
            <a:chExt cx="1098822" cy="42363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2"/>
              <a:ext cx="957527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4074489" y="2276086"/>
            <a:ext cx="3419783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5270611" y="2894256"/>
            <a:ext cx="1172771" cy="279435"/>
            <a:chOff x="4094391" y="2680223"/>
            <a:chExt cx="1737438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5025327" y="2478202"/>
            <a:ext cx="559769" cy="185885"/>
            <a:chOff x="3728752" y="2682754"/>
            <a:chExt cx="829287" cy="2753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82928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904615" y="2628449"/>
            <a:ext cx="690945" cy="185885"/>
            <a:chOff x="3895974" y="2661453"/>
            <a:chExt cx="1023623" cy="275386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9681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CYSS</a:t>
              </a:r>
              <a:endParaRPr lang="en-US" sz="81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442632" y="3615863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479511" y="3814787"/>
            <a:ext cx="614271" cy="185885"/>
            <a:chOff x="3031258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6973866" y="3933793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Half barrels</a:t>
              </a:r>
            </a:p>
            <a:p>
              <a:r>
                <a:rPr lang="en-US" sz="710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6942884" y="4261860"/>
            <a:ext cx="1552028" cy="283393"/>
            <a:chOff x="3190658" y="2711027"/>
            <a:chExt cx="2299300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229930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installation &amp; commissioning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7623679" y="3432016"/>
            <a:ext cx="919970" cy="310854"/>
            <a:chOff x="4135029" y="4197743"/>
            <a:chExt cx="1362920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24963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Install half barrels</a:t>
              </a:r>
            </a:p>
            <a:p>
              <a:r>
                <a:rPr lang="en-US" sz="710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7851840" y="2855719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8802858" y="1777212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7878281" y="1769057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6991586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6075140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5185655" y="175854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4256487" y="1755111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3351533" y="1749929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3351534" y="4643964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5303218" y="1895146"/>
            <a:ext cx="538930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971640" y="3384546"/>
            <a:ext cx="2040461" cy="216983"/>
            <a:chOff x="3028117" y="2690395"/>
            <a:chExt cx="5066344" cy="13240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7" y="2690395"/>
              <a:ext cx="4321194" cy="13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4315753" y="1847669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2654810" y="1204010"/>
            <a:ext cx="26243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CD1/3a 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3820873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2654809" y="1749927"/>
            <a:ext cx="54365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786027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623842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28293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7928305" y="1218152"/>
            <a:ext cx="93304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321170" y="1202840"/>
            <a:ext cx="8677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>
            <a:cxnSpLocks/>
          </p:cNvCxnSpPr>
          <p:nvPr/>
        </p:nvCxnSpPr>
        <p:spPr>
          <a:xfrm>
            <a:off x="4165721" y="2855712"/>
            <a:ext cx="737346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4098464" y="2897403"/>
            <a:ext cx="808154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0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710" dirty="0">
                <a:solidFill>
                  <a:srgbClr val="0432FF"/>
                </a:solidFill>
              </a:rPr>
              <a:t>/interface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854066" y="4110577"/>
            <a:ext cx="841897" cy="444352"/>
            <a:chOff x="4283957" y="5204332"/>
            <a:chExt cx="1247255" cy="658300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247255" cy="622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810151" y="4213456"/>
            <a:ext cx="849913" cy="335091"/>
            <a:chOff x="4162934" y="5204332"/>
            <a:chExt cx="1259128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8"/>
              <a:ext cx="1259128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82E4F-C8AD-784C-9F31-83F0BAB0F306}"/>
              </a:ext>
            </a:extLst>
          </p:cNvPr>
          <p:cNvSpPr txBox="1"/>
          <p:nvPr/>
        </p:nvSpPr>
        <p:spPr>
          <a:xfrm>
            <a:off x="54492" y="2043226"/>
            <a:ext cx="43242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Funding delays –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Stave production delayed at CERN</a:t>
            </a:r>
          </a:p>
          <a:p>
            <a:r>
              <a:rPr lang="en-US" dirty="0"/>
              <a:t>     - Impact on following test &amp; assembly</a:t>
            </a:r>
          </a:p>
          <a:p>
            <a:r>
              <a:rPr lang="en-US" dirty="0"/>
              <a:t>     - preparation work @LBNL, UT-A</a:t>
            </a:r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Lack of R&amp;D $ for mech. </a:t>
            </a:r>
            <a:r>
              <a:rPr lang="en-US" dirty="0" err="1"/>
              <a:t>desgin</a:t>
            </a:r>
            <a:r>
              <a:rPr lang="en-US" dirty="0"/>
              <a:t> work</a:t>
            </a:r>
          </a:p>
          <a:p>
            <a:r>
              <a:rPr lang="en-US" dirty="0"/>
              <a:t>     - MIT, LBNL, LANL </a:t>
            </a:r>
          </a:p>
          <a:p>
            <a:r>
              <a:rPr lang="en-US" dirty="0"/>
              <a:t>     - “advanced cash” running out MIT, LANL 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A40CC4-00BA-E143-93E8-A71F14207A28}"/>
              </a:ext>
            </a:extLst>
          </p:cNvPr>
          <p:cNvSpPr txBox="1"/>
          <p:nvPr/>
        </p:nvSpPr>
        <p:spPr>
          <a:xfrm>
            <a:off x="178130" y="4261862"/>
            <a:ext cx="392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Running low in schedule contingency … </a:t>
            </a:r>
          </a:p>
        </p:txBody>
      </p:sp>
    </p:spTree>
    <p:extLst>
      <p:ext uri="{BB962C8B-B14F-4D97-AF65-F5344CB8AC3E}">
        <p14:creationId xmlns:p14="http://schemas.microsoft.com/office/powerpoint/2010/main" val="253775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9EDB-0CDB-5D48-BC6F-D99F31E8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Highlights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011DF-9522-A44B-BE7B-39F0CAF9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1A66E-777B-1F41-8141-97D9665B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ADFBB-AF0A-D142-BDB3-F860DCD3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0907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23" y="-53490"/>
            <a:ext cx="5866691" cy="603778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>Very Successful Test Beam @Fermilab</a:t>
            </a:r>
            <a:br>
              <a:rPr lang="en-US" sz="3000" b="1" dirty="0"/>
            </a:br>
            <a:r>
              <a:rPr lang="en-US" sz="2025" b="1" dirty="0"/>
              <a:t>5/20-25, 6/17-22, 2019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0" y="971199"/>
            <a:ext cx="4543474" cy="260583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4168739" y="832207"/>
            <a:ext cx="1163549" cy="451735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4669604" y="1398537"/>
            <a:ext cx="0" cy="832207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3454238" y="1616409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2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30k ~ 120k </a:t>
            </a:r>
            <a:r>
              <a:rPr lang="en-US" sz="1200" dirty="0" err="1">
                <a:solidFill>
                  <a:srgbClr val="00B050"/>
                </a:solidFill>
              </a:rPr>
              <a:t>ppp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7320980" y="427384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7012112" y="1138000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7320979" y="2261598"/>
            <a:ext cx="1194371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5793096" y="2261598"/>
            <a:ext cx="778268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5332287" y="618576"/>
            <a:ext cx="1988693" cy="382385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6198414" y="81436"/>
            <a:ext cx="165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: 11.4m </a:t>
            </a:r>
          </a:p>
          <a:p>
            <a:r>
              <a:rPr lang="en-US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332288" y="866882"/>
            <a:ext cx="1679824" cy="347709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5338711" y="1258581"/>
            <a:ext cx="1673401" cy="203932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332288" y="1134280"/>
            <a:ext cx="1679825" cy="19491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5913538" y="1451736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8453063" y="866881"/>
            <a:ext cx="0" cy="139471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8197493" y="1520384"/>
            <a:ext cx="0" cy="76721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7861867" y="1676141"/>
            <a:ext cx="157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5014828" y="2301656"/>
            <a:ext cx="7782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4930065" y="2024657"/>
            <a:ext cx="141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4070471" y="492562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6380252" y="1984599"/>
            <a:ext cx="17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6629356" y="2301656"/>
            <a:ext cx="656507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7654982" y="3315789"/>
            <a:ext cx="798082" cy="7638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8047967" y="2881900"/>
            <a:ext cx="0" cy="43388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5603620" y="3207594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0066" y="3476827"/>
            <a:ext cx="2346788" cy="14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7265970" y="3882542"/>
            <a:ext cx="38901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7EAE-3301-764E-8757-E2E7D27FB09E}" type="datetime1">
              <a:rPr lang="en-US" smtClean="0"/>
              <a:t>7/18/19</a:t>
            </a:fld>
            <a:endParaRPr lang="en-US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2379336" y="770100"/>
            <a:ext cx="2136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dirty="0">
                <a:solidFill>
                  <a:srgbClr val="FF0000"/>
                </a:solidFill>
              </a:rPr>
              <a:t>  9-chip stave;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33785" y="3484594"/>
            <a:ext cx="469314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Multi-Stave + Multi-RU -&gt; FELIX readout demonstrated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 err="1"/>
              <a:t>sPHENIX</a:t>
            </a:r>
            <a:r>
              <a:rPr lang="en-US" sz="1500" dirty="0"/>
              <a:t> GTM integrated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9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3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470396" y="2208161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3624300" y="2346660"/>
            <a:ext cx="140465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521088" y="815037"/>
            <a:ext cx="8005415" cy="292569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521089" y="3416483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218519" y="1752601"/>
            <a:ext cx="202286" cy="117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3989453" y="23466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57" y="85237"/>
            <a:ext cx="7886700" cy="665285"/>
          </a:xfrm>
        </p:spPr>
        <p:txBody>
          <a:bodyPr/>
          <a:lstStyle/>
          <a:p>
            <a:pPr algn="ctr"/>
            <a:r>
              <a:rPr lang="en-US" dirty="0"/>
              <a:t>2019 MVTX Test Setup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A4BE-FEF3-4C45-B5A2-8FD9612755FF}" type="datetime1">
              <a:rPr lang="en-US" smtClean="0"/>
              <a:t>7/18/19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14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521088" y="3817234"/>
            <a:ext cx="7943069" cy="2031325"/>
            <a:chOff x="694784" y="5089645"/>
            <a:chExt cx="10590758" cy="270843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270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756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5A65-4070-784E-BB27-AC47CE40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0249"/>
            <a:ext cx="7741577" cy="525563"/>
          </a:xfrm>
        </p:spPr>
        <p:txBody>
          <a:bodyPr/>
          <a:lstStyle/>
          <a:p>
            <a:r>
              <a:rPr lang="en-US" dirty="0"/>
              <a:t>The TB Team @Fermilab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98A8-4064-AB49-8764-09EC94FD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257" y="1508760"/>
            <a:ext cx="5950744" cy="3634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D1023-89F0-C943-9F42-2628FE16585C}"/>
              </a:ext>
            </a:extLst>
          </p:cNvPr>
          <p:cNvSpPr txBox="1"/>
          <p:nvPr/>
        </p:nvSpPr>
        <p:spPr>
          <a:xfrm>
            <a:off x="88424" y="1108948"/>
            <a:ext cx="4337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Matt, Hubert, Cameron, Gerd, </a:t>
            </a:r>
            <a:r>
              <a:rPr lang="en-US" dirty="0" err="1"/>
              <a:t>Zongze</a:t>
            </a:r>
            <a:r>
              <a:rPr lang="en-US" dirty="0"/>
              <a:t>, </a:t>
            </a:r>
          </a:p>
          <a:p>
            <a:r>
              <a:rPr lang="en-US" dirty="0"/>
              <a:t>Xuan, </a:t>
            </a:r>
            <a:r>
              <a:rPr lang="en-US" dirty="0" err="1"/>
              <a:t>Xiaochun</a:t>
            </a:r>
            <a:r>
              <a:rPr lang="en-US" dirty="0"/>
              <a:t>, photo by Ming</a:t>
            </a:r>
          </a:p>
          <a:p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AlexT</a:t>
            </a:r>
            <a:endParaRPr lang="en-US" dirty="0"/>
          </a:p>
          <a:p>
            <a:r>
              <a:rPr lang="en-US" dirty="0"/>
              <a:t>Not shown: </a:t>
            </a:r>
            <a:r>
              <a:rPr lang="en-US" dirty="0" err="1"/>
              <a:t>Sanghoon</a:t>
            </a:r>
            <a:r>
              <a:rPr lang="en-US" dirty="0"/>
              <a:t>, Yasser, Martin, Walt, </a:t>
            </a:r>
          </a:p>
          <a:p>
            <a:r>
              <a:rPr lang="en-US" dirty="0"/>
              <a:t>Abel. Chris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CEED8-00A4-CB4F-8FB8-2508AF0A9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5" y="2745142"/>
            <a:ext cx="3197812" cy="2398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DAEAB-67E9-9344-BBC7-F88C1F31874E}"/>
              </a:ext>
            </a:extLst>
          </p:cNvPr>
          <p:cNvSpPr txBox="1"/>
          <p:nvPr/>
        </p:nvSpPr>
        <p:spPr>
          <a:xfrm>
            <a:off x="4103026" y="550372"/>
            <a:ext cx="4487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taking shift in the evenings: 7PM – 7AM</a:t>
            </a:r>
          </a:p>
          <a:p>
            <a:r>
              <a:rPr lang="en-US" dirty="0"/>
              <a:t>Beam: every other  Monday –Friday 8:00AM – 8AM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1A7FFE-C81D-3340-8272-0F74AD2D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E59-6DEE-3F43-A277-B1EB48C9963C}" type="datetime1">
              <a:rPr lang="en-US" smtClean="0"/>
              <a:t>7/18/19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F9B1DB-5C98-444C-AB08-D4D0802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94D381-FD01-8745-8FB9-16106AA1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86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141" y="69915"/>
            <a:ext cx="7850423" cy="566108"/>
          </a:xfrm>
        </p:spPr>
        <p:txBody>
          <a:bodyPr>
            <a:normAutofit/>
          </a:bodyPr>
          <a:lstStyle/>
          <a:p>
            <a:r>
              <a:rPr lang="en-US" sz="2700" dirty="0"/>
              <a:t>Detector Misalignment &amp; Hit Spatial Resolution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3804337" y="958444"/>
            <a:ext cx="5307227" cy="2343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2739296"/>
            <a:ext cx="5390341" cy="2380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285596" y="763858"/>
            <a:ext cx="2968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Typically staves offset by,  </a:t>
            </a:r>
          </a:p>
          <a:p>
            <a:r>
              <a:rPr lang="en-US" sz="1500" dirty="0"/>
              <a:t>Horizontally: 20 x 30um = 600 um</a:t>
            </a:r>
          </a:p>
          <a:p>
            <a:r>
              <a:rPr lang="en-US" sz="15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4BEC-1EF4-D847-93AB-9D4EEB782858}" type="datetime1">
              <a:rPr lang="en-US" smtClean="0"/>
              <a:t>7/18/19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285596" y="1637563"/>
            <a:ext cx="4310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peak_sigma_core</a:t>
            </a:r>
            <a:r>
              <a:rPr lang="en-US" dirty="0">
                <a:solidFill>
                  <a:srgbClr val="FF0000"/>
                </a:solidFill>
              </a:rPr>
              <a:t> = 0.55 (pixel size ) =15 um</a:t>
            </a:r>
          </a:p>
          <a:p>
            <a:r>
              <a:rPr lang="en-US" dirty="0">
                <a:solidFill>
                  <a:srgbClr val="FF0000"/>
                </a:solidFill>
              </a:rPr>
              <a:t>Chip spatial resolution = 15/sqrt(2) = 11 um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5873074" y="4589023"/>
            <a:ext cx="1918781" cy="8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5929008" y="4238409"/>
            <a:ext cx="1918781" cy="802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5980078" y="3957678"/>
            <a:ext cx="1918781" cy="802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5754214" y="3670094"/>
            <a:ext cx="1918781" cy="802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6832465" y="3188240"/>
            <a:ext cx="0" cy="177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6713605" y="456209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6714821" y="4226084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6712388" y="3924521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6709957" y="364484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8059474" y="4499517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8096101" y="3924521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</p:spTree>
    <p:extLst>
      <p:ext uri="{BB962C8B-B14F-4D97-AF65-F5344CB8AC3E}">
        <p14:creationId xmlns:p14="http://schemas.microsoft.com/office/powerpoint/2010/main" val="468188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6505-54B7-3444-B7F3-C7E302CEC2D6}" type="datetime1">
              <a:rPr lang="en-US" smtClean="0"/>
              <a:t>7/18/19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5" y="989938"/>
            <a:ext cx="4953662" cy="3715247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429" y="612458"/>
            <a:ext cx="3906407" cy="21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428" y="3224749"/>
            <a:ext cx="3988572" cy="15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7800230" y="231584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0</a:t>
            </a:r>
          </a:p>
          <a:p>
            <a:r>
              <a:rPr lang="en-US" dirty="0"/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7800230" y="2865301"/>
            <a:ext cx="165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40</a:t>
            </a:r>
          </a:p>
          <a:p>
            <a:r>
              <a:rPr lang="en-US" dirty="0"/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357809" y="1091619"/>
            <a:ext cx="29020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MVTX 4-Stave Telescope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919376" y="83504"/>
            <a:ext cx="767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analysis in progress: all TB data in RCF</a:t>
            </a:r>
          </a:p>
          <a:p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/MAPS-</a:t>
            </a:r>
            <a:r>
              <a:rPr lang="en-US" dirty="0" err="1"/>
              <a:t>based_Vertex_Detector</a:t>
            </a:r>
            <a:r>
              <a:rPr lang="en-US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3192592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712"/>
            <a:ext cx="8054683" cy="8001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Tested New MVTX Long </a:t>
            </a:r>
            <a:r>
              <a:rPr lang="en-US" sz="3100" dirty="0" err="1"/>
              <a:t>SamTec</a:t>
            </a:r>
            <a:r>
              <a:rPr lang="en-US" sz="3100" dirty="0"/>
              <a:t> Readout Cables</a:t>
            </a:r>
            <a:br>
              <a:rPr lang="en-US" sz="3100" dirty="0"/>
            </a:br>
            <a:r>
              <a:rPr lang="en-US" sz="2325" dirty="0"/>
              <a:t>8.8m + 2.6m = 11.4m (10m desired for </a:t>
            </a:r>
            <a:r>
              <a:rPr lang="en-US" sz="2325" dirty="0" err="1"/>
              <a:t>sPHENIX</a:t>
            </a:r>
            <a:r>
              <a:rPr lang="en-US" sz="2325" dirty="0"/>
              <a:t>; ALICE 8m cables)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54" y="1007269"/>
            <a:ext cx="3102173" cy="4136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884" y="1979712"/>
            <a:ext cx="4218384" cy="3163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387" y="800101"/>
            <a:ext cx="2886075" cy="216455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EF34-6808-AF45-81E0-786E9C33D60C}" type="datetime1">
              <a:rPr lang="en-US" smtClean="0"/>
              <a:t>7/18/19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45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"/>
            <a:ext cx="8382000" cy="57255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MVTX Readout and Power Cable Route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ECD2-8D0E-C646-9B68-CD7DBACB8440}" type="datetime1">
              <a:rPr lang="en-US" smtClean="0"/>
              <a:t>7/18/19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1" y="846795"/>
            <a:ext cx="4395500" cy="3623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5535477" y="3603829"/>
            <a:ext cx="314560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Desired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5476" y="1049208"/>
            <a:ext cx="2380167" cy="246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6725560" y="1440511"/>
            <a:ext cx="118814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5447137" y="791016"/>
            <a:ext cx="273472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5535476" y="1120210"/>
            <a:ext cx="11015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714538" y="445857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6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B7F0-F62E-964A-8486-7AE88CAA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31675-1630-EE43-9173-E36D6E249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Physics of MVTX (3) </a:t>
            </a:r>
          </a:p>
          <a:p>
            <a:r>
              <a:rPr lang="en-US" dirty="0"/>
              <a:t>Project scope (~5)</a:t>
            </a:r>
          </a:p>
          <a:p>
            <a:r>
              <a:rPr lang="en-US" dirty="0"/>
              <a:t>Cost &amp; schedules (~5)</a:t>
            </a:r>
          </a:p>
          <a:p>
            <a:r>
              <a:rPr lang="en-US" dirty="0"/>
              <a:t>R&amp;D highlights (~5)</a:t>
            </a:r>
          </a:p>
          <a:p>
            <a:pPr lvl="1"/>
            <a:r>
              <a:rPr lang="en-US" dirty="0"/>
              <a:t>Stave extension </a:t>
            </a:r>
          </a:p>
          <a:p>
            <a:pPr lvl="1"/>
            <a:r>
              <a:rPr lang="en-US" dirty="0"/>
              <a:t>Readout cable </a:t>
            </a:r>
          </a:p>
          <a:p>
            <a:pPr lvl="1"/>
            <a:r>
              <a:rPr lang="en-US" dirty="0"/>
              <a:t>Readout integration, test beam runs </a:t>
            </a:r>
          </a:p>
          <a:p>
            <a:pPr lvl="1"/>
            <a:r>
              <a:rPr lang="en-US" dirty="0"/>
              <a:t>Mechanical system design </a:t>
            </a:r>
          </a:p>
          <a:p>
            <a:r>
              <a:rPr lang="en-US" dirty="0"/>
              <a:t>Recommendations from last April Review (~5)</a:t>
            </a:r>
          </a:p>
          <a:p>
            <a:r>
              <a:rPr lang="en-US" dirty="0"/>
              <a:t>Summary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91C1C-3882-2349-BBAF-AC96B119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52F76-C0AF-F148-8573-EFD9D12E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0415D-27FC-1C4F-A007-4BE60A05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1557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2DB8-974C-8447-BE08-865381CA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514"/>
            <a:ext cx="8229600" cy="738820"/>
          </a:xfrm>
        </p:spPr>
        <p:txBody>
          <a:bodyPr>
            <a:noAutofit/>
          </a:bodyPr>
          <a:lstStyle/>
          <a:p>
            <a:r>
              <a:rPr lang="en-US" sz="3200" dirty="0"/>
              <a:t>Recommendations from April Director’s Review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C81B9-7C95-8843-9CC5-B07ABFFD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C755-71F8-604D-978F-5B09ADA8CA8C}" type="datetime1">
              <a:rPr lang="en-US" smtClean="0"/>
              <a:t>7/18/19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A586-E974-684C-806D-5C85511C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9168AD-DFAC-F846-8D07-510C8B1EF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A45D-980F-9143-8F4A-91E06DA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5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AE9DF-A309-C14F-B32D-B5548B9D0A4D}" type="datetime1">
              <a:rPr lang="en-US" smtClean="0"/>
              <a:t>7/18/19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9" y="110437"/>
            <a:ext cx="3965203" cy="5045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165" y="64664"/>
            <a:ext cx="4044356" cy="5068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922564" y="1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Report from April BNL PD2/3 Reviews: Silicon Detectors - MVTX, INTT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578D7A-602F-1040-9128-DED560B42DE7}"/>
              </a:ext>
            </a:extLst>
          </p:cNvPr>
          <p:cNvSpPr/>
          <p:nvPr/>
        </p:nvSpPr>
        <p:spPr>
          <a:xfrm>
            <a:off x="305718" y="2988372"/>
            <a:ext cx="3445526" cy="8228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AEF064-A958-A049-AA04-9B0679EB35DF}"/>
              </a:ext>
            </a:extLst>
          </p:cNvPr>
          <p:cNvSpPr/>
          <p:nvPr/>
        </p:nvSpPr>
        <p:spPr>
          <a:xfrm>
            <a:off x="4865914" y="2295874"/>
            <a:ext cx="3445526" cy="692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8C9DDC-A570-4D45-BAA6-6C0F9B765E41}"/>
              </a:ext>
            </a:extLst>
          </p:cNvPr>
          <p:cNvSpPr/>
          <p:nvPr/>
        </p:nvSpPr>
        <p:spPr>
          <a:xfrm>
            <a:off x="4947163" y="3226612"/>
            <a:ext cx="3445526" cy="487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8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83972-54B9-4C4D-A793-C85B57A3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AFB9-9C36-A445-A01D-DD88BB0A116E}" type="datetime1">
              <a:rPr lang="en-US" smtClean="0"/>
              <a:t>7/18/19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057AB-6FB0-B040-AEBC-74A3B49A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82057-E189-1147-8B92-47F40438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0E5DF-4B09-FE4D-8A18-CA9698CE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90" y="0"/>
            <a:ext cx="4042172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CF3B0-B207-9640-A4A0-9D085985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4153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31F6C4-EFCE-5442-BF4D-0DEA169FD069}"/>
              </a:ext>
            </a:extLst>
          </p:cNvPr>
          <p:cNvCxnSpPr/>
          <p:nvPr/>
        </p:nvCxnSpPr>
        <p:spPr>
          <a:xfrm>
            <a:off x="1503802" y="1443661"/>
            <a:ext cx="3068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D3E62B-9E68-844E-927B-3ECE02448885}"/>
              </a:ext>
            </a:extLst>
          </p:cNvPr>
          <p:cNvSpPr txBox="1"/>
          <p:nvPr/>
        </p:nvSpPr>
        <p:spPr>
          <a:xfrm>
            <a:off x="5156686" y="3166123"/>
            <a:ext cx="4281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MVTX Risks - all in P6 now</a:t>
            </a:r>
          </a:p>
          <a:p>
            <a:pPr marL="214313" indent="-214313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WBS, PMP documents updated</a:t>
            </a:r>
          </a:p>
          <a:p>
            <a:pPr marL="214313" indent="-214313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Schedule &amp; Labor profile updated in P6 </a:t>
            </a:r>
          </a:p>
          <a:p>
            <a:r>
              <a:rPr lang="en-US" dirty="0">
                <a:solidFill>
                  <a:srgbClr val="FF0000"/>
                </a:solidFill>
              </a:rPr>
              <a:t>      (Glenn, Irina 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Need project fund NOW to meet the goals!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CD437-1433-AE4F-8B40-09445A2331A8}"/>
              </a:ext>
            </a:extLst>
          </p:cNvPr>
          <p:cNvSpPr/>
          <p:nvPr/>
        </p:nvSpPr>
        <p:spPr>
          <a:xfrm>
            <a:off x="1315138" y="1931865"/>
            <a:ext cx="3445526" cy="703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05298E-E60B-B047-B15F-3ADC4369B9F3}"/>
              </a:ext>
            </a:extLst>
          </p:cNvPr>
          <p:cNvCxnSpPr/>
          <p:nvPr/>
        </p:nvCxnSpPr>
        <p:spPr>
          <a:xfrm>
            <a:off x="1527212" y="492077"/>
            <a:ext cx="3068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E2387C-547E-F948-8C9D-232F1C523C1B}"/>
              </a:ext>
            </a:extLst>
          </p:cNvPr>
          <p:cNvCxnSpPr/>
          <p:nvPr/>
        </p:nvCxnSpPr>
        <p:spPr>
          <a:xfrm>
            <a:off x="1527212" y="806060"/>
            <a:ext cx="3068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826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0AB8-33C6-F047-821F-6D5D6882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236AC-F29B-484F-B5A9-60F5467B2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 modification and system integration</a:t>
            </a:r>
          </a:p>
          <a:p>
            <a:pPr lvl="1"/>
            <a:r>
              <a:rPr lang="en-US" dirty="0"/>
              <a:t>MVTX &amp; INTT integration  </a:t>
            </a:r>
          </a:p>
          <a:p>
            <a:r>
              <a:rPr lang="en-US" dirty="0"/>
              <a:t>Readout Electronics </a:t>
            </a:r>
          </a:p>
          <a:p>
            <a:pPr lvl="1"/>
            <a:r>
              <a:rPr lang="en-US" dirty="0"/>
              <a:t>RU, PU, FELIX, Readout cable </a:t>
            </a:r>
          </a:p>
          <a:p>
            <a:r>
              <a:rPr lang="en-US" dirty="0"/>
              <a:t>Mechanical integration </a:t>
            </a:r>
          </a:p>
          <a:p>
            <a:pPr lvl="1"/>
            <a:r>
              <a:rPr lang="en-US" dirty="0"/>
              <a:t>Detector </a:t>
            </a:r>
          </a:p>
          <a:p>
            <a:pPr lvl="1"/>
            <a:r>
              <a:rPr lang="en-US" dirty="0"/>
              <a:t>Service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1FA6-80ED-0546-BEB3-6BB7589D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0BCE5-AFA7-9B45-A5CA-148E8F75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690F-1783-6942-9C56-8A114A23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9439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793"/>
            <a:ext cx="6876555" cy="531956"/>
          </a:xfrm>
        </p:spPr>
        <p:txBody>
          <a:bodyPr/>
          <a:lstStyle/>
          <a:p>
            <a:r>
              <a:rPr lang="en-US" dirty="0"/>
              <a:t>Project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50435"/>
            <a:ext cx="7886700" cy="401682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Confirmed long </a:t>
            </a:r>
            <a:r>
              <a:rPr lang="en-US" dirty="0" err="1"/>
              <a:t>SamTec</a:t>
            </a:r>
            <a:r>
              <a:rPr lang="en-US" dirty="0"/>
              <a:t> readout cables recently – last key integration R&amp;D</a:t>
            </a:r>
          </a:p>
          <a:p>
            <a:pPr lvl="1"/>
            <a:r>
              <a:rPr lang="en-US" dirty="0"/>
              <a:t>11.4m long cables, &gt; 10m desired length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scheduled 7/10 @BNL, MVTX/INTT/TPC…</a:t>
            </a:r>
          </a:p>
          <a:p>
            <a:r>
              <a:rPr lang="en-US" dirty="0"/>
              <a:t>Release of early R&amp;D fund in progress</a:t>
            </a:r>
          </a:p>
          <a:p>
            <a:pPr lvl="1"/>
            <a:r>
              <a:rPr lang="en-US" dirty="0"/>
              <a:t>MVTX mechanical engineering design, MIT/LANL</a:t>
            </a:r>
          </a:p>
          <a:p>
            <a:pPr lvl="1"/>
            <a:r>
              <a:rPr lang="en-US" dirty="0"/>
              <a:t>Preparation for Stave and RU acceptance test, LBNL, UT-Austin </a:t>
            </a:r>
          </a:p>
          <a:p>
            <a:r>
              <a:rPr lang="en-US" dirty="0">
                <a:solidFill>
                  <a:srgbClr val="FF0000"/>
                </a:solidFill>
              </a:rPr>
              <a:t>MVTX Cost &amp; Schedule Review – we are ready for full production </a:t>
            </a:r>
          </a:p>
          <a:p>
            <a:pPr lvl="1"/>
            <a:r>
              <a:rPr lang="en-US" dirty="0"/>
              <a:t>July 29-30 @BNL </a:t>
            </a:r>
          </a:p>
          <a:p>
            <a:pPr lvl="1"/>
            <a:r>
              <a:rPr lang="en-US" dirty="0"/>
              <a:t>WBS, PMP, Risk Registry, P6 being updated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Stave and RU production at CERN </a:t>
            </a:r>
          </a:p>
          <a:p>
            <a:pPr lvl="1"/>
            <a:r>
              <a:rPr lang="en-US" dirty="0"/>
              <a:t>DOE Fund arrived at UTK/US-ALICE</a:t>
            </a:r>
          </a:p>
          <a:p>
            <a:pPr lvl="1"/>
            <a:r>
              <a:rPr lang="en-US" dirty="0"/>
              <a:t>Procurement in progress</a:t>
            </a:r>
          </a:p>
          <a:p>
            <a:pPr lvl="2"/>
            <a:r>
              <a:rPr lang="en-US" dirty="0"/>
              <a:t>CERN is ready to proceed with stave production</a:t>
            </a:r>
          </a:p>
          <a:p>
            <a:pPr lvl="2"/>
            <a:r>
              <a:rPr lang="en-US" dirty="0"/>
              <a:t>60 MVTX RUs delivered to CERN</a:t>
            </a:r>
          </a:p>
          <a:p>
            <a:pPr lvl="1"/>
            <a:r>
              <a:rPr lang="en-US" dirty="0"/>
              <a:t>Power mezzanine and transition boards produced at UT-A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BC1B-6643-3343-8DDD-F178467C8223}" type="datetime1">
              <a:rPr lang="en-US" smtClean="0"/>
              <a:t>7/18/19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22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7944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dirty="0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86DE-5BDD-744D-A372-6B6DD9FC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4-Stave Telescope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9AC54-D80A-2E41-B2A7-E4A2C63C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8702C-3EBF-C848-9363-5681620E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788D7-B8C8-2C4E-A718-FA77F164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56484-7AC8-254B-B93C-348FBD9AE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07219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20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BEA3-D745-8D46-8AA8-F1A66B3E5248}" type="datetime1">
              <a:rPr lang="en-US" smtClean="0"/>
              <a:t>7/18/19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29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99" y="102395"/>
            <a:ext cx="7141823" cy="480646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Analysis: Cluster size vs Angle</a:t>
            </a:r>
          </a:p>
        </p:txBody>
      </p:sp>
      <p:pic>
        <p:nvPicPr>
          <p:cNvPr id="3074" name="Picture 2" descr="https://www.phenix.bnl.gov/WWW/publish/mxliu/sPHENIX/LDRD/Telescope/plots/Run-968-Hit-Map.jpg">
            <a:extLst>
              <a:ext uri="{FF2B5EF4-FFF2-40B4-BE49-F238E27FC236}">
                <a16:creationId xmlns:a16="http://schemas.microsoft.com/office/drawing/2014/main" id="{F57DA59B-E63E-AF44-A860-37EC406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38" y="1404402"/>
            <a:ext cx="3833735" cy="13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henix.bnl.gov/WWW/publish/mxliu/sPHENIX/LDRD/Telescope/plots/Run-968-Phi-0-cluster-size-log.jpg">
            <a:extLst>
              <a:ext uri="{FF2B5EF4-FFF2-40B4-BE49-F238E27FC236}">
                <a16:creationId xmlns:a16="http://schemas.microsoft.com/office/drawing/2014/main" id="{F942988D-0C33-5B4C-9272-104295AF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07" y="629995"/>
            <a:ext cx="3356603" cy="22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6255515" y="1526731"/>
            <a:ext cx="17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 0-degree</a:t>
            </a:r>
          </a:p>
          <a:p>
            <a:r>
              <a:rPr lang="en-US" b="1" dirty="0"/>
              <a:t>Cluster Size ~ 2.4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5D81A-2F64-4846-AE7F-95E5761CA32F}"/>
              </a:ext>
            </a:extLst>
          </p:cNvPr>
          <p:cNvCxnSpPr>
            <a:cxnSpLocks/>
          </p:cNvCxnSpPr>
          <p:nvPr/>
        </p:nvCxnSpPr>
        <p:spPr>
          <a:xfrm flipV="1">
            <a:off x="2655133" y="1041217"/>
            <a:ext cx="0" cy="18681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27225-A053-AE4B-82B9-C5702C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3A7F-1450-CD44-88BE-C04154CF725E}" type="datetime1">
              <a:rPr lang="en-US" smtClean="0"/>
              <a:t>7/18/19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414272-1897-C241-BFE3-7CFD5943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C91FC-9836-914C-85E2-4E7DB62B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29</a:t>
            </a:fld>
            <a:endParaRPr lang="en-US"/>
          </a:p>
        </p:txBody>
      </p:sp>
      <p:pic>
        <p:nvPicPr>
          <p:cNvPr id="11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22B49197-27EF-E644-92A2-35B0B76B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152" y="2804790"/>
            <a:ext cx="3278656" cy="22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C26C04EB-5802-7146-8800-52F96D72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66" y="3415368"/>
            <a:ext cx="3858279" cy="13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2D6E02-19A2-8644-A836-4B863B1B3B97}"/>
              </a:ext>
            </a:extLst>
          </p:cNvPr>
          <p:cNvCxnSpPr>
            <a:cxnSpLocks/>
          </p:cNvCxnSpPr>
          <p:nvPr/>
        </p:nvCxnSpPr>
        <p:spPr>
          <a:xfrm flipH="1" flipV="1">
            <a:off x="1871481" y="3249600"/>
            <a:ext cx="2306070" cy="17813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0B9BC2-6384-5141-847C-0A3D68BBD85F}"/>
              </a:ext>
            </a:extLst>
          </p:cNvPr>
          <p:cNvSpPr txBox="1"/>
          <p:nvPr/>
        </p:nvSpPr>
        <p:spPr>
          <a:xfrm>
            <a:off x="6365542" y="3436108"/>
            <a:ext cx="17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 40-deg</a:t>
            </a:r>
          </a:p>
          <a:p>
            <a:r>
              <a:rPr lang="en-US" b="1" dirty="0"/>
              <a:t>Cluster Size ~ 3.0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34BB-02C2-A040-A7A1-5ACDAE5A068D}"/>
              </a:ext>
            </a:extLst>
          </p:cNvPr>
          <p:cNvSpPr txBox="1"/>
          <p:nvPr/>
        </p:nvSpPr>
        <p:spPr>
          <a:xfrm>
            <a:off x="750538" y="576984"/>
            <a:ext cx="396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calibrate MC simulations and tracking</a:t>
            </a:r>
          </a:p>
          <a:p>
            <a:pPr marL="214313" indent="-214313">
              <a:buFontTx/>
              <a:buChar char="-"/>
            </a:pPr>
            <a:r>
              <a:rPr lang="en-US" dirty="0"/>
              <a:t>Stave geometry, alignment </a:t>
            </a:r>
          </a:p>
          <a:p>
            <a:pPr marL="214313" indent="-214313">
              <a:buFontTx/>
              <a:buChar char="-"/>
            </a:pPr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122562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49C2-18CB-AF42-B26F-E4A35E7F2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</a:t>
            </a:r>
            <a:r>
              <a:rPr lang="en-US" baseline="30000" dirty="0"/>
              <a:t>rd</a:t>
            </a:r>
            <a:r>
              <a:rPr lang="en-US" dirty="0"/>
              <a:t> Science Pillar by MVTX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9D9E9-3826-D347-A863-EE92DA7FF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B283A-435E-A34C-84BA-3A35A471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52A03-E9E1-D94C-AB2F-80FFAECB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8C9DE-C111-3048-81AB-5870D16A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858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382750" y="1262859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1" y="9996"/>
            <a:ext cx="7684592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1" y="2040883"/>
            <a:ext cx="2228219" cy="5619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4946611" y="2643820"/>
            <a:ext cx="2177189" cy="16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6" y="2200931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28189" y="852534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6" y="3583156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30" y="3804717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5" y="159298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1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1" y="1761352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4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- WBS3.2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97973" y="843220"/>
            <a:ext cx="4521903" cy="28052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MVTX sensor &amp; Electronics</a:t>
            </a:r>
          </a:p>
          <a:p>
            <a:pPr lvl="1"/>
            <a:r>
              <a:rPr lang="en-US" dirty="0"/>
              <a:t>Readout Integration</a:t>
            </a:r>
          </a:p>
          <a:p>
            <a:pPr lvl="2"/>
            <a:r>
              <a:rPr lang="en-US" dirty="0"/>
              <a:t>Frontend:  ALICE/ITS RU </a:t>
            </a:r>
          </a:p>
          <a:p>
            <a:pPr lvl="2"/>
            <a:r>
              <a:rPr lang="en-US" dirty="0"/>
              <a:t>Backend: ATLAS FELIX</a:t>
            </a:r>
          </a:p>
          <a:p>
            <a:pPr marL="1028700" lvl="3" indent="0">
              <a:buNone/>
            </a:pPr>
            <a:endParaRPr lang="en-US" dirty="0"/>
          </a:p>
          <a:p>
            <a:pPr lvl="1"/>
            <a:r>
              <a:rPr lang="en-US" dirty="0"/>
              <a:t>Assembly &amp; production @US: ~$5M</a:t>
            </a:r>
          </a:p>
          <a:p>
            <a:pPr lvl="2"/>
            <a:r>
              <a:rPr lang="en-US" dirty="0"/>
              <a:t>QA &amp; assembly </a:t>
            </a:r>
          </a:p>
          <a:p>
            <a:pPr lvl="3"/>
            <a:r>
              <a:rPr lang="en-US" dirty="0"/>
              <a:t>RU boards @UT-A</a:t>
            </a:r>
          </a:p>
          <a:p>
            <a:pPr lvl="3"/>
            <a:r>
              <a:rPr lang="en-US" dirty="0"/>
              <a:t>Half detectors @LBNL </a:t>
            </a:r>
          </a:p>
          <a:p>
            <a:pPr lvl="3"/>
            <a:r>
              <a:rPr lang="en-US" dirty="0"/>
              <a:t>FELIX boards @LANL/BNL, 6+spares(2)</a:t>
            </a:r>
          </a:p>
          <a:p>
            <a:pPr lvl="2"/>
            <a:r>
              <a:rPr lang="en-US" dirty="0"/>
              <a:t>Ancillary systems - “adopt” ALICE ITS system</a:t>
            </a:r>
          </a:p>
          <a:p>
            <a:pPr lvl="3"/>
            <a:r>
              <a:rPr lang="en-US" dirty="0"/>
              <a:t>Power, slow control &amp; monitoring etc.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19875" y="837054"/>
            <a:ext cx="4320915" cy="38791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Mechanical system </a:t>
            </a:r>
          </a:p>
          <a:p>
            <a:pPr lvl="1"/>
            <a:r>
              <a:rPr lang="en-US" dirty="0"/>
              <a:t>Modify ALICE/ITS mechanical structures</a:t>
            </a:r>
          </a:p>
          <a:p>
            <a:pPr lvl="2"/>
            <a:r>
              <a:rPr lang="en-US" dirty="0"/>
              <a:t>End Wheels</a:t>
            </a:r>
          </a:p>
          <a:p>
            <a:pPr lvl="2"/>
            <a:r>
              <a:rPr lang="en-US" dirty="0"/>
              <a:t>Cylindrical structure shells</a:t>
            </a:r>
          </a:p>
          <a:p>
            <a:pPr lvl="2"/>
            <a:r>
              <a:rPr lang="en-US" dirty="0"/>
              <a:t>Service half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/>
              <a:t>Design &amp; simulations, MIT/LANL</a:t>
            </a:r>
          </a:p>
          <a:p>
            <a:pPr lvl="2"/>
            <a:r>
              <a:rPr lang="en-US" dirty="0"/>
              <a:t>Composite structure production,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A30-56DB-2B4A-ACD6-6A974F04D0E1}" type="datetime1">
              <a:rPr lang="en-US" smtClean="0"/>
              <a:t>7/18/19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-77887" y="3699490"/>
            <a:ext cx="52703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rgbClr val="00B050"/>
                </a:solidFill>
              </a:rPr>
              <a:t>Production @CERN: $1.36M,  a separate BNL project</a:t>
            </a:r>
          </a:p>
          <a:p>
            <a:pPr lvl="2"/>
            <a:r>
              <a:rPr lang="en-US" dirty="0"/>
              <a:t>- 84 ALICE/ITS-IB (modified) staves from CERN</a:t>
            </a:r>
          </a:p>
          <a:p>
            <a:pPr lvl="3"/>
            <a:r>
              <a:rPr lang="en-US" dirty="0"/>
              <a:t>Acceptance test @LBNL, 48+spares(2-inner layers+)  </a:t>
            </a:r>
          </a:p>
          <a:p>
            <a:pPr lvl="2"/>
            <a:r>
              <a:rPr lang="en-US" dirty="0"/>
              <a:t>- 60 ALICE/ITS-RU from CERN</a:t>
            </a:r>
          </a:p>
          <a:p>
            <a:pPr lvl="3"/>
            <a:r>
              <a:rPr lang="en-US" dirty="0"/>
              <a:t>Acceptance test @UT-Austin, 48+spares(12)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06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000" dirty="0"/>
              <a:t>MVTX Readout, Power and Controls</a:t>
            </a:r>
            <a:endParaRPr lang="en-US" sz="21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F60-EC9A-2345-9811-5785A51AC211}" type="datetime1">
              <a:rPr lang="en-US" smtClean="0"/>
              <a:t>7/18/19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7858494" y="809771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Jo’s talk</a:t>
            </a:r>
          </a:p>
        </p:txBody>
      </p:sp>
    </p:spTree>
    <p:extLst>
      <p:ext uri="{BB962C8B-B14F-4D97-AF65-F5344CB8AC3E}">
        <p14:creationId xmlns:p14="http://schemas.microsoft.com/office/powerpoint/2010/main" val="333070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70" y="1272993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5" y="1910552"/>
            <a:ext cx="4979206" cy="284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631"/>
            <a:ext cx="7576394" cy="673050"/>
          </a:xfrm>
        </p:spPr>
        <p:txBody>
          <a:bodyPr>
            <a:noAutofit/>
          </a:bodyPr>
          <a:lstStyle/>
          <a:p>
            <a:r>
              <a:rPr lang="en-US" sz="27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12" y="669221"/>
            <a:ext cx="7164472" cy="94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PP-1b,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PP-1b to PP-2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0C02-014C-8F4C-9BE3-B08E5DC8C761}" type="datetime1">
              <a:rPr lang="en-US" smtClean="0"/>
              <a:t>7/18/19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7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4816298" y="2108122"/>
            <a:ext cx="1791951" cy="844164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4816298" y="3696326"/>
            <a:ext cx="1791952" cy="88773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7" y="4584057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600468" y="3028950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111858" y="3779733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3322367" y="4223264"/>
            <a:ext cx="1227243" cy="405887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PP-1a: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short </a:t>
            </a:r>
            <a:r>
              <a:rPr lang="en-US" sz="1000" dirty="0">
                <a:solidFill>
                  <a:srgbClr val="FF0000"/>
                </a:solidFill>
              </a:rPr>
              <a:t>signal cables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533400" y="4443459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2530796" y="4734566"/>
            <a:ext cx="935819" cy="405887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PP-1b: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power cables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990600" y="2492502"/>
            <a:ext cx="914400" cy="612648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Barrel</a:t>
            </a:r>
          </a:p>
        </p:txBody>
      </p:sp>
    </p:spTree>
    <p:extLst>
      <p:ext uri="{BB962C8B-B14F-4D97-AF65-F5344CB8AC3E}">
        <p14:creationId xmlns:p14="http://schemas.microsoft.com/office/powerpoint/2010/main" val="1148583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95F7-D7F6-5A4A-BB4E-8A3FE771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081"/>
            <a:ext cx="7647772" cy="575738"/>
          </a:xfrm>
        </p:spPr>
        <p:txBody>
          <a:bodyPr/>
          <a:lstStyle/>
          <a:p>
            <a:r>
              <a:rPr lang="en-US" sz="3200" dirty="0"/>
              <a:t>Preliminary Mechanical Design Completed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73B62-0CB8-9440-BFA2-129F1DA4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334"/>
            <a:ext cx="9144000" cy="297833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F1C893-CD6E-9747-9A55-2C3C5F2C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908E-D4AD-E94D-A5D9-9B518C087868}" type="datetime1">
              <a:rPr lang="en-US" smtClean="0"/>
              <a:t>7/18/19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CB408-28A9-474D-8CEE-0C1D08A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E35C0-FBF7-444A-A773-D7D73DA5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303DB-6D41-4A48-B596-227DDB9B4D25}"/>
              </a:ext>
            </a:extLst>
          </p:cNvPr>
          <p:cNvSpPr txBox="1"/>
          <p:nvPr/>
        </p:nvSpPr>
        <p:spPr>
          <a:xfrm>
            <a:off x="3845697" y="4114746"/>
            <a:ext cx="348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/event/6377/</a:t>
            </a:r>
          </a:p>
          <a:p>
            <a:endParaRPr lang="en-US" dirty="0"/>
          </a:p>
          <a:p>
            <a:pPr marL="214313" indent="-214313">
              <a:buFontTx/>
              <a:buChar char="-"/>
            </a:pPr>
            <a:r>
              <a:rPr lang="en-US" dirty="0"/>
              <a:t>MVTX, INTT, TPC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1E4AA-6215-B84B-9536-3CBE266A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30" y="3279815"/>
            <a:ext cx="5343525" cy="742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CE64CD-CAAF-C042-BF67-ECCA69AE92A6}"/>
              </a:ext>
            </a:extLst>
          </p:cNvPr>
          <p:cNvSpPr txBox="1"/>
          <p:nvPr/>
        </p:nvSpPr>
        <p:spPr>
          <a:xfrm>
            <a:off x="7696200" y="610982"/>
            <a:ext cx="1387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Camelia’ talk</a:t>
            </a:r>
          </a:p>
        </p:txBody>
      </p:sp>
    </p:spTree>
    <p:extLst>
      <p:ext uri="{BB962C8B-B14F-4D97-AF65-F5344CB8AC3E}">
        <p14:creationId xmlns:p14="http://schemas.microsoft.com/office/powerpoint/2010/main" val="105737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05-1F3A-194A-9C05-AD1A10DB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Major Items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D7454-510F-E64A-AC2F-44CC4205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F62E8-21B2-C74F-8105-4699973D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0181-C5B0-514D-ACB6-8D11062C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8584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41926</TotalTime>
  <Words>1570</Words>
  <Application>Microsoft Macintosh PowerPoint</Application>
  <PresentationFormat>On-screen Show (16:9)</PresentationFormat>
  <Paragraphs>387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 sPHENIX  MVTX  Cost and Schedule Review </vt:lpstr>
      <vt:lpstr>Outline</vt:lpstr>
      <vt:lpstr>The 3rd Science Pillar by MVTX</vt:lpstr>
      <vt:lpstr>MVTX Detector – Modified from ALICE/ITS Design</vt:lpstr>
      <vt:lpstr>Scope of the MVTX Project - WBS3.2</vt:lpstr>
      <vt:lpstr>MVTX Readout, Power and Controls</vt:lpstr>
      <vt:lpstr>MVTX Global Mechanical System Integration </vt:lpstr>
      <vt:lpstr>Preliminary Mechanical Design Completed </vt:lpstr>
      <vt:lpstr>Cost of Major Items</vt:lpstr>
      <vt:lpstr>Schedule &amp; Milestones </vt:lpstr>
      <vt:lpstr>MVTX Schedules and Milestones (3/2019)</vt:lpstr>
      <vt:lpstr>R&amp;D Highlights</vt:lpstr>
      <vt:lpstr>Very Successful Test Beam @Fermilab 5/20-25, 6/17-22, 2019</vt:lpstr>
      <vt:lpstr>2019 MVTX Test Setup</vt:lpstr>
      <vt:lpstr>The TB Team @Fermilab</vt:lpstr>
      <vt:lpstr>Detector Misalignment &amp; Hit Spatial Resolution</vt:lpstr>
      <vt:lpstr>PowerPoint Presentation</vt:lpstr>
      <vt:lpstr>Tested New MVTX Long SamTec Readout Cables 8.8m + 2.6m = 11.4m (10m desired for sPHENIX; ALICE 8m cables)</vt:lpstr>
      <vt:lpstr>MVTX Readout and Power Cable Route</vt:lpstr>
      <vt:lpstr>Recommendations from April Director’s Review </vt:lpstr>
      <vt:lpstr>PowerPoint Presentation</vt:lpstr>
      <vt:lpstr>PowerPoint Presentation</vt:lpstr>
      <vt:lpstr>Technical Readiness</vt:lpstr>
      <vt:lpstr>Project Status</vt:lpstr>
      <vt:lpstr>Summary</vt:lpstr>
      <vt:lpstr>Back Up</vt:lpstr>
      <vt:lpstr>MVTX 4-Stave Telescope</vt:lpstr>
      <vt:lpstr>PowerPoint Presentation</vt:lpstr>
      <vt:lpstr>Offline Analysis: Cluster size vs Angle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430</cp:revision>
  <cp:lastPrinted>2015-10-28T19:08:40Z</cp:lastPrinted>
  <dcterms:created xsi:type="dcterms:W3CDTF">2015-10-24T00:32:43Z</dcterms:created>
  <dcterms:modified xsi:type="dcterms:W3CDTF">2019-07-19T04:45:01Z</dcterms:modified>
</cp:coreProperties>
</file>