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56" r:id="rId2"/>
    <p:sldId id="868" r:id="rId3"/>
    <p:sldId id="257" r:id="rId4"/>
    <p:sldId id="258" r:id="rId5"/>
    <p:sldId id="261" r:id="rId6"/>
    <p:sldId id="259" r:id="rId7"/>
    <p:sldId id="260" r:id="rId8"/>
    <p:sldId id="869" r:id="rId9"/>
    <p:sldId id="870" r:id="rId10"/>
    <p:sldId id="872" r:id="rId11"/>
    <p:sldId id="871" r:id="rId12"/>
    <p:sldId id="873"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4"/>
    <p:restoredTop sz="94645"/>
  </p:normalViewPr>
  <p:slideViewPr>
    <p:cSldViewPr snapToGrid="0">
      <p:cViewPr varScale="1">
        <p:scale>
          <a:sx n="132" d="100"/>
          <a:sy n="132" d="100"/>
        </p:scale>
        <p:origin x="168" y="90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ef2b86c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ef2b86c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ef2b86c7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ef2b86c7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ef2b86c7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ef2b86c7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ef2b86c7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ef2b86c7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f2b86c7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f2b86c7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75254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326125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79"/>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216346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0571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247469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259718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July 29-30,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236219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July 29-30, 2019</a:t>
            </a:r>
          </a:p>
        </p:txBody>
      </p:sp>
      <p:sp>
        <p:nvSpPr>
          <p:cNvPr id="8"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401465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July 29-30, 2019</a:t>
            </a:r>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sPHENIX  Director's Review - Homework</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17711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July 29-30, 2019</a:t>
            </a:r>
          </a:p>
        </p:txBody>
      </p:sp>
      <p:sp>
        <p:nvSpPr>
          <p:cNvPr id="3"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212440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29-30,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419014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422910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29-30,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278398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July 29-30, 2019</a:t>
            </a:r>
            <a:endParaRPr lang="en-US" altLang="en-US" dirty="0"/>
          </a:p>
        </p:txBody>
      </p:sp>
      <p:sp>
        <p:nvSpPr>
          <p:cNvPr id="5" name="Footer Placeholder 4"/>
          <p:cNvSpPr>
            <a:spLocks noGrp="1"/>
          </p:cNvSpPr>
          <p:nvPr>
            <p:ph type="ftr" sz="quarter" idx="3"/>
          </p:nvPr>
        </p:nvSpPr>
        <p:spPr>
          <a:xfrm>
            <a:off x="3171031" y="4914900"/>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Director's Review - Homework</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6"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24800" y="1"/>
            <a:ext cx="1149783" cy="57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39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ropbox.com/s/ba3cnkqigsibqem/mvtxInstallationSteps_jasonIntegrationMeet_20190710.pptx?dl=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2.xml"/><Relationship Id="rId5" Type="http://schemas.openxmlformats.org/officeDocument/2006/relationships/image" Target="../media/image8.tiff"/><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3017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MVTX C&amp;S Review Homework</a:t>
            </a:r>
            <a:endParaRPr dirty="0"/>
          </a:p>
        </p:txBody>
      </p:sp>
      <p:sp>
        <p:nvSpPr>
          <p:cNvPr id="55" name="Google Shape;55;p13"/>
          <p:cNvSpPr txBox="1">
            <a:spLocks noGrp="1"/>
          </p:cNvSpPr>
          <p:nvPr>
            <p:ph type="subTitle" idx="1"/>
          </p:nvPr>
        </p:nvSpPr>
        <p:spPr>
          <a:xfrm>
            <a:off x="311700" y="2456400"/>
            <a:ext cx="8520600" cy="13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Ming Liu </a:t>
            </a:r>
            <a:endParaRPr dirty="0"/>
          </a:p>
          <a:p>
            <a:pPr marL="0" lvl="0" indent="0" algn="ctr" rtl="0">
              <a:spcBef>
                <a:spcPts val="0"/>
              </a:spcBef>
              <a:spcAft>
                <a:spcPts val="0"/>
              </a:spcAft>
              <a:buNone/>
            </a:pPr>
            <a:r>
              <a:rPr lang="en" dirty="0"/>
              <a:t>for the MVTX Group</a:t>
            </a:r>
          </a:p>
          <a:p>
            <a:pPr marL="0" lvl="0" indent="0" algn="ctr" rtl="0">
              <a:spcBef>
                <a:spcPts val="0"/>
              </a:spcBef>
              <a:spcAft>
                <a:spcPts val="0"/>
              </a:spcAft>
              <a:buNone/>
            </a:pPr>
            <a:r>
              <a:rPr lang="en" dirty="0"/>
              <a:t>July 29-30, 2019 </a:t>
            </a:r>
            <a:endParaRPr dirty="0"/>
          </a:p>
        </p:txBody>
      </p:sp>
      <p:sp>
        <p:nvSpPr>
          <p:cNvPr id="2" name="Date Placeholder 1">
            <a:extLst>
              <a:ext uri="{FF2B5EF4-FFF2-40B4-BE49-F238E27FC236}">
                <a16:creationId xmlns:a16="http://schemas.microsoft.com/office/drawing/2014/main" id="{754A7EF8-C018-1545-A18E-FEA6F917F8F7}"/>
              </a:ext>
            </a:extLst>
          </p:cNvPr>
          <p:cNvSpPr>
            <a:spLocks noGrp="1"/>
          </p:cNvSpPr>
          <p:nvPr>
            <p:ph type="dt" sz="half" idx="10"/>
          </p:nvPr>
        </p:nvSpPr>
        <p:spPr/>
        <p:txBody>
          <a:bodyPr/>
          <a:lstStyle/>
          <a:p>
            <a:pPr>
              <a:defRPr/>
            </a:pPr>
            <a:r>
              <a:rPr lang="en-US" altLang="en-US"/>
              <a:t>July 29-30, 2019</a:t>
            </a:r>
          </a:p>
        </p:txBody>
      </p:sp>
      <p:sp>
        <p:nvSpPr>
          <p:cNvPr id="3" name="Footer Placeholder 2">
            <a:extLst>
              <a:ext uri="{FF2B5EF4-FFF2-40B4-BE49-F238E27FC236}">
                <a16:creationId xmlns:a16="http://schemas.microsoft.com/office/drawing/2014/main" id="{0BAB1368-C426-A745-87D5-760B118B9A2C}"/>
              </a:ext>
            </a:extLst>
          </p:cNvPr>
          <p:cNvSpPr>
            <a:spLocks noGrp="1"/>
          </p:cNvSpPr>
          <p:nvPr>
            <p:ph type="ftr" sz="quarter" idx="11"/>
          </p:nvPr>
        </p:nvSpPr>
        <p:spPr/>
        <p:txBody>
          <a:bodyPr/>
          <a:lstStyle/>
          <a:p>
            <a:pPr>
              <a:defRPr/>
            </a:pPr>
            <a:r>
              <a:rPr lang="en-US"/>
              <a:t>sPHENIX  Director's Review - Homework</a:t>
            </a:r>
            <a:endParaRPr lang="en-US" dirty="0"/>
          </a:p>
        </p:txBody>
      </p:sp>
      <p:sp>
        <p:nvSpPr>
          <p:cNvPr id="4" name="Slide Number Placeholder 3">
            <a:extLst>
              <a:ext uri="{FF2B5EF4-FFF2-40B4-BE49-F238E27FC236}">
                <a16:creationId xmlns:a16="http://schemas.microsoft.com/office/drawing/2014/main" id="{87E23A68-2416-644F-A423-9C5DE48EE31C}"/>
              </a:ext>
            </a:extLst>
          </p:cNvPr>
          <p:cNvSpPr>
            <a:spLocks noGrp="1"/>
          </p:cNvSpPr>
          <p:nvPr>
            <p:ph type="sldNum" sz="quarter" idx="12"/>
          </p:nvPr>
        </p:nvSpPr>
        <p:spPr/>
        <p:txBody>
          <a:bodyPr/>
          <a:lstStyle/>
          <a:p>
            <a:fld id="{821615D7-3BC1-4233-BC99-0E8D4008AB52}"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34C-0DFB-1441-BD6E-64A04F90F0F1}"/>
              </a:ext>
            </a:extLst>
          </p:cNvPr>
          <p:cNvSpPr>
            <a:spLocks noGrp="1"/>
          </p:cNvSpPr>
          <p:nvPr>
            <p:ph type="title"/>
          </p:nvPr>
        </p:nvSpPr>
        <p:spPr>
          <a:xfrm>
            <a:off x="311700" y="-74739"/>
            <a:ext cx="8520600" cy="572700"/>
          </a:xfrm>
        </p:spPr>
        <p:txBody>
          <a:bodyPr/>
          <a:lstStyle/>
          <a:p>
            <a:r>
              <a:rPr lang="en-US" dirty="0"/>
              <a:t>Carbon fiber work </a:t>
            </a:r>
          </a:p>
        </p:txBody>
      </p:sp>
      <p:sp>
        <p:nvSpPr>
          <p:cNvPr id="3" name="Text Placeholder 2">
            <a:extLst>
              <a:ext uri="{FF2B5EF4-FFF2-40B4-BE49-F238E27FC236}">
                <a16:creationId xmlns:a16="http://schemas.microsoft.com/office/drawing/2014/main" id="{7C369931-04E1-4640-BCB4-B86BE0CFCE51}"/>
              </a:ext>
            </a:extLst>
          </p:cNvPr>
          <p:cNvSpPr>
            <a:spLocks noGrp="1"/>
          </p:cNvSpPr>
          <p:nvPr>
            <p:ph type="body" idx="1"/>
          </p:nvPr>
        </p:nvSpPr>
        <p:spPr>
          <a:xfrm>
            <a:off x="311700" y="777089"/>
            <a:ext cx="8520600" cy="3416400"/>
          </a:xfrm>
        </p:spPr>
        <p:txBody>
          <a:bodyPr>
            <a:normAutofit lnSpcReduction="10000"/>
          </a:bodyPr>
          <a:lstStyle/>
          <a:p>
            <a:pPr marL="114300" lvl="0" indent="0">
              <a:buNone/>
            </a:pPr>
            <a:r>
              <a:rPr lang="en-US" sz="1700" b="1" dirty="0"/>
              <a:t>Q2. Discuss possible conflict with other activities in the carbon fiber shop (e.g. ATLAS,…).</a:t>
            </a:r>
            <a:endParaRPr lang="en-US" b="1" dirty="0"/>
          </a:p>
          <a:p>
            <a:pPr marL="114300" indent="0">
              <a:buNone/>
            </a:pPr>
            <a:endParaRPr lang="en-US" sz="1800" dirty="0"/>
          </a:p>
          <a:p>
            <a:pPr marL="114300" indent="0">
              <a:buNone/>
            </a:pPr>
            <a:r>
              <a:rPr lang="en-US" sz="1800" dirty="0"/>
              <a:t>A:</a:t>
            </a:r>
          </a:p>
          <a:p>
            <a:pPr marL="114300" indent="0">
              <a:buNone/>
            </a:pPr>
            <a:r>
              <a:rPr lang="en-US" sz="1800" dirty="0"/>
              <a:t>Based on Eric </a:t>
            </a:r>
            <a:r>
              <a:rPr lang="en-US" sz="1800" dirty="0" err="1"/>
              <a:t>Anderssen’s</a:t>
            </a:r>
            <a:r>
              <a:rPr lang="en-US" sz="1800" dirty="0"/>
              <a:t> estimate, MVTX carbon composite structure production has no conflict with current LBNL CF activities. </a:t>
            </a:r>
          </a:p>
          <a:p>
            <a:pPr marL="114300" indent="0">
              <a:buNone/>
            </a:pPr>
            <a:r>
              <a:rPr lang="en-US" sz="1800" dirty="0"/>
              <a:t> </a:t>
            </a:r>
          </a:p>
          <a:p>
            <a:pPr marL="114300" indent="0">
              <a:buNone/>
            </a:pPr>
            <a:r>
              <a:rPr lang="en-US" sz="1800" dirty="0"/>
              <a:t>- End-Wheels production:  1/30/2020 - 8/19/2020</a:t>
            </a:r>
          </a:p>
          <a:p>
            <a:pPr marL="114300" indent="0">
              <a:buNone/>
            </a:pPr>
            <a:r>
              <a:rPr lang="en-US" sz="1800" dirty="0"/>
              <a:t> </a:t>
            </a:r>
          </a:p>
          <a:p>
            <a:pPr marL="114300" indent="0">
              <a:buNone/>
            </a:pPr>
            <a:r>
              <a:rPr lang="en-US" sz="1800" dirty="0"/>
              <a:t>- CYSS production: 1/30/2020 - 9/2/2020</a:t>
            </a:r>
          </a:p>
          <a:p>
            <a:pPr marL="114300" indent="0">
              <a:buNone/>
            </a:pPr>
            <a:r>
              <a:rPr lang="en-US" sz="1800" dirty="0"/>
              <a:t> </a:t>
            </a:r>
          </a:p>
          <a:p>
            <a:pPr marL="114300" indent="0">
              <a:buNone/>
            </a:pPr>
            <a:r>
              <a:rPr lang="en-US" sz="1800" dirty="0"/>
              <a:t>- Service Barrel:  4/10/2020 - 10/8/2020</a:t>
            </a:r>
          </a:p>
          <a:p>
            <a:pPr marL="114300" indent="0">
              <a:buNone/>
            </a:pPr>
            <a:r>
              <a:rPr lang="en-US" sz="1800" dirty="0"/>
              <a:t>  </a:t>
            </a:r>
          </a:p>
          <a:p>
            <a:endParaRPr lang="en-US" dirty="0"/>
          </a:p>
          <a:p>
            <a:endParaRPr lang="en-US" dirty="0"/>
          </a:p>
        </p:txBody>
      </p:sp>
      <p:sp>
        <p:nvSpPr>
          <p:cNvPr id="4" name="Slide Number Placeholder 3">
            <a:extLst>
              <a:ext uri="{FF2B5EF4-FFF2-40B4-BE49-F238E27FC236}">
                <a16:creationId xmlns:a16="http://schemas.microsoft.com/office/drawing/2014/main" id="{4AD44786-165B-0847-9014-8431A551CF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55119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677D-47A9-F342-8810-0B7F4F74E4F0}"/>
              </a:ext>
            </a:extLst>
          </p:cNvPr>
          <p:cNvSpPr>
            <a:spLocks noGrp="1"/>
          </p:cNvSpPr>
          <p:nvPr>
            <p:ph type="title"/>
          </p:nvPr>
        </p:nvSpPr>
        <p:spPr>
          <a:xfrm>
            <a:off x="226208" y="-92524"/>
            <a:ext cx="8520600" cy="747042"/>
          </a:xfrm>
        </p:spPr>
        <p:txBody>
          <a:bodyPr>
            <a:normAutofit fontScale="90000"/>
          </a:bodyPr>
          <a:lstStyle/>
          <a:p>
            <a:r>
              <a:rPr lang="en-US" dirty="0"/>
              <a:t>Carbon fiber work</a:t>
            </a:r>
          </a:p>
        </p:txBody>
      </p:sp>
      <p:sp>
        <p:nvSpPr>
          <p:cNvPr id="3" name="Text Placeholder 2">
            <a:extLst>
              <a:ext uri="{FF2B5EF4-FFF2-40B4-BE49-F238E27FC236}">
                <a16:creationId xmlns:a16="http://schemas.microsoft.com/office/drawing/2014/main" id="{90A44762-5288-4849-AA79-91A25E66130B}"/>
              </a:ext>
            </a:extLst>
          </p:cNvPr>
          <p:cNvSpPr>
            <a:spLocks noGrp="1"/>
          </p:cNvSpPr>
          <p:nvPr>
            <p:ph type="body" idx="1"/>
          </p:nvPr>
        </p:nvSpPr>
        <p:spPr>
          <a:xfrm>
            <a:off x="226208" y="728963"/>
            <a:ext cx="8520600" cy="4327854"/>
          </a:xfrm>
        </p:spPr>
        <p:txBody>
          <a:bodyPr>
            <a:normAutofit fontScale="40000" lnSpcReduction="20000"/>
          </a:bodyPr>
          <a:lstStyle/>
          <a:p>
            <a:pPr marL="114300" lvl="0" indent="0">
              <a:buNone/>
            </a:pPr>
            <a:r>
              <a:rPr lang="en-US" sz="4000" b="1" dirty="0"/>
              <a:t>Q3: How many iterations of CYSS, LO-L2 shells, and service barrel are permitted in schedule?</a:t>
            </a:r>
          </a:p>
          <a:p>
            <a:pPr marL="114300" indent="0">
              <a:buNone/>
            </a:pPr>
            <a:r>
              <a:rPr lang="en-US" dirty="0"/>
              <a:t> </a:t>
            </a:r>
          </a:p>
          <a:p>
            <a:pPr marL="114300" indent="0">
              <a:buNone/>
            </a:pPr>
            <a:r>
              <a:rPr lang="en-US" sz="3500" dirty="0"/>
              <a:t>A:  </a:t>
            </a:r>
          </a:p>
          <a:p>
            <a:pPr marL="114300" indent="0">
              <a:buNone/>
            </a:pPr>
            <a:r>
              <a:rPr lang="en-US" sz="3500" dirty="0"/>
              <a:t>Conical carbon composite structures require a number of trial-and-error iterations in modifying the mold to compensate for the structural relaxation of carbon composite in order to meet the specification.  The exact number of iterations needed depends on the details of the structure.  The shop at LBNL is experienced with this production procedure.  </a:t>
            </a:r>
          </a:p>
          <a:p>
            <a:pPr marL="114300" indent="0">
              <a:buNone/>
            </a:pPr>
            <a:endParaRPr lang="en-US" sz="3500" dirty="0"/>
          </a:p>
          <a:p>
            <a:pPr marL="114300" indent="0">
              <a:buNone/>
            </a:pPr>
            <a:r>
              <a:rPr lang="en-US" sz="3500" dirty="0"/>
              <a:t>As discussed, the LBNL shop engineers will receive advanced funding to perform manufacturability studies and the number of iterations, the cost, and the schedule will be included in the updates to the estimates.</a:t>
            </a:r>
          </a:p>
          <a:p>
            <a:pPr marL="114300" indent="0">
              <a:buNone/>
            </a:pPr>
            <a:r>
              <a:rPr lang="en-US" sz="3500" dirty="0"/>
              <a:t> </a:t>
            </a:r>
          </a:p>
          <a:p>
            <a:pPr marL="114300" indent="0">
              <a:buNone/>
            </a:pPr>
            <a:r>
              <a:rPr lang="en-US" sz="3500" dirty="0"/>
              <a:t>Cylindrical structures do not need such iterations.</a:t>
            </a:r>
          </a:p>
          <a:p>
            <a:pPr marL="114300" indent="0">
              <a:buNone/>
            </a:pPr>
            <a:r>
              <a:rPr lang="en-US" sz="3500" dirty="0"/>
              <a:t> </a:t>
            </a:r>
          </a:p>
          <a:p>
            <a:pPr marL="114300" indent="0">
              <a:buNone/>
            </a:pPr>
            <a:r>
              <a:rPr lang="en-US" sz="3500" b="1" dirty="0">
                <a:solidFill>
                  <a:schemeClr val="accent2"/>
                </a:solidFill>
              </a:rPr>
              <a:t>Eric </a:t>
            </a:r>
            <a:r>
              <a:rPr lang="en-US" sz="3500" b="1" dirty="0" err="1">
                <a:solidFill>
                  <a:schemeClr val="accent2"/>
                </a:solidFill>
              </a:rPr>
              <a:t>Anderssen’s</a:t>
            </a:r>
            <a:r>
              <a:rPr lang="en-US" sz="3500" b="1" dirty="0">
                <a:solidFill>
                  <a:schemeClr val="accent2"/>
                </a:solidFill>
              </a:rPr>
              <a:t> past experience:</a:t>
            </a:r>
          </a:p>
          <a:p>
            <a:pPr marL="114300" indent="0">
              <a:buNone/>
            </a:pPr>
            <a:r>
              <a:rPr lang="en-US" sz="3500" i="1" dirty="0"/>
              <a:t>“For the ATLAS Hat Stiffener, we machined a first tool, pulled 3 parts off of it (for statistics), then re-machined.  Due to a calculation error, we had to re-machine again.</a:t>
            </a:r>
          </a:p>
          <a:p>
            <a:pPr marL="114300" indent="0">
              <a:buNone/>
            </a:pPr>
            <a:r>
              <a:rPr lang="en-US" sz="3500" i="1" dirty="0"/>
              <a:t> </a:t>
            </a:r>
          </a:p>
          <a:p>
            <a:pPr marL="114300" indent="0">
              <a:buNone/>
            </a:pPr>
            <a:r>
              <a:rPr lang="en-US" sz="3500" i="1" dirty="0"/>
              <a:t>In the end, I think 2 re-machining steps should be in base plan with the 'opportunity' that the second re-machining is not required.  Note: we leave enough meat on the tool to simply re-machine the same part, not a whole new tool i.e. material is free for the iterations.”</a:t>
            </a:r>
          </a:p>
          <a:p>
            <a:pPr marL="114300" indent="0">
              <a:buNone/>
            </a:pPr>
            <a:r>
              <a:rPr lang="en-US" sz="3500" dirty="0"/>
              <a:t> </a:t>
            </a:r>
          </a:p>
        </p:txBody>
      </p:sp>
      <p:sp>
        <p:nvSpPr>
          <p:cNvPr id="4" name="Slide Number Placeholder 3">
            <a:extLst>
              <a:ext uri="{FF2B5EF4-FFF2-40B4-BE49-F238E27FC236}">
                <a16:creationId xmlns:a16="http://schemas.microsoft.com/office/drawing/2014/main" id="{99008E8B-9287-7C4E-B540-B86DE82F40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71133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DB1D-27C5-7849-8E3F-6DEAC2C87F26}"/>
              </a:ext>
            </a:extLst>
          </p:cNvPr>
          <p:cNvSpPr>
            <a:spLocks noGrp="1"/>
          </p:cNvSpPr>
          <p:nvPr>
            <p:ph type="title"/>
          </p:nvPr>
        </p:nvSpPr>
        <p:spPr>
          <a:xfrm>
            <a:off x="311700" y="-88945"/>
            <a:ext cx="8520600" cy="572700"/>
          </a:xfrm>
        </p:spPr>
        <p:txBody>
          <a:bodyPr>
            <a:normAutofit fontScale="90000"/>
          </a:bodyPr>
          <a:lstStyle/>
          <a:p>
            <a:r>
              <a:rPr lang="en-US" dirty="0"/>
              <a:t>Carbon fiber work</a:t>
            </a:r>
          </a:p>
        </p:txBody>
      </p:sp>
      <p:sp>
        <p:nvSpPr>
          <p:cNvPr id="3" name="Text Placeholder 2">
            <a:extLst>
              <a:ext uri="{FF2B5EF4-FFF2-40B4-BE49-F238E27FC236}">
                <a16:creationId xmlns:a16="http://schemas.microsoft.com/office/drawing/2014/main" id="{24584F43-B0D7-994D-AC54-5A5FA590A15A}"/>
              </a:ext>
            </a:extLst>
          </p:cNvPr>
          <p:cNvSpPr>
            <a:spLocks noGrp="1"/>
          </p:cNvSpPr>
          <p:nvPr>
            <p:ph type="body" idx="1"/>
          </p:nvPr>
        </p:nvSpPr>
        <p:spPr>
          <a:xfrm>
            <a:off x="311700" y="909757"/>
            <a:ext cx="8520600" cy="3989501"/>
          </a:xfrm>
        </p:spPr>
        <p:txBody>
          <a:bodyPr>
            <a:normAutofit fontScale="77500" lnSpcReduction="20000"/>
          </a:bodyPr>
          <a:lstStyle/>
          <a:p>
            <a:pPr marL="114300" indent="0">
              <a:buNone/>
            </a:pPr>
            <a:r>
              <a:rPr lang="en-US" sz="2300" b="1" dirty="0"/>
              <a:t>Q4: What is your plan for evaluating the commercial</a:t>
            </a:r>
            <a:r>
              <a:rPr lang="en-US" sz="2300" b="1" u="sng" dirty="0"/>
              <a:t> </a:t>
            </a:r>
            <a:r>
              <a:rPr lang="en-US" sz="2300" b="1" dirty="0"/>
              <a:t>carbon fiber vendors while simultaneously  engaging with LBNL as vendor?</a:t>
            </a:r>
            <a:endParaRPr lang="en-US" dirty="0"/>
          </a:p>
          <a:p>
            <a:pPr marL="114300" indent="0">
              <a:buNone/>
            </a:pPr>
            <a:r>
              <a:rPr lang="en-US" dirty="0"/>
              <a:t> </a:t>
            </a:r>
          </a:p>
          <a:p>
            <a:pPr marL="114300" indent="0">
              <a:buNone/>
            </a:pPr>
            <a:r>
              <a:rPr lang="en-US" sz="2300" dirty="0"/>
              <a:t>A: We are already in process of discussing to produce a prototype set of CYSS and Layer-2 End-Wheels, if successful, they could also be used as part of production. </a:t>
            </a:r>
          </a:p>
          <a:p>
            <a:pPr marL="114300" indent="0">
              <a:buNone/>
            </a:pPr>
            <a:endParaRPr lang="en-US" sz="2300" dirty="0"/>
          </a:p>
          <a:p>
            <a:pPr marL="114300" indent="0">
              <a:buNone/>
            </a:pPr>
            <a:r>
              <a:rPr lang="en-US" sz="2300" i="1" dirty="0">
                <a:solidFill>
                  <a:schemeClr val="accent2"/>
                </a:solidFill>
              </a:rPr>
              <a:t>Evaluation process:</a:t>
            </a:r>
          </a:p>
          <a:p>
            <a:pPr marL="571500" indent="-457200">
              <a:buFont typeface="+mj-lt"/>
              <a:buAutoNum type="arabicPeriod"/>
            </a:pPr>
            <a:r>
              <a:rPr lang="en-US" sz="2300" dirty="0"/>
              <a:t>requested preliminary quotes -- DONE (received already from 1 vendor - did not take into account desired final tolerances)</a:t>
            </a:r>
          </a:p>
          <a:p>
            <a:pPr marL="571500" indent="-457200">
              <a:buFont typeface="+mj-lt"/>
              <a:buAutoNum type="arabicPeriod"/>
            </a:pPr>
            <a:r>
              <a:rPr lang="en-US" sz="2300" dirty="0"/>
              <a:t>send vendors an updated set of detail drawing  for revised  quotation</a:t>
            </a:r>
          </a:p>
          <a:p>
            <a:pPr marL="571500" indent="-457200">
              <a:buFont typeface="+mj-lt"/>
              <a:buAutoNum type="arabicPeriod"/>
            </a:pPr>
            <a:r>
              <a:rPr lang="en-US" sz="2300" dirty="0"/>
              <a:t>they have to provide prototypes and proof they can deliver the desired specs</a:t>
            </a:r>
          </a:p>
          <a:p>
            <a:pPr marL="571500" indent="-457200">
              <a:buFont typeface="+mj-lt"/>
              <a:buAutoNum type="arabicPeriod"/>
            </a:pPr>
            <a:r>
              <a:rPr lang="en-US" sz="2300" dirty="0"/>
              <a:t>Q&amp;A has to be performed on any prototype piece delivered, example CMM at LBNL</a:t>
            </a:r>
          </a:p>
          <a:p>
            <a:pPr marL="571500" indent="-457200">
              <a:buFont typeface="+mj-lt"/>
              <a:buAutoNum type="arabicPeriod"/>
            </a:pPr>
            <a:r>
              <a:rPr lang="en-US" sz="2300" dirty="0"/>
              <a:t>Decide (considering also costs) on the vendors</a:t>
            </a:r>
          </a:p>
          <a:p>
            <a:pPr marL="114300" indent="0">
              <a:buNone/>
            </a:pPr>
            <a:r>
              <a:rPr lang="en-US" sz="2300" dirty="0"/>
              <a:t> </a:t>
            </a:r>
          </a:p>
          <a:p>
            <a:endParaRPr lang="en-US" dirty="0"/>
          </a:p>
        </p:txBody>
      </p:sp>
      <p:sp>
        <p:nvSpPr>
          <p:cNvPr id="4" name="Slide Number Placeholder 3">
            <a:extLst>
              <a:ext uri="{FF2B5EF4-FFF2-40B4-BE49-F238E27FC236}">
                <a16:creationId xmlns:a16="http://schemas.microsoft.com/office/drawing/2014/main" id="{6016955F-0E55-284A-B769-F7080205ED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11656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6D56-9ED5-F343-B411-225C4D713267}"/>
              </a:ext>
            </a:extLst>
          </p:cNvPr>
          <p:cNvSpPr>
            <a:spLocks noGrp="1"/>
          </p:cNvSpPr>
          <p:nvPr>
            <p:ph type="title"/>
          </p:nvPr>
        </p:nvSpPr>
        <p:spPr/>
        <p:txBody>
          <a:bodyPr/>
          <a:lstStyle/>
          <a:p>
            <a:r>
              <a:rPr lang="en-US" dirty="0"/>
              <a:t>Homework Questions</a:t>
            </a:r>
          </a:p>
        </p:txBody>
      </p:sp>
      <p:sp>
        <p:nvSpPr>
          <p:cNvPr id="3" name="Content Placeholder 2">
            <a:extLst>
              <a:ext uri="{FF2B5EF4-FFF2-40B4-BE49-F238E27FC236}">
                <a16:creationId xmlns:a16="http://schemas.microsoft.com/office/drawing/2014/main" id="{6C8C560C-7091-374E-86D7-D1FAAA28E2B9}"/>
              </a:ext>
            </a:extLst>
          </p:cNvPr>
          <p:cNvSpPr>
            <a:spLocks noGrp="1"/>
          </p:cNvSpPr>
          <p:nvPr>
            <p:ph idx="1"/>
          </p:nvPr>
        </p:nvSpPr>
        <p:spPr>
          <a:xfrm>
            <a:off x="457200" y="666749"/>
            <a:ext cx="8229600" cy="4202907"/>
          </a:xfrm>
        </p:spPr>
        <p:txBody>
          <a:bodyPr>
            <a:normAutofit fontScale="77500" lnSpcReduction="20000"/>
          </a:bodyPr>
          <a:lstStyle/>
          <a:p>
            <a:pPr marL="0" indent="0">
              <a:buNone/>
            </a:pPr>
            <a:r>
              <a:rPr lang="en-US" b="1" i="1" u="sng" dirty="0"/>
              <a:t>A: Insertion of MVTX</a:t>
            </a:r>
            <a:endParaRPr lang="en-US" dirty="0"/>
          </a:p>
          <a:p>
            <a:pPr marL="457200" lvl="0" indent="-457200">
              <a:buFont typeface="+mj-lt"/>
              <a:buAutoNum type="arabicPeriod"/>
            </a:pPr>
            <a:r>
              <a:rPr lang="en-US" dirty="0"/>
              <a:t>Can we see all 8 steps of the insertion i.e. step 1-8 slide 13 in Mironov’s presentation.  </a:t>
            </a:r>
          </a:p>
          <a:p>
            <a:pPr marL="457200" lvl="0" indent="-457200">
              <a:buFont typeface="+mj-lt"/>
              <a:buAutoNum type="arabicPeriod"/>
            </a:pPr>
            <a:r>
              <a:rPr lang="en-US" dirty="0"/>
              <a:t>Do you have a drawing of the beam pipe and the proposed extension?</a:t>
            </a:r>
          </a:p>
          <a:p>
            <a:pPr marL="457200" indent="-457200">
              <a:buFont typeface="+mj-lt"/>
              <a:buAutoNum type="arabicPeriod"/>
            </a:pPr>
            <a:r>
              <a:rPr lang="en-US" dirty="0"/>
              <a:t>Are there plans to test insertion of MVTX with a mockup beam pipe?</a:t>
            </a:r>
          </a:p>
          <a:p>
            <a:pPr marL="457200" indent="-457200">
              <a:buFont typeface="+mj-lt"/>
              <a:buAutoNum type="arabicPeriod"/>
            </a:pPr>
            <a:endParaRPr lang="en-US" dirty="0"/>
          </a:p>
          <a:p>
            <a:pPr marL="0" indent="0">
              <a:buNone/>
            </a:pPr>
            <a:r>
              <a:rPr lang="en-US" b="1" i="1" u="sng" dirty="0"/>
              <a:t>B: Carbon fiber work </a:t>
            </a:r>
          </a:p>
          <a:p>
            <a:pPr marL="0" indent="0">
              <a:buNone/>
            </a:pPr>
            <a:r>
              <a:rPr lang="en-US" dirty="0"/>
              <a:t>We would like to hear more details on usage of the carbon fiber shop at LBNL:</a:t>
            </a:r>
          </a:p>
          <a:p>
            <a:pPr marL="457200" indent="-457200">
              <a:buFont typeface="+mj-lt"/>
              <a:buAutoNum type="arabicPeriod"/>
            </a:pPr>
            <a:r>
              <a:rPr lang="en-US" dirty="0"/>
              <a:t>please highlight the entries in WBS that involves work at the CF shop.</a:t>
            </a:r>
          </a:p>
          <a:p>
            <a:pPr marL="457200" indent="-457200">
              <a:buFont typeface="+mj-lt"/>
              <a:buAutoNum type="arabicPeriod"/>
            </a:pPr>
            <a:r>
              <a:rPr lang="en-US" dirty="0"/>
              <a:t>Discuss possible conflict with other activities in the carbon fiber shop (e.g. ATLAS,…).</a:t>
            </a:r>
          </a:p>
          <a:p>
            <a:pPr marL="457200" indent="-457200">
              <a:buFont typeface="+mj-lt"/>
              <a:buAutoNum type="arabicPeriod"/>
            </a:pPr>
            <a:r>
              <a:rPr lang="en-US" dirty="0"/>
              <a:t>How many iterations of CYSS, LO-L2 shells, and service barrel are permitted in schedule?</a:t>
            </a:r>
          </a:p>
          <a:p>
            <a:pPr marL="457200" indent="-457200">
              <a:buFont typeface="+mj-lt"/>
              <a:buAutoNum type="arabicPeriod"/>
            </a:pPr>
            <a:r>
              <a:rPr lang="en-US" dirty="0"/>
              <a:t>What is your plan for evaluating the commercial</a:t>
            </a:r>
            <a:r>
              <a:rPr lang="en-US" u="sng" dirty="0"/>
              <a:t> </a:t>
            </a:r>
            <a:r>
              <a:rPr lang="en-US" dirty="0"/>
              <a:t>carbon fiber vendors while simultaneously  engaging with LBNL as vendor?</a:t>
            </a:r>
          </a:p>
          <a:p>
            <a:pPr marL="857250" lvl="1" indent="-457200">
              <a:buFont typeface="+mj-lt"/>
              <a:buAutoNum type="arabicPeriod"/>
            </a:pPr>
            <a:endParaRPr lang="en-US" dirty="0"/>
          </a:p>
          <a:p>
            <a:pPr marL="857250" lvl="1" indent="-457200">
              <a:buFont typeface="+mj-lt"/>
              <a:buAutoNum type="arabicPeriod"/>
            </a:pPr>
            <a:endParaRPr lang="en-US" dirty="0"/>
          </a:p>
          <a:p>
            <a:pPr marL="0" indent="0">
              <a:buNone/>
            </a:pPr>
            <a:endParaRPr lang="en-US" dirty="0"/>
          </a:p>
          <a:p>
            <a:pPr marL="457200" lvl="0" indent="-457200">
              <a:buFont typeface="+mj-lt"/>
              <a:buAutoNum type="arabicPeriod"/>
            </a:pPr>
            <a:endParaRPr lang="en-US" dirty="0"/>
          </a:p>
          <a:p>
            <a:endParaRPr lang="en-US" sz="4000" b="1" dirty="0">
              <a:solidFill>
                <a:srgbClr val="FF0000"/>
              </a:solidFill>
            </a:endParaRPr>
          </a:p>
        </p:txBody>
      </p:sp>
      <p:sp>
        <p:nvSpPr>
          <p:cNvPr id="4" name="Date Placeholder 3">
            <a:extLst>
              <a:ext uri="{FF2B5EF4-FFF2-40B4-BE49-F238E27FC236}">
                <a16:creationId xmlns:a16="http://schemas.microsoft.com/office/drawing/2014/main" id="{5A67995C-F2F9-A34A-9A88-B4DBDCFA752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t>July 29-30, 2019</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5" name="Footer Placeholder 4">
            <a:extLst>
              <a:ext uri="{FF2B5EF4-FFF2-40B4-BE49-F238E27FC236}">
                <a16:creationId xmlns:a16="http://schemas.microsoft.com/office/drawing/2014/main" id="{D6E3E246-DA43-594D-932E-27A8E4F3D9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sPHENIX  Director's Review - Homework</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07F75DC-EE23-C840-8682-30F32D7A4F6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932B3A-BA38-40C7-ADEE-2A1902CEB265}"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267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9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i="1" dirty="0"/>
              <a:t>Insertion of MVTX</a:t>
            </a:r>
            <a:endParaRPr sz="2800" dirty="0"/>
          </a:p>
        </p:txBody>
      </p:sp>
      <p:sp>
        <p:nvSpPr>
          <p:cNvPr id="62" name="Google Shape;62;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Q1. </a:t>
            </a:r>
            <a:r>
              <a:rPr lang="en" sz="1800" b="1" dirty="0">
                <a:solidFill>
                  <a:schemeClr val="dk1"/>
                </a:solidFill>
                <a:ea typeface="Cambria"/>
                <a:cs typeface="Cambria"/>
                <a:sym typeface="Cambria"/>
              </a:rPr>
              <a:t>Can we see all 8 steps of the insertion i.e. step 1-8 slide 13 in Mironov’s presentation? </a:t>
            </a:r>
            <a:endParaRPr sz="1800" b="1" dirty="0">
              <a:solidFill>
                <a:schemeClr val="dk1"/>
              </a:solidFill>
              <a:ea typeface="Cambria"/>
              <a:cs typeface="Cambria"/>
              <a:sym typeface="Cambria"/>
            </a:endParaRPr>
          </a:p>
          <a:p>
            <a:pPr marL="457200" lvl="0" indent="0" algn="l" rtl="0">
              <a:lnSpc>
                <a:spcPct val="100000"/>
              </a:lnSpc>
              <a:spcBef>
                <a:spcPts val="1600"/>
              </a:spcBef>
              <a:spcAft>
                <a:spcPts val="0"/>
              </a:spcAft>
              <a:buClr>
                <a:schemeClr val="dk1"/>
              </a:buClr>
              <a:buSzPts val="1100"/>
              <a:buFont typeface="Arial"/>
              <a:buNone/>
            </a:pPr>
            <a:r>
              <a:rPr lang="en" sz="1200" dirty="0">
                <a:solidFill>
                  <a:schemeClr val="dk1"/>
                </a:solidFill>
                <a:latin typeface="Cambria"/>
                <a:ea typeface="Cambria"/>
                <a:cs typeface="Cambria"/>
                <a:sym typeface="Cambria"/>
              </a:rPr>
              <a:t>A: Yes: </a:t>
            </a:r>
            <a:r>
              <a:rPr lang="en" sz="1200" u="sng" dirty="0">
                <a:solidFill>
                  <a:srgbClr val="1155CC"/>
                </a:solidFill>
                <a:latin typeface="Cambria"/>
                <a:ea typeface="Cambria"/>
                <a:cs typeface="Cambria"/>
                <a:sym typeface="Cambria"/>
                <a:hlinkClick r:id="rId3"/>
              </a:rPr>
              <a:t>ppt link</a:t>
            </a:r>
            <a:endParaRPr sz="1200" dirty="0">
              <a:solidFill>
                <a:schemeClr val="dk1"/>
              </a:solidFill>
              <a:latin typeface="Cambria"/>
              <a:ea typeface="Cambria"/>
              <a:cs typeface="Cambria"/>
              <a:sym typeface="Cambri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533642A9-5A9D-314F-9E78-C3A0436AB6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05822"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i="1" dirty="0"/>
              <a:t>Insertion of MVTX</a:t>
            </a:r>
            <a:endParaRPr sz="4000" dirty="0"/>
          </a:p>
        </p:txBody>
      </p:sp>
      <p:sp>
        <p:nvSpPr>
          <p:cNvPr id="68" name="Google Shape;68;p15"/>
          <p:cNvSpPr txBox="1">
            <a:spLocks noGrp="1"/>
          </p:cNvSpPr>
          <p:nvPr>
            <p:ph type="body" idx="1"/>
          </p:nvPr>
        </p:nvSpPr>
        <p:spPr>
          <a:xfrm>
            <a:off x="311700" y="909758"/>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Q2: </a:t>
            </a:r>
            <a:r>
              <a:rPr lang="en" sz="2000" b="1" dirty="0">
                <a:solidFill>
                  <a:schemeClr val="dk1"/>
                </a:solidFill>
                <a:latin typeface="Cambria"/>
                <a:ea typeface="Cambria"/>
                <a:cs typeface="Cambria"/>
                <a:sym typeface="Cambria"/>
              </a:rPr>
              <a:t>Do you have a drawing of the beam pipe and the proposed extension?</a:t>
            </a:r>
            <a:r>
              <a:rPr lang="en" sz="2000" b="1" dirty="0"/>
              <a:t> </a:t>
            </a:r>
            <a:endParaRPr sz="2000" b="1" dirty="0"/>
          </a:p>
          <a:p>
            <a:pPr marL="0" lvl="0" indent="0" algn="l" rtl="0">
              <a:spcBef>
                <a:spcPts val="1600"/>
              </a:spcBef>
              <a:spcAft>
                <a:spcPts val="0"/>
              </a:spcAft>
              <a:buNone/>
            </a:pPr>
            <a:r>
              <a:rPr lang="en" sz="1800" dirty="0">
                <a:solidFill>
                  <a:srgbClr val="FF0000"/>
                </a:solidFill>
                <a:latin typeface="Cambria"/>
                <a:ea typeface="Cambria"/>
                <a:cs typeface="Cambria"/>
                <a:sym typeface="Cambria"/>
              </a:rPr>
              <a:t> </a:t>
            </a:r>
            <a:r>
              <a:rPr lang="en" sz="1800" dirty="0">
                <a:solidFill>
                  <a:schemeClr val="dk1"/>
                </a:solidFill>
                <a:latin typeface="Cambria"/>
                <a:ea typeface="Cambria"/>
                <a:cs typeface="Cambria"/>
                <a:sym typeface="Cambria"/>
              </a:rPr>
              <a:t>Yes:  The beam pipe drawings of both existing and proposed modification have been posted to the review Indico page in the Beam Pipe Drawings directory.  </a:t>
            </a:r>
            <a:endParaRPr sz="1800" dirty="0">
              <a:solidFill>
                <a:schemeClr val="dk1"/>
              </a:solidFill>
              <a:latin typeface="Cambria"/>
              <a:ea typeface="Cambria"/>
              <a:cs typeface="Cambria"/>
              <a:sym typeface="Cambria"/>
            </a:endParaRPr>
          </a:p>
          <a:p>
            <a:pPr marL="0" lvl="0" indent="0" algn="l" rtl="0">
              <a:spcBef>
                <a:spcPts val="1600"/>
              </a:spcBef>
              <a:spcAft>
                <a:spcPts val="1600"/>
              </a:spcAft>
              <a:buNone/>
            </a:pPr>
            <a:endParaRPr lang="en-US" dirty="0"/>
          </a:p>
          <a:p>
            <a:pPr marL="0" lvl="0" indent="0" algn="l" rtl="0">
              <a:spcBef>
                <a:spcPts val="1600"/>
              </a:spcBef>
              <a:spcAft>
                <a:spcPts val="1600"/>
              </a:spcAft>
              <a:buNone/>
            </a:pPr>
            <a:r>
              <a:rPr lang="en-US" b="1" i="1" dirty="0"/>
              <a:t>Russ Feder and Jim Mills will elaborate the details and the current status  </a:t>
            </a:r>
            <a:endParaRPr b="1" i="1" dirty="0"/>
          </a:p>
        </p:txBody>
      </p:sp>
      <p:sp>
        <p:nvSpPr>
          <p:cNvPr id="2" name="Slide Number Placeholder 1">
            <a:extLst>
              <a:ext uri="{FF2B5EF4-FFF2-40B4-BE49-F238E27FC236}">
                <a16:creationId xmlns:a16="http://schemas.microsoft.com/office/drawing/2014/main" id="{178C6DEE-AFBF-CF40-B64E-2930007214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021304" y="0"/>
            <a:ext cx="681099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0000"/>
                </a:solidFill>
                <a:latin typeface="Cambria"/>
                <a:ea typeface="Cambria"/>
                <a:cs typeface="Cambria"/>
                <a:sym typeface="Cambria"/>
              </a:rPr>
              <a:t>Drawing of the existing beam pipe.</a:t>
            </a:r>
            <a:endParaRPr sz="6600" dirty="0"/>
          </a:p>
        </p:txBody>
      </p:sp>
      <p:pic>
        <p:nvPicPr>
          <p:cNvPr id="86" name="Google Shape;86;p18"/>
          <p:cNvPicPr preferRelativeResize="0"/>
          <p:nvPr/>
        </p:nvPicPr>
        <p:blipFill>
          <a:blip r:embed="rId3">
            <a:alphaModFix/>
          </a:blip>
          <a:stretch>
            <a:fillRect/>
          </a:stretch>
        </p:blipFill>
        <p:spPr>
          <a:xfrm>
            <a:off x="712269" y="572701"/>
            <a:ext cx="7363327" cy="4484116"/>
          </a:xfrm>
          <a:prstGeom prst="rect">
            <a:avLst/>
          </a:prstGeom>
          <a:noFill/>
          <a:ln>
            <a:noFill/>
          </a:ln>
        </p:spPr>
      </p:pic>
      <p:sp>
        <p:nvSpPr>
          <p:cNvPr id="2" name="Slide Number Placeholder 1">
            <a:extLst>
              <a:ext uri="{FF2B5EF4-FFF2-40B4-BE49-F238E27FC236}">
                <a16:creationId xmlns:a16="http://schemas.microsoft.com/office/drawing/2014/main" id="{5C4FDBA0-CC52-4944-A874-C26851507E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395662" y="33925"/>
            <a:ext cx="743663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Cambria"/>
                <a:ea typeface="Cambria"/>
                <a:cs typeface="Cambria"/>
                <a:sym typeface="Cambria"/>
              </a:rPr>
              <a:t>Drawing of the proposed modified beam pipe with supports</a:t>
            </a:r>
            <a:endParaRPr sz="6000" dirty="0">
              <a:solidFill>
                <a:srgbClr val="FF0000"/>
              </a:solidFill>
            </a:endParaRPr>
          </a:p>
        </p:txBody>
      </p:sp>
      <p:pic>
        <p:nvPicPr>
          <p:cNvPr id="74" name="Google Shape;74;p16"/>
          <p:cNvPicPr preferRelativeResize="0"/>
          <p:nvPr/>
        </p:nvPicPr>
        <p:blipFill>
          <a:blip r:embed="rId3">
            <a:alphaModFix/>
          </a:blip>
          <a:stretch>
            <a:fillRect/>
          </a:stretch>
        </p:blipFill>
        <p:spPr>
          <a:xfrm>
            <a:off x="1482291" y="606625"/>
            <a:ext cx="5832909" cy="4450192"/>
          </a:xfrm>
          <a:prstGeom prst="rect">
            <a:avLst/>
          </a:prstGeom>
          <a:noFill/>
          <a:ln>
            <a:noFill/>
          </a:ln>
        </p:spPr>
      </p:pic>
      <p:sp>
        <p:nvSpPr>
          <p:cNvPr id="2" name="Slide Number Placeholder 1">
            <a:extLst>
              <a:ext uri="{FF2B5EF4-FFF2-40B4-BE49-F238E27FC236}">
                <a16:creationId xmlns:a16="http://schemas.microsoft.com/office/drawing/2014/main" id="{1743E8F4-7375-BB45-8419-1030DBEC5F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2271562" y="0"/>
            <a:ext cx="656073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0000"/>
                </a:solidFill>
                <a:latin typeface="Cambria"/>
                <a:ea typeface="Cambria"/>
                <a:cs typeface="Cambria"/>
                <a:sym typeface="Cambria"/>
              </a:rPr>
              <a:t>Drawing of the modified beam pipe.</a:t>
            </a:r>
            <a:endParaRPr sz="6600" dirty="0"/>
          </a:p>
        </p:txBody>
      </p:sp>
      <p:pic>
        <p:nvPicPr>
          <p:cNvPr id="80" name="Google Shape;80;p17"/>
          <p:cNvPicPr preferRelativeResize="0"/>
          <p:nvPr/>
        </p:nvPicPr>
        <p:blipFill>
          <a:blip r:embed="rId3">
            <a:alphaModFix/>
          </a:blip>
          <a:stretch>
            <a:fillRect/>
          </a:stretch>
        </p:blipFill>
        <p:spPr>
          <a:xfrm>
            <a:off x="1395664" y="572700"/>
            <a:ext cx="6198670" cy="4570800"/>
          </a:xfrm>
          <a:prstGeom prst="rect">
            <a:avLst/>
          </a:prstGeom>
          <a:noFill/>
          <a:ln>
            <a:noFill/>
          </a:ln>
        </p:spPr>
      </p:pic>
      <p:sp>
        <p:nvSpPr>
          <p:cNvPr id="2" name="Slide Number Placeholder 1">
            <a:extLst>
              <a:ext uri="{FF2B5EF4-FFF2-40B4-BE49-F238E27FC236}">
                <a16:creationId xmlns:a16="http://schemas.microsoft.com/office/drawing/2014/main" id="{97B3E7C6-6401-DB45-A065-7D9CC247DD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44BC-5A04-2442-A240-A73F72BF64A5}"/>
              </a:ext>
            </a:extLst>
          </p:cNvPr>
          <p:cNvSpPr>
            <a:spLocks noGrp="1"/>
          </p:cNvSpPr>
          <p:nvPr>
            <p:ph type="title"/>
          </p:nvPr>
        </p:nvSpPr>
        <p:spPr>
          <a:xfrm>
            <a:off x="311700" y="0"/>
            <a:ext cx="8520600" cy="572700"/>
          </a:xfrm>
        </p:spPr>
        <p:txBody>
          <a:bodyPr/>
          <a:lstStyle/>
          <a:p>
            <a:r>
              <a:rPr lang="en" sz="3200" i="1" dirty="0"/>
              <a:t>Insertion of MVTX</a:t>
            </a:r>
            <a:endParaRPr lang="en-US" sz="3200" dirty="0"/>
          </a:p>
        </p:txBody>
      </p:sp>
      <p:sp>
        <p:nvSpPr>
          <p:cNvPr id="3" name="Text Placeholder 2">
            <a:extLst>
              <a:ext uri="{FF2B5EF4-FFF2-40B4-BE49-F238E27FC236}">
                <a16:creationId xmlns:a16="http://schemas.microsoft.com/office/drawing/2014/main" id="{CAFF9915-4361-8942-A348-60F9F8C60794}"/>
              </a:ext>
            </a:extLst>
          </p:cNvPr>
          <p:cNvSpPr>
            <a:spLocks noGrp="1"/>
          </p:cNvSpPr>
          <p:nvPr>
            <p:ph type="body" idx="1"/>
          </p:nvPr>
        </p:nvSpPr>
        <p:spPr>
          <a:xfrm>
            <a:off x="311700" y="767465"/>
            <a:ext cx="8520600" cy="3416400"/>
          </a:xfrm>
        </p:spPr>
        <p:txBody>
          <a:bodyPr>
            <a:normAutofit fontScale="85000" lnSpcReduction="20000"/>
          </a:bodyPr>
          <a:lstStyle/>
          <a:p>
            <a:pPr marL="114300" lvl="0" indent="0">
              <a:buNone/>
            </a:pPr>
            <a:r>
              <a:rPr lang="en-US" b="1" dirty="0"/>
              <a:t>Q3: Are there plans to test insertion of MVTX with a mockup beam pipe?</a:t>
            </a:r>
          </a:p>
          <a:p>
            <a:pPr marL="114300" indent="0">
              <a:buNone/>
            </a:pPr>
            <a:r>
              <a:rPr lang="en-US" dirty="0"/>
              <a:t>           </a:t>
            </a:r>
          </a:p>
          <a:p>
            <a:pPr marL="114300" indent="0">
              <a:buNone/>
            </a:pPr>
            <a:r>
              <a:rPr lang="en-US" dirty="0"/>
              <a:t> A:    Yes, we will design a full-scale mockup at BNL to check that there are no space constraints or contentions associated with the MVTX installation inside the TPC/INTT and around the beam pipe. </a:t>
            </a:r>
          </a:p>
          <a:p>
            <a:pPr marL="114300" indent="0">
              <a:buNone/>
            </a:pPr>
            <a:endParaRPr lang="en-US" dirty="0"/>
          </a:p>
          <a:p>
            <a:pPr marL="114300" indent="0">
              <a:buNone/>
            </a:pPr>
            <a:r>
              <a:rPr lang="en-US" dirty="0"/>
              <a:t>The mock-up installation exercise should be carried out once the detector installation design plans are mature enough to allow for a viable test. We expect that the mock-up installation test can be carried out at BNL within the next 6-9 months.  The results will be used to guide the development of the final installation scheme for the </a:t>
            </a:r>
            <a:r>
              <a:rPr lang="en-US" dirty="0" err="1"/>
              <a:t>sPHENIX</a:t>
            </a:r>
            <a:r>
              <a:rPr lang="en-US" dirty="0"/>
              <a:t> inner components including the TPC support services (cables and plumbing), INTT, MVTX, and beam pipe.  </a:t>
            </a:r>
          </a:p>
          <a:p>
            <a:pPr marL="114300" indent="0">
              <a:buNone/>
            </a:pPr>
            <a:r>
              <a:rPr lang="en-US" dirty="0"/>
              <a:t> </a:t>
            </a:r>
          </a:p>
          <a:p>
            <a:endParaRPr lang="en-US" dirty="0"/>
          </a:p>
        </p:txBody>
      </p:sp>
      <p:sp>
        <p:nvSpPr>
          <p:cNvPr id="4" name="Slide Number Placeholder 3">
            <a:extLst>
              <a:ext uri="{FF2B5EF4-FFF2-40B4-BE49-F238E27FC236}">
                <a16:creationId xmlns:a16="http://schemas.microsoft.com/office/drawing/2014/main" id="{B5CF1783-2962-EB40-AF6E-0762CF0E49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37756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94ED-B597-134C-9B1C-5D556FB771DA}"/>
              </a:ext>
            </a:extLst>
          </p:cNvPr>
          <p:cNvSpPr>
            <a:spLocks noGrp="1"/>
          </p:cNvSpPr>
          <p:nvPr>
            <p:ph type="title"/>
          </p:nvPr>
        </p:nvSpPr>
        <p:spPr>
          <a:xfrm>
            <a:off x="311700" y="-129886"/>
            <a:ext cx="8520600" cy="704511"/>
          </a:xfrm>
        </p:spPr>
        <p:txBody>
          <a:bodyPr>
            <a:normAutofit fontScale="90000"/>
          </a:bodyPr>
          <a:lstStyle/>
          <a:p>
            <a:r>
              <a:rPr lang="en-US" dirty="0"/>
              <a:t>Carbon fiber work </a:t>
            </a:r>
            <a:br>
              <a:rPr lang="en-US" dirty="0"/>
            </a:br>
            <a:endParaRPr lang="en-US" dirty="0"/>
          </a:p>
        </p:txBody>
      </p:sp>
      <p:sp>
        <p:nvSpPr>
          <p:cNvPr id="3" name="Text Placeholder 2">
            <a:extLst>
              <a:ext uri="{FF2B5EF4-FFF2-40B4-BE49-F238E27FC236}">
                <a16:creationId xmlns:a16="http://schemas.microsoft.com/office/drawing/2014/main" id="{17BD0FAD-4261-6648-BCC1-9857F5D0E020}"/>
              </a:ext>
            </a:extLst>
          </p:cNvPr>
          <p:cNvSpPr>
            <a:spLocks noGrp="1"/>
          </p:cNvSpPr>
          <p:nvPr>
            <p:ph type="body" idx="1"/>
          </p:nvPr>
        </p:nvSpPr>
        <p:spPr>
          <a:xfrm>
            <a:off x="67377" y="757838"/>
            <a:ext cx="4499389" cy="3814161"/>
          </a:xfrm>
        </p:spPr>
        <p:txBody>
          <a:bodyPr>
            <a:normAutofit fontScale="62500" lnSpcReduction="20000"/>
          </a:bodyPr>
          <a:lstStyle/>
          <a:p>
            <a:pPr marL="114300" lvl="0" indent="0">
              <a:buNone/>
            </a:pPr>
            <a:r>
              <a:rPr lang="en-US" sz="2500" b="1" dirty="0"/>
              <a:t>Q1. Please highlight the entries in WBS that involves work at the CF shop.</a:t>
            </a:r>
          </a:p>
          <a:p>
            <a:pPr marL="114300" indent="0">
              <a:buNone/>
            </a:pPr>
            <a:r>
              <a:rPr lang="en-US" sz="2500" dirty="0"/>
              <a:t>A: </a:t>
            </a:r>
          </a:p>
          <a:p>
            <a:pPr marL="114300" indent="0">
              <a:buNone/>
            </a:pPr>
            <a:r>
              <a:rPr lang="en-US" sz="2500" dirty="0"/>
              <a:t>- End-Wheels  production:  1/30/2020 - 8/19/2020</a:t>
            </a:r>
          </a:p>
          <a:p>
            <a:pPr marL="114300" indent="0">
              <a:buNone/>
            </a:pPr>
            <a:endParaRPr lang="en-US" sz="2500" dirty="0"/>
          </a:p>
          <a:p>
            <a:pPr marL="114300" indent="0">
              <a:buNone/>
            </a:pPr>
            <a:r>
              <a:rPr lang="en-US" sz="2500" dirty="0">
                <a:solidFill>
                  <a:schemeClr val="accent2"/>
                </a:solidFill>
              </a:rPr>
              <a:t>S110900--- S111600</a:t>
            </a:r>
          </a:p>
          <a:p>
            <a:pPr marL="114300" indent="0">
              <a:buNone/>
            </a:pPr>
            <a:endParaRPr lang="en-US" sz="2500" dirty="0"/>
          </a:p>
          <a:p>
            <a:pPr marL="114300" indent="0">
              <a:buNone/>
            </a:pPr>
            <a:r>
              <a:rPr lang="en-US" sz="2500" dirty="0"/>
              <a:t>- CYSS production: 1/30/2020 - 9/2/2020</a:t>
            </a:r>
          </a:p>
          <a:p>
            <a:pPr marL="114300" indent="0">
              <a:buNone/>
            </a:pPr>
            <a:r>
              <a:rPr lang="en-US" sz="2500" dirty="0"/>
              <a:t> </a:t>
            </a:r>
          </a:p>
          <a:p>
            <a:pPr marL="114300" indent="0">
              <a:buNone/>
            </a:pPr>
            <a:r>
              <a:rPr lang="en-US" sz="2500" dirty="0">
                <a:solidFill>
                  <a:schemeClr val="accent2"/>
                </a:solidFill>
              </a:rPr>
              <a:t>S113000 --- S113800</a:t>
            </a:r>
          </a:p>
          <a:p>
            <a:pPr marL="114300" indent="0">
              <a:buNone/>
            </a:pPr>
            <a:r>
              <a:rPr lang="en-US" sz="2500" dirty="0"/>
              <a:t> </a:t>
            </a:r>
          </a:p>
          <a:p>
            <a:pPr marL="114300" indent="0">
              <a:buNone/>
            </a:pPr>
            <a:r>
              <a:rPr lang="en-US" sz="2500" dirty="0"/>
              <a:t>- Service Barrel production:</a:t>
            </a:r>
          </a:p>
          <a:p>
            <a:pPr marL="114300" indent="0">
              <a:buNone/>
            </a:pPr>
            <a:r>
              <a:rPr lang="en-US" sz="2500" dirty="0">
                <a:solidFill>
                  <a:schemeClr val="accent2"/>
                </a:solidFill>
              </a:rPr>
              <a:t>S113900 - 114600</a:t>
            </a:r>
          </a:p>
          <a:p>
            <a:pPr marL="114300" indent="0">
              <a:buNone/>
            </a:pPr>
            <a:r>
              <a:rPr lang="en-US" sz="2500" dirty="0"/>
              <a:t> </a:t>
            </a:r>
          </a:p>
          <a:p>
            <a:pPr marL="114300" indent="0">
              <a:buNone/>
            </a:pPr>
            <a:r>
              <a:rPr lang="en-US" sz="2500" dirty="0"/>
              <a:t> </a:t>
            </a:r>
          </a:p>
          <a:p>
            <a:pPr marL="114300" indent="0">
              <a:buNone/>
            </a:pPr>
            <a:r>
              <a:rPr lang="en-US" sz="2500" dirty="0"/>
              <a:t> </a:t>
            </a:r>
          </a:p>
        </p:txBody>
      </p:sp>
      <p:sp>
        <p:nvSpPr>
          <p:cNvPr id="4" name="Slide Number Placeholder 3">
            <a:extLst>
              <a:ext uri="{FF2B5EF4-FFF2-40B4-BE49-F238E27FC236}">
                <a16:creationId xmlns:a16="http://schemas.microsoft.com/office/drawing/2014/main" id="{D510FE3F-FF04-D74F-8CB5-28FF4394F8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5" name="Picture 4">
            <a:extLst>
              <a:ext uri="{FF2B5EF4-FFF2-40B4-BE49-F238E27FC236}">
                <a16:creationId xmlns:a16="http://schemas.microsoft.com/office/drawing/2014/main" id="{B6C63559-8636-0F4E-9F0E-8F8F99CF51FF}"/>
              </a:ext>
            </a:extLst>
          </p:cNvPr>
          <p:cNvPicPr>
            <a:picLocks noChangeAspect="1"/>
          </p:cNvPicPr>
          <p:nvPr/>
        </p:nvPicPr>
        <p:blipFill>
          <a:blip r:embed="rId2"/>
          <a:stretch>
            <a:fillRect/>
          </a:stretch>
        </p:blipFill>
        <p:spPr>
          <a:xfrm>
            <a:off x="4746308" y="574625"/>
            <a:ext cx="4000500" cy="1384300"/>
          </a:xfrm>
          <a:prstGeom prst="rect">
            <a:avLst/>
          </a:prstGeom>
        </p:spPr>
      </p:pic>
      <p:pic>
        <p:nvPicPr>
          <p:cNvPr id="6" name="Picture 5">
            <a:extLst>
              <a:ext uri="{FF2B5EF4-FFF2-40B4-BE49-F238E27FC236}">
                <a16:creationId xmlns:a16="http://schemas.microsoft.com/office/drawing/2014/main" id="{6D381CA2-2D8E-6642-9F21-2A908AD353D0}"/>
              </a:ext>
            </a:extLst>
          </p:cNvPr>
          <p:cNvPicPr>
            <a:picLocks noChangeAspect="1"/>
          </p:cNvPicPr>
          <p:nvPr/>
        </p:nvPicPr>
        <p:blipFill>
          <a:blip r:embed="rId3"/>
          <a:stretch>
            <a:fillRect/>
          </a:stretch>
        </p:blipFill>
        <p:spPr>
          <a:xfrm>
            <a:off x="4759008" y="2018197"/>
            <a:ext cx="3987800" cy="1397000"/>
          </a:xfrm>
          <a:prstGeom prst="rect">
            <a:avLst/>
          </a:prstGeom>
        </p:spPr>
      </p:pic>
      <p:pic>
        <p:nvPicPr>
          <p:cNvPr id="7" name="Picture 6">
            <a:extLst>
              <a:ext uri="{FF2B5EF4-FFF2-40B4-BE49-F238E27FC236}">
                <a16:creationId xmlns:a16="http://schemas.microsoft.com/office/drawing/2014/main" id="{09692084-7B7C-9B47-9114-352CF771CA54}"/>
              </a:ext>
            </a:extLst>
          </p:cNvPr>
          <p:cNvPicPr>
            <a:picLocks noChangeAspect="1"/>
          </p:cNvPicPr>
          <p:nvPr/>
        </p:nvPicPr>
        <p:blipFill>
          <a:blip r:embed="rId4"/>
          <a:stretch>
            <a:fillRect/>
          </a:stretch>
        </p:blipFill>
        <p:spPr>
          <a:xfrm>
            <a:off x="4784408" y="3488417"/>
            <a:ext cx="3962400" cy="1371600"/>
          </a:xfrm>
          <a:prstGeom prst="rect">
            <a:avLst/>
          </a:prstGeom>
        </p:spPr>
      </p:pic>
      <p:pic>
        <p:nvPicPr>
          <p:cNvPr id="8" name="Picture 7">
            <a:extLst>
              <a:ext uri="{FF2B5EF4-FFF2-40B4-BE49-F238E27FC236}">
                <a16:creationId xmlns:a16="http://schemas.microsoft.com/office/drawing/2014/main" id="{9D361B4A-AD69-AE4C-8D37-AF2E09550D90}"/>
              </a:ext>
            </a:extLst>
          </p:cNvPr>
          <p:cNvPicPr>
            <a:picLocks noChangeAspect="1"/>
          </p:cNvPicPr>
          <p:nvPr/>
        </p:nvPicPr>
        <p:blipFill>
          <a:blip r:embed="rId5"/>
          <a:stretch>
            <a:fillRect/>
          </a:stretch>
        </p:blipFill>
        <p:spPr>
          <a:xfrm>
            <a:off x="217789" y="4052952"/>
            <a:ext cx="3987800" cy="800100"/>
          </a:xfrm>
          <a:prstGeom prst="rect">
            <a:avLst/>
          </a:prstGeom>
        </p:spPr>
      </p:pic>
      <p:sp>
        <p:nvSpPr>
          <p:cNvPr id="9" name="TextBox 8">
            <a:extLst>
              <a:ext uri="{FF2B5EF4-FFF2-40B4-BE49-F238E27FC236}">
                <a16:creationId xmlns:a16="http://schemas.microsoft.com/office/drawing/2014/main" id="{3A9AE706-7A5A-3C45-BEFE-4FF87C94E952}"/>
              </a:ext>
            </a:extLst>
          </p:cNvPr>
          <p:cNvSpPr txBox="1"/>
          <p:nvPr/>
        </p:nvSpPr>
        <p:spPr>
          <a:xfrm>
            <a:off x="1312359" y="3752140"/>
            <a:ext cx="2106667" cy="307777"/>
          </a:xfrm>
          <a:prstGeom prst="rect">
            <a:avLst/>
          </a:prstGeom>
          <a:noFill/>
        </p:spPr>
        <p:txBody>
          <a:bodyPr wrap="none" rtlCol="0">
            <a:spAutoFit/>
          </a:bodyPr>
          <a:lstStyle/>
          <a:p>
            <a:r>
              <a:rPr lang="en-US" b="1" dirty="0"/>
              <a:t>MVTX PRR: 7/28/20200</a:t>
            </a:r>
          </a:p>
        </p:txBody>
      </p:sp>
      <p:sp>
        <p:nvSpPr>
          <p:cNvPr id="10" name="Rectangle 9">
            <a:extLst>
              <a:ext uri="{FF2B5EF4-FFF2-40B4-BE49-F238E27FC236}">
                <a16:creationId xmlns:a16="http://schemas.microsoft.com/office/drawing/2014/main" id="{E04D738A-F582-A048-8BDE-820DDD8475EA}"/>
              </a:ext>
            </a:extLst>
          </p:cNvPr>
          <p:cNvSpPr/>
          <p:nvPr/>
        </p:nvSpPr>
        <p:spPr>
          <a:xfrm>
            <a:off x="4649002" y="1424539"/>
            <a:ext cx="4097806" cy="211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461B66-7817-CD41-9B75-113E01CCADF9}"/>
              </a:ext>
            </a:extLst>
          </p:cNvPr>
          <p:cNvSpPr/>
          <p:nvPr/>
        </p:nvSpPr>
        <p:spPr>
          <a:xfrm>
            <a:off x="4644234" y="3262867"/>
            <a:ext cx="4097806" cy="211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D3851F-95B9-A347-8E61-E3FDACC1E709}"/>
              </a:ext>
            </a:extLst>
          </p:cNvPr>
          <p:cNvSpPr/>
          <p:nvPr/>
        </p:nvSpPr>
        <p:spPr>
          <a:xfrm>
            <a:off x="4652259" y="4453002"/>
            <a:ext cx="4097806" cy="335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69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TotalTime>
  <Words>461</Words>
  <Application>Microsoft Macintosh PowerPoint</Application>
  <PresentationFormat>On-screen Show (16:9)</PresentationFormat>
  <Paragraphs>109</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vt:lpstr>
      <vt:lpstr>Office Theme</vt:lpstr>
      <vt:lpstr>MVTX C&amp;S Review Homework</vt:lpstr>
      <vt:lpstr>Homework Questions</vt:lpstr>
      <vt:lpstr>Insertion of MVTX</vt:lpstr>
      <vt:lpstr>Insertion of MVTX</vt:lpstr>
      <vt:lpstr>Drawing of the existing beam pipe.</vt:lpstr>
      <vt:lpstr>Drawing of the proposed modified beam pipe with supports</vt:lpstr>
      <vt:lpstr>Drawing of the modified beam pipe.</vt:lpstr>
      <vt:lpstr>Insertion of MVTX</vt:lpstr>
      <vt:lpstr>Carbon fiber work  </vt:lpstr>
      <vt:lpstr>Carbon fiber work </vt:lpstr>
      <vt:lpstr>Carbon fiber work</vt:lpstr>
      <vt:lpstr>Carbon fiber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MVTX C&amp;S Review Homework</dc:title>
  <cp:lastModifiedBy>Ming Liu</cp:lastModifiedBy>
  <cp:revision>39</cp:revision>
  <dcterms:modified xsi:type="dcterms:W3CDTF">2019-07-30T03:45:20Z</dcterms:modified>
</cp:coreProperties>
</file>