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5" r:id="rId2"/>
    <p:sldId id="893" r:id="rId3"/>
    <p:sldId id="328" r:id="rId4"/>
    <p:sldId id="879" r:id="rId5"/>
    <p:sldId id="861" r:id="rId6"/>
    <p:sldId id="329" r:id="rId7"/>
    <p:sldId id="894" r:id="rId8"/>
    <p:sldId id="895" r:id="rId9"/>
    <p:sldId id="896" r:id="rId10"/>
    <p:sldId id="872" r:id="rId11"/>
    <p:sldId id="870" r:id="rId12"/>
    <p:sldId id="874" r:id="rId13"/>
    <p:sldId id="331" r:id="rId14"/>
    <p:sldId id="892" r:id="rId15"/>
    <p:sldId id="333" r:id="rId16"/>
    <p:sldId id="334" r:id="rId17"/>
    <p:sldId id="335" r:id="rId18"/>
    <p:sldId id="863" r:id="rId19"/>
    <p:sldId id="864" r:id="rId20"/>
    <p:sldId id="865" r:id="rId21"/>
    <p:sldId id="866" r:id="rId22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/>
    <p:restoredTop sz="91271"/>
  </p:normalViewPr>
  <p:slideViewPr>
    <p:cSldViewPr>
      <p:cViewPr varScale="1">
        <p:scale>
          <a:sx n="135" d="100"/>
          <a:sy n="135" d="100"/>
        </p:scale>
        <p:origin x="13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Resource Hours</a:t>
            </a:r>
          </a:p>
        </c:rich>
      </c:tx>
      <c:layout>
        <c:manualLayout>
          <c:xMode val="edge"/>
          <c:yMode val="edge"/>
          <c:x val="0.37893744531933515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A-4726-9391-C00819CFA3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A-4726-9391-C00819CFA3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A-4726-9391-C00819CFA3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A-4726-9391-C00819CFA3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5A-4726-9391-C00819CFA3AC}"/>
              </c:ext>
            </c:extLst>
          </c:dPt>
          <c:cat>
            <c:strRef>
              <c:f>Sheet1!$E$4:$E$8</c:f>
              <c:strCache>
                <c:ptCount val="5"/>
                <c:pt idx="0">
                  <c:v>MGR</c:v>
                </c:pt>
                <c:pt idx="1">
                  <c:v>Prof</c:v>
                </c:pt>
                <c:pt idx="2">
                  <c:v>Sci</c:v>
                </c:pt>
                <c:pt idx="3">
                  <c:v>Stud</c:v>
                </c:pt>
                <c:pt idx="4">
                  <c:v>Tech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1239</c:v>
                </c:pt>
                <c:pt idx="1">
                  <c:v>6938</c:v>
                </c:pt>
                <c:pt idx="2">
                  <c:v>4528</c:v>
                </c:pt>
                <c:pt idx="3">
                  <c:v>6290</c:v>
                </c:pt>
                <c:pt idx="4">
                  <c:v>4387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5A-4726-9391-C00819CFA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69" tIns="47534" rIns="95069" bIns="47534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wrap="square" lIns="95069" tIns="47534" rIns="95069" bIns="4753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7/28/19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69" tIns="47534" rIns="95069" bIns="47534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wrap="square" lIns="95069" tIns="47534" rIns="95069" bIns="4753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7/28/19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899"/>
            <a:ext cx="5852160" cy="4319556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72435" indent="-297090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88361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63705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39050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14394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89738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65083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40427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3281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89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72435" indent="-297090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88361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63705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39050" indent="-237672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14394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89738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65083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40427" indent="-2376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298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38820"/>
            <a:ext cx="9144000" cy="41308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73882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7/29/2019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48727"/>
            <a:ext cx="8229600" cy="389559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 marL="311468" indent="-154305">
              <a:defRPr sz="1620"/>
            </a:lvl2pPr>
            <a:lvl3pPr marL="464345" indent="-155735">
              <a:defRPr sz="1440"/>
            </a:lvl3pPr>
            <a:lvl4pPr marL="617220" indent="-155735">
              <a:defRPr sz="1260"/>
            </a:lvl4pPr>
            <a:lvl5pPr marL="770097" indent="-157163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7F9696-39D5-F34C-B642-02B8BAAB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3F7B69E-DA8B-F343-BD35-3A41FE69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7/29/2019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7/29/2019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7716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/>
              <a:t>sPHENIX MVTX Cost &amp; Schedule Review</a:t>
            </a:r>
            <a:br>
              <a:rPr lang="en-US" altLang="en-US" b="0" dirty="0"/>
            </a:br>
            <a:r>
              <a:rPr lang="en-US" altLang="en-US" b="0" dirty="0"/>
              <a:t>MVTX Cost and Schedule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Dave Lee/Ming Liu, LANL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July 29-30,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571500"/>
          </a:xfrm>
        </p:spPr>
        <p:txBody>
          <a:bodyPr>
            <a:normAutofit fontScale="90000"/>
          </a:bodyPr>
          <a:lstStyle/>
          <a:p>
            <a:r>
              <a:rPr lang="en-US" altLang="en-US" sz="48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35647"/>
            <a:ext cx="8229600" cy="42792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Budget availability</a:t>
            </a:r>
          </a:p>
          <a:p>
            <a:pPr lvl="1"/>
            <a:r>
              <a:rPr lang="en-US" b="0" dirty="0"/>
              <a:t>Final engineering design of the mechanical system</a:t>
            </a:r>
          </a:p>
          <a:p>
            <a:pPr lvl="1"/>
            <a:r>
              <a:rPr lang="en-US" b="0" dirty="0"/>
              <a:t>Production of support structures </a:t>
            </a:r>
          </a:p>
          <a:p>
            <a:r>
              <a:rPr lang="en-US" dirty="0"/>
              <a:t>Mechanical structures</a:t>
            </a:r>
          </a:p>
          <a:p>
            <a:pPr lvl="1"/>
            <a:r>
              <a:rPr lang="en-US" b="0" dirty="0"/>
              <a:t>Detector and interface system design </a:t>
            </a:r>
          </a:p>
          <a:p>
            <a:pPr lvl="1"/>
            <a:r>
              <a:rPr lang="en-US" b="0" dirty="0"/>
              <a:t>Carbon structure fabrication </a:t>
            </a:r>
          </a:p>
          <a:p>
            <a:r>
              <a:rPr lang="en-US" dirty="0"/>
              <a:t>Detector assembly and test</a:t>
            </a:r>
          </a:p>
          <a:p>
            <a:pPr lvl="1"/>
            <a:r>
              <a:rPr lang="en-US" b="0" dirty="0"/>
              <a:t>Assembly jigs design and fabrication </a:t>
            </a:r>
          </a:p>
          <a:p>
            <a:pPr lvl="1"/>
            <a:r>
              <a:rPr lang="en-US" b="0" dirty="0"/>
              <a:t>Detector assembly &amp; QA</a:t>
            </a:r>
          </a:p>
          <a:p>
            <a:pPr lvl="1"/>
            <a:r>
              <a:rPr lang="en-US" b="0" dirty="0"/>
              <a:t>Metrology  </a:t>
            </a:r>
          </a:p>
          <a:p>
            <a:r>
              <a:rPr lang="en-US" dirty="0"/>
              <a:t>Final installation in IR</a:t>
            </a:r>
          </a:p>
          <a:p>
            <a:pPr lvl="1"/>
            <a:r>
              <a:rPr lang="en-US" b="0" dirty="0"/>
              <a:t>Currently, last detector to be installed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3DC81-D992-EC49-9BAF-F843F4732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2847">
            <a:off x="5925315" y="2043815"/>
            <a:ext cx="2500227" cy="1353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96F959-E2AF-594F-8B55-363E4DA4F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t="19089" r="2412" b="24912"/>
          <a:stretch/>
        </p:blipFill>
        <p:spPr>
          <a:xfrm>
            <a:off x="5485368" y="3309384"/>
            <a:ext cx="3427216" cy="1496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487D35-3776-4F44-8364-889EC91A5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58" y="602792"/>
            <a:ext cx="2279650" cy="12104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496FF6-77A2-F443-9BA8-ECBD168AF5A1}"/>
              </a:ext>
            </a:extLst>
          </p:cNvPr>
          <p:cNvCxnSpPr>
            <a:cxnSpLocks/>
          </p:cNvCxnSpPr>
          <p:nvPr/>
        </p:nvCxnSpPr>
        <p:spPr>
          <a:xfrm flipH="1" flipV="1">
            <a:off x="6629401" y="819151"/>
            <a:ext cx="304799" cy="180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952DDA-E4DC-FD44-A768-DD2A3E60B12D}"/>
              </a:ext>
            </a:extLst>
          </p:cNvPr>
          <p:cNvCxnSpPr>
            <a:cxnSpLocks/>
          </p:cNvCxnSpPr>
          <p:nvPr/>
        </p:nvCxnSpPr>
        <p:spPr>
          <a:xfrm flipV="1">
            <a:off x="8382000" y="1633816"/>
            <a:ext cx="227708" cy="92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C5F0CE-2ED7-E647-9DF2-78CB025CC588}"/>
              </a:ext>
            </a:extLst>
          </p:cNvPr>
          <p:cNvCxnSpPr/>
          <p:nvPr/>
        </p:nvCxnSpPr>
        <p:spPr>
          <a:xfrm flipV="1">
            <a:off x="7543800" y="2876550"/>
            <a:ext cx="838200" cy="1146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DE9482-4C0F-B84E-88EB-A481425F0407}"/>
              </a:ext>
            </a:extLst>
          </p:cNvPr>
          <p:cNvCxnSpPr/>
          <p:nvPr/>
        </p:nvCxnSpPr>
        <p:spPr>
          <a:xfrm flipH="1" flipV="1">
            <a:off x="6248400" y="2952750"/>
            <a:ext cx="838200" cy="1070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56E99-5E30-4E04-9944-3CBB3713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5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E9B1-A61A-C947-A68C-46B4F2E4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03"/>
            <a:ext cx="8229600" cy="48934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Level Costs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10442-37CF-B546-AF51-7D5BCBB9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9D393-9B03-D546-BEF1-500F8332F626}"/>
              </a:ext>
            </a:extLst>
          </p:cNvPr>
          <p:cNvSpPr txBox="1"/>
          <p:nvPr/>
        </p:nvSpPr>
        <p:spPr>
          <a:xfrm>
            <a:off x="341373" y="3647602"/>
            <a:ext cx="30992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Mechanical design and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CYSS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End wheels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Service barrel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Global interface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67FF5E-AD5F-47D8-9AE8-F8907C1C2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28674"/>
              </p:ext>
            </p:extLst>
          </p:nvPr>
        </p:nvGraphicFramePr>
        <p:xfrm>
          <a:off x="952499" y="616743"/>
          <a:ext cx="72390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420313027"/>
                    </a:ext>
                  </a:extLst>
                </a:gridCol>
                <a:gridCol w="2262188">
                  <a:extLst>
                    <a:ext uri="{9D8B030D-6E8A-4147-A177-3AD203B41FA5}">
                      <a16:colId xmlns:a16="http://schemas.microsoft.com/office/drawing/2014/main" val="541932754"/>
                    </a:ext>
                  </a:extLst>
                </a:gridCol>
                <a:gridCol w="1166812">
                  <a:extLst>
                    <a:ext uri="{9D8B030D-6E8A-4147-A177-3AD203B41FA5}">
                      <a16:colId xmlns:a16="http://schemas.microsoft.com/office/drawing/2014/main" val="357490340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927935836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1673930289"/>
                    </a:ext>
                  </a:extLst>
                </a:gridCol>
              </a:tblGrid>
              <a:tr h="126233">
                <a:tc>
                  <a:txBody>
                    <a:bodyPr/>
                    <a:lstStyle/>
                    <a:p>
                      <a:r>
                        <a:rPr lang="en-US" sz="1600" dirty="0"/>
                        <a:t>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2 WBS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Burdened AY$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Burdened AY$ M&amp;S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Burdened AY$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20623"/>
                  </a:ext>
                </a:extLst>
              </a:tr>
              <a:tr h="567369">
                <a:tc>
                  <a:txBody>
                    <a:bodyPr/>
                    <a:lstStyle/>
                    <a:p>
                      <a:r>
                        <a:rPr lang="en-US" sz="1600" dirty="0"/>
                        <a:t>3.02.01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MVTX Project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$498.8k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$46.8k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$544.6k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350468"/>
                  </a:ext>
                </a:extLst>
              </a:tr>
              <a:tr h="328714">
                <a:tc>
                  <a:txBody>
                    <a:bodyPr/>
                    <a:lstStyle/>
                    <a:p>
                      <a:r>
                        <a:rPr lang="en-US" sz="1600" dirty="0"/>
                        <a:t>3.02.02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MVTX 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$211.2k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$358.4k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$569.6k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63539"/>
                  </a:ext>
                </a:extLst>
              </a:tr>
              <a:tr h="567369">
                <a:tc>
                  <a:txBody>
                    <a:bodyPr/>
                    <a:lstStyle/>
                    <a:p>
                      <a:r>
                        <a:rPr lang="en-US" sz="1600" dirty="0"/>
                        <a:t>3.02.03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MVTX Mechanics and Detector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$1241.6k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$667.0k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$1908.6k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64708"/>
                  </a:ext>
                </a:extLst>
              </a:tr>
              <a:tr h="567369">
                <a:tc>
                  <a:txBody>
                    <a:bodyPr/>
                    <a:lstStyle/>
                    <a:p>
                      <a:r>
                        <a:rPr lang="en-US" sz="1600" dirty="0"/>
                        <a:t> 3.02.04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MVTX Integration and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$456.8k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$416.5k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$873.3k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99181"/>
                  </a:ext>
                </a:extLst>
              </a:tr>
              <a:tr h="32871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$2187.8k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$1500.6k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$3688.5k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933691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DE873-FC7D-408E-9F4B-F21DFD99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4538E-7E43-4031-A6FC-CBA393B0C0E0}"/>
              </a:ext>
            </a:extLst>
          </p:cNvPr>
          <p:cNvSpPr txBox="1"/>
          <p:nvPr/>
        </p:nvSpPr>
        <p:spPr>
          <a:xfrm>
            <a:off x="3387722" y="3677731"/>
            <a:ext cx="2300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Readout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Felix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Maps Power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04D2D-65F7-44A6-BA5F-162986FCEF24}"/>
              </a:ext>
            </a:extLst>
          </p:cNvPr>
          <p:cNvSpPr txBox="1"/>
          <p:nvPr/>
        </p:nvSpPr>
        <p:spPr>
          <a:xfrm>
            <a:off x="5915528" y="3647603"/>
            <a:ext cx="3091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Integration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Cooling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Safety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Service Barrel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Assembly and cooling tests</a:t>
            </a:r>
          </a:p>
        </p:txBody>
      </p:sp>
    </p:spTree>
    <p:extLst>
      <p:ext uri="{BB962C8B-B14F-4D97-AF65-F5344CB8AC3E}">
        <p14:creationId xmlns:p14="http://schemas.microsoft.com/office/powerpoint/2010/main" val="261770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586" y="0"/>
            <a:ext cx="8227410" cy="546497"/>
          </a:xfrm>
        </p:spPr>
        <p:txBody>
          <a:bodyPr/>
          <a:lstStyle/>
          <a:p>
            <a:r>
              <a:rPr lang="en-US" altLang="en-US" sz="3200" dirty="0"/>
              <a:t>Basis of Estimate &amp; Resource-Loaded Schedules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9DA38-1F7F-2E42-B5FD-323D465795A8}"/>
              </a:ext>
            </a:extLst>
          </p:cNvPr>
          <p:cNvSpPr txBox="1"/>
          <p:nvPr/>
        </p:nvSpPr>
        <p:spPr>
          <a:xfrm>
            <a:off x="494903" y="89535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99FF"/>
                </a:solidFill>
              </a:rPr>
              <a:t>Electronics: production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FELIX: ATLAS/</a:t>
            </a:r>
            <a:r>
              <a:rPr lang="en-US" sz="2000" dirty="0" err="1"/>
              <a:t>sPHENIX</a:t>
            </a:r>
            <a:r>
              <a:rPr lang="en-US" sz="2000" dirty="0"/>
              <a:t> production, LANL/LDRD 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RU services, cables:  ALICE/ITS production, LANL/LDRD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Power boards: ALICE/ITS production , LANL/LDRD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CAEN bulk PS:  Quotes from CAEN, ALICE/ITS production, LANL/LDRD </a:t>
            </a:r>
          </a:p>
          <a:p>
            <a:pPr marL="742950" lvl="1" indent="-285750">
              <a:buFontTx/>
              <a:buChar char="-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99FF"/>
                </a:solidFill>
              </a:rPr>
              <a:t>Mechanics &amp; Integration: design and production</a:t>
            </a:r>
            <a:r>
              <a:rPr lang="en-US" dirty="0">
                <a:solidFill>
                  <a:srgbClr val="0099FF"/>
                </a:solidFill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CYSS, End wheels, Service barrel: ALICE/ITS Engineers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Integration: Recent experience at RHIC, HFT/STAR, FVTX/PHENIX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BA29E-0DDF-465C-BA4B-D6B70510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28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1ACA-7D01-AB4B-A41D-FA7764A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Cost Profile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16F8B-BDB9-3A4D-BD8C-CE71E5F8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3AF6A8-B785-6F4C-8C8A-016E1C21A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70170"/>
              </p:ext>
            </p:extLst>
          </p:nvPr>
        </p:nvGraphicFramePr>
        <p:xfrm>
          <a:off x="4572000" y="1581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6635B-3CA1-491F-95D0-55D55876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B7CBE-EB28-40FE-BB59-97F59438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18732"/>
            <a:ext cx="5993370" cy="40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67D7-DD9F-4E70-ACAB-506E4BEF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 Hours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DC766-FE9C-43CA-9FE7-BA152B2E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8C68E-5E79-4BBC-9945-50DB285C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977F3B-3CD3-4FFF-B88A-4BC73E79C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085686"/>
              </p:ext>
            </p:extLst>
          </p:nvPr>
        </p:nvGraphicFramePr>
        <p:xfrm>
          <a:off x="4800600" y="13775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B0C06B8-E42D-4525-BB65-CB09FC95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19150"/>
            <a:ext cx="5018314" cy="39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F68F-DE7C-A447-8760-8F6DDE75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027"/>
            <a:ext cx="8229600" cy="64174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Major Cost Items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3F800-2C5A-2142-AE97-F734B402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4DEE0C-79C2-8944-A5F1-EE6C54C22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81293"/>
              </p:ext>
            </p:extLst>
          </p:nvPr>
        </p:nvGraphicFramePr>
        <p:xfrm>
          <a:off x="914400" y="648796"/>
          <a:ext cx="7239000" cy="405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012">
                  <a:extLst>
                    <a:ext uri="{9D8B030D-6E8A-4147-A177-3AD203B41FA5}">
                      <a16:colId xmlns:a16="http://schemas.microsoft.com/office/drawing/2014/main" val="3252795036"/>
                    </a:ext>
                  </a:extLst>
                </a:gridCol>
                <a:gridCol w="3030279">
                  <a:extLst>
                    <a:ext uri="{9D8B030D-6E8A-4147-A177-3AD203B41FA5}">
                      <a16:colId xmlns:a16="http://schemas.microsoft.com/office/drawing/2014/main" val="2041557013"/>
                    </a:ext>
                  </a:extLst>
                </a:gridCol>
                <a:gridCol w="2272709">
                  <a:extLst>
                    <a:ext uri="{9D8B030D-6E8A-4147-A177-3AD203B41FA5}">
                      <a16:colId xmlns:a16="http://schemas.microsoft.com/office/drawing/2014/main" val="3251021467"/>
                    </a:ext>
                  </a:extLst>
                </a:gridCol>
              </a:tblGrid>
              <a:tr h="672456">
                <a:tc>
                  <a:txBody>
                    <a:bodyPr/>
                    <a:lstStyle/>
                    <a:p>
                      <a:r>
                        <a:rPr lang="en-US" sz="2400" dirty="0"/>
                        <a:t>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Task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Cost (K)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69383"/>
                  </a:ext>
                </a:extLst>
              </a:tr>
              <a:tr h="621641">
                <a:tc>
                  <a:txBody>
                    <a:bodyPr/>
                    <a:lstStyle/>
                    <a:p>
                      <a:r>
                        <a:rPr lang="en-US" sz="2000" dirty="0"/>
                        <a:t>03.02.02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Wheels (EW)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70128"/>
                  </a:ext>
                </a:extLst>
              </a:tr>
              <a:tr h="773325">
                <a:tc>
                  <a:txBody>
                    <a:bodyPr/>
                    <a:lstStyle/>
                    <a:p>
                      <a:r>
                        <a:rPr lang="en-US" sz="2000" dirty="0"/>
                        <a:t>03.02.03.01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Cylindrical Structure(CYSS)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69150"/>
                  </a:ext>
                </a:extLst>
              </a:tr>
              <a:tr h="448224">
                <a:tc>
                  <a:txBody>
                    <a:bodyPr/>
                    <a:lstStyle/>
                    <a:p>
                      <a:r>
                        <a:rPr lang="en-US" sz="2000" dirty="0"/>
                        <a:t>03.02.03.02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Barrel (SB)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$266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620237"/>
                  </a:ext>
                </a:extLst>
              </a:tr>
              <a:tr h="484130">
                <a:tc>
                  <a:txBody>
                    <a:bodyPr/>
                    <a:lstStyle/>
                    <a:p>
                      <a:r>
                        <a:rPr lang="en-US" sz="2000" dirty="0"/>
                        <a:t>02.01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RU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529329"/>
                  </a:ext>
                </a:extLst>
              </a:tr>
              <a:tr h="437096">
                <a:tc>
                  <a:txBody>
                    <a:bodyPr/>
                    <a:lstStyle/>
                    <a:p>
                      <a:r>
                        <a:rPr lang="en-US" sz="2000" dirty="0"/>
                        <a:t>02.02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15041"/>
                  </a:ext>
                </a:extLst>
              </a:tr>
              <a:tr h="6196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System (PS)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2089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2F6A-4820-41F7-B265-10B68C82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81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17CC-22FA-004A-94F4-49A14CE5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5842"/>
            <a:ext cx="8229600" cy="999589"/>
          </a:xfrm>
        </p:spPr>
        <p:txBody>
          <a:bodyPr/>
          <a:lstStyle/>
          <a:p>
            <a:r>
              <a:rPr lang="en-US" sz="4000" dirty="0"/>
              <a:t>Carbon </a:t>
            </a:r>
            <a:r>
              <a:rPr lang="en-US" sz="3600" dirty="0"/>
              <a:t>Structures</a:t>
            </a:r>
            <a:br>
              <a:rPr lang="en-US" sz="3600" dirty="0"/>
            </a:br>
            <a:r>
              <a:rPr lang="en-US" sz="2800" dirty="0"/>
              <a:t>Example of low contingency items</a:t>
            </a:r>
            <a:br>
              <a:rPr lang="en-US" sz="4000" dirty="0"/>
            </a:br>
            <a:br>
              <a:rPr lang="en-US" sz="4000" dirty="0"/>
            </a:b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8F3CF-D5EB-1648-AABD-1B79510D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A69DB6-6D53-D44D-A792-E196DB32B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46753"/>
              </p:ext>
            </p:extLst>
          </p:nvPr>
        </p:nvGraphicFramePr>
        <p:xfrm>
          <a:off x="1047552" y="1010724"/>
          <a:ext cx="7048896" cy="326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914">
                  <a:extLst>
                    <a:ext uri="{9D8B030D-6E8A-4147-A177-3AD203B41FA5}">
                      <a16:colId xmlns:a16="http://schemas.microsoft.com/office/drawing/2014/main" val="883652622"/>
                    </a:ext>
                  </a:extLst>
                </a:gridCol>
                <a:gridCol w="1227459">
                  <a:extLst>
                    <a:ext uri="{9D8B030D-6E8A-4147-A177-3AD203B41FA5}">
                      <a16:colId xmlns:a16="http://schemas.microsoft.com/office/drawing/2014/main" val="2828962317"/>
                    </a:ext>
                  </a:extLst>
                </a:gridCol>
                <a:gridCol w="1318965">
                  <a:extLst>
                    <a:ext uri="{9D8B030D-6E8A-4147-A177-3AD203B41FA5}">
                      <a16:colId xmlns:a16="http://schemas.microsoft.com/office/drawing/2014/main" val="4225008080"/>
                    </a:ext>
                  </a:extLst>
                </a:gridCol>
                <a:gridCol w="1980404">
                  <a:extLst>
                    <a:ext uri="{9D8B030D-6E8A-4147-A177-3AD203B41FA5}">
                      <a16:colId xmlns:a16="http://schemas.microsoft.com/office/drawing/2014/main" val="2739283278"/>
                    </a:ext>
                  </a:extLst>
                </a:gridCol>
                <a:gridCol w="839154">
                  <a:extLst>
                    <a:ext uri="{9D8B030D-6E8A-4147-A177-3AD203B41FA5}">
                      <a16:colId xmlns:a16="http://schemas.microsoft.com/office/drawing/2014/main" val="2150872421"/>
                    </a:ext>
                  </a:extLst>
                </a:gridCol>
              </a:tblGrid>
              <a:tr h="57735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Cost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49189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r>
                        <a:rPr lang="en-US" sz="1600" dirty="0"/>
                        <a:t>RU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03.02.01</a:t>
                      </a:r>
                    </a:p>
                    <a:p>
                      <a:r>
                        <a:rPr lang="en-US" sz="1600" dirty="0"/>
                        <a:t>Line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 Built*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138238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r>
                        <a:rPr lang="en-US" sz="16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03.02.02</a:t>
                      </a:r>
                    </a:p>
                    <a:p>
                      <a:r>
                        <a:rPr lang="en-US" sz="1600" dirty="0"/>
                        <a:t>Line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As Built*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51239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r>
                        <a:rPr lang="en-US" sz="1600" dirty="0"/>
                        <a:t>Power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03.02.03.01</a:t>
                      </a:r>
                    </a:p>
                    <a:p>
                      <a:r>
                        <a:rPr lang="en-US" sz="1600" dirty="0"/>
                        <a:t>Line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As Built*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49481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r>
                        <a:rPr lang="en-US" sz="1600" dirty="0"/>
                        <a:t>Power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03.02.03.02</a:t>
                      </a:r>
                    </a:p>
                    <a:p>
                      <a:r>
                        <a:rPr lang="en-US" sz="1600" dirty="0"/>
                        <a:t>Line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CAEN quote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253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905CE2-241E-E546-858B-1D8A2A713E89}"/>
              </a:ext>
            </a:extLst>
          </p:cNvPr>
          <p:cNvSpPr txBox="1"/>
          <p:nvPr/>
        </p:nvSpPr>
        <p:spPr>
          <a:xfrm>
            <a:off x="609600" y="4388823"/>
            <a:ext cx="614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“As Built” means item is a vendor quote for production unit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AA0D2-6DB5-454A-BD73-F2273AC3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CF09-19A5-E040-8E64-D40F4453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969"/>
            <a:ext cx="10134600" cy="96669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Carbon Structures</a:t>
            </a:r>
            <a:br>
              <a:rPr lang="en-US" dirty="0"/>
            </a:br>
            <a:r>
              <a:rPr lang="en-US" sz="2800" dirty="0"/>
              <a:t>Examples of high contingency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90674-7678-D94A-AD98-997CF6C7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81C10F-FEA1-504A-9E49-814CBDCBF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35062"/>
              </p:ext>
            </p:extLst>
          </p:nvPr>
        </p:nvGraphicFramePr>
        <p:xfrm>
          <a:off x="381000" y="1339375"/>
          <a:ext cx="8381999" cy="283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2">
                  <a:extLst>
                    <a:ext uri="{9D8B030D-6E8A-4147-A177-3AD203B41FA5}">
                      <a16:colId xmlns:a16="http://schemas.microsoft.com/office/drawing/2014/main" val="8836526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289623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5008080"/>
                    </a:ext>
                  </a:extLst>
                </a:gridCol>
                <a:gridCol w="1752598">
                  <a:extLst>
                    <a:ext uri="{9D8B030D-6E8A-4147-A177-3AD203B41FA5}">
                      <a16:colId xmlns:a16="http://schemas.microsoft.com/office/drawing/2014/main" val="2739283278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150872421"/>
                    </a:ext>
                  </a:extLst>
                </a:gridCol>
              </a:tblGrid>
              <a:tr h="73301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Cost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4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End Wheels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03.02.02</a:t>
                      </a:r>
                    </a:p>
                    <a:p>
                      <a:r>
                        <a:rPr lang="en-US" sz="2000" dirty="0"/>
                        <a:t>Line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Previous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5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Cylindrical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03.02.03.01</a:t>
                      </a:r>
                    </a:p>
                    <a:p>
                      <a:r>
                        <a:rPr lang="en-US" sz="2000" dirty="0"/>
                        <a:t>Line 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Previous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4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Service 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03.02.03.02</a:t>
                      </a:r>
                    </a:p>
                    <a:p>
                      <a:r>
                        <a:rPr lang="en-US" sz="2000" dirty="0"/>
                        <a:t>Line 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Previous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25303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3ECF3-8E8B-4C47-9275-314ADCD0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86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47285" y="83013"/>
            <a:ext cx="8229600" cy="41314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1979"/>
            <a:ext cx="4261125" cy="40505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MVTX integrated into P6 (2/2019)</a:t>
            </a:r>
          </a:p>
          <a:p>
            <a:pPr lvl="1"/>
            <a:r>
              <a:rPr lang="en-US" dirty="0"/>
              <a:t>TPC $4.6 M</a:t>
            </a:r>
          </a:p>
          <a:p>
            <a:r>
              <a:rPr lang="en-US" dirty="0">
                <a:solidFill>
                  <a:srgbClr val="0099FF"/>
                </a:solidFill>
              </a:rPr>
              <a:t>Latest Cost &amp; Schedule update - following MVTX workshop at LBNL in 3/2019</a:t>
            </a:r>
          </a:p>
          <a:p>
            <a:pPr lvl="1"/>
            <a:r>
              <a:rPr lang="en-US" b="0" dirty="0"/>
              <a:t>Carbon structures </a:t>
            </a:r>
          </a:p>
          <a:p>
            <a:pPr lvl="2"/>
            <a:r>
              <a:rPr lang="en-US" b="0" dirty="0"/>
              <a:t>Design</a:t>
            </a:r>
          </a:p>
          <a:p>
            <a:pPr lvl="2"/>
            <a:r>
              <a:rPr lang="en-US" b="0" dirty="0"/>
              <a:t>Production </a:t>
            </a:r>
          </a:p>
          <a:p>
            <a:pPr lvl="2"/>
            <a:r>
              <a:rPr lang="en-US" b="0" dirty="0"/>
              <a:t>Schedule </a:t>
            </a:r>
          </a:p>
          <a:p>
            <a:pPr lvl="1"/>
            <a:r>
              <a:rPr lang="en-US" b="0" dirty="0"/>
              <a:t>Power system</a:t>
            </a:r>
          </a:p>
          <a:p>
            <a:pPr lvl="1"/>
            <a:r>
              <a:rPr lang="en-US" b="0" dirty="0"/>
              <a:t>Contingency </a:t>
            </a:r>
          </a:p>
          <a:p>
            <a:pPr lvl="2"/>
            <a:r>
              <a:rPr lang="en-US" b="0" dirty="0"/>
              <a:t>Electronics </a:t>
            </a:r>
          </a:p>
          <a:p>
            <a:pPr lvl="2"/>
            <a:r>
              <a:rPr lang="en-US" b="0" dirty="0"/>
              <a:t>Mechanics design</a:t>
            </a:r>
          </a:p>
          <a:p>
            <a:pPr lvl="2"/>
            <a:r>
              <a:rPr lang="en-US" b="0" dirty="0"/>
              <a:t>Mechanics fabrication</a:t>
            </a:r>
          </a:p>
          <a:p>
            <a:pPr lvl="1"/>
            <a:r>
              <a:rPr lang="en-US" b="0" dirty="0"/>
              <a:t>Rebalance work load among collaborators</a:t>
            </a:r>
          </a:p>
          <a:p>
            <a:pPr lvl="2"/>
            <a:r>
              <a:rPr lang="en-US" b="0" dirty="0"/>
              <a:t>LANL, MIT, LBNL, UT-A, BNL et al </a:t>
            </a:r>
          </a:p>
          <a:p>
            <a:r>
              <a:rPr lang="en-US" dirty="0"/>
              <a:t>MVTX TPC updated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CE3F5D-F17D-DB42-820C-1E2073DEA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25" y="757337"/>
            <a:ext cx="4279349" cy="270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84636E-7447-7741-9506-26D9381BBAFA}"/>
              </a:ext>
            </a:extLst>
          </p:cNvPr>
          <p:cNvSpPr txBox="1"/>
          <p:nvPr/>
        </p:nvSpPr>
        <p:spPr>
          <a:xfrm>
            <a:off x="4489724" y="3638551"/>
            <a:ext cx="4349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9FF"/>
                </a:solidFill>
              </a:rPr>
              <a:t>MVTX Workshop @LBNL, 2/28-3/2,2019</a:t>
            </a:r>
          </a:p>
          <a:p>
            <a:r>
              <a:rPr lang="en-US" sz="1400" b="1" dirty="0">
                <a:solidFill>
                  <a:srgbClr val="0099FF"/>
                </a:solidFill>
              </a:rPr>
              <a:t>Mechanical System Discussion Session:</a:t>
            </a:r>
          </a:p>
          <a:p>
            <a:r>
              <a:rPr lang="en-US" sz="1400" b="1" dirty="0">
                <a:solidFill>
                  <a:srgbClr val="0099FF"/>
                </a:solidFill>
              </a:rPr>
              <a:t>- Discussed and updated major carbon structures’</a:t>
            </a:r>
          </a:p>
          <a:p>
            <a:r>
              <a:rPr lang="en-US" sz="1400" b="1" dirty="0">
                <a:solidFill>
                  <a:srgbClr val="0099FF"/>
                </a:solidFill>
              </a:rPr>
              <a:t> design &amp; production cost &amp; schedule, risks etc.</a:t>
            </a:r>
          </a:p>
          <a:p>
            <a:r>
              <a:rPr lang="en-US" sz="1400" b="1" dirty="0">
                <a:solidFill>
                  <a:srgbClr val="0099FF"/>
                </a:solidFill>
              </a:rPr>
              <a:t>- LANL, MIT, BNL and LBNL engineers and physicists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1DB96-18D0-4F39-9FB2-9059E11E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9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Issues and Concerns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214BA-E7E5-BD49-9CBC-7A26AF1F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Budget availability </a:t>
            </a:r>
          </a:p>
          <a:p>
            <a:pPr lvl="1"/>
            <a:r>
              <a:rPr lang="en-US" b="0" dirty="0"/>
              <a:t>Final mechanical system design work, at MIT, LANL and LBNL</a:t>
            </a:r>
          </a:p>
          <a:p>
            <a:pPr lvl="1"/>
            <a:r>
              <a:rPr lang="en-US" b="0" dirty="0"/>
              <a:t>Early R&amp;D required to reduce the high production contingency </a:t>
            </a:r>
          </a:p>
          <a:p>
            <a:r>
              <a:rPr lang="en-US" dirty="0"/>
              <a:t>Carbon structure production cost &amp; schedule</a:t>
            </a:r>
          </a:p>
          <a:p>
            <a:pPr lvl="1"/>
            <a:r>
              <a:rPr lang="en-US" b="0" dirty="0"/>
              <a:t>LBNL busy schedule for carbon lab</a:t>
            </a:r>
          </a:p>
          <a:p>
            <a:pPr lvl="1"/>
            <a:r>
              <a:rPr lang="en-US" b="0" dirty="0"/>
              <a:t>Exploring other companies in Italy, France, Other USA vendors … </a:t>
            </a:r>
          </a:p>
          <a:p>
            <a:pPr lvl="1"/>
            <a:r>
              <a:rPr lang="en-US" b="0" dirty="0"/>
              <a:t>High contingency in design and production cost  ~40%</a:t>
            </a:r>
          </a:p>
          <a:p>
            <a:r>
              <a:rPr lang="en-US" dirty="0"/>
              <a:t>Global mechanical system integration</a:t>
            </a:r>
          </a:p>
          <a:p>
            <a:pPr lvl="1"/>
            <a:r>
              <a:rPr lang="en-US" b="0" dirty="0"/>
              <a:t>MVTX design has good progress but not final</a:t>
            </a:r>
          </a:p>
          <a:p>
            <a:pPr lvl="1"/>
            <a:r>
              <a:rPr lang="en-US" b="0" dirty="0"/>
              <a:t> High contingency in design and production, ~ 40%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5A7A2-DEBE-49DB-9BE1-AFCAC9B2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62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445F6-9B1B-4DC9-AB8E-D57E49B2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273D3-5FC9-4DA5-9F19-07B5AA81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DAE-5A25-4D93-A5BA-3F3E3A62C8C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92539D-4787-4F6D-8A36-2F70605F2A98}"/>
              </a:ext>
            </a:extLst>
          </p:cNvPr>
          <p:cNvSpPr txBox="1">
            <a:spLocks/>
          </p:cNvSpPr>
          <p:nvPr/>
        </p:nvSpPr>
        <p:spPr>
          <a:xfrm>
            <a:off x="304800" y="-28241"/>
            <a:ext cx="6610946" cy="64391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/>
              <a:t>Scope of the MVTX Project – WBS 3.02</a:t>
            </a:r>
            <a:endParaRPr lang="en-US" sz="3600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EE3A1433-CB1D-4799-83FC-2FE1B3587B5A}"/>
              </a:ext>
            </a:extLst>
          </p:cNvPr>
          <p:cNvSpPr txBox="1">
            <a:spLocks/>
          </p:cNvSpPr>
          <p:nvPr/>
        </p:nvSpPr>
        <p:spPr>
          <a:xfrm>
            <a:off x="4572000" y="730413"/>
            <a:ext cx="4521903" cy="271375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Electronics (3.02.02)</a:t>
            </a:r>
          </a:p>
          <a:p>
            <a:pPr lvl="1"/>
            <a:r>
              <a:rPr lang="en-US"/>
              <a:t>Readout Integration </a:t>
            </a:r>
          </a:p>
          <a:p>
            <a:pPr lvl="2"/>
            <a:r>
              <a:rPr lang="en-US"/>
              <a:t>RU QA &amp; assembly @UT-A </a:t>
            </a:r>
          </a:p>
          <a:p>
            <a:pPr lvl="2"/>
            <a:r>
              <a:rPr lang="en-US"/>
              <a:t>Backend: ATLAS FELIX</a:t>
            </a:r>
          </a:p>
          <a:p>
            <a:pPr lvl="2"/>
            <a:r>
              <a:rPr lang="en-US"/>
              <a:t>FELIX boards @LANL/BNL</a:t>
            </a:r>
          </a:p>
          <a:p>
            <a:pPr lvl="2"/>
            <a:r>
              <a:rPr lang="en-US"/>
              <a:t>Frontend RU services: daughter cards, transition boards, cables etc.</a:t>
            </a:r>
          </a:p>
          <a:p>
            <a:pPr lvl="1"/>
            <a:endParaRPr lang="en-US"/>
          </a:p>
          <a:p>
            <a:pPr lvl="1"/>
            <a:r>
              <a:rPr lang="en-US"/>
              <a:t>Ancillary systems - “adopt” ALICE ITS system</a:t>
            </a:r>
          </a:p>
          <a:p>
            <a:pPr lvl="2"/>
            <a:r>
              <a:rPr lang="en-US"/>
              <a:t> Power, slow control &amp; monitoring etc. </a:t>
            </a:r>
          </a:p>
          <a:p>
            <a:pPr marL="1028700" lvl="3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358A3-6AD4-4BC7-BDE5-64FF0A9486AE}"/>
              </a:ext>
            </a:extLst>
          </p:cNvPr>
          <p:cNvSpPr txBox="1">
            <a:spLocks/>
          </p:cNvSpPr>
          <p:nvPr/>
        </p:nvSpPr>
        <p:spPr>
          <a:xfrm>
            <a:off x="58828" y="770394"/>
            <a:ext cx="4521903" cy="398886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Mechanical system (3.02.03, 3.02.04) </a:t>
            </a:r>
          </a:p>
          <a:p>
            <a:pPr lvl="1"/>
            <a:r>
              <a:rPr lang="en-US" dirty="0"/>
              <a:t>MVTX detector mechanical structures</a:t>
            </a:r>
          </a:p>
          <a:p>
            <a:pPr lvl="2"/>
            <a:r>
              <a:rPr lang="en-US" dirty="0"/>
              <a:t>Design &amp; simulations, MIT/LANL</a:t>
            </a:r>
          </a:p>
          <a:p>
            <a:pPr lvl="2"/>
            <a:r>
              <a:rPr lang="en-US" dirty="0"/>
              <a:t>End Wheels </a:t>
            </a:r>
          </a:p>
          <a:p>
            <a:pPr lvl="2"/>
            <a:r>
              <a:rPr lang="en-US" dirty="0"/>
              <a:t>Cylindrical support structure </a:t>
            </a:r>
          </a:p>
          <a:p>
            <a:pPr lvl="2"/>
            <a:r>
              <a:rPr lang="en-US" dirty="0"/>
              <a:t>Service barrels</a:t>
            </a:r>
          </a:p>
          <a:p>
            <a:pPr marL="685783" lvl="2" indent="0">
              <a:buFont typeface="Arial" pitchFamily="34" charset="0"/>
              <a:buNone/>
            </a:pPr>
            <a:endParaRPr lang="en-US" dirty="0"/>
          </a:p>
          <a:p>
            <a:pPr lvl="1"/>
            <a:r>
              <a:rPr lang="en-US" dirty="0"/>
              <a:t>Mechanical system integration </a:t>
            </a:r>
          </a:p>
          <a:p>
            <a:pPr lvl="2"/>
            <a:r>
              <a:rPr lang="en-US" dirty="0"/>
              <a:t>Service barrel support &amp; interface to sPHENIX</a:t>
            </a:r>
          </a:p>
          <a:p>
            <a:pPr lvl="2"/>
            <a:r>
              <a:rPr lang="en-US" dirty="0"/>
              <a:t>Installation tooling etc., BNL/LANL/MIT/LBNL</a:t>
            </a:r>
          </a:p>
          <a:p>
            <a:pPr lvl="2"/>
            <a:r>
              <a:rPr lang="en-US" dirty="0"/>
              <a:t>Adopt ALICE cooling plant design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Detector assembly</a:t>
            </a:r>
          </a:p>
          <a:p>
            <a:pPr lvl="2"/>
            <a:r>
              <a:rPr lang="en-US" dirty="0"/>
              <a:t>Stave QA &amp; detector assembly @LBNL </a:t>
            </a:r>
          </a:p>
          <a:p>
            <a:pPr lvl="2"/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1C0BC8-4D0A-473F-891D-B915C756CC69}"/>
              </a:ext>
            </a:extLst>
          </p:cNvPr>
          <p:cNvSpPr txBox="1">
            <a:spLocks/>
          </p:cNvSpPr>
          <p:nvPr/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C7F8B04E-460B-B340-979B-8B60A2BEF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E7984262-8A74-4ACA-9E36-7F0523C2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r>
              <a:rPr lang="en-US" altLang="en-US"/>
              <a:t>July 29-30, 2019</a:t>
            </a:r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DFDE2-B520-415F-A760-3E2F7137CCA8}"/>
              </a:ext>
            </a:extLst>
          </p:cNvPr>
          <p:cNvSpPr txBox="1"/>
          <p:nvPr/>
        </p:nvSpPr>
        <p:spPr>
          <a:xfrm>
            <a:off x="55492" y="129025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Walt’s talk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0D7C4-F485-42A9-BB17-387112BBBF27}"/>
              </a:ext>
            </a:extLst>
          </p:cNvPr>
          <p:cNvSpPr txBox="1"/>
          <p:nvPr/>
        </p:nvSpPr>
        <p:spPr>
          <a:xfrm>
            <a:off x="37034" y="2115222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Camelia’s talk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6252C-8D29-4C89-98F8-2AAEDB952555}"/>
              </a:ext>
            </a:extLst>
          </p:cNvPr>
          <p:cNvSpPr txBox="1"/>
          <p:nvPr/>
        </p:nvSpPr>
        <p:spPr>
          <a:xfrm>
            <a:off x="8067899" y="890797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Jo’s talk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A3153-2678-4D7D-8AA3-8D81A24CAA83}"/>
              </a:ext>
            </a:extLst>
          </p:cNvPr>
          <p:cNvSpPr txBox="1"/>
          <p:nvPr/>
        </p:nvSpPr>
        <p:spPr>
          <a:xfrm>
            <a:off x="0" y="3651353"/>
            <a:ext cx="841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Yuan’s talk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1CA8D96C-84E0-9B47-9009-803B9A68398F}"/>
              </a:ext>
            </a:extLst>
          </p:cNvPr>
          <p:cNvSpPr txBox="1"/>
          <p:nvPr/>
        </p:nvSpPr>
        <p:spPr>
          <a:xfrm>
            <a:off x="4876801" y="3425117"/>
            <a:ext cx="4217102" cy="11541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200" dirty="0">
                <a:solidFill>
                  <a:srgbClr val="00B050"/>
                </a:solidFill>
              </a:rPr>
              <a:t>BNL provides Staves &amp; RUs, w/o cost to MVTX project: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100" dirty="0"/>
              <a:t>- 84 ALICE/ITS-IB (modified) staves from CERN; </a:t>
            </a:r>
          </a:p>
          <a:p>
            <a:r>
              <a:rPr lang="en-US" sz="1100" dirty="0"/>
              <a:t>          48+spares(2-inner layers+10%)  </a:t>
            </a:r>
          </a:p>
          <a:p>
            <a:r>
              <a:rPr lang="en-US" sz="1100" dirty="0"/>
              <a:t>  - 60 ALICE/ITS-RU from CERN</a:t>
            </a:r>
          </a:p>
          <a:p>
            <a:r>
              <a:rPr lang="en-US" sz="1100" dirty="0"/>
              <a:t>          48+spares(12, 25%)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Early R&amp;D by LANL LDRD $5M, FY17-19</a:t>
            </a:r>
          </a:p>
        </p:txBody>
      </p:sp>
    </p:spTree>
    <p:extLst>
      <p:ext uri="{BB962C8B-B14F-4D97-AF65-F5344CB8AC3E}">
        <p14:creationId xmlns:p14="http://schemas.microsoft.com/office/powerpoint/2010/main" val="369728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32AC-4B45-8047-9ABE-2DE6FCA9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6C0D-1962-2E43-9FCB-6754F64F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</p:spPr>
        <p:txBody>
          <a:bodyPr/>
          <a:lstStyle/>
          <a:p>
            <a:r>
              <a:rPr lang="en-US" dirty="0"/>
              <a:t>TPC in P6, $</a:t>
            </a:r>
            <a:r>
              <a:rPr lang="en-US" dirty="0">
                <a:solidFill>
                  <a:srgbClr val="FF0000"/>
                </a:solidFill>
              </a:rPr>
              <a:t>4.7</a:t>
            </a:r>
            <a:r>
              <a:rPr lang="en-US" dirty="0"/>
              <a:t> M, w/ burden and escalation, EU and risk</a:t>
            </a:r>
          </a:p>
          <a:p>
            <a:r>
              <a:rPr lang="en-US" dirty="0"/>
              <a:t>About 6 months float in schedule</a:t>
            </a:r>
          </a:p>
          <a:p>
            <a:r>
              <a:rPr lang="en-US" dirty="0"/>
              <a:t>Implemented Risk Based Contingency</a:t>
            </a:r>
          </a:p>
          <a:p>
            <a:r>
              <a:rPr lang="en-US" dirty="0"/>
              <a:t>Plan to update P6 after this review </a:t>
            </a:r>
          </a:p>
          <a:p>
            <a:r>
              <a:rPr lang="en-US" dirty="0"/>
              <a:t>Mechanical engineering design in progress</a:t>
            </a:r>
          </a:p>
          <a:p>
            <a:pPr lvl="1"/>
            <a:r>
              <a:rPr lang="en-US" dirty="0"/>
              <a:t>Need budget now for the final engineering design work  </a:t>
            </a:r>
          </a:p>
          <a:p>
            <a:r>
              <a:rPr lang="en-US" dirty="0"/>
              <a:t>Collaboration institutions ready to receive the project fund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16F3-D1F9-AE45-9002-2D6EFFB7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C575F-E5EE-4F79-9756-5B74B9B5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0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38B8-9308-814E-B5D3-5EC2B0FB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382F-740B-E946-8F7C-C92F9640A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13498-DCE2-3348-ACEB-F06BCA9D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9FD39-8A14-4113-B673-A7B7C925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56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6EF9-3D73-0041-AB10-E32BDCED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03"/>
            <a:ext cx="8229600" cy="565547"/>
          </a:xfrm>
        </p:spPr>
        <p:txBody>
          <a:bodyPr/>
          <a:lstStyle/>
          <a:p>
            <a:r>
              <a:rPr lang="en-US" dirty="0"/>
              <a:t>MVTX C &amp; S - Assumptions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45DAE-3DB8-DA44-A96F-7385E98D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29C38-8916-0045-ABA2-19421821076F}"/>
              </a:ext>
            </a:extLst>
          </p:cNvPr>
          <p:cNvSpPr txBox="1">
            <a:spLocks/>
          </p:cNvSpPr>
          <p:nvPr/>
        </p:nvSpPr>
        <p:spPr>
          <a:xfrm>
            <a:off x="3016956" y="6356350"/>
            <a:ext cx="3002844" cy="691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/>
              <a:t>LANL 04/10/19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2C11F-8ACD-D14E-844E-8A6554B95E3C}"/>
              </a:ext>
            </a:extLst>
          </p:cNvPr>
          <p:cNvSpPr txBox="1">
            <a:spLocks/>
          </p:cNvSpPr>
          <p:nvPr/>
        </p:nvSpPr>
        <p:spPr>
          <a:xfrm>
            <a:off x="6474178" y="6356350"/>
            <a:ext cx="2212622" cy="69101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BAE33DE9-077B-5D48-8924-7ED29547E8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F626E-872D-9249-A10F-B96026AC3E21}"/>
              </a:ext>
            </a:extLst>
          </p:cNvPr>
          <p:cNvSpPr txBox="1"/>
          <p:nvPr/>
        </p:nvSpPr>
        <p:spPr>
          <a:xfrm>
            <a:off x="228600" y="666750"/>
            <a:ext cx="8763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Fully Integrated into the sPHENIX schedule (P6)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Self contained project, funding from BNL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Up-to-date Institutional resource hourly rates, fully burdened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Implement Risk Based Contingency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Schedule smoothed, ~6 months float in P6 prior to sPHENIX installation </a:t>
            </a:r>
            <a:endParaRPr lang="en-US" sz="2400" dirty="0">
              <a:highlight>
                <a:srgbClr val="FFFF00"/>
              </a:highligh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Electronics ready for production on start of project to the successful LDRD effort, cost based on as built experience, FELIX and RU service boards, power system etc.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Linkages to Stave and RU in the schedule</a:t>
            </a:r>
          </a:p>
          <a:p>
            <a:endParaRPr lang="en-US" sz="1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FF7D17-D0C5-4AED-BCC5-B13E35E4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25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C55A-8714-5849-BF67-4CB6CAC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MVTX in sPHENIX P6 (fully </a:t>
            </a:r>
            <a:r>
              <a:rPr lang="en-US" sz="3600" dirty="0" err="1"/>
              <a:t>Burd</a:t>
            </a:r>
            <a:r>
              <a:rPr lang="en-US" sz="3600" dirty="0"/>
              <a:t>. &amp; Esca.)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79443-BBB0-5040-9CC1-46ECBDBB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BE84C-35A1-4AA1-8974-85C090E6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EC021-637F-451A-9F41-8643F1EE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18" y="740539"/>
            <a:ext cx="6945000" cy="421133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102336-E8B3-4D76-842A-F0CB319217D0}"/>
              </a:ext>
            </a:extLst>
          </p:cNvPr>
          <p:cNvSpPr/>
          <p:nvPr/>
        </p:nvSpPr>
        <p:spPr>
          <a:xfrm>
            <a:off x="4397370" y="1073557"/>
            <a:ext cx="68580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C389D-488E-432C-A12F-E6E232584430}"/>
              </a:ext>
            </a:extLst>
          </p:cNvPr>
          <p:cNvSpPr txBox="1"/>
          <p:nvPr/>
        </p:nvSpPr>
        <p:spPr>
          <a:xfrm>
            <a:off x="5053485" y="1242596"/>
            <a:ext cx="2106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Budget cost = $3.688M</a:t>
            </a:r>
          </a:p>
        </p:txBody>
      </p:sp>
    </p:spTree>
    <p:extLst>
      <p:ext uri="{BB962C8B-B14F-4D97-AF65-F5344CB8AC3E}">
        <p14:creationId xmlns:p14="http://schemas.microsoft.com/office/powerpoint/2010/main" val="150940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1998AF-B634-B34F-BE85-0503D876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47" y="78385"/>
            <a:ext cx="8229600" cy="4269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Simplified MVTX Schedule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E5597-13DB-AF46-BB83-509280B9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Director's  Review</a:t>
            </a:r>
          </a:p>
        </p:txBody>
      </p:sp>
      <p:sp>
        <p:nvSpPr>
          <p:cNvPr id="149" name="Slide Number Placeholder 148">
            <a:extLst>
              <a:ext uri="{FF2B5EF4-FFF2-40B4-BE49-F238E27FC236}">
                <a16:creationId xmlns:a16="http://schemas.microsoft.com/office/drawing/2014/main" id="{A8C3D521-6FC8-49F0-A1D2-273846C8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B69E-DA8B-F343-BD35-3A41FE690BB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05E2164F-31C6-4DFA-BF10-EE7B63EAFC4B}"/>
              </a:ext>
            </a:extLst>
          </p:cNvPr>
          <p:cNvGraphicFramePr>
            <a:graphicFrameLocks noGrp="1"/>
          </p:cNvGraphicFramePr>
          <p:nvPr/>
        </p:nvGraphicFramePr>
        <p:xfrm>
          <a:off x="1840348" y="1281112"/>
          <a:ext cx="5451330" cy="259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55">
                  <a:extLst>
                    <a:ext uri="{9D8B030D-6E8A-4147-A177-3AD203B41FA5}">
                      <a16:colId xmlns:a16="http://schemas.microsoft.com/office/drawing/2014/main" val="180237816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3789061785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3360062225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4003284006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3937574876"/>
                    </a:ext>
                  </a:extLst>
                </a:gridCol>
                <a:gridCol w="908555">
                  <a:extLst>
                    <a:ext uri="{9D8B030D-6E8A-4147-A177-3AD203B41FA5}">
                      <a16:colId xmlns:a16="http://schemas.microsoft.com/office/drawing/2014/main" val="98102413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CY-2018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2019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2020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2021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2022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2023</a:t>
                      </a:r>
                    </a:p>
                  </a:txBody>
                  <a:tcPr marL="61722" marR="61722" marT="30861" marB="30861"/>
                </a:tc>
                <a:extLst>
                  <a:ext uri="{0D108BD9-81ED-4DB2-BD59-A6C34878D82A}">
                    <a16:rowId xmlns:a16="http://schemas.microsoft.com/office/drawing/2014/main" val="1974851673"/>
                  </a:ext>
                </a:extLst>
              </a:tr>
            </a:tbl>
          </a:graphicData>
        </a:graphic>
      </p:graphicFrame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D93DAA9-4610-45F3-A6AA-8710D4D2BA9F}"/>
              </a:ext>
            </a:extLst>
          </p:cNvPr>
          <p:cNvGrpSpPr/>
          <p:nvPr/>
        </p:nvGrpSpPr>
        <p:grpSpPr>
          <a:xfrm>
            <a:off x="2971800" y="1579937"/>
            <a:ext cx="1068992" cy="341632"/>
            <a:chOff x="2000925" y="2079909"/>
            <a:chExt cx="1583687" cy="506124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79B50AF-49B9-49B6-B09A-6CA2D253A724}"/>
                </a:ext>
              </a:extLst>
            </p:cNvPr>
            <p:cNvCxnSpPr>
              <a:cxnSpLocks/>
            </p:cNvCxnSpPr>
            <p:nvPr/>
          </p:nvCxnSpPr>
          <p:spPr>
            <a:xfrm>
              <a:off x="2153883" y="2083578"/>
              <a:ext cx="1427483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61F043B-974C-425D-AF0A-6FE0FAC56F50}"/>
                </a:ext>
              </a:extLst>
            </p:cNvPr>
            <p:cNvSpPr txBox="1"/>
            <p:nvPr/>
          </p:nvSpPr>
          <p:spPr>
            <a:xfrm>
              <a:off x="2000925" y="2079909"/>
              <a:ext cx="1583687" cy="50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0" b="1" dirty="0">
                  <a:solidFill>
                    <a:srgbClr val="92D050"/>
                  </a:solidFill>
                </a:rPr>
                <a:t>Stave &amp; RU production @CERN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46CD41F-8A00-4AFE-B878-8A9C82CA7359}"/>
              </a:ext>
            </a:extLst>
          </p:cNvPr>
          <p:cNvGrpSpPr/>
          <p:nvPr/>
        </p:nvGrpSpPr>
        <p:grpSpPr>
          <a:xfrm>
            <a:off x="3514400" y="3844712"/>
            <a:ext cx="759980" cy="279435"/>
            <a:chOff x="3123803" y="2638232"/>
            <a:chExt cx="1237804" cy="413975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7E197E6-7B6B-4CDD-B7C9-15F7FC2F27B2}"/>
                </a:ext>
              </a:extLst>
            </p:cNvPr>
            <p:cNvCxnSpPr>
              <a:cxnSpLocks/>
            </p:cNvCxnSpPr>
            <p:nvPr/>
          </p:nvCxnSpPr>
          <p:spPr>
            <a:xfrm>
              <a:off x="3262785" y="2711027"/>
              <a:ext cx="10988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31A3057-1250-46CC-8B83-F9B0035C207A}"/>
                </a:ext>
              </a:extLst>
            </p:cNvPr>
            <p:cNvSpPr txBox="1"/>
            <p:nvPr/>
          </p:nvSpPr>
          <p:spPr>
            <a:xfrm>
              <a:off x="3123803" y="2638232"/>
              <a:ext cx="957528" cy="41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8" dirty="0"/>
                <a:t>Power system </a:t>
              </a:r>
            </a:p>
            <a:p>
              <a:r>
                <a:rPr lang="en-US" sz="608" dirty="0"/>
                <a:t>production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93697A5-04BF-4BCC-979A-3BA9D8983B9E}"/>
              </a:ext>
            </a:extLst>
          </p:cNvPr>
          <p:cNvGrpSpPr/>
          <p:nvPr/>
        </p:nvGrpSpPr>
        <p:grpSpPr>
          <a:xfrm>
            <a:off x="2209615" y="2028589"/>
            <a:ext cx="4079366" cy="216982"/>
            <a:chOff x="3028117" y="2690395"/>
            <a:chExt cx="5066344" cy="321454"/>
          </a:xfrm>
        </p:grpSpPr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7A3A89E-3779-4A54-823B-6704EBB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3028117" y="2711027"/>
              <a:ext cx="50663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A9F70A1-745E-4B3E-9D25-11F53143DA99}"/>
                </a:ext>
              </a:extLst>
            </p:cNvPr>
            <p:cNvSpPr txBox="1"/>
            <p:nvPr/>
          </p:nvSpPr>
          <p:spPr>
            <a:xfrm>
              <a:off x="3239264" y="2690395"/>
              <a:ext cx="4855197" cy="32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0" b="1" dirty="0"/>
                <a:t>Detector mechanics design &amp; production,  global interface to sPHENIX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BD680F5-3699-42AE-9207-DB56F852BAC7}"/>
              </a:ext>
            </a:extLst>
          </p:cNvPr>
          <p:cNvGrpSpPr/>
          <p:nvPr/>
        </p:nvGrpSpPr>
        <p:grpSpPr>
          <a:xfrm>
            <a:off x="4215129" y="2741588"/>
            <a:ext cx="994867" cy="279435"/>
            <a:chOff x="2821858" y="2658466"/>
            <a:chExt cx="7822091" cy="413976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BD84ED1-E28B-4CC0-BE04-639F4C7A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774961" y="2711027"/>
              <a:ext cx="1815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22275E2-E222-48B8-8F7F-0F430D10D018}"/>
                </a:ext>
              </a:extLst>
            </p:cNvPr>
            <p:cNvSpPr txBox="1"/>
            <p:nvPr/>
          </p:nvSpPr>
          <p:spPr>
            <a:xfrm>
              <a:off x="2821858" y="2658466"/>
              <a:ext cx="7822091" cy="41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8" dirty="0"/>
                <a:t>Service barrel &amp; </a:t>
              </a:r>
            </a:p>
            <a:p>
              <a:r>
                <a:rPr lang="en-US" sz="608" dirty="0"/>
                <a:t>global system design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ADBFE6B-142B-432A-92AE-2BDF73723180}"/>
              </a:ext>
            </a:extLst>
          </p:cNvPr>
          <p:cNvGrpSpPr/>
          <p:nvPr/>
        </p:nvGrpSpPr>
        <p:grpSpPr>
          <a:xfrm>
            <a:off x="5715001" y="3211390"/>
            <a:ext cx="803750" cy="201594"/>
            <a:chOff x="3891422" y="4173648"/>
            <a:chExt cx="1190746" cy="298657"/>
          </a:xfrm>
        </p:grpSpPr>
        <p:sp>
          <p:nvSpPr>
            <p:cNvPr id="164" name="5-Point Star 48">
              <a:extLst>
                <a:ext uri="{FF2B5EF4-FFF2-40B4-BE49-F238E27FC236}">
                  <a16:creationId xmlns:a16="http://schemas.microsoft.com/office/drawing/2014/main" id="{6F478BF4-3973-49B0-BFE9-B89EF77FC7D4}"/>
                </a:ext>
              </a:extLst>
            </p:cNvPr>
            <p:cNvSpPr/>
            <p:nvPr/>
          </p:nvSpPr>
          <p:spPr>
            <a:xfrm>
              <a:off x="3891422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A84FA93-9A9B-47E2-A936-6BBB5D389AE8}"/>
                </a:ext>
              </a:extLst>
            </p:cNvPr>
            <p:cNvSpPr txBox="1"/>
            <p:nvPr/>
          </p:nvSpPr>
          <p:spPr>
            <a:xfrm>
              <a:off x="4808491" y="4173648"/>
              <a:ext cx="273677" cy="298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71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AD11C70-DDFF-4063-9B64-5804804E0438}"/>
              </a:ext>
            </a:extLst>
          </p:cNvPr>
          <p:cNvGrpSpPr/>
          <p:nvPr/>
        </p:nvGrpSpPr>
        <p:grpSpPr>
          <a:xfrm>
            <a:off x="4634647" y="4171950"/>
            <a:ext cx="1720434" cy="279436"/>
            <a:chOff x="3127761" y="2793251"/>
            <a:chExt cx="1860212" cy="413976"/>
          </a:xfrm>
        </p:grpSpPr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5CBE2F03-61E7-488D-A325-17DF2D4946BE}"/>
                </a:ext>
              </a:extLst>
            </p:cNvPr>
            <p:cNvCxnSpPr>
              <a:cxnSpLocks/>
            </p:cNvCxnSpPr>
            <p:nvPr/>
          </p:nvCxnSpPr>
          <p:spPr>
            <a:xfrm>
              <a:off x="3262785" y="2823903"/>
              <a:ext cx="13136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CB8A751-4196-4BB8-89C5-B669BF765979}"/>
                </a:ext>
              </a:extLst>
            </p:cNvPr>
            <p:cNvSpPr txBox="1"/>
            <p:nvPr/>
          </p:nvSpPr>
          <p:spPr>
            <a:xfrm>
              <a:off x="3127761" y="2793251"/>
              <a:ext cx="1860212" cy="41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8" b="1" dirty="0"/>
                <a:t>Pre-installation commissioning @BNL </a:t>
              </a:r>
            </a:p>
            <a:p>
              <a:r>
                <a:rPr lang="en-US" sz="608" b="1" dirty="0"/>
                <a:t> RU, FELIX, PS, cables etc.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B85D5D3-C809-4004-B377-F0C7727101E4}"/>
              </a:ext>
            </a:extLst>
          </p:cNvPr>
          <p:cNvGrpSpPr/>
          <p:nvPr/>
        </p:nvGrpSpPr>
        <p:grpSpPr>
          <a:xfrm>
            <a:off x="6096415" y="3518500"/>
            <a:ext cx="870276" cy="310854"/>
            <a:chOff x="4135029" y="4197743"/>
            <a:chExt cx="1289304" cy="460523"/>
          </a:xfrm>
        </p:grpSpPr>
        <p:sp>
          <p:nvSpPr>
            <p:cNvPr id="170" name="5-Point Star 55">
              <a:extLst>
                <a:ext uri="{FF2B5EF4-FFF2-40B4-BE49-F238E27FC236}">
                  <a16:creationId xmlns:a16="http://schemas.microsoft.com/office/drawing/2014/main" id="{3A5DFAA6-5813-41E1-9FE3-F0561C6A3127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7CAF8BF-908E-425C-BBE5-5FD78D5100D3}"/>
                </a:ext>
              </a:extLst>
            </p:cNvPr>
            <p:cNvSpPr txBox="1"/>
            <p:nvPr/>
          </p:nvSpPr>
          <p:spPr>
            <a:xfrm>
              <a:off x="4248317" y="4197743"/>
              <a:ext cx="1176016" cy="460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10" dirty="0">
                  <a:solidFill>
                    <a:srgbClr val="FF0000"/>
                  </a:solidFill>
                </a:rPr>
                <a:t>8/25 MVTX start</a:t>
              </a:r>
            </a:p>
            <a:p>
              <a:r>
                <a:rPr lang="en-US" sz="710" dirty="0">
                  <a:solidFill>
                    <a:srgbClr val="FF0000"/>
                  </a:solidFill>
                </a:rPr>
                <a:t>Installation</a:t>
              </a:r>
            </a:p>
          </p:txBody>
        </p:sp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477696B-A2D6-4B41-BEA9-89ABECAD763C}"/>
              </a:ext>
            </a:extLst>
          </p:cNvPr>
          <p:cNvCxnSpPr>
            <a:cxnSpLocks/>
          </p:cNvCxnSpPr>
          <p:nvPr/>
        </p:nvCxnSpPr>
        <p:spPr>
          <a:xfrm>
            <a:off x="6359466" y="1526978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B450151-7821-476A-AFD8-174BC740CEDC}"/>
              </a:ext>
            </a:extLst>
          </p:cNvPr>
          <p:cNvCxnSpPr>
            <a:cxnSpLocks/>
          </p:cNvCxnSpPr>
          <p:nvPr/>
        </p:nvCxnSpPr>
        <p:spPr>
          <a:xfrm>
            <a:off x="5473304" y="1545650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63EAFCE-1031-4984-90BB-3509B151B4CD}"/>
              </a:ext>
            </a:extLst>
          </p:cNvPr>
          <p:cNvCxnSpPr>
            <a:cxnSpLocks/>
          </p:cNvCxnSpPr>
          <p:nvPr/>
        </p:nvCxnSpPr>
        <p:spPr>
          <a:xfrm>
            <a:off x="4569944" y="1535498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6746941-4D94-4314-AA74-32E5B430DBB7}"/>
              </a:ext>
            </a:extLst>
          </p:cNvPr>
          <p:cNvCxnSpPr>
            <a:cxnSpLocks/>
          </p:cNvCxnSpPr>
          <p:nvPr/>
        </p:nvCxnSpPr>
        <p:spPr>
          <a:xfrm>
            <a:off x="3657600" y="1526978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06FF003-7238-45F0-B1A9-DAAB6EE1EFDD}"/>
              </a:ext>
            </a:extLst>
          </p:cNvPr>
          <p:cNvCxnSpPr>
            <a:cxnSpLocks/>
          </p:cNvCxnSpPr>
          <p:nvPr/>
        </p:nvCxnSpPr>
        <p:spPr>
          <a:xfrm>
            <a:off x="2751292" y="1523549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EB4F1D05-A003-4E02-A394-710ED4546F09}"/>
              </a:ext>
            </a:extLst>
          </p:cNvPr>
          <p:cNvCxnSpPr>
            <a:cxnSpLocks/>
          </p:cNvCxnSpPr>
          <p:nvPr/>
        </p:nvCxnSpPr>
        <p:spPr>
          <a:xfrm>
            <a:off x="1846338" y="1518366"/>
            <a:ext cx="6227" cy="2894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28FB7C1-0BD7-436E-90F4-FDBA1F4391B6}"/>
              </a:ext>
            </a:extLst>
          </p:cNvPr>
          <p:cNvCxnSpPr>
            <a:cxnSpLocks/>
          </p:cNvCxnSpPr>
          <p:nvPr/>
        </p:nvCxnSpPr>
        <p:spPr>
          <a:xfrm>
            <a:off x="1846339" y="4412402"/>
            <a:ext cx="5460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776D39A-A9C5-4DA2-853B-D0EF0B6E4AE7}"/>
              </a:ext>
            </a:extLst>
          </p:cNvPr>
          <p:cNvGrpSpPr/>
          <p:nvPr/>
        </p:nvGrpSpPr>
        <p:grpSpPr>
          <a:xfrm>
            <a:off x="3859935" y="3456110"/>
            <a:ext cx="809837" cy="185885"/>
            <a:chOff x="1360242" y="2030293"/>
            <a:chExt cx="1380498" cy="275384"/>
          </a:xfrm>
        </p:grpSpPr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A1E207D0-A816-4178-A525-88861FD42578}"/>
                </a:ext>
              </a:extLst>
            </p:cNvPr>
            <p:cNvCxnSpPr>
              <a:cxnSpLocks/>
            </p:cNvCxnSpPr>
            <p:nvPr/>
          </p:nvCxnSpPr>
          <p:spPr>
            <a:xfrm>
              <a:off x="1657350" y="2073105"/>
              <a:ext cx="4357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0F00C25-7607-49E8-A458-B3B0C5F3710B}"/>
                </a:ext>
              </a:extLst>
            </p:cNvPr>
            <p:cNvSpPr txBox="1"/>
            <p:nvPr/>
          </p:nvSpPr>
          <p:spPr>
            <a:xfrm>
              <a:off x="1360242" y="2030293"/>
              <a:ext cx="1380498" cy="275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8" dirty="0"/>
                <a:t>FELIX production(7)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CFBE8F7-6ED4-4D33-908B-9228C16BCE9B}"/>
              </a:ext>
            </a:extLst>
          </p:cNvPr>
          <p:cNvGrpSpPr/>
          <p:nvPr/>
        </p:nvGrpSpPr>
        <p:grpSpPr>
          <a:xfrm>
            <a:off x="3586581" y="2996894"/>
            <a:ext cx="2165661" cy="216981"/>
            <a:chOff x="2423107" y="2680300"/>
            <a:chExt cx="8823056" cy="132399"/>
          </a:xfrm>
        </p:grpSpPr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2BA3667A-6C42-44F5-B88A-5377B8DBEBC1}"/>
                </a:ext>
              </a:extLst>
            </p:cNvPr>
            <p:cNvCxnSpPr>
              <a:cxnSpLocks/>
            </p:cNvCxnSpPr>
            <p:nvPr/>
          </p:nvCxnSpPr>
          <p:spPr>
            <a:xfrm>
              <a:off x="2552271" y="2711027"/>
              <a:ext cx="82471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B89DEFF-F692-4466-8C5E-FB54E69801FF}"/>
                </a:ext>
              </a:extLst>
            </p:cNvPr>
            <p:cNvSpPr txBox="1"/>
            <p:nvPr/>
          </p:nvSpPr>
          <p:spPr>
            <a:xfrm>
              <a:off x="2423107" y="2680300"/>
              <a:ext cx="8823056" cy="1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0" b="1" dirty="0"/>
                <a:t>Stave testing, half-barrel assembly @LBNL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3714240-85E3-4184-AAA2-EDD65094D1E4}"/>
              </a:ext>
            </a:extLst>
          </p:cNvPr>
          <p:cNvGrpSpPr/>
          <p:nvPr/>
        </p:nvGrpSpPr>
        <p:grpSpPr>
          <a:xfrm>
            <a:off x="3133001" y="2261581"/>
            <a:ext cx="1453868" cy="201594"/>
            <a:chOff x="2765119" y="2603145"/>
            <a:chExt cx="1188764" cy="201594"/>
          </a:xfrm>
        </p:grpSpPr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E302713D-F62C-458D-BA99-2D4EA1820EC8}"/>
                </a:ext>
              </a:extLst>
            </p:cNvPr>
            <p:cNvCxnSpPr>
              <a:cxnSpLocks/>
            </p:cNvCxnSpPr>
            <p:nvPr/>
          </p:nvCxnSpPr>
          <p:spPr>
            <a:xfrm>
              <a:off x="3108994" y="2628040"/>
              <a:ext cx="53838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3A3866A-E576-488E-8A6F-5573D197503E}"/>
                </a:ext>
              </a:extLst>
            </p:cNvPr>
            <p:cNvSpPr txBox="1"/>
            <p:nvPr/>
          </p:nvSpPr>
          <p:spPr>
            <a:xfrm>
              <a:off x="2765119" y="2603145"/>
              <a:ext cx="1188764" cy="20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10" dirty="0"/>
                <a:t>Detector  &amp; interface design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F03F2BF-0192-4D22-925A-0F69C81C17C0}"/>
              </a:ext>
            </a:extLst>
          </p:cNvPr>
          <p:cNvGrpSpPr/>
          <p:nvPr/>
        </p:nvGrpSpPr>
        <p:grpSpPr>
          <a:xfrm>
            <a:off x="3370143" y="3674242"/>
            <a:ext cx="1505627" cy="201594"/>
            <a:chOff x="4113586" y="5163990"/>
            <a:chExt cx="1187799" cy="298658"/>
          </a:xfrm>
        </p:grpSpPr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63A5173E-99F0-40AF-8FDA-C6D90E4269C3}"/>
                </a:ext>
              </a:extLst>
            </p:cNvPr>
            <p:cNvCxnSpPr>
              <a:cxnSpLocks/>
            </p:cNvCxnSpPr>
            <p:nvPr/>
          </p:nvCxnSpPr>
          <p:spPr>
            <a:xfrm>
              <a:off x="4309347" y="5204332"/>
              <a:ext cx="9920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8564814-28B7-4FAA-B85D-A3CF6C5EBE16}"/>
                </a:ext>
              </a:extLst>
            </p:cNvPr>
            <p:cNvSpPr txBox="1"/>
            <p:nvPr/>
          </p:nvSpPr>
          <p:spPr>
            <a:xfrm>
              <a:off x="4113586" y="5163990"/>
              <a:ext cx="998149" cy="298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10" dirty="0" err="1"/>
                <a:t>sPHENIX</a:t>
              </a:r>
              <a:r>
                <a:rPr lang="en-US" sz="710" dirty="0"/>
                <a:t> interface &amp; global support design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73683E9-E136-4325-AAA7-6365FE4D2B98}"/>
              </a:ext>
            </a:extLst>
          </p:cNvPr>
          <p:cNvGrpSpPr/>
          <p:nvPr/>
        </p:nvGrpSpPr>
        <p:grpSpPr>
          <a:xfrm>
            <a:off x="4712562" y="2661913"/>
            <a:ext cx="807627" cy="244738"/>
            <a:chOff x="2605739" y="5008951"/>
            <a:chExt cx="2399016" cy="298655"/>
          </a:xfrm>
        </p:grpSpPr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7CB3FC58-3A9B-4A8D-B201-4EA1FBEC1FAB}"/>
                </a:ext>
              </a:extLst>
            </p:cNvPr>
            <p:cNvCxnSpPr>
              <a:cxnSpLocks/>
            </p:cNvCxnSpPr>
            <p:nvPr/>
          </p:nvCxnSpPr>
          <p:spPr>
            <a:xfrm>
              <a:off x="2605739" y="5152673"/>
              <a:ext cx="6201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DFC073E-3FE0-469D-B686-6E5889617C11}"/>
                </a:ext>
              </a:extLst>
            </p:cNvPr>
            <p:cNvSpPr txBox="1"/>
            <p:nvPr/>
          </p:nvSpPr>
          <p:spPr>
            <a:xfrm>
              <a:off x="2802267" y="5008951"/>
              <a:ext cx="2202488" cy="2986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10" dirty="0"/>
                <a:t>   </a:t>
              </a:r>
              <a:r>
                <a:rPr lang="en-US" sz="610" dirty="0"/>
                <a:t>SB production</a:t>
              </a: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9A8AE9B-59CA-48AC-B6C7-63587BAFF2C9}"/>
              </a:ext>
            </a:extLst>
          </p:cNvPr>
          <p:cNvCxnSpPr/>
          <p:nvPr/>
        </p:nvCxnSpPr>
        <p:spPr>
          <a:xfrm>
            <a:off x="3001075" y="1518365"/>
            <a:ext cx="0" cy="288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676F776-07A9-46DF-9423-04A0BD68CEBC}"/>
              </a:ext>
            </a:extLst>
          </p:cNvPr>
          <p:cNvGrpSpPr/>
          <p:nvPr/>
        </p:nvGrpSpPr>
        <p:grpSpPr>
          <a:xfrm>
            <a:off x="5242598" y="3852800"/>
            <a:ext cx="883575" cy="279435"/>
            <a:chOff x="3241137" y="2704005"/>
            <a:chExt cx="927632" cy="413979"/>
          </a:xfrm>
        </p:grpSpPr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86733621-72BA-469B-935D-18086916D199}"/>
                </a:ext>
              </a:extLst>
            </p:cNvPr>
            <p:cNvCxnSpPr>
              <a:cxnSpLocks/>
            </p:cNvCxnSpPr>
            <p:nvPr/>
          </p:nvCxnSpPr>
          <p:spPr>
            <a:xfrm>
              <a:off x="3387897" y="2711027"/>
              <a:ext cx="3896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1CF2C5-0D51-4110-8A6F-78E311C93D19}"/>
                </a:ext>
              </a:extLst>
            </p:cNvPr>
            <p:cNvSpPr txBox="1"/>
            <p:nvPr/>
          </p:nvSpPr>
          <p:spPr>
            <a:xfrm>
              <a:off x="3241137" y="2704005"/>
              <a:ext cx="927632" cy="413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8" dirty="0"/>
                <a:t>Full detector </a:t>
              </a:r>
            </a:p>
            <a:p>
              <a:r>
                <a:rPr lang="en-US" sz="608" dirty="0"/>
                <a:t>system test @BNL Lab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07DC456-FE0F-44B5-958A-9C26B981F4D8}"/>
              </a:ext>
            </a:extLst>
          </p:cNvPr>
          <p:cNvGrpSpPr/>
          <p:nvPr/>
        </p:nvGrpSpPr>
        <p:grpSpPr>
          <a:xfrm>
            <a:off x="5543300" y="2447680"/>
            <a:ext cx="729687" cy="279435"/>
            <a:chOff x="3267643" y="2659113"/>
            <a:chExt cx="736933" cy="413979"/>
          </a:xfrm>
        </p:grpSpPr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9CE0C649-1992-4DCB-B19F-F73092EAF11A}"/>
                </a:ext>
              </a:extLst>
            </p:cNvPr>
            <p:cNvCxnSpPr>
              <a:cxnSpLocks/>
            </p:cNvCxnSpPr>
            <p:nvPr/>
          </p:nvCxnSpPr>
          <p:spPr>
            <a:xfrm>
              <a:off x="3387897" y="2711027"/>
              <a:ext cx="3896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755056A-7865-4E6D-85D3-140B19D4FAEA}"/>
                </a:ext>
              </a:extLst>
            </p:cNvPr>
            <p:cNvSpPr txBox="1"/>
            <p:nvPr/>
          </p:nvSpPr>
          <p:spPr>
            <a:xfrm>
              <a:off x="3267643" y="2659113"/>
              <a:ext cx="736933" cy="413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8" dirty="0"/>
                <a:t>cooling  &amp; safety </a:t>
              </a:r>
            </a:p>
            <a:p>
              <a:r>
                <a:rPr lang="en-US" sz="608" dirty="0"/>
                <a:t>system @BNL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7304494-22D1-4E3A-8F84-12F7C4F8A0C8}"/>
              </a:ext>
            </a:extLst>
          </p:cNvPr>
          <p:cNvGrpSpPr/>
          <p:nvPr/>
        </p:nvGrpSpPr>
        <p:grpSpPr>
          <a:xfrm>
            <a:off x="3553562" y="1889785"/>
            <a:ext cx="688754" cy="201594"/>
            <a:chOff x="4135029" y="4238906"/>
            <a:chExt cx="1020372" cy="298657"/>
          </a:xfrm>
        </p:grpSpPr>
        <p:sp>
          <p:nvSpPr>
            <p:cNvPr id="202" name="5-Point Star 95">
              <a:extLst>
                <a:ext uri="{FF2B5EF4-FFF2-40B4-BE49-F238E27FC236}">
                  <a16:creationId xmlns:a16="http://schemas.microsoft.com/office/drawing/2014/main" id="{6155590A-A9A1-41EE-BCB3-011586E77C0C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121FCD23-8AF6-4523-BBD2-EAFC46DDE468}"/>
                </a:ext>
              </a:extLst>
            </p:cNvPr>
            <p:cNvSpPr txBox="1"/>
            <p:nvPr/>
          </p:nvSpPr>
          <p:spPr>
            <a:xfrm>
              <a:off x="4176504" y="4238906"/>
              <a:ext cx="978897" cy="298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10" dirty="0">
                  <a:solidFill>
                    <a:srgbClr val="FF0000"/>
                  </a:solidFill>
                </a:rPr>
                <a:t>Construction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7F5FE7E-F9AC-4BBB-BE8E-98E5F1514F70}"/>
              </a:ext>
            </a:extLst>
          </p:cNvPr>
          <p:cNvGrpSpPr/>
          <p:nvPr/>
        </p:nvGrpSpPr>
        <p:grpSpPr>
          <a:xfrm>
            <a:off x="4175360" y="2185167"/>
            <a:ext cx="644793" cy="310854"/>
            <a:chOff x="4135029" y="4168475"/>
            <a:chExt cx="955235" cy="676845"/>
          </a:xfrm>
        </p:grpSpPr>
        <p:sp>
          <p:nvSpPr>
            <p:cNvPr id="205" name="5-Point Star 99">
              <a:extLst>
                <a:ext uri="{FF2B5EF4-FFF2-40B4-BE49-F238E27FC236}">
                  <a16:creationId xmlns:a16="http://schemas.microsoft.com/office/drawing/2014/main" id="{1AB92773-ACB2-4D33-A49E-31CBA162211E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EE72CBB-F706-4E54-8FED-12E50CFD1621}"/>
                </a:ext>
              </a:extLst>
            </p:cNvPr>
            <p:cNvSpPr txBox="1"/>
            <p:nvPr/>
          </p:nvSpPr>
          <p:spPr>
            <a:xfrm>
              <a:off x="4189745" y="4168475"/>
              <a:ext cx="900519" cy="676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10" dirty="0">
                  <a:solidFill>
                    <a:srgbClr val="FF0000"/>
                  </a:solidFill>
                </a:rPr>
                <a:t>MVTX final </a:t>
              </a:r>
            </a:p>
            <a:p>
              <a:r>
                <a:rPr lang="en-US" sz="710" dirty="0">
                  <a:solidFill>
                    <a:srgbClr val="FF0000"/>
                  </a:solidFill>
                </a:rPr>
                <a:t>review</a:t>
              </a:r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EF6C0E59-0C68-4C88-8F73-76264ECB02A7}"/>
              </a:ext>
            </a:extLst>
          </p:cNvPr>
          <p:cNvCxnSpPr>
            <a:cxnSpLocks/>
          </p:cNvCxnSpPr>
          <p:nvPr/>
        </p:nvCxnSpPr>
        <p:spPr>
          <a:xfrm>
            <a:off x="5929276" y="3638552"/>
            <a:ext cx="1700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2427AEDA-3DC4-4433-B65F-FE4969AAFE1E}"/>
              </a:ext>
            </a:extLst>
          </p:cNvPr>
          <p:cNvCxnSpPr>
            <a:cxnSpLocks/>
          </p:cNvCxnSpPr>
          <p:nvPr/>
        </p:nvCxnSpPr>
        <p:spPr>
          <a:xfrm flipV="1">
            <a:off x="4308435" y="2484986"/>
            <a:ext cx="216462" cy="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ECE699A6-918F-4BA7-B512-BEC7D9D59173}"/>
              </a:ext>
            </a:extLst>
          </p:cNvPr>
          <p:cNvSpPr txBox="1"/>
          <p:nvPr/>
        </p:nvSpPr>
        <p:spPr>
          <a:xfrm>
            <a:off x="4122200" y="2458571"/>
            <a:ext cx="559769" cy="186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0" dirty="0"/>
              <a:t>End Wheels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1C3F598-2619-4254-B8FD-F265204F28E3}"/>
              </a:ext>
            </a:extLst>
          </p:cNvPr>
          <p:cNvSpPr txBox="1"/>
          <p:nvPr/>
        </p:nvSpPr>
        <p:spPr>
          <a:xfrm>
            <a:off x="4229337" y="2625941"/>
            <a:ext cx="335348" cy="186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0" dirty="0"/>
              <a:t>CYSS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362850A8-BDAB-4323-B34B-EB856C1004CC}"/>
              </a:ext>
            </a:extLst>
          </p:cNvPr>
          <p:cNvCxnSpPr>
            <a:cxnSpLocks/>
          </p:cNvCxnSpPr>
          <p:nvPr/>
        </p:nvCxnSpPr>
        <p:spPr>
          <a:xfrm>
            <a:off x="4308435" y="2644776"/>
            <a:ext cx="2189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577EF1A7-19FC-4D23-98E3-2FEA5EEE556E}"/>
              </a:ext>
            </a:extLst>
          </p:cNvPr>
          <p:cNvCxnSpPr>
            <a:cxnSpLocks/>
          </p:cNvCxnSpPr>
          <p:nvPr/>
        </p:nvCxnSpPr>
        <p:spPr>
          <a:xfrm>
            <a:off x="3592356" y="3225551"/>
            <a:ext cx="739255" cy="2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5391F5EC-5223-44F8-81F8-06B25D4A311A}"/>
              </a:ext>
            </a:extLst>
          </p:cNvPr>
          <p:cNvSpPr txBox="1"/>
          <p:nvPr/>
        </p:nvSpPr>
        <p:spPr>
          <a:xfrm>
            <a:off x="3705382" y="3204538"/>
            <a:ext cx="63280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" dirty="0"/>
              <a:t>Stave Testing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05A5FC6-A78E-4236-8E84-989607A9FB98}"/>
              </a:ext>
            </a:extLst>
          </p:cNvPr>
          <p:cNvCxnSpPr/>
          <p:nvPr/>
        </p:nvCxnSpPr>
        <p:spPr>
          <a:xfrm>
            <a:off x="5071652" y="3235187"/>
            <a:ext cx="338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D40BDC4-0E78-441D-B097-D63855464CA3}"/>
              </a:ext>
            </a:extLst>
          </p:cNvPr>
          <p:cNvCxnSpPr/>
          <p:nvPr/>
        </p:nvCxnSpPr>
        <p:spPr>
          <a:xfrm>
            <a:off x="5105400" y="3452408"/>
            <a:ext cx="3189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19EC8BE5-0C41-4722-B230-3CFFE0C00F17}"/>
              </a:ext>
            </a:extLst>
          </p:cNvPr>
          <p:cNvSpPr txBox="1"/>
          <p:nvPr/>
        </p:nvSpPr>
        <p:spPr>
          <a:xfrm>
            <a:off x="4946726" y="3210294"/>
            <a:ext cx="615874" cy="186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0" dirty="0"/>
              <a:t>Half Barrel #1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D4A4191-1133-4FEB-BF06-BB717161F11A}"/>
              </a:ext>
            </a:extLst>
          </p:cNvPr>
          <p:cNvSpPr/>
          <p:nvPr/>
        </p:nvSpPr>
        <p:spPr>
          <a:xfrm>
            <a:off x="4953000" y="3435482"/>
            <a:ext cx="615874" cy="186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10" dirty="0"/>
              <a:t>Half Barrel #2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5416A1B2-FCE8-45C7-8A5A-BD3D799109EE}"/>
              </a:ext>
            </a:extLst>
          </p:cNvPr>
          <p:cNvCxnSpPr>
            <a:cxnSpLocks/>
          </p:cNvCxnSpPr>
          <p:nvPr/>
        </p:nvCxnSpPr>
        <p:spPr>
          <a:xfrm>
            <a:off x="4299836" y="3899446"/>
            <a:ext cx="789315" cy="9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B59A9758-5030-4AE3-96B6-51BC12E5BA9F}"/>
              </a:ext>
            </a:extLst>
          </p:cNvPr>
          <p:cNvSpPr txBox="1"/>
          <p:nvPr/>
        </p:nvSpPr>
        <p:spPr>
          <a:xfrm>
            <a:off x="4208476" y="3886209"/>
            <a:ext cx="952505" cy="186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0" dirty="0"/>
              <a:t>Cooling &amp; Safety System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9DBB077-586A-4B51-8DAA-A94DE8AFE614}"/>
              </a:ext>
            </a:extLst>
          </p:cNvPr>
          <p:cNvCxnSpPr>
            <a:cxnSpLocks/>
          </p:cNvCxnSpPr>
          <p:nvPr/>
        </p:nvCxnSpPr>
        <p:spPr>
          <a:xfrm>
            <a:off x="7285693" y="1535498"/>
            <a:ext cx="0" cy="28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6678D1-CF9C-47D7-A9A3-4ECA3DA7EC2F}"/>
              </a:ext>
            </a:extLst>
          </p:cNvPr>
          <p:cNvSpPr txBox="1"/>
          <p:nvPr/>
        </p:nvSpPr>
        <p:spPr>
          <a:xfrm>
            <a:off x="5715000" y="3239306"/>
            <a:ext cx="1340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MVTX ready for Installation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6B7E0-F119-854A-91BB-EE64759F2E07}"/>
              </a:ext>
            </a:extLst>
          </p:cNvPr>
          <p:cNvSpPr txBox="1"/>
          <p:nvPr/>
        </p:nvSpPr>
        <p:spPr>
          <a:xfrm>
            <a:off x="6435689" y="4031218"/>
            <a:ext cx="95571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            </a:t>
            </a:r>
            <a:r>
              <a:rPr lang="en-US" sz="800" dirty="0">
                <a:solidFill>
                  <a:srgbClr val="FF0000"/>
                </a:solidFill>
              </a:rPr>
              <a:t>“PD-4-like”</a:t>
            </a:r>
          </a:p>
          <a:p>
            <a:r>
              <a:rPr lang="en-US" sz="800" dirty="0">
                <a:solidFill>
                  <a:srgbClr val="FF0000"/>
                </a:solidFill>
              </a:rPr>
              <a:t>Closeout 12/2023</a:t>
            </a:r>
          </a:p>
        </p:txBody>
      </p:sp>
      <p:sp>
        <p:nvSpPr>
          <p:cNvPr id="78" name="5-Point Star 55">
            <a:extLst>
              <a:ext uri="{FF2B5EF4-FFF2-40B4-BE49-F238E27FC236}">
                <a16:creationId xmlns:a16="http://schemas.microsoft.com/office/drawing/2014/main" id="{71CE4CD6-463F-BB41-A5D4-6A4F1046E0D3}"/>
              </a:ext>
            </a:extLst>
          </p:cNvPr>
          <p:cNvSpPr/>
          <p:nvPr/>
        </p:nvSpPr>
        <p:spPr>
          <a:xfrm>
            <a:off x="7238731" y="4307694"/>
            <a:ext cx="76469" cy="9285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126054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BEEC-DFF4-8E41-B250-E180BE00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C48B5-72BD-B84F-A856-C8FC9314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0DAB84-55AC-534E-90BC-62085A210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70438"/>
              </p:ext>
            </p:extLst>
          </p:nvPr>
        </p:nvGraphicFramePr>
        <p:xfrm>
          <a:off x="685800" y="1420357"/>
          <a:ext cx="7467600" cy="270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511575388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884060772"/>
                    </a:ext>
                  </a:extLst>
                </a:gridCol>
              </a:tblGrid>
              <a:tr h="485087">
                <a:tc>
                  <a:txBody>
                    <a:bodyPr/>
                    <a:lstStyle/>
                    <a:p>
                      <a:r>
                        <a:rPr lang="en-US" sz="28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0936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r>
                        <a:rPr lang="en-US" sz="2000" dirty="0"/>
                        <a:t>Start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63783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r>
                        <a:rPr lang="en-US" sz="2000" dirty="0"/>
                        <a:t>MVTX Final Design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25059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r>
                        <a:rPr lang="en-US" sz="2000" dirty="0"/>
                        <a:t>Half Barrels Assembled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01763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Installation Finished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4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95752"/>
                  </a:ext>
                </a:extLst>
              </a:tr>
              <a:tr h="436935">
                <a:tc>
                  <a:txBody>
                    <a:bodyPr/>
                    <a:lstStyle/>
                    <a:p>
                      <a:r>
                        <a:rPr lang="en-US" sz="2000" dirty="0"/>
                        <a:t>Ready for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Qtr</a:t>
                      </a:r>
                      <a:r>
                        <a:rPr lang="en-US" sz="2000" dirty="0"/>
                        <a:t> FY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1213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083F4-71A0-4D53-B192-E15BDA82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10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8CA6-F8FB-4143-A5B6-04311CAA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Level Milestones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3C484-FEA2-4C07-8D11-60787648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D5A55-0070-4869-B60B-6EFC743C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56908F-E890-434A-B5B4-FA0F2D3A8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33069"/>
              </p:ext>
            </p:extLst>
          </p:nvPr>
        </p:nvGraphicFramePr>
        <p:xfrm>
          <a:off x="457200" y="666750"/>
          <a:ext cx="8229601" cy="403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613">
                  <a:extLst>
                    <a:ext uri="{9D8B030D-6E8A-4147-A177-3AD203B41FA5}">
                      <a16:colId xmlns:a16="http://schemas.microsoft.com/office/drawing/2014/main" val="151740156"/>
                    </a:ext>
                  </a:extLst>
                </a:gridCol>
                <a:gridCol w="2743494">
                  <a:extLst>
                    <a:ext uri="{9D8B030D-6E8A-4147-A177-3AD203B41FA5}">
                      <a16:colId xmlns:a16="http://schemas.microsoft.com/office/drawing/2014/main" val="1213150071"/>
                    </a:ext>
                  </a:extLst>
                </a:gridCol>
                <a:gridCol w="2743494">
                  <a:extLst>
                    <a:ext uri="{9D8B030D-6E8A-4147-A177-3AD203B41FA5}">
                      <a16:colId xmlns:a16="http://schemas.microsoft.com/office/drawing/2014/main" val="802295685"/>
                    </a:ext>
                  </a:extLst>
                </a:gridCol>
              </a:tblGrid>
              <a:tr h="287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Management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6677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Project Start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 3,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169518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Electronics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266821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Samtec Cables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 5,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3858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Transition Board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 13,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847163"/>
                  </a:ext>
                </a:extLst>
              </a:tr>
              <a:tr h="588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Power Mezzanine for RU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 13,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40740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FELIX units(7)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 14,2020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108871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Power Boards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 12,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077954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Fab Cooling plates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 16,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307806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Fab breakout boards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 30,2019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880391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Power Distributioin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 30,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942276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Ship Power System to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 23,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92501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CAEN Power Supplies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April 20 2020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37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64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79FAB-E9E8-4220-8638-1044BC8B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85D81-CE46-4E18-B277-88D947AB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803E5C-7A93-4295-81B7-66A93377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546100"/>
          </a:xfrm>
        </p:spPr>
        <p:txBody>
          <a:bodyPr/>
          <a:lstStyle/>
          <a:p>
            <a:r>
              <a:rPr lang="en-US" dirty="0"/>
              <a:t>Lower Level Milestones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492748-B1F0-4C31-99F3-4BE80045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76302"/>
              </p:ext>
            </p:extLst>
          </p:nvPr>
        </p:nvGraphicFramePr>
        <p:xfrm>
          <a:off x="838200" y="666751"/>
          <a:ext cx="7239000" cy="420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484">
                  <a:extLst>
                    <a:ext uri="{9D8B030D-6E8A-4147-A177-3AD203B41FA5}">
                      <a16:colId xmlns:a16="http://schemas.microsoft.com/office/drawing/2014/main" val="1756067787"/>
                    </a:ext>
                  </a:extLst>
                </a:gridCol>
                <a:gridCol w="2413258">
                  <a:extLst>
                    <a:ext uri="{9D8B030D-6E8A-4147-A177-3AD203B41FA5}">
                      <a16:colId xmlns:a16="http://schemas.microsoft.com/office/drawing/2014/main" val="2219082794"/>
                    </a:ext>
                  </a:extLst>
                </a:gridCol>
                <a:gridCol w="2413258">
                  <a:extLst>
                    <a:ext uri="{9D8B030D-6E8A-4147-A177-3AD203B41FA5}">
                      <a16:colId xmlns:a16="http://schemas.microsoft.com/office/drawing/2014/main" val="2641515789"/>
                    </a:ext>
                  </a:extLst>
                </a:gridCol>
              </a:tblGrid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MVTX Mechanics and Detector Assembly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604016347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Stave Assembly Tooling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Jan 22,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2651388597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Metrology design and produce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 30,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006343013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589231344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Ship stave container to CERN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 30, 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371688108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Ship first batch staves to LBNL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 12, 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2371395056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Ship last batch staves to LBNL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 3,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2353874355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End Wheels production and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 17,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189474911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CYSS Production and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 1,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823998721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Production and test SB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Oct 7,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560240857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and rework staves batch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 9,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362006943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and rework staves batch 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 29, 2020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642002072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Hold half detector Assembly review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1, 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433611446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Perform half detector metrology on layers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Jul 30, 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324260233"/>
                  </a:ext>
                </a:extLst>
              </a:tr>
              <a:tr h="180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Install staves onto end wheels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Jun 8, 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437465930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Assemble layers and CYSS into half barrel 1,2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 27, 2021 , Sep 23, 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1227221898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Perform half barrel 1,2 metrology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Oct 5 , 2021 , Nov 3, 2021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8" marR="61068" marT="0" marB="0"/>
                </a:tc>
                <a:extLst>
                  <a:ext uri="{0D108BD9-81ED-4DB2-BD59-A6C34878D82A}">
                    <a16:rowId xmlns:a16="http://schemas.microsoft.com/office/drawing/2014/main" val="384088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37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79FAB-E9E8-4220-8638-1044BC8B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Director's 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85D81-CE46-4E18-B277-88D947AB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803E5C-7A93-4295-81B7-66A93377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546100"/>
          </a:xfrm>
        </p:spPr>
        <p:txBody>
          <a:bodyPr/>
          <a:lstStyle/>
          <a:p>
            <a:r>
              <a:rPr lang="en-US" dirty="0"/>
              <a:t>Lower Level Milestones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4396B2-0CBB-4D36-B0AC-C7CEA3629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18376"/>
              </p:ext>
            </p:extLst>
          </p:nvPr>
        </p:nvGraphicFramePr>
        <p:xfrm>
          <a:off x="381000" y="742950"/>
          <a:ext cx="8458201" cy="4126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797">
                  <a:extLst>
                    <a:ext uri="{9D8B030D-6E8A-4147-A177-3AD203B41FA5}">
                      <a16:colId xmlns:a16="http://schemas.microsoft.com/office/drawing/2014/main" val="4067122382"/>
                    </a:ext>
                  </a:extLst>
                </a:gridCol>
                <a:gridCol w="2819702">
                  <a:extLst>
                    <a:ext uri="{9D8B030D-6E8A-4147-A177-3AD203B41FA5}">
                      <a16:colId xmlns:a16="http://schemas.microsoft.com/office/drawing/2014/main" val="4274509960"/>
                    </a:ext>
                  </a:extLst>
                </a:gridCol>
                <a:gridCol w="2819702">
                  <a:extLst>
                    <a:ext uri="{9D8B030D-6E8A-4147-A177-3AD203B41FA5}">
                      <a16:colId xmlns:a16="http://schemas.microsoft.com/office/drawing/2014/main" val="3441533080"/>
                    </a:ext>
                  </a:extLst>
                </a:gridCol>
              </a:tblGrid>
              <a:tr h="549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MVTX Integration and Infrastructure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931677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cooling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 25,2020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106478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Procure cooling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 1,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886234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Ship to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 8,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178708"/>
                  </a:ext>
                </a:extLst>
              </a:tr>
              <a:tr h="549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Review Sensors and Interlocks with BNL ES&amp;H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 15,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711328"/>
                  </a:ext>
                </a:extLst>
              </a:tr>
              <a:tr h="608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Electronics Safety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 13,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852375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Tet safety system at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Apr 12,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296029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interface to sPHENIX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June 22,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023901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insertion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 7,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477287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 half barrel 1 at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 27, 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21516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 half barrel 2 at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 19, 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845891"/>
                  </a:ext>
                </a:extLst>
              </a:tr>
              <a:tr h="268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MVTX Full system test at BNL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 29, 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8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5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53931</TotalTime>
  <Words>1555</Words>
  <Application>Microsoft Macintosh PowerPoint</Application>
  <PresentationFormat>On-screen Show (16:9)</PresentationFormat>
  <Paragraphs>461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sPHENIX MVTX Cost &amp; Schedule Review MVTX Cost and Schedule </vt:lpstr>
      <vt:lpstr>PowerPoint Presentation</vt:lpstr>
      <vt:lpstr>MVTX C &amp; S - Assumptions</vt:lpstr>
      <vt:lpstr>MVTX in sPHENIX P6 (fully Burd. &amp; Esca.)</vt:lpstr>
      <vt:lpstr>Simplified MVTX Schedule</vt:lpstr>
      <vt:lpstr>Milestones</vt:lpstr>
      <vt:lpstr>Lower Level Milestones</vt:lpstr>
      <vt:lpstr>Lower Level Milestones</vt:lpstr>
      <vt:lpstr>Lower Level Milestones</vt:lpstr>
      <vt:lpstr>Schedule Drivers</vt:lpstr>
      <vt:lpstr>High Level Costs</vt:lpstr>
      <vt:lpstr>Basis of Estimate &amp; Resource-Loaded Schedules</vt:lpstr>
      <vt:lpstr>Cost Profile</vt:lpstr>
      <vt:lpstr>Resource Hours</vt:lpstr>
      <vt:lpstr>Major Cost Items</vt:lpstr>
      <vt:lpstr>Carbon Structures Example of low contingency items  </vt:lpstr>
      <vt:lpstr>Carbon Structures Examples of high contingency</vt:lpstr>
      <vt:lpstr>Status and Highlights</vt:lpstr>
      <vt:lpstr>Issues and Concerns  </vt:lpstr>
      <vt:lpstr>Summary </vt:lpstr>
      <vt:lpstr>backup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Ming Liu</cp:lastModifiedBy>
  <cp:revision>328</cp:revision>
  <cp:lastPrinted>2019-07-29T03:16:45Z</cp:lastPrinted>
  <dcterms:created xsi:type="dcterms:W3CDTF">2015-10-24T00:32:43Z</dcterms:created>
  <dcterms:modified xsi:type="dcterms:W3CDTF">2019-07-30T13:28:41Z</dcterms:modified>
</cp:coreProperties>
</file>