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69"/>
    <p:restoredTop sz="94653"/>
  </p:normalViewPr>
  <p:slideViewPr>
    <p:cSldViewPr snapToGrid="0" snapToObjects="1">
      <p:cViewPr varScale="1">
        <p:scale>
          <a:sx n="104" d="100"/>
          <a:sy n="10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65635-8D0C-674E-A993-F244296901A6}" type="datetimeFigureOut">
              <a:rPr lang="en-US" smtClean="0"/>
              <a:t>6/28/18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7433A-230D-1347-AB2C-B97F77703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0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C07C8-09A7-C04C-9D52-8913B64A7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6CEA4-08A9-044F-A59B-55C1271EB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11A94-E3B2-DC41-9D7E-2AD12DD98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4622-9178-C648-A2A8-3A36F5E7A5C3}" type="datetime1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B0B69-0DBB-B241-98C5-26F7C9F1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@sPHENIX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DD264-525F-524A-BA8F-1BC193DC6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3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C04BC-0F8F-F440-9A73-05F28A460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E8E3BD-AE93-AD46-8485-D7F3E8872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5AD9F-821E-C043-99CA-93ECF7BB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78E94-AA04-9544-893C-2CEBE75B57D6}" type="datetime1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E8114-BDAA-A445-94B7-496AB1C5F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@sPHENIX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9B363-F83D-884A-AE5F-D161E390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2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DEBE4D-CFCF-4044-A7AD-17A4A0D074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FD9B4F-11CD-D243-AD46-C031DF1FC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B8390-57E5-1741-8F86-C685F9B1F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4486E-384F-FD4E-A1C6-2CF7FAA38569}" type="datetime1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EEAC6-D012-8E42-ADD6-BC0466E26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@sPHENIX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41656-4C02-7743-B44E-B1ED8355A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7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17A4-2D41-C545-9CA4-CE2D648BA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A8604-A9E5-2B49-BA51-ADB0D6054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C3B5E-31D9-B34D-A9E1-D738C6864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1D3A-E2D5-B94F-AE03-9AB9AFB36445}" type="datetime1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971E9-E2C6-DC42-81BB-37562400E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@sPHENIX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BB279-573D-3045-95B3-0899CCF96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5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C8938-F0AC-FF4E-9D1D-9021FD69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17B1E-CA38-0042-A326-43FD9647A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B0CAF-106A-6342-991C-30CE9507B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6E779-8010-2E4C-A3A2-6F240C285080}" type="datetime1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92A27-DEC5-184F-8E74-3B38D5497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@sPHENIX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456B8-64F9-7840-B633-7EAA6692E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64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9DCC7-072B-EC45-A3AC-7A19C531A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0088B-5DF3-654A-9DEE-C001127BA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157E9-F4F7-B941-834D-74A8001A7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455E1F-B02A-124F-8E53-0F8A06ABB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9C8D-4EEC-7C47-A637-8A190F56E932}" type="datetime1">
              <a:rPr lang="en-US" smtClean="0"/>
              <a:t>6/29/18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F43EC-2C0B-6141-87CE-3BA1CA472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@sPHENIX General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C9E16-7BED-C545-AA54-8DFBBB4F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2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C6DBE-8772-BC4F-A4F1-4FECB528A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3133A-5F65-794E-8BBE-F40A33DAA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BDA8B-C218-0D4D-ACA5-E66900818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623DAD-4BBB-B744-B927-1E40762DF8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AFAA89-F05C-EA42-B2B2-E8E3E3B922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5B6D91-4D11-EF41-A99C-965FEDDF5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3CF5-F7F2-5D4F-8587-30F375E29301}" type="datetime1">
              <a:rPr lang="en-US" smtClean="0"/>
              <a:t>6/29/18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FCDF3F-C336-BA41-AD59-49C4B17A8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@sPHENIX General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F583EC-82E5-7646-A3B7-80AB35A07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1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ECAAA-2612-674F-9C18-A7696156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DCD6FD-D045-754C-BFE7-69B9E4644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B5673-1AD7-B441-8C2E-F91A6DC783C4}" type="datetime1">
              <a:rPr lang="en-US" smtClean="0"/>
              <a:t>6/29/18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F7416C-B2CF-FD4A-9C7F-93544C814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@sPHENIX General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EDFB8C-D398-184B-8FCA-99758225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9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21D10A-4FBB-A74E-AB35-54EB82FE8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B9D7-6BCC-6349-B93A-E151F681FFC1}" type="datetime1">
              <a:rPr lang="en-US" smtClean="0"/>
              <a:t>6/29/18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A051BD-3BFF-6D42-88AF-AB031817E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@sPHENIX General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B8B99-7EAB-A34C-9841-716E37EF9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5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6C438-41A8-BC43-9EBA-3AC8FB45D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91060-5471-6540-A287-1400FEAEC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FCA31-8005-814B-BF71-0A1886F0A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4C6454-DFAC-194A-8B94-CF2B63FBD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C9E1-CCA1-7D46-AAE8-D1F1BC850886}" type="datetime1">
              <a:rPr lang="en-US" smtClean="0"/>
              <a:t>6/29/18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84FE4-76E2-714D-BE87-A83C3A77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@sPHENIX General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5E028-965E-104C-A882-60DFFC4D8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4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B4D56-96E1-A64D-B1DF-9411F8A62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CC2311-AF2F-D447-8632-42D0CA27F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77282-9D1B-8341-97D5-6A25B4531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28DB18-558E-DB4C-9939-BBE1AB0A8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6C15-CE03-4143-85C2-FF9CF6A21F28}" type="datetime1">
              <a:rPr lang="en-US" smtClean="0"/>
              <a:t>6/29/18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D7025-9852-5A46-B242-B6A5C8C56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@sPHENIX General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DB3EA-D8B6-BE47-98DF-47155EC72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0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1DAAC1-6A84-5C4E-819B-4E8C80143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E640D-86F1-9748-8A4F-DD1F3AB99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29D65-D1C5-F343-A956-002FB5E99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39A19-67EC-9B4F-8289-DD543D4DA387}" type="datetime1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0FC7C-BDCE-1643-AD16-3A1553ACE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Ming Liu @sPHENIX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7EB60-14EA-AC43-B732-88DB6E644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4B5F-A8F8-1641-82E9-7E76B1AC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7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E40E34-6406-E745-A2CA-72FFE8A58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37" y="14468"/>
            <a:ext cx="5288184" cy="6843532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8A0EBC-6BDE-384C-A632-D2AEF1B4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6B4C-08D7-5848-A93C-55B4080AB8E7}" type="datetime1">
              <a:rPr lang="en-US" smtClean="0"/>
              <a:t>6/29/18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A4BB7C-7D07-6245-B8CE-14574F774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@sPHENIX General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7AC21-D618-9049-8F2E-C04FBEFF8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C0CC88-C653-9748-87EB-7EBCA1123D90}"/>
              </a:ext>
            </a:extLst>
          </p:cNvPr>
          <p:cNvSpPr txBox="1"/>
          <p:nvPr/>
        </p:nvSpPr>
        <p:spPr>
          <a:xfrm>
            <a:off x="5433885" y="752314"/>
            <a:ext cx="63534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Draft agenda: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sPHENIX overview – Dave/Gunther</a:t>
            </a:r>
          </a:p>
          <a:p>
            <a:pPr marL="285750" indent="-285750">
              <a:buFontTx/>
              <a:buChar char="-"/>
            </a:pPr>
            <a:r>
              <a:rPr lang="en-US" dirty="0"/>
              <a:t>MVTX Overview  - Ming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INTT overview  - TBD</a:t>
            </a:r>
          </a:p>
          <a:p>
            <a:pPr marL="285750" indent="-285750">
              <a:buFontTx/>
              <a:buChar char="-"/>
            </a:pPr>
            <a:r>
              <a:rPr lang="en-US" dirty="0"/>
              <a:t>Simulation overview -TBD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Stave production and QA plan - Leo</a:t>
            </a:r>
          </a:p>
          <a:p>
            <a:pPr marL="285750" indent="-285750">
              <a:buFontTx/>
              <a:buChar char="-"/>
            </a:pPr>
            <a:r>
              <a:rPr lang="en-US" dirty="0"/>
              <a:t>RU production and QA plan -Jo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Integration of staves + RU + FELIX  into sPHENIX – Alex/</a:t>
            </a:r>
            <a:r>
              <a:rPr lang="en-US" dirty="0" err="1"/>
              <a:t>Sho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Mechanical integration of INTT and MVTX – Walt, Dan, Mickey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Additional talks?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ALICE ITS status talk – Luciano, Leo/Jo?</a:t>
            </a:r>
          </a:p>
          <a:p>
            <a:pPr marL="742950" lvl="1" indent="-285750">
              <a:buFontTx/>
              <a:buChar char="-"/>
            </a:pPr>
            <a:endParaRPr lang="en-US" dirty="0"/>
          </a:p>
          <a:p>
            <a:pPr marL="742950" lvl="1" indent="-285750">
              <a:buFontTx/>
              <a:buChar char="-"/>
            </a:pPr>
            <a:r>
              <a:rPr lang="en-US" dirty="0"/>
              <a:t>MVTX mechanical design – Walt?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Carbon structure and detector assembly – Leo/LBNL?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9405F26-FF06-3342-A82F-59866BA778DB}"/>
              </a:ext>
            </a:extLst>
          </p:cNvPr>
          <p:cNvSpPr/>
          <p:nvPr/>
        </p:nvSpPr>
        <p:spPr>
          <a:xfrm>
            <a:off x="654908" y="1779373"/>
            <a:ext cx="4337222" cy="3830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20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5CC6E3-932B-5444-A967-DB4F9E36B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96" y="877329"/>
            <a:ext cx="10831222" cy="4968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5CC100-A506-414C-8C7D-4D7C42F4221F}"/>
              </a:ext>
            </a:extLst>
          </p:cNvPr>
          <p:cNvSpPr txBox="1"/>
          <p:nvPr/>
        </p:nvSpPr>
        <p:spPr>
          <a:xfrm>
            <a:off x="1121790" y="2234153"/>
            <a:ext cx="90490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Stave design is final. </a:t>
            </a:r>
          </a:p>
          <a:p>
            <a:r>
              <a:rPr lang="en-US" dirty="0"/>
              <a:t>Stave production is in progress, will be finished late this year.</a:t>
            </a:r>
          </a:p>
          <a:p>
            <a:endParaRPr lang="en-US" dirty="0"/>
          </a:p>
          <a:p>
            <a:r>
              <a:rPr lang="en-US" dirty="0"/>
              <a:t>RU final design (v2) completed, first piolet boards produced at CERN and being tested.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BNL FELIX boards (v2.0) will be available later this summer (digitally ~ v1.5 tested at LANL)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66D9F-3042-4C4A-848F-5B2085B9B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FF75-3A85-6E45-A917-D24CD716F420}" type="datetime1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C4738-077F-E447-9DAB-D8C1F8175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@sPHENIX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70F76-9C43-8843-9FDB-4FC7C136B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0CAC49-8643-644E-8D7F-8E7098D439F5}"/>
              </a:ext>
            </a:extLst>
          </p:cNvPr>
          <p:cNvSpPr txBox="1"/>
          <p:nvPr/>
        </p:nvSpPr>
        <p:spPr>
          <a:xfrm>
            <a:off x="1395167" y="4430598"/>
            <a:ext cx="1424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RU talk </a:t>
            </a:r>
          </a:p>
          <a:p>
            <a:pPr marL="285750" indent="-285750">
              <a:buFontTx/>
              <a:buChar char="-"/>
            </a:pPr>
            <a:r>
              <a:rPr lang="en-US" dirty="0"/>
              <a:t>Stave talk </a:t>
            </a:r>
          </a:p>
        </p:txBody>
      </p:sp>
    </p:spTree>
    <p:extLst>
      <p:ext uri="{BB962C8B-B14F-4D97-AF65-F5344CB8AC3E}">
        <p14:creationId xmlns:p14="http://schemas.microsoft.com/office/powerpoint/2010/main" val="3493658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085809-4FD5-9647-938D-57AD1E9E5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74" y="827902"/>
            <a:ext cx="11676496" cy="520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4FA4F5-2182-4A49-99EE-3209F4257024}"/>
              </a:ext>
            </a:extLst>
          </p:cNvPr>
          <p:cNvSpPr txBox="1"/>
          <p:nvPr/>
        </p:nvSpPr>
        <p:spPr>
          <a:xfrm>
            <a:off x="1178351" y="1875934"/>
            <a:ext cx="81304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 for staves. </a:t>
            </a:r>
          </a:p>
          <a:p>
            <a:r>
              <a:rPr lang="en-US" dirty="0"/>
              <a:t>For RU, once the test boards pass the QA, ALICE will go forward with full production, </a:t>
            </a:r>
          </a:p>
          <a:p>
            <a:r>
              <a:rPr lang="en-US" dirty="0"/>
              <a:t>and sPHENIX could join the production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B0663-71F9-6D43-B27F-C82DAB102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A361-39A6-3F4F-A241-12EE79B0CEC0}" type="datetime1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76DB7-6FED-E740-9304-9F53E4026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@sPHENIX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5D314-E948-7D43-AA44-68D1803E0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DDFE4C-0FF8-994B-99E8-1C68BD01C2ED}"/>
              </a:ext>
            </a:extLst>
          </p:cNvPr>
          <p:cNvSpPr txBox="1"/>
          <p:nvPr/>
        </p:nvSpPr>
        <p:spPr>
          <a:xfrm>
            <a:off x="1178351" y="4628561"/>
            <a:ext cx="14144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Overview </a:t>
            </a:r>
          </a:p>
          <a:p>
            <a:pPr marL="285750" indent="-285750">
              <a:buFontTx/>
              <a:buChar char="-"/>
            </a:pPr>
            <a:r>
              <a:rPr lang="en-US" dirty="0"/>
              <a:t>RU talk </a:t>
            </a:r>
          </a:p>
          <a:p>
            <a:pPr marL="285750" indent="-285750">
              <a:buFontTx/>
              <a:buChar char="-"/>
            </a:pPr>
            <a:r>
              <a:rPr lang="en-US" dirty="0"/>
              <a:t>Stave talk </a:t>
            </a:r>
          </a:p>
        </p:txBody>
      </p:sp>
    </p:spTree>
    <p:extLst>
      <p:ext uri="{BB962C8B-B14F-4D97-AF65-F5344CB8AC3E}">
        <p14:creationId xmlns:p14="http://schemas.microsoft.com/office/powerpoint/2010/main" val="3001327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B6A187-DD82-5242-85D2-D78290930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13" y="370703"/>
            <a:ext cx="11498649" cy="24837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6302E9-BB51-B541-8E7D-5FD8388B2377}"/>
              </a:ext>
            </a:extLst>
          </p:cNvPr>
          <p:cNvSpPr txBox="1"/>
          <p:nvPr/>
        </p:nvSpPr>
        <p:spPr>
          <a:xfrm>
            <a:off x="838200" y="3440076"/>
            <a:ext cx="8309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Simulations: work in progress.  Form a task force with well defined goals and deadline  </a:t>
            </a:r>
          </a:p>
          <a:p>
            <a:endParaRPr lang="en-US" dirty="0"/>
          </a:p>
          <a:p>
            <a:r>
              <a:rPr lang="en-US" dirty="0"/>
              <a:t>Mechanical integration: work in progress, under OSI, Mickey &amp; Bob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228CC-216A-9140-88B6-1DBCF88F1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1C81-00AE-7A43-B8A5-524479BEF5B1}" type="datetime1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9EC18-FB10-5242-9E72-2D19A90A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@sPHENIX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1811A-75C2-CD40-ADD6-1D5891080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8BCAA5-0A50-B741-B73D-24C662034E8E}"/>
              </a:ext>
            </a:extLst>
          </p:cNvPr>
          <p:cNvSpPr txBox="1"/>
          <p:nvPr/>
        </p:nvSpPr>
        <p:spPr>
          <a:xfrm>
            <a:off x="1376313" y="4949072"/>
            <a:ext cx="3026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Simulation talk </a:t>
            </a:r>
          </a:p>
          <a:p>
            <a:pPr marL="285750" indent="-285750">
              <a:buFontTx/>
              <a:buChar char="-"/>
            </a:pPr>
            <a:r>
              <a:rPr lang="en-US" dirty="0"/>
              <a:t>Mechanical integration talk</a:t>
            </a:r>
          </a:p>
        </p:txBody>
      </p:sp>
    </p:spTree>
    <p:extLst>
      <p:ext uri="{BB962C8B-B14F-4D97-AF65-F5344CB8AC3E}">
        <p14:creationId xmlns:p14="http://schemas.microsoft.com/office/powerpoint/2010/main" val="4008086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2B032DF-EF66-0D4D-9D2F-406D929CF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Preparing for July 19-20 Directors Review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065E6B-C2E6-EB4E-AAB7-3B6A90695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5676"/>
            <a:ext cx="10515600" cy="512067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sPHENIX internal rehearsal – July 9, chaired by John H</a:t>
            </a:r>
          </a:p>
          <a:p>
            <a:pPr lvl="1"/>
            <a:r>
              <a:rPr lang="en-US" dirty="0"/>
              <a:t>All potential speakers noticed,  final agenda fixed soon</a:t>
            </a:r>
          </a:p>
          <a:p>
            <a:pPr lvl="1"/>
            <a:r>
              <a:rPr lang="en-US" dirty="0" err="1"/>
              <a:t>BlueJeans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Production acceptance quality assurance plan documents</a:t>
            </a:r>
          </a:p>
          <a:p>
            <a:pPr lvl="1"/>
            <a:r>
              <a:rPr lang="en-US" dirty="0"/>
              <a:t>Stave production QA plan – LBNL, Leo, Grazyna et al</a:t>
            </a:r>
          </a:p>
          <a:p>
            <a:pPr lvl="1"/>
            <a:r>
              <a:rPr lang="en-US" dirty="0"/>
              <a:t>RU production QA plan – UT-Austin/LANL, Jo, </a:t>
            </a:r>
            <a:r>
              <a:rPr lang="en-US" dirty="0" err="1"/>
              <a:t>Sho</a:t>
            </a:r>
            <a:r>
              <a:rPr lang="en-US" dirty="0"/>
              <a:t>, Alex  et al</a:t>
            </a:r>
          </a:p>
          <a:p>
            <a:pPr lvl="1"/>
            <a:r>
              <a:rPr lang="en-US" dirty="0"/>
              <a:t>Use the same template – </a:t>
            </a:r>
            <a:r>
              <a:rPr lang="en-US" dirty="0" err="1"/>
              <a:t>EMCal</a:t>
            </a:r>
            <a:r>
              <a:rPr lang="en-US" dirty="0"/>
              <a:t> QA Plan</a:t>
            </a:r>
          </a:p>
          <a:p>
            <a:pPr lvl="1"/>
            <a:endParaRPr lang="en-US" dirty="0"/>
          </a:p>
          <a:p>
            <a:r>
              <a:rPr lang="en-US" dirty="0"/>
              <a:t>Simulation &amp; integration efforts</a:t>
            </a:r>
          </a:p>
          <a:p>
            <a:pPr lvl="1"/>
            <a:r>
              <a:rPr lang="en-US" dirty="0"/>
              <a:t>A simulation task force with well defined goals and deadline?</a:t>
            </a:r>
          </a:p>
          <a:p>
            <a:pPr lvl="1"/>
            <a:r>
              <a:rPr lang="en-US" dirty="0"/>
              <a:t>Mechanical integration under OSI, Mickey &amp; Bob, Walt, Dan et al </a:t>
            </a:r>
          </a:p>
          <a:p>
            <a:r>
              <a:rPr lang="en-US" dirty="0"/>
              <a:t>Personnel update: </a:t>
            </a:r>
          </a:p>
          <a:p>
            <a:pPr lvl="1"/>
            <a:r>
              <a:rPr lang="en-US" dirty="0"/>
              <a:t>Bob </a:t>
            </a:r>
            <a:r>
              <a:rPr lang="en-US" dirty="0" err="1"/>
              <a:t>Redwine</a:t>
            </a:r>
            <a:r>
              <a:rPr lang="en-US" dirty="0"/>
              <a:t> steps down as Director of Bates, and Ross Corliss leads the MIT/Bates efforts on MVTX project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4B6B53-9DC4-F443-BB5B-1F501C6DB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2AAF-6FDD-B549-B906-B8BF8DC3478C}" type="datetime1">
              <a:rPr lang="en-US" smtClean="0"/>
              <a:t>6/29/18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6E235D-6A36-034B-BAEE-4D2475A47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@sPHENIX General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5CEC0-3421-8843-BDF4-798B27F4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17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346332-EB39-E74C-8F44-6CF5A6096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 – more details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06E734-95DC-1444-A8E6-E6B2C034E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D640-0657-6446-8C8A-5EF848C951BE}" type="datetime1">
              <a:rPr lang="en-US" smtClean="0"/>
              <a:t>6/29/18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114FFC-76B4-BC4C-BDCA-BEDB6B03B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@sPHENIX General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FDEC5-59B6-8042-BA35-B1153876C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4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F64EC7-5A27-E249-A85A-25336C4C8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65" y="488606"/>
            <a:ext cx="9728424" cy="660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185A3A-5FCA-154C-A8B6-A9D91C020B84}"/>
              </a:ext>
            </a:extLst>
          </p:cNvPr>
          <p:cNvSpPr txBox="1"/>
          <p:nvPr/>
        </p:nvSpPr>
        <p:spPr>
          <a:xfrm>
            <a:off x="1319753" y="1970202"/>
            <a:ext cx="7995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Yes. </a:t>
            </a:r>
            <a:r>
              <a:rPr lang="en-US" dirty="0" err="1"/>
              <a:t>Fermilab</a:t>
            </a:r>
            <a:r>
              <a:rPr lang="en-US" dirty="0"/>
              <a:t> test beam results have shown the detector will meet the design specs.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8C7517-3FF4-6342-836C-2E11CEB7F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9A1C-C4D8-FC40-840C-E08BAEA1E393}" type="datetime1">
              <a:rPr lang="en-US" smtClean="0"/>
              <a:t>6/29/18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A6A62F-66A8-ED4A-B7CF-7AF67D796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@sPHENIX General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42762E-22F4-3746-B48F-954C5FC9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64F6D6-4FD6-9C4F-BBC8-2800C21D5570}"/>
              </a:ext>
            </a:extLst>
          </p:cNvPr>
          <p:cNvSpPr txBox="1"/>
          <p:nvPr/>
        </p:nvSpPr>
        <p:spPr>
          <a:xfrm>
            <a:off x="1197204" y="4157221"/>
            <a:ext cx="18828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be covered by: </a:t>
            </a:r>
          </a:p>
          <a:p>
            <a:r>
              <a:rPr lang="en-US" dirty="0"/>
              <a:t>-overview </a:t>
            </a:r>
          </a:p>
          <a:p>
            <a:r>
              <a:rPr lang="en-US" dirty="0"/>
              <a:t>-RU</a:t>
            </a:r>
          </a:p>
          <a:p>
            <a:r>
              <a:rPr lang="en-US" dirty="0"/>
              <a:t>-FELIX</a:t>
            </a:r>
          </a:p>
          <a:p>
            <a:r>
              <a:rPr lang="en-US" dirty="0"/>
              <a:t>-Mechanical  </a:t>
            </a:r>
          </a:p>
        </p:txBody>
      </p:sp>
    </p:spTree>
    <p:extLst>
      <p:ext uri="{BB962C8B-B14F-4D97-AF65-F5344CB8AC3E}">
        <p14:creationId xmlns:p14="http://schemas.microsoft.com/office/powerpoint/2010/main" val="365552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0FA99E-D621-E646-BFD8-3116D4150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08" y="679622"/>
            <a:ext cx="8972888" cy="5550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8B1A82-1A1F-BE47-A667-951AE8E71A12}"/>
              </a:ext>
            </a:extLst>
          </p:cNvPr>
          <p:cNvSpPr txBox="1"/>
          <p:nvPr/>
        </p:nvSpPr>
        <p:spPr>
          <a:xfrm>
            <a:off x="1282045" y="2045616"/>
            <a:ext cx="9428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Yes. </a:t>
            </a:r>
            <a:r>
              <a:rPr lang="en-US" dirty="0" err="1"/>
              <a:t>Fermilab</a:t>
            </a:r>
            <a:r>
              <a:rPr lang="en-US" dirty="0"/>
              <a:t> TB data were taken through the sPHENIX DAQ framework, with sPHENIX data format.</a:t>
            </a:r>
          </a:p>
          <a:p>
            <a:endParaRPr lang="en-US" dirty="0"/>
          </a:p>
          <a:p>
            <a:r>
              <a:rPr lang="en-US" dirty="0"/>
              <a:t>Sensor + RU + FELIX + RCDAQ -&gt; sPHENIX PRDF data -&gt;offline analysis -&gt;resolution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971D8-2326-1743-8144-F88129D33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D326-6BA3-6A4E-9565-08243EB4AFC3}" type="datetime1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DD495-BC1A-5949-BF76-69199E428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@sPHENIX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655AC-023F-7F4A-AECC-0AE184F5E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E48868-B401-4741-A066-752313795940}"/>
              </a:ext>
            </a:extLst>
          </p:cNvPr>
          <p:cNvSpPr txBox="1"/>
          <p:nvPr/>
        </p:nvSpPr>
        <p:spPr>
          <a:xfrm>
            <a:off x="1527142" y="4430598"/>
            <a:ext cx="1249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-FELIX talk</a:t>
            </a:r>
          </a:p>
          <a:p>
            <a:r>
              <a:rPr lang="en-US" dirty="0"/>
              <a:t>-Overview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47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403530-B378-194B-BE45-D0CDC2214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394" y="617838"/>
            <a:ext cx="8943472" cy="5239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5BAF0D-A0BC-DD4E-9CCC-3C7A4607D74C}"/>
              </a:ext>
            </a:extLst>
          </p:cNvPr>
          <p:cNvSpPr txBox="1"/>
          <p:nvPr/>
        </p:nvSpPr>
        <p:spPr>
          <a:xfrm>
            <a:off x="1338606" y="1791093"/>
            <a:ext cx="9000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Yes. We have demonstrated the full readout chain, from sensor, RU, FELIX to sPHENIX RCDAQ, </a:t>
            </a:r>
          </a:p>
          <a:p>
            <a:r>
              <a:rPr lang="en-US" dirty="0"/>
              <a:t>and produced MVTX data in the sPHENIX format for offline analysis.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B5D9D-FCE0-3349-8CC5-1F2BC3FCE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EBE6-6847-DB43-BE53-08CB55B4378D}" type="datetime1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FA90-C630-134D-8F24-D84FDC849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@sPHENIX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78929-C916-8549-8541-89CE9FB92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D7A576-587A-0C4B-95E5-7DF362EC6947}"/>
              </a:ext>
            </a:extLst>
          </p:cNvPr>
          <p:cNvSpPr txBox="1"/>
          <p:nvPr/>
        </p:nvSpPr>
        <p:spPr>
          <a:xfrm>
            <a:off x="1148394" y="4543720"/>
            <a:ext cx="1414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Overview </a:t>
            </a:r>
          </a:p>
          <a:p>
            <a:pPr marL="285750" indent="-285750">
              <a:buFontTx/>
              <a:buChar char="-"/>
            </a:pPr>
            <a:r>
              <a:rPr lang="en-US" dirty="0"/>
              <a:t>RU talk </a:t>
            </a:r>
          </a:p>
          <a:p>
            <a:pPr marL="285750" indent="-285750">
              <a:buFontTx/>
              <a:buChar char="-"/>
            </a:pPr>
            <a:r>
              <a:rPr lang="en-US" dirty="0"/>
              <a:t>FELIX talk </a:t>
            </a:r>
          </a:p>
        </p:txBody>
      </p:sp>
    </p:spTree>
    <p:extLst>
      <p:ext uri="{BB962C8B-B14F-4D97-AF65-F5344CB8AC3E}">
        <p14:creationId xmlns:p14="http://schemas.microsoft.com/office/powerpoint/2010/main" val="2177160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20187F-C681-A045-9B7C-D7555058A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65" y="741406"/>
            <a:ext cx="8861883" cy="5550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5C0B7E-239F-8C44-8293-F5B352FADC87}"/>
              </a:ext>
            </a:extLst>
          </p:cNvPr>
          <p:cNvSpPr txBox="1"/>
          <p:nvPr/>
        </p:nvSpPr>
        <p:spPr>
          <a:xfrm>
            <a:off x="1276665" y="1960775"/>
            <a:ext cx="93564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Yes. </a:t>
            </a:r>
          </a:p>
          <a:p>
            <a:r>
              <a:rPr lang="en-US" dirty="0"/>
              <a:t>Stave production at CERN: LANL</a:t>
            </a:r>
          </a:p>
          <a:p>
            <a:r>
              <a:rPr lang="en-US" dirty="0"/>
              <a:t>Stave QA in US: LBNL</a:t>
            </a:r>
          </a:p>
          <a:p>
            <a:endParaRPr lang="en-US" dirty="0"/>
          </a:p>
          <a:p>
            <a:r>
              <a:rPr lang="en-US" dirty="0"/>
              <a:t>RU production: UT-Austin </a:t>
            </a:r>
          </a:p>
          <a:p>
            <a:endParaRPr lang="en-US" dirty="0"/>
          </a:p>
          <a:p>
            <a:r>
              <a:rPr lang="en-US" dirty="0"/>
              <a:t>QA documents are in progress. </a:t>
            </a:r>
          </a:p>
          <a:p>
            <a:r>
              <a:rPr lang="en-US" dirty="0"/>
              <a:t>We will follow exactly the same QA procedures defined for the ALICE ITS stave and RU production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596F2-1A39-CA48-84CC-9BCECA4B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4FFD-F3C5-EE4C-93BB-DD70B2E71092}" type="datetime1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6C338-4C48-C04E-B9A6-200F1FC01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@sPHENIX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721E1-0487-FC49-BE7C-EBC3B9F6C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BB98E8-B6E2-A64B-8C7A-234444486CE8}"/>
              </a:ext>
            </a:extLst>
          </p:cNvPr>
          <p:cNvSpPr txBox="1"/>
          <p:nvPr/>
        </p:nvSpPr>
        <p:spPr>
          <a:xfrm>
            <a:off x="1432874" y="4864231"/>
            <a:ext cx="17563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Stave talk</a:t>
            </a:r>
          </a:p>
          <a:p>
            <a:pPr marL="285750" indent="-285750">
              <a:buFontTx/>
              <a:buChar char="-"/>
            </a:pPr>
            <a:r>
              <a:rPr lang="en-US" dirty="0"/>
              <a:t>RU talk </a:t>
            </a:r>
          </a:p>
          <a:p>
            <a:pPr marL="285750" indent="-285750">
              <a:buFontTx/>
              <a:buChar char="-"/>
            </a:pPr>
            <a:r>
              <a:rPr lang="en-US" dirty="0"/>
              <a:t>Overview talk</a:t>
            </a:r>
          </a:p>
        </p:txBody>
      </p:sp>
    </p:spTree>
    <p:extLst>
      <p:ext uri="{BB962C8B-B14F-4D97-AF65-F5344CB8AC3E}">
        <p14:creationId xmlns:p14="http://schemas.microsoft.com/office/powerpoint/2010/main" val="1383268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E894F3-0219-D442-8897-AE84B8417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62" y="453060"/>
            <a:ext cx="11407613" cy="7261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A785D7-0E5D-7842-AAC1-CDEC2306458E}"/>
              </a:ext>
            </a:extLst>
          </p:cNvPr>
          <p:cNvSpPr txBox="1"/>
          <p:nvPr/>
        </p:nvSpPr>
        <p:spPr>
          <a:xfrm>
            <a:off x="1074656" y="1970202"/>
            <a:ext cx="83411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QA documents are in preparation. </a:t>
            </a:r>
          </a:p>
          <a:p>
            <a:endParaRPr lang="en-US" dirty="0"/>
          </a:p>
          <a:p>
            <a:r>
              <a:rPr lang="en-US" dirty="0"/>
              <a:t>We will follow exactly the same procedures used by ALICE ITS stave and RU production.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D726-0E62-5249-AB0E-EEC274233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60E8-4381-D740-A225-892BCF0FF661}" type="datetime1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B81B6-83D2-5E43-8135-7BD417E87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@sPHENIX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EC4C9-55ED-B743-A359-9DD200C06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243214-5B21-6C44-BEC7-D633D1057BCE}"/>
              </a:ext>
            </a:extLst>
          </p:cNvPr>
          <p:cNvSpPr txBox="1"/>
          <p:nvPr/>
        </p:nvSpPr>
        <p:spPr>
          <a:xfrm>
            <a:off x="1008668" y="3930977"/>
            <a:ext cx="14248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RU talk</a:t>
            </a:r>
          </a:p>
          <a:p>
            <a:pPr marL="285750" indent="-285750">
              <a:buFontTx/>
              <a:buChar char="-"/>
            </a:pPr>
            <a:r>
              <a:rPr lang="en-US" dirty="0"/>
              <a:t>Stave talk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936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3A9352-238B-C644-B890-D64D75964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21" y="840260"/>
            <a:ext cx="10879908" cy="7283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25C162-955D-7243-B719-8E5DFD7FDFF9}"/>
              </a:ext>
            </a:extLst>
          </p:cNvPr>
          <p:cNvSpPr txBox="1"/>
          <p:nvPr/>
        </p:nvSpPr>
        <p:spPr>
          <a:xfrm>
            <a:off x="1206631" y="2017336"/>
            <a:ext cx="7560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ALICE has the production database for every steps, from sensor to final staves. </a:t>
            </a:r>
          </a:p>
          <a:p>
            <a:endParaRPr lang="en-US" dirty="0"/>
          </a:p>
          <a:p>
            <a:r>
              <a:rPr lang="en-US" dirty="0"/>
              <a:t>We will follow exactly the same procedures.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4011A-AD9F-9444-B966-57F5BEF7B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ADC0-88D8-D64B-B444-B5403263688F}" type="datetime1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E8194-6EE3-FE43-984E-29D5D0956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@sPHENIX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7639C-69CD-D341-BD04-FE68715AF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F03629-E39F-E443-992B-302CCD8B7E6B}"/>
              </a:ext>
            </a:extLst>
          </p:cNvPr>
          <p:cNvSpPr txBox="1"/>
          <p:nvPr/>
        </p:nvSpPr>
        <p:spPr>
          <a:xfrm>
            <a:off x="1206631" y="3987538"/>
            <a:ext cx="1424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RU talk </a:t>
            </a:r>
          </a:p>
          <a:p>
            <a:pPr marL="285750" indent="-285750">
              <a:buFontTx/>
              <a:buChar char="-"/>
            </a:pPr>
            <a:r>
              <a:rPr lang="en-US" dirty="0"/>
              <a:t>Stave talk </a:t>
            </a:r>
          </a:p>
        </p:txBody>
      </p:sp>
    </p:spTree>
    <p:extLst>
      <p:ext uri="{BB962C8B-B14F-4D97-AF65-F5344CB8AC3E}">
        <p14:creationId xmlns:p14="http://schemas.microsoft.com/office/powerpoint/2010/main" val="1004416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2874</TotalTime>
  <Words>648</Words>
  <Application>Microsoft Macintosh PowerPoint</Application>
  <PresentationFormat>Widescreen</PresentationFormat>
  <Paragraphs>127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Preparing for July 19-20 Directors Review</vt:lpstr>
      <vt:lpstr>Backup slides – more details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Liu</dc:creator>
  <cp:lastModifiedBy>Ming Liu</cp:lastModifiedBy>
  <cp:revision>53</cp:revision>
  <dcterms:created xsi:type="dcterms:W3CDTF">2018-06-27T15:37:34Z</dcterms:created>
  <dcterms:modified xsi:type="dcterms:W3CDTF">2018-06-29T15:54:58Z</dcterms:modified>
</cp:coreProperties>
</file>