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3" r:id="rId5"/>
    <p:sldId id="264" r:id="rId6"/>
    <p:sldId id="265" r:id="rId7"/>
    <p:sldId id="267" r:id="rId8"/>
    <p:sldId id="268" r:id="rId9"/>
    <p:sldId id="284" r:id="rId10"/>
    <p:sldId id="287" r:id="rId11"/>
    <p:sldId id="270" r:id="rId12"/>
    <p:sldId id="271" r:id="rId13"/>
    <p:sldId id="272" r:id="rId14"/>
    <p:sldId id="286" r:id="rId15"/>
    <p:sldId id="276" r:id="rId16"/>
    <p:sldId id="275" r:id="rId17"/>
    <p:sldId id="289" r:id="rId18"/>
    <p:sldId id="260" r:id="rId19"/>
    <p:sldId id="26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5" autoAdjust="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73B96-94F6-46EE-84BA-6621246FA644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620B6-A504-4348-B0C1-79E8D263B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4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Bla</a:t>
            </a:r>
            <a:r>
              <a:rPr lang="en-US" smtClean="0"/>
              <a:t> foo this is a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5C-EE93-47E8-8B53-6AE530B88F51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FC5A-F9B0-4AD1-8C28-2C1EB1BB8043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9B99-44D3-4A53-9D4A-FFC522FD2839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3314-5D8A-41E2-B432-68C89547CE37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164-64D4-486F-BE85-4D789C3B631D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8CD5-FC71-4852-9540-66188B7532D8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155-6CC5-4966-8C41-94069E0EC663}" type="datetime1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998-CACA-4CB2-86C1-484F1D936A4B}" type="datetime1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633-0774-4E3B-B721-629293B4BA57}" type="datetime1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11F0-F037-49C5-B968-6140BCC93987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06A9-0521-4155-B1E2-BD9C5EDBEFE9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3727-0073-4D41-BB40-87E327B93E0B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of staves + RU + FELIX  into </a:t>
            </a:r>
            <a:r>
              <a:rPr lang="en-US" dirty="0" err="1" smtClean="0"/>
              <a:t>sPHENIX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Halogen-Free </a:t>
            </a:r>
            <a:r>
              <a:rPr lang="en-US" b="1" dirty="0" err="1" smtClean="0"/>
              <a:t>Samtec</a:t>
            </a:r>
            <a:r>
              <a:rPr lang="en-US" b="1" dirty="0" smtClean="0"/>
              <a:t> </a:t>
            </a:r>
            <a:r>
              <a:rPr lang="en-US" b="1" dirty="0"/>
              <a:t>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3276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CERN Team:</a:t>
            </a:r>
          </a:p>
          <a:p>
            <a:r>
              <a:rPr lang="en-US" dirty="0"/>
              <a:t>2.3 m + 6 m long </a:t>
            </a:r>
          </a:p>
          <a:p>
            <a:r>
              <a:rPr lang="en-US" dirty="0" smtClean="0"/>
              <a:t>Test </a:t>
            </a:r>
            <a:r>
              <a:rPr lang="en-US" dirty="0" smtClean="0"/>
              <a:t>run so far (over 48 h-equivalent of a single chip) show no PRBS errors </a:t>
            </a:r>
          </a:p>
          <a:p>
            <a:r>
              <a:rPr lang="en-US" dirty="0" smtClean="0"/>
              <a:t>BER &lt; 2.22 · 10−14 with CL = 0.99 </a:t>
            </a:r>
          </a:p>
          <a:p>
            <a:r>
              <a:rPr lang="en-US" dirty="0" smtClean="0"/>
              <a:t>Both side of the cable tested with comparable performance </a:t>
            </a:r>
          </a:p>
          <a:p>
            <a:r>
              <a:rPr lang="en-US" dirty="0" smtClean="0"/>
              <a:t>Transmission is reliable down to </a:t>
            </a:r>
            <a:r>
              <a:rPr lang="en-US" dirty="0" smtClean="0"/>
              <a:t>minimum Driver strength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DAC = 1 and Pre-emphasis DAC = </a:t>
            </a:r>
            <a:r>
              <a:rPr lang="en-US" dirty="0" smtClean="0"/>
              <a:t>1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66396"/>
            <a:ext cx="3124200" cy="124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62" y="5153271"/>
            <a:ext cx="2884989" cy="147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046" t="11737" r="1046" b="7027"/>
          <a:stretch/>
        </p:blipFill>
        <p:spPr>
          <a:xfrm flipH="1">
            <a:off x="76200" y="4953000"/>
            <a:ext cx="2813012" cy="1628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 bwMode="auto">
          <a:xfrm>
            <a:off x="0" y="0"/>
            <a:ext cx="922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MVTX Overview FELIX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07224" y="810225"/>
            <a:ext cx="8884376" cy="4142775"/>
            <a:chOff x="121974" y="1442743"/>
            <a:chExt cx="8884376" cy="414277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20" name="Rectangle 119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81" name="TextBox 123"/>
            <p:cNvSpPr txBox="1"/>
            <p:nvPr/>
          </p:nvSpPr>
          <p:spPr>
            <a:xfrm>
              <a:off x="4814648" y="4958327"/>
              <a:ext cx="1301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83" name="TextBox 126"/>
            <p:cNvSpPr txBox="1"/>
            <p:nvPr/>
          </p:nvSpPr>
          <p:spPr>
            <a:xfrm>
              <a:off x="3297464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84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87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88" name="TextBox 131"/>
            <p:cNvSpPr txBox="1"/>
            <p:nvPr/>
          </p:nvSpPr>
          <p:spPr>
            <a:xfrm>
              <a:off x="7570471" y="3417382"/>
              <a:ext cx="143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 Back End</a:t>
              </a:r>
              <a:endParaRPr lang="en-US" sz="1200" dirty="0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90" name="Left-Right Arrow 89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91" name="Left Arrow 90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92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93" name="Straight Arrow Connector 92"/>
            <p:cNvCxnSpPr>
              <a:stCxn id="92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2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97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98" name="Elbow Connector 97"/>
            <p:cNvCxnSpPr>
              <a:stCxn id="82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00" name="Straight Arrow Connector 99"/>
            <p:cNvCxnSpPr>
              <a:endCxn id="120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04" name="TextBox 166"/>
            <p:cNvSpPr txBox="1"/>
            <p:nvPr/>
          </p:nvSpPr>
          <p:spPr>
            <a:xfrm>
              <a:off x="6249316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05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10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 rot="16200000">
              <a:off x="6440001" y="4121494"/>
              <a:ext cx="1518665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13" name="Left Arrow 11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14" name="Left Arrow 11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3620385" y="1442743"/>
              <a:ext cx="16933" cy="39903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6700504" y="1459609"/>
              <a:ext cx="18480" cy="38856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Box 66"/>
            <p:cNvSpPr txBox="1"/>
            <p:nvPr/>
          </p:nvSpPr>
          <p:spPr>
            <a:xfrm>
              <a:off x="6847988" y="52161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37" name="Content Placeholder 2"/>
          <p:cNvSpPr txBox="1">
            <a:spLocks/>
          </p:cNvSpPr>
          <p:nvPr/>
        </p:nvSpPr>
        <p:spPr bwMode="auto">
          <a:xfrm>
            <a:off x="762000" y="4800601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Back End</a:t>
            </a:r>
            <a:r>
              <a:rPr lang="en-US" sz="1800" dirty="0" smtClean="0"/>
              <a:t>-FELIX:</a:t>
            </a:r>
          </a:p>
          <a:p>
            <a:r>
              <a:rPr lang="en-US" sz="1800" dirty="0"/>
              <a:t>Data </a:t>
            </a:r>
            <a:r>
              <a:rPr lang="en-US" sz="1800" b="1" dirty="0"/>
              <a:t>readout</a:t>
            </a:r>
            <a:r>
              <a:rPr lang="en-US" sz="1800" dirty="0"/>
              <a:t> from 8 </a:t>
            </a:r>
            <a:r>
              <a:rPr lang="en-US" sz="1800" dirty="0" smtClean="0"/>
              <a:t>Readout Units</a:t>
            </a:r>
          </a:p>
          <a:p>
            <a:r>
              <a:rPr lang="en-US" sz="1800" dirty="0" smtClean="0"/>
              <a:t>Slow Control </a:t>
            </a:r>
            <a:r>
              <a:rPr lang="en-US" sz="1800" dirty="0"/>
              <a:t>and </a:t>
            </a:r>
            <a:r>
              <a:rPr lang="en-US" sz="1800" b="1" dirty="0"/>
              <a:t>Monitoring</a:t>
            </a:r>
            <a:r>
              <a:rPr lang="en-US" sz="1800" dirty="0"/>
              <a:t> to/from sensors </a:t>
            </a:r>
          </a:p>
          <a:p>
            <a:r>
              <a:rPr lang="en-US" sz="1800" b="1" dirty="0"/>
              <a:t>Trigger</a:t>
            </a:r>
            <a:r>
              <a:rPr lang="en-US" sz="1800" dirty="0"/>
              <a:t> and Timing systems interface</a:t>
            </a:r>
          </a:p>
          <a:p>
            <a:r>
              <a:rPr lang="en-US" sz="1800" b="1" dirty="0"/>
              <a:t>Data aggregation </a:t>
            </a:r>
            <a:r>
              <a:rPr lang="en-US" sz="1800" dirty="0"/>
              <a:t>and sub-event packaging</a:t>
            </a:r>
          </a:p>
          <a:p>
            <a:r>
              <a:rPr lang="en-US" sz="1800" dirty="0"/>
              <a:t>Data </a:t>
            </a:r>
            <a:r>
              <a:rPr lang="en-US" sz="1800" b="1" dirty="0"/>
              <a:t>transmission</a:t>
            </a:r>
            <a:r>
              <a:rPr lang="en-US" sz="1800" dirty="0"/>
              <a:t> through the </a:t>
            </a:r>
            <a:r>
              <a:rPr lang="en-US" sz="1800" dirty="0" err="1" smtClean="0"/>
              <a:t>PCIe</a:t>
            </a:r>
            <a:r>
              <a:rPr lang="en-US" sz="1800" dirty="0" smtClean="0"/>
              <a:t> to Server CPU </a:t>
            </a: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 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8575" y="835967"/>
            <a:ext cx="9115425" cy="3812233"/>
          </a:xfrm>
          <a:custGeom>
            <a:avLst/>
            <a:gdLst>
              <a:gd name="connsiteX0" fmla="*/ 0 w 9115425"/>
              <a:gd name="connsiteY0" fmla="*/ 0 h 3629025"/>
              <a:gd name="connsiteX1" fmla="*/ 0 w 9115425"/>
              <a:gd name="connsiteY1" fmla="*/ 3629025 h 3629025"/>
              <a:gd name="connsiteX2" fmla="*/ 9096375 w 9115425"/>
              <a:gd name="connsiteY2" fmla="*/ 3629025 h 3629025"/>
              <a:gd name="connsiteX3" fmla="*/ 9115425 w 9115425"/>
              <a:gd name="connsiteY3" fmla="*/ 2286000 h 3629025"/>
              <a:gd name="connsiteX4" fmla="*/ 6200775 w 9115425"/>
              <a:gd name="connsiteY4" fmla="*/ 2305050 h 3629025"/>
              <a:gd name="connsiteX5" fmla="*/ 6210300 w 9115425"/>
              <a:gd name="connsiteY5" fmla="*/ 19050 h 3629025"/>
              <a:gd name="connsiteX6" fmla="*/ 0 w 9115425"/>
              <a:gd name="connsiteY6" fmla="*/ 0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3629025">
                <a:moveTo>
                  <a:pt x="0" y="0"/>
                </a:moveTo>
                <a:lnTo>
                  <a:pt x="0" y="3629025"/>
                </a:lnTo>
                <a:lnTo>
                  <a:pt x="9096375" y="3629025"/>
                </a:lnTo>
                <a:lnTo>
                  <a:pt x="9115425" y="2286000"/>
                </a:lnTo>
                <a:lnTo>
                  <a:pt x="6200775" y="2305050"/>
                </a:lnTo>
                <a:lnTo>
                  <a:pt x="6210300" y="19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90600"/>
          </a:xfrm>
        </p:spPr>
        <p:txBody>
          <a:bodyPr/>
          <a:lstStyle/>
          <a:p>
            <a:r>
              <a:rPr lang="en-US" b="1" dirty="0" smtClean="0"/>
              <a:t>FELIX</a:t>
            </a:r>
            <a:endParaRPr lang="en-US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0350" y="3581400"/>
            <a:ext cx="4496736" cy="299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Xilinx </a:t>
            </a:r>
            <a:r>
              <a:rPr lang="en-US" sz="1800" dirty="0" err="1" smtClean="0"/>
              <a:t>Kintex</a:t>
            </a:r>
            <a:r>
              <a:rPr lang="en-US" sz="1800" dirty="0" smtClean="0"/>
              <a:t> </a:t>
            </a:r>
            <a:r>
              <a:rPr lang="en-US" sz="1800" dirty="0" err="1" smtClean="0"/>
              <a:t>Ultrascale</a:t>
            </a:r>
            <a:r>
              <a:rPr lang="en-US" sz="1800" dirty="0" smtClean="0"/>
              <a:t> FPGA</a:t>
            </a:r>
            <a:endParaRPr lang="en-US" sz="1000" dirty="0" smtClean="0"/>
          </a:p>
          <a:p>
            <a:r>
              <a:rPr lang="en-US" sz="1800" dirty="0" smtClean="0"/>
              <a:t>48 bi-directional GBT links</a:t>
            </a:r>
          </a:p>
          <a:p>
            <a:r>
              <a:rPr lang="en-US" sz="1800" dirty="0" smtClean="0"/>
              <a:t>16 lane Gen3 </a:t>
            </a:r>
            <a:r>
              <a:rPr lang="en-US" sz="1800" dirty="0" err="1" smtClean="0"/>
              <a:t>PCIe</a:t>
            </a:r>
            <a:endParaRPr lang="en-US" sz="1800" dirty="0" smtClean="0"/>
          </a:p>
          <a:p>
            <a:r>
              <a:rPr lang="en-US" sz="1800" dirty="0" smtClean="0"/>
              <a:t>All connections to other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components are optical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Mezzanine was designed to be </a:t>
            </a:r>
            <a:r>
              <a:rPr lang="en-US" sz="1800" dirty="0" smtClean="0"/>
              <a:t>used with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timing system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97281"/>
            <a:ext cx="3657600" cy="22571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5700" y="6479599"/>
            <a:ext cx="19050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https://lh3.googleusercontent.com/08MpUNf51jKOY4osaIGpLgnRQvCLb9jQcEHI6t1GxTVpbD-K7mMG-FdeTEsjG9Po8UdRNlrLkL2ZbEAPqRi5GCo2PHUs1iDEQWcq4ONaBvLo191bEtNDAH_dXBrcKFewNqaeymAxEnHRH3mXzHU94LKTUnkPcpGnCspZozbGUhyYvjNxDZVcmukHR0gxjaDzLvu7sNwClT1Cy6vRepOhv9dstzZIXKOgunMTX8nES_Y6SohhMQ3gL_S6wswwRS0sofzYenMm-jScwJyV_rJx3N6Of1ZHa3_gp9e-vD2ZgIT6Joq1fU4sw6tj_B3NTVdMkdZLriK-qwf6HT38CRZ6bhz9UzXVKkr4CIVl7y17kRovf5Zo8vbKWTnILu-Y2wtBInacDINK_lS6mpD8sNzIKGUGwx_wgC6XfCi4VLLzO8weA67wvA9GxSomO4MBtGchPWoFZgtUiXtjEHcmLrg5hq3oqLyBNrY6cfYh5L1PJ8mw16xGB-ujM_pMU1WNWb7II-ViNkEmJJgYM625BFI-e6AkwNtVz1LheoCtffaZF-DkIf2A_brIkNcGq6DqK2CCzHOOkKYxhpN_jOGAg0qFq8hYkCKMxOK0P2b1lnDx=w2118-h1589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t="11638" r="13084" b="22870"/>
          <a:stretch/>
        </p:blipFill>
        <p:spPr bwMode="auto">
          <a:xfrm>
            <a:off x="5181600" y="3676650"/>
            <a:ext cx="3352800" cy="27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1" b="10148"/>
          <a:stretch/>
        </p:blipFill>
        <p:spPr>
          <a:xfrm>
            <a:off x="4355863" y="1097280"/>
            <a:ext cx="4178537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990600"/>
          </a:xfrm>
        </p:spPr>
        <p:txBody>
          <a:bodyPr/>
          <a:lstStyle/>
          <a:p>
            <a:r>
              <a:rPr lang="en-US" b="1" dirty="0" smtClean="0"/>
              <a:t>Data Rate Requirements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Readout Units 3 GBTX @ 0.4 GB/s = 1.2 GB/s &gt;133MB/s</a:t>
            </a:r>
          </a:p>
          <a:p>
            <a:r>
              <a:rPr lang="en-US" sz="1800" dirty="0" err="1" smtClean="0"/>
              <a:t>GBTx</a:t>
            </a:r>
            <a:r>
              <a:rPr lang="en-US" sz="1800" dirty="0"/>
              <a:t>: </a:t>
            </a:r>
            <a:r>
              <a:rPr lang="en-US" sz="1800" dirty="0" smtClean="0"/>
              <a:t>3.2-4.48Gb/s, 0.4 GB/s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FELIX (48 input on FELIX, twice the number needed to support 8 RUs (3 links))</a:t>
            </a:r>
          </a:p>
          <a:p>
            <a:r>
              <a:rPr lang="en-US" sz="1800" dirty="0" smtClean="0"/>
              <a:t>2x 8-lane </a:t>
            </a:r>
            <a:r>
              <a:rPr lang="en-US" sz="1800" dirty="0" err="1" smtClean="0"/>
              <a:t>PCIe</a:t>
            </a:r>
            <a:r>
              <a:rPr lang="en-US" sz="1800" dirty="0" smtClean="0"/>
              <a:t> Gen 3 @ 7880 MB/s = 15760 MB/s &gt; 848 MB/s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569945" cy="29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7" y="3777182"/>
            <a:ext cx="4227443" cy="283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3" y="838200"/>
            <a:ext cx="7679917" cy="148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0" y="2325805"/>
            <a:ext cx="2183437" cy="72092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Meets specification (charge 1)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sPHENIX</a:t>
            </a:r>
            <a:r>
              <a:rPr lang="en-US" b="1" dirty="0" smtClean="0"/>
              <a:t> DAQ Architecture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09F2702-CAFE-2D42-9F4A-0B8919D7F062}"/>
              </a:ext>
            </a:extLst>
          </p:cNvPr>
          <p:cNvSpPr/>
          <p:nvPr/>
        </p:nvSpPr>
        <p:spPr>
          <a:xfrm>
            <a:off x="6817477" y="1905412"/>
            <a:ext cx="1904723" cy="2573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D5644D-6DC5-6A41-9651-8317CBCE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23" y="1731280"/>
            <a:ext cx="2426750" cy="2685339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9B2A2E-B953-704F-94F7-2798D254F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6510" y="3845582"/>
            <a:ext cx="245958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Line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E3E643B-8E65-6946-879A-6C0B1548B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581" y="4007241"/>
            <a:ext cx="487223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Lin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3DD3B4-E346-6848-8FB7-C852419EB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4530" y="4174896"/>
            <a:ext cx="245958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Line 8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882A23-D727-BF42-B4CC-0B7A689CB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850" y="2251904"/>
            <a:ext cx="323318" cy="112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D7BF8C-54DE-6D4C-8AB4-6977EE712315}"/>
              </a:ext>
            </a:extLst>
          </p:cNvPr>
          <p:cNvGrpSpPr>
            <a:grpSpLocks/>
          </p:cNvGrpSpPr>
          <p:nvPr/>
        </p:nvGrpSpPr>
        <p:grpSpPr bwMode="auto">
          <a:xfrm>
            <a:off x="2756772" y="1961197"/>
            <a:ext cx="584893" cy="422111"/>
            <a:chOff x="1236" y="3274"/>
            <a:chExt cx="521" cy="376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89F827-DCC8-B541-9974-37679C31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A0436AC-0BF9-E843-BB1B-B97251B3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ADF7A5-AF9A-B349-AD1E-08B81CBE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F80F35B-C964-6646-A612-0CCD9871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sp>
        <p:nvSpPr>
          <p:cNvPr id="11" name="Line 9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C11F5D-ED46-0A49-A7D1-DA25EBC85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029" y="2918470"/>
            <a:ext cx="323318" cy="112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179BA5C-8C79-BC44-AA18-80A94F2C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2145254"/>
            <a:ext cx="432214" cy="26943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85E758-9DA3-B244-9B45-0EDE19AB0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2794136"/>
            <a:ext cx="432214" cy="26943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14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6A7CFF2-FF3B-A342-B745-2BF37292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156" y="2335115"/>
            <a:ext cx="487223" cy="1123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3D51ACD-4D69-3747-B2A8-0C51B7516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486813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551584E-79C3-7D4F-AE05-5E51C0FAB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156" y="2634257"/>
            <a:ext cx="487223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4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8037132-B799-8545-8887-8A69C03F4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812376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1C7306-5530-6C40-8BB3-50F74E5EF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137940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2CB72F-D363-EE4A-855E-C3155F420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467246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Line 4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646B94-ED90-8E4D-BFBD-0F1807B8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325153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BD126D-F645-F14D-A585-B29ADB6B1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650717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562048-571A-A84B-BAEF-EC7DF02F8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974036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5BEC17-C683-CC4A-AD69-763EB9B65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299599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BD2799DB-312D-D94B-B2BA-71BC94AC9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625163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4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CDA951-5032-CB4D-A480-96A543DC2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2541821"/>
            <a:ext cx="270554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C7F5168-1034-894D-83B4-3E5F3CBDC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2866263"/>
            <a:ext cx="270554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1F72BC1-2AAF-3249-B1A5-2DD1F12A2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3190703"/>
            <a:ext cx="270554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7696E6-A9CE-BC46-8754-3D52E012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3516267"/>
            <a:ext cx="270554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EEE2933-B4C9-6D4D-80FF-2332BFDCA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2379040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5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D4D2E87-58A4-F94C-BC32-2A762A629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2704603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5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073CCA5-DDB8-D240-A2B8-5D004FF78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3029044"/>
            <a:ext cx="487223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" name="Line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30CE50-891B-2344-B3A5-0EC0A5F00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3353486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Line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ABB5E3-EDD7-D442-B3E1-16E2D5B4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585" y="3677926"/>
            <a:ext cx="487223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F503982-177E-D149-BDAD-5EF022F9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108484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86AF8F5-3DBF-FD4F-A8F9-B6EB3AB0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419454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8EBFF31-B929-0A4E-9FCD-53BED802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730424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975018-89CC-3345-894D-C49DA417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041394"/>
            <a:ext cx="753664" cy="30834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BF10A2-E532-4B44-BDB1-7FDFA719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353486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9" name="Line 9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88F85F3-A73F-5941-8112-A5A71E87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850" y="2633599"/>
            <a:ext cx="323318" cy="112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" name="Line 10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9411441-5173-9549-9600-F87A23F79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1666" y="2145254"/>
            <a:ext cx="291885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" name="Line 10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F4BE3F1-CFDC-7A40-BFAF-170B8EFC2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8921" y="2443874"/>
            <a:ext cx="291885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" name="Line 10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4B52E6-97A4-F542-9E98-D9F0D5198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1666" y="2828937"/>
            <a:ext cx="291885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" name="Text Box 1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85B867-4622-B144-B618-6587C352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667" y="4494091"/>
            <a:ext cx="1120669" cy="2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2DD50EF-E607-6B44-9F4C-87B6708372D3}"/>
              </a:ext>
            </a:extLst>
          </p:cNvPr>
          <p:cNvGrpSpPr>
            <a:grpSpLocks/>
          </p:cNvGrpSpPr>
          <p:nvPr/>
        </p:nvGrpSpPr>
        <p:grpSpPr bwMode="auto">
          <a:xfrm>
            <a:off x="2754677" y="2314779"/>
            <a:ext cx="584893" cy="422111"/>
            <a:chOff x="1236" y="3274"/>
            <a:chExt cx="521" cy="376"/>
          </a:xfrm>
        </p:grpSpPr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655B463-4F66-E84E-BD5E-65761485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8AEE62F-A300-8142-8F9F-B0D47666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35B7A4-0FAB-444F-990F-B6D9B950F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0FCFCCD-4D27-F54B-94B5-ADA29E2C2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A0CF18-B7B5-2644-AB56-22E922BCDF1B}"/>
              </a:ext>
            </a:extLst>
          </p:cNvPr>
          <p:cNvGrpSpPr>
            <a:grpSpLocks/>
          </p:cNvGrpSpPr>
          <p:nvPr/>
        </p:nvGrpSpPr>
        <p:grpSpPr bwMode="auto">
          <a:xfrm>
            <a:off x="2754677" y="2700965"/>
            <a:ext cx="584893" cy="422111"/>
            <a:chOff x="1236" y="3274"/>
            <a:chExt cx="521" cy="376"/>
          </a:xfrm>
        </p:grpSpPr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EBCDC50-8419-A148-B804-8309F077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EEA9C52-C706-154F-9B12-3E936039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FACCFA6-AC4D-2741-BC96-992AFF09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0BD92B2-9C2B-4942-B1DC-E9895D64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5B5323-7701-D44A-ACF9-FBEF2600BFCC}"/>
              </a:ext>
            </a:extLst>
          </p:cNvPr>
          <p:cNvGrpSpPr>
            <a:grpSpLocks/>
          </p:cNvGrpSpPr>
          <p:nvPr/>
        </p:nvGrpSpPr>
        <p:grpSpPr bwMode="auto">
          <a:xfrm>
            <a:off x="1945258" y="1883688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6A2C2D-36FB-934E-9EBB-D65BEDB7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3CB7F4A-22D4-AF4D-8241-A9E8120E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4DA017F-C96C-D242-B6E6-5689B6C5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DBBBA4-9FCD-B54D-832D-DCD0CCF3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1D3B75-5AE6-1148-86DD-BD88C64704BB}"/>
              </a:ext>
            </a:extLst>
          </p:cNvPr>
          <p:cNvGrpSpPr>
            <a:grpSpLocks/>
          </p:cNvGrpSpPr>
          <p:nvPr/>
        </p:nvGrpSpPr>
        <p:grpSpPr bwMode="auto">
          <a:xfrm>
            <a:off x="1945258" y="2198025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0506AC5-C6C4-0B40-8377-99B9E4D9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2E18E67-CF44-0B48-8B71-C3263508B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7E8B81E-841C-5447-B141-4291FBE2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19C8B45-560C-B94B-A9E1-3AA7D9A8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7540BCE-B3E4-CB46-AF5B-04E2A7B0E345}"/>
              </a:ext>
            </a:extLst>
          </p:cNvPr>
          <p:cNvGrpSpPr>
            <a:grpSpLocks/>
          </p:cNvGrpSpPr>
          <p:nvPr/>
        </p:nvGrpSpPr>
        <p:grpSpPr bwMode="auto">
          <a:xfrm>
            <a:off x="1945258" y="2512363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C111967-AF43-9B4C-B188-51ADDAA8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A58968C-5A7A-574E-BD67-75A8EA44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50DE53-45F3-D94A-8B07-5470C4DC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707F121-D1E4-EC40-8FBD-C5CAECC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49" name="Text Box 1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91D150A-2645-7942-AB1A-26DB27D7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11" y="1731280"/>
            <a:ext cx="926172" cy="2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Event Builder</a:t>
            </a:r>
          </a:p>
        </p:txBody>
      </p:sp>
      <p:sp>
        <p:nvSpPr>
          <p:cNvPr id="50" name="Line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E6EAE4-4900-3F4E-936B-BE3101EB1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678" y="2949358"/>
            <a:ext cx="487223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68EF10-0FD9-2B44-BA69-A2F9881E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2469695"/>
            <a:ext cx="432214" cy="26943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52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90BD055-4AD7-614B-A316-563AEB40A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7" y="3440862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3" name="Line 1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06FD97-80C4-0B40-8C8B-6429B1369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3439276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D7B644-9BBD-C249-89D4-EF5C43FD44C8}"/>
              </a:ext>
            </a:extLst>
          </p:cNvPr>
          <p:cNvGrpSpPr/>
          <p:nvPr/>
        </p:nvGrpSpPr>
        <p:grpSpPr>
          <a:xfrm>
            <a:off x="3108302" y="3310826"/>
            <a:ext cx="790335" cy="269432"/>
            <a:chOff x="3232149" y="4995863"/>
            <a:chExt cx="1117602" cy="381000"/>
          </a:xfrm>
        </p:grpSpPr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20F0114-053C-D145-8BA7-C5A06972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5A2368-FD4C-274E-A24D-13A67E60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5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886BDB4-141F-D44F-96FF-4FDA457E9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7" y="3755200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6" name="Line 1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FDDFFEC-D9D6-3443-9348-9FE151294E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3753613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44808-4B85-754C-A51F-652C281A93E1}"/>
              </a:ext>
            </a:extLst>
          </p:cNvPr>
          <p:cNvGrpSpPr/>
          <p:nvPr/>
        </p:nvGrpSpPr>
        <p:grpSpPr>
          <a:xfrm>
            <a:off x="3108302" y="3625163"/>
            <a:ext cx="790335" cy="269432"/>
            <a:chOff x="3232149" y="4995863"/>
            <a:chExt cx="1117602" cy="381000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675A915-77E9-5F4F-9F28-E05BCFE5E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05BBEF-C17E-3644-AD89-9E747570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8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3A8F413-5E75-7B46-BC0C-B5FE53CBDD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7" y="4075524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9" name="Line 1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E184E2D1-DFC5-7440-813E-F8A720210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4073938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D5BDCFF-45C9-B04E-974E-EA449EAF7D0A}"/>
              </a:ext>
            </a:extLst>
          </p:cNvPr>
          <p:cNvGrpSpPr/>
          <p:nvPr/>
        </p:nvGrpSpPr>
        <p:grpSpPr>
          <a:xfrm>
            <a:off x="3108302" y="3945488"/>
            <a:ext cx="790335" cy="269432"/>
            <a:chOff x="3232149" y="4995863"/>
            <a:chExt cx="1117602" cy="381000"/>
          </a:xfrm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9BC43E2-CD78-C048-8CD5-98AC639E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938B6B9-0A9E-3342-B4E7-1C8A40C0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83A002-EE18-D243-8172-527D606C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37" y="2054598"/>
            <a:ext cx="703891" cy="2188013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Network</a:t>
            </a: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3BC745-DDB5-7E4F-80D4-398E42F35FBE}"/>
              </a:ext>
            </a:extLst>
          </p:cNvPr>
          <p:cNvGrpSpPr/>
          <p:nvPr/>
        </p:nvGrpSpPr>
        <p:grpSpPr>
          <a:xfrm>
            <a:off x="5374896" y="2365946"/>
            <a:ext cx="431091" cy="1886086"/>
            <a:chOff x="5662613" y="1828800"/>
            <a:chExt cx="609600" cy="2667084"/>
          </a:xfrm>
        </p:grpSpPr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C687023-7E81-5F46-A074-BD82979B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BCFF691-6034-8742-BAEC-DBC335E3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0F558CF-A8AE-B947-A1DF-10DEAE74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E1B7A1-6EB6-9C42-B5C2-51A77AEA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4C80297-7583-7C4D-B764-DC8418CC0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ACF1C33-1282-0243-9CDD-1A57AD0F1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63" name="Lin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E79C3C5-0DE0-4E46-8104-872D5522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1" y="3784585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4" name="Line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1F63E85-E3F2-114E-BBD9-B626E2EC5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1" y="3972440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Lin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61B60E-5071-5344-8EFA-F28B1880C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6682" y="4137850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44AB2-8700-9F44-A78D-B83E528C9616}"/>
              </a:ext>
            </a:extLst>
          </p:cNvPr>
          <p:cNvGrpSpPr/>
          <p:nvPr/>
        </p:nvGrpSpPr>
        <p:grpSpPr>
          <a:xfrm>
            <a:off x="5135396" y="2216260"/>
            <a:ext cx="431091" cy="1886086"/>
            <a:chOff x="5662613" y="1828800"/>
            <a:chExt cx="609600" cy="2667084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F5B7A54-BFCA-C840-92AE-D426E8F25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BE51CFC-0B92-7E40-A99C-C6FEAC69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A715781-5A7A-0B4F-BA2F-ABB01AB37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C853785-9BF2-924C-B597-AFA2C654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D6E8F1B-61D0-174A-A302-919E07FE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77E022-3EE4-D943-8F14-FDF49178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189D984-757D-E34F-B588-CC7CD03B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664837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767B2B-4E15-C64B-94BE-989846206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976189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B2EDF8-9F5C-8C49-BCA9-DE0BEFD8A0A8}"/>
              </a:ext>
            </a:extLst>
          </p:cNvPr>
          <p:cNvGrpSpPr>
            <a:grpSpLocks/>
          </p:cNvGrpSpPr>
          <p:nvPr/>
        </p:nvGrpSpPr>
        <p:grpSpPr bwMode="auto">
          <a:xfrm>
            <a:off x="1957229" y="3189232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B3B6FB7-E3F9-634B-A894-428BBE6FB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9F8581-43FC-2F4B-97EC-8FD47901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E9B8975-D738-A440-8FF0-687743A5D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11CFA37-9BC7-AA4F-A592-F70FC5918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E7A161-1F64-BC42-AF73-97ECF436BDFB}"/>
              </a:ext>
            </a:extLst>
          </p:cNvPr>
          <p:cNvGrpSpPr>
            <a:grpSpLocks/>
          </p:cNvGrpSpPr>
          <p:nvPr/>
        </p:nvGrpSpPr>
        <p:grpSpPr bwMode="auto">
          <a:xfrm>
            <a:off x="1957229" y="3518546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E76DC6F-D668-3E46-8293-256B16B2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748D126-FAFE-D541-905F-A03DF6E9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64D2AE-4D5A-FA49-B092-B3B3F777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E0AC3B-9D39-BC4A-80DC-95877927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B4D6DA5-5D49-264C-986D-B57009EA9B65}"/>
              </a:ext>
            </a:extLst>
          </p:cNvPr>
          <p:cNvGrpSpPr>
            <a:grpSpLocks/>
          </p:cNvGrpSpPr>
          <p:nvPr/>
        </p:nvGrpSpPr>
        <p:grpSpPr bwMode="auto">
          <a:xfrm>
            <a:off x="1957229" y="3847861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563071-6BF8-9B49-8D34-4AA4E324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3A1FC35-5D50-5040-9414-8247A99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A359C9D-D374-2947-B09D-AF6738230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C329D9-7C50-404B-B0AB-F5AEBFC6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9FEA56-70DF-5A42-AC6C-AD96C0EAC41C}"/>
              </a:ext>
            </a:extLst>
          </p:cNvPr>
          <p:cNvCxnSpPr/>
          <p:nvPr/>
        </p:nvCxnSpPr>
        <p:spPr>
          <a:xfrm>
            <a:off x="6817477" y="2262059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70615A-953F-DD4A-BA63-3484586BA86F}"/>
              </a:ext>
            </a:extLst>
          </p:cNvPr>
          <p:cNvCxnSpPr/>
          <p:nvPr/>
        </p:nvCxnSpPr>
        <p:spPr>
          <a:xfrm>
            <a:off x="6817477" y="2587036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C7C4A15-148D-FA4F-ACCE-462FF9111C6A}"/>
              </a:ext>
            </a:extLst>
          </p:cNvPr>
          <p:cNvCxnSpPr/>
          <p:nvPr/>
        </p:nvCxnSpPr>
        <p:spPr>
          <a:xfrm>
            <a:off x="6817477" y="2912013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0FA9FB0-3AF7-EA4A-A069-6CDC377F7DFE}"/>
              </a:ext>
            </a:extLst>
          </p:cNvPr>
          <p:cNvCxnSpPr/>
          <p:nvPr/>
        </p:nvCxnSpPr>
        <p:spPr>
          <a:xfrm>
            <a:off x="6817477" y="3236990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3EB5F7-E412-304F-BABC-2EE3073EE514}"/>
              </a:ext>
            </a:extLst>
          </p:cNvPr>
          <p:cNvCxnSpPr/>
          <p:nvPr/>
        </p:nvCxnSpPr>
        <p:spPr>
          <a:xfrm>
            <a:off x="6817477" y="3561967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065A03-12E8-3141-874C-1277EDC87B53}"/>
              </a:ext>
            </a:extLst>
          </p:cNvPr>
          <p:cNvCxnSpPr/>
          <p:nvPr/>
        </p:nvCxnSpPr>
        <p:spPr>
          <a:xfrm>
            <a:off x="6817477" y="3886944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A0EDD8-079A-DE46-AF29-FDAECD030B77}"/>
              </a:ext>
            </a:extLst>
          </p:cNvPr>
          <p:cNvCxnSpPr/>
          <p:nvPr/>
        </p:nvCxnSpPr>
        <p:spPr>
          <a:xfrm>
            <a:off x="6817477" y="4211921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3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5B5FB5D-CA5E-E847-892E-F86B1E212D75}"/>
              </a:ext>
            </a:extLst>
          </p:cNvPr>
          <p:cNvSpPr txBox="1"/>
          <p:nvPr/>
        </p:nvSpPr>
        <p:spPr>
          <a:xfrm>
            <a:off x="7350600" y="2820915"/>
            <a:ext cx="122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dirty="0"/>
              <a:t>To the </a:t>
            </a:r>
          </a:p>
          <a:p>
            <a:pPr algn="ctr"/>
            <a:r>
              <a:rPr lang="en-US" dirty="0"/>
              <a:t>RACF/HPSS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DD51ED-DC03-594D-808C-3FC5D8B5F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"/>
          <a:stretch/>
        </p:blipFill>
        <p:spPr>
          <a:xfrm>
            <a:off x="421799" y="3319526"/>
            <a:ext cx="813481" cy="523840"/>
          </a:xfrm>
          <a:prstGeom prst="rect">
            <a:avLst/>
          </a:prstGeom>
        </p:spPr>
      </p:pic>
      <p:pic>
        <p:nvPicPr>
          <p:cNvPr id="81" name="Picture 80" descr="calorimeter_schematic.pdf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089F32-4404-2F42-8D5D-CF9D84BA2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" y="1807480"/>
            <a:ext cx="842474" cy="109026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34B6D6-0F0F-D94A-A0EF-AE0E0A999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13" y="3829616"/>
            <a:ext cx="874630" cy="48864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C4597D-F420-294C-ADCA-669153A2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672" y="2092099"/>
            <a:ext cx="405948" cy="379673"/>
          </a:xfrm>
          <a:prstGeom prst="rect">
            <a:avLst/>
          </a:prstGeom>
        </p:spPr>
      </p:pic>
      <p:sp>
        <p:nvSpPr>
          <p:cNvPr id="84" name="TextBox 1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4D09D7F-F295-034C-9874-3565BAB7CAEC}"/>
              </a:ext>
            </a:extLst>
          </p:cNvPr>
          <p:cNvSpPr txBox="1"/>
          <p:nvPr/>
        </p:nvSpPr>
        <p:spPr>
          <a:xfrm>
            <a:off x="467039" y="278784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dirty="0"/>
              <a:t>Calorimeters,</a:t>
            </a:r>
          </a:p>
          <a:p>
            <a:pPr algn="ctr"/>
            <a:r>
              <a:rPr lang="en-US" sz="1100" dirty="0"/>
              <a:t>INTT, MBD</a:t>
            </a:r>
          </a:p>
        </p:txBody>
      </p:sp>
      <p:sp>
        <p:nvSpPr>
          <p:cNvPr id="85" name="TextBox 1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778B16-DC03-D546-8AE5-7CDEFEFC3A06}"/>
              </a:ext>
            </a:extLst>
          </p:cNvPr>
          <p:cNvSpPr txBox="1"/>
          <p:nvPr/>
        </p:nvSpPr>
        <p:spPr>
          <a:xfrm>
            <a:off x="1113853" y="3576634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dirty="0"/>
              <a:t>TPC, MVTX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5B2FCCD-D4B6-4F43-B96D-5B0B5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09" y="4983162"/>
            <a:ext cx="8750176" cy="13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8" tIns="65014" rIns="130028" bIns="6501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SEB	  	Sub-Event Buffer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EBDC		Event Buffer and Data Compressor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ATP	     Assembles events and compresses  data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Buffer Box  data interim storage before sending data to the computing center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/>
              <a:t>RCDAQ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RCDAQ =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</a:t>
            </a:r>
            <a:r>
              <a:rPr lang="en-US" sz="2800" dirty="0" smtClean="0"/>
              <a:t>Data Acquisition framework</a:t>
            </a:r>
            <a:endParaRPr lang="en-US" sz="2800" dirty="0"/>
          </a:p>
          <a:p>
            <a:pPr lvl="1"/>
            <a:r>
              <a:rPr lang="en-US" sz="2400" dirty="0" err="1" smtClean="0"/>
              <a:t>rcdaq</a:t>
            </a:r>
            <a:r>
              <a:rPr lang="en-US" sz="2400" dirty="0" smtClean="0"/>
              <a:t> plugin developed which will serve as a conduit between the FPGA DMA PCIE endpoint and the software used to </a:t>
            </a:r>
            <a:r>
              <a:rPr lang="en-US" sz="2400" dirty="0" smtClean="0"/>
              <a:t>transfer the </a:t>
            </a:r>
            <a:r>
              <a:rPr lang="en-US" sz="2400" dirty="0" smtClean="0"/>
              <a:t>data to the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framework</a:t>
            </a:r>
          </a:p>
          <a:p>
            <a:pPr lvl="1"/>
            <a:r>
              <a:rPr lang="en-US" sz="2400" dirty="0" smtClean="0"/>
              <a:t>Plots generated by RCDAQ in the initial stage of </a:t>
            </a:r>
            <a:r>
              <a:rPr lang="en-US" sz="2400" dirty="0" smtClean="0"/>
              <a:t>integration </a:t>
            </a:r>
            <a:r>
              <a:rPr lang="en-US" sz="2400" dirty="0" smtClean="0"/>
              <a:t>using pulsed mode of the ALPIDE Pixels readout by Readout Unit and FELIX in the lab. </a:t>
            </a:r>
          </a:p>
        </p:txBody>
      </p:sp>
      <p:pic>
        <p:nvPicPr>
          <p:cNvPr id="12" name="Picture 11" descr="maps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84" y="3505201"/>
            <a:ext cx="3632816" cy="2478200"/>
          </a:xfrm>
          <a:prstGeom prst="rect">
            <a:avLst/>
          </a:prstGeom>
        </p:spPr>
      </p:pic>
      <p:pic>
        <p:nvPicPr>
          <p:cNvPr id="13" name="Picture 12" descr="maps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6" y="3505200"/>
            <a:ext cx="3632816" cy="247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67001" y="5984677"/>
            <a:ext cx="4191000" cy="72092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MVTX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DAQ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(charge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3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89866"/>
            <a:ext cx="5715000" cy="286333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Successfully configured, triggered and readout Stave:</a:t>
            </a:r>
          </a:p>
          <a:p>
            <a:pPr lvl="1"/>
            <a:r>
              <a:rPr lang="en-US" sz="1600" dirty="0" smtClean="0"/>
              <a:t>Readout </a:t>
            </a:r>
            <a:r>
              <a:rPr lang="en-US" sz="1600" dirty="0" smtClean="0"/>
              <a:t>Unit configures Stave </a:t>
            </a:r>
            <a:endParaRPr lang="en-US" sz="1600" dirty="0" smtClean="0"/>
          </a:p>
          <a:p>
            <a:pPr lvl="1"/>
            <a:r>
              <a:rPr lang="en-US" sz="1600" dirty="0" smtClean="0"/>
              <a:t>FELIX </a:t>
            </a:r>
            <a:r>
              <a:rPr lang="en-US" sz="1600" dirty="0" smtClean="0"/>
              <a:t>distributes </a:t>
            </a:r>
            <a:r>
              <a:rPr lang="en-US" sz="1600" dirty="0"/>
              <a:t>clock to </a:t>
            </a:r>
            <a:r>
              <a:rPr lang="en-US" sz="1600" dirty="0" smtClean="0"/>
              <a:t>Readout Unit</a:t>
            </a:r>
          </a:p>
          <a:p>
            <a:pPr lvl="1"/>
            <a:r>
              <a:rPr lang="en-US" sz="1600" dirty="0" smtClean="0"/>
              <a:t>Readout Unit distributes clock </a:t>
            </a:r>
            <a:r>
              <a:rPr lang="en-US" sz="1600" dirty="0"/>
              <a:t>to the </a:t>
            </a:r>
            <a:r>
              <a:rPr lang="en-US" sz="1600" dirty="0" smtClean="0"/>
              <a:t>Stave</a:t>
            </a:r>
            <a:endParaRPr lang="en-US" sz="1600" dirty="0"/>
          </a:p>
          <a:p>
            <a:pPr lvl="1"/>
            <a:r>
              <a:rPr lang="en-US" sz="1600" dirty="0" smtClean="0"/>
              <a:t>Stave is triggered, </a:t>
            </a:r>
            <a:r>
              <a:rPr lang="en-US" sz="1600" dirty="0"/>
              <a:t>sends data at </a:t>
            </a:r>
            <a:r>
              <a:rPr lang="en-US" sz="1600" dirty="0" smtClean="0"/>
              <a:t>1.2Gb/s</a:t>
            </a:r>
          </a:p>
          <a:p>
            <a:pPr lvl="1"/>
            <a:r>
              <a:rPr lang="en-US" sz="1600" dirty="0"/>
              <a:t>Configured GBT link to recover clock from </a:t>
            </a:r>
            <a:r>
              <a:rPr lang="en-US" sz="1600" dirty="0" smtClean="0"/>
              <a:t>FELIX</a:t>
            </a:r>
          </a:p>
          <a:p>
            <a:pPr lvl="1"/>
            <a:r>
              <a:rPr lang="en-US" sz="1600" dirty="0" smtClean="0"/>
              <a:t>Readout Unit receives the data and sends the data to FELIX over </a:t>
            </a:r>
            <a:r>
              <a:rPr lang="en-US" sz="1600" dirty="0" smtClean="0"/>
              <a:t>optical interface using </a:t>
            </a:r>
            <a:r>
              <a:rPr lang="en-US" sz="1600" dirty="0" smtClean="0"/>
              <a:t>GBT link</a:t>
            </a:r>
          </a:p>
          <a:p>
            <a:pPr lvl="1"/>
            <a:r>
              <a:rPr lang="en-US" sz="1600" b="1" dirty="0" smtClean="0"/>
              <a:t>FELIX </a:t>
            </a:r>
            <a:r>
              <a:rPr lang="en-US" sz="1600" b="1" dirty="0"/>
              <a:t>packs </a:t>
            </a:r>
            <a:r>
              <a:rPr lang="en-US" sz="1600" b="1" dirty="0" smtClean="0"/>
              <a:t>data, stores it </a:t>
            </a:r>
            <a:r>
              <a:rPr lang="en-US" sz="1600" b="1" dirty="0"/>
              <a:t>on disk using </a:t>
            </a:r>
            <a:r>
              <a:rPr lang="en-US" sz="1600" b="1" dirty="0" smtClean="0"/>
              <a:t>RCDAQ</a:t>
            </a:r>
          </a:p>
          <a:p>
            <a:pPr lvl="1"/>
            <a:r>
              <a:rPr lang="en-US" sz="1600" b="1" dirty="0" smtClean="0"/>
              <a:t>ALPIDE triggered and read out at 15kHz, 448 </a:t>
            </a:r>
            <a:r>
              <a:rPr lang="en-US" sz="1600" b="1" dirty="0" smtClean="0"/>
              <a:t>hits</a:t>
            </a:r>
          </a:p>
          <a:p>
            <a:pPr lvl="1"/>
            <a:r>
              <a:rPr lang="en-US" sz="1600" dirty="0" smtClean="0"/>
              <a:t>Emulated </a:t>
            </a:r>
            <a:r>
              <a:rPr lang="en-US" sz="1600" dirty="0" smtClean="0"/>
              <a:t>8 RU’s using 1 fiber link per RU on FELIX, 15kHz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b="1" dirty="0" smtClean="0"/>
              <a:t>MVTX Full Chain</a:t>
            </a:r>
            <a:endParaRPr lang="en-US" b="1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0015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410200" cy="19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457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43800" y="990600"/>
            <a:ext cx="0" cy="1143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flipH="1">
            <a:off x="1905000" y="990600"/>
            <a:ext cx="563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0" y="990600"/>
            <a:ext cx="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2600" y="1597968"/>
            <a:ext cx="381000" cy="233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148875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Readout</a:t>
            </a:r>
          </a:p>
          <a:p>
            <a:r>
              <a:rPr lang="en-US" sz="1200" dirty="0" smtClean="0"/>
              <a:t>     Unit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15364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Stave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0" y="1613357"/>
            <a:ext cx="381000" cy="233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1524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FELIX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09600" y="838200"/>
            <a:ext cx="8159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838200"/>
            <a:ext cx="0" cy="5334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7924800" y="1676400"/>
            <a:ext cx="1676400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05300" y="1966752"/>
            <a:ext cx="0" cy="77644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305300" y="2743200"/>
            <a:ext cx="14097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15000" y="2743200"/>
            <a:ext cx="0" cy="9906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5000" y="3733800"/>
            <a:ext cx="12954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096000" y="5943600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Server + FELIX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096000" y="3352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Readout Unit + Stave</a:t>
            </a:r>
            <a:endParaRPr lang="en-US" dirty="0"/>
          </a:p>
        </p:txBody>
      </p:sp>
      <p:pic>
        <p:nvPicPr>
          <p:cNvPr id="81" name="Picture 80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29" y="4191000"/>
            <a:ext cx="3148221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7010400" y="3733800"/>
            <a:ext cx="0" cy="11430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62000" y="2954455"/>
            <a:ext cx="4240837" cy="7793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Demonstrated Full MVTX Chain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(charge 2 &amp; charge 3)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A6D609-C724-3B48-A487-EDDF579E8D66}"/>
              </a:ext>
            </a:extLst>
          </p:cNvPr>
          <p:cNvGrpSpPr/>
          <p:nvPr/>
        </p:nvGrpSpPr>
        <p:grpSpPr>
          <a:xfrm>
            <a:off x="5257800" y="3886200"/>
            <a:ext cx="3759510" cy="2759075"/>
            <a:chOff x="5105400" y="990600"/>
            <a:chExt cx="3860638" cy="2894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4CC076-B764-6445-AE46-404F09CD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90600"/>
              <a:ext cx="3860638" cy="28948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1DC4A3-4975-7843-A416-E1DEA2527323}"/>
                </a:ext>
              </a:extLst>
            </p:cNvPr>
            <p:cNvSpPr txBox="1"/>
            <p:nvPr/>
          </p:nvSpPr>
          <p:spPr>
            <a:xfrm>
              <a:off x="6071358" y="1042032"/>
              <a:ext cx="155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FELIX </a:t>
              </a:r>
              <a:r>
                <a:rPr lang="en-US" dirty="0">
                  <a:solidFill>
                    <a:srgbClr val="FFFF00"/>
                  </a:solidFill>
                </a:rPr>
                <a:t>in Server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443A53C-118E-F149-A103-FDD490F27C72}"/>
                </a:ext>
              </a:extLst>
            </p:cNvPr>
            <p:cNvSpPr txBox="1"/>
            <p:nvPr/>
          </p:nvSpPr>
          <p:spPr>
            <a:xfrm>
              <a:off x="5507571" y="2418958"/>
              <a:ext cx="19548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KC705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To process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Scintillating Paddle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Trigger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F1F3C8-BE12-9C4C-B57B-68824582097E}"/>
                </a:ext>
              </a:extLst>
            </p:cNvPr>
            <p:cNvSpPr txBox="1"/>
            <p:nvPr/>
          </p:nvSpPr>
          <p:spPr>
            <a:xfrm>
              <a:off x="7848600" y="2731532"/>
              <a:ext cx="849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40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Mhz</a:t>
              </a:r>
              <a:r>
                <a:rPr lang="en-US" sz="1600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Clock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350998-C6F9-9444-8A19-05575FC21173}"/>
              </a:ext>
            </a:extLst>
          </p:cNvPr>
          <p:cNvGrpSpPr/>
          <p:nvPr/>
        </p:nvGrpSpPr>
        <p:grpSpPr>
          <a:xfrm>
            <a:off x="4324899" y="898525"/>
            <a:ext cx="4827452" cy="2753941"/>
            <a:chOff x="241433" y="1126838"/>
            <a:chExt cx="4754934" cy="26831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2A91B03-6C07-D04C-A90E-705DDBEC6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1"/>
            <a:stretch/>
          </p:blipFill>
          <p:spPr>
            <a:xfrm>
              <a:off x="241433" y="1126838"/>
              <a:ext cx="4754934" cy="2683161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81E2FF8-C572-FA4F-ACA9-E88CC1CD04AF}"/>
                </a:ext>
              </a:extLst>
            </p:cNvPr>
            <p:cNvSpPr txBox="1"/>
            <p:nvPr/>
          </p:nvSpPr>
          <p:spPr>
            <a:xfrm>
              <a:off x="2312585" y="2817023"/>
              <a:ext cx="2387204" cy="62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4-ALPIDE Telescope;</a:t>
              </a:r>
            </a:p>
            <a:p>
              <a:r>
                <a:rPr lang="en-US" b="1" dirty="0">
                  <a:solidFill>
                    <a:srgbClr val="FFFF00"/>
                  </a:solidFill>
                </a:rPr>
                <a:t>5m long </a:t>
              </a:r>
              <a:r>
                <a:rPr lang="en-US" b="1" dirty="0" err="1">
                  <a:solidFill>
                    <a:srgbClr val="FFFF00"/>
                  </a:solidFill>
                </a:rPr>
                <a:t>SamTec</a:t>
              </a:r>
              <a:r>
                <a:rPr lang="en-US" b="1" dirty="0">
                  <a:solidFill>
                    <a:srgbClr val="FFFF00"/>
                  </a:solidFill>
                </a:rPr>
                <a:t> cables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272B7A-2F72-524F-B088-E6EFFD496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" y="980185"/>
            <a:ext cx="3810000" cy="285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57E348-DE52-7D4F-A60D-14D703B97D3D}"/>
              </a:ext>
            </a:extLst>
          </p:cNvPr>
          <p:cNvSpPr txBox="1"/>
          <p:nvPr/>
        </p:nvSpPr>
        <p:spPr>
          <a:xfrm>
            <a:off x="152400" y="76200"/>
            <a:ext cx="888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4-ALPIDE Telescope </a:t>
            </a:r>
            <a:r>
              <a:rPr lang="en-US" sz="4400" b="1" dirty="0" smtClean="0"/>
              <a:t>at Test </a:t>
            </a:r>
            <a:r>
              <a:rPr lang="en-US" sz="4400" b="1" dirty="0" smtClean="0"/>
              <a:t>Beam</a:t>
            </a:r>
            <a:endParaRPr lang="en-US" sz="44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22926A3-82E6-2C4E-91FD-639302DCE6AE}"/>
              </a:ext>
            </a:extLst>
          </p:cNvPr>
          <p:cNvCxnSpPr/>
          <p:nvPr/>
        </p:nvCxnSpPr>
        <p:spPr>
          <a:xfrm flipV="1">
            <a:off x="3829444" y="926903"/>
            <a:ext cx="495455" cy="255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1CB7A8B-3DB3-8F4B-8EA7-EB1D5DCF241D}"/>
              </a:ext>
            </a:extLst>
          </p:cNvPr>
          <p:cNvCxnSpPr>
            <a:cxnSpLocks/>
          </p:cNvCxnSpPr>
          <p:nvPr/>
        </p:nvCxnSpPr>
        <p:spPr>
          <a:xfrm>
            <a:off x="3829444" y="2041525"/>
            <a:ext cx="495455" cy="1610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053E52B-26BF-D54A-9B66-39F014884C0D}"/>
              </a:ext>
            </a:extLst>
          </p:cNvPr>
          <p:cNvSpPr/>
          <p:nvPr/>
        </p:nvSpPr>
        <p:spPr>
          <a:xfrm>
            <a:off x="76200" y="1182860"/>
            <a:ext cx="3753244" cy="85866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3511E46-E760-B646-B1AA-93CCBEF45175}"/>
              </a:ext>
            </a:extLst>
          </p:cNvPr>
          <p:cNvSpPr txBox="1"/>
          <p:nvPr/>
        </p:nvSpPr>
        <p:spPr>
          <a:xfrm>
            <a:off x="1828800" y="287972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619FD8-66C8-1E44-B153-991C2150A3E9}"/>
              </a:ext>
            </a:extLst>
          </p:cNvPr>
          <p:cNvSpPr txBox="1"/>
          <p:nvPr/>
        </p:nvSpPr>
        <p:spPr>
          <a:xfrm>
            <a:off x="83766" y="3997957"/>
            <a:ext cx="520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32FF"/>
                </a:solidFill>
              </a:rPr>
              <a:t>Highlights:</a:t>
            </a: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Primarily </a:t>
            </a:r>
            <a:r>
              <a:rPr lang="en-US" dirty="0"/>
              <a:t>120GeV proton beam; also with low energy pion beams</a:t>
            </a:r>
          </a:p>
          <a:p>
            <a:pPr marL="285750" indent="-285750">
              <a:buFontTx/>
              <a:buChar char="-"/>
            </a:pPr>
            <a:r>
              <a:rPr lang="en-US" dirty="0"/>
              <a:t>Beam trigger rate  ~7kHz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Tested High ALPIDE occupancy runs, with 10cm lead bricks in front of the 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EBB12A-ABB7-1748-B4BE-9E0CD82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fld id="{0EEA366B-302F-B845-87AD-E0CDECDAFC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Fermilab</a:t>
            </a:r>
            <a:r>
              <a:rPr lang="en-US" b="1" dirty="0" smtClean="0"/>
              <a:t> Test Beam Block Diagram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0AE0C637-5835-444B-B8C0-92C25AFA2084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6" y="896470"/>
            <a:ext cx="5554266" cy="56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5940FF-2B02-B042-A188-A6DA411BD142}"/>
              </a:ext>
            </a:extLst>
          </p:cNvPr>
          <p:cNvSpPr txBox="1"/>
          <p:nvPr/>
        </p:nvSpPr>
        <p:spPr>
          <a:xfrm>
            <a:off x="2747003" y="2483970"/>
            <a:ext cx="999697" cy="387798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CLK recovered from </a:t>
            </a:r>
          </a:p>
          <a:p>
            <a:r>
              <a:rPr lang="en-US" sz="700" b="1" dirty="0">
                <a:solidFill>
                  <a:srgbClr val="FF0000"/>
                </a:solidFill>
              </a:rPr>
              <a:t>FELIX through GBT link;</a:t>
            </a:r>
          </a:p>
          <a:p>
            <a:r>
              <a:rPr lang="en-US" sz="700" b="1" dirty="0">
                <a:solidFill>
                  <a:srgbClr val="FF0000"/>
                </a:solidFill>
              </a:rPr>
              <a:t>Trigger from FELIX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9DBAE5-6269-5241-B091-33C0DAE85FCD}"/>
              </a:ext>
            </a:extLst>
          </p:cNvPr>
          <p:cNvSpPr txBox="1"/>
          <p:nvPr/>
        </p:nvSpPr>
        <p:spPr>
          <a:xfrm>
            <a:off x="401310" y="1846489"/>
            <a:ext cx="1047750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4-ALPIDE Telescope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2A567-9BB3-1740-8A7E-9B749E652F7C}"/>
              </a:ext>
            </a:extLst>
          </p:cNvPr>
          <p:cNvSpPr txBox="1"/>
          <p:nvPr/>
        </p:nvSpPr>
        <p:spPr>
          <a:xfrm>
            <a:off x="1507891" y="2004611"/>
            <a:ext cx="1705019" cy="218521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 5m </a:t>
            </a:r>
            <a:r>
              <a:rPr lang="en-US" sz="1000" b="1" dirty="0" err="1">
                <a:solidFill>
                  <a:srgbClr val="FF0000"/>
                </a:solidFill>
              </a:rPr>
              <a:t>SamTec</a:t>
            </a:r>
            <a:r>
              <a:rPr lang="en-US" sz="1000" b="1" dirty="0">
                <a:solidFill>
                  <a:srgbClr val="FF0000"/>
                </a:solidFill>
              </a:rPr>
              <a:t> Cables, 1.2Gbps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lext\Pictures\work\testbeam\IMG_4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42" y="2004611"/>
            <a:ext cx="3114257" cy="31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Test Beam Results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4B932B3A-BA38-40C7-ADEE-2A1902CEB265}" type="slidenum">
              <a:rPr lang="en-US" altLang="en-US" b="0" smtClean="0">
                <a:solidFill>
                  <a:prstClr val="black"/>
                </a:solidFill>
                <a:latin typeface="+mn-lt"/>
              </a:rPr>
              <a:pPr/>
              <a:t>19</a:t>
            </a:fld>
            <a:endParaRPr lang="en-US" altLang="en-US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619FD8-66C8-1E44-B153-991C2150A3E9}"/>
              </a:ext>
            </a:extLst>
          </p:cNvPr>
          <p:cNvSpPr txBox="1"/>
          <p:nvPr/>
        </p:nvSpPr>
        <p:spPr>
          <a:xfrm>
            <a:off x="381000" y="1524000"/>
            <a:ext cx="4114800" cy="372717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marL="200025" indent="-200025">
              <a:buFontTx/>
              <a:buChar char="-"/>
            </a:pPr>
            <a:r>
              <a:rPr lang="en-US" sz="1400" dirty="0"/>
              <a:t>Successfully operated the full readout chain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RU Configured and readout 4 ALPIDEs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FELIX successfully integrated into RCDAQ</a:t>
            </a:r>
          </a:p>
          <a:p>
            <a:pPr marL="200025" indent="-200025">
              <a:buFontTx/>
              <a:buChar char="-"/>
            </a:pPr>
            <a:endParaRPr lang="en-US" sz="1400" dirty="0"/>
          </a:p>
          <a:p>
            <a:pPr marL="200025" indent="-200025">
              <a:buFontTx/>
              <a:buChar char="-"/>
            </a:pPr>
            <a:r>
              <a:rPr lang="en-US" sz="1400" dirty="0"/>
              <a:t>Sensor Performance 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Cluster Size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Threshold parameters 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trigger delay</a:t>
            </a:r>
          </a:p>
          <a:p>
            <a:pPr algn="l"/>
            <a:endParaRPr lang="en-US" sz="1400" dirty="0"/>
          </a:p>
          <a:p>
            <a:pPr marL="200025" indent="-200025">
              <a:buFontTx/>
              <a:buChar char="-"/>
            </a:pPr>
            <a:r>
              <a:rPr lang="en-US" sz="1400" dirty="0"/>
              <a:t>High multiplicity events 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ALPIDE occupancy runs with 10cm lead bricks</a:t>
            </a:r>
          </a:p>
          <a:p>
            <a:pPr marL="200025" indent="-200025">
              <a:buFontTx/>
              <a:buChar char="-"/>
            </a:pPr>
            <a:endParaRPr lang="en-US" sz="1400" dirty="0"/>
          </a:p>
          <a:p>
            <a:pPr marL="200025" indent="-200025">
              <a:buFontTx/>
              <a:buChar char="-"/>
            </a:pPr>
            <a:r>
              <a:rPr lang="en-US" sz="1400" dirty="0"/>
              <a:t>Online Monitoring 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Hit distribution, relative alignment </a:t>
            </a:r>
          </a:p>
          <a:p>
            <a:pPr lvl="1" algn="l"/>
            <a:endParaRPr lang="en-US" sz="1400" dirty="0"/>
          </a:p>
          <a:p>
            <a:pPr marL="200025" indent="-200025">
              <a:buFontTx/>
              <a:buChar char="-"/>
            </a:pPr>
            <a:r>
              <a:rPr lang="en-US" sz="1400" dirty="0"/>
              <a:t>Analysis confirmed telescope performance</a:t>
            </a:r>
          </a:p>
          <a:p>
            <a:pPr marL="657202" lvl="1" indent="-200025">
              <a:buFontTx/>
              <a:buChar char="-"/>
            </a:pPr>
            <a:r>
              <a:rPr lang="en-US" sz="1400" dirty="0"/>
              <a:t>Hit resolution &lt; 5 um</a:t>
            </a:r>
          </a:p>
        </p:txBody>
      </p:sp>
      <p:pic>
        <p:nvPicPr>
          <p:cNvPr id="1028" name="Picture 4" descr="C:\Users\alext\Pictures\work\testbeam\IMG_4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4965484"/>
            <a:ext cx="1385340" cy="16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t\Pictures\work\people\IMG_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43" y="4966996"/>
            <a:ext cx="1185957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t\Pictures\work\people\IMG_3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1128" y="5290487"/>
            <a:ext cx="160866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run114_t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85740" cy="3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6200" y="5334000"/>
            <a:ext cx="4876800" cy="838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Monitoring and offline data analysis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rcdaq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Fun4All 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framework)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dirty="0" smtClean="0"/>
              <a:t>Does the current design demonstrate that the MVTX Staves and Readout Units will be compliant with its specifications?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Can the data from MVTX staves be extracted, readout and integrated into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Data Acquisition System?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Are the electrical interfaces of the Staves and Readout Units to the other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components at a proper level of understanding?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33"/>
            <a:ext cx="9144000" cy="9906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8" name="Picture 6" descr="C:\Users\alext\Desktop\meetingWithSho\LDRD_Review\487c8ca143bed732c5479e32416d947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66866"/>
            <a:ext cx="2667000" cy="15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1650" y="914400"/>
            <a:ext cx="8305800" cy="39623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sz="2000" dirty="0" smtClean="0"/>
              <a:t>Does the current design demonstrate that the MVTX Staves and Readout Units will be compliant with its specifications?</a:t>
            </a:r>
          </a:p>
          <a:p>
            <a:pPr marL="400050" lvl="1" indent="0">
              <a:buNone/>
            </a:pP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  	Triggered system at 15kHz at full data rate validating system specification.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Can the data from MVTX staves be extracted, readout and integrated into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Data Acquisition System?</a:t>
            </a:r>
            <a:endParaRPr lang="en-US" sz="1600" dirty="0" smtClean="0"/>
          </a:p>
          <a:p>
            <a:pPr marL="400050" lvl="1" indent="0"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Test </a:t>
            </a:r>
            <a:r>
              <a:rPr lang="en-US" sz="2100" dirty="0" smtClean="0">
                <a:solidFill>
                  <a:srgbClr val="0070C0"/>
                </a:solidFill>
              </a:rPr>
              <a:t>beam data from ALPIDE sensors  was taken using full MVTX readout 	chain (ALPIDE Sensor-&gt;Readout Unit-&gt;FELIX ) and </a:t>
            </a:r>
            <a:r>
              <a:rPr lang="en-US" sz="2100" dirty="0" err="1" smtClean="0">
                <a:solidFill>
                  <a:srgbClr val="0070C0"/>
                </a:solidFill>
              </a:rPr>
              <a:t>rcdaq</a:t>
            </a:r>
            <a:r>
              <a:rPr lang="en-US" sz="2100" dirty="0" smtClean="0">
                <a:solidFill>
                  <a:srgbClr val="0070C0"/>
                </a:solidFill>
              </a:rPr>
              <a:t> (</a:t>
            </a:r>
            <a:r>
              <a:rPr lang="en-US" sz="2100" dirty="0" err="1" smtClean="0">
                <a:solidFill>
                  <a:srgbClr val="0070C0"/>
                </a:solidFill>
              </a:rPr>
              <a:t>sPHENIX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daq</a:t>
            </a:r>
            <a:r>
              <a:rPr lang="en-US" sz="2100" dirty="0" smtClean="0">
                <a:solidFill>
                  <a:srgbClr val="0070C0"/>
                </a:solidFill>
              </a:rPr>
              <a:t>).</a:t>
            </a:r>
          </a:p>
          <a:p>
            <a:pPr marL="400050" lvl="1" indent="0">
              <a:buNone/>
            </a:pPr>
            <a:r>
              <a:rPr lang="en-US" sz="2100" dirty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Data was </a:t>
            </a:r>
            <a:r>
              <a:rPr lang="en-US" sz="2100" dirty="0" smtClean="0">
                <a:solidFill>
                  <a:srgbClr val="0070C0"/>
                </a:solidFill>
              </a:rPr>
              <a:t>recorded in PRDF data format and currently being analyzed </a:t>
            </a:r>
            <a:r>
              <a:rPr lang="en-US" sz="2100" dirty="0" smtClean="0">
                <a:solidFill>
                  <a:srgbClr val="0070C0"/>
                </a:solidFill>
              </a:rPr>
              <a:t>in the    	Fun4All </a:t>
            </a:r>
            <a:r>
              <a:rPr lang="en-US" sz="2100" dirty="0" smtClean="0">
                <a:solidFill>
                  <a:srgbClr val="0070C0"/>
                </a:solidFill>
              </a:rPr>
              <a:t>framework.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Are the electrical interfaces of the Staves and Readout Units to the other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components at a proper level of understanding.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The optical interface from the Readout unit to the other </a:t>
            </a:r>
            <a:r>
              <a:rPr lang="en-US" sz="2000" dirty="0" err="1" smtClean="0">
                <a:solidFill>
                  <a:srgbClr val="0070C0"/>
                </a:solidFill>
              </a:rPr>
              <a:t>sPHENIX</a:t>
            </a:r>
            <a:r>
              <a:rPr lang="en-US" sz="2000" dirty="0" smtClean="0">
                <a:solidFill>
                  <a:srgbClr val="0070C0"/>
                </a:solidFill>
              </a:rPr>
              <a:t> components has 	been validated with FELIX.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Demonstrated clock and trigger and gigabit data transmission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Power System is well understood.</a:t>
            </a:r>
          </a:p>
        </p:txBody>
      </p:sp>
    </p:spTree>
    <p:extLst>
      <p:ext uri="{BB962C8B-B14F-4D97-AF65-F5344CB8AC3E}">
        <p14:creationId xmlns:p14="http://schemas.microsoft.com/office/powerpoint/2010/main" val="3308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</a:t>
            </a:r>
            <a:r>
              <a:rPr lang="en-US" b="1" dirty="0"/>
              <a:t>pecifications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Trigger rate: </a:t>
            </a:r>
            <a:r>
              <a:rPr lang="en-US" dirty="0" smtClean="0"/>
              <a:t>15 kHz</a:t>
            </a:r>
            <a:endParaRPr lang="en-US" dirty="0" smtClean="0"/>
          </a:p>
          <a:p>
            <a:r>
              <a:rPr lang="en-US" dirty="0" smtClean="0"/>
              <a:t>Data rate: </a:t>
            </a:r>
          </a:p>
          <a:p>
            <a:pPr lvl="1"/>
            <a:r>
              <a:rPr lang="en-US" dirty="0" smtClean="0"/>
              <a:t>133 MB/s per stave</a:t>
            </a:r>
          </a:p>
          <a:p>
            <a:pPr lvl="1"/>
            <a:r>
              <a:rPr lang="en-US" dirty="0" smtClean="0"/>
              <a:t>5089 MB/s for MVTX </a:t>
            </a:r>
            <a:r>
              <a:rPr lang="en-US" dirty="0" smtClean="0"/>
              <a:t>worst-case</a:t>
            </a:r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3" y="1371600"/>
            <a:ext cx="7679917" cy="148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/>
              <a:t>MVTX Electronics Overview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7224" y="810225"/>
            <a:ext cx="8836298" cy="4295175"/>
            <a:chOff x="121974" y="1442743"/>
            <a:chExt cx="8836298" cy="4295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27" name="Elbow Connector 26"/>
            <p:cNvCxnSpPr>
              <a:stCxn id="1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31" name="Left Brace 3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07230" y="5393333"/>
            <a:ext cx="8731970" cy="9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Sensor</a:t>
            </a:r>
            <a:r>
              <a:rPr lang="en-US" sz="1800" dirty="0" smtClean="0"/>
              <a:t>-Stave (9 ALPIDE chips)  |    </a:t>
            </a:r>
            <a:r>
              <a:rPr lang="en-US" sz="1800" b="1" dirty="0" smtClean="0">
                <a:solidFill>
                  <a:srgbClr val="FF0000"/>
                </a:solidFill>
              </a:rPr>
              <a:t>Front End</a:t>
            </a:r>
            <a:r>
              <a:rPr lang="en-US" sz="1800" dirty="0" smtClean="0"/>
              <a:t>-Readout Unit     | </a:t>
            </a:r>
            <a:r>
              <a:rPr lang="en-US" sz="1800" b="1" dirty="0" smtClean="0">
                <a:solidFill>
                  <a:srgbClr val="FF0000"/>
                </a:solidFill>
              </a:rPr>
              <a:t>Back End</a:t>
            </a:r>
            <a:r>
              <a:rPr lang="en-US" sz="1800" dirty="0" smtClean="0"/>
              <a:t>-FELIX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483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/>
              <a:t>Sensor </a:t>
            </a:r>
            <a:endParaRPr lang="en-US" b="1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107224" y="810225"/>
            <a:ext cx="8836298" cy="4295175"/>
            <a:chOff x="121974" y="1442743"/>
            <a:chExt cx="8836298" cy="4295175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82" name="Rectangle 181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5" name="Picture 18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9" name="Picture 188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43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45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46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7" name="Right Arrow 146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149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50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151" name="Right Arrow 150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52" name="Left-Right Arrow 151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153" name="Left Arrow 152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154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54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54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159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160" name="Elbow Connector 159"/>
            <p:cNvCxnSpPr>
              <a:stCxn id="144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62" name="Straight Arrow Connector 161"/>
            <p:cNvCxnSpPr>
              <a:endCxn id="182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64" name="Left Brace 163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168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74" name="Rectangle 173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75" name="Left Arrow 174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76" name="Left Arrow 175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9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180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181" name="TextBox 66"/>
            <p:cNvSpPr txBox="1"/>
            <p:nvPr/>
          </p:nvSpPr>
          <p:spPr>
            <a:xfrm>
              <a:off x="6847988" y="53685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99" name="Content Placeholder 2"/>
          <p:cNvSpPr txBox="1">
            <a:spLocks/>
          </p:cNvSpPr>
          <p:nvPr/>
        </p:nvSpPr>
        <p:spPr bwMode="auto">
          <a:xfrm>
            <a:off x="107230" y="5393333"/>
            <a:ext cx="8731970" cy="9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Sensor</a:t>
            </a:r>
            <a:r>
              <a:rPr lang="en-US" sz="1800" dirty="0" smtClean="0">
                <a:solidFill>
                  <a:srgbClr val="FF0000"/>
                </a:solidFill>
              </a:rPr>
              <a:t>-Stave (9 ALPIDE chips)  </a:t>
            </a:r>
            <a:r>
              <a:rPr lang="en-US" sz="1800" dirty="0" smtClean="0"/>
              <a:t>|    </a:t>
            </a:r>
            <a:r>
              <a:rPr lang="en-US" sz="1800" b="1" dirty="0" smtClean="0"/>
              <a:t>Front End</a:t>
            </a:r>
            <a:r>
              <a:rPr lang="en-US" sz="1800" dirty="0" smtClean="0"/>
              <a:t>-Readout Unit     | </a:t>
            </a:r>
            <a:r>
              <a:rPr lang="en-US" sz="1800" b="1" dirty="0" smtClean="0"/>
              <a:t>Back End</a:t>
            </a:r>
            <a:r>
              <a:rPr lang="en-US" sz="1800" dirty="0" smtClean="0"/>
              <a:t>-FELIX</a:t>
            </a:r>
            <a:endParaRPr lang="en-US" sz="1800" b="1" dirty="0" smtClean="0"/>
          </a:p>
        </p:txBody>
      </p:sp>
      <p:sp>
        <p:nvSpPr>
          <p:cNvPr id="201" name="Rectangle 200"/>
          <p:cNvSpPr/>
          <p:nvPr/>
        </p:nvSpPr>
        <p:spPr>
          <a:xfrm>
            <a:off x="3591800" y="810225"/>
            <a:ext cx="5476000" cy="45999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8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34807" cy="990600"/>
          </a:xfrm>
        </p:spPr>
        <p:txBody>
          <a:bodyPr/>
          <a:lstStyle/>
          <a:p>
            <a:r>
              <a:rPr lang="en-US" b="1" dirty="0" smtClean="0"/>
              <a:t>Stave</a:t>
            </a:r>
            <a:endParaRPr lang="en-US" b="1" dirty="0"/>
          </a:p>
        </p:txBody>
      </p:sp>
      <p:sp>
        <p:nvSpPr>
          <p:cNvPr id="4" name="TextBox 74"/>
          <p:cNvSpPr txBox="1"/>
          <p:nvPr/>
        </p:nvSpPr>
        <p:spPr>
          <a:xfrm>
            <a:off x="7923891" y="1408272"/>
            <a:ext cx="11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rgbClr val="00AB29"/>
                </a:solidFill>
              </a:rPr>
              <a:t>Control+Trigger</a:t>
            </a:r>
            <a:endParaRPr lang="en-US" sz="1200" dirty="0">
              <a:solidFill>
                <a:srgbClr val="00AB29"/>
              </a:solidFill>
            </a:endParaRPr>
          </a:p>
        </p:txBody>
      </p:sp>
      <p:sp>
        <p:nvSpPr>
          <p:cNvPr id="5" name="TextBox 197"/>
          <p:cNvSpPr txBox="1"/>
          <p:nvPr/>
        </p:nvSpPr>
        <p:spPr>
          <a:xfrm>
            <a:off x="1394339" y="914400"/>
            <a:ext cx="5729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Stave</a:t>
            </a:r>
            <a:r>
              <a:rPr lang="en-US" sz="1600" dirty="0" smtClean="0">
                <a:solidFill>
                  <a:srgbClr val="262626"/>
                </a:solidFill>
              </a:rPr>
              <a:t>– </a:t>
            </a:r>
            <a:r>
              <a:rPr lang="en-US" sz="1600" dirty="0">
                <a:solidFill>
                  <a:srgbClr val="262626"/>
                </a:solidFill>
              </a:rPr>
              <a:t>9 chips, </a:t>
            </a:r>
            <a:r>
              <a:rPr lang="en-US" sz="1600" dirty="0" smtClean="0">
                <a:solidFill>
                  <a:srgbClr val="262626"/>
                </a:solidFill>
              </a:rPr>
              <a:t>common </a:t>
            </a:r>
            <a:r>
              <a:rPr lang="en-US" sz="1600" dirty="0" smtClean="0">
                <a:solidFill>
                  <a:srgbClr val="008000"/>
                </a:solidFill>
              </a:rPr>
              <a:t>clock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control</a:t>
            </a:r>
            <a:r>
              <a:rPr lang="en-US" sz="1600" dirty="0">
                <a:solidFill>
                  <a:srgbClr val="262626"/>
                </a:solidFill>
              </a:rPr>
              <a:t>, independent </a:t>
            </a:r>
            <a:r>
              <a:rPr lang="en-US" sz="1600" dirty="0">
                <a:solidFill>
                  <a:srgbClr val="FF6600"/>
                </a:solidFill>
              </a:rPr>
              <a:t>data lines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783" y="1906813"/>
            <a:ext cx="7233531" cy="556425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0800000">
            <a:off x="886746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 rot="5400000">
            <a:off x="4356222" y="-1988166"/>
            <a:ext cx="65462" cy="7069876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 rot="10800000">
            <a:off x="1676379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 rot="10800000">
            <a:off x="2466013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 rot="10800000">
            <a:off x="3255647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10800000">
            <a:off x="4045280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 rot="10800000">
            <a:off x="4834914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 rot="10800000">
            <a:off x="5624548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 rot="10800000">
            <a:off x="6414181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 rot="10800000">
            <a:off x="7203811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50400" y="2365046"/>
            <a:ext cx="0" cy="66463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0400" y="3029680"/>
            <a:ext cx="6808218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942" y="2365045"/>
            <a:ext cx="22" cy="59917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5965" y="2964216"/>
            <a:ext cx="602265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86947" y="2365045"/>
            <a:ext cx="45" cy="53370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86992" y="2898753"/>
            <a:ext cx="5171627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72488" y="2365045"/>
            <a:ext cx="67" cy="46824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72555" y="2833289"/>
            <a:ext cx="4386064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58030" y="2365046"/>
            <a:ext cx="89" cy="4027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58118" y="2767826"/>
            <a:ext cx="360050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3572" y="2365046"/>
            <a:ext cx="111" cy="33731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43682" y="2702362"/>
            <a:ext cx="2814936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9114" y="2365045"/>
            <a:ext cx="133" cy="27185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29247" y="2636898"/>
            <a:ext cx="2029373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4656" y="2365045"/>
            <a:ext cx="155" cy="20639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14810" y="2571435"/>
            <a:ext cx="1243809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00197" y="2365045"/>
            <a:ext cx="176" cy="14092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00374" y="2505971"/>
            <a:ext cx="45824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9"/>
          <p:cNvSpPr txBox="1"/>
          <p:nvPr/>
        </p:nvSpPr>
        <p:spPr>
          <a:xfrm>
            <a:off x="6418731" y="2996962"/>
            <a:ext cx="2153232" cy="2796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200" dirty="0">
                <a:solidFill>
                  <a:srgbClr val="FF6600"/>
                </a:solidFill>
                <a:latin typeface="Calibri"/>
              </a:rPr>
              <a:t>Serial Outputs  (</a:t>
            </a:r>
            <a:r>
              <a:rPr lang="en-US" sz="1200" dirty="0" smtClean="0">
                <a:solidFill>
                  <a:srgbClr val="FF6600"/>
                </a:solidFill>
                <a:latin typeface="Calibri"/>
              </a:rPr>
              <a:t>1.200 </a:t>
            </a:r>
            <a:r>
              <a:rPr lang="en-US" sz="1200" dirty="0" err="1" smtClean="0">
                <a:solidFill>
                  <a:srgbClr val="FF6600"/>
                </a:solidFill>
                <a:latin typeface="Calibri"/>
              </a:rPr>
              <a:t>Gbps</a:t>
            </a:r>
            <a:r>
              <a:rPr lang="en-US" sz="1200" dirty="0">
                <a:solidFill>
                  <a:srgbClr val="FF6600"/>
                </a:solidFill>
                <a:latin typeface="Calibri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707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12248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97790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83332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68874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Chip5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54416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Chip6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958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Chip7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25499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Chip8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11041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Chip9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52209" y="2365046"/>
            <a:ext cx="1145581" cy="129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850601" y="2365045"/>
            <a:ext cx="1342684" cy="129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289939" y="3662585"/>
            <a:ext cx="2341358" cy="787316"/>
            <a:chOff x="4425188" y="1722432"/>
            <a:chExt cx="1850525" cy="573718"/>
          </a:xfrm>
        </p:grpSpPr>
        <p:sp>
          <p:nvSpPr>
            <p:cNvPr id="184" name="Rectangle 183"/>
            <p:cNvSpPr/>
            <p:nvPr/>
          </p:nvSpPr>
          <p:spPr>
            <a:xfrm>
              <a:off x="5981427" y="1828783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36723" y="1873487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4809612" y="2035406"/>
              <a:ext cx="1386403" cy="11263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Connector 186"/>
            <p:cNvCxnSpPr/>
            <p:nvPr/>
          </p:nvCxnSpPr>
          <p:spPr>
            <a:xfrm>
              <a:off x="5256872" y="2252472"/>
              <a:ext cx="360800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/>
            <p:nvPr/>
          </p:nvCxnSpPr>
          <p:spPr>
            <a:xfrm rot="16200000">
              <a:off x="5545245" y="2176347"/>
              <a:ext cx="144852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9" name="TextBox 125"/>
            <p:cNvSpPr txBox="1"/>
            <p:nvPr/>
          </p:nvSpPr>
          <p:spPr>
            <a:xfrm>
              <a:off x="5198827" y="2074695"/>
              <a:ext cx="297717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THR</a:t>
              </a:r>
            </a:p>
          </p:txBody>
        </p:sp>
        <p:sp>
          <p:nvSpPr>
            <p:cNvPr id="190" name="Isosceles Triangle 189"/>
            <p:cNvSpPr/>
            <p:nvPr/>
          </p:nvSpPr>
          <p:spPr>
            <a:xfrm rot="16200000" flipV="1">
              <a:off x="5027731" y="1947926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Isosceles Triangle 190"/>
            <p:cNvSpPr/>
            <p:nvPr/>
          </p:nvSpPr>
          <p:spPr>
            <a:xfrm rot="16200000" flipV="1">
              <a:off x="5489968" y="1951613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TextBox 128"/>
            <p:cNvSpPr txBox="1"/>
            <p:nvPr/>
          </p:nvSpPr>
          <p:spPr>
            <a:xfrm>
              <a:off x="5365760" y="1722432"/>
              <a:ext cx="385636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COMP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sp>
          <p:nvSpPr>
            <p:cNvPr id="193" name="TextBox 129"/>
            <p:cNvSpPr txBox="1"/>
            <p:nvPr/>
          </p:nvSpPr>
          <p:spPr>
            <a:xfrm>
              <a:off x="4899033" y="1722432"/>
              <a:ext cx="325418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AMP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cxnSp>
          <p:nvCxnSpPr>
            <p:cNvPr id="194" name="Straight Connector 193"/>
            <p:cNvCxnSpPr>
              <a:endCxn id="195" idx="1"/>
            </p:cNvCxnSpPr>
            <p:nvPr/>
          </p:nvCxnSpPr>
          <p:spPr>
            <a:xfrm flipV="1">
              <a:off x="4425188" y="2009463"/>
              <a:ext cx="305913" cy="138415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5" name="Rectangle 194"/>
            <p:cNvSpPr/>
            <p:nvPr/>
          </p:nvSpPr>
          <p:spPr>
            <a:xfrm>
              <a:off x="4731102" y="1722776"/>
              <a:ext cx="1544611" cy="573374"/>
            </a:xfrm>
            <a:prstGeom prst="rect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903195" y="1918191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5966955" y="2029771"/>
              <a:ext cx="89872" cy="123367"/>
            </a:xfrm>
            <a:prstGeom prst="triangl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9367" y="3729379"/>
            <a:ext cx="3491562" cy="2935951"/>
            <a:chOff x="1932875" y="1628800"/>
            <a:chExt cx="3673033" cy="3132348"/>
          </a:xfrm>
        </p:grpSpPr>
        <p:sp>
          <p:nvSpPr>
            <p:cNvPr id="62" name="Rectangle 61"/>
            <p:cNvSpPr/>
            <p:nvPr/>
          </p:nvSpPr>
          <p:spPr>
            <a:xfrm>
              <a:off x="1932875" y="4473116"/>
              <a:ext cx="3636404" cy="2880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400" kern="0" dirty="0">
                  <a:latin typeface="Calibri"/>
                </a:rPr>
                <a:t>Bias, Readout, Control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932875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61" name="Rectangle 16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4" name="Rectangle 17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3661067" y="2008076"/>
              <a:ext cx="252028" cy="1744960"/>
              <a:chOff x="2303748" y="1684040"/>
              <a:chExt cx="648072" cy="174496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2303748" y="16840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303748" y="19888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03748" y="3140968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303748" y="342900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32350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9" name="Rectangle 128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2" name="Rectangle 141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4021732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Rectangle 10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921207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Rectangle 72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Rectangle 85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59" name="TextBox 593"/>
          <p:cNvSpPr txBox="1"/>
          <p:nvPr/>
        </p:nvSpPr>
        <p:spPr>
          <a:xfrm rot="16200000">
            <a:off x="-237478" y="4602590"/>
            <a:ext cx="142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n-US" b="1" dirty="0"/>
              <a:t>pixel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4"/>
          <p:cNvSpPr txBox="1"/>
          <p:nvPr/>
        </p:nvSpPr>
        <p:spPr>
          <a:xfrm>
            <a:off x="1635660" y="3124200"/>
            <a:ext cx="189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1024 pixel columns</a:t>
            </a:r>
          </a:p>
        </p:txBody>
      </p:sp>
      <p:sp>
        <p:nvSpPr>
          <p:cNvPr id="61" name="TextBox 596"/>
          <p:cNvSpPr txBox="1"/>
          <p:nvPr/>
        </p:nvSpPr>
        <p:spPr>
          <a:xfrm>
            <a:off x="6652139" y="3505200"/>
            <a:ext cx="236219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 </a:t>
            </a:r>
            <a:r>
              <a:rPr lang="en-US" sz="1400" dirty="0" smtClean="0">
                <a:solidFill>
                  <a:schemeClr val="tx1"/>
                </a:solidFill>
              </a:rPr>
              <a:t>pixel: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Amplification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Discrimination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hit storage registers (MEB)</a:t>
            </a:r>
          </a:p>
        </p:txBody>
      </p:sp>
      <p:sp>
        <p:nvSpPr>
          <p:cNvPr id="199" name="Up-Down Arrow 198"/>
          <p:cNvSpPr/>
          <p:nvPr/>
        </p:nvSpPr>
        <p:spPr>
          <a:xfrm rot="10800000">
            <a:off x="1081971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0" name="Up-Down Arrow 199"/>
          <p:cNvSpPr/>
          <p:nvPr/>
        </p:nvSpPr>
        <p:spPr>
          <a:xfrm rot="5400000">
            <a:off x="4551447" y="-2184215"/>
            <a:ext cx="65462" cy="7069876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1" name="Up-Down Arrow 200"/>
          <p:cNvSpPr/>
          <p:nvPr/>
        </p:nvSpPr>
        <p:spPr>
          <a:xfrm rot="10800000">
            <a:off x="1851132" y="1383453"/>
            <a:ext cx="85934" cy="620339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2" name="Up-Down Arrow 201"/>
          <p:cNvSpPr/>
          <p:nvPr/>
        </p:nvSpPr>
        <p:spPr>
          <a:xfrm rot="10800000">
            <a:off x="2661238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3" name="Up-Down Arrow 202"/>
          <p:cNvSpPr/>
          <p:nvPr/>
        </p:nvSpPr>
        <p:spPr>
          <a:xfrm rot="10800000">
            <a:off x="3450872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" name="Up-Down Arrow 203"/>
          <p:cNvSpPr/>
          <p:nvPr/>
        </p:nvSpPr>
        <p:spPr>
          <a:xfrm rot="10800000">
            <a:off x="4240505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" name="Up-Down Arrow 204"/>
          <p:cNvSpPr/>
          <p:nvPr/>
        </p:nvSpPr>
        <p:spPr>
          <a:xfrm rot="10800000">
            <a:off x="5030139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6" name="Up-Down Arrow 205"/>
          <p:cNvSpPr/>
          <p:nvPr/>
        </p:nvSpPr>
        <p:spPr>
          <a:xfrm rot="10800000">
            <a:off x="5811550" y="1383454"/>
            <a:ext cx="73685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7" name="Up-Down Arrow 206"/>
          <p:cNvSpPr/>
          <p:nvPr/>
        </p:nvSpPr>
        <p:spPr>
          <a:xfrm rot="10800000">
            <a:off x="6609406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8" name="Up-Down Arrow 207"/>
          <p:cNvSpPr/>
          <p:nvPr/>
        </p:nvSpPr>
        <p:spPr>
          <a:xfrm rot="10800000">
            <a:off x="7399036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9" name="TextBox 74"/>
          <p:cNvSpPr txBox="1"/>
          <p:nvPr/>
        </p:nvSpPr>
        <p:spPr>
          <a:xfrm>
            <a:off x="8119116" y="1212223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Clock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0" name="TextBox 154"/>
          <p:cNvSpPr txBox="1"/>
          <p:nvPr/>
        </p:nvSpPr>
        <p:spPr>
          <a:xfrm>
            <a:off x="4518539" y="4571025"/>
            <a:ext cx="4439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ALPIDE Architecture Highlights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Multi-event buffering capability </a:t>
            </a:r>
          </a:p>
          <a:p>
            <a:r>
              <a:rPr lang="en-US" sz="1600" dirty="0" smtClean="0">
                <a:latin typeface="+mj-lt"/>
              </a:rPr>
              <a:t>     -reduces Readout data throughput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Digital data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Data output rate at 1.2 Gb/s, 0.6Gb/s, or 0.4Gb/s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Pixel </a:t>
            </a:r>
            <a:r>
              <a:rPr lang="en-US" sz="1600" dirty="0"/>
              <a:t>pitch </a:t>
            </a:r>
            <a:r>
              <a:rPr lang="en-US" sz="1600" dirty="0" smtClean="0"/>
              <a:t>28x28μm</a:t>
            </a:r>
            <a:r>
              <a:rPr lang="en-US" sz="1600" baseline="30000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Material budget:~0.3%/</a:t>
            </a:r>
            <a:r>
              <a:rPr lang="en-US" sz="1600" dirty="0" smtClean="0"/>
              <a:t>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Readout rate: continuous </a:t>
            </a:r>
            <a:r>
              <a:rPr lang="en-US" sz="1600" dirty="0"/>
              <a:t>or </a:t>
            </a:r>
            <a:r>
              <a:rPr lang="en-US" sz="1600" dirty="0" smtClean="0"/>
              <a:t>triggered</a:t>
            </a: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85539" y="6416675"/>
            <a:ext cx="1889116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84178" y="3259441"/>
            <a:ext cx="213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Of the Art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/>
              <a:t>MVTX Overview Readout Unit</a:t>
            </a:r>
            <a:endParaRPr lang="en-US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107224" y="810225"/>
            <a:ext cx="8836298" cy="4054907"/>
            <a:chOff x="121974" y="1442743"/>
            <a:chExt cx="8836298" cy="4054907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80" name="TextBox 123"/>
            <p:cNvSpPr txBox="1"/>
            <p:nvPr/>
          </p:nvSpPr>
          <p:spPr>
            <a:xfrm>
              <a:off x="4814648" y="4958327"/>
              <a:ext cx="1301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82" name="TextBox 126"/>
            <p:cNvSpPr txBox="1"/>
            <p:nvPr/>
          </p:nvSpPr>
          <p:spPr>
            <a:xfrm>
              <a:off x="3297464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8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84" name="Right Arrow 8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8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8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89" name="Left-Right Arrow 8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90" name="Left Arrow 8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9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9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97" name="Elbow Connector 96"/>
            <p:cNvCxnSpPr>
              <a:stCxn id="8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99" name="Straight Arrow Connector 98"/>
            <p:cNvCxnSpPr>
              <a:endCxn id="119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01" name="Left Brace 10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03" name="TextBox 166"/>
            <p:cNvSpPr txBox="1"/>
            <p:nvPr/>
          </p:nvSpPr>
          <p:spPr>
            <a:xfrm>
              <a:off x="6249316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0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 rot="16200000">
              <a:off x="6440001" y="4121494"/>
              <a:ext cx="1518665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12" name="Left Arrow 111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13" name="Left Arrow 112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3620385" y="1442743"/>
              <a:ext cx="16933" cy="39903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6700504" y="1459609"/>
              <a:ext cx="18480" cy="38856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65"/>
            <p:cNvSpPr txBox="1"/>
            <p:nvPr/>
          </p:nvSpPr>
          <p:spPr>
            <a:xfrm>
              <a:off x="4394122" y="5128318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</p:grp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776362" y="4800600"/>
            <a:ext cx="829143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Front End</a:t>
            </a:r>
            <a:r>
              <a:rPr lang="en-US" sz="1800" dirty="0" smtClean="0">
                <a:solidFill>
                  <a:srgbClr val="FF0000"/>
                </a:solidFill>
              </a:rPr>
              <a:t>-Readout Unit</a:t>
            </a:r>
          </a:p>
          <a:p>
            <a:r>
              <a:rPr lang="en-US" sz="1800" dirty="0" smtClean="0"/>
              <a:t>Data </a:t>
            </a:r>
            <a:r>
              <a:rPr lang="en-US" sz="1800" b="1" dirty="0" smtClean="0"/>
              <a:t>readout</a:t>
            </a:r>
            <a:r>
              <a:rPr lang="en-US" sz="1800" dirty="0" smtClean="0"/>
              <a:t> from </a:t>
            </a:r>
            <a:r>
              <a:rPr lang="en-US" sz="1800" b="1" dirty="0" smtClean="0"/>
              <a:t>Stave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Stave </a:t>
            </a:r>
            <a:r>
              <a:rPr lang="en-US" sz="1800" b="1" dirty="0"/>
              <a:t>status</a:t>
            </a:r>
            <a:r>
              <a:rPr lang="en-US" sz="1800" dirty="0"/>
              <a:t> and </a:t>
            </a:r>
            <a:r>
              <a:rPr lang="en-US" sz="1800" b="1" dirty="0"/>
              <a:t>power</a:t>
            </a:r>
            <a:r>
              <a:rPr lang="en-US" sz="1800" dirty="0"/>
              <a:t> </a:t>
            </a:r>
            <a:r>
              <a:rPr lang="en-US" sz="1800" b="1" dirty="0"/>
              <a:t>control</a:t>
            </a:r>
            <a:r>
              <a:rPr lang="en-US" sz="1800" dirty="0"/>
              <a:t> </a:t>
            </a:r>
            <a:r>
              <a:rPr lang="en-US" sz="1800" dirty="0" smtClean="0"/>
              <a:t>			</a:t>
            </a:r>
          </a:p>
          <a:p>
            <a:r>
              <a:rPr lang="en-US" sz="1800" b="1" dirty="0" smtClean="0"/>
              <a:t>Control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/>
              <a:t>m</a:t>
            </a:r>
            <a:r>
              <a:rPr lang="en-US" sz="1800" b="1" dirty="0" smtClean="0"/>
              <a:t>onitoring</a:t>
            </a:r>
            <a:r>
              <a:rPr lang="en-US" sz="1800" dirty="0" smtClean="0"/>
              <a:t> </a:t>
            </a:r>
            <a:r>
              <a:rPr lang="en-US" sz="1800" dirty="0"/>
              <a:t>to/from the </a:t>
            </a:r>
            <a:r>
              <a:rPr lang="en-US" sz="1800" b="1" dirty="0"/>
              <a:t>sensors </a:t>
            </a:r>
          </a:p>
          <a:p>
            <a:r>
              <a:rPr lang="en-US" sz="1800" b="1" dirty="0" smtClean="0"/>
              <a:t>Trigger</a:t>
            </a:r>
            <a:r>
              <a:rPr lang="en-US" sz="1800" dirty="0" smtClean="0"/>
              <a:t> &amp; </a:t>
            </a:r>
            <a:r>
              <a:rPr lang="en-US" sz="1800" b="1" dirty="0"/>
              <a:t>b</a:t>
            </a:r>
            <a:r>
              <a:rPr lang="en-US" sz="1800" b="1" dirty="0" smtClean="0"/>
              <a:t>usy</a:t>
            </a:r>
            <a:r>
              <a:rPr lang="en-US" sz="1800" dirty="0" smtClean="0"/>
              <a:t> management </a:t>
            </a:r>
          </a:p>
          <a:p>
            <a:r>
              <a:rPr lang="en-US" sz="1800" b="1" dirty="0" smtClean="0"/>
              <a:t>Data</a:t>
            </a:r>
            <a:r>
              <a:rPr lang="en-US" sz="1800" dirty="0" smtClean="0"/>
              <a:t> building and </a:t>
            </a:r>
            <a:r>
              <a:rPr lang="en-US" sz="1800" b="1" dirty="0" smtClean="0"/>
              <a:t>transmission</a:t>
            </a:r>
            <a:r>
              <a:rPr lang="en-US" sz="1800" dirty="0" smtClean="0"/>
              <a:t> through the rad-hard </a:t>
            </a:r>
            <a:r>
              <a:rPr lang="en-US" sz="1800" dirty="0" smtClean="0"/>
              <a:t>Gigabit </a:t>
            </a:r>
            <a:r>
              <a:rPr lang="en-US" sz="1800" dirty="0" smtClean="0"/>
              <a:t>Transceivers</a:t>
            </a:r>
            <a:endParaRPr lang="en-US" sz="1800" b="1" dirty="0" smtClean="0"/>
          </a:p>
        </p:txBody>
      </p:sp>
      <p:sp>
        <p:nvSpPr>
          <p:cNvPr id="139" name="Rectangle 138"/>
          <p:cNvSpPr/>
          <p:nvPr/>
        </p:nvSpPr>
        <p:spPr>
          <a:xfrm>
            <a:off x="35032" y="810225"/>
            <a:ext cx="3622568" cy="3990375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590470" y="842708"/>
            <a:ext cx="1537177" cy="3990375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90600"/>
          </a:xfrm>
        </p:spPr>
        <p:txBody>
          <a:bodyPr/>
          <a:lstStyle/>
          <a:p>
            <a:r>
              <a:rPr lang="en-US" b="1" dirty="0" smtClean="0"/>
              <a:t>Readout Unit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955370"/>
            <a:ext cx="5571262" cy="2902630"/>
          </a:xfrm>
          <a:prstGeom prst="rect">
            <a:avLst/>
          </a:prstGeom>
        </p:spPr>
      </p:pic>
      <p:sp>
        <p:nvSpPr>
          <p:cNvPr id="6" name="TextBox 22"/>
          <p:cNvSpPr txBox="1"/>
          <p:nvPr/>
        </p:nvSpPr>
        <p:spPr>
          <a:xfrm>
            <a:off x="6185161" y="6154579"/>
            <a:ext cx="2777089" cy="557271"/>
          </a:xfrm>
          <a:prstGeom prst="rect">
            <a:avLst/>
          </a:prstGeom>
          <a:noFill/>
          <a:ln>
            <a:noFill/>
          </a:ln>
        </p:spPr>
        <p:txBody>
          <a:bodyPr wrap="squar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trigger downlink directly</a:t>
            </a:r>
          </a:p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ensure low latency</a:t>
            </a:r>
            <a:endParaRPr lang="nl-NL" sz="1600" dirty="0">
              <a:solidFill>
                <a:srgbClr val="FF00FF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1732421" y="4512063"/>
            <a:ext cx="51540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VTTx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363127" y="4739268"/>
            <a:ext cx="532012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989820" y="4963981"/>
            <a:ext cx="82696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 </a:t>
            </a: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sm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83842" y="5133950"/>
            <a:ext cx="994268" cy="12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18612" y="4944163"/>
            <a:ext cx="1288970" cy="9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3292" y="4689639"/>
            <a:ext cx="1001461" cy="26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66" y="1978538"/>
            <a:ext cx="3335645" cy="2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75" y="4395464"/>
            <a:ext cx="3154797" cy="9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27835"/>
            <a:ext cx="2980647" cy="9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3443037" y="4700889"/>
            <a:ext cx="2458500" cy="598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09161" y="5847730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/>
          <p:nvPr/>
        </p:nvSpPr>
        <p:spPr>
          <a:xfrm>
            <a:off x="6174540" y="57150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uplinks (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data/CTRL)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09241" y="6423810"/>
            <a:ext cx="576000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46"/>
          <p:cNvSpPr txBox="1"/>
          <p:nvPr/>
        </p:nvSpPr>
        <p:spPr>
          <a:xfrm>
            <a:off x="6174551" y="54102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2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 uplink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(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data)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98460" y="5559690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98460" y="6135770"/>
            <a:ext cx="576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53"/>
          <p:cNvSpPr txBox="1"/>
          <p:nvPr/>
        </p:nvSpPr>
        <p:spPr>
          <a:xfrm>
            <a:off x="6174544" y="594985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downlink (CTRL) from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581400" y="2167952"/>
            <a:ext cx="2125261" cy="2873399"/>
          </a:xfrm>
          <a:custGeom>
            <a:avLst/>
            <a:gdLst>
              <a:gd name="connsiteX0" fmla="*/ 0 w 2895600"/>
              <a:gd name="connsiteY0" fmla="*/ 3746500 h 3746500"/>
              <a:gd name="connsiteX1" fmla="*/ 1968500 w 2895600"/>
              <a:gd name="connsiteY1" fmla="*/ 2209800 h 3746500"/>
              <a:gd name="connsiteX2" fmla="*/ 2578100 w 2895600"/>
              <a:gd name="connsiteY2" fmla="*/ 482600 h 3746500"/>
              <a:gd name="connsiteX3" fmla="*/ 2895600 w 2895600"/>
              <a:gd name="connsiteY3" fmla="*/ 0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3746500">
                <a:moveTo>
                  <a:pt x="0" y="3746500"/>
                </a:moveTo>
                <a:cubicBezTo>
                  <a:pt x="769408" y="3250141"/>
                  <a:pt x="1538817" y="2753783"/>
                  <a:pt x="1968500" y="2209800"/>
                </a:cubicBezTo>
                <a:cubicBezTo>
                  <a:pt x="2398183" y="1665817"/>
                  <a:pt x="2423583" y="850900"/>
                  <a:pt x="2578100" y="482600"/>
                </a:cubicBezTo>
                <a:cubicBezTo>
                  <a:pt x="2732617" y="114300"/>
                  <a:pt x="2814108" y="57150"/>
                  <a:pt x="2895600" y="0"/>
                </a:cubicBezTo>
              </a:path>
            </a:pathLst>
          </a:custGeom>
          <a:noFill/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02" tIns="32101" rIns="64202" bIns="321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4672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21346" y="4068358"/>
            <a:ext cx="4421" cy="44370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Rectangle 28"/>
          <p:cNvSpPr/>
          <p:nvPr/>
        </p:nvSpPr>
        <p:spPr>
          <a:xfrm>
            <a:off x="2671118" y="3505200"/>
            <a:ext cx="2307317" cy="348711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endParaRPr lang="nl-NL" sz="20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69758" y="5254107"/>
            <a:ext cx="1579078" cy="37844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</a:rPr>
              <a:t>Power Boards link</a:t>
            </a:r>
            <a:endParaRPr lang="nl-NL" sz="11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01680" y="5571588"/>
            <a:ext cx="636720" cy="365762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Arrow Connector 31"/>
          <p:cNvCxnSpPr/>
          <p:nvPr/>
        </p:nvCxnSpPr>
        <p:spPr>
          <a:xfrm>
            <a:off x="1801679" y="5593499"/>
            <a:ext cx="1017721" cy="12150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/>
          <p:cNvSpPr/>
          <p:nvPr/>
        </p:nvSpPr>
        <p:spPr>
          <a:xfrm>
            <a:off x="2859431" y="6489152"/>
            <a:ext cx="1713350" cy="37844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ea typeface="ＭＳ Ｐゴシック" pitchFamily="34" charset="-128"/>
              </a:rPr>
              <a:t>Diagnostic / busy IO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3824776" y="6019800"/>
            <a:ext cx="137624" cy="5334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ectangle 42"/>
          <p:cNvSpPr/>
          <p:nvPr/>
        </p:nvSpPr>
        <p:spPr>
          <a:xfrm>
            <a:off x="3443037" y="3505200"/>
            <a:ext cx="2348163" cy="63447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6838"/>
            <a:r>
              <a:rPr lang="nl-NL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Transition Board</a:t>
            </a:r>
            <a:endParaRPr lang="nl-NL" sz="16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Samtec Firefly cable 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018612" y="5562601"/>
            <a:ext cx="1562788" cy="72390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Rectangle 46"/>
          <p:cNvSpPr/>
          <p:nvPr/>
        </p:nvSpPr>
        <p:spPr>
          <a:xfrm>
            <a:off x="1145484" y="6118730"/>
            <a:ext cx="844639" cy="378443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CAN bus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504753" y="3786420"/>
            <a:ext cx="2548151" cy="135958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Content Placeholder 4"/>
          <p:cNvSpPr>
            <a:spLocks noGrp="1"/>
          </p:cNvSpPr>
          <p:nvPr>
            <p:ph idx="1"/>
          </p:nvPr>
        </p:nvSpPr>
        <p:spPr>
          <a:xfrm>
            <a:off x="95739" y="829047"/>
            <a:ext cx="5466861" cy="3239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State Of the Art:</a:t>
            </a:r>
          </a:p>
          <a:p>
            <a:r>
              <a:rPr lang="en-US" sz="1800" dirty="0" smtClean="0"/>
              <a:t>Xilinx </a:t>
            </a:r>
            <a:r>
              <a:rPr lang="en-US" sz="1800" dirty="0" err="1"/>
              <a:t>Kintex</a:t>
            </a:r>
            <a:r>
              <a:rPr lang="en-US" sz="1800" dirty="0"/>
              <a:t> </a:t>
            </a:r>
            <a:r>
              <a:rPr lang="en-US" sz="1800" dirty="0" err="1"/>
              <a:t>Ultrascale</a:t>
            </a:r>
            <a:r>
              <a:rPr lang="en-US" sz="1800" dirty="0"/>
              <a:t> </a:t>
            </a:r>
            <a:r>
              <a:rPr lang="en-US" sz="1800" dirty="0" smtClean="0"/>
              <a:t>FPGA</a:t>
            </a:r>
          </a:p>
          <a:p>
            <a:r>
              <a:rPr lang="en-US" sz="1800" dirty="0" err="1"/>
              <a:t>ProAsic</a:t>
            </a:r>
            <a:r>
              <a:rPr lang="en-US" sz="1800" dirty="0"/>
              <a:t> FPGA (Manage Radiation Upsets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GBT ASIC (Rad. Tolerant Giga </a:t>
            </a:r>
            <a:r>
              <a:rPr lang="en-US" sz="1800" dirty="0"/>
              <a:t>Bit </a:t>
            </a:r>
            <a:r>
              <a:rPr lang="en-US" sz="1800" dirty="0" smtClean="0"/>
              <a:t>Transceiver)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VTRx: Transciver up &amp; down link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VTTx: Double Transmitter 2 * up link</a:t>
            </a:r>
            <a:r>
              <a:rPr lang="nl-NL" sz="1400" dirty="0" smtClean="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endParaRPr lang="en-US" sz="1800" dirty="0" smtClean="0"/>
          </a:p>
          <a:p>
            <a:r>
              <a:rPr lang="en-US" sz="1800" dirty="0" smtClean="0"/>
              <a:t>Special order (Halogen Free) </a:t>
            </a:r>
            <a:r>
              <a:rPr lang="en-US" sz="1800" dirty="0" err="1" smtClean="0"/>
              <a:t>Samtec</a:t>
            </a:r>
            <a:r>
              <a:rPr lang="en-US" sz="1800" dirty="0" smtClean="0"/>
              <a:t> firefly copper </a:t>
            </a:r>
            <a:r>
              <a:rPr lang="en-US" sz="1800" dirty="0" err="1" smtClean="0"/>
              <a:t>twinax</a:t>
            </a:r>
            <a:r>
              <a:rPr lang="en-US" sz="1800" dirty="0" smtClean="0"/>
              <a:t> cable interface</a:t>
            </a:r>
          </a:p>
          <a:p>
            <a:pPr lvl="1"/>
            <a:r>
              <a:rPr lang="en-US" sz="1800" dirty="0" smtClean="0"/>
              <a:t>9 independent 1.2Gb/s data streams</a:t>
            </a:r>
          </a:p>
          <a:p>
            <a:pPr lvl="1"/>
            <a:r>
              <a:rPr lang="en-US" sz="1800" dirty="0" smtClean="0"/>
              <a:t>1 40MHz Clock </a:t>
            </a:r>
          </a:p>
          <a:p>
            <a:pPr lvl="1"/>
            <a:r>
              <a:rPr lang="en-US" sz="1800" dirty="0" smtClean="0"/>
              <a:t>1 Control Line					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2340" y="3911061"/>
            <a:ext cx="5383726" cy="24929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288991" y="3998595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8991" y="4253989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433" y="3998595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433" y="4253990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710" y="4646551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V, I mon/buffer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6440" y="6036080"/>
            <a:ext cx="798504" cy="3438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Power  in</a:t>
            </a:r>
          </a:p>
        </p:txBody>
      </p:sp>
      <p:sp>
        <p:nvSpPr>
          <p:cNvPr id="12" name="Oval 11"/>
          <p:cNvSpPr/>
          <p:nvPr/>
        </p:nvSpPr>
        <p:spPr>
          <a:xfrm>
            <a:off x="6484338" y="4218308"/>
            <a:ext cx="59624" cy="63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98393" y="4216469"/>
            <a:ext cx="59624" cy="63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712448" y="4216469"/>
            <a:ext cx="59624" cy="63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5" name="TextBox 22"/>
          <p:cNvSpPr txBox="1"/>
          <p:nvPr/>
        </p:nvSpPr>
        <p:spPr>
          <a:xfrm>
            <a:off x="6384256" y="3928366"/>
            <a:ext cx="6263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smtClean="0"/>
              <a:t>32 </a:t>
            </a:r>
            <a:r>
              <a:rPr lang="en-US" sz="1350" dirty="0" err="1"/>
              <a:t>reg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3582548" y="5556548"/>
            <a:ext cx="889190" cy="3925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PT100 interface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7710" y="5039010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Overcurrent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detection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7710" y="5425797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Overcurrent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reset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6361384" y="6369580"/>
            <a:ext cx="13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 Board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78022" y="4908025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RDO 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interface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97710" y="5814952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Overcurrent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threshold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02968" y="3997190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02968" y="4252585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10" idx="3"/>
            <a:endCxn id="20" idx="1"/>
          </p:cNvCxnSpPr>
          <p:nvPr/>
        </p:nvCxnSpPr>
        <p:spPr>
          <a:xfrm>
            <a:off x="5771736" y="4842848"/>
            <a:ext cx="806286" cy="2614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20" idx="1"/>
          </p:cNvCxnSpPr>
          <p:nvPr/>
        </p:nvCxnSpPr>
        <p:spPr>
          <a:xfrm flipV="1">
            <a:off x="5771736" y="5104323"/>
            <a:ext cx="806286" cy="1309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20" idx="1"/>
          </p:cNvCxnSpPr>
          <p:nvPr/>
        </p:nvCxnSpPr>
        <p:spPr>
          <a:xfrm flipV="1">
            <a:off x="5771736" y="5104322"/>
            <a:ext cx="806286" cy="5177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3"/>
            <a:endCxn id="20" idx="1"/>
          </p:cNvCxnSpPr>
          <p:nvPr/>
        </p:nvCxnSpPr>
        <p:spPr>
          <a:xfrm flipV="1">
            <a:off x="5771736" y="5104323"/>
            <a:ext cx="806286" cy="90692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7654264" y="2706931"/>
            <a:ext cx="498369" cy="2397391"/>
          </a:xfrm>
          <a:custGeom>
            <a:avLst/>
            <a:gdLst>
              <a:gd name="connsiteX0" fmla="*/ 0 w 410497"/>
              <a:gd name="connsiteY0" fmla="*/ 1653236 h 1653692"/>
              <a:gd name="connsiteX1" fmla="*/ 380390 w 410497"/>
              <a:gd name="connsiteY1" fmla="*/ 1382573 h 1653692"/>
              <a:gd name="connsiteX2" fmla="*/ 358445 w 410497"/>
              <a:gd name="connsiteY2" fmla="*/ 0 h 16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97" h="1653692">
                <a:moveTo>
                  <a:pt x="0" y="1653236"/>
                </a:moveTo>
                <a:cubicBezTo>
                  <a:pt x="160324" y="1655674"/>
                  <a:pt x="320649" y="1658112"/>
                  <a:pt x="380390" y="1382573"/>
                </a:cubicBezTo>
                <a:cubicBezTo>
                  <a:pt x="440131" y="1107034"/>
                  <a:pt x="399288" y="553517"/>
                  <a:pt x="358445" y="0"/>
                </a:cubicBezTo>
              </a:path>
            </a:pathLst>
          </a:cu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43962" y="4357801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V adjust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115035" y="4750395"/>
            <a:ext cx="0" cy="1737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61384" y="4440037"/>
            <a:ext cx="16461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99048" y="2815662"/>
            <a:ext cx="0" cy="56577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94014" y="3928366"/>
            <a:ext cx="1707671" cy="1544695"/>
          </a:xfrm>
          <a:prstGeom prst="rect">
            <a:avLst/>
          </a:prstGeom>
          <a:noFill/>
          <a:ln w="317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73"/>
          <p:cNvSpPr txBox="1"/>
          <p:nvPr/>
        </p:nvSpPr>
        <p:spPr>
          <a:xfrm>
            <a:off x="2217349" y="5183342"/>
            <a:ext cx="191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Isolated bias section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217855" y="2930645"/>
            <a:ext cx="0" cy="45079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52004" y="4455826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43527" y="4756097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V, I mon/buffer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12344" y="4068964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14145" y="4048881"/>
            <a:ext cx="348172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smtClean="0"/>
              <a:t>x8</a:t>
            </a:r>
            <a:endParaRPr lang="en-US" sz="1350" dirty="0"/>
          </a:p>
        </p:txBody>
      </p:sp>
      <p:cxnSp>
        <p:nvCxnSpPr>
          <p:cNvPr id="40" name="Straight Connector 39"/>
          <p:cNvCxnSpPr>
            <a:stCxn id="36" idx="3"/>
            <a:endCxn id="38" idx="2"/>
          </p:cNvCxnSpPr>
          <p:nvPr/>
        </p:nvCxnSpPr>
        <p:spPr>
          <a:xfrm flipV="1">
            <a:off x="3119015" y="4324359"/>
            <a:ext cx="326835" cy="2591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392" y="3381435"/>
            <a:ext cx="3841655" cy="508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43" name="TextBox 85"/>
          <p:cNvSpPr txBox="1"/>
          <p:nvPr/>
        </p:nvSpPr>
        <p:spPr>
          <a:xfrm>
            <a:off x="4785279" y="3467564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Breakout Boards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98854" y="4048881"/>
            <a:ext cx="869238" cy="0"/>
          </a:xfrm>
          <a:prstGeom prst="line">
            <a:avLst/>
          </a:prstGeom>
          <a:ln w="50800">
            <a:solidFill>
              <a:srgbClr val="92D05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88"/>
          <p:cNvSpPr txBox="1"/>
          <p:nvPr/>
        </p:nvSpPr>
        <p:spPr>
          <a:xfrm>
            <a:off x="91511" y="3735580"/>
            <a:ext cx="132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Bias daisy chain</a:t>
            </a:r>
          </a:p>
          <a:p>
            <a:r>
              <a:rPr lang="en-US" sz="1400" dirty="0" smtClean="0"/>
              <a:t>to next PB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1022072" y="4750395"/>
            <a:ext cx="840879" cy="722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4"/>
          <p:cNvSpPr txBox="1"/>
          <p:nvPr/>
        </p:nvSpPr>
        <p:spPr>
          <a:xfrm>
            <a:off x="1061135" y="4794605"/>
            <a:ext cx="78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CAEN</a:t>
            </a:r>
          </a:p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3057" y="4742989"/>
            <a:ext cx="840879" cy="722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extBox 97"/>
          <p:cNvSpPr txBox="1"/>
          <p:nvPr/>
        </p:nvSpPr>
        <p:spPr>
          <a:xfrm>
            <a:off x="123926" y="4787199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CAEN</a:t>
            </a:r>
          </a:p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422637" y="5465655"/>
            <a:ext cx="0" cy="67048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9109" y="5465655"/>
            <a:ext cx="0" cy="903925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0258" y="6349503"/>
            <a:ext cx="1767091" cy="0"/>
          </a:xfrm>
          <a:prstGeom prst="line">
            <a:avLst/>
          </a:prstGeom>
          <a:ln w="50800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98854" y="6136135"/>
            <a:ext cx="818495" cy="0"/>
          </a:xfrm>
          <a:prstGeom prst="line">
            <a:avLst/>
          </a:prstGeom>
          <a:ln w="50800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14145" y="3230341"/>
            <a:ext cx="0" cy="6745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855915" y="3230341"/>
            <a:ext cx="958230" cy="39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06"/>
          <p:cNvSpPr txBox="1"/>
          <p:nvPr/>
        </p:nvSpPr>
        <p:spPr>
          <a:xfrm>
            <a:off x="389018" y="2876703"/>
            <a:ext cx="1570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Infrastructure GND</a:t>
            </a:r>
          </a:p>
          <a:p>
            <a:r>
              <a:rPr lang="en-US" sz="1400" dirty="0" smtClean="0"/>
              <a:t>to VME backplane</a:t>
            </a:r>
            <a:endParaRPr lang="en-US" sz="14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094665" y="2800263"/>
            <a:ext cx="3304383" cy="3079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124200" y="2895601"/>
            <a:ext cx="3093655" cy="46004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10"/>
          <p:cNvSpPr txBox="1"/>
          <p:nvPr/>
        </p:nvSpPr>
        <p:spPr>
          <a:xfrm>
            <a:off x="7417142" y="838200"/>
            <a:ext cx="111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Readout </a:t>
            </a:r>
          </a:p>
          <a:p>
            <a:r>
              <a:rPr lang="en-US" sz="2000" dirty="0" smtClean="0"/>
              <a:t>    Unit</a:t>
            </a:r>
            <a:endParaRPr lang="en-US" sz="20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/>
          <a:stretch/>
        </p:blipFill>
        <p:spPr>
          <a:xfrm>
            <a:off x="-31724" y="876030"/>
            <a:ext cx="3981959" cy="22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5201" y="1282200"/>
            <a:ext cx="1324800" cy="1656000"/>
          </a:xfrm>
          <a:prstGeom prst="rect">
            <a:avLst/>
          </a:prstGeom>
        </p:spPr>
      </p:pic>
      <p:sp>
        <p:nvSpPr>
          <p:cNvPr id="86" name="TextBox 62"/>
          <p:cNvSpPr txBox="1"/>
          <p:nvPr/>
        </p:nvSpPr>
        <p:spPr>
          <a:xfrm>
            <a:off x="8215265" y="2799759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CANbus</a:t>
            </a:r>
            <a:endParaRPr lang="en-US" sz="900" dirty="0"/>
          </a:p>
        </p:txBody>
      </p:sp>
      <p:sp>
        <p:nvSpPr>
          <p:cNvPr id="87" name="TextBox 68"/>
          <p:cNvSpPr txBox="1"/>
          <p:nvPr/>
        </p:nvSpPr>
        <p:spPr>
          <a:xfrm>
            <a:off x="6888728" y="2784371"/>
            <a:ext cx="1088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I2C control</a:t>
            </a:r>
            <a:endParaRPr lang="en-US" sz="1600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990600"/>
          </a:xfrm>
        </p:spPr>
        <p:txBody>
          <a:bodyPr/>
          <a:lstStyle/>
          <a:p>
            <a:r>
              <a:rPr lang="en-US" b="1" dirty="0" smtClean="0"/>
              <a:t>System Power Overview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CBDFA25B-0707-4DA6-9D51-09FCF6383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1386</Words>
  <Application>Microsoft Office PowerPoint</Application>
  <PresentationFormat>On-screen Show (4:3)</PresentationFormat>
  <Paragraphs>448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Integration of staves + RU + FELIX  into sPHENIX</vt:lpstr>
      <vt:lpstr>Charge</vt:lpstr>
      <vt:lpstr>Specifications</vt:lpstr>
      <vt:lpstr>MVTX Electronics Overview</vt:lpstr>
      <vt:lpstr>Sensor </vt:lpstr>
      <vt:lpstr>Stave</vt:lpstr>
      <vt:lpstr>MVTX Overview Readout Unit</vt:lpstr>
      <vt:lpstr>Readout Unit</vt:lpstr>
      <vt:lpstr>System Power Overview</vt:lpstr>
      <vt:lpstr>Halogen-Free Samtec cables</vt:lpstr>
      <vt:lpstr>PowerPoint Presentation</vt:lpstr>
      <vt:lpstr>FELIX</vt:lpstr>
      <vt:lpstr>Data Rate Requirements</vt:lpstr>
      <vt:lpstr>sPHENIX DAQ Architecture</vt:lpstr>
      <vt:lpstr>RCDAQ</vt:lpstr>
      <vt:lpstr>MVTX Full Chain</vt:lpstr>
      <vt:lpstr>PowerPoint Presentation</vt:lpstr>
      <vt:lpstr>Fermilab Test Beam Block Diagram</vt:lpstr>
      <vt:lpstr>Test Beam 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Tkatchev</dc:creator>
  <cp:lastModifiedBy>Alex Tkatchev</cp:lastModifiedBy>
  <cp:revision>34</cp:revision>
  <dcterms:created xsi:type="dcterms:W3CDTF">2018-06-29T22:09:00Z</dcterms:created>
  <dcterms:modified xsi:type="dcterms:W3CDTF">2018-07-07T03:54:39Z</dcterms:modified>
</cp:coreProperties>
</file>