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3" r:id="rId6"/>
    <p:sldId id="264" r:id="rId7"/>
    <p:sldId id="265" r:id="rId8"/>
    <p:sldId id="267" r:id="rId9"/>
    <p:sldId id="268" r:id="rId10"/>
    <p:sldId id="284" r:id="rId11"/>
    <p:sldId id="287" r:id="rId12"/>
    <p:sldId id="289" r:id="rId13"/>
    <p:sldId id="260" r:id="rId14"/>
    <p:sldId id="262" r:id="rId15"/>
    <p:sldId id="270" r:id="rId16"/>
    <p:sldId id="271" r:id="rId17"/>
    <p:sldId id="290" r:id="rId18"/>
    <p:sldId id="272" r:id="rId19"/>
    <p:sldId id="275" r:id="rId20"/>
    <p:sldId id="276" r:id="rId21"/>
    <p:sldId id="286" r:id="rId22"/>
    <p:sldId id="285" r:id="rId23"/>
    <p:sldId id="281" r:id="rId24"/>
    <p:sldId id="291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50" d="100"/>
          <a:sy n="150" d="100"/>
        </p:scale>
        <p:origin x="-2424" y="-2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C73B96-94F6-46EE-84BA-6621246FA644}" type="datetimeFigureOut">
              <a:rPr lang="en-US" smtClean="0"/>
              <a:t>6/29/2018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9620B6-A504-4348-B0C1-79E8D263B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749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B76F93-862F-BA4F-8DC6-3CB0BDD8D8C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1195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 smtClean="0"/>
              <a:t>Bla</a:t>
            </a:r>
            <a:r>
              <a:rPr lang="en-US" smtClean="0"/>
              <a:t> foo this is a test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B76F93-862F-BA4F-8DC6-3CB0BDD8D8C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9835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38BFC-0722-4EDF-B112-D98C01842C5B}" type="datetimeFigureOut">
              <a:rPr lang="en-US" smtClean="0"/>
              <a:t>6/29/2018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FA25B-0707-4DA6-9D51-09FCF6383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713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38BFC-0722-4EDF-B112-D98C01842C5B}" type="datetimeFigureOut">
              <a:rPr lang="en-US" smtClean="0"/>
              <a:t>6/29/2018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FA25B-0707-4DA6-9D51-09FCF6383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899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38BFC-0722-4EDF-B112-D98C01842C5B}" type="datetimeFigureOut">
              <a:rPr lang="en-US" smtClean="0"/>
              <a:t>6/29/2018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FA25B-0707-4DA6-9D51-09FCF6383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427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38BFC-0722-4EDF-B112-D98C01842C5B}" type="datetimeFigureOut">
              <a:rPr lang="en-US" smtClean="0"/>
              <a:t>6/29/2018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FA25B-0707-4DA6-9D51-09FCF6383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723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38BFC-0722-4EDF-B112-D98C01842C5B}" type="datetimeFigureOut">
              <a:rPr lang="en-US" smtClean="0"/>
              <a:t>6/29/2018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FA25B-0707-4DA6-9D51-09FCF6383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725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38BFC-0722-4EDF-B112-D98C01842C5B}" type="datetimeFigureOut">
              <a:rPr lang="en-US" smtClean="0"/>
              <a:t>6/29/2018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FA25B-0707-4DA6-9D51-09FCF6383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823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38BFC-0722-4EDF-B112-D98C01842C5B}" type="datetimeFigureOut">
              <a:rPr lang="en-US" smtClean="0"/>
              <a:t>6/29/2018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FA25B-0707-4DA6-9D51-09FCF6383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050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38BFC-0722-4EDF-B112-D98C01842C5B}" type="datetimeFigureOut">
              <a:rPr lang="en-US" smtClean="0"/>
              <a:t>6/29/2018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FA25B-0707-4DA6-9D51-09FCF6383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451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38BFC-0722-4EDF-B112-D98C01842C5B}" type="datetimeFigureOut">
              <a:rPr lang="en-US" smtClean="0"/>
              <a:t>6/29/2018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FA25B-0707-4DA6-9D51-09FCF6383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167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38BFC-0722-4EDF-B112-D98C01842C5B}" type="datetimeFigureOut">
              <a:rPr lang="en-US" smtClean="0"/>
              <a:t>6/29/2018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FA25B-0707-4DA6-9D51-09FCF6383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553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38BFC-0722-4EDF-B112-D98C01842C5B}" type="datetimeFigureOut">
              <a:rPr lang="en-US" smtClean="0"/>
              <a:t>6/29/2018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FA25B-0707-4DA6-9D51-09FCF6383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943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C38BFC-0722-4EDF-B112-D98C01842C5B}" type="datetimeFigureOut">
              <a:rPr lang="en-US" smtClean="0"/>
              <a:t>6/29/2018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DFA25B-0707-4DA6-9D51-09FCF6383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7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41.png"/><Relationship Id="rId4" Type="http://schemas.openxmlformats.org/officeDocument/2006/relationships/image" Target="../media/image2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microsoft.com/office/2007/relationships/hdphoto" Target="../media/hdphoto1.wdp"/><Relationship Id="rId9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Integration of staves + RU + FELIX  into </a:t>
            </a:r>
            <a:r>
              <a:rPr lang="en-US" dirty="0" err="1" smtClean="0"/>
              <a:t>sPHENIX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2441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72340" y="3911061"/>
            <a:ext cx="5383726" cy="249298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4288991" y="3998595"/>
            <a:ext cx="667011" cy="255395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350" dirty="0" err="1">
                <a:solidFill>
                  <a:schemeClr val="tx1"/>
                </a:solidFill>
              </a:rPr>
              <a:t>reg</a:t>
            </a:r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88991" y="4253989"/>
            <a:ext cx="667011" cy="255395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350" dirty="0" err="1">
                <a:solidFill>
                  <a:schemeClr val="tx1"/>
                </a:solidFill>
              </a:rPr>
              <a:t>reg</a:t>
            </a:r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995433" y="3998595"/>
            <a:ext cx="667011" cy="255395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350" dirty="0" err="1">
                <a:solidFill>
                  <a:schemeClr val="tx1"/>
                </a:solidFill>
              </a:rPr>
              <a:t>reg</a:t>
            </a:r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995433" y="4253990"/>
            <a:ext cx="667011" cy="255395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350" dirty="0" err="1">
                <a:solidFill>
                  <a:schemeClr val="tx1"/>
                </a:solidFill>
              </a:rPr>
              <a:t>reg</a:t>
            </a:r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97710" y="4646551"/>
            <a:ext cx="1074026" cy="392595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350" dirty="0">
                <a:solidFill>
                  <a:schemeClr val="tx1"/>
                </a:solidFill>
              </a:rPr>
              <a:t>V, I mon/buffer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306440" y="6036080"/>
            <a:ext cx="798504" cy="343874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/>
                </a:solidFill>
              </a:rPr>
              <a:t>Power  in</a:t>
            </a:r>
          </a:p>
        </p:txBody>
      </p:sp>
      <p:sp>
        <p:nvSpPr>
          <p:cNvPr id="12" name="Oval 11"/>
          <p:cNvSpPr/>
          <p:nvPr/>
        </p:nvSpPr>
        <p:spPr>
          <a:xfrm>
            <a:off x="6484338" y="4218308"/>
            <a:ext cx="59624" cy="6326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/>
          </a:p>
        </p:txBody>
      </p:sp>
      <p:sp>
        <p:nvSpPr>
          <p:cNvPr id="13" name="Oval 12"/>
          <p:cNvSpPr/>
          <p:nvPr/>
        </p:nvSpPr>
        <p:spPr>
          <a:xfrm>
            <a:off x="6598393" y="4216469"/>
            <a:ext cx="59624" cy="6326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/>
          </a:p>
        </p:txBody>
      </p:sp>
      <p:sp>
        <p:nvSpPr>
          <p:cNvPr id="14" name="Oval 13"/>
          <p:cNvSpPr/>
          <p:nvPr/>
        </p:nvSpPr>
        <p:spPr>
          <a:xfrm>
            <a:off x="6712448" y="4216469"/>
            <a:ext cx="59624" cy="6326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/>
          </a:p>
        </p:txBody>
      </p:sp>
      <p:sp>
        <p:nvSpPr>
          <p:cNvPr id="15" name="TextBox 22"/>
          <p:cNvSpPr txBox="1"/>
          <p:nvPr/>
        </p:nvSpPr>
        <p:spPr>
          <a:xfrm>
            <a:off x="6384256" y="3928366"/>
            <a:ext cx="62639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50" dirty="0" smtClean="0"/>
              <a:t>32 </a:t>
            </a:r>
            <a:r>
              <a:rPr lang="en-US" sz="1350" dirty="0" err="1"/>
              <a:t>reg</a:t>
            </a:r>
            <a:endParaRPr lang="en-US" sz="1350" dirty="0"/>
          </a:p>
        </p:txBody>
      </p:sp>
      <p:sp>
        <p:nvSpPr>
          <p:cNvPr id="16" name="Rectangle 15"/>
          <p:cNvSpPr/>
          <p:nvPr/>
        </p:nvSpPr>
        <p:spPr>
          <a:xfrm>
            <a:off x="3582548" y="5556548"/>
            <a:ext cx="889190" cy="392595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350" dirty="0">
                <a:solidFill>
                  <a:schemeClr val="tx1"/>
                </a:solidFill>
              </a:rPr>
              <a:t>PT100 interface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697710" y="5039010"/>
            <a:ext cx="1074026" cy="392595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350" dirty="0">
                <a:solidFill>
                  <a:schemeClr val="tx1"/>
                </a:solidFill>
              </a:rPr>
              <a:t>Overcurrent</a:t>
            </a:r>
          </a:p>
          <a:p>
            <a:pPr algn="ctr"/>
            <a:r>
              <a:rPr lang="en-US" sz="1350" dirty="0">
                <a:solidFill>
                  <a:schemeClr val="tx1"/>
                </a:solidFill>
              </a:rPr>
              <a:t>detection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697710" y="5425797"/>
            <a:ext cx="1074026" cy="392595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350" dirty="0">
                <a:solidFill>
                  <a:schemeClr val="tx1"/>
                </a:solidFill>
              </a:rPr>
              <a:t>Overcurrent</a:t>
            </a:r>
          </a:p>
          <a:p>
            <a:pPr algn="ctr"/>
            <a:r>
              <a:rPr lang="en-US" sz="1350" dirty="0">
                <a:solidFill>
                  <a:schemeClr val="tx1"/>
                </a:solidFill>
              </a:rPr>
              <a:t>reset</a:t>
            </a:r>
          </a:p>
        </p:txBody>
      </p:sp>
      <p:sp>
        <p:nvSpPr>
          <p:cNvPr id="19" name="TextBox 29"/>
          <p:cNvSpPr txBox="1"/>
          <p:nvPr/>
        </p:nvSpPr>
        <p:spPr>
          <a:xfrm>
            <a:off x="6361384" y="6369580"/>
            <a:ext cx="1387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Power Board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578022" y="4908025"/>
            <a:ext cx="1074026" cy="392595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350" dirty="0">
                <a:solidFill>
                  <a:schemeClr val="tx1"/>
                </a:solidFill>
              </a:rPr>
              <a:t>RDO </a:t>
            </a:r>
          </a:p>
          <a:p>
            <a:pPr algn="ctr"/>
            <a:r>
              <a:rPr lang="en-US" sz="1350" dirty="0">
                <a:solidFill>
                  <a:schemeClr val="tx1"/>
                </a:solidFill>
              </a:rPr>
              <a:t>interface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697710" y="5814952"/>
            <a:ext cx="1074026" cy="392595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350" dirty="0">
                <a:solidFill>
                  <a:schemeClr val="tx1"/>
                </a:solidFill>
              </a:rPr>
              <a:t>Overcurrent</a:t>
            </a:r>
          </a:p>
          <a:p>
            <a:pPr algn="ctr"/>
            <a:r>
              <a:rPr lang="en-US" sz="1350" dirty="0">
                <a:solidFill>
                  <a:schemeClr val="tx1"/>
                </a:solidFill>
              </a:rPr>
              <a:t>threshold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702968" y="3997190"/>
            <a:ext cx="667011" cy="255395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350" dirty="0" err="1">
                <a:solidFill>
                  <a:schemeClr val="tx1"/>
                </a:solidFill>
              </a:rPr>
              <a:t>reg</a:t>
            </a:r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702968" y="4252585"/>
            <a:ext cx="667011" cy="255395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350" dirty="0" err="1">
                <a:solidFill>
                  <a:schemeClr val="tx1"/>
                </a:solidFill>
              </a:rPr>
              <a:t>reg</a:t>
            </a:r>
            <a:endParaRPr lang="en-US" sz="1350" dirty="0">
              <a:solidFill>
                <a:schemeClr val="tx1"/>
              </a:solidFill>
            </a:endParaRPr>
          </a:p>
        </p:txBody>
      </p:sp>
      <p:cxnSp>
        <p:nvCxnSpPr>
          <p:cNvPr id="24" name="Straight Connector 23"/>
          <p:cNvCxnSpPr>
            <a:stCxn id="10" idx="3"/>
            <a:endCxn id="20" idx="1"/>
          </p:cNvCxnSpPr>
          <p:nvPr/>
        </p:nvCxnSpPr>
        <p:spPr>
          <a:xfrm>
            <a:off x="5771736" y="4842848"/>
            <a:ext cx="806286" cy="261474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7" idx="3"/>
            <a:endCxn id="20" idx="1"/>
          </p:cNvCxnSpPr>
          <p:nvPr/>
        </p:nvCxnSpPr>
        <p:spPr>
          <a:xfrm flipV="1">
            <a:off x="5771736" y="5104323"/>
            <a:ext cx="806286" cy="130985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18" idx="3"/>
            <a:endCxn id="20" idx="1"/>
          </p:cNvCxnSpPr>
          <p:nvPr/>
        </p:nvCxnSpPr>
        <p:spPr>
          <a:xfrm flipV="1">
            <a:off x="5771736" y="5104322"/>
            <a:ext cx="806286" cy="517772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21" idx="3"/>
            <a:endCxn id="20" idx="1"/>
          </p:cNvCxnSpPr>
          <p:nvPr/>
        </p:nvCxnSpPr>
        <p:spPr>
          <a:xfrm flipV="1">
            <a:off x="5771736" y="5104323"/>
            <a:ext cx="806286" cy="906927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Freeform 27"/>
          <p:cNvSpPr/>
          <p:nvPr/>
        </p:nvSpPr>
        <p:spPr>
          <a:xfrm>
            <a:off x="7654264" y="2706931"/>
            <a:ext cx="498369" cy="2397391"/>
          </a:xfrm>
          <a:custGeom>
            <a:avLst/>
            <a:gdLst>
              <a:gd name="connsiteX0" fmla="*/ 0 w 410497"/>
              <a:gd name="connsiteY0" fmla="*/ 1653236 h 1653692"/>
              <a:gd name="connsiteX1" fmla="*/ 380390 w 410497"/>
              <a:gd name="connsiteY1" fmla="*/ 1382573 h 1653692"/>
              <a:gd name="connsiteX2" fmla="*/ 358445 w 410497"/>
              <a:gd name="connsiteY2" fmla="*/ 0 h 1653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0497" h="1653692">
                <a:moveTo>
                  <a:pt x="0" y="1653236"/>
                </a:moveTo>
                <a:cubicBezTo>
                  <a:pt x="160324" y="1655674"/>
                  <a:pt x="320649" y="1658112"/>
                  <a:pt x="380390" y="1382573"/>
                </a:cubicBezTo>
                <a:cubicBezTo>
                  <a:pt x="440131" y="1107034"/>
                  <a:pt x="399288" y="553517"/>
                  <a:pt x="358445" y="0"/>
                </a:cubicBezTo>
              </a:path>
            </a:pathLst>
          </a:custGeom>
          <a:noFill/>
          <a:ln w="22225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6543962" y="4357801"/>
            <a:ext cx="1074026" cy="392595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350" dirty="0">
                <a:solidFill>
                  <a:schemeClr val="tx1"/>
                </a:solidFill>
              </a:rPr>
              <a:t>V adjust</a:t>
            </a:r>
          </a:p>
        </p:txBody>
      </p:sp>
      <p:cxnSp>
        <p:nvCxnSpPr>
          <p:cNvPr id="30" name="Straight Connector 29"/>
          <p:cNvCxnSpPr/>
          <p:nvPr/>
        </p:nvCxnSpPr>
        <p:spPr>
          <a:xfrm flipV="1">
            <a:off x="7115035" y="4750395"/>
            <a:ext cx="0" cy="173744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6361384" y="4440037"/>
            <a:ext cx="164611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6399048" y="2815662"/>
            <a:ext cx="0" cy="565773"/>
          </a:xfrm>
          <a:prstGeom prst="line">
            <a:avLst/>
          </a:prstGeom>
          <a:ln w="508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2294014" y="3928366"/>
            <a:ext cx="1707671" cy="1544695"/>
          </a:xfrm>
          <a:prstGeom prst="rect">
            <a:avLst/>
          </a:prstGeom>
          <a:noFill/>
          <a:ln w="31750">
            <a:solidFill>
              <a:srgbClr val="92D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4" name="TextBox 73"/>
          <p:cNvSpPr txBox="1"/>
          <p:nvPr/>
        </p:nvSpPr>
        <p:spPr>
          <a:xfrm>
            <a:off x="2217349" y="5183342"/>
            <a:ext cx="19115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Isolated bias section</a:t>
            </a:r>
          </a:p>
        </p:txBody>
      </p:sp>
      <p:cxnSp>
        <p:nvCxnSpPr>
          <p:cNvPr id="35" name="Straight Connector 34"/>
          <p:cNvCxnSpPr/>
          <p:nvPr/>
        </p:nvCxnSpPr>
        <p:spPr>
          <a:xfrm>
            <a:off x="6217855" y="2930645"/>
            <a:ext cx="0" cy="450790"/>
          </a:xfrm>
          <a:prstGeom prst="line">
            <a:avLst/>
          </a:prstGeom>
          <a:ln w="508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2452004" y="4455826"/>
            <a:ext cx="667011" cy="255395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350" dirty="0" err="1">
                <a:solidFill>
                  <a:schemeClr val="tx1"/>
                </a:solidFill>
              </a:rPr>
              <a:t>reg</a:t>
            </a:r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443527" y="4756097"/>
            <a:ext cx="1074026" cy="392595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350" dirty="0">
                <a:solidFill>
                  <a:schemeClr val="tx1"/>
                </a:solidFill>
              </a:rPr>
              <a:t>V, I mon/buffer</a:t>
            </a:r>
          </a:p>
        </p:txBody>
      </p:sp>
      <p:sp>
        <p:nvSpPr>
          <p:cNvPr id="38" name="Rectangle 37"/>
          <p:cNvSpPr/>
          <p:nvPr/>
        </p:nvSpPr>
        <p:spPr>
          <a:xfrm>
            <a:off x="3112344" y="4068964"/>
            <a:ext cx="667011" cy="255395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350" dirty="0">
                <a:solidFill>
                  <a:schemeClr val="tx1"/>
                </a:solidFill>
              </a:rPr>
              <a:t>switch</a:t>
            </a:r>
          </a:p>
        </p:txBody>
      </p:sp>
      <p:sp>
        <p:nvSpPr>
          <p:cNvPr id="39" name="Rectangle 38"/>
          <p:cNvSpPr/>
          <p:nvPr/>
        </p:nvSpPr>
        <p:spPr>
          <a:xfrm>
            <a:off x="2814145" y="4048881"/>
            <a:ext cx="348172" cy="30008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50" dirty="0" smtClean="0"/>
              <a:t>x8</a:t>
            </a:r>
            <a:endParaRPr lang="en-US" sz="1350" dirty="0"/>
          </a:p>
        </p:txBody>
      </p:sp>
      <p:cxnSp>
        <p:nvCxnSpPr>
          <p:cNvPr id="40" name="Straight Connector 39"/>
          <p:cNvCxnSpPr>
            <a:stCxn id="36" idx="3"/>
            <a:endCxn id="38" idx="2"/>
          </p:cNvCxnSpPr>
          <p:nvPr/>
        </p:nvCxnSpPr>
        <p:spPr>
          <a:xfrm flipV="1">
            <a:off x="3119015" y="4324359"/>
            <a:ext cx="326835" cy="259165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Slide Number Placeholder 1"/>
          <p:cNvSpPr>
            <a:spLocks noGrp="1"/>
          </p:cNvSpPr>
          <p:nvPr/>
        </p:nvSpPr>
        <p:spPr>
          <a:xfrm>
            <a:off x="7772400" y="63737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C4B2BBE-46A1-4813-98A2-A1B33705216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3810392" y="3381435"/>
            <a:ext cx="3841655" cy="50889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/>
          </a:p>
        </p:txBody>
      </p:sp>
      <p:sp>
        <p:nvSpPr>
          <p:cNvPr id="43" name="TextBox 85"/>
          <p:cNvSpPr txBox="1"/>
          <p:nvPr/>
        </p:nvSpPr>
        <p:spPr>
          <a:xfrm>
            <a:off x="4785279" y="3467564"/>
            <a:ext cx="1728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Breakout Boards</a:t>
            </a:r>
            <a:endParaRPr lang="en-US" dirty="0"/>
          </a:p>
        </p:txBody>
      </p:sp>
      <p:cxnSp>
        <p:nvCxnSpPr>
          <p:cNvPr id="44" name="Straight Connector 43"/>
          <p:cNvCxnSpPr/>
          <p:nvPr/>
        </p:nvCxnSpPr>
        <p:spPr>
          <a:xfrm flipH="1">
            <a:off x="1398854" y="4048881"/>
            <a:ext cx="869238" cy="0"/>
          </a:xfrm>
          <a:prstGeom prst="line">
            <a:avLst/>
          </a:prstGeom>
          <a:ln w="50800">
            <a:solidFill>
              <a:srgbClr val="92D05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88"/>
          <p:cNvSpPr txBox="1"/>
          <p:nvPr/>
        </p:nvSpPr>
        <p:spPr>
          <a:xfrm>
            <a:off x="91511" y="3735580"/>
            <a:ext cx="13259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Bias daisy chain</a:t>
            </a:r>
          </a:p>
          <a:p>
            <a:r>
              <a:rPr lang="en-US" sz="1400" dirty="0" smtClean="0"/>
              <a:t>to next PB</a:t>
            </a:r>
            <a:endParaRPr lang="en-US" sz="1400" dirty="0"/>
          </a:p>
        </p:txBody>
      </p:sp>
      <p:sp>
        <p:nvSpPr>
          <p:cNvPr id="48" name="Rectangle 47"/>
          <p:cNvSpPr/>
          <p:nvPr/>
        </p:nvSpPr>
        <p:spPr>
          <a:xfrm>
            <a:off x="1022072" y="4750395"/>
            <a:ext cx="840879" cy="72266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9" name="TextBox 14"/>
          <p:cNvSpPr txBox="1"/>
          <p:nvPr/>
        </p:nvSpPr>
        <p:spPr>
          <a:xfrm>
            <a:off x="1061135" y="4794605"/>
            <a:ext cx="7860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CAEN</a:t>
            </a:r>
          </a:p>
          <a:p>
            <a:pPr algn="ctr"/>
            <a:r>
              <a:rPr lang="en-US" dirty="0" smtClean="0"/>
              <a:t>power</a:t>
            </a:r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3057" y="4742989"/>
            <a:ext cx="840879" cy="72266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1" name="TextBox 97"/>
          <p:cNvSpPr txBox="1"/>
          <p:nvPr/>
        </p:nvSpPr>
        <p:spPr>
          <a:xfrm>
            <a:off x="123926" y="4787199"/>
            <a:ext cx="7024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CAEN</a:t>
            </a:r>
          </a:p>
          <a:p>
            <a:pPr algn="ctr"/>
            <a:r>
              <a:rPr lang="en-US" dirty="0" smtClean="0"/>
              <a:t>bias</a:t>
            </a:r>
            <a:endParaRPr lang="en-US" dirty="0"/>
          </a:p>
        </p:txBody>
      </p:sp>
      <p:cxnSp>
        <p:nvCxnSpPr>
          <p:cNvPr id="52" name="Straight Connector 51"/>
          <p:cNvCxnSpPr/>
          <p:nvPr/>
        </p:nvCxnSpPr>
        <p:spPr>
          <a:xfrm>
            <a:off x="1422637" y="5465655"/>
            <a:ext cx="0" cy="670480"/>
          </a:xfrm>
          <a:prstGeom prst="line">
            <a:avLst/>
          </a:prstGeom>
          <a:ln w="50800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469109" y="5465655"/>
            <a:ext cx="0" cy="903925"/>
          </a:xfrm>
          <a:prstGeom prst="line">
            <a:avLst/>
          </a:prstGeom>
          <a:ln w="50800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450258" y="6349503"/>
            <a:ext cx="1767091" cy="0"/>
          </a:xfrm>
          <a:prstGeom prst="line">
            <a:avLst/>
          </a:prstGeom>
          <a:ln w="50800">
            <a:solidFill>
              <a:srgbClr val="0070C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1398854" y="6136135"/>
            <a:ext cx="818495" cy="0"/>
          </a:xfrm>
          <a:prstGeom prst="line">
            <a:avLst/>
          </a:prstGeom>
          <a:ln w="50800">
            <a:solidFill>
              <a:srgbClr val="0070C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V="1">
            <a:off x="2814145" y="3230341"/>
            <a:ext cx="0" cy="674504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V="1">
            <a:off x="1855915" y="3230341"/>
            <a:ext cx="958230" cy="396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106"/>
          <p:cNvSpPr txBox="1"/>
          <p:nvPr/>
        </p:nvSpPr>
        <p:spPr>
          <a:xfrm>
            <a:off x="389018" y="2876703"/>
            <a:ext cx="15702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Infrastructure GND</a:t>
            </a:r>
          </a:p>
          <a:p>
            <a:r>
              <a:rPr lang="en-US" sz="1400" dirty="0" smtClean="0"/>
              <a:t>to VME backplane</a:t>
            </a:r>
            <a:endParaRPr lang="en-US" sz="1400" dirty="0"/>
          </a:p>
        </p:txBody>
      </p:sp>
      <p:cxnSp>
        <p:nvCxnSpPr>
          <p:cNvPr id="62" name="Straight Connector 61"/>
          <p:cNvCxnSpPr/>
          <p:nvPr/>
        </p:nvCxnSpPr>
        <p:spPr>
          <a:xfrm>
            <a:off x="3094665" y="2800263"/>
            <a:ext cx="3304383" cy="30799"/>
          </a:xfrm>
          <a:prstGeom prst="line">
            <a:avLst/>
          </a:prstGeom>
          <a:ln w="508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H="1" flipV="1">
            <a:off x="3124200" y="2895601"/>
            <a:ext cx="3093655" cy="46004"/>
          </a:xfrm>
          <a:prstGeom prst="line">
            <a:avLst/>
          </a:prstGeom>
          <a:ln w="508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TextBox 110"/>
          <p:cNvSpPr txBox="1"/>
          <p:nvPr/>
        </p:nvSpPr>
        <p:spPr>
          <a:xfrm>
            <a:off x="7417142" y="838200"/>
            <a:ext cx="11195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Readout </a:t>
            </a:r>
          </a:p>
          <a:p>
            <a:r>
              <a:rPr lang="en-US" sz="2000" dirty="0" smtClean="0"/>
              <a:t>    Unit</a:t>
            </a:r>
            <a:endParaRPr lang="en-US" sz="2000" dirty="0"/>
          </a:p>
        </p:txBody>
      </p:sp>
      <p:pic>
        <p:nvPicPr>
          <p:cNvPr id="84" name="Picture 83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74"/>
          <a:stretch/>
        </p:blipFill>
        <p:spPr>
          <a:xfrm>
            <a:off x="-31724" y="876030"/>
            <a:ext cx="3981959" cy="2243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495201" y="1282200"/>
            <a:ext cx="1324800" cy="1656000"/>
          </a:xfrm>
          <a:prstGeom prst="rect">
            <a:avLst/>
          </a:prstGeom>
        </p:spPr>
      </p:pic>
      <p:sp>
        <p:nvSpPr>
          <p:cNvPr id="86" name="TextBox 62"/>
          <p:cNvSpPr txBox="1"/>
          <p:nvPr/>
        </p:nvSpPr>
        <p:spPr>
          <a:xfrm>
            <a:off x="8215265" y="2799759"/>
            <a:ext cx="8402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err="1" smtClean="0"/>
              <a:t>CANbus</a:t>
            </a:r>
            <a:endParaRPr lang="en-US" sz="900" dirty="0"/>
          </a:p>
        </p:txBody>
      </p:sp>
      <p:sp>
        <p:nvSpPr>
          <p:cNvPr id="87" name="TextBox 68"/>
          <p:cNvSpPr txBox="1"/>
          <p:nvPr/>
        </p:nvSpPr>
        <p:spPr>
          <a:xfrm>
            <a:off x="6888728" y="2784371"/>
            <a:ext cx="10881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/>
              <a:t>I2C control</a:t>
            </a:r>
            <a:endParaRPr lang="en-US" sz="1600" dirty="0"/>
          </a:p>
        </p:txBody>
      </p:sp>
      <p:sp>
        <p:nvSpPr>
          <p:cNvPr id="97" name="Title 1"/>
          <p:cNvSpPr>
            <a:spLocks noGrp="1"/>
          </p:cNvSpPr>
          <p:nvPr>
            <p:ph type="title"/>
          </p:nvPr>
        </p:nvSpPr>
        <p:spPr>
          <a:xfrm>
            <a:off x="-228600" y="0"/>
            <a:ext cx="9372600" cy="990600"/>
          </a:xfrm>
        </p:spPr>
        <p:txBody>
          <a:bodyPr/>
          <a:lstStyle/>
          <a:p>
            <a:r>
              <a:rPr lang="en-US" dirty="0" smtClean="0"/>
              <a:t>System Power Overview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0206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077200" cy="3429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5266396"/>
            <a:ext cx="3124200" cy="1246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562" y="5153271"/>
            <a:ext cx="2884989" cy="14729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-1046" t="11737" r="1046" b="7027"/>
          <a:stretch/>
        </p:blipFill>
        <p:spPr>
          <a:xfrm flipH="1">
            <a:off x="76200" y="4953000"/>
            <a:ext cx="2813012" cy="1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083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A4A6D609-C724-3B48-A487-EDDF579E8D66}"/>
              </a:ext>
            </a:extLst>
          </p:cNvPr>
          <p:cNvGrpSpPr/>
          <p:nvPr/>
        </p:nvGrpSpPr>
        <p:grpSpPr>
          <a:xfrm>
            <a:off x="5282442" y="3657600"/>
            <a:ext cx="3937758" cy="2894817"/>
            <a:chOff x="5105400" y="990600"/>
            <a:chExt cx="3937758" cy="289481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464CC076-B764-6445-AE46-404F09CDDEE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5400" y="990600"/>
              <a:ext cx="3860638" cy="2894817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4C1DC4A3-4975-7843-A416-E1DEA2527323}"/>
                </a:ext>
              </a:extLst>
            </p:cNvPr>
            <p:cNvSpPr txBox="1"/>
            <p:nvPr/>
          </p:nvSpPr>
          <p:spPr>
            <a:xfrm>
              <a:off x="5638800" y="1159701"/>
              <a:ext cx="22892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FF00"/>
                  </a:solidFill>
                </a:rPr>
                <a:t>FELIX(“CRU”) in Server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6443A53C-118E-F149-A103-FDD490F27C72}"/>
                </a:ext>
              </a:extLst>
            </p:cNvPr>
            <p:cNvSpPr txBox="1"/>
            <p:nvPr/>
          </p:nvSpPr>
          <p:spPr>
            <a:xfrm>
              <a:off x="6392204" y="2450068"/>
              <a:ext cx="7705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FF00"/>
                  </a:solidFill>
                </a:rPr>
                <a:t>KC705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19F1F3C8-BE12-9C4C-B57B-68824582097E}"/>
                </a:ext>
              </a:extLst>
            </p:cNvPr>
            <p:cNvSpPr txBox="1"/>
            <p:nvPr/>
          </p:nvSpPr>
          <p:spPr>
            <a:xfrm>
              <a:off x="7848600" y="2731532"/>
              <a:ext cx="119455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FFFF00"/>
                  </a:solidFill>
                </a:rPr>
                <a:t>LHC 40MHz </a:t>
              </a:r>
            </a:p>
            <a:p>
              <a:r>
                <a:rPr lang="en-US" sz="1600" dirty="0">
                  <a:solidFill>
                    <a:srgbClr val="FFFF00"/>
                  </a:solidFill>
                </a:rPr>
                <a:t>Mockup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EA350998-C6F9-9444-8A19-05575FC21173}"/>
              </a:ext>
            </a:extLst>
          </p:cNvPr>
          <p:cNvGrpSpPr/>
          <p:nvPr/>
        </p:nvGrpSpPr>
        <p:grpSpPr>
          <a:xfrm>
            <a:off x="4324899" y="609600"/>
            <a:ext cx="4827452" cy="2753941"/>
            <a:chOff x="241433" y="1126838"/>
            <a:chExt cx="4754934" cy="2683161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52A91B03-6C07-D04C-A90E-705DDBEC69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761"/>
            <a:stretch/>
          </p:blipFill>
          <p:spPr>
            <a:xfrm>
              <a:off x="241433" y="1126838"/>
              <a:ext cx="4754934" cy="2683161"/>
            </a:xfrm>
            <a:prstGeom prst="rect">
              <a:avLst/>
            </a:prstGeom>
            <a:ln w="63500">
              <a:solidFill>
                <a:srgbClr val="FF0000"/>
              </a:solidFill>
            </a:ln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A81E2FF8-C572-FA4F-ACA9-E88CC1CD04AF}"/>
                </a:ext>
              </a:extLst>
            </p:cNvPr>
            <p:cNvSpPr txBox="1"/>
            <p:nvPr/>
          </p:nvSpPr>
          <p:spPr>
            <a:xfrm>
              <a:off x="2312585" y="2817023"/>
              <a:ext cx="2387204" cy="6297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FF00"/>
                  </a:solidFill>
                </a:rPr>
                <a:t>4-ALPIDE Telescope;</a:t>
              </a:r>
            </a:p>
            <a:p>
              <a:r>
                <a:rPr lang="en-US" b="1" dirty="0">
                  <a:solidFill>
                    <a:srgbClr val="FFFF00"/>
                  </a:solidFill>
                </a:rPr>
                <a:t>5m long </a:t>
              </a:r>
              <a:r>
                <a:rPr lang="en-US" b="1" dirty="0" err="1">
                  <a:solidFill>
                    <a:srgbClr val="FFFF00"/>
                  </a:solidFill>
                </a:rPr>
                <a:t>SamTec</a:t>
              </a:r>
              <a:r>
                <a:rPr lang="en-US" b="1" dirty="0">
                  <a:solidFill>
                    <a:srgbClr val="FFFF00"/>
                  </a:solidFill>
                </a:rPr>
                <a:t> cables </a:t>
              </a: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33272B7A-2F72-524F-B088-E6EFFD496D1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0" y="691260"/>
            <a:ext cx="3810000" cy="28575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2957E348-DE52-7D4F-A60D-14D703B97D3D}"/>
              </a:ext>
            </a:extLst>
          </p:cNvPr>
          <p:cNvSpPr txBox="1"/>
          <p:nvPr/>
        </p:nvSpPr>
        <p:spPr>
          <a:xfrm>
            <a:off x="1397068" y="7768"/>
            <a:ext cx="7644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4-ALPIDE Telescope Setup at </a:t>
            </a:r>
            <a:r>
              <a:rPr lang="en-US" sz="2800" b="1" dirty="0" err="1"/>
              <a:t>Fermilab</a:t>
            </a:r>
            <a:r>
              <a:rPr lang="en-US" sz="2800" b="1" dirty="0"/>
              <a:t> Test Beam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xmlns="" id="{E22926A3-82E6-2C4E-91FD-639302DCE6AE}"/>
              </a:ext>
            </a:extLst>
          </p:cNvPr>
          <p:cNvCxnSpPr/>
          <p:nvPr/>
        </p:nvCxnSpPr>
        <p:spPr>
          <a:xfrm flipV="1">
            <a:off x="3829444" y="637978"/>
            <a:ext cx="495455" cy="25595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xmlns="" id="{B1CB7A8B-3DB3-8F4B-8EA7-EB1D5DCF241D}"/>
              </a:ext>
            </a:extLst>
          </p:cNvPr>
          <p:cNvCxnSpPr>
            <a:cxnSpLocks/>
          </p:cNvCxnSpPr>
          <p:nvPr/>
        </p:nvCxnSpPr>
        <p:spPr>
          <a:xfrm>
            <a:off x="3829444" y="1752600"/>
            <a:ext cx="495455" cy="161094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0053E52B-26BF-D54A-9B66-39F014884C0D}"/>
              </a:ext>
            </a:extLst>
          </p:cNvPr>
          <p:cNvSpPr/>
          <p:nvPr/>
        </p:nvSpPr>
        <p:spPr>
          <a:xfrm>
            <a:off x="76200" y="893935"/>
            <a:ext cx="3753244" cy="858665"/>
          </a:xfrm>
          <a:prstGeom prst="rect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63511E46-E760-B646-B1AA-93CCBEF45175}"/>
              </a:ext>
            </a:extLst>
          </p:cNvPr>
          <p:cNvSpPr txBox="1"/>
          <p:nvPr/>
        </p:nvSpPr>
        <p:spPr>
          <a:xfrm>
            <a:off x="1828800" y="2590800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RU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20619FD8-66C8-1E44-B153-991C2150A3E9}"/>
              </a:ext>
            </a:extLst>
          </p:cNvPr>
          <p:cNvSpPr txBox="1"/>
          <p:nvPr/>
        </p:nvSpPr>
        <p:spPr>
          <a:xfrm>
            <a:off x="83766" y="3709032"/>
            <a:ext cx="520006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432FF"/>
                </a:solidFill>
              </a:rPr>
              <a:t>Summary:</a:t>
            </a:r>
          </a:p>
          <a:p>
            <a:pPr marL="285750" indent="-285750">
              <a:buFontTx/>
              <a:buChar char="-"/>
            </a:pPr>
            <a:r>
              <a:rPr lang="en-US" dirty="0"/>
              <a:t>Successfully operated the full readout chain </a:t>
            </a:r>
          </a:p>
          <a:p>
            <a:pPr marL="285750" indent="-285750">
              <a:buFontTx/>
              <a:buChar char="-"/>
            </a:pPr>
            <a:r>
              <a:rPr lang="en-US" dirty="0"/>
              <a:t>Confirmed all communications links and data path</a:t>
            </a:r>
          </a:p>
          <a:p>
            <a:pPr marL="285750" indent="-285750">
              <a:buFontTx/>
              <a:buChar char="-"/>
            </a:pPr>
            <a:r>
              <a:rPr lang="en-US" dirty="0"/>
              <a:t>Confirmed telescope performance </a:t>
            </a:r>
          </a:p>
          <a:p>
            <a:pPr marL="742950" lvl="1" indent="-285750">
              <a:buFontTx/>
              <a:buChar char="-"/>
            </a:pPr>
            <a:r>
              <a:rPr lang="en-US" dirty="0"/>
              <a:t>Primarily 120GeV proton beam; also with low energy pion beams</a:t>
            </a:r>
          </a:p>
          <a:p>
            <a:pPr marL="742950" lvl="1" indent="-285750">
              <a:buFontTx/>
              <a:buChar char="-"/>
            </a:pPr>
            <a:r>
              <a:rPr lang="en-US" dirty="0"/>
              <a:t>Beam trigger rate  ~7kHz</a:t>
            </a:r>
          </a:p>
          <a:p>
            <a:pPr marL="742950" lvl="1" indent="-285750">
              <a:buFontTx/>
              <a:buChar char="-"/>
            </a:pPr>
            <a:r>
              <a:rPr lang="en-US" dirty="0"/>
              <a:t>Tested High ALPIDE occupancy runs, with 10cm lead bricks in front of the sensors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0EBB12A-ABB7-1748-B4BE-9E0CD8221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A366B-302F-B845-87AD-E0CDECDAFC0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7993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err="1" smtClean="0"/>
              <a:t>Fermilab</a:t>
            </a:r>
            <a:r>
              <a:rPr lang="en-US" dirty="0" smtClean="0"/>
              <a:t> Beam Test Block Diagram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0C637-5835-444B-B8C0-92C25AFA2084}" type="slidenum">
              <a:rPr lang="en-US" altLang="en-US" smtClean="0">
                <a:solidFill>
                  <a:prstClr val="black"/>
                </a:solidFill>
              </a:rPr>
              <a:pPr/>
              <a:t>13</a:t>
            </a:fld>
            <a:endParaRPr lang="en-US" altLang="en-US" dirty="0">
              <a:solidFill>
                <a:prstClr val="black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876" y="896470"/>
            <a:ext cx="5554266" cy="5677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05940FF-2B02-B042-A188-A6DA411BD142}"/>
              </a:ext>
            </a:extLst>
          </p:cNvPr>
          <p:cNvSpPr txBox="1"/>
          <p:nvPr/>
        </p:nvSpPr>
        <p:spPr>
          <a:xfrm>
            <a:off x="2747003" y="2483970"/>
            <a:ext cx="999697" cy="387798"/>
          </a:xfrm>
          <a:prstGeom prst="rect">
            <a:avLst/>
          </a:prstGeom>
          <a:noFill/>
        </p:spPr>
        <p:txBody>
          <a:bodyPr wrap="none" lIns="64008" tIns="32004" rIns="64008" bIns="32004" rtlCol="0">
            <a:spAutoFit/>
          </a:bodyPr>
          <a:lstStyle/>
          <a:p>
            <a:r>
              <a:rPr lang="en-US" sz="700" b="1" dirty="0">
                <a:solidFill>
                  <a:srgbClr val="FF0000"/>
                </a:solidFill>
              </a:rPr>
              <a:t>CLK recovered from </a:t>
            </a:r>
          </a:p>
          <a:p>
            <a:r>
              <a:rPr lang="en-US" sz="700" b="1" dirty="0">
                <a:solidFill>
                  <a:srgbClr val="FF0000"/>
                </a:solidFill>
              </a:rPr>
              <a:t>FELIX through GBT link;</a:t>
            </a:r>
          </a:p>
          <a:p>
            <a:r>
              <a:rPr lang="en-US" sz="700" b="1" dirty="0">
                <a:solidFill>
                  <a:srgbClr val="FF0000"/>
                </a:solidFill>
              </a:rPr>
              <a:t>Trigger from FELIX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69DBAE5-6269-5241-B091-33C0DAE85FCD}"/>
              </a:ext>
            </a:extLst>
          </p:cNvPr>
          <p:cNvSpPr txBox="1"/>
          <p:nvPr/>
        </p:nvSpPr>
        <p:spPr>
          <a:xfrm>
            <a:off x="401310" y="1846489"/>
            <a:ext cx="1047750" cy="372410"/>
          </a:xfrm>
          <a:prstGeom prst="rect">
            <a:avLst/>
          </a:prstGeom>
          <a:noFill/>
        </p:spPr>
        <p:txBody>
          <a:bodyPr wrap="square" lIns="64008" tIns="32004" rIns="64008" bIns="32004" rtlCol="0">
            <a:spAutoFit/>
          </a:bodyPr>
          <a:lstStyle/>
          <a:p>
            <a:r>
              <a:rPr lang="en-US" sz="1000" b="1" dirty="0">
                <a:solidFill>
                  <a:srgbClr val="FF0000"/>
                </a:solidFill>
              </a:rPr>
              <a:t>4-ALPIDE Telescope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CA2A567-9BB3-1740-8A7E-9B749E652F7C}"/>
              </a:ext>
            </a:extLst>
          </p:cNvPr>
          <p:cNvSpPr txBox="1"/>
          <p:nvPr/>
        </p:nvSpPr>
        <p:spPr>
          <a:xfrm>
            <a:off x="1507891" y="2004611"/>
            <a:ext cx="1705019" cy="218521"/>
          </a:xfrm>
          <a:prstGeom prst="rect">
            <a:avLst/>
          </a:prstGeom>
          <a:noFill/>
        </p:spPr>
        <p:txBody>
          <a:bodyPr wrap="none" lIns="64008" tIns="32004" rIns="64008" bIns="32004" rtlCol="0">
            <a:spAutoFit/>
          </a:bodyPr>
          <a:lstStyle/>
          <a:p>
            <a:r>
              <a:rPr lang="en-US" sz="1000" b="1" dirty="0">
                <a:solidFill>
                  <a:srgbClr val="FF0000"/>
                </a:solidFill>
              </a:rPr>
              <a:t>4 5m </a:t>
            </a:r>
            <a:r>
              <a:rPr lang="en-US" sz="1000" b="1" dirty="0" err="1">
                <a:solidFill>
                  <a:srgbClr val="FF0000"/>
                </a:solidFill>
              </a:rPr>
              <a:t>SamTec</a:t>
            </a:r>
            <a:r>
              <a:rPr lang="en-US" sz="1000" b="1" dirty="0">
                <a:solidFill>
                  <a:srgbClr val="FF0000"/>
                </a:solidFill>
              </a:rPr>
              <a:t> Cables, 1.2Gbps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alext\Pictures\work\testbeam\IMG_41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142" y="2004611"/>
            <a:ext cx="3114257" cy="3114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61861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2B3A-BA38-40C7-ADEE-2A1902CEB265}" type="slidenum">
              <a:rPr lang="en-US" altLang="en-US" b="0" smtClean="0">
                <a:solidFill>
                  <a:prstClr val="black"/>
                </a:solidFill>
                <a:latin typeface="+mn-lt"/>
              </a:rPr>
              <a:pPr/>
              <a:t>14</a:t>
            </a:fld>
            <a:endParaRPr lang="en-US" altLang="en-US" b="0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20619FD8-66C8-1E44-B153-991C2150A3E9}"/>
              </a:ext>
            </a:extLst>
          </p:cNvPr>
          <p:cNvSpPr txBox="1"/>
          <p:nvPr/>
        </p:nvSpPr>
        <p:spPr>
          <a:xfrm>
            <a:off x="457200" y="1524000"/>
            <a:ext cx="3810000" cy="3665619"/>
          </a:xfrm>
          <a:prstGeom prst="rect">
            <a:avLst/>
          </a:prstGeom>
          <a:noFill/>
        </p:spPr>
        <p:txBody>
          <a:bodyPr wrap="square" lIns="64008" tIns="32004" rIns="64008" bIns="32004" rtlCol="0">
            <a:spAutoFit/>
          </a:bodyPr>
          <a:lstStyle/>
          <a:p>
            <a:pPr marL="200025" indent="-200025">
              <a:buFontTx/>
              <a:buChar char="-"/>
            </a:pPr>
            <a:r>
              <a:rPr lang="en-US" sz="1300" dirty="0"/>
              <a:t>Successfully </a:t>
            </a:r>
            <a:r>
              <a:rPr lang="en-US" sz="1300" dirty="0"/>
              <a:t>operated the full readout </a:t>
            </a:r>
            <a:r>
              <a:rPr lang="en-US" sz="1300" dirty="0"/>
              <a:t>chain</a:t>
            </a:r>
          </a:p>
          <a:p>
            <a:pPr marL="657202" lvl="1" indent="-200025">
              <a:buFontTx/>
              <a:buChar char="-"/>
            </a:pPr>
            <a:r>
              <a:rPr lang="en-US" sz="1300" dirty="0"/>
              <a:t>RU Configured and readout 4 ALPIDEs</a:t>
            </a:r>
          </a:p>
          <a:p>
            <a:pPr marL="657202" lvl="1" indent="-200025">
              <a:buFontTx/>
              <a:buChar char="-"/>
            </a:pPr>
            <a:r>
              <a:rPr lang="en-US" sz="1300" dirty="0"/>
              <a:t>FELIX successfully integrated into RCDAQ</a:t>
            </a:r>
            <a:endParaRPr lang="en-US" sz="1300" dirty="0"/>
          </a:p>
          <a:p>
            <a:pPr marL="200025" indent="-200025">
              <a:buFontTx/>
              <a:buChar char="-"/>
            </a:pPr>
            <a:endParaRPr lang="en-US" sz="1300" dirty="0"/>
          </a:p>
          <a:p>
            <a:pPr marL="200025" indent="-200025">
              <a:buFontTx/>
              <a:buChar char="-"/>
            </a:pPr>
            <a:r>
              <a:rPr lang="en-US" sz="1300" dirty="0"/>
              <a:t>Sensor Performance </a:t>
            </a:r>
          </a:p>
          <a:p>
            <a:pPr marL="657202" lvl="1" indent="-200025">
              <a:buFontTx/>
              <a:buChar char="-"/>
            </a:pPr>
            <a:r>
              <a:rPr lang="en-US" sz="1300" dirty="0"/>
              <a:t>Cluster Size</a:t>
            </a:r>
          </a:p>
          <a:p>
            <a:pPr marL="657202" lvl="1" indent="-200025">
              <a:buFontTx/>
              <a:buChar char="-"/>
            </a:pPr>
            <a:r>
              <a:rPr lang="en-US" sz="1300" dirty="0"/>
              <a:t>Threshold parameters </a:t>
            </a:r>
            <a:endParaRPr lang="en-US" sz="1300" dirty="0"/>
          </a:p>
          <a:p>
            <a:pPr marL="657202" lvl="1" indent="-200025">
              <a:buFontTx/>
              <a:buChar char="-"/>
            </a:pPr>
            <a:r>
              <a:rPr lang="en-US" sz="1300" dirty="0"/>
              <a:t>trigger delay</a:t>
            </a:r>
            <a:endParaRPr lang="en-US" sz="1300" dirty="0"/>
          </a:p>
          <a:p>
            <a:pPr algn="l"/>
            <a:endParaRPr lang="en-US" sz="1300" dirty="0"/>
          </a:p>
          <a:p>
            <a:pPr marL="200025" indent="-200025">
              <a:buFontTx/>
              <a:buChar char="-"/>
            </a:pPr>
            <a:r>
              <a:rPr lang="en-US" sz="1300" dirty="0"/>
              <a:t>High multiplicity events </a:t>
            </a:r>
          </a:p>
          <a:p>
            <a:pPr marL="657202" lvl="1" indent="-200025">
              <a:buFontTx/>
              <a:buChar char="-"/>
            </a:pPr>
            <a:r>
              <a:rPr lang="en-US" sz="1300" dirty="0"/>
              <a:t>ALPIDE </a:t>
            </a:r>
            <a:r>
              <a:rPr lang="en-US" sz="1300" dirty="0"/>
              <a:t>occupancy </a:t>
            </a:r>
            <a:r>
              <a:rPr lang="en-US" sz="1300" dirty="0"/>
              <a:t>runs with </a:t>
            </a:r>
            <a:r>
              <a:rPr lang="en-US" sz="1300" dirty="0"/>
              <a:t>10cm lead bricks</a:t>
            </a:r>
          </a:p>
          <a:p>
            <a:pPr marL="200025" indent="-200025">
              <a:buFontTx/>
              <a:buChar char="-"/>
            </a:pPr>
            <a:endParaRPr lang="en-US" sz="1300" dirty="0"/>
          </a:p>
          <a:p>
            <a:pPr marL="200025" indent="-200025">
              <a:buFontTx/>
              <a:buChar char="-"/>
            </a:pPr>
            <a:r>
              <a:rPr lang="en-US" sz="1300" dirty="0"/>
              <a:t>Online Monitoring </a:t>
            </a:r>
          </a:p>
          <a:p>
            <a:pPr marL="657202" lvl="1" indent="-200025">
              <a:buFontTx/>
              <a:buChar char="-"/>
            </a:pPr>
            <a:r>
              <a:rPr lang="en-US" sz="1300" dirty="0"/>
              <a:t>Hit distribution, relative alignment </a:t>
            </a:r>
          </a:p>
          <a:p>
            <a:pPr lvl="1" algn="l"/>
            <a:endParaRPr lang="en-US" sz="1300" dirty="0"/>
          </a:p>
          <a:p>
            <a:pPr marL="200025" indent="-200025">
              <a:buFontTx/>
              <a:buChar char="-"/>
            </a:pPr>
            <a:r>
              <a:rPr lang="en-US" sz="1300" dirty="0"/>
              <a:t>Analysis </a:t>
            </a:r>
            <a:r>
              <a:rPr lang="en-US" sz="1300" dirty="0"/>
              <a:t>confirmed telescope </a:t>
            </a:r>
            <a:r>
              <a:rPr lang="en-US" sz="1300" dirty="0"/>
              <a:t>performance</a:t>
            </a:r>
          </a:p>
          <a:p>
            <a:pPr marL="657202" lvl="1" indent="-200025">
              <a:buFontTx/>
              <a:buChar char="-"/>
            </a:pPr>
            <a:r>
              <a:rPr lang="en-US" sz="1300" dirty="0"/>
              <a:t>Hit resolution &lt; 5 um</a:t>
            </a:r>
          </a:p>
        </p:txBody>
      </p:sp>
      <p:pic>
        <p:nvPicPr>
          <p:cNvPr id="1028" name="Picture 4" descr="C:\Users\alext\Pictures\work\testbeam\IMG_413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396672" y="4965484"/>
            <a:ext cx="1608668" cy="1608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lext\Pictures\work\people\IMG_41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7089" y="4966996"/>
            <a:ext cx="1608668" cy="1608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lext\Pictures\work\people\IMG_393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102192" y="5328587"/>
            <a:ext cx="1608667" cy="90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F:\run114_tall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295400"/>
            <a:ext cx="4585740" cy="3663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7569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itle 1"/>
          <p:cNvSpPr txBox="1">
            <a:spLocks/>
          </p:cNvSpPr>
          <p:nvPr/>
        </p:nvSpPr>
        <p:spPr bwMode="auto">
          <a:xfrm>
            <a:off x="0" y="0"/>
            <a:ext cx="9220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bg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dirty="0" smtClean="0"/>
              <a:t>MVTX Overview FELIX</a:t>
            </a:r>
            <a:endParaRPr lang="en-US" dirty="0"/>
          </a:p>
        </p:txBody>
      </p:sp>
      <p:grpSp>
        <p:nvGrpSpPr>
          <p:cNvPr id="75" name="Group 74"/>
          <p:cNvGrpSpPr/>
          <p:nvPr/>
        </p:nvGrpSpPr>
        <p:grpSpPr>
          <a:xfrm>
            <a:off x="107224" y="810225"/>
            <a:ext cx="8884376" cy="4142775"/>
            <a:chOff x="121974" y="1442743"/>
            <a:chExt cx="8884376" cy="4142775"/>
          </a:xfrm>
        </p:grpSpPr>
        <p:pic>
          <p:nvPicPr>
            <p:cNvPr id="76" name="Picture 75"/>
            <p:cNvPicPr>
              <a:picLocks noChangeAspect="1"/>
            </p:cNvPicPr>
            <p:nvPr/>
          </p:nvPicPr>
          <p:blipFill rotWithShape="1">
            <a:blip r:embed="rId2" cstate="email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35" t="17743" r="17087" b="52022"/>
            <a:stretch/>
          </p:blipFill>
          <p:spPr>
            <a:xfrm>
              <a:off x="3018511" y="2969405"/>
              <a:ext cx="1765856" cy="432000"/>
            </a:xfrm>
            <a:prstGeom prst="rect">
              <a:avLst/>
            </a:prstGeom>
          </p:spPr>
        </p:pic>
        <p:pic>
          <p:nvPicPr>
            <p:cNvPr id="77" name="Picture 76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4833131" y="2348405"/>
              <a:ext cx="1324800" cy="1242000"/>
            </a:xfrm>
            <a:prstGeom prst="rect">
              <a:avLst/>
            </a:prstGeom>
          </p:spPr>
        </p:pic>
        <p:pic>
          <p:nvPicPr>
            <p:cNvPr id="78" name="Picture 77"/>
            <p:cNvPicPr>
              <a:picLocks noChangeAspect="1"/>
            </p:cNvPicPr>
            <p:nvPr/>
          </p:nvPicPr>
          <p:blipFill rotWithShape="1"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88956" y="3795551"/>
              <a:ext cx="1281674" cy="1302611"/>
            </a:xfrm>
            <a:prstGeom prst="rect">
              <a:avLst/>
            </a:prstGeom>
          </p:spPr>
        </p:pic>
        <p:pic>
          <p:nvPicPr>
            <p:cNvPr id="79" name="Picture 7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1980" y="2751917"/>
              <a:ext cx="2977721" cy="987400"/>
            </a:xfrm>
            <a:prstGeom prst="rect">
              <a:avLst/>
            </a:prstGeom>
          </p:spPr>
        </p:pic>
        <p:grpSp>
          <p:nvGrpSpPr>
            <p:cNvPr id="80" name="Group 79"/>
            <p:cNvGrpSpPr/>
            <p:nvPr/>
          </p:nvGrpSpPr>
          <p:grpSpPr>
            <a:xfrm>
              <a:off x="4867263" y="3739317"/>
              <a:ext cx="972370" cy="1296000"/>
              <a:chOff x="5500016" y="4578180"/>
              <a:chExt cx="1296493" cy="1296000"/>
            </a:xfrm>
            <a:solidFill>
              <a:schemeClr val="bg2"/>
            </a:solidFill>
          </p:grpSpPr>
          <p:sp>
            <p:nvSpPr>
              <p:cNvPr id="120" name="Rectangle 119"/>
              <p:cNvSpPr/>
              <p:nvPr/>
            </p:nvSpPr>
            <p:spPr>
              <a:xfrm>
                <a:off x="5500016" y="4578180"/>
                <a:ext cx="1296493" cy="1296000"/>
              </a:xfrm>
              <a:prstGeom prst="rect">
                <a:avLst/>
              </a:prstGeom>
              <a:grpFill/>
              <a:ln w="19050">
                <a:solidFill>
                  <a:schemeClr val="tx2"/>
                </a:solidFill>
                <a:prstDash val="sysDot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800"/>
              </a:p>
            </p:txBody>
          </p:sp>
          <p:pic>
            <p:nvPicPr>
              <p:cNvPr id="121" name="Picture 120"/>
              <p:cNvPicPr>
                <a:picLocks noChangeAspect="1"/>
              </p:cNvPicPr>
              <p:nvPr/>
            </p:nvPicPr>
            <p:blipFill rotWithShape="1">
              <a:blip r:embed="rId7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428" t="21428" r="21428" b="21428"/>
              <a:stretch/>
            </p:blipFill>
            <p:spPr>
              <a:xfrm>
                <a:off x="5914161" y="4699151"/>
                <a:ext cx="242059" cy="242059"/>
              </a:xfrm>
              <a:prstGeom prst="rect">
                <a:avLst/>
              </a:prstGeom>
              <a:grpFill/>
            </p:spPr>
          </p:pic>
          <p:pic>
            <p:nvPicPr>
              <p:cNvPr id="122" name="Picture 121"/>
              <p:cNvPicPr>
                <a:picLocks noChangeAspect="1"/>
              </p:cNvPicPr>
              <p:nvPr/>
            </p:nvPicPr>
            <p:blipFill rotWithShape="1">
              <a:blip r:embed="rId7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428" t="21428" r="21428" b="21428"/>
              <a:stretch/>
            </p:blipFill>
            <p:spPr>
              <a:xfrm>
                <a:off x="6202201" y="4699151"/>
                <a:ext cx="242059" cy="242059"/>
              </a:xfrm>
              <a:prstGeom prst="rect">
                <a:avLst/>
              </a:prstGeom>
              <a:grpFill/>
            </p:spPr>
          </p:pic>
          <p:pic>
            <p:nvPicPr>
              <p:cNvPr id="123" name="Picture 122"/>
              <p:cNvPicPr>
                <a:picLocks noChangeAspect="1"/>
              </p:cNvPicPr>
              <p:nvPr/>
            </p:nvPicPr>
            <p:blipFill rotWithShape="1">
              <a:blip r:embed="rId7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428" t="21428" r="21428" b="21428"/>
              <a:stretch/>
            </p:blipFill>
            <p:spPr>
              <a:xfrm>
                <a:off x="6490241" y="4699151"/>
                <a:ext cx="242059" cy="242059"/>
              </a:xfrm>
              <a:prstGeom prst="rect">
                <a:avLst/>
              </a:prstGeom>
              <a:grpFill/>
            </p:spPr>
          </p:pic>
          <p:pic>
            <p:nvPicPr>
              <p:cNvPr id="124" name="Picture 123"/>
              <p:cNvPicPr>
                <a:picLocks noChangeAspect="1"/>
              </p:cNvPicPr>
              <p:nvPr/>
            </p:nvPicPr>
            <p:blipFill rotWithShape="1">
              <a:blip r:embed="rId7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428" t="21428" r="21428" b="21428"/>
              <a:stretch/>
            </p:blipFill>
            <p:spPr>
              <a:xfrm>
                <a:off x="5914161" y="4987191"/>
                <a:ext cx="242059" cy="242059"/>
              </a:xfrm>
              <a:prstGeom prst="rect">
                <a:avLst/>
              </a:prstGeom>
              <a:grpFill/>
            </p:spPr>
          </p:pic>
          <p:pic>
            <p:nvPicPr>
              <p:cNvPr id="125" name="Picture 124"/>
              <p:cNvPicPr>
                <a:picLocks noChangeAspect="1"/>
              </p:cNvPicPr>
              <p:nvPr/>
            </p:nvPicPr>
            <p:blipFill rotWithShape="1">
              <a:blip r:embed="rId7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428" t="21428" r="21428" b="21428"/>
              <a:stretch/>
            </p:blipFill>
            <p:spPr>
              <a:xfrm>
                <a:off x="6202201" y="4987191"/>
                <a:ext cx="242059" cy="242059"/>
              </a:xfrm>
              <a:prstGeom prst="rect">
                <a:avLst/>
              </a:prstGeom>
              <a:grpFill/>
            </p:spPr>
          </p:pic>
          <p:pic>
            <p:nvPicPr>
              <p:cNvPr id="126" name="Picture 125"/>
              <p:cNvPicPr>
                <a:picLocks noChangeAspect="1"/>
              </p:cNvPicPr>
              <p:nvPr/>
            </p:nvPicPr>
            <p:blipFill rotWithShape="1">
              <a:blip r:embed="rId7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428" t="21428" r="21428" b="21428"/>
              <a:stretch/>
            </p:blipFill>
            <p:spPr>
              <a:xfrm>
                <a:off x="6490241" y="4987191"/>
                <a:ext cx="242059" cy="242059"/>
              </a:xfrm>
              <a:prstGeom prst="rect">
                <a:avLst/>
              </a:prstGeom>
              <a:grpFill/>
            </p:spPr>
          </p:pic>
          <p:pic>
            <p:nvPicPr>
              <p:cNvPr id="127" name="Picture 126"/>
              <p:cNvPicPr>
                <a:picLocks noChangeAspect="1"/>
              </p:cNvPicPr>
              <p:nvPr/>
            </p:nvPicPr>
            <p:blipFill rotWithShape="1">
              <a:blip r:embed="rId7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428" t="21428" r="21428" b="21428"/>
              <a:stretch/>
            </p:blipFill>
            <p:spPr>
              <a:xfrm>
                <a:off x="5914161" y="5275231"/>
                <a:ext cx="242059" cy="242059"/>
              </a:xfrm>
              <a:prstGeom prst="rect">
                <a:avLst/>
              </a:prstGeom>
              <a:grpFill/>
            </p:spPr>
          </p:pic>
          <p:pic>
            <p:nvPicPr>
              <p:cNvPr id="128" name="Picture 127"/>
              <p:cNvPicPr>
                <a:picLocks noChangeAspect="1"/>
              </p:cNvPicPr>
              <p:nvPr/>
            </p:nvPicPr>
            <p:blipFill rotWithShape="1">
              <a:blip r:embed="rId7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428" t="21428" r="21428" b="21428"/>
              <a:stretch/>
            </p:blipFill>
            <p:spPr>
              <a:xfrm>
                <a:off x="6202201" y="5275231"/>
                <a:ext cx="242059" cy="242059"/>
              </a:xfrm>
              <a:prstGeom prst="rect">
                <a:avLst/>
              </a:prstGeom>
              <a:grpFill/>
            </p:spPr>
          </p:pic>
          <p:pic>
            <p:nvPicPr>
              <p:cNvPr id="129" name="Picture 128"/>
              <p:cNvPicPr>
                <a:picLocks noChangeAspect="1"/>
              </p:cNvPicPr>
              <p:nvPr/>
            </p:nvPicPr>
            <p:blipFill rotWithShape="1">
              <a:blip r:embed="rId7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428" t="21428" r="21428" b="21428"/>
              <a:stretch/>
            </p:blipFill>
            <p:spPr>
              <a:xfrm>
                <a:off x="6490241" y="5275231"/>
                <a:ext cx="242059" cy="242059"/>
              </a:xfrm>
              <a:prstGeom prst="rect">
                <a:avLst/>
              </a:prstGeom>
              <a:grpFill/>
            </p:spPr>
          </p:pic>
          <p:pic>
            <p:nvPicPr>
              <p:cNvPr id="130" name="Picture 129"/>
              <p:cNvPicPr>
                <a:picLocks noChangeAspect="1"/>
              </p:cNvPicPr>
              <p:nvPr/>
            </p:nvPicPr>
            <p:blipFill rotWithShape="1">
              <a:blip r:embed="rId7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428" t="21428" r="21428" b="21428"/>
              <a:stretch/>
            </p:blipFill>
            <p:spPr>
              <a:xfrm>
                <a:off x="5914161" y="5563271"/>
                <a:ext cx="242059" cy="242059"/>
              </a:xfrm>
              <a:prstGeom prst="rect">
                <a:avLst/>
              </a:prstGeom>
              <a:grpFill/>
            </p:spPr>
          </p:pic>
          <p:pic>
            <p:nvPicPr>
              <p:cNvPr id="131" name="Picture 130"/>
              <p:cNvPicPr>
                <a:picLocks noChangeAspect="1"/>
              </p:cNvPicPr>
              <p:nvPr/>
            </p:nvPicPr>
            <p:blipFill rotWithShape="1">
              <a:blip r:embed="rId7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428" t="21428" r="21428" b="21428"/>
              <a:stretch/>
            </p:blipFill>
            <p:spPr>
              <a:xfrm>
                <a:off x="6202201" y="5563271"/>
                <a:ext cx="242059" cy="242059"/>
              </a:xfrm>
              <a:prstGeom prst="rect">
                <a:avLst/>
              </a:prstGeom>
              <a:grpFill/>
            </p:spPr>
          </p:pic>
          <p:pic>
            <p:nvPicPr>
              <p:cNvPr id="132" name="Picture 131"/>
              <p:cNvPicPr>
                <a:picLocks noChangeAspect="1"/>
              </p:cNvPicPr>
              <p:nvPr/>
            </p:nvPicPr>
            <p:blipFill rotWithShape="1">
              <a:blip r:embed="rId7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428" t="21428" r="21428" b="21428"/>
              <a:stretch/>
            </p:blipFill>
            <p:spPr>
              <a:xfrm>
                <a:off x="6490241" y="5563271"/>
                <a:ext cx="242059" cy="242059"/>
              </a:xfrm>
              <a:prstGeom prst="rect">
                <a:avLst/>
              </a:prstGeom>
              <a:grpFill/>
            </p:spPr>
          </p:pic>
          <p:pic>
            <p:nvPicPr>
              <p:cNvPr id="133" name="Picture 132"/>
              <p:cNvPicPr>
                <a:picLocks noChangeAspect="1"/>
              </p:cNvPicPr>
              <p:nvPr/>
            </p:nvPicPr>
            <p:blipFill rotWithShape="1">
              <a:blip r:embed="rId7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428" t="21428" r="21428" b="21428"/>
              <a:stretch/>
            </p:blipFill>
            <p:spPr>
              <a:xfrm>
                <a:off x="5626121" y="4699151"/>
                <a:ext cx="242059" cy="242059"/>
              </a:xfrm>
              <a:prstGeom prst="rect">
                <a:avLst/>
              </a:prstGeom>
              <a:grpFill/>
            </p:spPr>
          </p:pic>
          <p:pic>
            <p:nvPicPr>
              <p:cNvPr id="134" name="Picture 133"/>
              <p:cNvPicPr>
                <a:picLocks noChangeAspect="1"/>
              </p:cNvPicPr>
              <p:nvPr/>
            </p:nvPicPr>
            <p:blipFill rotWithShape="1">
              <a:blip r:embed="rId7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428" t="21428" r="21428" b="21428"/>
              <a:stretch/>
            </p:blipFill>
            <p:spPr>
              <a:xfrm>
                <a:off x="5626121" y="4987191"/>
                <a:ext cx="242059" cy="242059"/>
              </a:xfrm>
              <a:prstGeom prst="rect">
                <a:avLst/>
              </a:prstGeom>
              <a:grpFill/>
            </p:spPr>
          </p:pic>
          <p:pic>
            <p:nvPicPr>
              <p:cNvPr id="135" name="Picture 134"/>
              <p:cNvPicPr>
                <a:picLocks noChangeAspect="1"/>
              </p:cNvPicPr>
              <p:nvPr/>
            </p:nvPicPr>
            <p:blipFill rotWithShape="1">
              <a:blip r:embed="rId7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428" t="21428" r="21428" b="21428"/>
              <a:stretch/>
            </p:blipFill>
            <p:spPr>
              <a:xfrm>
                <a:off x="5626121" y="5275231"/>
                <a:ext cx="242059" cy="242059"/>
              </a:xfrm>
              <a:prstGeom prst="rect">
                <a:avLst/>
              </a:prstGeom>
              <a:grpFill/>
            </p:spPr>
          </p:pic>
          <p:pic>
            <p:nvPicPr>
              <p:cNvPr id="136" name="Picture 135"/>
              <p:cNvPicPr>
                <a:picLocks noChangeAspect="1"/>
              </p:cNvPicPr>
              <p:nvPr/>
            </p:nvPicPr>
            <p:blipFill rotWithShape="1">
              <a:blip r:embed="rId7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428" t="21428" r="21428" b="21428"/>
              <a:stretch/>
            </p:blipFill>
            <p:spPr>
              <a:xfrm>
                <a:off x="5626121" y="5563271"/>
                <a:ext cx="242059" cy="242059"/>
              </a:xfrm>
              <a:prstGeom prst="rect">
                <a:avLst/>
              </a:prstGeom>
              <a:grpFill/>
            </p:spPr>
          </p:pic>
        </p:grpSp>
        <p:sp>
          <p:nvSpPr>
            <p:cNvPr id="81" name="TextBox 123"/>
            <p:cNvSpPr txBox="1"/>
            <p:nvPr/>
          </p:nvSpPr>
          <p:spPr>
            <a:xfrm>
              <a:off x="4814648" y="4958327"/>
              <a:ext cx="130188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/>
                <a:t>Power Board</a:t>
              </a:r>
            </a:p>
          </p:txBody>
        </p:sp>
        <p:sp>
          <p:nvSpPr>
            <p:cNvPr id="82" name="Rectangle 81"/>
            <p:cNvSpPr/>
            <p:nvPr/>
          </p:nvSpPr>
          <p:spPr>
            <a:xfrm>
              <a:off x="2387172" y="4233371"/>
              <a:ext cx="987827" cy="357656"/>
            </a:xfrm>
            <a:prstGeom prst="rect">
              <a:avLst/>
            </a:prstGeom>
            <a:noFill/>
            <a:ln>
              <a:solidFill>
                <a:srgbClr val="2445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050" dirty="0">
                  <a:solidFill>
                    <a:schemeClr val="tx1"/>
                  </a:solidFill>
                </a:rPr>
                <a:t>Filtering Capacitors</a:t>
              </a:r>
            </a:p>
          </p:txBody>
        </p:sp>
        <p:sp>
          <p:nvSpPr>
            <p:cNvPr id="83" name="TextBox 126"/>
            <p:cNvSpPr txBox="1"/>
            <p:nvPr/>
          </p:nvSpPr>
          <p:spPr>
            <a:xfrm>
              <a:off x="3297464" y="3405297"/>
              <a:ext cx="12868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 err="1"/>
                <a:t>Samtec</a:t>
              </a:r>
              <a:r>
                <a:rPr lang="en-US" sz="1200" dirty="0"/>
                <a:t> </a:t>
              </a:r>
              <a:r>
                <a:rPr lang="en-US" sz="1200" dirty="0" err="1"/>
                <a:t>Twinax</a:t>
              </a:r>
              <a:r>
                <a:rPr lang="en-US" sz="1200" dirty="0"/>
                <a:t> “</a:t>
              </a:r>
              <a:r>
                <a:rPr lang="en-US" sz="1200" dirty="0" err="1"/>
                <a:t>FireFly</a:t>
              </a:r>
              <a:r>
                <a:rPr lang="en-US" sz="1200" dirty="0"/>
                <a:t>”</a:t>
              </a:r>
            </a:p>
          </p:txBody>
        </p:sp>
        <p:sp>
          <p:nvSpPr>
            <p:cNvPr id="84" name="TextBox 127"/>
            <p:cNvSpPr txBox="1"/>
            <p:nvPr/>
          </p:nvSpPr>
          <p:spPr>
            <a:xfrm>
              <a:off x="3018512" y="2586559"/>
              <a:ext cx="179613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100" dirty="0"/>
                <a:t>9 Data (1.2Gbps)</a:t>
              </a:r>
            </a:p>
            <a:p>
              <a:r>
                <a:rPr lang="en-US" sz="1100" dirty="0"/>
                <a:t>1 Clock, 1 Control/Trigger</a:t>
              </a:r>
            </a:p>
          </p:txBody>
        </p:sp>
        <p:sp>
          <p:nvSpPr>
            <p:cNvPr id="85" name="Right Arrow 84"/>
            <p:cNvSpPr/>
            <p:nvPr/>
          </p:nvSpPr>
          <p:spPr>
            <a:xfrm rot="10800000">
              <a:off x="3409480" y="4284961"/>
              <a:ext cx="1405166" cy="215908"/>
            </a:xfrm>
            <a:prstGeom prst="rightArrow">
              <a:avLst/>
            </a:prstGeom>
            <a:solidFill>
              <a:srgbClr val="24459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86" name="TextBox 129"/>
            <p:cNvSpPr txBox="1"/>
            <p:nvPr/>
          </p:nvSpPr>
          <p:spPr>
            <a:xfrm>
              <a:off x="4874531" y="1982934"/>
              <a:ext cx="114421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100" dirty="0" smtClean="0"/>
                <a:t>Readout Unit</a:t>
              </a:r>
            </a:p>
            <a:p>
              <a:r>
                <a:rPr lang="en-US" sz="1100" dirty="0" smtClean="0"/>
                <a:t>Front End</a:t>
              </a:r>
              <a:endParaRPr lang="en-US" sz="1100" dirty="0"/>
            </a:p>
          </p:txBody>
        </p:sp>
        <p:sp>
          <p:nvSpPr>
            <p:cNvPr id="87" name="TextBox 130"/>
            <p:cNvSpPr txBox="1"/>
            <p:nvPr/>
          </p:nvSpPr>
          <p:spPr>
            <a:xfrm>
              <a:off x="3620383" y="4442162"/>
              <a:ext cx="10728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200" dirty="0"/>
                <a:t>Regulated Power</a:t>
              </a:r>
            </a:p>
          </p:txBody>
        </p:sp>
        <p:sp>
          <p:nvSpPr>
            <p:cNvPr id="88" name="TextBox 131"/>
            <p:cNvSpPr txBox="1"/>
            <p:nvPr/>
          </p:nvSpPr>
          <p:spPr>
            <a:xfrm>
              <a:off x="7570471" y="3417382"/>
              <a:ext cx="14358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200" dirty="0" smtClean="0"/>
                <a:t>FELIX Back End</a:t>
              </a:r>
              <a:endParaRPr lang="en-US" sz="1200" dirty="0"/>
            </a:p>
          </p:txBody>
        </p:sp>
        <p:sp>
          <p:nvSpPr>
            <p:cNvPr id="89" name="Right Arrow 88"/>
            <p:cNvSpPr/>
            <p:nvPr/>
          </p:nvSpPr>
          <p:spPr>
            <a:xfrm>
              <a:off x="6265217" y="2899069"/>
              <a:ext cx="1320971" cy="432000"/>
            </a:xfrm>
            <a:prstGeom prst="rightArrow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900" dirty="0">
                  <a:solidFill>
                    <a:schemeClr val="tx1"/>
                  </a:solidFill>
                  <a:latin typeface="Calibri Light" panose="020F0302020204030204" pitchFamily="34" charset="0"/>
                </a:rPr>
                <a:t>Data (9.6 Gb/s max)</a:t>
              </a:r>
            </a:p>
          </p:txBody>
        </p:sp>
        <p:sp>
          <p:nvSpPr>
            <p:cNvPr id="90" name="Left-Right Arrow 89"/>
            <p:cNvSpPr/>
            <p:nvPr/>
          </p:nvSpPr>
          <p:spPr>
            <a:xfrm>
              <a:off x="6265217" y="2467069"/>
              <a:ext cx="1320970" cy="432000"/>
            </a:xfrm>
            <a:prstGeom prst="leftRightArrow">
              <a:avLst/>
            </a:prstGeom>
            <a:solidFill>
              <a:srgbClr val="F296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900" b="1" dirty="0">
                  <a:solidFill>
                    <a:schemeClr val="tx1"/>
                  </a:solidFill>
                  <a:latin typeface="Calibri Light" panose="020F0302020204030204" pitchFamily="34" charset="0"/>
                </a:rPr>
                <a:t>Control</a:t>
              </a:r>
            </a:p>
          </p:txBody>
        </p:sp>
        <p:sp>
          <p:nvSpPr>
            <p:cNvPr id="91" name="Left Arrow 90"/>
            <p:cNvSpPr/>
            <p:nvPr/>
          </p:nvSpPr>
          <p:spPr>
            <a:xfrm>
              <a:off x="6265218" y="3201381"/>
              <a:ext cx="1305253" cy="432000"/>
            </a:xfrm>
            <a:prstGeom prst="leftArrow">
              <a:avLst/>
            </a:prstGeom>
            <a:solidFill>
              <a:srgbClr val="FF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000" b="1" dirty="0">
                  <a:solidFill>
                    <a:schemeClr val="bg1"/>
                  </a:solidFill>
                  <a:latin typeface="Calibri Light" panose="020F0302020204030204" pitchFamily="34" charset="0"/>
                </a:rPr>
                <a:t>Trigger</a:t>
              </a:r>
            </a:p>
          </p:txBody>
        </p:sp>
        <p:sp>
          <p:nvSpPr>
            <p:cNvPr id="92" name="TextBox 142"/>
            <p:cNvSpPr txBox="1"/>
            <p:nvPr/>
          </p:nvSpPr>
          <p:spPr>
            <a:xfrm>
              <a:off x="121974" y="4007965"/>
              <a:ext cx="8408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 err="1"/>
                <a:t>Alpide</a:t>
              </a:r>
              <a:r>
                <a:rPr lang="en-US" sz="1200" dirty="0"/>
                <a:t> Sensors</a:t>
              </a:r>
            </a:p>
          </p:txBody>
        </p:sp>
        <p:cxnSp>
          <p:nvCxnSpPr>
            <p:cNvPr id="93" name="Straight Arrow Connector 92"/>
            <p:cNvCxnSpPr>
              <a:stCxn id="92" idx="0"/>
            </p:cNvCxnSpPr>
            <p:nvPr/>
          </p:nvCxnSpPr>
          <p:spPr>
            <a:xfrm flipH="1" flipV="1">
              <a:off x="343010" y="3272496"/>
              <a:ext cx="199387" cy="735469"/>
            </a:xfrm>
            <a:prstGeom prst="straightConnector1">
              <a:avLst/>
            </a:prstGeom>
            <a:ln>
              <a:solidFill>
                <a:srgbClr val="2445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Arrow Connector 93"/>
            <p:cNvCxnSpPr>
              <a:stCxn id="92" idx="0"/>
            </p:cNvCxnSpPr>
            <p:nvPr/>
          </p:nvCxnSpPr>
          <p:spPr>
            <a:xfrm flipV="1">
              <a:off x="542397" y="3272496"/>
              <a:ext cx="16901" cy="735469"/>
            </a:xfrm>
            <a:prstGeom prst="straightConnector1">
              <a:avLst/>
            </a:prstGeom>
            <a:ln>
              <a:solidFill>
                <a:srgbClr val="2445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Arrow Connector 94"/>
            <p:cNvCxnSpPr>
              <a:stCxn id="92" idx="2"/>
            </p:cNvCxnSpPr>
            <p:nvPr/>
          </p:nvCxnSpPr>
          <p:spPr>
            <a:xfrm flipV="1">
              <a:off x="542396" y="4390393"/>
              <a:ext cx="591276" cy="79236"/>
            </a:xfrm>
            <a:prstGeom prst="straightConnector1">
              <a:avLst/>
            </a:prstGeom>
            <a:ln>
              <a:solidFill>
                <a:srgbClr val="2445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TextBox 149"/>
            <p:cNvSpPr txBox="1"/>
            <p:nvPr/>
          </p:nvSpPr>
          <p:spPr>
            <a:xfrm>
              <a:off x="1259648" y="3825353"/>
              <a:ext cx="45217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/>
                <a:t>FPC</a:t>
              </a:r>
            </a:p>
          </p:txBody>
        </p:sp>
        <p:sp>
          <p:nvSpPr>
            <p:cNvPr id="97" name="TextBox 152"/>
            <p:cNvSpPr txBox="1"/>
            <p:nvPr/>
          </p:nvSpPr>
          <p:spPr>
            <a:xfrm>
              <a:off x="1441622" y="4500873"/>
              <a:ext cx="7234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/>
                <a:t>Cold Plate</a:t>
              </a:r>
            </a:p>
          </p:txBody>
        </p:sp>
        <p:cxnSp>
          <p:nvCxnSpPr>
            <p:cNvPr id="98" name="Elbow Connector 97"/>
            <p:cNvCxnSpPr>
              <a:stCxn id="82" idx="0"/>
            </p:cNvCxnSpPr>
            <p:nvPr/>
          </p:nvCxnSpPr>
          <p:spPr>
            <a:xfrm rot="16200000" flipV="1">
              <a:off x="2331420" y="3683706"/>
              <a:ext cx="373078" cy="726252"/>
            </a:xfrm>
            <a:prstGeom prst="bentConnector2">
              <a:avLst/>
            </a:prstGeom>
            <a:ln w="28575">
              <a:solidFill>
                <a:srgbClr val="2445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TextBox 157"/>
            <p:cNvSpPr txBox="1"/>
            <p:nvPr/>
          </p:nvSpPr>
          <p:spPr>
            <a:xfrm>
              <a:off x="4867263" y="4274332"/>
              <a:ext cx="9723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/>
                <a:t>regulators</a:t>
              </a:r>
            </a:p>
          </p:txBody>
        </p:sp>
        <p:cxnSp>
          <p:nvCxnSpPr>
            <p:cNvPr id="100" name="Straight Arrow Connector 99"/>
            <p:cNvCxnSpPr>
              <a:endCxn id="120" idx="0"/>
            </p:cNvCxnSpPr>
            <p:nvPr/>
          </p:nvCxnSpPr>
          <p:spPr>
            <a:xfrm>
              <a:off x="5353449" y="3543794"/>
              <a:ext cx="1" cy="195527"/>
            </a:xfrm>
            <a:prstGeom prst="straightConnector1">
              <a:avLst/>
            </a:prstGeom>
            <a:ln>
              <a:solidFill>
                <a:schemeClr val="accent2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TextBox 161"/>
            <p:cNvSpPr txBox="1"/>
            <p:nvPr/>
          </p:nvSpPr>
          <p:spPr>
            <a:xfrm>
              <a:off x="2170635" y="3808712"/>
              <a:ext cx="76668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/>
                <a:t>Power</a:t>
              </a:r>
            </a:p>
          </p:txBody>
        </p:sp>
        <p:sp>
          <p:nvSpPr>
            <p:cNvPr id="102" name="Left Brace 101"/>
            <p:cNvSpPr/>
            <p:nvPr/>
          </p:nvSpPr>
          <p:spPr>
            <a:xfrm rot="5400000">
              <a:off x="3752764" y="1527738"/>
              <a:ext cx="327635" cy="1796133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03" name="TextBox 163"/>
            <p:cNvSpPr txBox="1"/>
            <p:nvPr/>
          </p:nvSpPr>
          <p:spPr>
            <a:xfrm>
              <a:off x="3606549" y="1962871"/>
              <a:ext cx="6640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/>
                <a:t>5-10 m</a:t>
              </a:r>
            </a:p>
          </p:txBody>
        </p:sp>
        <p:sp>
          <p:nvSpPr>
            <p:cNvPr id="104" name="TextBox 166"/>
            <p:cNvSpPr txBox="1"/>
            <p:nvPr/>
          </p:nvSpPr>
          <p:spPr>
            <a:xfrm>
              <a:off x="6249316" y="2211228"/>
              <a:ext cx="1263369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50" dirty="0"/>
                <a:t>GBT Optical Links</a:t>
              </a:r>
            </a:p>
          </p:txBody>
        </p:sp>
        <p:sp>
          <p:nvSpPr>
            <p:cNvPr id="105" name="TextBox 167"/>
            <p:cNvSpPr txBox="1"/>
            <p:nvPr/>
          </p:nvSpPr>
          <p:spPr>
            <a:xfrm>
              <a:off x="542396" y="2467073"/>
              <a:ext cx="1357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/>
                <a:t>9-sensor Stave</a:t>
              </a:r>
            </a:p>
          </p:txBody>
        </p:sp>
        <p:sp>
          <p:nvSpPr>
            <p:cNvPr id="106" name="Rectangle 105"/>
            <p:cNvSpPr/>
            <p:nvPr/>
          </p:nvSpPr>
          <p:spPr>
            <a:xfrm rot="16200000">
              <a:off x="7979118" y="1806666"/>
              <a:ext cx="576081" cy="4320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200" dirty="0">
                  <a:latin typeface="Calibri Light" panose="020F0302020204030204" pitchFamily="34" charset="0"/>
                </a:rPr>
                <a:t>DCS</a:t>
              </a:r>
            </a:p>
          </p:txBody>
        </p:sp>
        <p:cxnSp>
          <p:nvCxnSpPr>
            <p:cNvPr id="107" name="Straight Arrow Connector 106"/>
            <p:cNvCxnSpPr/>
            <p:nvPr/>
          </p:nvCxnSpPr>
          <p:spPr>
            <a:xfrm>
              <a:off x="5852178" y="2022668"/>
              <a:ext cx="0" cy="335595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ys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Arrow Connector 107"/>
            <p:cNvCxnSpPr>
              <a:endCxn id="106" idx="0"/>
            </p:cNvCxnSpPr>
            <p:nvPr/>
          </p:nvCxnSpPr>
          <p:spPr>
            <a:xfrm flipV="1">
              <a:off x="5852178" y="2022666"/>
              <a:ext cx="2198980" cy="5122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TextBox 66"/>
            <p:cNvSpPr txBox="1"/>
            <p:nvPr/>
          </p:nvSpPr>
          <p:spPr>
            <a:xfrm>
              <a:off x="6986121" y="1811759"/>
              <a:ext cx="792109" cy="210909"/>
            </a:xfrm>
            <a:prstGeom prst="rect">
              <a:avLst/>
            </a:prstGeom>
            <a:noFill/>
          </p:spPr>
          <p:txBody>
            <a:bodyPr wrap="none" tIns="36000" bIns="36000" rtlCol="0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>
                  <a:solidFill>
                    <a:schemeClr val="tx2"/>
                  </a:solidFill>
                  <a:latin typeface="Calibri Light" panose="020F0302020204030204" pitchFamily="34" charset="0"/>
                </a:rPr>
                <a:t>CAN bus</a:t>
              </a:r>
            </a:p>
          </p:txBody>
        </p:sp>
        <p:cxnSp>
          <p:nvCxnSpPr>
            <p:cNvPr id="110" name="Straight Arrow Connector 109"/>
            <p:cNvCxnSpPr/>
            <p:nvPr/>
          </p:nvCxnSpPr>
          <p:spPr>
            <a:xfrm>
              <a:off x="8289586" y="2298349"/>
              <a:ext cx="0" cy="337711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11" name="Picture 110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605220" y="2620379"/>
              <a:ext cx="1353052" cy="834980"/>
            </a:xfrm>
            <a:prstGeom prst="rect">
              <a:avLst/>
            </a:prstGeom>
          </p:spPr>
        </p:pic>
        <p:sp>
          <p:nvSpPr>
            <p:cNvPr id="112" name="Rectangle 111"/>
            <p:cNvSpPr/>
            <p:nvPr/>
          </p:nvSpPr>
          <p:spPr>
            <a:xfrm rot="16200000">
              <a:off x="6440001" y="4121494"/>
              <a:ext cx="1518665" cy="432000"/>
            </a:xfrm>
            <a:prstGeom prst="rect">
              <a:avLst/>
            </a:prstGeom>
            <a:noFill/>
            <a:ln w="19050">
              <a:solidFill>
                <a:srgbClr val="C00000"/>
              </a:solidFill>
              <a:prstDash val="sysDot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200" dirty="0">
                  <a:latin typeface="Calibri Light" panose="020F0302020204030204" pitchFamily="34" charset="0"/>
                </a:rPr>
                <a:t>Power supplies</a:t>
              </a:r>
            </a:p>
          </p:txBody>
        </p:sp>
        <p:sp>
          <p:nvSpPr>
            <p:cNvPr id="113" name="Left Arrow 112"/>
            <p:cNvSpPr/>
            <p:nvPr/>
          </p:nvSpPr>
          <p:spPr>
            <a:xfrm>
              <a:off x="5820016" y="4159026"/>
              <a:ext cx="1148548" cy="432000"/>
            </a:xfrm>
            <a:prstGeom prst="leftArrow">
              <a:avLst/>
            </a:prstGeom>
            <a:solidFill>
              <a:srgbClr val="C0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800" dirty="0">
                  <a:solidFill>
                    <a:schemeClr val="tx1"/>
                  </a:solidFill>
                  <a:latin typeface="Calibri Light" panose="020F0302020204030204" pitchFamily="34" charset="0"/>
                </a:rPr>
                <a:t>Power</a:t>
              </a:r>
            </a:p>
          </p:txBody>
        </p:sp>
        <p:sp>
          <p:nvSpPr>
            <p:cNvPr id="114" name="Left Arrow 113"/>
            <p:cNvSpPr/>
            <p:nvPr/>
          </p:nvSpPr>
          <p:spPr>
            <a:xfrm rot="16200000">
              <a:off x="8212104" y="1843454"/>
              <a:ext cx="1146878" cy="345457"/>
            </a:xfrm>
            <a:prstGeom prst="leftArrow">
              <a:avLst/>
            </a:prstGeom>
            <a:solidFill>
              <a:srgbClr val="FF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000" b="1" dirty="0">
                  <a:solidFill>
                    <a:schemeClr val="bg1"/>
                  </a:solidFill>
                  <a:latin typeface="Calibri Light" panose="020F0302020204030204" pitchFamily="34" charset="0"/>
                </a:rPr>
                <a:t>Trigger &amp; Clock</a:t>
              </a:r>
            </a:p>
          </p:txBody>
        </p:sp>
        <p:cxnSp>
          <p:nvCxnSpPr>
            <p:cNvPr id="115" name="Straight Connector 114"/>
            <p:cNvCxnSpPr/>
            <p:nvPr/>
          </p:nvCxnSpPr>
          <p:spPr bwMode="auto">
            <a:xfrm>
              <a:off x="3620385" y="1442743"/>
              <a:ext cx="16933" cy="3990375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6" name="Straight Connector 115"/>
            <p:cNvCxnSpPr/>
            <p:nvPr/>
          </p:nvCxnSpPr>
          <p:spPr bwMode="auto">
            <a:xfrm flipH="1">
              <a:off x="6700504" y="1459609"/>
              <a:ext cx="18480" cy="3885641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9" name="TextBox 66"/>
            <p:cNvSpPr txBox="1"/>
            <p:nvPr/>
          </p:nvSpPr>
          <p:spPr>
            <a:xfrm>
              <a:off x="6847988" y="5216186"/>
              <a:ext cx="16621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>
                  <a:solidFill>
                    <a:srgbClr val="FF0000"/>
                  </a:solidFill>
                  <a:latin typeface="+mj-lt"/>
                </a:rPr>
                <a:t>Counting House</a:t>
              </a:r>
            </a:p>
          </p:txBody>
        </p:sp>
      </p:grpSp>
      <p:sp>
        <p:nvSpPr>
          <p:cNvPr id="137" name="Content Placeholder 2"/>
          <p:cNvSpPr txBox="1">
            <a:spLocks/>
          </p:cNvSpPr>
          <p:nvPr/>
        </p:nvSpPr>
        <p:spPr bwMode="auto">
          <a:xfrm>
            <a:off x="762000" y="4800601"/>
            <a:ext cx="80772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sz="1800" b="1" dirty="0" smtClean="0"/>
              <a:t>Back End</a:t>
            </a:r>
            <a:r>
              <a:rPr lang="en-US" sz="1800" dirty="0" smtClean="0"/>
              <a:t>-FELIX:</a:t>
            </a:r>
          </a:p>
          <a:p>
            <a:r>
              <a:rPr lang="en-US" sz="1800" dirty="0"/>
              <a:t>Data </a:t>
            </a:r>
            <a:r>
              <a:rPr lang="en-US" sz="1800" b="1" dirty="0"/>
              <a:t>readout</a:t>
            </a:r>
            <a:r>
              <a:rPr lang="en-US" sz="1800" dirty="0"/>
              <a:t> from 8 </a:t>
            </a:r>
            <a:r>
              <a:rPr lang="en-US" sz="1800" dirty="0" smtClean="0"/>
              <a:t>Readout Units</a:t>
            </a:r>
          </a:p>
          <a:p>
            <a:r>
              <a:rPr lang="en-US" sz="1800" dirty="0" smtClean="0"/>
              <a:t>Slow Control </a:t>
            </a:r>
            <a:r>
              <a:rPr lang="en-US" sz="1800" dirty="0"/>
              <a:t>and </a:t>
            </a:r>
            <a:r>
              <a:rPr lang="en-US" sz="1800" b="1" dirty="0"/>
              <a:t>Monitoring</a:t>
            </a:r>
            <a:r>
              <a:rPr lang="en-US" sz="1800" dirty="0"/>
              <a:t> to/from sensors </a:t>
            </a:r>
          </a:p>
          <a:p>
            <a:r>
              <a:rPr lang="en-US" sz="1800" b="1" dirty="0"/>
              <a:t>Trigger</a:t>
            </a:r>
            <a:r>
              <a:rPr lang="en-US" sz="1800" dirty="0"/>
              <a:t> and Timing systems interface</a:t>
            </a:r>
          </a:p>
          <a:p>
            <a:r>
              <a:rPr lang="en-US" sz="1800" b="1" dirty="0"/>
              <a:t>Data aggregation </a:t>
            </a:r>
            <a:r>
              <a:rPr lang="en-US" sz="1800" dirty="0"/>
              <a:t>and sub-event packaging</a:t>
            </a:r>
          </a:p>
          <a:p>
            <a:r>
              <a:rPr lang="en-US" sz="1800" dirty="0"/>
              <a:t>Data </a:t>
            </a:r>
            <a:r>
              <a:rPr lang="en-US" sz="1800" b="1" dirty="0"/>
              <a:t>transmission</a:t>
            </a:r>
            <a:r>
              <a:rPr lang="en-US" sz="1800" dirty="0"/>
              <a:t> through the </a:t>
            </a:r>
            <a:r>
              <a:rPr lang="en-US" sz="1800" dirty="0" err="1" smtClean="0"/>
              <a:t>PCIe</a:t>
            </a:r>
            <a:r>
              <a:rPr lang="en-US" sz="1800" dirty="0" smtClean="0"/>
              <a:t> to Server CPU </a:t>
            </a:r>
            <a:endParaRPr lang="en-US" sz="1800" dirty="0"/>
          </a:p>
          <a:p>
            <a:pPr marL="0" indent="0" algn="r">
              <a:buNone/>
            </a:pPr>
            <a:r>
              <a:rPr lang="en-US" sz="1800" dirty="0"/>
              <a:t> </a:t>
            </a:r>
          </a:p>
        </p:txBody>
      </p:sp>
      <p:sp>
        <p:nvSpPr>
          <p:cNvPr id="50" name="Slide Number Placeholder 49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>
              <a:defRPr/>
            </a:pPr>
            <a:fld id="{470E2682-44F7-8547-94DE-E699237E1B96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6" name="Freeform 5"/>
          <p:cNvSpPr/>
          <p:nvPr/>
        </p:nvSpPr>
        <p:spPr>
          <a:xfrm>
            <a:off x="28575" y="835967"/>
            <a:ext cx="9115425" cy="3812233"/>
          </a:xfrm>
          <a:custGeom>
            <a:avLst/>
            <a:gdLst>
              <a:gd name="connsiteX0" fmla="*/ 0 w 9115425"/>
              <a:gd name="connsiteY0" fmla="*/ 0 h 3629025"/>
              <a:gd name="connsiteX1" fmla="*/ 0 w 9115425"/>
              <a:gd name="connsiteY1" fmla="*/ 3629025 h 3629025"/>
              <a:gd name="connsiteX2" fmla="*/ 9096375 w 9115425"/>
              <a:gd name="connsiteY2" fmla="*/ 3629025 h 3629025"/>
              <a:gd name="connsiteX3" fmla="*/ 9115425 w 9115425"/>
              <a:gd name="connsiteY3" fmla="*/ 2286000 h 3629025"/>
              <a:gd name="connsiteX4" fmla="*/ 6200775 w 9115425"/>
              <a:gd name="connsiteY4" fmla="*/ 2305050 h 3629025"/>
              <a:gd name="connsiteX5" fmla="*/ 6210300 w 9115425"/>
              <a:gd name="connsiteY5" fmla="*/ 19050 h 3629025"/>
              <a:gd name="connsiteX6" fmla="*/ 0 w 9115425"/>
              <a:gd name="connsiteY6" fmla="*/ 0 h 3629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15425" h="3629025">
                <a:moveTo>
                  <a:pt x="0" y="0"/>
                </a:moveTo>
                <a:lnTo>
                  <a:pt x="0" y="3629025"/>
                </a:lnTo>
                <a:lnTo>
                  <a:pt x="9096375" y="3629025"/>
                </a:lnTo>
                <a:lnTo>
                  <a:pt x="9115425" y="2286000"/>
                </a:lnTo>
                <a:lnTo>
                  <a:pt x="6200775" y="2305050"/>
                </a:lnTo>
                <a:lnTo>
                  <a:pt x="6210300" y="1905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bg1">
                  <a:alpha val="73000"/>
                </a:schemeClr>
              </a:gs>
              <a:gs pos="100000">
                <a:schemeClr val="bg1">
                  <a:alpha val="67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764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990600"/>
          </a:xfrm>
        </p:spPr>
        <p:txBody>
          <a:bodyPr/>
          <a:lstStyle/>
          <a:p>
            <a:r>
              <a:rPr lang="en-US" dirty="0" smtClean="0"/>
              <a:t>FELIX</a:t>
            </a:r>
            <a:endParaRPr lang="en-US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228600" y="4114800"/>
            <a:ext cx="4343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>
                <a:solidFill>
                  <a:srgbClr val="FF0000"/>
                </a:solidFill>
              </a:rPr>
              <a:t>State Of the Art</a:t>
            </a:r>
            <a:r>
              <a:rPr lang="en-US" sz="1800" dirty="0" smtClean="0">
                <a:solidFill>
                  <a:srgbClr val="FF0000"/>
                </a:solidFill>
              </a:rPr>
              <a:t>:</a:t>
            </a:r>
            <a:endParaRPr lang="en-US" sz="1800" dirty="0" smtClean="0"/>
          </a:p>
          <a:p>
            <a:r>
              <a:rPr lang="en-US" sz="1800" dirty="0" smtClean="0"/>
              <a:t>Xilinx </a:t>
            </a:r>
            <a:r>
              <a:rPr lang="en-US" sz="1800" dirty="0" err="1" smtClean="0"/>
              <a:t>Kintex</a:t>
            </a:r>
            <a:r>
              <a:rPr lang="en-US" sz="1800" dirty="0" smtClean="0"/>
              <a:t> </a:t>
            </a:r>
            <a:r>
              <a:rPr lang="en-US" sz="1800" dirty="0" err="1" smtClean="0"/>
              <a:t>Ultrascale</a:t>
            </a:r>
            <a:r>
              <a:rPr lang="en-US" sz="1800" dirty="0" smtClean="0"/>
              <a:t> FPGA</a:t>
            </a:r>
            <a:endParaRPr lang="en-US" sz="1000" dirty="0" smtClean="0"/>
          </a:p>
          <a:p>
            <a:r>
              <a:rPr lang="en-US" sz="1800" dirty="0" smtClean="0"/>
              <a:t>48 bi-directional GBT links</a:t>
            </a:r>
          </a:p>
          <a:p>
            <a:r>
              <a:rPr lang="en-US" sz="1800" dirty="0" smtClean="0"/>
              <a:t>16 lane Gen3 </a:t>
            </a:r>
            <a:r>
              <a:rPr lang="en-US" sz="1800" dirty="0" err="1" smtClean="0"/>
              <a:t>PCIe</a:t>
            </a:r>
            <a:endParaRPr lang="en-US" sz="1800" dirty="0" smtClean="0"/>
          </a:p>
          <a:p>
            <a:pPr marL="0" indent="0">
              <a:buNone/>
            </a:pPr>
            <a:r>
              <a:rPr lang="en-US" sz="1800" u="sng" dirty="0"/>
              <a:t>Performance Summary</a:t>
            </a:r>
            <a:r>
              <a:rPr lang="en-US" sz="1800" dirty="0"/>
              <a:t>:</a:t>
            </a:r>
          </a:p>
          <a:p>
            <a:r>
              <a:rPr lang="en-US" sz="1800" dirty="0"/>
              <a:t>  </a:t>
            </a:r>
            <a:r>
              <a:rPr lang="en-US" sz="1800" dirty="0" err="1"/>
              <a:t>PCIe</a:t>
            </a:r>
            <a:r>
              <a:rPr lang="en-US" sz="1800" dirty="0"/>
              <a:t> </a:t>
            </a:r>
            <a:r>
              <a:rPr lang="en-US" sz="1800" dirty="0" err="1"/>
              <a:t>Tx</a:t>
            </a:r>
            <a:r>
              <a:rPr lang="en-US" sz="1800" dirty="0"/>
              <a:t> &gt; </a:t>
            </a:r>
            <a:r>
              <a:rPr lang="en-US" sz="1800" dirty="0" smtClean="0"/>
              <a:t> 101.7 Gb/s</a:t>
            </a:r>
            <a:endParaRPr lang="en-US" sz="1800" dirty="0"/>
          </a:p>
          <a:p>
            <a:r>
              <a:rPr lang="en-US" sz="1800" dirty="0"/>
              <a:t>  FEE Rx &lt; 80 Gb/s</a:t>
            </a:r>
          </a:p>
          <a:p>
            <a:pPr marL="0" indent="0">
              <a:buNone/>
            </a:pPr>
            <a:endParaRPr lang="en-US" sz="1800" dirty="0"/>
          </a:p>
          <a:p>
            <a:endParaRPr lang="en-US" sz="1800" dirty="0" smtClean="0"/>
          </a:p>
          <a:p>
            <a:endParaRPr lang="en-US" sz="1800" dirty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20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371" y="1097281"/>
            <a:ext cx="3304030" cy="2038945"/>
          </a:xfrm>
          <a:prstGeom prst="rect">
            <a:avLst/>
          </a:prstGeom>
        </p:spPr>
      </p:pic>
      <p:pic>
        <p:nvPicPr>
          <p:cNvPr id="13" name="Content Placeholder 4" descr="A screenshot of a cell phone&#10;&#10;Description generated with very high confidence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7"/>
          <a:stretch/>
        </p:blipFill>
        <p:spPr>
          <a:xfrm>
            <a:off x="4724400" y="3934114"/>
            <a:ext cx="2438400" cy="2740774"/>
          </a:xfrm>
          <a:prstGeom prst="rect">
            <a:avLst/>
          </a:prstGeom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>
              <a:defRPr/>
            </a:pPr>
            <a:fld id="{470E2682-44F7-8547-94DE-E699237E1B96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965700" y="6479599"/>
            <a:ext cx="1905000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9" name="Picture 8" descr="https://lh3.googleusercontent.com/08MpUNf51jKOY4osaIGpLgnRQvCLb9jQcEHI6t1GxTVpbD-K7mMG-FdeTEsjG9Po8UdRNlrLkL2ZbEAPqRi5GCo2PHUs1iDEQWcq4ONaBvLo191bEtNDAH_dXBrcKFewNqaeymAxEnHRH3mXzHU94LKTUnkPcpGnCspZozbGUhyYvjNxDZVcmukHR0gxjaDzLvu7sNwClT1Cy6vRepOhv9dstzZIXKOgunMTX8nES_Y6SohhMQ3gL_S6wswwRS0sofzYenMm-jScwJyV_rJx3N6Of1ZHa3_gp9e-vD2ZgIT6Joq1fU4sw6tj_B3NTVdMkdZLriK-qwf6HT38CRZ6bhz9UzXVKkr4CIVl7y17kRovf5Zo8vbKWTnILu-Y2wtBInacDINK_lS6mpD8sNzIKGUGwx_wgC6XfCi4VLLzO8weA67wvA9GxSomO4MBtGchPWoFZgtUiXtjEHcmLrg5hq3oqLyBNrY6cfYh5L1PJ8mw16xGB-ujM_pMU1WNWb7II-ViNkEmJJgYM625BFI-e6AkwNtVz1LheoCtffaZF-DkIf2A_brIkNcGq6DqK2CCzHOOkKYxhpN_jOGAg0qFq8hYkCKMxOK0P2b1lnDx=w2118-h1589-no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53" t="11638" r="13084" b="22870"/>
          <a:stretch/>
        </p:blipFill>
        <p:spPr bwMode="auto">
          <a:xfrm>
            <a:off x="7543800" y="1097281"/>
            <a:ext cx="1477170" cy="12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81" b="10148"/>
          <a:stretch/>
        </p:blipFill>
        <p:spPr>
          <a:xfrm>
            <a:off x="3733800" y="1097280"/>
            <a:ext cx="3777314" cy="2038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69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Put picture here of the </a:t>
            </a:r>
            <a:r>
              <a:rPr lang="en-US" dirty="0" err="1" smtClean="0"/>
              <a:t>Rus</a:t>
            </a:r>
            <a:r>
              <a:rPr lang="en-US" dirty="0" smtClean="0"/>
              <a:t> </a:t>
            </a:r>
            <a:r>
              <a:rPr lang="en-US" dirty="0" err="1" smtClean="0"/>
              <a:t>conneted</a:t>
            </a:r>
            <a:r>
              <a:rPr lang="en-US" dirty="0" smtClean="0"/>
              <a:t> to </a:t>
            </a:r>
            <a:r>
              <a:rPr lang="en-US" dirty="0" err="1" smtClean="0"/>
              <a:t>felix</a:t>
            </a:r>
            <a:r>
              <a:rPr lang="en-US" dirty="0" smtClean="0"/>
              <a:t> and emphasize connection to the outside world of MVTX are all optical!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4841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0"/>
            <a:ext cx="9296400" cy="990600"/>
          </a:xfrm>
        </p:spPr>
        <p:txBody>
          <a:bodyPr/>
          <a:lstStyle/>
          <a:p>
            <a:r>
              <a:rPr lang="en-US" dirty="0" smtClean="0"/>
              <a:t>Data Rate Requirements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1524000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 smtClean="0"/>
              <a:t>Readout Units 3 GBTX @ 0.4 GB/s = 1.2 GB/s &gt;133MB/s</a:t>
            </a:r>
          </a:p>
          <a:p>
            <a:r>
              <a:rPr lang="en-US" sz="1800" dirty="0" err="1" smtClean="0"/>
              <a:t>GBTx</a:t>
            </a:r>
            <a:r>
              <a:rPr lang="en-US" sz="1800" dirty="0"/>
              <a:t>: </a:t>
            </a:r>
            <a:r>
              <a:rPr lang="en-US" sz="1800" dirty="0" smtClean="0"/>
              <a:t>3.2-4.48Gb/s, 0.4 GB/s</a:t>
            </a:r>
            <a:endParaRPr lang="en-US" sz="1800" dirty="0"/>
          </a:p>
          <a:p>
            <a:pPr marL="0" indent="0">
              <a:buNone/>
            </a:pPr>
            <a:r>
              <a:rPr lang="en-US" sz="1800" dirty="0" smtClean="0"/>
              <a:t>FELIX (48 input on FELIX, twice the number needed to support 8 RUs (3 links))</a:t>
            </a:r>
          </a:p>
          <a:p>
            <a:r>
              <a:rPr lang="en-US" sz="1800" dirty="0" smtClean="0"/>
              <a:t>2x 8-lane </a:t>
            </a:r>
            <a:r>
              <a:rPr lang="en-US" sz="1800" dirty="0" err="1" smtClean="0"/>
              <a:t>PCIe</a:t>
            </a:r>
            <a:r>
              <a:rPr lang="en-US" sz="1800" dirty="0" smtClean="0"/>
              <a:t> Gen 3 @ 7880 MB/s = 15760 MB/s &gt; 848 MB/s</a:t>
            </a:r>
          </a:p>
          <a:p>
            <a:endParaRPr lang="en-US" sz="1800" dirty="0"/>
          </a:p>
          <a:p>
            <a:endParaRPr lang="en-US" sz="1800" dirty="0" smtClean="0"/>
          </a:p>
          <a:p>
            <a:endParaRPr lang="en-US" sz="1800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733800"/>
            <a:ext cx="4569945" cy="2957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>
              <a:defRPr/>
            </a:pPr>
            <a:fld id="{470E2682-44F7-8547-94DE-E699237E1B96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557" y="3777182"/>
            <a:ext cx="4227443" cy="2837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883" y="838200"/>
            <a:ext cx="7679917" cy="1487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162800" y="26670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DAREN BOX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62377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310890"/>
            <a:ext cx="5715000" cy="2937510"/>
          </a:xfrm>
        </p:spPr>
        <p:txBody>
          <a:bodyPr>
            <a:normAutofit fontScale="77500" lnSpcReduction="20000"/>
          </a:bodyPr>
          <a:lstStyle/>
          <a:p>
            <a:r>
              <a:rPr lang="en-US" sz="1800" dirty="0" smtClean="0"/>
              <a:t>Once </a:t>
            </a:r>
            <a:r>
              <a:rPr lang="en-US" sz="1800" dirty="0"/>
              <a:t>the Readout Unit </a:t>
            </a:r>
            <a:r>
              <a:rPr lang="en-US" sz="1800" dirty="0" smtClean="0"/>
              <a:t>arrived, successfully </a:t>
            </a:r>
            <a:r>
              <a:rPr lang="en-US" sz="1800" dirty="0"/>
              <a:t>configured, triggered and readout </a:t>
            </a:r>
            <a:r>
              <a:rPr lang="en-US" sz="1800" dirty="0" smtClean="0"/>
              <a:t>Stave:</a:t>
            </a:r>
          </a:p>
          <a:p>
            <a:pPr lvl="1"/>
            <a:r>
              <a:rPr lang="en-US" sz="1600" dirty="0" smtClean="0"/>
              <a:t>Readout Unit configures Stave using USB interface</a:t>
            </a:r>
          </a:p>
          <a:p>
            <a:pPr lvl="1"/>
            <a:r>
              <a:rPr lang="en-US" sz="1600" dirty="0" smtClean="0"/>
              <a:t>FELIX distributes </a:t>
            </a:r>
            <a:r>
              <a:rPr lang="en-US" sz="1600" dirty="0"/>
              <a:t>clock to </a:t>
            </a:r>
            <a:r>
              <a:rPr lang="en-US" sz="1600" dirty="0" smtClean="0"/>
              <a:t>Readout Unit</a:t>
            </a:r>
          </a:p>
          <a:p>
            <a:pPr lvl="1"/>
            <a:r>
              <a:rPr lang="en-US" sz="1600" dirty="0" smtClean="0"/>
              <a:t>Readout Unit distributes clock </a:t>
            </a:r>
            <a:r>
              <a:rPr lang="en-US" sz="1600" dirty="0"/>
              <a:t>to the </a:t>
            </a:r>
            <a:r>
              <a:rPr lang="en-US" sz="1600" dirty="0" smtClean="0"/>
              <a:t>Stave</a:t>
            </a:r>
            <a:endParaRPr lang="en-US" sz="1600" dirty="0"/>
          </a:p>
          <a:p>
            <a:pPr lvl="1"/>
            <a:r>
              <a:rPr lang="en-US" sz="1600" dirty="0" smtClean="0"/>
              <a:t>Stave is triggered, </a:t>
            </a:r>
            <a:r>
              <a:rPr lang="en-US" sz="1600" dirty="0"/>
              <a:t>sends data at </a:t>
            </a:r>
            <a:r>
              <a:rPr lang="en-US" sz="1600" dirty="0" smtClean="0"/>
              <a:t>1.2Gb/s</a:t>
            </a:r>
          </a:p>
          <a:p>
            <a:pPr lvl="1"/>
            <a:r>
              <a:rPr lang="en-US" sz="1600" dirty="0"/>
              <a:t>Configured GBT link to recover clock from </a:t>
            </a:r>
            <a:r>
              <a:rPr lang="en-US" sz="1600" dirty="0" smtClean="0"/>
              <a:t>FELIX</a:t>
            </a:r>
          </a:p>
          <a:p>
            <a:pPr lvl="1"/>
            <a:r>
              <a:rPr lang="en-US" sz="1600" dirty="0" smtClean="0"/>
              <a:t>Readout Unit receives the data and sends the data to FELIX over fiber using GBT link</a:t>
            </a:r>
          </a:p>
          <a:p>
            <a:pPr lvl="1"/>
            <a:r>
              <a:rPr lang="en-US" sz="1600" dirty="0" smtClean="0"/>
              <a:t>FELIX </a:t>
            </a:r>
            <a:r>
              <a:rPr lang="en-US" sz="1600" dirty="0"/>
              <a:t>packs </a:t>
            </a:r>
            <a:r>
              <a:rPr lang="en-US" sz="1600" dirty="0" smtClean="0"/>
              <a:t>data, stores it </a:t>
            </a:r>
            <a:r>
              <a:rPr lang="en-US" sz="1600" dirty="0"/>
              <a:t>on disk using </a:t>
            </a:r>
            <a:r>
              <a:rPr lang="en-US" sz="1600" dirty="0" smtClean="0"/>
              <a:t>RCDAQ</a:t>
            </a:r>
          </a:p>
          <a:p>
            <a:pPr lvl="1"/>
            <a:r>
              <a:rPr lang="en-US" sz="1600" dirty="0" smtClean="0"/>
              <a:t>ALPIDE triggered and read out at 15kHz, 448 hits</a:t>
            </a:r>
          </a:p>
          <a:p>
            <a:pPr lvl="1"/>
            <a:r>
              <a:rPr lang="en-US" sz="1600" dirty="0" smtClean="0"/>
              <a:t>Developed prototype RCDAQ plugin</a:t>
            </a:r>
          </a:p>
          <a:p>
            <a:pPr lvl="1"/>
            <a:r>
              <a:rPr lang="en-US" sz="1600" dirty="0" smtClean="0"/>
              <a:t>FELIX packs and places ALPIDE data on disk</a:t>
            </a:r>
          </a:p>
          <a:p>
            <a:pPr lvl="1"/>
            <a:r>
              <a:rPr lang="en-US" sz="1600" dirty="0" smtClean="0"/>
              <a:t>Emulated 8 RU’s using 1 fiber link per RU on FELIX, 15kHz</a:t>
            </a:r>
          </a:p>
          <a:p>
            <a:pPr marL="457200" lvl="1" indent="0">
              <a:buNone/>
            </a:pPr>
            <a:endParaRPr lang="en-US" sz="160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91600" cy="990600"/>
          </a:xfrm>
        </p:spPr>
        <p:txBody>
          <a:bodyPr/>
          <a:lstStyle/>
          <a:p>
            <a:r>
              <a:rPr lang="en-US" dirty="0" smtClean="0"/>
              <a:t>MVTX Full Chain</a:t>
            </a:r>
            <a:endParaRPr lang="en-US" dirty="0"/>
          </a:p>
        </p:txBody>
      </p:sp>
      <p:pic>
        <p:nvPicPr>
          <p:cNvPr id="10" name="Content Placeholder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0" y="1200150"/>
            <a:ext cx="28956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90600"/>
            <a:ext cx="5410200" cy="1952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1000" y="1600200"/>
            <a:ext cx="457200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900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152400" y="2933700"/>
            <a:ext cx="54864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Demonstrated Full MVTX Chain Readout</a:t>
            </a:r>
            <a:endParaRPr lang="en-US" sz="1800" b="1" dirty="0" smtClean="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>
              <a:defRPr/>
            </a:pPr>
            <a:fld id="{470E2682-44F7-8547-94DE-E699237E1B96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7543800" y="990600"/>
            <a:ext cx="0" cy="1143000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24" name="Straight Connector 23"/>
          <p:cNvCxnSpPr/>
          <p:nvPr/>
        </p:nvCxnSpPr>
        <p:spPr>
          <a:xfrm flipH="1">
            <a:off x="1905000" y="990600"/>
            <a:ext cx="56388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905000" y="990600"/>
            <a:ext cx="0" cy="3810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752600" y="1597968"/>
            <a:ext cx="381000" cy="2330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900" dirty="0"/>
          </a:p>
        </p:txBody>
      </p:sp>
      <p:sp>
        <p:nvSpPr>
          <p:cNvPr id="33" name="TextBox 32"/>
          <p:cNvSpPr txBox="1"/>
          <p:nvPr/>
        </p:nvSpPr>
        <p:spPr>
          <a:xfrm>
            <a:off x="1524000" y="1488757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 Readout</a:t>
            </a:r>
          </a:p>
          <a:p>
            <a:r>
              <a:rPr lang="en-US" sz="1200" dirty="0" smtClean="0"/>
              <a:t>     Unit</a:t>
            </a:r>
            <a:endParaRPr lang="en-US" sz="1200" dirty="0"/>
          </a:p>
        </p:txBody>
      </p:sp>
      <p:sp>
        <p:nvSpPr>
          <p:cNvPr id="34" name="TextBox 33"/>
          <p:cNvSpPr txBox="1"/>
          <p:nvPr/>
        </p:nvSpPr>
        <p:spPr>
          <a:xfrm>
            <a:off x="304800" y="1536412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Stave</a:t>
            </a:r>
            <a:endParaRPr lang="en-US" sz="1400" dirty="0"/>
          </a:p>
        </p:txBody>
      </p:sp>
      <p:sp>
        <p:nvSpPr>
          <p:cNvPr id="36" name="TextBox 35"/>
          <p:cNvSpPr txBox="1"/>
          <p:nvPr/>
        </p:nvSpPr>
        <p:spPr>
          <a:xfrm>
            <a:off x="4114800" y="1613357"/>
            <a:ext cx="381000" cy="2330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900" dirty="0"/>
          </a:p>
        </p:txBody>
      </p:sp>
      <p:sp>
        <p:nvSpPr>
          <p:cNvPr id="37" name="TextBox 36"/>
          <p:cNvSpPr txBox="1"/>
          <p:nvPr/>
        </p:nvSpPr>
        <p:spPr>
          <a:xfrm>
            <a:off x="3886200" y="1524000"/>
            <a:ext cx="83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FELIX</a:t>
            </a:r>
            <a:endParaRPr lang="en-US" sz="1600" dirty="0"/>
          </a:p>
        </p:txBody>
      </p:sp>
      <p:cxnSp>
        <p:nvCxnSpPr>
          <p:cNvPr id="38" name="Straight Connector 37"/>
          <p:cNvCxnSpPr/>
          <p:nvPr/>
        </p:nvCxnSpPr>
        <p:spPr>
          <a:xfrm flipH="1">
            <a:off x="609600" y="838200"/>
            <a:ext cx="8159750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609600" y="838200"/>
            <a:ext cx="0" cy="53340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Elbow Connector 50"/>
          <p:cNvCxnSpPr/>
          <p:nvPr/>
        </p:nvCxnSpPr>
        <p:spPr>
          <a:xfrm rot="5400000">
            <a:off x="7924800" y="1676400"/>
            <a:ext cx="1676400" cy="12700"/>
          </a:xfrm>
          <a:prstGeom prst="bentConnector3">
            <a:avLst>
              <a:gd name="adj1" fmla="val 50000"/>
            </a:avLst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4305300" y="1966752"/>
            <a:ext cx="0" cy="776448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H="1">
            <a:off x="4305300" y="2743200"/>
            <a:ext cx="1409700" cy="0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5715000" y="2743200"/>
            <a:ext cx="0" cy="990600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5715000" y="3733800"/>
            <a:ext cx="1295400" cy="0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6096000" y="5943600"/>
            <a:ext cx="2824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Server + FELIX</a:t>
            </a:r>
            <a:endParaRPr lang="en-US" dirty="0"/>
          </a:p>
        </p:txBody>
      </p:sp>
      <p:sp>
        <p:nvSpPr>
          <p:cNvPr id="80" name="TextBox 79"/>
          <p:cNvSpPr txBox="1"/>
          <p:nvPr/>
        </p:nvSpPr>
        <p:spPr>
          <a:xfrm>
            <a:off x="6096000" y="33528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Readout Unit + Stave</a:t>
            </a:r>
            <a:endParaRPr lang="en-US" dirty="0"/>
          </a:p>
        </p:txBody>
      </p:sp>
      <p:pic>
        <p:nvPicPr>
          <p:cNvPr id="81" name="Picture 80" descr="https://lh3.googleusercontent.com/sU-24uBdtEJWFfKGtfTF5Ht1xpvPFd5d6vv1GNI-X8y4J1KXl9nLBTIkZTTwczT6esywolS2ZhEwrQAlNLfNr8JRVEo6_SaV6dwgSkfniV29_jgFm1GFRmdEwhfXH9RjbTLdJ9zlbRLudIwY6UnAKiyRQ1AlL3jVtbeKyeXAR2l1aV2iJH8G-ZG2p-vOy-I3eA9aYbUo1fY-xWbl62mURGNmQNAaXoWg0CRuuvWUtQnHPFl8JbN1xbgfp0CNyN4HaFlgNRXkNvnGZrs0WAilIPz7i-quUyW7aNDrC2Oxb46Hop3eQNDk3qGmCM4qbLWpfB6cB90yjt2azzOVU8ZBrzaY7ZrJlLgCJ8iFe9JnVPmAJAoNqWG2TFM3i8hB7iv_s-WKyk9tl_BMkb2IGLxM89D0oDhHVs6PU5KQczViBqOhhE7b096BijHmRi3fSFIE2qRIkar0JnXgxrvniSbHFQZvQ5gUdi33pSX70esgJYfCev0yULJKyqM5z86THrVVJMdh9xscmCXq1LTck1NyKczNbyCFsJNGPXNt-a2gL6KBHJnsh39Lu8i-AmVkAr-OvtMuM8HvTedEcLAB1NG-zKsfFf3VMA0aMZBoWbycmLR96f8p1C8E9g=w1670-h939-no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129" y="4191000"/>
            <a:ext cx="3148221" cy="1770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5" name="Straight Arrow Connector 74"/>
          <p:cNvCxnSpPr/>
          <p:nvPr/>
        </p:nvCxnSpPr>
        <p:spPr>
          <a:xfrm>
            <a:off x="7010400" y="3733800"/>
            <a:ext cx="0" cy="1143000"/>
          </a:xfrm>
          <a:prstGeom prst="straightConnector1">
            <a:avLst/>
          </a:prstGeom>
          <a:ln w="254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6705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4525963"/>
          </a:xfrm>
        </p:spPr>
        <p:txBody>
          <a:bodyPr>
            <a:normAutofit/>
          </a:bodyPr>
          <a:lstStyle/>
          <a:p>
            <a:pPr marL="514350" indent="-514350">
              <a:buAutoNum type="arabicParenR"/>
            </a:pPr>
            <a:r>
              <a:rPr lang="en-US" sz="2000" dirty="0" smtClean="0"/>
              <a:t>Does the current design demonstrate that the MVTX Staves and Readout Units will be compliant with its specifications?</a:t>
            </a:r>
          </a:p>
          <a:p>
            <a:pPr marL="514350" indent="-514350">
              <a:buAutoNum type="arabicParenR"/>
            </a:pPr>
            <a:r>
              <a:rPr lang="en-US" sz="2000" dirty="0" smtClean="0"/>
              <a:t>Can the data from MVTX staves be extracted, readout and integrated into </a:t>
            </a:r>
            <a:r>
              <a:rPr lang="en-US" sz="2000" dirty="0" err="1" smtClean="0"/>
              <a:t>sPHENIX</a:t>
            </a:r>
            <a:r>
              <a:rPr lang="en-US" sz="2000" dirty="0" smtClean="0"/>
              <a:t> </a:t>
            </a:r>
            <a:r>
              <a:rPr lang="en-US" sz="2000" smtClean="0"/>
              <a:t>Data Acquisition </a:t>
            </a:r>
            <a:r>
              <a:rPr lang="en-US" sz="2000" dirty="0" smtClean="0"/>
              <a:t>System?</a:t>
            </a:r>
          </a:p>
          <a:p>
            <a:pPr marL="514350" indent="-514350">
              <a:buAutoNum type="arabicParenR"/>
            </a:pPr>
            <a:r>
              <a:rPr lang="en-US" sz="2000" dirty="0" smtClean="0"/>
              <a:t>Are the electrical interfaces of the Staves and Readout Units to the other </a:t>
            </a:r>
            <a:r>
              <a:rPr lang="en-US" sz="2000" dirty="0" err="1" smtClean="0"/>
              <a:t>sPHENIX</a:t>
            </a:r>
            <a:r>
              <a:rPr lang="en-US" sz="2000" dirty="0" smtClean="0"/>
              <a:t> components at a proper level of understanding</a:t>
            </a:r>
          </a:p>
        </p:txBody>
      </p:sp>
    </p:spTree>
    <p:extLst>
      <p:ext uri="{BB962C8B-B14F-4D97-AF65-F5344CB8AC3E}">
        <p14:creationId xmlns:p14="http://schemas.microsoft.com/office/powerpoint/2010/main" val="20337681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r>
              <a:rPr lang="en-US" dirty="0" smtClean="0"/>
              <a:t>RCDAQ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8610600" cy="2590800"/>
          </a:xfrm>
        </p:spPr>
        <p:txBody>
          <a:bodyPr/>
          <a:lstStyle/>
          <a:p>
            <a:r>
              <a:rPr lang="en-US" sz="2800" dirty="0" smtClean="0"/>
              <a:t>RCDAQ = </a:t>
            </a:r>
            <a:r>
              <a:rPr lang="en-US" sz="2800" dirty="0" err="1" smtClean="0"/>
              <a:t>sPHENIX</a:t>
            </a:r>
            <a:r>
              <a:rPr lang="en-US" sz="2800" dirty="0" smtClean="0"/>
              <a:t> DAQ</a:t>
            </a:r>
            <a:endParaRPr lang="en-US" sz="2800" dirty="0"/>
          </a:p>
          <a:p>
            <a:pPr lvl="1"/>
            <a:r>
              <a:rPr lang="en-US" sz="2400" dirty="0" smtClean="0"/>
              <a:t>Our accomplishments of integrating FELIX with RCDAQ prove that MVTX should tie into </a:t>
            </a:r>
            <a:r>
              <a:rPr lang="en-US" sz="2400" dirty="0" err="1" smtClean="0"/>
              <a:t>sPHENIX</a:t>
            </a:r>
            <a:r>
              <a:rPr lang="en-US" sz="2400" dirty="0" smtClean="0"/>
              <a:t> day one. </a:t>
            </a:r>
          </a:p>
          <a:p>
            <a:pPr lvl="1"/>
            <a:r>
              <a:rPr lang="en-US" sz="2400" dirty="0" smtClean="0"/>
              <a:t>Plots generated by RCDAQ show pulsed Pixels readout by Readout Unit and FELIX</a:t>
            </a:r>
          </a:p>
        </p:txBody>
      </p:sp>
      <p:pic>
        <p:nvPicPr>
          <p:cNvPr id="12" name="Picture 11" descr="maps2.gi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784" y="3657601"/>
            <a:ext cx="3632816" cy="2478200"/>
          </a:xfrm>
          <a:prstGeom prst="rect">
            <a:avLst/>
          </a:prstGeom>
        </p:spPr>
      </p:pic>
      <p:pic>
        <p:nvPicPr>
          <p:cNvPr id="13" name="Picture 12" descr="maps1.gi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96" y="3657600"/>
            <a:ext cx="3632816" cy="24782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>
              <a:defRPr/>
            </a:pPr>
            <a:fld id="{470E2682-44F7-8547-94DE-E699237E1B96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1066800" y="6154851"/>
            <a:ext cx="67056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Full MVTX Readout Chain integrated with </a:t>
            </a:r>
            <a:r>
              <a:rPr lang="en-US" sz="2000" dirty="0" err="1" smtClean="0">
                <a:solidFill>
                  <a:srgbClr val="FF0000"/>
                </a:solidFill>
              </a:rPr>
              <a:t>sPHENIX</a:t>
            </a:r>
            <a:r>
              <a:rPr lang="en-US" sz="2000" dirty="0" smtClean="0">
                <a:solidFill>
                  <a:srgbClr val="FF0000"/>
                </a:solidFill>
              </a:rPr>
              <a:t> DAQ</a:t>
            </a:r>
            <a:endParaRPr lang="en-US" sz="1800" b="1" dirty="0" smtClean="0">
              <a:solidFill>
                <a:srgbClr val="FF0000"/>
              </a:solidFill>
            </a:endParaRPr>
          </a:p>
        </p:txBody>
      </p:sp>
      <p:pic>
        <p:nvPicPr>
          <p:cNvPr id="9" name="Picture 38" descr="LDRD Logo.psd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5" t="2974" r="5492" b="34135"/>
          <a:stretch>
            <a:fillRect/>
          </a:stretch>
        </p:blipFill>
        <p:spPr bwMode="auto">
          <a:xfrm>
            <a:off x="0" y="6491777"/>
            <a:ext cx="762000" cy="366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8397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sPHENIX</a:t>
            </a:r>
            <a:r>
              <a:rPr lang="en-US" dirty="0" smtClean="0"/>
              <a:t> DAQ Architecture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xmlns:lc="http://schemas.openxmlformats.org/drawingml/2006/lockedCanvas" id="{809F2702-CAFE-2D42-9F4A-0B8919D7F062}"/>
              </a:ext>
            </a:extLst>
          </p:cNvPr>
          <p:cNvSpPr/>
          <p:nvPr/>
        </p:nvSpPr>
        <p:spPr>
          <a:xfrm>
            <a:off x="6817477" y="2103850"/>
            <a:ext cx="1904723" cy="257372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xmlns:lc="http://schemas.openxmlformats.org/drawingml/2006/lockedCanvas" id="{ADD5644D-6DC5-6A41-9651-8317CBCE83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6423" y="1929718"/>
            <a:ext cx="2426750" cy="2685339"/>
          </a:xfrm>
          <a:prstGeom prst="rect">
            <a:avLst/>
          </a:prstGeom>
          <a:solidFill>
            <a:srgbClr val="EAEAEA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6" name="Line 52">
            <a:extLst>
              <a:ext uri="{FF2B5EF4-FFF2-40B4-BE49-F238E27FC236}">
                <a16:creationId xmlns="" xmlns:a16="http://schemas.microsoft.com/office/drawing/2014/main" xmlns:lc="http://schemas.openxmlformats.org/drawingml/2006/lockedCanvas" id="{599B2A2E-B953-704F-94F7-2798D254F203}"/>
              </a:ext>
            </a:extLst>
          </p:cNvPr>
          <p:cNvSpPr>
            <a:spLocks noChangeShapeType="1"/>
          </p:cNvSpPr>
          <p:nvPr/>
        </p:nvSpPr>
        <p:spPr bwMode="auto">
          <a:xfrm>
            <a:off x="5826510" y="4044020"/>
            <a:ext cx="245958" cy="1123"/>
          </a:xfrm>
          <a:prstGeom prst="line">
            <a:avLst/>
          </a:prstGeom>
          <a:noFill/>
          <a:ln w="19080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7" name="Line 58">
            <a:extLst>
              <a:ext uri="{FF2B5EF4-FFF2-40B4-BE49-F238E27FC236}">
                <a16:creationId xmlns="" xmlns:a16="http://schemas.microsoft.com/office/drawing/2014/main" xmlns:lc="http://schemas.openxmlformats.org/drawingml/2006/lockedCanvas" id="{9E3E643B-8E65-6946-879A-6C0B1548B300}"/>
              </a:ext>
            </a:extLst>
          </p:cNvPr>
          <p:cNvSpPr>
            <a:spLocks noChangeShapeType="1"/>
          </p:cNvSpPr>
          <p:nvPr/>
        </p:nvSpPr>
        <p:spPr bwMode="auto">
          <a:xfrm>
            <a:off x="5579581" y="4205679"/>
            <a:ext cx="487223" cy="1123"/>
          </a:xfrm>
          <a:prstGeom prst="line">
            <a:avLst/>
          </a:prstGeom>
          <a:noFill/>
          <a:ln w="19080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8" name="Line 52">
            <a:extLst>
              <a:ext uri="{FF2B5EF4-FFF2-40B4-BE49-F238E27FC236}">
                <a16:creationId xmlns="" xmlns:a16="http://schemas.microsoft.com/office/drawing/2014/main" xmlns:lc="http://schemas.openxmlformats.org/drawingml/2006/lockedCanvas" id="{8C3DD3B4-E346-6848-8FB7-C852419EB1F0}"/>
              </a:ext>
            </a:extLst>
          </p:cNvPr>
          <p:cNvSpPr>
            <a:spLocks noChangeShapeType="1"/>
          </p:cNvSpPr>
          <p:nvPr/>
        </p:nvSpPr>
        <p:spPr bwMode="auto">
          <a:xfrm>
            <a:off x="5814530" y="4373334"/>
            <a:ext cx="245958" cy="1123"/>
          </a:xfrm>
          <a:prstGeom prst="line">
            <a:avLst/>
          </a:prstGeom>
          <a:noFill/>
          <a:ln w="19080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9" name="Line 84">
            <a:extLst>
              <a:ext uri="{FF2B5EF4-FFF2-40B4-BE49-F238E27FC236}">
                <a16:creationId xmlns="" xmlns:a16="http://schemas.microsoft.com/office/drawing/2014/main" xmlns:lc="http://schemas.openxmlformats.org/drawingml/2006/lockedCanvas" id="{CC882A23-D727-BF42-B4CC-0B7A689CB2D5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4850" y="2450342"/>
            <a:ext cx="323318" cy="1123"/>
          </a:xfrm>
          <a:prstGeom prst="line">
            <a:avLst/>
          </a:prstGeom>
          <a:noFill/>
          <a:ln w="1836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>
              <a:defRPr/>
            </a:pPr>
            <a:endParaRPr lang="en-US">
              <a:cs typeface="Arial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xmlns:lc="http://schemas.openxmlformats.org/drawingml/2006/lockedCanvas" id="{7BD7BF8C-54DE-6D4C-8AB4-6977EE712315}"/>
              </a:ext>
            </a:extLst>
          </p:cNvPr>
          <p:cNvGrpSpPr>
            <a:grpSpLocks/>
          </p:cNvGrpSpPr>
          <p:nvPr/>
        </p:nvGrpSpPr>
        <p:grpSpPr bwMode="auto">
          <a:xfrm>
            <a:off x="2756772" y="2159635"/>
            <a:ext cx="584893" cy="422111"/>
            <a:chOff x="1236" y="3274"/>
            <a:chExt cx="521" cy="376"/>
          </a:xfrm>
        </p:grpSpPr>
        <p:sp>
          <p:nvSpPr>
            <p:cNvPr id="136" name="Rectangle 135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B289F827-DCC8-B541-9974-37679C3105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2" y="3410"/>
              <a:ext cx="385" cy="240"/>
            </a:xfrm>
            <a:prstGeom prst="rect">
              <a:avLst/>
            </a:prstGeom>
            <a:solidFill>
              <a:srgbClr val="33CC66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9pPr>
            </a:lstStyle>
            <a:p>
              <a:pPr algn="ctr">
                <a:lnSpc>
                  <a:spcPct val="125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GB" sz="1200">
                  <a:solidFill>
                    <a:srgbClr val="FFFFFF"/>
                  </a:solidFill>
                  <a:cs typeface="Arial" charset="0"/>
                </a:rPr>
                <a:t>DCM</a:t>
              </a:r>
            </a:p>
          </p:txBody>
        </p:sp>
        <p:sp>
          <p:nvSpPr>
            <p:cNvPr id="137" name="Rectangle 136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5A0436AC-0BF9-E843-BB1B-B97251B3FC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7" y="3365"/>
              <a:ext cx="385" cy="240"/>
            </a:xfrm>
            <a:prstGeom prst="rect">
              <a:avLst/>
            </a:prstGeom>
            <a:solidFill>
              <a:srgbClr val="33CC66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9pPr>
            </a:lstStyle>
            <a:p>
              <a:pPr algn="ctr">
                <a:lnSpc>
                  <a:spcPct val="125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GB" sz="1200">
                  <a:solidFill>
                    <a:srgbClr val="FFFFFF"/>
                  </a:solidFill>
                  <a:cs typeface="Arial" charset="0"/>
                </a:rPr>
                <a:t>DCM</a:t>
              </a:r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9CADF7A5-AF9A-B349-AD1E-08B81CBEE4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1" y="3319"/>
              <a:ext cx="385" cy="240"/>
            </a:xfrm>
            <a:prstGeom prst="rect">
              <a:avLst/>
            </a:prstGeom>
            <a:solidFill>
              <a:srgbClr val="33CC66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9pPr>
            </a:lstStyle>
            <a:p>
              <a:pPr algn="ctr">
                <a:lnSpc>
                  <a:spcPct val="125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GB" sz="1200">
                  <a:solidFill>
                    <a:srgbClr val="FFFFFF"/>
                  </a:solidFill>
                  <a:cs typeface="Arial" charset="0"/>
                </a:rPr>
                <a:t>DCM</a:t>
              </a:r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DF80F35B-C964-6646-A612-0CCD9871BD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36" y="3274"/>
              <a:ext cx="385" cy="240"/>
            </a:xfrm>
            <a:prstGeom prst="rect">
              <a:avLst/>
            </a:prstGeom>
            <a:solidFill>
              <a:srgbClr val="33CC66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9pPr>
            </a:lstStyle>
            <a:p>
              <a:pPr algn="ctr">
                <a:lnSpc>
                  <a:spcPct val="125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GB" sz="1200" dirty="0">
                  <a:solidFill>
                    <a:srgbClr val="FFFFFF"/>
                  </a:solidFill>
                  <a:cs typeface="Arial" charset="0"/>
                </a:rPr>
                <a:t>DCM2</a:t>
              </a:r>
            </a:p>
          </p:txBody>
        </p:sp>
      </p:grpSp>
      <p:sp>
        <p:nvSpPr>
          <p:cNvPr id="11" name="Line 90">
            <a:extLst>
              <a:ext uri="{FF2B5EF4-FFF2-40B4-BE49-F238E27FC236}">
                <a16:creationId xmlns="" xmlns:a16="http://schemas.microsoft.com/office/drawing/2014/main" xmlns:lc="http://schemas.openxmlformats.org/drawingml/2006/lockedCanvas" id="{F0C11F5D-ED46-0A49-A7D1-DA25EBC85D37}"/>
              </a:ext>
            </a:extLst>
          </p:cNvPr>
          <p:cNvSpPr>
            <a:spLocks noChangeShapeType="1"/>
          </p:cNvSpPr>
          <p:nvPr/>
        </p:nvSpPr>
        <p:spPr bwMode="auto">
          <a:xfrm>
            <a:off x="3262029" y="3116908"/>
            <a:ext cx="323318" cy="1123"/>
          </a:xfrm>
          <a:prstGeom prst="line">
            <a:avLst/>
          </a:prstGeom>
          <a:noFill/>
          <a:ln w="1836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xmlns:lc="http://schemas.openxmlformats.org/drawingml/2006/lockedCanvas" id="{2179BA5C-8C79-BC44-AA18-80A94F2CF1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5819" y="2343692"/>
            <a:ext cx="432214" cy="269432"/>
          </a:xfrm>
          <a:prstGeom prst="rect">
            <a:avLst/>
          </a:prstGeom>
          <a:solidFill>
            <a:srgbClr val="FFFFCC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 algn="ctr">
              <a:lnSpc>
                <a:spcPct val="12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1200" dirty="0">
                <a:solidFill>
                  <a:srgbClr val="000000"/>
                </a:solidFill>
                <a:cs typeface="Arial" charset="0"/>
              </a:rPr>
              <a:t>SEB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xmlns:lc="http://schemas.openxmlformats.org/drawingml/2006/lockedCanvas" id="{6685E758-9DA3-B244-9B45-0EDE19AB05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5819" y="2992574"/>
            <a:ext cx="432214" cy="269432"/>
          </a:xfrm>
          <a:prstGeom prst="rect">
            <a:avLst/>
          </a:prstGeom>
          <a:solidFill>
            <a:srgbClr val="FFFFCC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 algn="ctr">
              <a:lnSpc>
                <a:spcPct val="12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1200">
                <a:solidFill>
                  <a:srgbClr val="000000"/>
                </a:solidFill>
                <a:cs typeface="Arial" charset="0"/>
              </a:rPr>
              <a:t>SEB</a:t>
            </a:r>
          </a:p>
        </p:txBody>
      </p:sp>
      <p:sp>
        <p:nvSpPr>
          <p:cNvPr id="14" name="Line 36">
            <a:extLst>
              <a:ext uri="{FF2B5EF4-FFF2-40B4-BE49-F238E27FC236}">
                <a16:creationId xmlns="" xmlns:a16="http://schemas.microsoft.com/office/drawing/2014/main" xmlns:lc="http://schemas.openxmlformats.org/drawingml/2006/lockedCanvas" id="{76A7CFF2-FF3B-A342-B745-2BF372921470}"/>
              </a:ext>
            </a:extLst>
          </p:cNvPr>
          <p:cNvSpPr>
            <a:spLocks noChangeShapeType="1"/>
          </p:cNvSpPr>
          <p:nvPr/>
        </p:nvSpPr>
        <p:spPr bwMode="auto">
          <a:xfrm>
            <a:off x="3949156" y="2533553"/>
            <a:ext cx="487223" cy="1123"/>
          </a:xfrm>
          <a:prstGeom prst="line">
            <a:avLst/>
          </a:prstGeom>
          <a:noFill/>
          <a:ln w="38160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5" name="Line 40">
            <a:extLst>
              <a:ext uri="{FF2B5EF4-FFF2-40B4-BE49-F238E27FC236}">
                <a16:creationId xmlns="" xmlns:a16="http://schemas.microsoft.com/office/drawing/2014/main" xmlns:lc="http://schemas.openxmlformats.org/drawingml/2006/lockedCanvas" id="{83D51ACD-4D69-3747-B2A8-0C51B7516529}"/>
              </a:ext>
            </a:extLst>
          </p:cNvPr>
          <p:cNvSpPr>
            <a:spLocks noChangeShapeType="1"/>
          </p:cNvSpPr>
          <p:nvPr/>
        </p:nvSpPr>
        <p:spPr bwMode="auto">
          <a:xfrm>
            <a:off x="4918728" y="2685251"/>
            <a:ext cx="432214" cy="1122"/>
          </a:xfrm>
          <a:prstGeom prst="line">
            <a:avLst/>
          </a:prstGeom>
          <a:noFill/>
          <a:ln w="38160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6" name="Line 37">
            <a:extLst>
              <a:ext uri="{FF2B5EF4-FFF2-40B4-BE49-F238E27FC236}">
                <a16:creationId xmlns="" xmlns:a16="http://schemas.microsoft.com/office/drawing/2014/main" xmlns:lc="http://schemas.openxmlformats.org/drawingml/2006/lockedCanvas" id="{C551584E-79C3-7D4F-AE05-5E51C0FAB320}"/>
              </a:ext>
            </a:extLst>
          </p:cNvPr>
          <p:cNvSpPr>
            <a:spLocks noChangeShapeType="1"/>
          </p:cNvSpPr>
          <p:nvPr/>
        </p:nvSpPr>
        <p:spPr bwMode="auto">
          <a:xfrm>
            <a:off x="3949156" y="2832695"/>
            <a:ext cx="487223" cy="1122"/>
          </a:xfrm>
          <a:prstGeom prst="line">
            <a:avLst/>
          </a:prstGeom>
          <a:noFill/>
          <a:ln w="38160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7" name="Line 41">
            <a:extLst>
              <a:ext uri="{FF2B5EF4-FFF2-40B4-BE49-F238E27FC236}">
                <a16:creationId xmlns="" xmlns:a16="http://schemas.microsoft.com/office/drawing/2014/main" xmlns:lc="http://schemas.openxmlformats.org/drawingml/2006/lockedCanvas" id="{E8037132-B799-8545-8887-8A69C03F4685}"/>
              </a:ext>
            </a:extLst>
          </p:cNvPr>
          <p:cNvSpPr>
            <a:spLocks noChangeShapeType="1"/>
          </p:cNvSpPr>
          <p:nvPr/>
        </p:nvSpPr>
        <p:spPr bwMode="auto">
          <a:xfrm>
            <a:off x="4918728" y="3010814"/>
            <a:ext cx="432214" cy="1122"/>
          </a:xfrm>
          <a:prstGeom prst="line">
            <a:avLst/>
          </a:prstGeom>
          <a:noFill/>
          <a:ln w="38160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8" name="Line 42">
            <a:extLst>
              <a:ext uri="{FF2B5EF4-FFF2-40B4-BE49-F238E27FC236}">
                <a16:creationId xmlns="" xmlns:a16="http://schemas.microsoft.com/office/drawing/2014/main" xmlns:lc="http://schemas.openxmlformats.org/drawingml/2006/lockedCanvas" id="{3F1C7306-5530-6C40-8BB3-50F74E5EFB88}"/>
              </a:ext>
            </a:extLst>
          </p:cNvPr>
          <p:cNvSpPr>
            <a:spLocks noChangeShapeType="1"/>
          </p:cNvSpPr>
          <p:nvPr/>
        </p:nvSpPr>
        <p:spPr bwMode="auto">
          <a:xfrm>
            <a:off x="4918728" y="3336378"/>
            <a:ext cx="432214" cy="1122"/>
          </a:xfrm>
          <a:prstGeom prst="line">
            <a:avLst/>
          </a:prstGeom>
          <a:noFill/>
          <a:ln w="38160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9" name="Line 43">
            <a:extLst>
              <a:ext uri="{FF2B5EF4-FFF2-40B4-BE49-F238E27FC236}">
                <a16:creationId xmlns="" xmlns:a16="http://schemas.microsoft.com/office/drawing/2014/main" xmlns:lc="http://schemas.openxmlformats.org/drawingml/2006/lockedCanvas" id="{A72CB72F-D363-EE4A-855E-C3155F420788}"/>
              </a:ext>
            </a:extLst>
          </p:cNvPr>
          <p:cNvSpPr>
            <a:spLocks noChangeShapeType="1"/>
          </p:cNvSpPr>
          <p:nvPr/>
        </p:nvSpPr>
        <p:spPr bwMode="auto">
          <a:xfrm>
            <a:off x="4918728" y="3665684"/>
            <a:ext cx="432214" cy="1122"/>
          </a:xfrm>
          <a:prstGeom prst="line">
            <a:avLst/>
          </a:prstGeom>
          <a:noFill/>
          <a:ln w="38160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20" name="Line 44">
            <a:extLst>
              <a:ext uri="{FF2B5EF4-FFF2-40B4-BE49-F238E27FC236}">
                <a16:creationId xmlns="" xmlns:a16="http://schemas.microsoft.com/office/drawing/2014/main" xmlns:lc="http://schemas.openxmlformats.org/drawingml/2006/lockedCanvas" id="{5B646B94-ED90-8E4D-BFBD-0F1807B8056D}"/>
              </a:ext>
            </a:extLst>
          </p:cNvPr>
          <p:cNvSpPr>
            <a:spLocks noChangeShapeType="1"/>
          </p:cNvSpPr>
          <p:nvPr/>
        </p:nvSpPr>
        <p:spPr bwMode="auto">
          <a:xfrm>
            <a:off x="4918728" y="2523591"/>
            <a:ext cx="216669" cy="1122"/>
          </a:xfrm>
          <a:prstGeom prst="line">
            <a:avLst/>
          </a:prstGeom>
          <a:noFill/>
          <a:ln w="38160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21" name="Line 45">
            <a:extLst>
              <a:ext uri="{FF2B5EF4-FFF2-40B4-BE49-F238E27FC236}">
                <a16:creationId xmlns="" xmlns:a16="http://schemas.microsoft.com/office/drawing/2014/main" xmlns:lc="http://schemas.openxmlformats.org/drawingml/2006/lockedCanvas" id="{38BD126D-F645-F14D-A585-B29ADB6B1340}"/>
              </a:ext>
            </a:extLst>
          </p:cNvPr>
          <p:cNvSpPr>
            <a:spLocks noChangeShapeType="1"/>
          </p:cNvSpPr>
          <p:nvPr/>
        </p:nvSpPr>
        <p:spPr bwMode="auto">
          <a:xfrm>
            <a:off x="4918728" y="2849155"/>
            <a:ext cx="216669" cy="1122"/>
          </a:xfrm>
          <a:prstGeom prst="line">
            <a:avLst/>
          </a:prstGeom>
          <a:noFill/>
          <a:ln w="38160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22" name="Line 46">
            <a:extLst>
              <a:ext uri="{FF2B5EF4-FFF2-40B4-BE49-F238E27FC236}">
                <a16:creationId xmlns="" xmlns:a16="http://schemas.microsoft.com/office/drawing/2014/main" xmlns:lc="http://schemas.openxmlformats.org/drawingml/2006/lockedCanvas" id="{7F562048-571A-A84B-BAEF-EC7DF02F8351}"/>
              </a:ext>
            </a:extLst>
          </p:cNvPr>
          <p:cNvSpPr>
            <a:spLocks noChangeShapeType="1"/>
          </p:cNvSpPr>
          <p:nvPr/>
        </p:nvSpPr>
        <p:spPr bwMode="auto">
          <a:xfrm>
            <a:off x="4918728" y="3172474"/>
            <a:ext cx="216669" cy="1122"/>
          </a:xfrm>
          <a:prstGeom prst="line">
            <a:avLst/>
          </a:prstGeom>
          <a:noFill/>
          <a:ln w="38160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23" name="Line 47">
            <a:extLst>
              <a:ext uri="{FF2B5EF4-FFF2-40B4-BE49-F238E27FC236}">
                <a16:creationId xmlns="" xmlns:a16="http://schemas.microsoft.com/office/drawing/2014/main" xmlns:lc="http://schemas.openxmlformats.org/drawingml/2006/lockedCanvas" id="{D15BEC17-C683-CC4A-AD69-763EB9B65F20}"/>
              </a:ext>
            </a:extLst>
          </p:cNvPr>
          <p:cNvSpPr>
            <a:spLocks noChangeShapeType="1"/>
          </p:cNvSpPr>
          <p:nvPr/>
        </p:nvSpPr>
        <p:spPr bwMode="auto">
          <a:xfrm>
            <a:off x="4918728" y="3498037"/>
            <a:ext cx="216669" cy="1122"/>
          </a:xfrm>
          <a:prstGeom prst="line">
            <a:avLst/>
          </a:prstGeom>
          <a:noFill/>
          <a:ln w="38160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24" name="Line 48">
            <a:extLst>
              <a:ext uri="{FF2B5EF4-FFF2-40B4-BE49-F238E27FC236}">
                <a16:creationId xmlns="" xmlns:a16="http://schemas.microsoft.com/office/drawing/2014/main" xmlns:lc="http://schemas.openxmlformats.org/drawingml/2006/lockedCanvas" id="{BD2799DB-312D-D94B-B2BA-71BC94AC92E0}"/>
              </a:ext>
            </a:extLst>
          </p:cNvPr>
          <p:cNvSpPr>
            <a:spLocks noChangeShapeType="1"/>
          </p:cNvSpPr>
          <p:nvPr/>
        </p:nvSpPr>
        <p:spPr bwMode="auto">
          <a:xfrm>
            <a:off x="4918728" y="3823601"/>
            <a:ext cx="216669" cy="1122"/>
          </a:xfrm>
          <a:prstGeom prst="line">
            <a:avLst/>
          </a:prstGeom>
          <a:noFill/>
          <a:ln w="38160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25" name="Line 49">
            <a:extLst>
              <a:ext uri="{FF2B5EF4-FFF2-40B4-BE49-F238E27FC236}">
                <a16:creationId xmlns="" xmlns:a16="http://schemas.microsoft.com/office/drawing/2014/main" xmlns:lc="http://schemas.openxmlformats.org/drawingml/2006/lockedCanvas" id="{B8CDA951-5032-CB4D-A480-96A543DC2968}"/>
              </a:ext>
            </a:extLst>
          </p:cNvPr>
          <p:cNvSpPr>
            <a:spLocks noChangeShapeType="1"/>
          </p:cNvSpPr>
          <p:nvPr/>
        </p:nvSpPr>
        <p:spPr bwMode="auto">
          <a:xfrm>
            <a:off x="5784278" y="2740259"/>
            <a:ext cx="270554" cy="1123"/>
          </a:xfrm>
          <a:prstGeom prst="line">
            <a:avLst/>
          </a:prstGeom>
          <a:noFill/>
          <a:ln w="19080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26" name="Line 50">
            <a:extLst>
              <a:ext uri="{FF2B5EF4-FFF2-40B4-BE49-F238E27FC236}">
                <a16:creationId xmlns="" xmlns:a16="http://schemas.microsoft.com/office/drawing/2014/main" xmlns:lc="http://schemas.openxmlformats.org/drawingml/2006/lockedCanvas" id="{0C7F5168-1034-894D-83B4-3E5F3CBDCFB3}"/>
              </a:ext>
            </a:extLst>
          </p:cNvPr>
          <p:cNvSpPr>
            <a:spLocks noChangeShapeType="1"/>
          </p:cNvSpPr>
          <p:nvPr/>
        </p:nvSpPr>
        <p:spPr bwMode="auto">
          <a:xfrm>
            <a:off x="5784278" y="3064701"/>
            <a:ext cx="270554" cy="1122"/>
          </a:xfrm>
          <a:prstGeom prst="line">
            <a:avLst/>
          </a:prstGeom>
          <a:noFill/>
          <a:ln w="19080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27" name="Line 51">
            <a:extLst>
              <a:ext uri="{FF2B5EF4-FFF2-40B4-BE49-F238E27FC236}">
                <a16:creationId xmlns="" xmlns:a16="http://schemas.microsoft.com/office/drawing/2014/main" xmlns:lc="http://schemas.openxmlformats.org/drawingml/2006/lockedCanvas" id="{91F72BC1-2AAF-3249-B1A5-2DD1F12A2E7E}"/>
              </a:ext>
            </a:extLst>
          </p:cNvPr>
          <p:cNvSpPr>
            <a:spLocks noChangeShapeType="1"/>
          </p:cNvSpPr>
          <p:nvPr/>
        </p:nvSpPr>
        <p:spPr bwMode="auto">
          <a:xfrm>
            <a:off x="5784278" y="3389141"/>
            <a:ext cx="270554" cy="1123"/>
          </a:xfrm>
          <a:prstGeom prst="line">
            <a:avLst/>
          </a:prstGeom>
          <a:noFill/>
          <a:ln w="19080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28" name="Line 52">
            <a:extLst>
              <a:ext uri="{FF2B5EF4-FFF2-40B4-BE49-F238E27FC236}">
                <a16:creationId xmlns="" xmlns:a16="http://schemas.microsoft.com/office/drawing/2014/main" xmlns:lc="http://schemas.openxmlformats.org/drawingml/2006/lockedCanvas" id="{F37696E6-A9CE-BC46-8754-3D52E0124B22}"/>
              </a:ext>
            </a:extLst>
          </p:cNvPr>
          <p:cNvSpPr>
            <a:spLocks noChangeShapeType="1"/>
          </p:cNvSpPr>
          <p:nvPr/>
        </p:nvSpPr>
        <p:spPr bwMode="auto">
          <a:xfrm>
            <a:off x="5784278" y="3714705"/>
            <a:ext cx="270554" cy="1123"/>
          </a:xfrm>
          <a:prstGeom prst="line">
            <a:avLst/>
          </a:prstGeom>
          <a:noFill/>
          <a:ln w="19080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29" name="Line 54">
            <a:extLst>
              <a:ext uri="{FF2B5EF4-FFF2-40B4-BE49-F238E27FC236}">
                <a16:creationId xmlns="" xmlns:a16="http://schemas.microsoft.com/office/drawing/2014/main" xmlns:lc="http://schemas.openxmlformats.org/drawingml/2006/lockedCanvas" id="{0EEE2933-B4C9-6D4D-80FF-2332BFDCA872}"/>
              </a:ext>
            </a:extLst>
          </p:cNvPr>
          <p:cNvSpPr>
            <a:spLocks noChangeShapeType="1"/>
          </p:cNvSpPr>
          <p:nvPr/>
        </p:nvSpPr>
        <p:spPr bwMode="auto">
          <a:xfrm>
            <a:off x="5567610" y="2577478"/>
            <a:ext cx="487223" cy="1122"/>
          </a:xfrm>
          <a:prstGeom prst="line">
            <a:avLst/>
          </a:prstGeom>
          <a:noFill/>
          <a:ln w="19080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30" name="Line 55">
            <a:extLst>
              <a:ext uri="{FF2B5EF4-FFF2-40B4-BE49-F238E27FC236}">
                <a16:creationId xmlns="" xmlns:a16="http://schemas.microsoft.com/office/drawing/2014/main" xmlns:lc="http://schemas.openxmlformats.org/drawingml/2006/lockedCanvas" id="{FD4D2E87-58A4-F94C-BC32-2A762A6290FB}"/>
              </a:ext>
            </a:extLst>
          </p:cNvPr>
          <p:cNvSpPr>
            <a:spLocks noChangeShapeType="1"/>
          </p:cNvSpPr>
          <p:nvPr/>
        </p:nvSpPr>
        <p:spPr bwMode="auto">
          <a:xfrm>
            <a:off x="5567610" y="2903041"/>
            <a:ext cx="487223" cy="1122"/>
          </a:xfrm>
          <a:prstGeom prst="line">
            <a:avLst/>
          </a:prstGeom>
          <a:noFill/>
          <a:ln w="19080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31" name="Line 56">
            <a:extLst>
              <a:ext uri="{FF2B5EF4-FFF2-40B4-BE49-F238E27FC236}">
                <a16:creationId xmlns="" xmlns:a16="http://schemas.microsoft.com/office/drawing/2014/main" xmlns:lc="http://schemas.openxmlformats.org/drawingml/2006/lockedCanvas" id="{A073CCA5-DDB8-D240-A2B8-5D004FF782B7}"/>
              </a:ext>
            </a:extLst>
          </p:cNvPr>
          <p:cNvSpPr>
            <a:spLocks noChangeShapeType="1"/>
          </p:cNvSpPr>
          <p:nvPr/>
        </p:nvSpPr>
        <p:spPr bwMode="auto">
          <a:xfrm>
            <a:off x="5567610" y="3227482"/>
            <a:ext cx="487223" cy="1123"/>
          </a:xfrm>
          <a:prstGeom prst="line">
            <a:avLst/>
          </a:prstGeom>
          <a:noFill/>
          <a:ln w="19080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32" name="Line 57">
            <a:extLst>
              <a:ext uri="{FF2B5EF4-FFF2-40B4-BE49-F238E27FC236}">
                <a16:creationId xmlns="" xmlns:a16="http://schemas.microsoft.com/office/drawing/2014/main" xmlns:lc="http://schemas.openxmlformats.org/drawingml/2006/lockedCanvas" id="{BE30CE50-891B-2344-B3A5-0EC0A5F00D26}"/>
              </a:ext>
            </a:extLst>
          </p:cNvPr>
          <p:cNvSpPr>
            <a:spLocks noChangeShapeType="1"/>
          </p:cNvSpPr>
          <p:nvPr/>
        </p:nvSpPr>
        <p:spPr bwMode="auto">
          <a:xfrm>
            <a:off x="5567610" y="3551924"/>
            <a:ext cx="487223" cy="1122"/>
          </a:xfrm>
          <a:prstGeom prst="line">
            <a:avLst/>
          </a:prstGeom>
          <a:noFill/>
          <a:ln w="19080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33" name="Line 58">
            <a:extLst>
              <a:ext uri="{FF2B5EF4-FFF2-40B4-BE49-F238E27FC236}">
                <a16:creationId xmlns="" xmlns:a16="http://schemas.microsoft.com/office/drawing/2014/main" xmlns:lc="http://schemas.openxmlformats.org/drawingml/2006/lockedCanvas" id="{1DABB5E3-EDD7-D442-B3E1-16E2D5B44F66}"/>
              </a:ext>
            </a:extLst>
          </p:cNvPr>
          <p:cNvSpPr>
            <a:spLocks noChangeShapeType="1"/>
          </p:cNvSpPr>
          <p:nvPr/>
        </p:nvSpPr>
        <p:spPr bwMode="auto">
          <a:xfrm>
            <a:off x="5579585" y="3876364"/>
            <a:ext cx="487223" cy="1123"/>
          </a:xfrm>
          <a:prstGeom prst="line">
            <a:avLst/>
          </a:prstGeom>
          <a:noFill/>
          <a:ln w="19080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="" xmlns:a16="http://schemas.microsoft.com/office/drawing/2014/main" xmlns:lc="http://schemas.openxmlformats.org/drawingml/2006/lockedCanvas" id="{2F503982-177E-D149-BDAD-5EF022F980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3813" y="2306922"/>
            <a:ext cx="753664" cy="307149"/>
          </a:xfrm>
          <a:prstGeom prst="rect">
            <a:avLst/>
          </a:prstGeom>
          <a:solidFill>
            <a:srgbClr val="CCCCF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 algn="ctr">
              <a:lnSpc>
                <a:spcPct val="12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1200" dirty="0">
                <a:solidFill>
                  <a:srgbClr val="000000"/>
                </a:solidFill>
                <a:cs typeface="Arial" charset="0"/>
              </a:rPr>
              <a:t>Buffer Box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="" xmlns:a16="http://schemas.microsoft.com/office/drawing/2014/main" xmlns:lc="http://schemas.openxmlformats.org/drawingml/2006/lockedCanvas" id="{D86AF8F5-3DBF-FD4F-A8F9-B6EB3AB047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3813" y="2617892"/>
            <a:ext cx="753664" cy="307149"/>
          </a:xfrm>
          <a:prstGeom prst="rect">
            <a:avLst/>
          </a:prstGeom>
          <a:solidFill>
            <a:srgbClr val="CCCCF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 algn="ctr">
              <a:lnSpc>
                <a:spcPct val="12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1200">
                <a:solidFill>
                  <a:srgbClr val="000000"/>
                </a:solidFill>
                <a:cs typeface="Arial" charset="0"/>
              </a:rPr>
              <a:t>Buffer Box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="" xmlns:a16="http://schemas.microsoft.com/office/drawing/2014/main" xmlns:lc="http://schemas.openxmlformats.org/drawingml/2006/lockedCanvas" id="{78EBFF31-B929-0A4E-9FCD-53BED802F5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3813" y="2928862"/>
            <a:ext cx="753664" cy="307149"/>
          </a:xfrm>
          <a:prstGeom prst="rect">
            <a:avLst/>
          </a:prstGeom>
          <a:solidFill>
            <a:srgbClr val="CCCCF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 algn="ctr">
              <a:lnSpc>
                <a:spcPct val="12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1200">
                <a:solidFill>
                  <a:srgbClr val="000000"/>
                </a:solidFill>
                <a:cs typeface="Arial" charset="0"/>
              </a:rPr>
              <a:t>Buffer Box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="" xmlns:a16="http://schemas.microsoft.com/office/drawing/2014/main" xmlns:lc="http://schemas.openxmlformats.org/drawingml/2006/lockedCanvas" id="{DA975018-89CC-3345-894D-C49DA417AD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3813" y="3239832"/>
            <a:ext cx="753664" cy="308340"/>
          </a:xfrm>
          <a:prstGeom prst="rect">
            <a:avLst/>
          </a:prstGeom>
          <a:solidFill>
            <a:srgbClr val="CCCCF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 algn="ctr">
              <a:lnSpc>
                <a:spcPct val="12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1200" dirty="0">
                <a:solidFill>
                  <a:srgbClr val="000000"/>
                </a:solidFill>
                <a:cs typeface="Arial" charset="0"/>
              </a:rPr>
              <a:t>Buffer Box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="" xmlns:a16="http://schemas.microsoft.com/office/drawing/2014/main" xmlns:lc="http://schemas.openxmlformats.org/drawingml/2006/lockedCanvas" id="{9BBF10A2-E532-4B44-BDB1-7FDFA719BA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3813" y="3551924"/>
            <a:ext cx="753664" cy="307149"/>
          </a:xfrm>
          <a:prstGeom prst="rect">
            <a:avLst/>
          </a:prstGeom>
          <a:solidFill>
            <a:srgbClr val="CCCCF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 algn="ctr">
              <a:lnSpc>
                <a:spcPct val="12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1200" dirty="0">
                <a:solidFill>
                  <a:srgbClr val="000000"/>
                </a:solidFill>
                <a:cs typeface="Arial" charset="0"/>
              </a:rPr>
              <a:t>Buffer Box</a:t>
            </a:r>
          </a:p>
        </p:txBody>
      </p:sp>
      <p:sp>
        <p:nvSpPr>
          <p:cNvPr id="39" name="Line 90">
            <a:extLst>
              <a:ext uri="{FF2B5EF4-FFF2-40B4-BE49-F238E27FC236}">
                <a16:creationId xmlns="" xmlns:a16="http://schemas.microsoft.com/office/drawing/2014/main" xmlns:lc="http://schemas.openxmlformats.org/drawingml/2006/lockedCanvas" id="{188F85F3-A73F-5941-8112-A5A71E87C187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4850" y="2832037"/>
            <a:ext cx="323318" cy="1123"/>
          </a:xfrm>
          <a:prstGeom prst="line">
            <a:avLst/>
          </a:prstGeom>
          <a:noFill/>
          <a:ln w="1836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40" name="Line 105">
            <a:extLst>
              <a:ext uri="{FF2B5EF4-FFF2-40B4-BE49-F238E27FC236}">
                <a16:creationId xmlns="" xmlns:a16="http://schemas.microsoft.com/office/drawing/2014/main" xmlns:lc="http://schemas.openxmlformats.org/drawingml/2006/lockedCanvas" id="{89411441-5173-9549-9600-F87A23F7930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461666" y="2343692"/>
            <a:ext cx="291885" cy="1122"/>
          </a:xfrm>
          <a:prstGeom prst="line">
            <a:avLst/>
          </a:prstGeom>
          <a:noFill/>
          <a:ln w="19080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41" name="Line 106">
            <a:extLst>
              <a:ext uri="{FF2B5EF4-FFF2-40B4-BE49-F238E27FC236}">
                <a16:creationId xmlns="" xmlns:a16="http://schemas.microsoft.com/office/drawing/2014/main" xmlns:lc="http://schemas.openxmlformats.org/drawingml/2006/lockedCanvas" id="{FF4BE3F1-CFDC-7A40-BFAF-170B8EFC2FA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18921" y="2642312"/>
            <a:ext cx="291885" cy="1122"/>
          </a:xfrm>
          <a:prstGeom prst="line">
            <a:avLst/>
          </a:prstGeom>
          <a:noFill/>
          <a:ln w="19080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42" name="Line 107">
            <a:extLst>
              <a:ext uri="{FF2B5EF4-FFF2-40B4-BE49-F238E27FC236}">
                <a16:creationId xmlns="" xmlns:a16="http://schemas.microsoft.com/office/drawing/2014/main" xmlns:lc="http://schemas.openxmlformats.org/drawingml/2006/lockedCanvas" id="{EC4B52E6-97A4-F542-9E98-D9F0D5198BB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461666" y="3027375"/>
            <a:ext cx="291885" cy="1123"/>
          </a:xfrm>
          <a:prstGeom prst="line">
            <a:avLst/>
          </a:prstGeom>
          <a:noFill/>
          <a:ln w="19080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43" name="Text Box 112">
            <a:extLst>
              <a:ext uri="{FF2B5EF4-FFF2-40B4-BE49-F238E27FC236}">
                <a16:creationId xmlns="" xmlns:a16="http://schemas.microsoft.com/office/drawing/2014/main" xmlns:lc="http://schemas.openxmlformats.org/drawingml/2006/lockedCanvas" id="{C985B867-4622-B144-B618-6587C352B5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4667" y="4692529"/>
            <a:ext cx="1120669" cy="235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 algn="ctr">
              <a:defRPr/>
            </a:pPr>
            <a:r>
              <a:rPr lang="en-GB" sz="1600" b="1">
                <a:solidFill>
                  <a:srgbClr val="FFFFFF"/>
                </a:solidFill>
                <a:latin typeface="Arial Narrow" charset="0"/>
              </a:rPr>
              <a:t>Rack Room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="" xmlns:a16="http://schemas.microsoft.com/office/drawing/2014/main" xmlns:lc="http://schemas.openxmlformats.org/drawingml/2006/lockedCanvas" id="{22DD50EF-E607-6B44-9F4C-87B6708372D3}"/>
              </a:ext>
            </a:extLst>
          </p:cNvPr>
          <p:cNvGrpSpPr>
            <a:grpSpLocks/>
          </p:cNvGrpSpPr>
          <p:nvPr/>
        </p:nvGrpSpPr>
        <p:grpSpPr bwMode="auto">
          <a:xfrm>
            <a:off x="2754677" y="2513217"/>
            <a:ext cx="584893" cy="422111"/>
            <a:chOff x="1236" y="3274"/>
            <a:chExt cx="521" cy="376"/>
          </a:xfrm>
        </p:grpSpPr>
        <p:sp>
          <p:nvSpPr>
            <p:cNvPr id="132" name="Rectangle 131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9655B463-4F66-E84E-BD5E-6576148518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2" y="3410"/>
              <a:ext cx="385" cy="240"/>
            </a:xfrm>
            <a:prstGeom prst="rect">
              <a:avLst/>
            </a:prstGeom>
            <a:solidFill>
              <a:srgbClr val="33CC66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9pPr>
            </a:lstStyle>
            <a:p>
              <a:pPr algn="ctr">
                <a:lnSpc>
                  <a:spcPct val="125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GB" sz="1200">
                  <a:solidFill>
                    <a:srgbClr val="FFFFFF"/>
                  </a:solidFill>
                  <a:cs typeface="Arial" charset="0"/>
                </a:rPr>
                <a:t>DCM</a:t>
              </a:r>
            </a:p>
          </p:txBody>
        </p:sp>
        <p:sp>
          <p:nvSpPr>
            <p:cNvPr id="133" name="Rectangle 132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98AEE62F-A300-8142-8F9F-B0D4766611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7" y="3365"/>
              <a:ext cx="385" cy="240"/>
            </a:xfrm>
            <a:prstGeom prst="rect">
              <a:avLst/>
            </a:prstGeom>
            <a:solidFill>
              <a:srgbClr val="33CC66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9pPr>
            </a:lstStyle>
            <a:p>
              <a:pPr algn="ctr">
                <a:lnSpc>
                  <a:spcPct val="125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GB" sz="1200">
                  <a:solidFill>
                    <a:srgbClr val="FFFFFF"/>
                  </a:solidFill>
                  <a:cs typeface="Arial" charset="0"/>
                </a:rPr>
                <a:t>DCM</a:t>
              </a:r>
            </a:p>
          </p:txBody>
        </p:sp>
        <p:sp>
          <p:nvSpPr>
            <p:cNvPr id="134" name="Rectangle 133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9335B7A4-0FAB-444F-990F-B6D9B950FA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1" y="3319"/>
              <a:ext cx="385" cy="240"/>
            </a:xfrm>
            <a:prstGeom prst="rect">
              <a:avLst/>
            </a:prstGeom>
            <a:solidFill>
              <a:srgbClr val="33CC66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9pPr>
            </a:lstStyle>
            <a:p>
              <a:pPr algn="ctr">
                <a:lnSpc>
                  <a:spcPct val="125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GB" sz="1200">
                  <a:solidFill>
                    <a:srgbClr val="FFFFFF"/>
                  </a:solidFill>
                  <a:cs typeface="Arial" charset="0"/>
                </a:rPr>
                <a:t>DCM</a:t>
              </a:r>
            </a:p>
          </p:txBody>
        </p:sp>
        <p:sp>
          <p:nvSpPr>
            <p:cNvPr id="135" name="Rectangle 134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F0FCFCCD-4D27-F54B-94B5-ADA29E2C23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36" y="3274"/>
              <a:ext cx="385" cy="240"/>
            </a:xfrm>
            <a:prstGeom prst="rect">
              <a:avLst/>
            </a:prstGeom>
            <a:solidFill>
              <a:srgbClr val="33CC66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9pPr>
            </a:lstStyle>
            <a:p>
              <a:pPr algn="ctr">
                <a:lnSpc>
                  <a:spcPct val="125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GB" sz="1200" dirty="0">
                  <a:solidFill>
                    <a:srgbClr val="FFFFFF"/>
                  </a:solidFill>
                  <a:cs typeface="Arial" charset="0"/>
                </a:rPr>
                <a:t>DCM2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="" xmlns:a16="http://schemas.microsoft.com/office/drawing/2014/main" xmlns:lc="http://schemas.openxmlformats.org/drawingml/2006/lockedCanvas" id="{11A0CF18-B7B5-2644-AB56-22E922BCDF1B}"/>
              </a:ext>
            </a:extLst>
          </p:cNvPr>
          <p:cNvGrpSpPr>
            <a:grpSpLocks/>
          </p:cNvGrpSpPr>
          <p:nvPr/>
        </p:nvGrpSpPr>
        <p:grpSpPr bwMode="auto">
          <a:xfrm>
            <a:off x="2754677" y="2899403"/>
            <a:ext cx="584893" cy="422111"/>
            <a:chOff x="1236" y="3274"/>
            <a:chExt cx="521" cy="376"/>
          </a:xfrm>
        </p:grpSpPr>
        <p:sp>
          <p:nvSpPr>
            <p:cNvPr id="128" name="Rectangle 127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0EBCDC50-8419-A148-B804-8309F07700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2" y="3410"/>
              <a:ext cx="385" cy="240"/>
            </a:xfrm>
            <a:prstGeom prst="rect">
              <a:avLst/>
            </a:prstGeom>
            <a:solidFill>
              <a:srgbClr val="33CC66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9pPr>
            </a:lstStyle>
            <a:p>
              <a:pPr algn="ctr">
                <a:lnSpc>
                  <a:spcPct val="125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GB" sz="1200">
                  <a:solidFill>
                    <a:srgbClr val="FFFFFF"/>
                  </a:solidFill>
                  <a:cs typeface="Arial" charset="0"/>
                </a:rPr>
                <a:t>DCM</a:t>
              </a:r>
            </a:p>
          </p:txBody>
        </p:sp>
        <p:sp>
          <p:nvSpPr>
            <p:cNvPr id="129" name="Rectangle 128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AEEA9C52-C706-154F-9B12-3E936039CE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7" y="3365"/>
              <a:ext cx="385" cy="240"/>
            </a:xfrm>
            <a:prstGeom prst="rect">
              <a:avLst/>
            </a:prstGeom>
            <a:solidFill>
              <a:srgbClr val="33CC66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9pPr>
            </a:lstStyle>
            <a:p>
              <a:pPr algn="ctr">
                <a:lnSpc>
                  <a:spcPct val="125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GB" sz="1200">
                  <a:solidFill>
                    <a:srgbClr val="FFFFFF"/>
                  </a:solidFill>
                  <a:cs typeface="Arial" charset="0"/>
                </a:rPr>
                <a:t>DCM</a:t>
              </a:r>
            </a:p>
          </p:txBody>
        </p:sp>
        <p:sp>
          <p:nvSpPr>
            <p:cNvPr id="130" name="Rectangle 129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2FACCFA6-AC4D-2741-BC96-992AFF0944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1" y="3319"/>
              <a:ext cx="385" cy="240"/>
            </a:xfrm>
            <a:prstGeom prst="rect">
              <a:avLst/>
            </a:prstGeom>
            <a:solidFill>
              <a:srgbClr val="33CC66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9pPr>
            </a:lstStyle>
            <a:p>
              <a:pPr algn="ctr">
                <a:lnSpc>
                  <a:spcPct val="125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GB" sz="1200">
                  <a:solidFill>
                    <a:srgbClr val="FFFFFF"/>
                  </a:solidFill>
                  <a:cs typeface="Arial" charset="0"/>
                </a:rPr>
                <a:t>DCM</a:t>
              </a:r>
            </a:p>
          </p:txBody>
        </p:sp>
        <p:sp>
          <p:nvSpPr>
            <p:cNvPr id="131" name="Rectangle 130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E0BD92B2-9C2B-4942-B1DC-E9895D6455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36" y="3274"/>
              <a:ext cx="385" cy="240"/>
            </a:xfrm>
            <a:prstGeom prst="rect">
              <a:avLst/>
            </a:prstGeom>
            <a:solidFill>
              <a:srgbClr val="48CC66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9pPr>
            </a:lstStyle>
            <a:p>
              <a:pPr algn="ctr">
                <a:lnSpc>
                  <a:spcPct val="125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GB" sz="1200" dirty="0">
                  <a:solidFill>
                    <a:srgbClr val="FFFFFF"/>
                  </a:solidFill>
                  <a:cs typeface="Arial" charset="0"/>
                </a:rPr>
                <a:t>DCM2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="" xmlns:a16="http://schemas.microsoft.com/office/drawing/2014/main" xmlns:lc="http://schemas.openxmlformats.org/drawingml/2006/lockedCanvas" id="{B55B5323-7701-D44A-ACF9-FBEF2600BFCC}"/>
              </a:ext>
            </a:extLst>
          </p:cNvPr>
          <p:cNvGrpSpPr>
            <a:grpSpLocks/>
          </p:cNvGrpSpPr>
          <p:nvPr/>
        </p:nvGrpSpPr>
        <p:grpSpPr bwMode="auto">
          <a:xfrm>
            <a:off x="1945258" y="2082126"/>
            <a:ext cx="584893" cy="422111"/>
            <a:chOff x="1236" y="3274"/>
            <a:chExt cx="521" cy="376"/>
          </a:xfrm>
          <a:solidFill>
            <a:srgbClr val="008000"/>
          </a:solidFill>
        </p:grpSpPr>
        <p:sp>
          <p:nvSpPr>
            <p:cNvPr id="124" name="Rectangle 123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2B6A2C2D-36FB-934E-9EBB-D65BEDB71E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2" y="3410"/>
              <a:ext cx="385" cy="240"/>
            </a:xfrm>
            <a:prstGeom prst="rect">
              <a:avLst/>
            </a:prstGeom>
            <a:grp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9pPr>
            </a:lstStyle>
            <a:p>
              <a:pPr algn="ctr">
                <a:lnSpc>
                  <a:spcPct val="125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GB" sz="1200">
                  <a:solidFill>
                    <a:srgbClr val="FFFFFF"/>
                  </a:solidFill>
                  <a:cs typeface="Arial" charset="0"/>
                </a:rPr>
                <a:t>DCM</a:t>
              </a:r>
            </a:p>
          </p:txBody>
        </p:sp>
        <p:sp>
          <p:nvSpPr>
            <p:cNvPr id="125" name="Rectangle 124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13CB7F4A-22D4-AF4D-8241-A9E8120E6F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7" y="3365"/>
              <a:ext cx="385" cy="240"/>
            </a:xfrm>
            <a:prstGeom prst="rect">
              <a:avLst/>
            </a:prstGeom>
            <a:grp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9pPr>
            </a:lstStyle>
            <a:p>
              <a:pPr algn="ctr">
                <a:lnSpc>
                  <a:spcPct val="125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GB" sz="1200">
                  <a:solidFill>
                    <a:srgbClr val="FFFFFF"/>
                  </a:solidFill>
                  <a:cs typeface="Arial" charset="0"/>
                </a:rPr>
                <a:t>DCM</a:t>
              </a:r>
            </a:p>
          </p:txBody>
        </p:sp>
        <p:sp>
          <p:nvSpPr>
            <p:cNvPr id="126" name="Rectangle 125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C4DA017F-C96C-D242-B6E6-5689B6C582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1" y="3319"/>
              <a:ext cx="385" cy="240"/>
            </a:xfrm>
            <a:prstGeom prst="rect">
              <a:avLst/>
            </a:prstGeom>
            <a:grp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9pPr>
            </a:lstStyle>
            <a:p>
              <a:pPr algn="ctr">
                <a:lnSpc>
                  <a:spcPct val="125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GB" sz="1200">
                  <a:solidFill>
                    <a:srgbClr val="FFFFFF"/>
                  </a:solidFill>
                  <a:cs typeface="Arial" charset="0"/>
                </a:rPr>
                <a:t>DCM</a:t>
              </a:r>
            </a:p>
          </p:txBody>
        </p:sp>
        <p:sp>
          <p:nvSpPr>
            <p:cNvPr id="127" name="Rectangle 126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93DBBBA4-9FCD-B54D-832D-DCD0CCF3BB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36" y="3274"/>
              <a:ext cx="385" cy="240"/>
            </a:xfrm>
            <a:prstGeom prst="rect">
              <a:avLst/>
            </a:prstGeom>
            <a:grp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9pPr>
            </a:lstStyle>
            <a:p>
              <a:pPr algn="ctr">
                <a:lnSpc>
                  <a:spcPct val="125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GB" sz="1200" dirty="0">
                  <a:solidFill>
                    <a:srgbClr val="FFFFFF"/>
                  </a:solidFill>
                  <a:cs typeface="Arial" charset="0"/>
                </a:rPr>
                <a:t>FEM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="" xmlns:a16="http://schemas.microsoft.com/office/drawing/2014/main" xmlns:lc="http://schemas.openxmlformats.org/drawingml/2006/lockedCanvas" id="{741D3B75-5AE6-1148-86DD-BD88C64704BB}"/>
              </a:ext>
            </a:extLst>
          </p:cNvPr>
          <p:cNvGrpSpPr>
            <a:grpSpLocks/>
          </p:cNvGrpSpPr>
          <p:nvPr/>
        </p:nvGrpSpPr>
        <p:grpSpPr bwMode="auto">
          <a:xfrm>
            <a:off x="1945258" y="2396463"/>
            <a:ext cx="584893" cy="422111"/>
            <a:chOff x="1236" y="3274"/>
            <a:chExt cx="521" cy="376"/>
          </a:xfrm>
          <a:solidFill>
            <a:srgbClr val="008000"/>
          </a:solidFill>
        </p:grpSpPr>
        <p:sp>
          <p:nvSpPr>
            <p:cNvPr id="120" name="Rectangle 119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20506AC5-C6C4-0B40-8377-99B9E4D9C2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2" y="3410"/>
              <a:ext cx="385" cy="240"/>
            </a:xfrm>
            <a:prstGeom prst="rect">
              <a:avLst/>
            </a:prstGeom>
            <a:grp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9pPr>
            </a:lstStyle>
            <a:p>
              <a:pPr algn="ctr">
                <a:lnSpc>
                  <a:spcPct val="125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GB" sz="1200">
                  <a:solidFill>
                    <a:srgbClr val="FFFFFF"/>
                  </a:solidFill>
                  <a:cs typeface="Arial" charset="0"/>
                </a:rPr>
                <a:t>DCM</a:t>
              </a:r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62E18E67-CF44-0B48-8B71-C3263508B6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7" y="3365"/>
              <a:ext cx="385" cy="240"/>
            </a:xfrm>
            <a:prstGeom prst="rect">
              <a:avLst/>
            </a:prstGeom>
            <a:grp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9pPr>
            </a:lstStyle>
            <a:p>
              <a:pPr algn="ctr">
                <a:lnSpc>
                  <a:spcPct val="125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GB" sz="1200">
                  <a:solidFill>
                    <a:srgbClr val="FFFFFF"/>
                  </a:solidFill>
                  <a:cs typeface="Arial" charset="0"/>
                </a:rPr>
                <a:t>DCM</a:t>
              </a:r>
            </a:p>
          </p:txBody>
        </p:sp>
        <p:sp>
          <p:nvSpPr>
            <p:cNvPr id="122" name="Rectangle 121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17E8B81E-841C-5447-B141-4291FBE2EC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1" y="3319"/>
              <a:ext cx="385" cy="240"/>
            </a:xfrm>
            <a:prstGeom prst="rect">
              <a:avLst/>
            </a:prstGeom>
            <a:grp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9pPr>
            </a:lstStyle>
            <a:p>
              <a:pPr algn="ctr">
                <a:lnSpc>
                  <a:spcPct val="125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GB" sz="1200">
                  <a:solidFill>
                    <a:srgbClr val="FFFFFF"/>
                  </a:solidFill>
                  <a:cs typeface="Arial" charset="0"/>
                </a:rPr>
                <a:t>DCM</a:t>
              </a:r>
            </a:p>
          </p:txBody>
        </p:sp>
        <p:sp>
          <p:nvSpPr>
            <p:cNvPr id="123" name="Rectangle 122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419C8B45-560C-B94B-A9E1-3AA7D9A898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36" y="3274"/>
              <a:ext cx="385" cy="240"/>
            </a:xfrm>
            <a:prstGeom prst="rect">
              <a:avLst/>
            </a:prstGeom>
            <a:grp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9pPr>
            </a:lstStyle>
            <a:p>
              <a:pPr algn="ctr">
                <a:lnSpc>
                  <a:spcPct val="125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GB" sz="1200" dirty="0">
                  <a:solidFill>
                    <a:srgbClr val="FFFFFF"/>
                  </a:solidFill>
                  <a:cs typeface="Arial" charset="0"/>
                </a:rPr>
                <a:t>FEM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="" xmlns:a16="http://schemas.microsoft.com/office/drawing/2014/main" xmlns:lc="http://schemas.openxmlformats.org/drawingml/2006/lockedCanvas" id="{C7540BCE-B3E4-CB46-AF5B-04E2A7B0E345}"/>
              </a:ext>
            </a:extLst>
          </p:cNvPr>
          <p:cNvGrpSpPr>
            <a:grpSpLocks/>
          </p:cNvGrpSpPr>
          <p:nvPr/>
        </p:nvGrpSpPr>
        <p:grpSpPr bwMode="auto">
          <a:xfrm>
            <a:off x="1945258" y="2710801"/>
            <a:ext cx="584893" cy="422111"/>
            <a:chOff x="1236" y="3274"/>
            <a:chExt cx="521" cy="376"/>
          </a:xfrm>
          <a:solidFill>
            <a:srgbClr val="008000"/>
          </a:solidFill>
        </p:grpSpPr>
        <p:sp>
          <p:nvSpPr>
            <p:cNvPr id="116" name="Rectangle 115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BC111967-AF43-9B4C-B188-51ADDAA824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2" y="3410"/>
              <a:ext cx="385" cy="240"/>
            </a:xfrm>
            <a:prstGeom prst="rect">
              <a:avLst/>
            </a:prstGeom>
            <a:grp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9pPr>
            </a:lstStyle>
            <a:p>
              <a:pPr algn="ctr">
                <a:lnSpc>
                  <a:spcPct val="125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GB" sz="1200">
                  <a:solidFill>
                    <a:srgbClr val="FFFFFF"/>
                  </a:solidFill>
                  <a:cs typeface="Arial" charset="0"/>
                </a:rPr>
                <a:t>DCM</a:t>
              </a:r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8A58968C-5A7A-574E-BD67-75A8EA441C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7" y="3365"/>
              <a:ext cx="385" cy="240"/>
            </a:xfrm>
            <a:prstGeom prst="rect">
              <a:avLst/>
            </a:prstGeom>
            <a:grp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9pPr>
            </a:lstStyle>
            <a:p>
              <a:pPr algn="ctr">
                <a:lnSpc>
                  <a:spcPct val="125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GB" sz="1200">
                  <a:solidFill>
                    <a:srgbClr val="FFFFFF"/>
                  </a:solidFill>
                  <a:cs typeface="Arial" charset="0"/>
                </a:rPr>
                <a:t>DCM</a:t>
              </a:r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2B50DE53-45F3-D94A-8B07-5470C4DC7B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1" y="3319"/>
              <a:ext cx="385" cy="240"/>
            </a:xfrm>
            <a:prstGeom prst="rect">
              <a:avLst/>
            </a:prstGeom>
            <a:grp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9pPr>
            </a:lstStyle>
            <a:p>
              <a:pPr algn="ctr">
                <a:lnSpc>
                  <a:spcPct val="125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GB" sz="1200">
                  <a:solidFill>
                    <a:srgbClr val="FFFFFF"/>
                  </a:solidFill>
                  <a:cs typeface="Arial" charset="0"/>
                </a:rPr>
                <a:t>DCM</a:t>
              </a:r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8707F121-D1E4-EC40-8FBD-C5CAECC7F2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36" y="3274"/>
              <a:ext cx="385" cy="240"/>
            </a:xfrm>
            <a:prstGeom prst="rect">
              <a:avLst/>
            </a:prstGeom>
            <a:grp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9pPr>
            </a:lstStyle>
            <a:p>
              <a:pPr algn="ctr">
                <a:lnSpc>
                  <a:spcPct val="125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GB" sz="1200" dirty="0">
                  <a:solidFill>
                    <a:srgbClr val="FFFFFF"/>
                  </a:solidFill>
                  <a:cs typeface="Arial" charset="0"/>
                </a:rPr>
                <a:t>FEM</a:t>
              </a:r>
            </a:p>
          </p:txBody>
        </p:sp>
      </p:grpSp>
      <p:sp>
        <p:nvSpPr>
          <p:cNvPr id="49" name="Text Box 112">
            <a:extLst>
              <a:ext uri="{FF2B5EF4-FFF2-40B4-BE49-F238E27FC236}">
                <a16:creationId xmlns="" xmlns:a16="http://schemas.microsoft.com/office/drawing/2014/main" xmlns:lc="http://schemas.openxmlformats.org/drawingml/2006/lockedCanvas" id="{491D150A-2645-7942-AB1A-26DB27D708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4611" y="1929718"/>
            <a:ext cx="926172" cy="235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 algn="ctr">
              <a:defRPr/>
            </a:pPr>
            <a:r>
              <a:rPr lang="en-GB" sz="1100" b="1" dirty="0">
                <a:solidFill>
                  <a:srgbClr val="0000FF"/>
                </a:solidFill>
                <a:latin typeface="Arial Narrow" charset="0"/>
              </a:rPr>
              <a:t>Event Builder</a:t>
            </a:r>
          </a:p>
        </p:txBody>
      </p:sp>
      <p:sp>
        <p:nvSpPr>
          <p:cNvPr id="50" name="Line 37">
            <a:extLst>
              <a:ext uri="{FF2B5EF4-FFF2-40B4-BE49-F238E27FC236}">
                <a16:creationId xmlns="" xmlns:a16="http://schemas.microsoft.com/office/drawing/2014/main" xmlns:lc="http://schemas.openxmlformats.org/drawingml/2006/lockedCanvas" id="{F4E6EAE4-4900-3F4E-936B-BE3101EB14B3}"/>
              </a:ext>
            </a:extLst>
          </p:cNvPr>
          <p:cNvSpPr>
            <a:spLocks noChangeShapeType="1"/>
          </p:cNvSpPr>
          <p:nvPr/>
        </p:nvSpPr>
        <p:spPr bwMode="auto">
          <a:xfrm>
            <a:off x="3949678" y="3147796"/>
            <a:ext cx="487223" cy="1122"/>
          </a:xfrm>
          <a:prstGeom prst="line">
            <a:avLst/>
          </a:prstGeom>
          <a:noFill/>
          <a:ln w="38160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="" xmlns:a16="http://schemas.microsoft.com/office/drawing/2014/main" xmlns:lc="http://schemas.openxmlformats.org/drawingml/2006/lockedCanvas" id="{AE68EF10-0FD9-2B44-BA69-A2F9881EF6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5819" y="2668133"/>
            <a:ext cx="432214" cy="269432"/>
          </a:xfrm>
          <a:prstGeom prst="rect">
            <a:avLst/>
          </a:prstGeom>
          <a:solidFill>
            <a:srgbClr val="FFFFCC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 algn="ctr">
              <a:lnSpc>
                <a:spcPct val="12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1200" dirty="0">
                <a:solidFill>
                  <a:srgbClr val="000000"/>
                </a:solidFill>
                <a:cs typeface="Arial" charset="0"/>
              </a:rPr>
              <a:t>SEB</a:t>
            </a:r>
          </a:p>
        </p:txBody>
      </p:sp>
      <p:sp>
        <p:nvSpPr>
          <p:cNvPr id="52" name="Line 36">
            <a:extLst>
              <a:ext uri="{FF2B5EF4-FFF2-40B4-BE49-F238E27FC236}">
                <a16:creationId xmlns="" xmlns:a16="http://schemas.microsoft.com/office/drawing/2014/main" xmlns:lc="http://schemas.openxmlformats.org/drawingml/2006/lockedCanvas" id="{090BD055-4AD7-614B-A316-563AEB40ACA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39637" y="3639300"/>
            <a:ext cx="638279" cy="0"/>
          </a:xfrm>
          <a:prstGeom prst="line">
            <a:avLst/>
          </a:prstGeom>
          <a:noFill/>
          <a:ln w="38160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30028" tIns="65014" rIns="130028" bIns="65014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>
              <a:defRPr/>
            </a:pPr>
            <a:endParaRPr lang="en-US" dirty="0">
              <a:cs typeface="Arial" charset="0"/>
            </a:endParaRPr>
          </a:p>
        </p:txBody>
      </p:sp>
      <p:sp>
        <p:nvSpPr>
          <p:cNvPr id="53" name="Line 133">
            <a:extLst>
              <a:ext uri="{FF2B5EF4-FFF2-40B4-BE49-F238E27FC236}">
                <a16:creationId xmlns="" xmlns:a16="http://schemas.microsoft.com/office/drawing/2014/main" xmlns:lc="http://schemas.openxmlformats.org/drawingml/2006/lockedCanvas" id="{C106FD97-80C4-0B40-8C8B-6429B13695E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39593" y="3637714"/>
            <a:ext cx="563072" cy="0"/>
          </a:xfrm>
          <a:prstGeom prst="line">
            <a:avLst/>
          </a:prstGeom>
          <a:noFill/>
          <a:ln w="19080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30028" tIns="65014" rIns="130028" bIns="65014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>
              <a:defRPr/>
            </a:pPr>
            <a:endParaRPr lang="en-US" dirty="0">
              <a:cs typeface="Arial" charset="0"/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="" xmlns:a16="http://schemas.microsoft.com/office/drawing/2014/main" xmlns:lc="http://schemas.openxmlformats.org/drawingml/2006/lockedCanvas" id="{11D7B644-9BBD-C249-89D4-EF5C43FD44C8}"/>
              </a:ext>
            </a:extLst>
          </p:cNvPr>
          <p:cNvGrpSpPr/>
          <p:nvPr/>
        </p:nvGrpSpPr>
        <p:grpSpPr>
          <a:xfrm>
            <a:off x="3108302" y="3509264"/>
            <a:ext cx="790335" cy="269432"/>
            <a:chOff x="3232149" y="4995863"/>
            <a:chExt cx="1117602" cy="381000"/>
          </a:xfrm>
        </p:grpSpPr>
        <p:sp>
          <p:nvSpPr>
            <p:cNvPr id="114" name="Rectangle 113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420F0114-053C-D145-8BA7-C5A069729A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8563" y="4995863"/>
              <a:ext cx="611188" cy="381000"/>
            </a:xfrm>
            <a:prstGeom prst="rect">
              <a:avLst/>
            </a:prstGeom>
            <a:solidFill>
              <a:srgbClr val="FFFFCC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9pPr>
            </a:lstStyle>
            <a:p>
              <a:pPr algn="ctr">
                <a:lnSpc>
                  <a:spcPct val="125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GB" sz="1200" dirty="0">
                  <a:solidFill>
                    <a:srgbClr val="000000"/>
                  </a:solidFill>
                  <a:cs typeface="Arial" charset="0"/>
                </a:rPr>
                <a:t>EBDC</a:t>
              </a:r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AF5A2368-FD4C-274E-A24D-13A67E60B2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2149" y="4995863"/>
              <a:ext cx="508001" cy="381000"/>
            </a:xfrm>
            <a:prstGeom prst="rect">
              <a:avLst/>
            </a:prstGeom>
            <a:solidFill>
              <a:srgbClr val="48CC66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/>
          </p:spPr>
          <p:txBody>
            <a:bodyPr wrap="none" lIns="90000" tIns="46800" rIns="90000" bIns="4680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9pPr>
            </a:lstStyle>
            <a:p>
              <a:pPr algn="ctr">
                <a:lnSpc>
                  <a:spcPct val="125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GB" sz="1200" dirty="0">
                  <a:solidFill>
                    <a:schemeClr val="bg1">
                      <a:lumMod val="95000"/>
                    </a:schemeClr>
                  </a:solidFill>
                  <a:cs typeface="Arial" charset="0"/>
                </a:rPr>
                <a:t>FELIX</a:t>
              </a:r>
            </a:p>
          </p:txBody>
        </p:sp>
      </p:grpSp>
      <p:sp>
        <p:nvSpPr>
          <p:cNvPr id="55" name="Line 36">
            <a:extLst>
              <a:ext uri="{FF2B5EF4-FFF2-40B4-BE49-F238E27FC236}">
                <a16:creationId xmlns="" xmlns:a16="http://schemas.microsoft.com/office/drawing/2014/main" xmlns:lc="http://schemas.openxmlformats.org/drawingml/2006/lockedCanvas" id="{9886BDB4-141F-D44F-96FF-4FDA457E9BC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39637" y="3953638"/>
            <a:ext cx="638279" cy="0"/>
          </a:xfrm>
          <a:prstGeom prst="line">
            <a:avLst/>
          </a:prstGeom>
          <a:noFill/>
          <a:ln w="38160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30028" tIns="65014" rIns="130028" bIns="65014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>
              <a:defRPr/>
            </a:pPr>
            <a:endParaRPr lang="en-US" dirty="0">
              <a:cs typeface="Arial" charset="0"/>
            </a:endParaRPr>
          </a:p>
        </p:txBody>
      </p:sp>
      <p:sp>
        <p:nvSpPr>
          <p:cNvPr id="56" name="Line 133">
            <a:extLst>
              <a:ext uri="{FF2B5EF4-FFF2-40B4-BE49-F238E27FC236}">
                <a16:creationId xmlns="" xmlns:a16="http://schemas.microsoft.com/office/drawing/2014/main" xmlns:lc="http://schemas.openxmlformats.org/drawingml/2006/lockedCanvas" id="{AFDDFFEC-D9D6-3443-9348-9FE151294E1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39593" y="3952051"/>
            <a:ext cx="563072" cy="0"/>
          </a:xfrm>
          <a:prstGeom prst="line">
            <a:avLst/>
          </a:prstGeom>
          <a:noFill/>
          <a:ln w="19080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30028" tIns="65014" rIns="130028" bIns="65014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>
              <a:defRPr/>
            </a:pPr>
            <a:endParaRPr lang="en-US" dirty="0">
              <a:cs typeface="Arial" charset="0"/>
            </a:endParaRPr>
          </a:p>
        </p:txBody>
      </p:sp>
      <p:grpSp>
        <p:nvGrpSpPr>
          <p:cNvPr id="57" name="Group 56">
            <a:extLst>
              <a:ext uri="{FF2B5EF4-FFF2-40B4-BE49-F238E27FC236}">
                <a16:creationId xmlns="" xmlns:a16="http://schemas.microsoft.com/office/drawing/2014/main" xmlns:lc="http://schemas.openxmlformats.org/drawingml/2006/lockedCanvas" id="{3D444808-4B85-754C-A51F-652C281A93E1}"/>
              </a:ext>
            </a:extLst>
          </p:cNvPr>
          <p:cNvGrpSpPr/>
          <p:nvPr/>
        </p:nvGrpSpPr>
        <p:grpSpPr>
          <a:xfrm>
            <a:off x="3108302" y="3823601"/>
            <a:ext cx="790335" cy="269432"/>
            <a:chOff x="3232149" y="4995863"/>
            <a:chExt cx="1117602" cy="381000"/>
          </a:xfrm>
        </p:grpSpPr>
        <p:sp>
          <p:nvSpPr>
            <p:cNvPr id="112" name="Rectangle 111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8675A915-77E9-5F4F-9F28-E05BCFE5E8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8563" y="4995863"/>
              <a:ext cx="611188" cy="381000"/>
            </a:xfrm>
            <a:prstGeom prst="rect">
              <a:avLst/>
            </a:prstGeom>
            <a:solidFill>
              <a:srgbClr val="FFFFCC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9pPr>
            </a:lstStyle>
            <a:p>
              <a:pPr algn="ctr">
                <a:lnSpc>
                  <a:spcPct val="125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GB" sz="1200" dirty="0">
                  <a:solidFill>
                    <a:srgbClr val="000000"/>
                  </a:solidFill>
                  <a:cs typeface="Arial" charset="0"/>
                </a:rPr>
                <a:t>EBDC</a:t>
              </a:r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A105BBEF-C17E-3644-AD89-9E74757016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2149" y="4995863"/>
              <a:ext cx="508001" cy="381000"/>
            </a:xfrm>
            <a:prstGeom prst="rect">
              <a:avLst/>
            </a:prstGeom>
            <a:solidFill>
              <a:srgbClr val="48CC66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/>
          </p:spPr>
          <p:txBody>
            <a:bodyPr wrap="none" lIns="90000" tIns="46800" rIns="90000" bIns="4680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9pPr>
            </a:lstStyle>
            <a:p>
              <a:pPr algn="ctr">
                <a:lnSpc>
                  <a:spcPct val="125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GB" sz="1200" dirty="0">
                  <a:solidFill>
                    <a:schemeClr val="bg1">
                      <a:lumMod val="95000"/>
                    </a:schemeClr>
                  </a:solidFill>
                  <a:cs typeface="Arial" charset="0"/>
                </a:rPr>
                <a:t>FELIX</a:t>
              </a:r>
            </a:p>
          </p:txBody>
        </p:sp>
      </p:grpSp>
      <p:sp>
        <p:nvSpPr>
          <p:cNvPr id="58" name="Line 36">
            <a:extLst>
              <a:ext uri="{FF2B5EF4-FFF2-40B4-BE49-F238E27FC236}">
                <a16:creationId xmlns="" xmlns:a16="http://schemas.microsoft.com/office/drawing/2014/main" xmlns:lc="http://schemas.openxmlformats.org/drawingml/2006/lockedCanvas" id="{B3A8F413-5E75-7B46-BC0C-B5FE53CBDD2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39637" y="4273962"/>
            <a:ext cx="638279" cy="0"/>
          </a:xfrm>
          <a:prstGeom prst="line">
            <a:avLst/>
          </a:prstGeom>
          <a:noFill/>
          <a:ln w="38160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30028" tIns="65014" rIns="130028" bIns="65014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>
              <a:defRPr/>
            </a:pPr>
            <a:endParaRPr lang="en-US" dirty="0">
              <a:cs typeface="Arial" charset="0"/>
            </a:endParaRPr>
          </a:p>
        </p:txBody>
      </p:sp>
      <p:sp>
        <p:nvSpPr>
          <p:cNvPr id="59" name="Line 133">
            <a:extLst>
              <a:ext uri="{FF2B5EF4-FFF2-40B4-BE49-F238E27FC236}">
                <a16:creationId xmlns="" xmlns:a16="http://schemas.microsoft.com/office/drawing/2014/main" xmlns:lc="http://schemas.openxmlformats.org/drawingml/2006/lockedCanvas" id="{E184E2D1-DFC5-7440-813E-F8A7202108E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39593" y="4272376"/>
            <a:ext cx="563072" cy="0"/>
          </a:xfrm>
          <a:prstGeom prst="line">
            <a:avLst/>
          </a:prstGeom>
          <a:noFill/>
          <a:ln w="19080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30028" tIns="65014" rIns="130028" bIns="65014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>
              <a:defRPr/>
            </a:pPr>
            <a:endParaRPr lang="en-US" dirty="0">
              <a:cs typeface="Arial" charset="0"/>
            </a:endParaRPr>
          </a:p>
        </p:txBody>
      </p:sp>
      <p:grpSp>
        <p:nvGrpSpPr>
          <p:cNvPr id="60" name="Group 59">
            <a:extLst>
              <a:ext uri="{FF2B5EF4-FFF2-40B4-BE49-F238E27FC236}">
                <a16:creationId xmlns="" xmlns:a16="http://schemas.microsoft.com/office/drawing/2014/main" xmlns:lc="http://schemas.openxmlformats.org/drawingml/2006/lockedCanvas" id="{4D5BDCFF-45C9-B04E-974E-EA449EAF7D0A}"/>
              </a:ext>
            </a:extLst>
          </p:cNvPr>
          <p:cNvGrpSpPr/>
          <p:nvPr/>
        </p:nvGrpSpPr>
        <p:grpSpPr>
          <a:xfrm>
            <a:off x="3108302" y="4143926"/>
            <a:ext cx="790335" cy="269432"/>
            <a:chOff x="3232149" y="4995863"/>
            <a:chExt cx="1117602" cy="381000"/>
          </a:xfrm>
        </p:grpSpPr>
        <p:sp>
          <p:nvSpPr>
            <p:cNvPr id="110" name="Rectangle 109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39BC43E2-CD78-C048-8CD5-98AC639E24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8563" y="4995863"/>
              <a:ext cx="611188" cy="381000"/>
            </a:xfrm>
            <a:prstGeom prst="rect">
              <a:avLst/>
            </a:prstGeom>
            <a:solidFill>
              <a:srgbClr val="FFFFCC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9pPr>
            </a:lstStyle>
            <a:p>
              <a:pPr algn="ctr">
                <a:lnSpc>
                  <a:spcPct val="125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GB" sz="1200" dirty="0">
                  <a:solidFill>
                    <a:srgbClr val="000000"/>
                  </a:solidFill>
                  <a:cs typeface="Arial" charset="0"/>
                </a:rPr>
                <a:t>EBDC</a:t>
              </a:r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4938B6B9-0A9E-3342-B4E7-1C8A40C0EB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2149" y="4995863"/>
              <a:ext cx="508001" cy="381000"/>
            </a:xfrm>
            <a:prstGeom prst="rect">
              <a:avLst/>
            </a:prstGeom>
            <a:solidFill>
              <a:srgbClr val="48CC66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/>
          </p:spPr>
          <p:txBody>
            <a:bodyPr wrap="none" lIns="90000" tIns="46800" rIns="90000" bIns="4680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9pPr>
            </a:lstStyle>
            <a:p>
              <a:pPr algn="ctr">
                <a:lnSpc>
                  <a:spcPct val="125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GB" sz="1200" dirty="0">
                  <a:solidFill>
                    <a:schemeClr val="bg1">
                      <a:lumMod val="95000"/>
                    </a:schemeClr>
                  </a:solidFill>
                  <a:cs typeface="Arial" charset="0"/>
                </a:rPr>
                <a:t>FELIX</a:t>
              </a:r>
            </a:p>
          </p:txBody>
        </p:sp>
      </p:grpSp>
      <p:sp>
        <p:nvSpPr>
          <p:cNvPr id="61" name="Rectangle 60">
            <a:extLst>
              <a:ext uri="{FF2B5EF4-FFF2-40B4-BE49-F238E27FC236}">
                <a16:creationId xmlns="" xmlns:a16="http://schemas.microsoft.com/office/drawing/2014/main" xmlns:lc="http://schemas.openxmlformats.org/drawingml/2006/lockedCanvas" id="{8A83A002-EE18-D243-8172-527D606C58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4837" y="2253036"/>
            <a:ext cx="703891" cy="2188013"/>
          </a:xfrm>
          <a:prstGeom prst="rect">
            <a:avLst/>
          </a:prstGeom>
          <a:solidFill>
            <a:srgbClr val="CCFFF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 algn="ctr">
              <a:lnSpc>
                <a:spcPct val="12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lang="en-GB" sz="1200" dirty="0">
              <a:solidFill>
                <a:srgbClr val="000000"/>
              </a:solidFill>
              <a:cs typeface="Arial" charset="0"/>
            </a:endParaRPr>
          </a:p>
          <a:p>
            <a:pPr algn="ctr">
              <a:lnSpc>
                <a:spcPct val="12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1200" dirty="0">
                <a:solidFill>
                  <a:srgbClr val="000000"/>
                </a:solidFill>
                <a:cs typeface="Arial" charset="0"/>
              </a:rPr>
              <a:t>Network</a:t>
            </a:r>
          </a:p>
          <a:p>
            <a:pPr algn="ctr">
              <a:lnSpc>
                <a:spcPct val="12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1200" dirty="0">
                <a:solidFill>
                  <a:srgbClr val="000000"/>
                </a:solidFill>
                <a:cs typeface="Arial" charset="0"/>
              </a:rPr>
              <a:t>Switch</a:t>
            </a:r>
          </a:p>
        </p:txBody>
      </p:sp>
      <p:grpSp>
        <p:nvGrpSpPr>
          <p:cNvPr id="62" name="Group 61">
            <a:extLst>
              <a:ext uri="{FF2B5EF4-FFF2-40B4-BE49-F238E27FC236}">
                <a16:creationId xmlns="" xmlns:a16="http://schemas.microsoft.com/office/drawing/2014/main" xmlns:lc="http://schemas.openxmlformats.org/drawingml/2006/lockedCanvas" id="{1E3BC745-DDB5-7E4F-80D4-398E42F35FBE}"/>
              </a:ext>
            </a:extLst>
          </p:cNvPr>
          <p:cNvGrpSpPr/>
          <p:nvPr/>
        </p:nvGrpSpPr>
        <p:grpSpPr>
          <a:xfrm>
            <a:off x="5374896" y="2564384"/>
            <a:ext cx="431091" cy="1886086"/>
            <a:chOff x="5662613" y="1828800"/>
            <a:chExt cx="609600" cy="2667084"/>
          </a:xfrm>
        </p:grpSpPr>
        <p:sp>
          <p:nvSpPr>
            <p:cNvPr id="104" name="Rectangle 103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2C687023-7E81-5F46-A074-BD82979B6A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62613" y="1828800"/>
              <a:ext cx="609600" cy="381000"/>
            </a:xfrm>
            <a:prstGeom prst="rect">
              <a:avLst/>
            </a:prstGeom>
            <a:solidFill>
              <a:srgbClr val="000099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9pPr>
            </a:lstStyle>
            <a:p>
              <a:pPr algn="ctr">
                <a:lnSpc>
                  <a:spcPct val="125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GB" sz="1200" dirty="0">
                  <a:solidFill>
                    <a:srgbClr val="FFFF00"/>
                  </a:solidFill>
                  <a:cs typeface="Arial" charset="0"/>
                </a:rPr>
                <a:t>ATP</a:t>
              </a:r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8BCFF691-6034-8742-BAEC-DBC335E325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62613" y="2289175"/>
              <a:ext cx="609600" cy="381000"/>
            </a:xfrm>
            <a:prstGeom prst="rect">
              <a:avLst/>
            </a:prstGeom>
            <a:solidFill>
              <a:srgbClr val="000099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9pPr>
            </a:lstStyle>
            <a:p>
              <a:pPr algn="ctr">
                <a:lnSpc>
                  <a:spcPct val="125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GB" sz="1200">
                  <a:solidFill>
                    <a:srgbClr val="FFFF00"/>
                  </a:solidFill>
                  <a:cs typeface="Arial" charset="0"/>
                </a:rPr>
                <a:t>ATP</a:t>
              </a:r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20F558CF-A8AE-B947-A1DF-10DEAE74CC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62613" y="2747963"/>
              <a:ext cx="609600" cy="381000"/>
            </a:xfrm>
            <a:prstGeom prst="rect">
              <a:avLst/>
            </a:prstGeom>
            <a:solidFill>
              <a:srgbClr val="000099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9pPr>
            </a:lstStyle>
            <a:p>
              <a:pPr algn="ctr">
                <a:lnSpc>
                  <a:spcPct val="125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GB" sz="1200">
                  <a:solidFill>
                    <a:srgbClr val="FFFF00"/>
                  </a:solidFill>
                  <a:cs typeface="Arial" charset="0"/>
                </a:rPr>
                <a:t>ATP</a:t>
              </a:r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73E1B7A1-6EB6-9C42-B5C2-51A77AEA76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62613" y="3206750"/>
              <a:ext cx="609600" cy="381000"/>
            </a:xfrm>
            <a:prstGeom prst="rect">
              <a:avLst/>
            </a:prstGeom>
            <a:solidFill>
              <a:srgbClr val="000099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9pPr>
            </a:lstStyle>
            <a:p>
              <a:pPr algn="ctr">
                <a:lnSpc>
                  <a:spcPct val="125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GB" sz="1200">
                  <a:solidFill>
                    <a:srgbClr val="FFFF00"/>
                  </a:solidFill>
                  <a:cs typeface="Arial" charset="0"/>
                </a:rPr>
                <a:t>ATP</a:t>
              </a:r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E4C80297-7583-7C4D-B764-DC8418CC08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62613" y="3665538"/>
              <a:ext cx="609600" cy="381000"/>
            </a:xfrm>
            <a:prstGeom prst="rect">
              <a:avLst/>
            </a:prstGeom>
            <a:solidFill>
              <a:srgbClr val="000099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9pPr>
            </a:lstStyle>
            <a:p>
              <a:pPr algn="ctr">
                <a:lnSpc>
                  <a:spcPct val="125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GB" sz="1200">
                  <a:solidFill>
                    <a:srgbClr val="FFFF00"/>
                  </a:solidFill>
                  <a:cs typeface="Arial" charset="0"/>
                </a:rPr>
                <a:t>ATP</a:t>
              </a:r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FACF1C33-1282-0243-9CDD-1A57AD0F1F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62613" y="4114884"/>
              <a:ext cx="609600" cy="381000"/>
            </a:xfrm>
            <a:prstGeom prst="rect">
              <a:avLst/>
            </a:prstGeom>
            <a:solidFill>
              <a:srgbClr val="000099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9pPr>
            </a:lstStyle>
            <a:p>
              <a:pPr algn="ctr">
                <a:lnSpc>
                  <a:spcPct val="125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GB" sz="1200" dirty="0">
                  <a:solidFill>
                    <a:srgbClr val="FFFF00"/>
                  </a:solidFill>
                  <a:cs typeface="Arial" charset="0"/>
                </a:rPr>
                <a:t>ATP</a:t>
              </a:r>
            </a:p>
          </p:txBody>
        </p:sp>
      </p:grpSp>
      <p:sp>
        <p:nvSpPr>
          <p:cNvPr id="63" name="Line 43">
            <a:extLst>
              <a:ext uri="{FF2B5EF4-FFF2-40B4-BE49-F238E27FC236}">
                <a16:creationId xmlns="" xmlns:a16="http://schemas.microsoft.com/office/drawing/2014/main" xmlns:lc="http://schemas.openxmlformats.org/drawingml/2006/lockedCanvas" id="{2E79C3C5-0DE0-4E46-8104-872D5522B1EA}"/>
              </a:ext>
            </a:extLst>
          </p:cNvPr>
          <p:cNvSpPr>
            <a:spLocks noChangeShapeType="1"/>
          </p:cNvSpPr>
          <p:nvPr/>
        </p:nvSpPr>
        <p:spPr bwMode="auto">
          <a:xfrm>
            <a:off x="4924711" y="3983023"/>
            <a:ext cx="432214" cy="1122"/>
          </a:xfrm>
          <a:prstGeom prst="line">
            <a:avLst/>
          </a:prstGeom>
          <a:noFill/>
          <a:ln w="38160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64" name="Line 48">
            <a:extLst>
              <a:ext uri="{FF2B5EF4-FFF2-40B4-BE49-F238E27FC236}">
                <a16:creationId xmlns="" xmlns:a16="http://schemas.microsoft.com/office/drawing/2014/main" xmlns:lc="http://schemas.openxmlformats.org/drawingml/2006/lockedCanvas" id="{61F63E85-E3F2-114E-BBD9-B626E2EC5A32}"/>
              </a:ext>
            </a:extLst>
          </p:cNvPr>
          <p:cNvSpPr>
            <a:spLocks noChangeShapeType="1"/>
          </p:cNvSpPr>
          <p:nvPr/>
        </p:nvSpPr>
        <p:spPr bwMode="auto">
          <a:xfrm>
            <a:off x="4924711" y="4170878"/>
            <a:ext cx="216669" cy="1122"/>
          </a:xfrm>
          <a:prstGeom prst="line">
            <a:avLst/>
          </a:prstGeom>
          <a:noFill/>
          <a:ln w="38160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65" name="Line 43">
            <a:extLst>
              <a:ext uri="{FF2B5EF4-FFF2-40B4-BE49-F238E27FC236}">
                <a16:creationId xmlns="" xmlns:a16="http://schemas.microsoft.com/office/drawing/2014/main" xmlns:lc="http://schemas.openxmlformats.org/drawingml/2006/lockedCanvas" id="{9361B60E-5071-5344-8EFA-F28B1880CF5D}"/>
              </a:ext>
            </a:extLst>
          </p:cNvPr>
          <p:cNvSpPr>
            <a:spLocks noChangeShapeType="1"/>
          </p:cNvSpPr>
          <p:nvPr/>
        </p:nvSpPr>
        <p:spPr bwMode="auto">
          <a:xfrm>
            <a:off x="4936682" y="4336288"/>
            <a:ext cx="432214" cy="1122"/>
          </a:xfrm>
          <a:prstGeom prst="line">
            <a:avLst/>
          </a:prstGeom>
          <a:noFill/>
          <a:ln w="38160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>
              <a:defRPr/>
            </a:pPr>
            <a:endParaRPr lang="en-US">
              <a:cs typeface="Arial" charset="0"/>
            </a:endParaRPr>
          </a:p>
        </p:txBody>
      </p:sp>
      <p:grpSp>
        <p:nvGrpSpPr>
          <p:cNvPr id="66" name="Group 65">
            <a:extLst>
              <a:ext uri="{FF2B5EF4-FFF2-40B4-BE49-F238E27FC236}">
                <a16:creationId xmlns="" xmlns:a16="http://schemas.microsoft.com/office/drawing/2014/main" xmlns:lc="http://schemas.openxmlformats.org/drawingml/2006/lockedCanvas" id="{B1244AB2-8700-9F44-A78D-B83E528C9616}"/>
              </a:ext>
            </a:extLst>
          </p:cNvPr>
          <p:cNvGrpSpPr/>
          <p:nvPr/>
        </p:nvGrpSpPr>
        <p:grpSpPr>
          <a:xfrm>
            <a:off x="5135396" y="2414698"/>
            <a:ext cx="431091" cy="1886086"/>
            <a:chOff x="5662613" y="1828800"/>
            <a:chExt cx="609600" cy="2667084"/>
          </a:xfrm>
        </p:grpSpPr>
        <p:sp>
          <p:nvSpPr>
            <p:cNvPr id="98" name="Rectangle 97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8F5B7A54-BFCA-C840-92AE-D426E8F259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62613" y="1828800"/>
              <a:ext cx="609600" cy="381000"/>
            </a:xfrm>
            <a:prstGeom prst="rect">
              <a:avLst/>
            </a:prstGeom>
            <a:solidFill>
              <a:srgbClr val="000099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9pPr>
            </a:lstStyle>
            <a:p>
              <a:pPr algn="ctr">
                <a:lnSpc>
                  <a:spcPct val="125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GB" sz="1200" dirty="0">
                  <a:solidFill>
                    <a:srgbClr val="FFFF00"/>
                  </a:solidFill>
                  <a:cs typeface="Arial" charset="0"/>
                </a:rPr>
                <a:t>ATP</a:t>
              </a:r>
            </a:p>
          </p:txBody>
        </p:sp>
        <p:sp>
          <p:nvSpPr>
            <p:cNvPr id="99" name="Rectangle 98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1BE51CFC-0B92-7E40-A99C-C6FEAC6984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62613" y="2289175"/>
              <a:ext cx="609600" cy="381000"/>
            </a:xfrm>
            <a:prstGeom prst="rect">
              <a:avLst/>
            </a:prstGeom>
            <a:solidFill>
              <a:srgbClr val="000099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9pPr>
            </a:lstStyle>
            <a:p>
              <a:pPr algn="ctr">
                <a:lnSpc>
                  <a:spcPct val="125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GB" sz="1200">
                  <a:solidFill>
                    <a:srgbClr val="FFFF00"/>
                  </a:solidFill>
                  <a:cs typeface="Arial" charset="0"/>
                </a:rPr>
                <a:t>ATP</a:t>
              </a:r>
            </a:p>
          </p:txBody>
        </p:sp>
        <p:sp>
          <p:nvSpPr>
            <p:cNvPr id="100" name="Rectangle 99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8A715781-5A7A-0B4F-BA2F-ABB01AB372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62613" y="2747963"/>
              <a:ext cx="609600" cy="381000"/>
            </a:xfrm>
            <a:prstGeom prst="rect">
              <a:avLst/>
            </a:prstGeom>
            <a:solidFill>
              <a:srgbClr val="000099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9pPr>
            </a:lstStyle>
            <a:p>
              <a:pPr algn="ctr">
                <a:lnSpc>
                  <a:spcPct val="125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GB" sz="1200">
                  <a:solidFill>
                    <a:srgbClr val="FFFF00"/>
                  </a:solidFill>
                  <a:cs typeface="Arial" charset="0"/>
                </a:rPr>
                <a:t>ATP</a:t>
              </a:r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6C853785-9BF2-924C-B597-AFA2C6540C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62613" y="3206750"/>
              <a:ext cx="609600" cy="381000"/>
            </a:xfrm>
            <a:prstGeom prst="rect">
              <a:avLst/>
            </a:prstGeom>
            <a:solidFill>
              <a:srgbClr val="000099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9pPr>
            </a:lstStyle>
            <a:p>
              <a:pPr algn="ctr">
                <a:lnSpc>
                  <a:spcPct val="125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GB" sz="1200">
                  <a:solidFill>
                    <a:srgbClr val="FFFF00"/>
                  </a:solidFill>
                  <a:cs typeface="Arial" charset="0"/>
                </a:rPr>
                <a:t>ATP</a:t>
              </a:r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5D6E8F1B-61D0-174A-A302-919E07FE8E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62613" y="3665538"/>
              <a:ext cx="609600" cy="381000"/>
            </a:xfrm>
            <a:prstGeom prst="rect">
              <a:avLst/>
            </a:prstGeom>
            <a:solidFill>
              <a:srgbClr val="000099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9pPr>
            </a:lstStyle>
            <a:p>
              <a:pPr algn="ctr">
                <a:lnSpc>
                  <a:spcPct val="125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GB" sz="1200">
                  <a:solidFill>
                    <a:srgbClr val="FFFF00"/>
                  </a:solidFill>
                  <a:cs typeface="Arial" charset="0"/>
                </a:rPr>
                <a:t>ATP</a:t>
              </a:r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A177E022-3EE4-D943-8F14-FDF4917815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62613" y="4114884"/>
              <a:ext cx="609600" cy="381000"/>
            </a:xfrm>
            <a:prstGeom prst="rect">
              <a:avLst/>
            </a:prstGeom>
            <a:solidFill>
              <a:srgbClr val="000099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9pPr>
            </a:lstStyle>
            <a:p>
              <a:pPr algn="ctr">
                <a:lnSpc>
                  <a:spcPct val="125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GB" sz="1200" dirty="0">
                  <a:solidFill>
                    <a:srgbClr val="FFFF00"/>
                  </a:solidFill>
                  <a:cs typeface="Arial" charset="0"/>
                </a:rPr>
                <a:t>ATP</a:t>
              </a:r>
            </a:p>
          </p:txBody>
        </p:sp>
      </p:grpSp>
      <p:sp>
        <p:nvSpPr>
          <p:cNvPr id="67" name="Rectangle 66">
            <a:extLst>
              <a:ext uri="{FF2B5EF4-FFF2-40B4-BE49-F238E27FC236}">
                <a16:creationId xmlns="" xmlns:a16="http://schemas.microsoft.com/office/drawing/2014/main" xmlns:lc="http://schemas.openxmlformats.org/drawingml/2006/lockedCanvas" id="{7189D984-757D-E34F-B588-CC7CD03B8B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3813" y="3863275"/>
            <a:ext cx="753664" cy="307149"/>
          </a:xfrm>
          <a:prstGeom prst="rect">
            <a:avLst/>
          </a:prstGeom>
          <a:solidFill>
            <a:srgbClr val="CCCCF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 algn="ctr">
              <a:lnSpc>
                <a:spcPct val="12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1200">
                <a:solidFill>
                  <a:srgbClr val="000000"/>
                </a:solidFill>
                <a:cs typeface="Arial" charset="0"/>
              </a:rPr>
              <a:t>Buffer Box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="" xmlns:a16="http://schemas.microsoft.com/office/drawing/2014/main" xmlns:lc="http://schemas.openxmlformats.org/drawingml/2006/lockedCanvas" id="{7B767B2B-4E15-C64B-94BE-9898462062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3813" y="4174627"/>
            <a:ext cx="753664" cy="307149"/>
          </a:xfrm>
          <a:prstGeom prst="rect">
            <a:avLst/>
          </a:prstGeom>
          <a:solidFill>
            <a:srgbClr val="CCCCF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 algn="ctr">
              <a:lnSpc>
                <a:spcPct val="12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1200">
                <a:solidFill>
                  <a:srgbClr val="000000"/>
                </a:solidFill>
                <a:cs typeface="Arial" charset="0"/>
              </a:rPr>
              <a:t>Buffer Box</a:t>
            </a:r>
          </a:p>
        </p:txBody>
      </p:sp>
      <p:grpSp>
        <p:nvGrpSpPr>
          <p:cNvPr id="69" name="Group 68">
            <a:extLst>
              <a:ext uri="{FF2B5EF4-FFF2-40B4-BE49-F238E27FC236}">
                <a16:creationId xmlns="" xmlns:a16="http://schemas.microsoft.com/office/drawing/2014/main" xmlns:lc="http://schemas.openxmlformats.org/drawingml/2006/lockedCanvas" id="{A7B2EDF8-9F5C-8C49-BCA9-DE0BEFD8A0A8}"/>
              </a:ext>
            </a:extLst>
          </p:cNvPr>
          <p:cNvGrpSpPr>
            <a:grpSpLocks/>
          </p:cNvGrpSpPr>
          <p:nvPr/>
        </p:nvGrpSpPr>
        <p:grpSpPr bwMode="auto">
          <a:xfrm>
            <a:off x="1957229" y="3387670"/>
            <a:ext cx="584893" cy="422111"/>
            <a:chOff x="1236" y="3274"/>
            <a:chExt cx="521" cy="376"/>
          </a:xfrm>
          <a:solidFill>
            <a:srgbClr val="008000"/>
          </a:solidFill>
        </p:grpSpPr>
        <p:sp>
          <p:nvSpPr>
            <p:cNvPr id="94" name="Rectangle 93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6B3B6FB7-E3F9-634B-A894-428BBE6FB0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2" y="3410"/>
              <a:ext cx="385" cy="240"/>
            </a:xfrm>
            <a:prstGeom prst="rect">
              <a:avLst/>
            </a:prstGeom>
            <a:grp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9pPr>
            </a:lstStyle>
            <a:p>
              <a:pPr algn="ctr">
                <a:lnSpc>
                  <a:spcPct val="125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GB" sz="1200">
                  <a:solidFill>
                    <a:srgbClr val="FFFFFF"/>
                  </a:solidFill>
                  <a:cs typeface="Arial" charset="0"/>
                </a:rPr>
                <a:t>DCM</a:t>
              </a:r>
            </a:p>
          </p:txBody>
        </p:sp>
        <p:sp>
          <p:nvSpPr>
            <p:cNvPr id="95" name="Rectangle 94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049F8581-43FC-2F4B-97EC-8FD47901F2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7" y="3365"/>
              <a:ext cx="385" cy="240"/>
            </a:xfrm>
            <a:prstGeom prst="rect">
              <a:avLst/>
            </a:prstGeom>
            <a:grp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9pPr>
            </a:lstStyle>
            <a:p>
              <a:pPr algn="ctr">
                <a:lnSpc>
                  <a:spcPct val="125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GB" sz="1200">
                  <a:solidFill>
                    <a:srgbClr val="FFFFFF"/>
                  </a:solidFill>
                  <a:cs typeface="Arial" charset="0"/>
                </a:rPr>
                <a:t>DCM</a:t>
              </a:r>
            </a:p>
          </p:txBody>
        </p:sp>
        <p:sp>
          <p:nvSpPr>
            <p:cNvPr id="96" name="Rectangle 95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CE9B8975-D738-A440-8FF0-687743A5D4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1" y="3319"/>
              <a:ext cx="385" cy="240"/>
            </a:xfrm>
            <a:prstGeom prst="rect">
              <a:avLst/>
            </a:prstGeom>
            <a:grp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9pPr>
            </a:lstStyle>
            <a:p>
              <a:pPr algn="ctr">
                <a:lnSpc>
                  <a:spcPct val="125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GB" sz="1200">
                  <a:solidFill>
                    <a:srgbClr val="FFFFFF"/>
                  </a:solidFill>
                  <a:cs typeface="Arial" charset="0"/>
                </a:rPr>
                <a:t>DCM</a:t>
              </a:r>
            </a:p>
          </p:txBody>
        </p:sp>
        <p:sp>
          <p:nvSpPr>
            <p:cNvPr id="97" name="Rectangle 96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C11CFA37-9BC7-AA4F-A592-F70FC59184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36" y="3274"/>
              <a:ext cx="385" cy="240"/>
            </a:xfrm>
            <a:prstGeom prst="rect">
              <a:avLst/>
            </a:prstGeom>
            <a:grp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9pPr>
            </a:lstStyle>
            <a:p>
              <a:pPr algn="ctr">
                <a:lnSpc>
                  <a:spcPct val="125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GB" sz="1200" dirty="0">
                  <a:solidFill>
                    <a:srgbClr val="FFFFFF"/>
                  </a:solidFill>
                  <a:cs typeface="Arial" charset="0"/>
                </a:rPr>
                <a:t>FEE</a:t>
              </a: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="" xmlns:a16="http://schemas.microsoft.com/office/drawing/2014/main" xmlns:lc="http://schemas.openxmlformats.org/drawingml/2006/lockedCanvas" id="{D1E7A161-1F64-BC42-AF73-97ECF436BDFB}"/>
              </a:ext>
            </a:extLst>
          </p:cNvPr>
          <p:cNvGrpSpPr>
            <a:grpSpLocks/>
          </p:cNvGrpSpPr>
          <p:nvPr/>
        </p:nvGrpSpPr>
        <p:grpSpPr bwMode="auto">
          <a:xfrm>
            <a:off x="1957229" y="3716984"/>
            <a:ext cx="584893" cy="422111"/>
            <a:chOff x="1236" y="3274"/>
            <a:chExt cx="521" cy="376"/>
          </a:xfrm>
          <a:solidFill>
            <a:srgbClr val="008000"/>
          </a:solidFill>
        </p:grpSpPr>
        <p:sp>
          <p:nvSpPr>
            <p:cNvPr id="90" name="Rectangle 89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BE76DC6F-D668-3E46-8293-256B16B24F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2" y="3410"/>
              <a:ext cx="385" cy="240"/>
            </a:xfrm>
            <a:prstGeom prst="rect">
              <a:avLst/>
            </a:prstGeom>
            <a:grp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9pPr>
            </a:lstStyle>
            <a:p>
              <a:pPr algn="ctr">
                <a:lnSpc>
                  <a:spcPct val="125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GB" sz="1200">
                  <a:solidFill>
                    <a:srgbClr val="FFFFFF"/>
                  </a:solidFill>
                  <a:cs typeface="Arial" charset="0"/>
                </a:rPr>
                <a:t>DCM</a:t>
              </a:r>
            </a:p>
          </p:txBody>
        </p:sp>
        <p:sp>
          <p:nvSpPr>
            <p:cNvPr id="91" name="Rectangle 90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7748D126-FAFE-D541-905F-A03DF6E98B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7" y="3365"/>
              <a:ext cx="385" cy="240"/>
            </a:xfrm>
            <a:prstGeom prst="rect">
              <a:avLst/>
            </a:prstGeom>
            <a:grp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9pPr>
            </a:lstStyle>
            <a:p>
              <a:pPr algn="ctr">
                <a:lnSpc>
                  <a:spcPct val="125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GB" sz="1200">
                  <a:solidFill>
                    <a:srgbClr val="FFFFFF"/>
                  </a:solidFill>
                  <a:cs typeface="Arial" charset="0"/>
                </a:rPr>
                <a:t>DCM</a:t>
              </a:r>
            </a:p>
          </p:txBody>
        </p:sp>
        <p:sp>
          <p:nvSpPr>
            <p:cNvPr id="92" name="Rectangle 91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9A64D2AE-4D5A-FA49-B092-B3B3F777E7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1" y="3319"/>
              <a:ext cx="385" cy="240"/>
            </a:xfrm>
            <a:prstGeom prst="rect">
              <a:avLst/>
            </a:prstGeom>
            <a:grp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9pPr>
            </a:lstStyle>
            <a:p>
              <a:pPr algn="ctr">
                <a:lnSpc>
                  <a:spcPct val="125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GB" sz="1200">
                  <a:solidFill>
                    <a:srgbClr val="FFFFFF"/>
                  </a:solidFill>
                  <a:cs typeface="Arial" charset="0"/>
                </a:rPr>
                <a:t>DCM</a:t>
              </a:r>
            </a:p>
          </p:txBody>
        </p:sp>
        <p:sp>
          <p:nvSpPr>
            <p:cNvPr id="93" name="Rectangle 92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A1E0AC3B-9D39-BC4A-80DC-9587792733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36" y="3274"/>
              <a:ext cx="385" cy="240"/>
            </a:xfrm>
            <a:prstGeom prst="rect">
              <a:avLst/>
            </a:prstGeom>
            <a:grp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9pPr>
            </a:lstStyle>
            <a:p>
              <a:pPr algn="ctr">
                <a:lnSpc>
                  <a:spcPct val="125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GB" sz="1200" dirty="0">
                  <a:solidFill>
                    <a:srgbClr val="FFFFFF"/>
                  </a:solidFill>
                  <a:cs typeface="Arial" charset="0"/>
                </a:rPr>
                <a:t>FEE</a:t>
              </a: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="" xmlns:a16="http://schemas.microsoft.com/office/drawing/2014/main" xmlns:lc="http://schemas.openxmlformats.org/drawingml/2006/lockedCanvas" id="{1B4D6DA5-5D49-264C-986D-B57009EA9B65}"/>
              </a:ext>
            </a:extLst>
          </p:cNvPr>
          <p:cNvGrpSpPr>
            <a:grpSpLocks/>
          </p:cNvGrpSpPr>
          <p:nvPr/>
        </p:nvGrpSpPr>
        <p:grpSpPr bwMode="auto">
          <a:xfrm>
            <a:off x="1957229" y="4046299"/>
            <a:ext cx="584893" cy="422111"/>
            <a:chOff x="1236" y="3274"/>
            <a:chExt cx="521" cy="376"/>
          </a:xfrm>
          <a:solidFill>
            <a:srgbClr val="008000"/>
          </a:solidFill>
        </p:grpSpPr>
        <p:sp>
          <p:nvSpPr>
            <p:cNvPr id="86" name="Rectangle 85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38563071-6BF8-9B49-8D34-4AA4E324AE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2" y="3410"/>
              <a:ext cx="385" cy="240"/>
            </a:xfrm>
            <a:prstGeom prst="rect">
              <a:avLst/>
            </a:prstGeom>
            <a:grp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9pPr>
            </a:lstStyle>
            <a:p>
              <a:pPr algn="ctr">
                <a:lnSpc>
                  <a:spcPct val="125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GB" sz="1200">
                  <a:solidFill>
                    <a:srgbClr val="FFFFFF"/>
                  </a:solidFill>
                  <a:cs typeface="Arial" charset="0"/>
                </a:rPr>
                <a:t>DCM</a:t>
              </a:r>
            </a:p>
          </p:txBody>
        </p:sp>
        <p:sp>
          <p:nvSpPr>
            <p:cNvPr id="87" name="Rectangle 86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23A1FC35-5D50-5040-9414-8247A99D3F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7" y="3365"/>
              <a:ext cx="385" cy="240"/>
            </a:xfrm>
            <a:prstGeom prst="rect">
              <a:avLst/>
            </a:prstGeom>
            <a:grp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9pPr>
            </a:lstStyle>
            <a:p>
              <a:pPr algn="ctr">
                <a:lnSpc>
                  <a:spcPct val="125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GB" sz="1200">
                  <a:solidFill>
                    <a:srgbClr val="FFFFFF"/>
                  </a:solidFill>
                  <a:cs typeface="Arial" charset="0"/>
                </a:rPr>
                <a:t>DCM</a:t>
              </a:r>
            </a:p>
          </p:txBody>
        </p:sp>
        <p:sp>
          <p:nvSpPr>
            <p:cNvPr id="88" name="Rectangle 87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3A359C9D-D374-2947-B09D-AF67382303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1" y="3319"/>
              <a:ext cx="385" cy="240"/>
            </a:xfrm>
            <a:prstGeom prst="rect">
              <a:avLst/>
            </a:prstGeom>
            <a:grp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9pPr>
            </a:lstStyle>
            <a:p>
              <a:pPr algn="ctr">
                <a:lnSpc>
                  <a:spcPct val="125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GB" sz="1200">
                  <a:solidFill>
                    <a:srgbClr val="FFFFFF"/>
                  </a:solidFill>
                  <a:cs typeface="Arial" charset="0"/>
                </a:rPr>
                <a:t>DCM</a:t>
              </a:r>
            </a:p>
          </p:txBody>
        </p:sp>
        <p:sp>
          <p:nvSpPr>
            <p:cNvPr id="89" name="Rectangle 88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B3C329D9-7C50-404B-B0AB-F5AEBFC69B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36" y="3274"/>
              <a:ext cx="385" cy="240"/>
            </a:xfrm>
            <a:prstGeom prst="rect">
              <a:avLst/>
            </a:prstGeom>
            <a:grp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9pPr>
            </a:lstStyle>
            <a:p>
              <a:pPr algn="ctr">
                <a:lnSpc>
                  <a:spcPct val="125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GB" sz="1200" dirty="0">
                  <a:solidFill>
                    <a:srgbClr val="FFFFFF"/>
                  </a:solidFill>
                  <a:cs typeface="Arial" charset="0"/>
                </a:rPr>
                <a:t>FEE</a:t>
              </a:r>
            </a:p>
          </p:txBody>
        </p:sp>
      </p:grpSp>
      <p:cxnSp>
        <p:nvCxnSpPr>
          <p:cNvPr id="72" name="Straight Arrow Connector 71">
            <a:extLst>
              <a:ext uri="{FF2B5EF4-FFF2-40B4-BE49-F238E27FC236}">
                <a16:creationId xmlns="" xmlns:a16="http://schemas.microsoft.com/office/drawing/2014/main" xmlns:lc="http://schemas.openxmlformats.org/drawingml/2006/lockedCanvas" id="{E29FEA56-70DF-5A42-AC6C-AD96C0EAC41C}"/>
              </a:ext>
            </a:extLst>
          </p:cNvPr>
          <p:cNvCxnSpPr/>
          <p:nvPr/>
        </p:nvCxnSpPr>
        <p:spPr>
          <a:xfrm>
            <a:off x="6817477" y="2460497"/>
            <a:ext cx="461778" cy="920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="" xmlns:a16="http://schemas.microsoft.com/office/drawing/2014/main" xmlns:lc="http://schemas.openxmlformats.org/drawingml/2006/lockedCanvas" id="{A670615A-953F-DD4A-BA63-3484586BA86F}"/>
              </a:ext>
            </a:extLst>
          </p:cNvPr>
          <p:cNvCxnSpPr/>
          <p:nvPr/>
        </p:nvCxnSpPr>
        <p:spPr>
          <a:xfrm>
            <a:off x="6817477" y="2785474"/>
            <a:ext cx="461778" cy="920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="" xmlns:a16="http://schemas.microsoft.com/office/drawing/2014/main" xmlns:lc="http://schemas.openxmlformats.org/drawingml/2006/lockedCanvas" id="{5C7C4A15-148D-FA4F-ACCE-462FF9111C6A}"/>
              </a:ext>
            </a:extLst>
          </p:cNvPr>
          <p:cNvCxnSpPr/>
          <p:nvPr/>
        </p:nvCxnSpPr>
        <p:spPr>
          <a:xfrm>
            <a:off x="6817477" y="3110451"/>
            <a:ext cx="461778" cy="920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="" xmlns:a16="http://schemas.microsoft.com/office/drawing/2014/main" xmlns:lc="http://schemas.openxmlformats.org/drawingml/2006/lockedCanvas" id="{60FA9FB0-3AF7-EA4A-A069-6CDC377F7DFE}"/>
              </a:ext>
            </a:extLst>
          </p:cNvPr>
          <p:cNvCxnSpPr/>
          <p:nvPr/>
        </p:nvCxnSpPr>
        <p:spPr>
          <a:xfrm>
            <a:off x="6817477" y="3435428"/>
            <a:ext cx="461778" cy="920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="" xmlns:a16="http://schemas.microsoft.com/office/drawing/2014/main" xmlns:lc="http://schemas.openxmlformats.org/drawingml/2006/lockedCanvas" id="{E03EB5F7-E412-304F-BABC-2EE3073EE514}"/>
              </a:ext>
            </a:extLst>
          </p:cNvPr>
          <p:cNvCxnSpPr/>
          <p:nvPr/>
        </p:nvCxnSpPr>
        <p:spPr>
          <a:xfrm>
            <a:off x="6817477" y="3760405"/>
            <a:ext cx="461778" cy="920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="" xmlns:a16="http://schemas.microsoft.com/office/drawing/2014/main" xmlns:lc="http://schemas.openxmlformats.org/drawingml/2006/lockedCanvas" id="{4B065A03-12E8-3141-874C-1277EDC87B53}"/>
              </a:ext>
            </a:extLst>
          </p:cNvPr>
          <p:cNvCxnSpPr/>
          <p:nvPr/>
        </p:nvCxnSpPr>
        <p:spPr>
          <a:xfrm>
            <a:off x="6817477" y="4085382"/>
            <a:ext cx="461778" cy="920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="" xmlns:a16="http://schemas.microsoft.com/office/drawing/2014/main" xmlns:lc="http://schemas.openxmlformats.org/drawingml/2006/lockedCanvas" id="{C9A0EDD8-079A-DE46-AF29-FDAECD030B77}"/>
              </a:ext>
            </a:extLst>
          </p:cNvPr>
          <p:cNvCxnSpPr/>
          <p:nvPr/>
        </p:nvCxnSpPr>
        <p:spPr>
          <a:xfrm>
            <a:off x="6817477" y="4410359"/>
            <a:ext cx="461778" cy="920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139">
            <a:extLst>
              <a:ext uri="{FF2B5EF4-FFF2-40B4-BE49-F238E27FC236}">
                <a16:creationId xmlns="" xmlns:a16="http://schemas.microsoft.com/office/drawing/2014/main" xmlns:lc="http://schemas.openxmlformats.org/drawingml/2006/lockedCanvas" id="{05B5FB5D-CA5E-E847-892E-F86B1E212D75}"/>
              </a:ext>
            </a:extLst>
          </p:cNvPr>
          <p:cNvSpPr txBox="1"/>
          <p:nvPr/>
        </p:nvSpPr>
        <p:spPr>
          <a:xfrm>
            <a:off x="7350600" y="3019353"/>
            <a:ext cx="12272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 algn="ctr"/>
            <a:r>
              <a:rPr lang="en-US" dirty="0"/>
              <a:t>To the </a:t>
            </a:r>
          </a:p>
          <a:p>
            <a:pPr algn="ctr"/>
            <a:r>
              <a:rPr lang="en-US" dirty="0"/>
              <a:t>RACF/HPSS</a:t>
            </a:r>
          </a:p>
        </p:txBody>
      </p:sp>
      <p:pic>
        <p:nvPicPr>
          <p:cNvPr id="80" name="Picture 79">
            <a:extLst>
              <a:ext uri="{FF2B5EF4-FFF2-40B4-BE49-F238E27FC236}">
                <a16:creationId xmlns="" xmlns:a16="http://schemas.microsoft.com/office/drawing/2014/main" xmlns:lc="http://schemas.openxmlformats.org/drawingml/2006/lockedCanvas" id="{8CDD51ED-DC03-594D-808C-3FC5D8B5FE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060"/>
          <a:stretch/>
        </p:blipFill>
        <p:spPr>
          <a:xfrm>
            <a:off x="421799" y="3517964"/>
            <a:ext cx="813481" cy="523840"/>
          </a:xfrm>
          <a:prstGeom prst="rect">
            <a:avLst/>
          </a:prstGeom>
        </p:spPr>
      </p:pic>
      <p:pic>
        <p:nvPicPr>
          <p:cNvPr id="81" name="Picture 80" descr="calorimeter_schematic.pdf">
            <a:extLst>
              <a:ext uri="{FF2B5EF4-FFF2-40B4-BE49-F238E27FC236}">
                <a16:creationId xmlns="" xmlns:a16="http://schemas.microsoft.com/office/drawing/2014/main" xmlns:lc="http://schemas.openxmlformats.org/drawingml/2006/lockedCanvas" id="{12089F32-4404-2F42-8D5D-CF9D84BA25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158" y="2005918"/>
            <a:ext cx="842474" cy="1090261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="" xmlns:a16="http://schemas.microsoft.com/office/drawing/2014/main" xmlns:lc="http://schemas.openxmlformats.org/drawingml/2006/lockedCanvas" id="{8C34B6D6-0F0F-D94A-A0EF-AE0E0A9991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113" y="4028054"/>
            <a:ext cx="874630" cy="488643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="" xmlns:a16="http://schemas.microsoft.com/office/drawing/2014/main" xmlns:lc="http://schemas.openxmlformats.org/drawingml/2006/lockedCanvas" id="{3FC4597D-F420-294C-ADCA-669153A2C0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1672" y="2290537"/>
            <a:ext cx="405948" cy="379673"/>
          </a:xfrm>
          <a:prstGeom prst="rect">
            <a:avLst/>
          </a:prstGeom>
        </p:spPr>
      </p:pic>
      <p:sp>
        <p:nvSpPr>
          <p:cNvPr id="84" name="TextBox 151">
            <a:extLst>
              <a:ext uri="{FF2B5EF4-FFF2-40B4-BE49-F238E27FC236}">
                <a16:creationId xmlns="" xmlns:a16="http://schemas.microsoft.com/office/drawing/2014/main" xmlns:lc="http://schemas.openxmlformats.org/drawingml/2006/lockedCanvas" id="{84D09D7F-F295-034C-9874-3565BAB7CAEC}"/>
              </a:ext>
            </a:extLst>
          </p:cNvPr>
          <p:cNvSpPr txBox="1"/>
          <p:nvPr/>
        </p:nvSpPr>
        <p:spPr>
          <a:xfrm>
            <a:off x="467039" y="2986282"/>
            <a:ext cx="95410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 algn="ctr"/>
            <a:r>
              <a:rPr lang="en-US" sz="1100" dirty="0"/>
              <a:t>Calorimeters,</a:t>
            </a:r>
          </a:p>
          <a:p>
            <a:pPr algn="ctr"/>
            <a:r>
              <a:rPr lang="en-US" sz="1100" dirty="0"/>
              <a:t>INTT, MBD</a:t>
            </a:r>
          </a:p>
        </p:txBody>
      </p:sp>
      <p:sp>
        <p:nvSpPr>
          <p:cNvPr id="85" name="TextBox 152">
            <a:extLst>
              <a:ext uri="{FF2B5EF4-FFF2-40B4-BE49-F238E27FC236}">
                <a16:creationId xmlns="" xmlns:a16="http://schemas.microsoft.com/office/drawing/2014/main" xmlns:lc="http://schemas.openxmlformats.org/drawingml/2006/lockedCanvas" id="{70778B16-DC03-D546-8AE5-7CDEFEFC3A06}"/>
              </a:ext>
            </a:extLst>
          </p:cNvPr>
          <p:cNvSpPr txBox="1"/>
          <p:nvPr/>
        </p:nvSpPr>
        <p:spPr>
          <a:xfrm>
            <a:off x="1113853" y="3775072"/>
            <a:ext cx="81144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 algn="ctr"/>
            <a:r>
              <a:rPr lang="en-US" sz="1100" dirty="0"/>
              <a:t>TPC, MVTX</a:t>
            </a:r>
          </a:p>
        </p:txBody>
      </p:sp>
      <p:sp>
        <p:nvSpPr>
          <p:cNvPr id="140" name="Rectangle 139">
            <a:extLst>
              <a:ext uri="{FF2B5EF4-FFF2-40B4-BE49-F238E27FC236}">
                <a16:creationId xmlns="" xmlns:a16="http://schemas.microsoft.com/office/drawing/2014/main" xmlns:lc="http://schemas.openxmlformats.org/drawingml/2006/lockedCanvas" id="{05B2FCCD-D4B6-4F43-B96D-5B0B5EFE6C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609" y="5181600"/>
            <a:ext cx="8750176" cy="1362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028" tIns="65014" rIns="130028" bIns="65014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 marL="406337" indent="-406337">
              <a:buFont typeface="Arial" charset="0"/>
              <a:buChar char="•"/>
              <a:tabLst>
                <a:tab pos="1302535" algn="l"/>
                <a:tab pos="1555367" algn="l"/>
                <a:tab pos="2765346" algn="l"/>
              </a:tabLst>
            </a:pPr>
            <a:r>
              <a:rPr lang="en-US" sz="2000" dirty="0">
                <a:solidFill>
                  <a:srgbClr val="000000"/>
                </a:solidFill>
              </a:rPr>
              <a:t>SEB	  	Sub-Event Buffer</a:t>
            </a:r>
          </a:p>
          <a:p>
            <a:pPr marL="406337" indent="-406337">
              <a:buFont typeface="Arial" charset="0"/>
              <a:buChar char="•"/>
              <a:tabLst>
                <a:tab pos="1302535" algn="l"/>
                <a:tab pos="1555367" algn="l"/>
                <a:tab pos="2765346" algn="l"/>
              </a:tabLst>
            </a:pPr>
            <a:r>
              <a:rPr lang="en-US" sz="2000" dirty="0">
                <a:solidFill>
                  <a:srgbClr val="000000"/>
                </a:solidFill>
              </a:rPr>
              <a:t>EBDC		Event Buffer and Data Compressor</a:t>
            </a:r>
          </a:p>
          <a:p>
            <a:pPr marL="406337" indent="-406337">
              <a:buFont typeface="Arial" charset="0"/>
              <a:buChar char="•"/>
              <a:tabLst>
                <a:tab pos="1302535" algn="l"/>
                <a:tab pos="1555367" algn="l"/>
                <a:tab pos="2765346" algn="l"/>
              </a:tabLst>
            </a:pPr>
            <a:r>
              <a:rPr lang="en-US" sz="2000" dirty="0">
                <a:solidFill>
                  <a:srgbClr val="000000"/>
                </a:solidFill>
              </a:rPr>
              <a:t>ATP	     Assembles events and compresses  data</a:t>
            </a:r>
          </a:p>
          <a:p>
            <a:pPr marL="406337" indent="-406337">
              <a:buFont typeface="Arial" charset="0"/>
              <a:buChar char="•"/>
              <a:tabLst>
                <a:tab pos="1302535" algn="l"/>
                <a:tab pos="1555367" algn="l"/>
                <a:tab pos="2765346" algn="l"/>
              </a:tabLst>
            </a:pPr>
            <a:r>
              <a:rPr lang="en-US" sz="2000" dirty="0">
                <a:solidFill>
                  <a:srgbClr val="000000"/>
                </a:solidFill>
              </a:rPr>
              <a:t>Buffer Box  data interim storage before sending data to the computing center </a:t>
            </a:r>
          </a:p>
        </p:txBody>
      </p:sp>
    </p:spTree>
    <p:extLst>
      <p:ext uri="{BB962C8B-B14F-4D97-AF65-F5344CB8AC3E}">
        <p14:creationId xmlns:p14="http://schemas.microsoft.com/office/powerpoint/2010/main" val="19991584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b="0" smtClean="0">
                <a:solidFill>
                  <a:prstClr val="black"/>
                </a:solidFill>
              </a:rPr>
              <a:t>6/5/2018</a:t>
            </a:r>
            <a:endParaRPr lang="en-US" altLang="en-US" b="0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sPHENIX Collaboration Meeting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2B3A-BA38-40C7-ADEE-2A1902CEB265}" type="slidenum">
              <a:rPr lang="en-US" altLang="en-US" b="0" smtClean="0">
                <a:solidFill>
                  <a:prstClr val="black"/>
                </a:solidFill>
                <a:latin typeface="+mn-lt"/>
              </a:rPr>
              <a:pPr/>
              <a:t>22</a:t>
            </a:fld>
            <a:endParaRPr lang="en-US" altLang="en-US" b="0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20619FD8-66C8-1E44-B153-991C2150A3E9}"/>
              </a:ext>
            </a:extLst>
          </p:cNvPr>
          <p:cNvSpPr txBox="1"/>
          <p:nvPr/>
        </p:nvSpPr>
        <p:spPr>
          <a:xfrm>
            <a:off x="92456" y="1133766"/>
            <a:ext cx="3154704" cy="4465838"/>
          </a:xfrm>
          <a:prstGeom prst="rect">
            <a:avLst/>
          </a:prstGeom>
          <a:noFill/>
        </p:spPr>
        <p:txBody>
          <a:bodyPr wrap="square" lIns="64008" tIns="32004" rIns="64008" bIns="32004" rtlCol="0">
            <a:spAutoFit/>
          </a:bodyPr>
          <a:lstStyle/>
          <a:p>
            <a:pPr marL="200025" indent="-200025">
              <a:buFontTx/>
              <a:buChar char="-"/>
            </a:pPr>
            <a:r>
              <a:rPr lang="en-US" sz="1300" dirty="0"/>
              <a:t>Successfully </a:t>
            </a:r>
            <a:r>
              <a:rPr lang="en-US" sz="1300" dirty="0"/>
              <a:t>operated the full readout </a:t>
            </a:r>
            <a:r>
              <a:rPr lang="en-US" sz="1300" dirty="0"/>
              <a:t>chain</a:t>
            </a:r>
          </a:p>
          <a:p>
            <a:pPr marL="657202" lvl="1" indent="-200025">
              <a:buFontTx/>
              <a:buChar char="-"/>
            </a:pPr>
            <a:r>
              <a:rPr lang="en-US" sz="1300" dirty="0"/>
              <a:t>RU Configured and readout 4 ALPIDEs</a:t>
            </a:r>
          </a:p>
          <a:p>
            <a:pPr marL="657202" lvl="1" indent="-200025">
              <a:buFontTx/>
              <a:buChar char="-"/>
            </a:pPr>
            <a:r>
              <a:rPr lang="en-US" sz="1300" dirty="0"/>
              <a:t>FELIX successfully integrated into RCDAQ</a:t>
            </a:r>
            <a:endParaRPr lang="en-US" sz="1300" dirty="0"/>
          </a:p>
          <a:p>
            <a:pPr marL="200025" indent="-200025">
              <a:buFontTx/>
              <a:buChar char="-"/>
            </a:pPr>
            <a:endParaRPr lang="en-US" sz="1300" dirty="0"/>
          </a:p>
          <a:p>
            <a:pPr marL="200025" indent="-200025">
              <a:buFontTx/>
              <a:buChar char="-"/>
            </a:pPr>
            <a:r>
              <a:rPr lang="en-US" sz="1300" dirty="0"/>
              <a:t>Sensor Performance </a:t>
            </a:r>
          </a:p>
          <a:p>
            <a:pPr marL="657202" lvl="1" indent="-200025">
              <a:buFontTx/>
              <a:buChar char="-"/>
            </a:pPr>
            <a:r>
              <a:rPr lang="en-US" sz="1300" dirty="0"/>
              <a:t>Cluster Size</a:t>
            </a:r>
          </a:p>
          <a:p>
            <a:pPr marL="657202" lvl="1" indent="-200025">
              <a:buFontTx/>
              <a:buChar char="-"/>
            </a:pPr>
            <a:r>
              <a:rPr lang="en-US" sz="1300" dirty="0"/>
              <a:t>Threshold parameters </a:t>
            </a:r>
            <a:endParaRPr lang="en-US" sz="1300" dirty="0"/>
          </a:p>
          <a:p>
            <a:pPr marL="657202" lvl="1" indent="-200025">
              <a:buFontTx/>
              <a:buChar char="-"/>
            </a:pPr>
            <a:r>
              <a:rPr lang="en-US" sz="1300" dirty="0"/>
              <a:t>trigger delay</a:t>
            </a:r>
            <a:endParaRPr lang="en-US" sz="1300" dirty="0"/>
          </a:p>
          <a:p>
            <a:pPr algn="l"/>
            <a:endParaRPr lang="en-US" sz="1300" dirty="0"/>
          </a:p>
          <a:p>
            <a:pPr marL="200025" indent="-200025">
              <a:buFontTx/>
              <a:buChar char="-"/>
            </a:pPr>
            <a:r>
              <a:rPr lang="en-US" sz="1300" dirty="0"/>
              <a:t>High multiplicity events </a:t>
            </a:r>
          </a:p>
          <a:p>
            <a:pPr marL="657202" lvl="1" indent="-200025">
              <a:buFontTx/>
              <a:buChar char="-"/>
            </a:pPr>
            <a:r>
              <a:rPr lang="en-US" sz="1300" dirty="0"/>
              <a:t>ALPIDE </a:t>
            </a:r>
            <a:r>
              <a:rPr lang="en-US" sz="1300" dirty="0"/>
              <a:t>occupancy </a:t>
            </a:r>
            <a:r>
              <a:rPr lang="en-US" sz="1300" dirty="0"/>
              <a:t>runs with </a:t>
            </a:r>
            <a:r>
              <a:rPr lang="en-US" sz="1300" dirty="0"/>
              <a:t>10cm lead bricks</a:t>
            </a:r>
          </a:p>
          <a:p>
            <a:pPr marL="200025" indent="-200025">
              <a:buFontTx/>
              <a:buChar char="-"/>
            </a:pPr>
            <a:endParaRPr lang="en-US" sz="1300" dirty="0"/>
          </a:p>
          <a:p>
            <a:pPr marL="200025" indent="-200025">
              <a:buFontTx/>
              <a:buChar char="-"/>
            </a:pPr>
            <a:r>
              <a:rPr lang="en-US" sz="1300" dirty="0"/>
              <a:t>Online Monitoring </a:t>
            </a:r>
          </a:p>
          <a:p>
            <a:pPr marL="657202" lvl="1" indent="-200025">
              <a:buFontTx/>
              <a:buChar char="-"/>
            </a:pPr>
            <a:r>
              <a:rPr lang="en-US" sz="1300" dirty="0"/>
              <a:t>Hit distribution, relative alignment </a:t>
            </a:r>
          </a:p>
          <a:p>
            <a:pPr lvl="1" algn="l"/>
            <a:endParaRPr lang="en-US" sz="1300" dirty="0"/>
          </a:p>
          <a:p>
            <a:pPr marL="200025" indent="-200025">
              <a:buFontTx/>
              <a:buChar char="-"/>
            </a:pPr>
            <a:r>
              <a:rPr lang="en-US" sz="1300" dirty="0"/>
              <a:t>Analysis </a:t>
            </a:r>
            <a:r>
              <a:rPr lang="en-US" sz="1300" dirty="0"/>
              <a:t>confirmed telescope </a:t>
            </a:r>
            <a:r>
              <a:rPr lang="en-US" sz="1300" dirty="0"/>
              <a:t>performance</a:t>
            </a:r>
          </a:p>
          <a:p>
            <a:pPr marL="657202" lvl="1" indent="-200025">
              <a:buFontTx/>
              <a:buChar char="-"/>
            </a:pPr>
            <a:r>
              <a:rPr lang="en-US" sz="1300" dirty="0"/>
              <a:t>Hit resolution &lt; 5 um</a:t>
            </a:r>
          </a:p>
        </p:txBody>
      </p:sp>
      <p:pic>
        <p:nvPicPr>
          <p:cNvPr id="1028" name="Picture 4" descr="C:\Users\alext\Pictures\work\testbeam\IMG_413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396672" y="4965484"/>
            <a:ext cx="1608668" cy="1608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lext\Pictures\work\people\IMG_41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7089" y="4966996"/>
            <a:ext cx="1608668" cy="1608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lext\Pictures\work\people\IMG_393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102192" y="5328587"/>
            <a:ext cx="1608667" cy="90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1423" y="1429953"/>
            <a:ext cx="2691641" cy="3430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 descr="F:\run114_tall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7159" y="854913"/>
            <a:ext cx="3178523" cy="4110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6332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8433"/>
            <a:ext cx="9144000" cy="990600"/>
          </a:xfrm>
        </p:spPr>
        <p:txBody>
          <a:bodyPr/>
          <a:lstStyle/>
          <a:p>
            <a:r>
              <a:rPr lang="en-US" dirty="0" smtClean="0"/>
              <a:t>Risk Mitigation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41910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Risks:</a:t>
            </a:r>
          </a:p>
          <a:p>
            <a:pPr marL="0" indent="0">
              <a:buNone/>
            </a:pPr>
            <a:r>
              <a:rPr lang="en-US" sz="1800" dirty="0" smtClean="0"/>
              <a:t>Previous LDRD Review</a:t>
            </a:r>
          </a:p>
          <a:p>
            <a:r>
              <a:rPr lang="en-US" sz="1800" dirty="0" smtClean="0"/>
              <a:t>Custom Electronics concerns</a:t>
            </a:r>
          </a:p>
          <a:p>
            <a:r>
              <a:rPr lang="en-US" sz="1800" dirty="0" smtClean="0"/>
              <a:t>CRU FELIX finalization</a:t>
            </a:r>
          </a:p>
          <a:p>
            <a:pPr marL="0" indent="0">
              <a:buNone/>
            </a:pPr>
            <a:r>
              <a:rPr lang="en-US" sz="1800" dirty="0" smtClean="0"/>
              <a:t>BNL Directors Review</a:t>
            </a:r>
          </a:p>
          <a:p>
            <a:r>
              <a:rPr lang="en-US" sz="1800" dirty="0" smtClean="0"/>
              <a:t>MVTX readout </a:t>
            </a:r>
            <a:r>
              <a:rPr lang="en-US" sz="1800" dirty="0"/>
              <a:t>scheme integration into </a:t>
            </a:r>
            <a:r>
              <a:rPr lang="en-US" sz="1800" dirty="0" err="1"/>
              <a:t>sPHENIX</a:t>
            </a:r>
            <a:r>
              <a:rPr lang="en-US" sz="1800" dirty="0"/>
              <a:t> </a:t>
            </a:r>
            <a:r>
              <a:rPr lang="en-US" sz="1800" dirty="0" smtClean="0"/>
              <a:t>DAQ</a:t>
            </a:r>
            <a:endParaRPr lang="en-US" sz="18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648200" y="990600"/>
            <a:ext cx="42672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 smtClean="0"/>
              <a:t>Achievements</a:t>
            </a:r>
          </a:p>
          <a:p>
            <a:r>
              <a:rPr lang="en-US" sz="1800" dirty="0" smtClean="0"/>
              <a:t>Successfully demonstrated full readout chain:</a:t>
            </a:r>
          </a:p>
          <a:p>
            <a:pPr lvl="1"/>
            <a:r>
              <a:rPr lang="en-US" sz="1800" dirty="0" smtClean="0"/>
              <a:t>STAVE-&gt;Readout Unit-&gt;FELIX</a:t>
            </a:r>
          </a:p>
          <a:p>
            <a:pPr marL="342900" lvl="1" indent="-342900">
              <a:buFont typeface="Arial" charset="0"/>
              <a:buChar char="•"/>
            </a:pPr>
            <a:r>
              <a:rPr lang="en-US" sz="1800" dirty="0" smtClean="0"/>
              <a:t>Successfully integrated readout chain with RCDAQ (</a:t>
            </a:r>
            <a:r>
              <a:rPr lang="en-US" sz="1800" dirty="0" err="1"/>
              <a:t>sPHENIX</a:t>
            </a:r>
            <a:r>
              <a:rPr lang="en-US" sz="1800" dirty="0"/>
              <a:t> </a:t>
            </a:r>
            <a:r>
              <a:rPr lang="en-US" sz="1800" dirty="0" smtClean="0"/>
              <a:t>DAQ)</a:t>
            </a:r>
          </a:p>
          <a:p>
            <a:pPr marL="342900" lvl="1" indent="-342900">
              <a:buFont typeface="Arial" charset="0"/>
              <a:buChar char="•"/>
            </a:pPr>
            <a:r>
              <a:rPr lang="en-US" sz="1800" dirty="0"/>
              <a:t>Validated FELIX and Readout Unit performance for MVTX</a:t>
            </a:r>
          </a:p>
          <a:p>
            <a:pPr marL="742950" lvl="2" indent="-342900"/>
            <a:r>
              <a:rPr lang="en-US" sz="1400" dirty="0"/>
              <a:t>System triggered at 15Khz</a:t>
            </a:r>
          </a:p>
          <a:p>
            <a:pPr marL="742950" lvl="2" indent="-342900"/>
            <a:r>
              <a:rPr lang="en-US" sz="1400" dirty="0"/>
              <a:t>emulating 8 RU’s on </a:t>
            </a:r>
            <a:r>
              <a:rPr lang="en-US" sz="1400" dirty="0" smtClean="0"/>
              <a:t>FELIX</a:t>
            </a:r>
            <a:endParaRPr lang="en-US" sz="1800" dirty="0" smtClean="0"/>
          </a:p>
          <a:p>
            <a:pPr marL="342900" lvl="1" indent="-342900">
              <a:buFont typeface="Arial" charset="0"/>
              <a:buChar char="•"/>
            </a:pPr>
            <a:r>
              <a:rPr lang="en-US" sz="1800" dirty="0" smtClean="0"/>
              <a:t>Power </a:t>
            </a:r>
            <a:r>
              <a:rPr lang="en-US" sz="1800" dirty="0"/>
              <a:t>System </a:t>
            </a:r>
            <a:r>
              <a:rPr lang="en-US" sz="1800" dirty="0" smtClean="0"/>
              <a:t>at </a:t>
            </a:r>
            <a:r>
              <a:rPr lang="en-US" sz="1800" dirty="0"/>
              <a:t>LANL</a:t>
            </a:r>
          </a:p>
          <a:p>
            <a:pPr marL="342900" lvl="1" indent="-342900">
              <a:buFont typeface="Arial" charset="0"/>
              <a:buChar char="•"/>
            </a:pPr>
            <a:endParaRPr lang="en-US" sz="1800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>
              <a:defRPr/>
            </a:pPr>
            <a:fld id="{470E2682-44F7-8547-94DE-E699237E1B96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6" name="Picture 38" descr="LDRD Logo.psd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5" t="2974" r="5492" b="34135"/>
          <a:stretch>
            <a:fillRect/>
          </a:stretch>
        </p:blipFill>
        <p:spPr bwMode="auto">
          <a:xfrm>
            <a:off x="0" y="6491777"/>
            <a:ext cx="762000" cy="366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C:\Users\alext\Desktop\meetingWithSho\LDRD_Review\5-major-risks-in-real-estate-investment-you-must-consider1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678382"/>
            <a:ext cx="2224088" cy="222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alext\Desktop\meetingWithSho\LDRD_Review\487c8ca143bed732c5479e32416d947a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745919"/>
            <a:ext cx="2667000" cy="1557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64"/>
          <p:cNvSpPr txBox="1"/>
          <p:nvPr/>
        </p:nvSpPr>
        <p:spPr>
          <a:xfrm>
            <a:off x="2102644" y="6139934"/>
            <a:ext cx="56697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>
                <a:solidFill>
                  <a:srgbClr val="FF0000"/>
                </a:solidFill>
                <a:latin typeface="+mj-lt"/>
              </a:rPr>
              <a:t>Reduced cost of LDRD Contingencies </a:t>
            </a:r>
            <a:endParaRPr lang="en-US" sz="28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08129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343400" cy="4525963"/>
          </a:xfrm>
        </p:spPr>
        <p:txBody>
          <a:bodyPr/>
          <a:lstStyle/>
          <a:p>
            <a:r>
              <a:rPr lang="en-US" dirty="0" err="1" smtClean="0"/>
              <a:t>azv</a:t>
            </a:r>
            <a:endParaRPr lang="en-US" dirty="0"/>
          </a:p>
        </p:txBody>
      </p:sp>
      <p:pic>
        <p:nvPicPr>
          <p:cNvPr id="5" name="Picture 3" descr="C:\Users\alext\Desktop\meetingWithSho\LDRD_Review\labpics\IMG_078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600200"/>
            <a:ext cx="6248928" cy="4686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58908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Specifications/system description</a:t>
            </a:r>
          </a:p>
          <a:p>
            <a:r>
              <a:rPr lang="en-US" dirty="0" smtClean="0"/>
              <a:t>Integration</a:t>
            </a:r>
          </a:p>
          <a:p>
            <a:r>
              <a:rPr lang="en-US" dirty="0" smtClean="0"/>
              <a:t>Beam test Results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9308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pecifications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276600"/>
            <a:ext cx="8229600" cy="2819400"/>
          </a:xfrm>
        </p:spPr>
        <p:txBody>
          <a:bodyPr>
            <a:normAutofit/>
          </a:bodyPr>
          <a:lstStyle/>
          <a:p>
            <a:r>
              <a:rPr lang="en-US" dirty="0" smtClean="0"/>
              <a:t>Trigger rate: 15KHz</a:t>
            </a:r>
          </a:p>
          <a:p>
            <a:r>
              <a:rPr lang="en-US" dirty="0" smtClean="0"/>
              <a:t>Data rate: </a:t>
            </a:r>
          </a:p>
          <a:p>
            <a:pPr lvl="1"/>
            <a:r>
              <a:rPr lang="en-US" dirty="0" smtClean="0"/>
              <a:t>133 MB/s per stave</a:t>
            </a:r>
          </a:p>
          <a:p>
            <a:pPr lvl="1"/>
            <a:r>
              <a:rPr lang="en-US" dirty="0" smtClean="0"/>
              <a:t>5089 MB/s for MVTX worst-case</a:t>
            </a:r>
          </a:p>
          <a:p>
            <a:r>
              <a:rPr lang="en-US" dirty="0" smtClean="0"/>
              <a:t>Resolutions: ask Darren</a:t>
            </a:r>
          </a:p>
          <a:p>
            <a:endParaRPr lang="en-US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375" y="1524000"/>
            <a:ext cx="7679917" cy="1487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40734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43000" y="0"/>
            <a:ext cx="10287000" cy="990600"/>
          </a:xfrm>
        </p:spPr>
        <p:txBody>
          <a:bodyPr/>
          <a:lstStyle/>
          <a:p>
            <a:r>
              <a:rPr lang="en-US" dirty="0" smtClean="0"/>
              <a:t>MVTX Electronics Overview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07224" y="810225"/>
            <a:ext cx="8836298" cy="4295175"/>
            <a:chOff x="121974" y="1442743"/>
            <a:chExt cx="8836298" cy="429517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 cstate="email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35" t="17743" r="17087" b="52022"/>
            <a:stretch/>
          </p:blipFill>
          <p:spPr>
            <a:xfrm>
              <a:off x="3018511" y="2969405"/>
              <a:ext cx="1765856" cy="4320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4833131" y="2348405"/>
              <a:ext cx="1324800" cy="12420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88956" y="3795551"/>
              <a:ext cx="1281674" cy="130261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1980" y="2751917"/>
              <a:ext cx="2977721" cy="987400"/>
            </a:xfrm>
            <a:prstGeom prst="rect">
              <a:avLst/>
            </a:prstGeom>
          </p:spPr>
        </p:pic>
        <p:grpSp>
          <p:nvGrpSpPr>
            <p:cNvPr id="9" name="Group 8"/>
            <p:cNvGrpSpPr/>
            <p:nvPr/>
          </p:nvGrpSpPr>
          <p:grpSpPr>
            <a:xfrm>
              <a:off x="4867263" y="3739317"/>
              <a:ext cx="972370" cy="1296000"/>
              <a:chOff x="5500016" y="4578180"/>
              <a:chExt cx="1296493" cy="1296000"/>
            </a:xfrm>
            <a:solidFill>
              <a:schemeClr val="bg2"/>
            </a:solidFill>
          </p:grpSpPr>
          <p:sp>
            <p:nvSpPr>
              <p:cNvPr id="55" name="Rectangle 54"/>
              <p:cNvSpPr/>
              <p:nvPr/>
            </p:nvSpPr>
            <p:spPr>
              <a:xfrm>
                <a:off x="5500016" y="4578180"/>
                <a:ext cx="1296493" cy="1296000"/>
              </a:xfrm>
              <a:prstGeom prst="rect">
                <a:avLst/>
              </a:prstGeom>
              <a:grpFill/>
              <a:ln w="19050">
                <a:solidFill>
                  <a:schemeClr val="tx2"/>
                </a:solidFill>
                <a:prstDash val="sysDot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800"/>
              </a:p>
            </p:txBody>
          </p:sp>
          <p:pic>
            <p:nvPicPr>
              <p:cNvPr id="56" name="Picture 55"/>
              <p:cNvPicPr>
                <a:picLocks noChangeAspect="1"/>
              </p:cNvPicPr>
              <p:nvPr/>
            </p:nvPicPr>
            <p:blipFill rotWithShape="1">
              <a:blip r:embed="rId7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428" t="21428" r="21428" b="21428"/>
              <a:stretch/>
            </p:blipFill>
            <p:spPr>
              <a:xfrm>
                <a:off x="5914161" y="4699151"/>
                <a:ext cx="242059" cy="242059"/>
              </a:xfrm>
              <a:prstGeom prst="rect">
                <a:avLst/>
              </a:prstGeom>
              <a:grpFill/>
            </p:spPr>
          </p:pic>
          <p:pic>
            <p:nvPicPr>
              <p:cNvPr id="57" name="Picture 56"/>
              <p:cNvPicPr>
                <a:picLocks noChangeAspect="1"/>
              </p:cNvPicPr>
              <p:nvPr/>
            </p:nvPicPr>
            <p:blipFill rotWithShape="1">
              <a:blip r:embed="rId7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428" t="21428" r="21428" b="21428"/>
              <a:stretch/>
            </p:blipFill>
            <p:spPr>
              <a:xfrm>
                <a:off x="6202201" y="4699151"/>
                <a:ext cx="242059" cy="242059"/>
              </a:xfrm>
              <a:prstGeom prst="rect">
                <a:avLst/>
              </a:prstGeom>
              <a:grpFill/>
            </p:spPr>
          </p:pic>
          <p:pic>
            <p:nvPicPr>
              <p:cNvPr id="58" name="Picture 57"/>
              <p:cNvPicPr>
                <a:picLocks noChangeAspect="1"/>
              </p:cNvPicPr>
              <p:nvPr/>
            </p:nvPicPr>
            <p:blipFill rotWithShape="1">
              <a:blip r:embed="rId7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428" t="21428" r="21428" b="21428"/>
              <a:stretch/>
            </p:blipFill>
            <p:spPr>
              <a:xfrm>
                <a:off x="6490241" y="4699151"/>
                <a:ext cx="242059" cy="242059"/>
              </a:xfrm>
              <a:prstGeom prst="rect">
                <a:avLst/>
              </a:prstGeom>
              <a:grpFill/>
            </p:spPr>
          </p:pic>
          <p:pic>
            <p:nvPicPr>
              <p:cNvPr id="59" name="Picture 58"/>
              <p:cNvPicPr>
                <a:picLocks noChangeAspect="1"/>
              </p:cNvPicPr>
              <p:nvPr/>
            </p:nvPicPr>
            <p:blipFill rotWithShape="1">
              <a:blip r:embed="rId7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428" t="21428" r="21428" b="21428"/>
              <a:stretch/>
            </p:blipFill>
            <p:spPr>
              <a:xfrm>
                <a:off x="5914161" y="4987191"/>
                <a:ext cx="242059" cy="242059"/>
              </a:xfrm>
              <a:prstGeom prst="rect">
                <a:avLst/>
              </a:prstGeom>
              <a:grpFill/>
            </p:spPr>
          </p:pic>
          <p:pic>
            <p:nvPicPr>
              <p:cNvPr id="60" name="Picture 59"/>
              <p:cNvPicPr>
                <a:picLocks noChangeAspect="1"/>
              </p:cNvPicPr>
              <p:nvPr/>
            </p:nvPicPr>
            <p:blipFill rotWithShape="1">
              <a:blip r:embed="rId7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428" t="21428" r="21428" b="21428"/>
              <a:stretch/>
            </p:blipFill>
            <p:spPr>
              <a:xfrm>
                <a:off x="6202201" y="4987191"/>
                <a:ext cx="242059" cy="242059"/>
              </a:xfrm>
              <a:prstGeom prst="rect">
                <a:avLst/>
              </a:prstGeom>
              <a:grpFill/>
            </p:spPr>
          </p:pic>
          <p:pic>
            <p:nvPicPr>
              <p:cNvPr id="61" name="Picture 60"/>
              <p:cNvPicPr>
                <a:picLocks noChangeAspect="1"/>
              </p:cNvPicPr>
              <p:nvPr/>
            </p:nvPicPr>
            <p:blipFill rotWithShape="1">
              <a:blip r:embed="rId7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428" t="21428" r="21428" b="21428"/>
              <a:stretch/>
            </p:blipFill>
            <p:spPr>
              <a:xfrm>
                <a:off x="6490241" y="4987191"/>
                <a:ext cx="242059" cy="242059"/>
              </a:xfrm>
              <a:prstGeom prst="rect">
                <a:avLst/>
              </a:prstGeom>
              <a:grpFill/>
            </p:spPr>
          </p:pic>
          <p:pic>
            <p:nvPicPr>
              <p:cNvPr id="62" name="Picture 61"/>
              <p:cNvPicPr>
                <a:picLocks noChangeAspect="1"/>
              </p:cNvPicPr>
              <p:nvPr/>
            </p:nvPicPr>
            <p:blipFill rotWithShape="1">
              <a:blip r:embed="rId7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428" t="21428" r="21428" b="21428"/>
              <a:stretch/>
            </p:blipFill>
            <p:spPr>
              <a:xfrm>
                <a:off x="5914161" y="5275231"/>
                <a:ext cx="242059" cy="242059"/>
              </a:xfrm>
              <a:prstGeom prst="rect">
                <a:avLst/>
              </a:prstGeom>
              <a:grpFill/>
            </p:spPr>
          </p:pic>
          <p:pic>
            <p:nvPicPr>
              <p:cNvPr id="63" name="Picture 62"/>
              <p:cNvPicPr>
                <a:picLocks noChangeAspect="1"/>
              </p:cNvPicPr>
              <p:nvPr/>
            </p:nvPicPr>
            <p:blipFill rotWithShape="1">
              <a:blip r:embed="rId7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428" t="21428" r="21428" b="21428"/>
              <a:stretch/>
            </p:blipFill>
            <p:spPr>
              <a:xfrm>
                <a:off x="6202201" y="5275231"/>
                <a:ext cx="242059" cy="242059"/>
              </a:xfrm>
              <a:prstGeom prst="rect">
                <a:avLst/>
              </a:prstGeom>
              <a:grpFill/>
            </p:spPr>
          </p:pic>
          <p:pic>
            <p:nvPicPr>
              <p:cNvPr id="64" name="Picture 63"/>
              <p:cNvPicPr>
                <a:picLocks noChangeAspect="1"/>
              </p:cNvPicPr>
              <p:nvPr/>
            </p:nvPicPr>
            <p:blipFill rotWithShape="1">
              <a:blip r:embed="rId7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428" t="21428" r="21428" b="21428"/>
              <a:stretch/>
            </p:blipFill>
            <p:spPr>
              <a:xfrm>
                <a:off x="6490241" y="5275231"/>
                <a:ext cx="242059" cy="242059"/>
              </a:xfrm>
              <a:prstGeom prst="rect">
                <a:avLst/>
              </a:prstGeom>
              <a:grpFill/>
            </p:spPr>
          </p:pic>
          <p:pic>
            <p:nvPicPr>
              <p:cNvPr id="65" name="Picture 64"/>
              <p:cNvPicPr>
                <a:picLocks noChangeAspect="1"/>
              </p:cNvPicPr>
              <p:nvPr/>
            </p:nvPicPr>
            <p:blipFill rotWithShape="1">
              <a:blip r:embed="rId7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428" t="21428" r="21428" b="21428"/>
              <a:stretch/>
            </p:blipFill>
            <p:spPr>
              <a:xfrm>
                <a:off x="5914161" y="5563271"/>
                <a:ext cx="242059" cy="242059"/>
              </a:xfrm>
              <a:prstGeom prst="rect">
                <a:avLst/>
              </a:prstGeom>
              <a:grpFill/>
            </p:spPr>
          </p:pic>
          <p:pic>
            <p:nvPicPr>
              <p:cNvPr id="66" name="Picture 65"/>
              <p:cNvPicPr>
                <a:picLocks noChangeAspect="1"/>
              </p:cNvPicPr>
              <p:nvPr/>
            </p:nvPicPr>
            <p:blipFill rotWithShape="1">
              <a:blip r:embed="rId7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428" t="21428" r="21428" b="21428"/>
              <a:stretch/>
            </p:blipFill>
            <p:spPr>
              <a:xfrm>
                <a:off x="6202201" y="5563271"/>
                <a:ext cx="242059" cy="242059"/>
              </a:xfrm>
              <a:prstGeom prst="rect">
                <a:avLst/>
              </a:prstGeom>
              <a:grpFill/>
            </p:spPr>
          </p:pic>
          <p:pic>
            <p:nvPicPr>
              <p:cNvPr id="67" name="Picture 66"/>
              <p:cNvPicPr>
                <a:picLocks noChangeAspect="1"/>
              </p:cNvPicPr>
              <p:nvPr/>
            </p:nvPicPr>
            <p:blipFill rotWithShape="1">
              <a:blip r:embed="rId7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428" t="21428" r="21428" b="21428"/>
              <a:stretch/>
            </p:blipFill>
            <p:spPr>
              <a:xfrm>
                <a:off x="6490241" y="5563271"/>
                <a:ext cx="242059" cy="242059"/>
              </a:xfrm>
              <a:prstGeom prst="rect">
                <a:avLst/>
              </a:prstGeom>
              <a:grpFill/>
            </p:spPr>
          </p:pic>
          <p:pic>
            <p:nvPicPr>
              <p:cNvPr id="68" name="Picture 67"/>
              <p:cNvPicPr>
                <a:picLocks noChangeAspect="1"/>
              </p:cNvPicPr>
              <p:nvPr/>
            </p:nvPicPr>
            <p:blipFill rotWithShape="1">
              <a:blip r:embed="rId7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428" t="21428" r="21428" b="21428"/>
              <a:stretch/>
            </p:blipFill>
            <p:spPr>
              <a:xfrm>
                <a:off x="5626121" y="4699151"/>
                <a:ext cx="242059" cy="242059"/>
              </a:xfrm>
              <a:prstGeom prst="rect">
                <a:avLst/>
              </a:prstGeom>
              <a:grpFill/>
            </p:spPr>
          </p:pic>
          <p:pic>
            <p:nvPicPr>
              <p:cNvPr id="69" name="Picture 68"/>
              <p:cNvPicPr>
                <a:picLocks noChangeAspect="1"/>
              </p:cNvPicPr>
              <p:nvPr/>
            </p:nvPicPr>
            <p:blipFill rotWithShape="1">
              <a:blip r:embed="rId7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428" t="21428" r="21428" b="21428"/>
              <a:stretch/>
            </p:blipFill>
            <p:spPr>
              <a:xfrm>
                <a:off x="5626121" y="4987191"/>
                <a:ext cx="242059" cy="242059"/>
              </a:xfrm>
              <a:prstGeom prst="rect">
                <a:avLst/>
              </a:prstGeom>
              <a:grpFill/>
            </p:spPr>
          </p:pic>
          <p:pic>
            <p:nvPicPr>
              <p:cNvPr id="70" name="Picture 69"/>
              <p:cNvPicPr>
                <a:picLocks noChangeAspect="1"/>
              </p:cNvPicPr>
              <p:nvPr/>
            </p:nvPicPr>
            <p:blipFill rotWithShape="1">
              <a:blip r:embed="rId7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428" t="21428" r="21428" b="21428"/>
              <a:stretch/>
            </p:blipFill>
            <p:spPr>
              <a:xfrm>
                <a:off x="5626121" y="5275231"/>
                <a:ext cx="242059" cy="242059"/>
              </a:xfrm>
              <a:prstGeom prst="rect">
                <a:avLst/>
              </a:prstGeom>
              <a:grpFill/>
            </p:spPr>
          </p:pic>
          <p:pic>
            <p:nvPicPr>
              <p:cNvPr id="71" name="Picture 70"/>
              <p:cNvPicPr>
                <a:picLocks noChangeAspect="1"/>
              </p:cNvPicPr>
              <p:nvPr/>
            </p:nvPicPr>
            <p:blipFill rotWithShape="1">
              <a:blip r:embed="rId7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428" t="21428" r="21428" b="21428"/>
              <a:stretch/>
            </p:blipFill>
            <p:spPr>
              <a:xfrm>
                <a:off x="5626121" y="5563271"/>
                <a:ext cx="242059" cy="242059"/>
              </a:xfrm>
              <a:prstGeom prst="rect">
                <a:avLst/>
              </a:prstGeom>
              <a:grpFill/>
            </p:spPr>
          </p:pic>
        </p:grpSp>
        <p:sp>
          <p:nvSpPr>
            <p:cNvPr id="10" name="TextBox 123"/>
            <p:cNvSpPr txBox="1"/>
            <p:nvPr/>
          </p:nvSpPr>
          <p:spPr>
            <a:xfrm>
              <a:off x="5005583" y="4958327"/>
              <a:ext cx="8340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/>
                <a:t>Power Board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387172" y="4233371"/>
              <a:ext cx="987827" cy="357656"/>
            </a:xfrm>
            <a:prstGeom prst="rect">
              <a:avLst/>
            </a:prstGeom>
            <a:noFill/>
            <a:ln>
              <a:solidFill>
                <a:srgbClr val="2445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050" dirty="0">
                  <a:solidFill>
                    <a:schemeClr val="tx1"/>
                  </a:solidFill>
                </a:rPr>
                <a:t>Filtering Capacitors</a:t>
              </a:r>
            </a:p>
          </p:txBody>
        </p:sp>
        <p:sp>
          <p:nvSpPr>
            <p:cNvPr id="12" name="TextBox 126"/>
            <p:cNvSpPr txBox="1"/>
            <p:nvPr/>
          </p:nvSpPr>
          <p:spPr>
            <a:xfrm>
              <a:off x="3604682" y="3405297"/>
              <a:ext cx="12868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 err="1"/>
                <a:t>Samtec</a:t>
              </a:r>
              <a:r>
                <a:rPr lang="en-US" sz="1200" dirty="0"/>
                <a:t> </a:t>
              </a:r>
              <a:r>
                <a:rPr lang="en-US" sz="1200" dirty="0" err="1"/>
                <a:t>Twinax</a:t>
              </a:r>
              <a:r>
                <a:rPr lang="en-US" sz="1200" dirty="0"/>
                <a:t> “</a:t>
              </a:r>
              <a:r>
                <a:rPr lang="en-US" sz="1200" dirty="0" err="1"/>
                <a:t>FireFly</a:t>
              </a:r>
              <a:r>
                <a:rPr lang="en-US" sz="1200" dirty="0"/>
                <a:t>”</a:t>
              </a:r>
            </a:p>
          </p:txBody>
        </p:sp>
        <p:sp>
          <p:nvSpPr>
            <p:cNvPr id="13" name="TextBox 127"/>
            <p:cNvSpPr txBox="1"/>
            <p:nvPr/>
          </p:nvSpPr>
          <p:spPr>
            <a:xfrm>
              <a:off x="3018512" y="2586559"/>
              <a:ext cx="179613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100" dirty="0"/>
                <a:t>9 Data (1.2Gbps)</a:t>
              </a:r>
            </a:p>
            <a:p>
              <a:r>
                <a:rPr lang="en-US" sz="1100" dirty="0"/>
                <a:t>1 Clock, 1 Control/Trigger</a:t>
              </a:r>
            </a:p>
          </p:txBody>
        </p:sp>
        <p:sp>
          <p:nvSpPr>
            <p:cNvPr id="14" name="Right Arrow 13"/>
            <p:cNvSpPr/>
            <p:nvPr/>
          </p:nvSpPr>
          <p:spPr>
            <a:xfrm rot="10800000">
              <a:off x="3409480" y="4284961"/>
              <a:ext cx="1405166" cy="215908"/>
            </a:xfrm>
            <a:prstGeom prst="rightArrow">
              <a:avLst/>
            </a:prstGeom>
            <a:solidFill>
              <a:srgbClr val="24459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5" name="TextBox 129"/>
            <p:cNvSpPr txBox="1"/>
            <p:nvPr/>
          </p:nvSpPr>
          <p:spPr>
            <a:xfrm>
              <a:off x="4874531" y="1982934"/>
              <a:ext cx="114421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100" dirty="0" smtClean="0"/>
                <a:t>Readout Unit</a:t>
              </a:r>
            </a:p>
            <a:p>
              <a:r>
                <a:rPr lang="en-US" sz="1100" dirty="0" smtClean="0"/>
                <a:t>Front End</a:t>
              </a:r>
              <a:endParaRPr lang="en-US" sz="1100" dirty="0"/>
            </a:p>
          </p:txBody>
        </p:sp>
        <p:sp>
          <p:nvSpPr>
            <p:cNvPr id="16" name="TextBox 130"/>
            <p:cNvSpPr txBox="1"/>
            <p:nvPr/>
          </p:nvSpPr>
          <p:spPr>
            <a:xfrm>
              <a:off x="3620383" y="4442162"/>
              <a:ext cx="10728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200" dirty="0"/>
                <a:t>Regulated Power</a:t>
              </a:r>
            </a:p>
          </p:txBody>
        </p:sp>
        <p:sp>
          <p:nvSpPr>
            <p:cNvPr id="17" name="TextBox 131"/>
            <p:cNvSpPr txBox="1"/>
            <p:nvPr/>
          </p:nvSpPr>
          <p:spPr>
            <a:xfrm>
              <a:off x="7793949" y="3417382"/>
              <a:ext cx="111337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200" dirty="0" smtClean="0"/>
                <a:t>FELIX</a:t>
              </a:r>
            </a:p>
            <a:p>
              <a:pPr algn="ctr"/>
              <a:r>
                <a:rPr lang="en-US" sz="1200" dirty="0" smtClean="0"/>
                <a:t>Back End</a:t>
              </a:r>
              <a:endParaRPr lang="en-US" sz="1200" dirty="0"/>
            </a:p>
          </p:txBody>
        </p:sp>
        <p:sp>
          <p:nvSpPr>
            <p:cNvPr id="18" name="Right Arrow 17"/>
            <p:cNvSpPr/>
            <p:nvPr/>
          </p:nvSpPr>
          <p:spPr>
            <a:xfrm>
              <a:off x="6265217" y="2899069"/>
              <a:ext cx="1320971" cy="432000"/>
            </a:xfrm>
            <a:prstGeom prst="rightArrow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900" dirty="0">
                  <a:solidFill>
                    <a:schemeClr val="tx1"/>
                  </a:solidFill>
                  <a:latin typeface="Calibri Light" panose="020F0302020204030204" pitchFamily="34" charset="0"/>
                </a:rPr>
                <a:t>Data (9.6 Gb/s max)</a:t>
              </a:r>
            </a:p>
          </p:txBody>
        </p:sp>
        <p:sp>
          <p:nvSpPr>
            <p:cNvPr id="19" name="Left-Right Arrow 18"/>
            <p:cNvSpPr/>
            <p:nvPr/>
          </p:nvSpPr>
          <p:spPr>
            <a:xfrm>
              <a:off x="6265217" y="2467069"/>
              <a:ext cx="1320970" cy="432000"/>
            </a:xfrm>
            <a:prstGeom prst="leftRightArrow">
              <a:avLst/>
            </a:prstGeom>
            <a:solidFill>
              <a:srgbClr val="F296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900" b="1" dirty="0">
                  <a:solidFill>
                    <a:schemeClr val="tx1"/>
                  </a:solidFill>
                  <a:latin typeface="Calibri Light" panose="020F0302020204030204" pitchFamily="34" charset="0"/>
                </a:rPr>
                <a:t>Control</a:t>
              </a:r>
            </a:p>
          </p:txBody>
        </p:sp>
        <p:sp>
          <p:nvSpPr>
            <p:cNvPr id="20" name="Left Arrow 19"/>
            <p:cNvSpPr/>
            <p:nvPr/>
          </p:nvSpPr>
          <p:spPr>
            <a:xfrm>
              <a:off x="6265218" y="3201381"/>
              <a:ext cx="1305253" cy="432000"/>
            </a:xfrm>
            <a:prstGeom prst="leftArrow">
              <a:avLst/>
            </a:prstGeom>
            <a:solidFill>
              <a:srgbClr val="FF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000" b="1" dirty="0">
                  <a:solidFill>
                    <a:schemeClr val="bg1"/>
                  </a:solidFill>
                  <a:latin typeface="Calibri Light" panose="020F0302020204030204" pitchFamily="34" charset="0"/>
                </a:rPr>
                <a:t>Trigger</a:t>
              </a:r>
            </a:p>
          </p:txBody>
        </p:sp>
        <p:sp>
          <p:nvSpPr>
            <p:cNvPr id="21" name="TextBox 142"/>
            <p:cNvSpPr txBox="1"/>
            <p:nvPr/>
          </p:nvSpPr>
          <p:spPr>
            <a:xfrm>
              <a:off x="121974" y="4007965"/>
              <a:ext cx="8408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 err="1"/>
                <a:t>Alpide</a:t>
              </a:r>
              <a:r>
                <a:rPr lang="en-US" sz="1200" dirty="0"/>
                <a:t> Sensors</a:t>
              </a:r>
            </a:p>
          </p:txBody>
        </p:sp>
        <p:cxnSp>
          <p:nvCxnSpPr>
            <p:cNvPr id="22" name="Straight Arrow Connector 21"/>
            <p:cNvCxnSpPr>
              <a:stCxn id="21" idx="0"/>
            </p:cNvCxnSpPr>
            <p:nvPr/>
          </p:nvCxnSpPr>
          <p:spPr>
            <a:xfrm flipH="1" flipV="1">
              <a:off x="343010" y="3272496"/>
              <a:ext cx="199387" cy="735469"/>
            </a:xfrm>
            <a:prstGeom prst="straightConnector1">
              <a:avLst/>
            </a:prstGeom>
            <a:ln>
              <a:solidFill>
                <a:srgbClr val="2445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stCxn id="21" idx="0"/>
            </p:cNvCxnSpPr>
            <p:nvPr/>
          </p:nvCxnSpPr>
          <p:spPr>
            <a:xfrm flipV="1">
              <a:off x="542397" y="3272496"/>
              <a:ext cx="16901" cy="735469"/>
            </a:xfrm>
            <a:prstGeom prst="straightConnector1">
              <a:avLst/>
            </a:prstGeom>
            <a:ln>
              <a:solidFill>
                <a:srgbClr val="2445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21" idx="2"/>
            </p:cNvCxnSpPr>
            <p:nvPr/>
          </p:nvCxnSpPr>
          <p:spPr>
            <a:xfrm flipV="1">
              <a:off x="542396" y="4390393"/>
              <a:ext cx="591276" cy="79236"/>
            </a:xfrm>
            <a:prstGeom prst="straightConnector1">
              <a:avLst/>
            </a:prstGeom>
            <a:ln>
              <a:solidFill>
                <a:srgbClr val="2445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149"/>
            <p:cNvSpPr txBox="1"/>
            <p:nvPr/>
          </p:nvSpPr>
          <p:spPr>
            <a:xfrm>
              <a:off x="1259648" y="3825353"/>
              <a:ext cx="45217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/>
                <a:t>FPC</a:t>
              </a:r>
            </a:p>
          </p:txBody>
        </p:sp>
        <p:sp>
          <p:nvSpPr>
            <p:cNvPr id="26" name="TextBox 152"/>
            <p:cNvSpPr txBox="1"/>
            <p:nvPr/>
          </p:nvSpPr>
          <p:spPr>
            <a:xfrm>
              <a:off x="1441622" y="4500873"/>
              <a:ext cx="7234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/>
                <a:t>Cold Plate</a:t>
              </a:r>
            </a:p>
          </p:txBody>
        </p:sp>
        <p:cxnSp>
          <p:nvCxnSpPr>
            <p:cNvPr id="27" name="Elbow Connector 26"/>
            <p:cNvCxnSpPr>
              <a:stCxn id="11" idx="0"/>
            </p:cNvCxnSpPr>
            <p:nvPr/>
          </p:nvCxnSpPr>
          <p:spPr>
            <a:xfrm rot="16200000" flipV="1">
              <a:off x="2331420" y="3683706"/>
              <a:ext cx="373078" cy="726252"/>
            </a:xfrm>
            <a:prstGeom prst="bentConnector2">
              <a:avLst/>
            </a:prstGeom>
            <a:ln w="28575">
              <a:solidFill>
                <a:srgbClr val="2445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157"/>
            <p:cNvSpPr txBox="1"/>
            <p:nvPr/>
          </p:nvSpPr>
          <p:spPr>
            <a:xfrm>
              <a:off x="4867263" y="4274332"/>
              <a:ext cx="9723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/>
                <a:t>regulators</a:t>
              </a:r>
            </a:p>
          </p:txBody>
        </p:sp>
        <p:cxnSp>
          <p:nvCxnSpPr>
            <p:cNvPr id="29" name="Straight Arrow Connector 28"/>
            <p:cNvCxnSpPr>
              <a:endCxn id="55" idx="0"/>
            </p:cNvCxnSpPr>
            <p:nvPr/>
          </p:nvCxnSpPr>
          <p:spPr>
            <a:xfrm>
              <a:off x="5353449" y="3543794"/>
              <a:ext cx="1" cy="195527"/>
            </a:xfrm>
            <a:prstGeom prst="straightConnector1">
              <a:avLst/>
            </a:prstGeom>
            <a:ln>
              <a:solidFill>
                <a:schemeClr val="accent2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161"/>
            <p:cNvSpPr txBox="1"/>
            <p:nvPr/>
          </p:nvSpPr>
          <p:spPr>
            <a:xfrm>
              <a:off x="2170635" y="3808712"/>
              <a:ext cx="76668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/>
                <a:t>Power</a:t>
              </a:r>
            </a:p>
          </p:txBody>
        </p:sp>
        <p:sp>
          <p:nvSpPr>
            <p:cNvPr id="31" name="Left Brace 30"/>
            <p:cNvSpPr/>
            <p:nvPr/>
          </p:nvSpPr>
          <p:spPr>
            <a:xfrm rot="5400000">
              <a:off x="3752764" y="1527738"/>
              <a:ext cx="327635" cy="1796133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2" name="TextBox 163"/>
            <p:cNvSpPr txBox="1"/>
            <p:nvPr/>
          </p:nvSpPr>
          <p:spPr>
            <a:xfrm>
              <a:off x="3606549" y="1962871"/>
              <a:ext cx="6640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/>
                <a:t>5-10 m</a:t>
              </a:r>
            </a:p>
          </p:txBody>
        </p:sp>
        <p:sp>
          <p:nvSpPr>
            <p:cNvPr id="33" name="TextBox 166"/>
            <p:cNvSpPr txBox="1"/>
            <p:nvPr/>
          </p:nvSpPr>
          <p:spPr>
            <a:xfrm>
              <a:off x="6371381" y="2211228"/>
              <a:ext cx="1263369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50" dirty="0"/>
                <a:t>GBT Optical Links</a:t>
              </a:r>
            </a:p>
          </p:txBody>
        </p:sp>
        <p:sp>
          <p:nvSpPr>
            <p:cNvPr id="34" name="TextBox 167"/>
            <p:cNvSpPr txBox="1"/>
            <p:nvPr/>
          </p:nvSpPr>
          <p:spPr>
            <a:xfrm>
              <a:off x="542396" y="2467073"/>
              <a:ext cx="1357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/>
                <a:t>9-sensor Stave</a:t>
              </a:r>
            </a:p>
          </p:txBody>
        </p:sp>
        <p:sp>
          <p:nvSpPr>
            <p:cNvPr id="36" name="Rectangle 35"/>
            <p:cNvSpPr/>
            <p:nvPr/>
          </p:nvSpPr>
          <p:spPr>
            <a:xfrm rot="16200000">
              <a:off x="7979118" y="1806666"/>
              <a:ext cx="576081" cy="4320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200" dirty="0">
                  <a:latin typeface="Calibri Light" panose="020F0302020204030204" pitchFamily="34" charset="0"/>
                </a:rPr>
                <a:t>DCS</a:t>
              </a:r>
            </a:p>
          </p:txBody>
        </p:sp>
        <p:cxnSp>
          <p:nvCxnSpPr>
            <p:cNvPr id="37" name="Straight Arrow Connector 36"/>
            <p:cNvCxnSpPr/>
            <p:nvPr/>
          </p:nvCxnSpPr>
          <p:spPr>
            <a:xfrm>
              <a:off x="5852178" y="2022668"/>
              <a:ext cx="0" cy="335595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ys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>
              <a:endCxn id="36" idx="0"/>
            </p:cNvCxnSpPr>
            <p:nvPr/>
          </p:nvCxnSpPr>
          <p:spPr>
            <a:xfrm flipV="1">
              <a:off x="5852178" y="2022666"/>
              <a:ext cx="2198980" cy="5122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66"/>
            <p:cNvSpPr txBox="1"/>
            <p:nvPr/>
          </p:nvSpPr>
          <p:spPr>
            <a:xfrm>
              <a:off x="6986121" y="1811759"/>
              <a:ext cx="792109" cy="210909"/>
            </a:xfrm>
            <a:prstGeom prst="rect">
              <a:avLst/>
            </a:prstGeom>
            <a:noFill/>
          </p:spPr>
          <p:txBody>
            <a:bodyPr wrap="none" tIns="36000" bIns="36000" rtlCol="0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>
                  <a:solidFill>
                    <a:schemeClr val="tx2"/>
                  </a:solidFill>
                  <a:latin typeface="Calibri Light" panose="020F0302020204030204" pitchFamily="34" charset="0"/>
                </a:rPr>
                <a:t>CAN bus</a:t>
              </a:r>
            </a:p>
          </p:txBody>
        </p:sp>
        <p:cxnSp>
          <p:nvCxnSpPr>
            <p:cNvPr id="40" name="Straight Arrow Connector 39"/>
            <p:cNvCxnSpPr/>
            <p:nvPr/>
          </p:nvCxnSpPr>
          <p:spPr>
            <a:xfrm>
              <a:off x="8289586" y="2298349"/>
              <a:ext cx="0" cy="337711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605220" y="2620379"/>
              <a:ext cx="1353052" cy="834980"/>
            </a:xfrm>
            <a:prstGeom prst="rect">
              <a:avLst/>
            </a:prstGeom>
          </p:spPr>
        </p:pic>
        <p:sp>
          <p:nvSpPr>
            <p:cNvPr id="42" name="Rectangle 41"/>
            <p:cNvSpPr/>
            <p:nvPr/>
          </p:nvSpPr>
          <p:spPr>
            <a:xfrm rot="16200000">
              <a:off x="6335334" y="4226161"/>
              <a:ext cx="1728000" cy="432000"/>
            </a:xfrm>
            <a:prstGeom prst="rect">
              <a:avLst/>
            </a:prstGeom>
            <a:noFill/>
            <a:ln w="19050">
              <a:solidFill>
                <a:srgbClr val="C00000"/>
              </a:solidFill>
              <a:prstDash val="sysDot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200" dirty="0">
                  <a:latin typeface="Calibri Light" panose="020F0302020204030204" pitchFamily="34" charset="0"/>
                </a:rPr>
                <a:t>Power supplies</a:t>
              </a:r>
            </a:p>
          </p:txBody>
        </p:sp>
        <p:sp>
          <p:nvSpPr>
            <p:cNvPr id="43" name="Left Arrow 42"/>
            <p:cNvSpPr/>
            <p:nvPr/>
          </p:nvSpPr>
          <p:spPr>
            <a:xfrm>
              <a:off x="5820016" y="4159026"/>
              <a:ext cx="1148548" cy="432000"/>
            </a:xfrm>
            <a:prstGeom prst="leftArrow">
              <a:avLst/>
            </a:prstGeom>
            <a:solidFill>
              <a:srgbClr val="C0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800" dirty="0">
                  <a:solidFill>
                    <a:schemeClr val="tx1"/>
                  </a:solidFill>
                  <a:latin typeface="Calibri Light" panose="020F0302020204030204" pitchFamily="34" charset="0"/>
                </a:rPr>
                <a:t>Power</a:t>
              </a:r>
            </a:p>
          </p:txBody>
        </p:sp>
        <p:sp>
          <p:nvSpPr>
            <p:cNvPr id="44" name="Left Arrow 43"/>
            <p:cNvSpPr/>
            <p:nvPr/>
          </p:nvSpPr>
          <p:spPr>
            <a:xfrm rot="16200000">
              <a:off x="8212104" y="1843454"/>
              <a:ext cx="1146878" cy="345457"/>
            </a:xfrm>
            <a:prstGeom prst="leftArrow">
              <a:avLst/>
            </a:prstGeom>
            <a:solidFill>
              <a:srgbClr val="FF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000" b="1" dirty="0">
                  <a:solidFill>
                    <a:schemeClr val="bg1"/>
                  </a:solidFill>
                  <a:latin typeface="Calibri Light" panose="020F0302020204030204" pitchFamily="34" charset="0"/>
                </a:rPr>
                <a:t>Trigger &amp; Clock</a:t>
              </a:r>
            </a:p>
          </p:txBody>
        </p:sp>
        <p:cxnSp>
          <p:nvCxnSpPr>
            <p:cNvPr id="45" name="Straight Connector 44"/>
            <p:cNvCxnSpPr/>
            <p:nvPr/>
          </p:nvCxnSpPr>
          <p:spPr bwMode="auto">
            <a:xfrm>
              <a:off x="3620385" y="1442743"/>
              <a:ext cx="16933" cy="4278309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6" name="Straight Connector 45"/>
            <p:cNvCxnSpPr/>
            <p:nvPr/>
          </p:nvCxnSpPr>
          <p:spPr bwMode="auto">
            <a:xfrm flipH="1">
              <a:off x="6700504" y="1442743"/>
              <a:ext cx="18479" cy="4278309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7" name="TextBox 64"/>
            <p:cNvSpPr txBox="1"/>
            <p:nvPr/>
          </p:nvSpPr>
          <p:spPr>
            <a:xfrm>
              <a:off x="1563411" y="5368522"/>
              <a:ext cx="18822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>
                  <a:solidFill>
                    <a:srgbClr val="FF0000"/>
                  </a:solidFill>
                  <a:latin typeface="+mj-lt"/>
                </a:rPr>
                <a:t>Interaction Region</a:t>
              </a:r>
            </a:p>
          </p:txBody>
        </p:sp>
        <p:sp>
          <p:nvSpPr>
            <p:cNvPr id="48" name="TextBox 65"/>
            <p:cNvSpPr txBox="1"/>
            <p:nvPr/>
          </p:nvSpPr>
          <p:spPr>
            <a:xfrm>
              <a:off x="4394122" y="5351719"/>
              <a:ext cx="18128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>
                  <a:solidFill>
                    <a:srgbClr val="FF0000"/>
                  </a:solidFill>
                  <a:latin typeface="+mj-lt"/>
                </a:rPr>
                <a:t>Experimental Hall</a:t>
              </a:r>
            </a:p>
          </p:txBody>
        </p:sp>
        <p:sp>
          <p:nvSpPr>
            <p:cNvPr id="49" name="TextBox 66"/>
            <p:cNvSpPr txBox="1"/>
            <p:nvPr/>
          </p:nvSpPr>
          <p:spPr>
            <a:xfrm>
              <a:off x="6847988" y="5368586"/>
              <a:ext cx="16621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>
                  <a:solidFill>
                    <a:srgbClr val="FF0000"/>
                  </a:solidFill>
                  <a:latin typeface="+mj-lt"/>
                </a:rPr>
                <a:t>Counting House</a:t>
              </a: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>
              <a:defRPr/>
            </a:pPr>
            <a:fld id="{470E2682-44F7-8547-94DE-E699237E1B9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73" name="Content Placeholder 2"/>
          <p:cNvSpPr txBox="1">
            <a:spLocks/>
          </p:cNvSpPr>
          <p:nvPr/>
        </p:nvSpPr>
        <p:spPr bwMode="auto">
          <a:xfrm>
            <a:off x="107230" y="5393333"/>
            <a:ext cx="8731970" cy="931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 smtClean="0"/>
              <a:t>MVTX Detector Electronics consists of three parts</a:t>
            </a:r>
          </a:p>
          <a:p>
            <a:pPr marL="0" indent="0">
              <a:buFont typeface="Arial" charset="0"/>
              <a:buNone/>
            </a:pPr>
            <a:r>
              <a:rPr lang="en-US" sz="1800" b="1" dirty="0" smtClean="0">
                <a:solidFill>
                  <a:srgbClr val="FF0000"/>
                </a:solidFill>
              </a:rPr>
              <a:t>Sensor</a:t>
            </a:r>
            <a:r>
              <a:rPr lang="en-US" sz="1800" dirty="0" smtClean="0"/>
              <a:t>-Stave (9 ALPIDE chips)  |    </a:t>
            </a:r>
            <a:r>
              <a:rPr lang="en-US" sz="1800" b="1" dirty="0" smtClean="0">
                <a:solidFill>
                  <a:srgbClr val="FF0000"/>
                </a:solidFill>
              </a:rPr>
              <a:t>Front End</a:t>
            </a:r>
            <a:r>
              <a:rPr lang="en-US" sz="1800" dirty="0" smtClean="0"/>
              <a:t>-Readout Unit     | </a:t>
            </a:r>
            <a:r>
              <a:rPr lang="en-US" sz="1800" b="1" dirty="0" smtClean="0">
                <a:solidFill>
                  <a:srgbClr val="FF0000"/>
                </a:solidFill>
              </a:rPr>
              <a:t>Back End</a:t>
            </a:r>
            <a:r>
              <a:rPr lang="en-US" sz="1800" dirty="0" smtClean="0"/>
              <a:t>-FELIX</a:t>
            </a:r>
            <a:endParaRPr lang="en-US" sz="1800" b="1" dirty="0" smtClean="0"/>
          </a:p>
        </p:txBody>
      </p:sp>
    </p:spTree>
    <p:extLst>
      <p:ext uri="{BB962C8B-B14F-4D97-AF65-F5344CB8AC3E}">
        <p14:creationId xmlns:p14="http://schemas.microsoft.com/office/powerpoint/2010/main" val="348372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r>
              <a:rPr lang="en-US" dirty="0" smtClean="0"/>
              <a:t>Sensor </a:t>
            </a:r>
            <a:endParaRPr lang="en-US" dirty="0"/>
          </a:p>
        </p:txBody>
      </p:sp>
      <p:grpSp>
        <p:nvGrpSpPr>
          <p:cNvPr id="137" name="Group 136"/>
          <p:cNvGrpSpPr/>
          <p:nvPr/>
        </p:nvGrpSpPr>
        <p:grpSpPr>
          <a:xfrm>
            <a:off x="107224" y="810225"/>
            <a:ext cx="8836298" cy="4295175"/>
            <a:chOff x="121974" y="1442743"/>
            <a:chExt cx="8836298" cy="4295175"/>
          </a:xfrm>
        </p:grpSpPr>
        <p:pic>
          <p:nvPicPr>
            <p:cNvPr id="138" name="Picture 137"/>
            <p:cNvPicPr>
              <a:picLocks noChangeAspect="1"/>
            </p:cNvPicPr>
            <p:nvPr/>
          </p:nvPicPr>
          <p:blipFill rotWithShape="1">
            <a:blip r:embed="rId3" cstate="email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35" t="17743" r="17087" b="52022"/>
            <a:stretch/>
          </p:blipFill>
          <p:spPr>
            <a:xfrm>
              <a:off x="3018511" y="2969405"/>
              <a:ext cx="1765856" cy="432000"/>
            </a:xfrm>
            <a:prstGeom prst="rect">
              <a:avLst/>
            </a:prstGeom>
          </p:spPr>
        </p:pic>
        <p:pic>
          <p:nvPicPr>
            <p:cNvPr id="139" name="Picture 138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4833131" y="2348405"/>
              <a:ext cx="1324800" cy="1242000"/>
            </a:xfrm>
            <a:prstGeom prst="rect">
              <a:avLst/>
            </a:prstGeom>
          </p:spPr>
        </p:pic>
        <p:pic>
          <p:nvPicPr>
            <p:cNvPr id="140" name="Picture 139"/>
            <p:cNvPicPr>
              <a:picLocks noChangeAspect="1"/>
            </p:cNvPicPr>
            <p:nvPr/>
          </p:nvPicPr>
          <p:blipFill rotWithShape="1">
            <a:blip r:embed="rId6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88956" y="3795551"/>
              <a:ext cx="1281674" cy="1302611"/>
            </a:xfrm>
            <a:prstGeom prst="rect">
              <a:avLst/>
            </a:prstGeom>
          </p:spPr>
        </p:pic>
        <p:pic>
          <p:nvPicPr>
            <p:cNvPr id="141" name="Picture 14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21980" y="2751917"/>
              <a:ext cx="2977721" cy="987400"/>
            </a:xfrm>
            <a:prstGeom prst="rect">
              <a:avLst/>
            </a:prstGeom>
          </p:spPr>
        </p:pic>
        <p:grpSp>
          <p:nvGrpSpPr>
            <p:cNvPr id="142" name="Group 141"/>
            <p:cNvGrpSpPr/>
            <p:nvPr/>
          </p:nvGrpSpPr>
          <p:grpSpPr>
            <a:xfrm>
              <a:off x="4867263" y="3739317"/>
              <a:ext cx="972370" cy="1296000"/>
              <a:chOff x="5500016" y="4578180"/>
              <a:chExt cx="1296493" cy="1296000"/>
            </a:xfrm>
            <a:solidFill>
              <a:schemeClr val="bg2"/>
            </a:solidFill>
          </p:grpSpPr>
          <p:sp>
            <p:nvSpPr>
              <p:cNvPr id="182" name="Rectangle 181"/>
              <p:cNvSpPr/>
              <p:nvPr/>
            </p:nvSpPr>
            <p:spPr>
              <a:xfrm>
                <a:off x="5500016" y="4578180"/>
                <a:ext cx="1296493" cy="1296000"/>
              </a:xfrm>
              <a:prstGeom prst="rect">
                <a:avLst/>
              </a:prstGeom>
              <a:grpFill/>
              <a:ln w="19050">
                <a:solidFill>
                  <a:schemeClr val="tx2"/>
                </a:solidFill>
                <a:prstDash val="sysDot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800"/>
              </a:p>
            </p:txBody>
          </p:sp>
          <p:pic>
            <p:nvPicPr>
              <p:cNvPr id="183" name="Picture 182"/>
              <p:cNvPicPr>
                <a:picLocks noChangeAspect="1"/>
              </p:cNvPicPr>
              <p:nvPr/>
            </p:nvPicPr>
            <p:blipFill rotWithShape="1">
              <a:blip r:embed="rId8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428" t="21428" r="21428" b="21428"/>
              <a:stretch/>
            </p:blipFill>
            <p:spPr>
              <a:xfrm>
                <a:off x="5914161" y="4699151"/>
                <a:ext cx="242059" cy="242059"/>
              </a:xfrm>
              <a:prstGeom prst="rect">
                <a:avLst/>
              </a:prstGeom>
              <a:grpFill/>
            </p:spPr>
          </p:pic>
          <p:pic>
            <p:nvPicPr>
              <p:cNvPr id="184" name="Picture 183"/>
              <p:cNvPicPr>
                <a:picLocks noChangeAspect="1"/>
              </p:cNvPicPr>
              <p:nvPr/>
            </p:nvPicPr>
            <p:blipFill rotWithShape="1">
              <a:blip r:embed="rId8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428" t="21428" r="21428" b="21428"/>
              <a:stretch/>
            </p:blipFill>
            <p:spPr>
              <a:xfrm>
                <a:off x="6202201" y="4699151"/>
                <a:ext cx="242059" cy="242059"/>
              </a:xfrm>
              <a:prstGeom prst="rect">
                <a:avLst/>
              </a:prstGeom>
              <a:grpFill/>
            </p:spPr>
          </p:pic>
          <p:pic>
            <p:nvPicPr>
              <p:cNvPr id="185" name="Picture 184"/>
              <p:cNvPicPr>
                <a:picLocks noChangeAspect="1"/>
              </p:cNvPicPr>
              <p:nvPr/>
            </p:nvPicPr>
            <p:blipFill rotWithShape="1">
              <a:blip r:embed="rId8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428" t="21428" r="21428" b="21428"/>
              <a:stretch/>
            </p:blipFill>
            <p:spPr>
              <a:xfrm>
                <a:off x="6490241" y="4699151"/>
                <a:ext cx="242059" cy="242059"/>
              </a:xfrm>
              <a:prstGeom prst="rect">
                <a:avLst/>
              </a:prstGeom>
              <a:grpFill/>
            </p:spPr>
          </p:pic>
          <p:pic>
            <p:nvPicPr>
              <p:cNvPr id="186" name="Picture 185"/>
              <p:cNvPicPr>
                <a:picLocks noChangeAspect="1"/>
              </p:cNvPicPr>
              <p:nvPr/>
            </p:nvPicPr>
            <p:blipFill rotWithShape="1">
              <a:blip r:embed="rId8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428" t="21428" r="21428" b="21428"/>
              <a:stretch/>
            </p:blipFill>
            <p:spPr>
              <a:xfrm>
                <a:off x="5914161" y="4987191"/>
                <a:ext cx="242059" cy="242059"/>
              </a:xfrm>
              <a:prstGeom prst="rect">
                <a:avLst/>
              </a:prstGeom>
              <a:grpFill/>
            </p:spPr>
          </p:pic>
          <p:pic>
            <p:nvPicPr>
              <p:cNvPr id="187" name="Picture 186"/>
              <p:cNvPicPr>
                <a:picLocks noChangeAspect="1"/>
              </p:cNvPicPr>
              <p:nvPr/>
            </p:nvPicPr>
            <p:blipFill rotWithShape="1">
              <a:blip r:embed="rId8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428" t="21428" r="21428" b="21428"/>
              <a:stretch/>
            </p:blipFill>
            <p:spPr>
              <a:xfrm>
                <a:off x="6202201" y="4987191"/>
                <a:ext cx="242059" cy="242059"/>
              </a:xfrm>
              <a:prstGeom prst="rect">
                <a:avLst/>
              </a:prstGeom>
              <a:grpFill/>
            </p:spPr>
          </p:pic>
          <p:pic>
            <p:nvPicPr>
              <p:cNvPr id="188" name="Picture 187"/>
              <p:cNvPicPr>
                <a:picLocks noChangeAspect="1"/>
              </p:cNvPicPr>
              <p:nvPr/>
            </p:nvPicPr>
            <p:blipFill rotWithShape="1">
              <a:blip r:embed="rId8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428" t="21428" r="21428" b="21428"/>
              <a:stretch/>
            </p:blipFill>
            <p:spPr>
              <a:xfrm>
                <a:off x="6490241" y="4987191"/>
                <a:ext cx="242059" cy="242059"/>
              </a:xfrm>
              <a:prstGeom prst="rect">
                <a:avLst/>
              </a:prstGeom>
              <a:grpFill/>
            </p:spPr>
          </p:pic>
          <p:pic>
            <p:nvPicPr>
              <p:cNvPr id="189" name="Picture 188"/>
              <p:cNvPicPr>
                <a:picLocks noChangeAspect="1"/>
              </p:cNvPicPr>
              <p:nvPr/>
            </p:nvPicPr>
            <p:blipFill rotWithShape="1">
              <a:blip r:embed="rId8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428" t="21428" r="21428" b="21428"/>
              <a:stretch/>
            </p:blipFill>
            <p:spPr>
              <a:xfrm>
                <a:off x="5914161" y="5275231"/>
                <a:ext cx="242059" cy="242059"/>
              </a:xfrm>
              <a:prstGeom prst="rect">
                <a:avLst/>
              </a:prstGeom>
              <a:grpFill/>
            </p:spPr>
          </p:pic>
          <p:pic>
            <p:nvPicPr>
              <p:cNvPr id="190" name="Picture 189"/>
              <p:cNvPicPr>
                <a:picLocks noChangeAspect="1"/>
              </p:cNvPicPr>
              <p:nvPr/>
            </p:nvPicPr>
            <p:blipFill rotWithShape="1">
              <a:blip r:embed="rId8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428" t="21428" r="21428" b="21428"/>
              <a:stretch/>
            </p:blipFill>
            <p:spPr>
              <a:xfrm>
                <a:off x="6202201" y="5275231"/>
                <a:ext cx="242059" cy="242059"/>
              </a:xfrm>
              <a:prstGeom prst="rect">
                <a:avLst/>
              </a:prstGeom>
              <a:grpFill/>
            </p:spPr>
          </p:pic>
          <p:pic>
            <p:nvPicPr>
              <p:cNvPr id="191" name="Picture 190"/>
              <p:cNvPicPr>
                <a:picLocks noChangeAspect="1"/>
              </p:cNvPicPr>
              <p:nvPr/>
            </p:nvPicPr>
            <p:blipFill rotWithShape="1">
              <a:blip r:embed="rId8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428" t="21428" r="21428" b="21428"/>
              <a:stretch/>
            </p:blipFill>
            <p:spPr>
              <a:xfrm>
                <a:off x="6490241" y="5275231"/>
                <a:ext cx="242059" cy="242059"/>
              </a:xfrm>
              <a:prstGeom prst="rect">
                <a:avLst/>
              </a:prstGeom>
              <a:grpFill/>
            </p:spPr>
          </p:pic>
          <p:pic>
            <p:nvPicPr>
              <p:cNvPr id="192" name="Picture 191"/>
              <p:cNvPicPr>
                <a:picLocks noChangeAspect="1"/>
              </p:cNvPicPr>
              <p:nvPr/>
            </p:nvPicPr>
            <p:blipFill rotWithShape="1">
              <a:blip r:embed="rId8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428" t="21428" r="21428" b="21428"/>
              <a:stretch/>
            </p:blipFill>
            <p:spPr>
              <a:xfrm>
                <a:off x="5914161" y="5563271"/>
                <a:ext cx="242059" cy="242059"/>
              </a:xfrm>
              <a:prstGeom prst="rect">
                <a:avLst/>
              </a:prstGeom>
              <a:grpFill/>
            </p:spPr>
          </p:pic>
          <p:pic>
            <p:nvPicPr>
              <p:cNvPr id="193" name="Picture 192"/>
              <p:cNvPicPr>
                <a:picLocks noChangeAspect="1"/>
              </p:cNvPicPr>
              <p:nvPr/>
            </p:nvPicPr>
            <p:blipFill rotWithShape="1">
              <a:blip r:embed="rId8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428" t="21428" r="21428" b="21428"/>
              <a:stretch/>
            </p:blipFill>
            <p:spPr>
              <a:xfrm>
                <a:off x="6202201" y="5563271"/>
                <a:ext cx="242059" cy="242059"/>
              </a:xfrm>
              <a:prstGeom prst="rect">
                <a:avLst/>
              </a:prstGeom>
              <a:grpFill/>
            </p:spPr>
          </p:pic>
          <p:pic>
            <p:nvPicPr>
              <p:cNvPr id="194" name="Picture 193"/>
              <p:cNvPicPr>
                <a:picLocks noChangeAspect="1"/>
              </p:cNvPicPr>
              <p:nvPr/>
            </p:nvPicPr>
            <p:blipFill rotWithShape="1">
              <a:blip r:embed="rId8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428" t="21428" r="21428" b="21428"/>
              <a:stretch/>
            </p:blipFill>
            <p:spPr>
              <a:xfrm>
                <a:off x="6490241" y="5563271"/>
                <a:ext cx="242059" cy="242059"/>
              </a:xfrm>
              <a:prstGeom prst="rect">
                <a:avLst/>
              </a:prstGeom>
              <a:grpFill/>
            </p:spPr>
          </p:pic>
          <p:pic>
            <p:nvPicPr>
              <p:cNvPr id="195" name="Picture 194"/>
              <p:cNvPicPr>
                <a:picLocks noChangeAspect="1"/>
              </p:cNvPicPr>
              <p:nvPr/>
            </p:nvPicPr>
            <p:blipFill rotWithShape="1">
              <a:blip r:embed="rId8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428" t="21428" r="21428" b="21428"/>
              <a:stretch/>
            </p:blipFill>
            <p:spPr>
              <a:xfrm>
                <a:off x="5626121" y="4699151"/>
                <a:ext cx="242059" cy="242059"/>
              </a:xfrm>
              <a:prstGeom prst="rect">
                <a:avLst/>
              </a:prstGeom>
              <a:grpFill/>
            </p:spPr>
          </p:pic>
          <p:pic>
            <p:nvPicPr>
              <p:cNvPr id="196" name="Picture 195"/>
              <p:cNvPicPr>
                <a:picLocks noChangeAspect="1"/>
              </p:cNvPicPr>
              <p:nvPr/>
            </p:nvPicPr>
            <p:blipFill rotWithShape="1">
              <a:blip r:embed="rId8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428" t="21428" r="21428" b="21428"/>
              <a:stretch/>
            </p:blipFill>
            <p:spPr>
              <a:xfrm>
                <a:off x="5626121" y="4987191"/>
                <a:ext cx="242059" cy="242059"/>
              </a:xfrm>
              <a:prstGeom prst="rect">
                <a:avLst/>
              </a:prstGeom>
              <a:grpFill/>
            </p:spPr>
          </p:pic>
          <p:pic>
            <p:nvPicPr>
              <p:cNvPr id="197" name="Picture 196"/>
              <p:cNvPicPr>
                <a:picLocks noChangeAspect="1"/>
              </p:cNvPicPr>
              <p:nvPr/>
            </p:nvPicPr>
            <p:blipFill rotWithShape="1">
              <a:blip r:embed="rId8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428" t="21428" r="21428" b="21428"/>
              <a:stretch/>
            </p:blipFill>
            <p:spPr>
              <a:xfrm>
                <a:off x="5626121" y="5275231"/>
                <a:ext cx="242059" cy="242059"/>
              </a:xfrm>
              <a:prstGeom prst="rect">
                <a:avLst/>
              </a:prstGeom>
              <a:grpFill/>
            </p:spPr>
          </p:pic>
          <p:pic>
            <p:nvPicPr>
              <p:cNvPr id="198" name="Picture 197"/>
              <p:cNvPicPr>
                <a:picLocks noChangeAspect="1"/>
              </p:cNvPicPr>
              <p:nvPr/>
            </p:nvPicPr>
            <p:blipFill rotWithShape="1">
              <a:blip r:embed="rId8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428" t="21428" r="21428" b="21428"/>
              <a:stretch/>
            </p:blipFill>
            <p:spPr>
              <a:xfrm>
                <a:off x="5626121" y="5563271"/>
                <a:ext cx="242059" cy="242059"/>
              </a:xfrm>
              <a:prstGeom prst="rect">
                <a:avLst/>
              </a:prstGeom>
              <a:grpFill/>
            </p:spPr>
          </p:pic>
        </p:grpSp>
        <p:sp>
          <p:nvSpPr>
            <p:cNvPr id="143" name="TextBox 123"/>
            <p:cNvSpPr txBox="1"/>
            <p:nvPr/>
          </p:nvSpPr>
          <p:spPr>
            <a:xfrm>
              <a:off x="5005583" y="4958327"/>
              <a:ext cx="8340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/>
                <a:t>Power Board</a:t>
              </a:r>
            </a:p>
          </p:txBody>
        </p:sp>
        <p:sp>
          <p:nvSpPr>
            <p:cNvPr id="144" name="Rectangle 143"/>
            <p:cNvSpPr/>
            <p:nvPr/>
          </p:nvSpPr>
          <p:spPr>
            <a:xfrm>
              <a:off x="2387172" y="4233371"/>
              <a:ext cx="987827" cy="357656"/>
            </a:xfrm>
            <a:prstGeom prst="rect">
              <a:avLst/>
            </a:prstGeom>
            <a:noFill/>
            <a:ln>
              <a:solidFill>
                <a:srgbClr val="2445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050" dirty="0">
                  <a:solidFill>
                    <a:schemeClr val="tx1"/>
                  </a:solidFill>
                </a:rPr>
                <a:t>Filtering Capacitors</a:t>
              </a:r>
            </a:p>
          </p:txBody>
        </p:sp>
        <p:sp>
          <p:nvSpPr>
            <p:cNvPr id="145" name="TextBox 126"/>
            <p:cNvSpPr txBox="1"/>
            <p:nvPr/>
          </p:nvSpPr>
          <p:spPr>
            <a:xfrm>
              <a:off x="3604682" y="3405297"/>
              <a:ext cx="12868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 err="1"/>
                <a:t>Samtec</a:t>
              </a:r>
              <a:r>
                <a:rPr lang="en-US" sz="1200" dirty="0"/>
                <a:t> </a:t>
              </a:r>
              <a:r>
                <a:rPr lang="en-US" sz="1200" dirty="0" err="1"/>
                <a:t>Twinax</a:t>
              </a:r>
              <a:r>
                <a:rPr lang="en-US" sz="1200" dirty="0"/>
                <a:t> “</a:t>
              </a:r>
              <a:r>
                <a:rPr lang="en-US" sz="1200" dirty="0" err="1"/>
                <a:t>FireFly</a:t>
              </a:r>
              <a:r>
                <a:rPr lang="en-US" sz="1200" dirty="0"/>
                <a:t>”</a:t>
              </a:r>
            </a:p>
          </p:txBody>
        </p:sp>
        <p:sp>
          <p:nvSpPr>
            <p:cNvPr id="146" name="TextBox 127"/>
            <p:cNvSpPr txBox="1"/>
            <p:nvPr/>
          </p:nvSpPr>
          <p:spPr>
            <a:xfrm>
              <a:off x="3018512" y="2586559"/>
              <a:ext cx="179613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100" dirty="0"/>
                <a:t>9 Data (1.2Gbps)</a:t>
              </a:r>
            </a:p>
            <a:p>
              <a:r>
                <a:rPr lang="en-US" sz="1100" dirty="0"/>
                <a:t>1 Clock, 1 Control/Trigger</a:t>
              </a:r>
            </a:p>
          </p:txBody>
        </p:sp>
        <p:sp>
          <p:nvSpPr>
            <p:cNvPr id="147" name="Right Arrow 146"/>
            <p:cNvSpPr/>
            <p:nvPr/>
          </p:nvSpPr>
          <p:spPr>
            <a:xfrm rot="10800000">
              <a:off x="3409480" y="4284961"/>
              <a:ext cx="1405166" cy="215908"/>
            </a:xfrm>
            <a:prstGeom prst="rightArrow">
              <a:avLst/>
            </a:prstGeom>
            <a:solidFill>
              <a:srgbClr val="24459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48" name="TextBox 129"/>
            <p:cNvSpPr txBox="1"/>
            <p:nvPr/>
          </p:nvSpPr>
          <p:spPr>
            <a:xfrm>
              <a:off x="4874531" y="1982934"/>
              <a:ext cx="114421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100" dirty="0" smtClean="0"/>
                <a:t>Readout Unit</a:t>
              </a:r>
            </a:p>
            <a:p>
              <a:r>
                <a:rPr lang="en-US" sz="1100" dirty="0" smtClean="0"/>
                <a:t>Front End</a:t>
              </a:r>
              <a:endParaRPr lang="en-US" sz="1100" dirty="0"/>
            </a:p>
          </p:txBody>
        </p:sp>
        <p:sp>
          <p:nvSpPr>
            <p:cNvPr id="149" name="TextBox 130"/>
            <p:cNvSpPr txBox="1"/>
            <p:nvPr/>
          </p:nvSpPr>
          <p:spPr>
            <a:xfrm>
              <a:off x="3620383" y="4442162"/>
              <a:ext cx="10728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200" dirty="0"/>
                <a:t>Regulated Power</a:t>
              </a:r>
            </a:p>
          </p:txBody>
        </p:sp>
        <p:sp>
          <p:nvSpPr>
            <p:cNvPr id="150" name="TextBox 131"/>
            <p:cNvSpPr txBox="1"/>
            <p:nvPr/>
          </p:nvSpPr>
          <p:spPr>
            <a:xfrm>
              <a:off x="7793949" y="3417382"/>
              <a:ext cx="111337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200" dirty="0" smtClean="0"/>
                <a:t>FELIX</a:t>
              </a:r>
            </a:p>
            <a:p>
              <a:pPr algn="ctr"/>
              <a:r>
                <a:rPr lang="en-US" sz="1200" dirty="0" smtClean="0"/>
                <a:t>Back End</a:t>
              </a:r>
              <a:endParaRPr lang="en-US" sz="1200" dirty="0"/>
            </a:p>
          </p:txBody>
        </p:sp>
        <p:sp>
          <p:nvSpPr>
            <p:cNvPr id="151" name="Right Arrow 150"/>
            <p:cNvSpPr/>
            <p:nvPr/>
          </p:nvSpPr>
          <p:spPr>
            <a:xfrm>
              <a:off x="6265217" y="2899069"/>
              <a:ext cx="1320971" cy="432000"/>
            </a:xfrm>
            <a:prstGeom prst="rightArrow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900" dirty="0">
                  <a:solidFill>
                    <a:schemeClr val="tx1"/>
                  </a:solidFill>
                  <a:latin typeface="Calibri Light" panose="020F0302020204030204" pitchFamily="34" charset="0"/>
                </a:rPr>
                <a:t>Data (9.6 Gb/s max)</a:t>
              </a:r>
            </a:p>
          </p:txBody>
        </p:sp>
        <p:sp>
          <p:nvSpPr>
            <p:cNvPr id="152" name="Left-Right Arrow 151"/>
            <p:cNvSpPr/>
            <p:nvPr/>
          </p:nvSpPr>
          <p:spPr>
            <a:xfrm>
              <a:off x="6265217" y="2467069"/>
              <a:ext cx="1320970" cy="432000"/>
            </a:xfrm>
            <a:prstGeom prst="leftRightArrow">
              <a:avLst/>
            </a:prstGeom>
            <a:solidFill>
              <a:srgbClr val="F296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900" b="1" dirty="0">
                  <a:solidFill>
                    <a:schemeClr val="tx1"/>
                  </a:solidFill>
                  <a:latin typeface="Calibri Light" panose="020F0302020204030204" pitchFamily="34" charset="0"/>
                </a:rPr>
                <a:t>Control</a:t>
              </a:r>
            </a:p>
          </p:txBody>
        </p:sp>
        <p:sp>
          <p:nvSpPr>
            <p:cNvPr id="153" name="Left Arrow 152"/>
            <p:cNvSpPr/>
            <p:nvPr/>
          </p:nvSpPr>
          <p:spPr>
            <a:xfrm>
              <a:off x="6265218" y="3201381"/>
              <a:ext cx="1305253" cy="432000"/>
            </a:xfrm>
            <a:prstGeom prst="leftArrow">
              <a:avLst/>
            </a:prstGeom>
            <a:solidFill>
              <a:srgbClr val="FF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000" b="1" dirty="0">
                  <a:solidFill>
                    <a:schemeClr val="bg1"/>
                  </a:solidFill>
                  <a:latin typeface="Calibri Light" panose="020F0302020204030204" pitchFamily="34" charset="0"/>
                </a:rPr>
                <a:t>Trigger</a:t>
              </a:r>
            </a:p>
          </p:txBody>
        </p:sp>
        <p:sp>
          <p:nvSpPr>
            <p:cNvPr id="154" name="TextBox 142"/>
            <p:cNvSpPr txBox="1"/>
            <p:nvPr/>
          </p:nvSpPr>
          <p:spPr>
            <a:xfrm>
              <a:off x="121974" y="4007965"/>
              <a:ext cx="8408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 err="1"/>
                <a:t>Alpide</a:t>
              </a:r>
              <a:r>
                <a:rPr lang="en-US" sz="1200" dirty="0"/>
                <a:t> Sensors</a:t>
              </a:r>
            </a:p>
          </p:txBody>
        </p:sp>
        <p:cxnSp>
          <p:nvCxnSpPr>
            <p:cNvPr id="155" name="Straight Arrow Connector 154"/>
            <p:cNvCxnSpPr>
              <a:stCxn id="154" idx="0"/>
            </p:cNvCxnSpPr>
            <p:nvPr/>
          </p:nvCxnSpPr>
          <p:spPr>
            <a:xfrm flipH="1" flipV="1">
              <a:off x="343010" y="3272496"/>
              <a:ext cx="199387" cy="735469"/>
            </a:xfrm>
            <a:prstGeom prst="straightConnector1">
              <a:avLst/>
            </a:prstGeom>
            <a:ln>
              <a:solidFill>
                <a:srgbClr val="2445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Arrow Connector 155"/>
            <p:cNvCxnSpPr>
              <a:stCxn id="154" idx="0"/>
            </p:cNvCxnSpPr>
            <p:nvPr/>
          </p:nvCxnSpPr>
          <p:spPr>
            <a:xfrm flipV="1">
              <a:off x="542397" y="3272496"/>
              <a:ext cx="16901" cy="735469"/>
            </a:xfrm>
            <a:prstGeom prst="straightConnector1">
              <a:avLst/>
            </a:prstGeom>
            <a:ln>
              <a:solidFill>
                <a:srgbClr val="2445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Arrow Connector 156"/>
            <p:cNvCxnSpPr>
              <a:stCxn id="154" idx="2"/>
            </p:cNvCxnSpPr>
            <p:nvPr/>
          </p:nvCxnSpPr>
          <p:spPr>
            <a:xfrm flipV="1">
              <a:off x="542396" y="4390393"/>
              <a:ext cx="591276" cy="79236"/>
            </a:xfrm>
            <a:prstGeom prst="straightConnector1">
              <a:avLst/>
            </a:prstGeom>
            <a:ln>
              <a:solidFill>
                <a:srgbClr val="2445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8" name="TextBox 149"/>
            <p:cNvSpPr txBox="1"/>
            <p:nvPr/>
          </p:nvSpPr>
          <p:spPr>
            <a:xfrm>
              <a:off x="1259648" y="3825353"/>
              <a:ext cx="45217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/>
                <a:t>FPC</a:t>
              </a:r>
            </a:p>
          </p:txBody>
        </p:sp>
        <p:sp>
          <p:nvSpPr>
            <p:cNvPr id="159" name="TextBox 152"/>
            <p:cNvSpPr txBox="1"/>
            <p:nvPr/>
          </p:nvSpPr>
          <p:spPr>
            <a:xfrm>
              <a:off x="1441622" y="4500873"/>
              <a:ext cx="7234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/>
                <a:t>Cold Plate</a:t>
              </a:r>
            </a:p>
          </p:txBody>
        </p:sp>
        <p:cxnSp>
          <p:nvCxnSpPr>
            <p:cNvPr id="160" name="Elbow Connector 159"/>
            <p:cNvCxnSpPr>
              <a:stCxn id="144" idx="0"/>
            </p:cNvCxnSpPr>
            <p:nvPr/>
          </p:nvCxnSpPr>
          <p:spPr>
            <a:xfrm rot="16200000" flipV="1">
              <a:off x="2331420" y="3683706"/>
              <a:ext cx="373078" cy="726252"/>
            </a:xfrm>
            <a:prstGeom prst="bentConnector2">
              <a:avLst/>
            </a:prstGeom>
            <a:ln w="28575">
              <a:solidFill>
                <a:srgbClr val="2445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1" name="TextBox 157"/>
            <p:cNvSpPr txBox="1"/>
            <p:nvPr/>
          </p:nvSpPr>
          <p:spPr>
            <a:xfrm>
              <a:off x="4867263" y="4274332"/>
              <a:ext cx="9723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/>
                <a:t>regulators</a:t>
              </a:r>
            </a:p>
          </p:txBody>
        </p:sp>
        <p:cxnSp>
          <p:nvCxnSpPr>
            <p:cNvPr id="162" name="Straight Arrow Connector 161"/>
            <p:cNvCxnSpPr>
              <a:endCxn id="182" idx="0"/>
            </p:cNvCxnSpPr>
            <p:nvPr/>
          </p:nvCxnSpPr>
          <p:spPr>
            <a:xfrm>
              <a:off x="5353449" y="3543794"/>
              <a:ext cx="1" cy="195527"/>
            </a:xfrm>
            <a:prstGeom prst="straightConnector1">
              <a:avLst/>
            </a:prstGeom>
            <a:ln>
              <a:solidFill>
                <a:schemeClr val="accent2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3" name="TextBox 161"/>
            <p:cNvSpPr txBox="1"/>
            <p:nvPr/>
          </p:nvSpPr>
          <p:spPr>
            <a:xfrm>
              <a:off x="2170635" y="3808712"/>
              <a:ext cx="76668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/>
                <a:t>Power</a:t>
              </a:r>
            </a:p>
          </p:txBody>
        </p:sp>
        <p:sp>
          <p:nvSpPr>
            <p:cNvPr id="164" name="Left Brace 163"/>
            <p:cNvSpPr/>
            <p:nvPr/>
          </p:nvSpPr>
          <p:spPr>
            <a:xfrm rot="5400000">
              <a:off x="3752764" y="1527738"/>
              <a:ext cx="327635" cy="1796133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65" name="TextBox 163"/>
            <p:cNvSpPr txBox="1"/>
            <p:nvPr/>
          </p:nvSpPr>
          <p:spPr>
            <a:xfrm>
              <a:off x="3606549" y="1962871"/>
              <a:ext cx="6640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/>
                <a:t>5-10 m</a:t>
              </a:r>
            </a:p>
          </p:txBody>
        </p:sp>
        <p:sp>
          <p:nvSpPr>
            <p:cNvPr id="166" name="TextBox 166"/>
            <p:cNvSpPr txBox="1"/>
            <p:nvPr/>
          </p:nvSpPr>
          <p:spPr>
            <a:xfrm>
              <a:off x="6371381" y="2211228"/>
              <a:ext cx="1263369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50" dirty="0"/>
                <a:t>GBT Optical Links</a:t>
              </a:r>
            </a:p>
          </p:txBody>
        </p:sp>
        <p:sp>
          <p:nvSpPr>
            <p:cNvPr id="167" name="TextBox 167"/>
            <p:cNvSpPr txBox="1"/>
            <p:nvPr/>
          </p:nvSpPr>
          <p:spPr>
            <a:xfrm>
              <a:off x="542396" y="2467073"/>
              <a:ext cx="1357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/>
                <a:t>9-sensor Stave</a:t>
              </a:r>
            </a:p>
          </p:txBody>
        </p:sp>
        <p:sp>
          <p:nvSpPr>
            <p:cNvPr id="168" name="Rectangle 167"/>
            <p:cNvSpPr/>
            <p:nvPr/>
          </p:nvSpPr>
          <p:spPr>
            <a:xfrm rot="16200000">
              <a:off x="7979118" y="1806666"/>
              <a:ext cx="576081" cy="4320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200" dirty="0">
                  <a:latin typeface="Calibri Light" panose="020F0302020204030204" pitchFamily="34" charset="0"/>
                </a:rPr>
                <a:t>DCS</a:t>
              </a:r>
            </a:p>
          </p:txBody>
        </p:sp>
        <p:cxnSp>
          <p:nvCxnSpPr>
            <p:cNvPr id="169" name="Straight Arrow Connector 168"/>
            <p:cNvCxnSpPr/>
            <p:nvPr/>
          </p:nvCxnSpPr>
          <p:spPr>
            <a:xfrm>
              <a:off x="5852178" y="2022668"/>
              <a:ext cx="0" cy="335595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ys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Arrow Connector 169"/>
            <p:cNvCxnSpPr>
              <a:endCxn id="168" idx="0"/>
            </p:cNvCxnSpPr>
            <p:nvPr/>
          </p:nvCxnSpPr>
          <p:spPr>
            <a:xfrm flipV="1">
              <a:off x="5852178" y="2022666"/>
              <a:ext cx="2198980" cy="5122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1" name="TextBox 66"/>
            <p:cNvSpPr txBox="1"/>
            <p:nvPr/>
          </p:nvSpPr>
          <p:spPr>
            <a:xfrm>
              <a:off x="6986121" y="1811759"/>
              <a:ext cx="792109" cy="210909"/>
            </a:xfrm>
            <a:prstGeom prst="rect">
              <a:avLst/>
            </a:prstGeom>
            <a:noFill/>
          </p:spPr>
          <p:txBody>
            <a:bodyPr wrap="none" tIns="36000" bIns="36000" rtlCol="0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>
                  <a:solidFill>
                    <a:schemeClr val="tx2"/>
                  </a:solidFill>
                  <a:latin typeface="Calibri Light" panose="020F0302020204030204" pitchFamily="34" charset="0"/>
                </a:rPr>
                <a:t>CAN bus</a:t>
              </a:r>
            </a:p>
          </p:txBody>
        </p:sp>
        <p:cxnSp>
          <p:nvCxnSpPr>
            <p:cNvPr id="172" name="Straight Arrow Connector 171"/>
            <p:cNvCxnSpPr/>
            <p:nvPr/>
          </p:nvCxnSpPr>
          <p:spPr>
            <a:xfrm>
              <a:off x="8289586" y="2298349"/>
              <a:ext cx="0" cy="337711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73" name="Picture 17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605220" y="2620379"/>
              <a:ext cx="1353052" cy="834980"/>
            </a:xfrm>
            <a:prstGeom prst="rect">
              <a:avLst/>
            </a:prstGeom>
          </p:spPr>
        </p:pic>
        <p:sp>
          <p:nvSpPr>
            <p:cNvPr id="174" name="Rectangle 173"/>
            <p:cNvSpPr/>
            <p:nvPr/>
          </p:nvSpPr>
          <p:spPr>
            <a:xfrm rot="16200000">
              <a:off x="6335334" y="4226161"/>
              <a:ext cx="1728000" cy="432000"/>
            </a:xfrm>
            <a:prstGeom prst="rect">
              <a:avLst/>
            </a:prstGeom>
            <a:noFill/>
            <a:ln w="19050">
              <a:solidFill>
                <a:srgbClr val="C00000"/>
              </a:solidFill>
              <a:prstDash val="sysDot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200" dirty="0">
                  <a:latin typeface="Calibri Light" panose="020F0302020204030204" pitchFamily="34" charset="0"/>
                </a:rPr>
                <a:t>Power supplies</a:t>
              </a:r>
            </a:p>
          </p:txBody>
        </p:sp>
        <p:sp>
          <p:nvSpPr>
            <p:cNvPr id="175" name="Left Arrow 174"/>
            <p:cNvSpPr/>
            <p:nvPr/>
          </p:nvSpPr>
          <p:spPr>
            <a:xfrm>
              <a:off x="5820016" y="4159026"/>
              <a:ext cx="1148548" cy="432000"/>
            </a:xfrm>
            <a:prstGeom prst="leftArrow">
              <a:avLst/>
            </a:prstGeom>
            <a:solidFill>
              <a:srgbClr val="C0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800" dirty="0">
                  <a:solidFill>
                    <a:schemeClr val="tx1"/>
                  </a:solidFill>
                  <a:latin typeface="Calibri Light" panose="020F0302020204030204" pitchFamily="34" charset="0"/>
                </a:rPr>
                <a:t>Power</a:t>
              </a:r>
            </a:p>
          </p:txBody>
        </p:sp>
        <p:sp>
          <p:nvSpPr>
            <p:cNvPr id="176" name="Left Arrow 175"/>
            <p:cNvSpPr/>
            <p:nvPr/>
          </p:nvSpPr>
          <p:spPr>
            <a:xfrm rot="16200000">
              <a:off x="8212104" y="1843454"/>
              <a:ext cx="1146878" cy="345457"/>
            </a:xfrm>
            <a:prstGeom prst="leftArrow">
              <a:avLst/>
            </a:prstGeom>
            <a:solidFill>
              <a:srgbClr val="FF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000" b="1" dirty="0">
                  <a:solidFill>
                    <a:schemeClr val="bg1"/>
                  </a:solidFill>
                  <a:latin typeface="Calibri Light" panose="020F0302020204030204" pitchFamily="34" charset="0"/>
                </a:rPr>
                <a:t>Trigger &amp; Clock</a:t>
              </a:r>
            </a:p>
          </p:txBody>
        </p:sp>
        <p:cxnSp>
          <p:nvCxnSpPr>
            <p:cNvPr id="177" name="Straight Connector 176"/>
            <p:cNvCxnSpPr/>
            <p:nvPr/>
          </p:nvCxnSpPr>
          <p:spPr bwMode="auto">
            <a:xfrm>
              <a:off x="3620385" y="1442743"/>
              <a:ext cx="16933" cy="4278309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8" name="Straight Connector 177"/>
            <p:cNvCxnSpPr/>
            <p:nvPr/>
          </p:nvCxnSpPr>
          <p:spPr bwMode="auto">
            <a:xfrm flipH="1">
              <a:off x="6700504" y="1442743"/>
              <a:ext cx="18479" cy="4278309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9" name="TextBox 64"/>
            <p:cNvSpPr txBox="1"/>
            <p:nvPr/>
          </p:nvSpPr>
          <p:spPr>
            <a:xfrm>
              <a:off x="1563411" y="5368522"/>
              <a:ext cx="18822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>
                  <a:solidFill>
                    <a:srgbClr val="FF0000"/>
                  </a:solidFill>
                  <a:latin typeface="+mj-lt"/>
                </a:rPr>
                <a:t>Interaction Region</a:t>
              </a:r>
            </a:p>
          </p:txBody>
        </p:sp>
        <p:sp>
          <p:nvSpPr>
            <p:cNvPr id="180" name="TextBox 65"/>
            <p:cNvSpPr txBox="1"/>
            <p:nvPr/>
          </p:nvSpPr>
          <p:spPr>
            <a:xfrm>
              <a:off x="4394122" y="5351719"/>
              <a:ext cx="18128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>
                  <a:solidFill>
                    <a:srgbClr val="FF0000"/>
                  </a:solidFill>
                  <a:latin typeface="+mj-lt"/>
                </a:rPr>
                <a:t>Experimental Hall</a:t>
              </a:r>
            </a:p>
          </p:txBody>
        </p:sp>
        <p:sp>
          <p:nvSpPr>
            <p:cNvPr id="181" name="TextBox 66"/>
            <p:cNvSpPr txBox="1"/>
            <p:nvPr/>
          </p:nvSpPr>
          <p:spPr>
            <a:xfrm>
              <a:off x="6847988" y="5368586"/>
              <a:ext cx="16621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>
                  <a:solidFill>
                    <a:srgbClr val="FF0000"/>
                  </a:solidFill>
                  <a:latin typeface="+mj-lt"/>
                </a:rPr>
                <a:t>Counting House</a:t>
              </a:r>
            </a:p>
          </p:txBody>
        </p:sp>
      </p:grpSp>
      <p:sp>
        <p:nvSpPr>
          <p:cNvPr id="199" name="Content Placeholder 2"/>
          <p:cNvSpPr txBox="1">
            <a:spLocks/>
          </p:cNvSpPr>
          <p:nvPr/>
        </p:nvSpPr>
        <p:spPr bwMode="auto">
          <a:xfrm>
            <a:off x="107230" y="5393333"/>
            <a:ext cx="8731970" cy="931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 smtClean="0"/>
              <a:t>MVTX Detector Electronics consists of three parts</a:t>
            </a:r>
          </a:p>
          <a:p>
            <a:pPr marL="0" indent="0">
              <a:buFont typeface="Arial" charset="0"/>
              <a:buNone/>
            </a:pPr>
            <a:r>
              <a:rPr lang="en-US" sz="1800" b="1" dirty="0" smtClean="0">
                <a:solidFill>
                  <a:srgbClr val="FF0000"/>
                </a:solidFill>
              </a:rPr>
              <a:t>Sensor</a:t>
            </a:r>
            <a:r>
              <a:rPr lang="en-US" sz="1800" dirty="0" smtClean="0">
                <a:solidFill>
                  <a:srgbClr val="FF0000"/>
                </a:solidFill>
              </a:rPr>
              <a:t>-Stave (9 ALPIDE chips)  </a:t>
            </a:r>
            <a:r>
              <a:rPr lang="en-US" sz="1800" dirty="0" smtClean="0"/>
              <a:t>|    </a:t>
            </a:r>
            <a:r>
              <a:rPr lang="en-US" sz="1800" b="1" dirty="0" smtClean="0"/>
              <a:t>Front End</a:t>
            </a:r>
            <a:r>
              <a:rPr lang="en-US" sz="1800" dirty="0" smtClean="0"/>
              <a:t>-Readout Unit     | </a:t>
            </a:r>
            <a:r>
              <a:rPr lang="en-US" sz="1800" b="1" dirty="0" smtClean="0"/>
              <a:t>Back End</a:t>
            </a:r>
            <a:r>
              <a:rPr lang="en-US" sz="1800" dirty="0" smtClean="0"/>
              <a:t>-FELIX</a:t>
            </a:r>
            <a:endParaRPr lang="en-US" sz="1800" b="1" dirty="0" smtClean="0"/>
          </a:p>
        </p:txBody>
      </p:sp>
      <p:sp>
        <p:nvSpPr>
          <p:cNvPr id="201" name="Rectangle 200"/>
          <p:cNvSpPr/>
          <p:nvPr/>
        </p:nvSpPr>
        <p:spPr>
          <a:xfrm>
            <a:off x="3591800" y="810225"/>
            <a:ext cx="5476000" cy="4599975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73000"/>
                </a:schemeClr>
              </a:gs>
              <a:gs pos="80000">
                <a:schemeClr val="bg1">
                  <a:alpha val="67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103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739" y="0"/>
            <a:ext cx="9034807" cy="990600"/>
          </a:xfrm>
        </p:spPr>
        <p:txBody>
          <a:bodyPr/>
          <a:lstStyle/>
          <a:p>
            <a:r>
              <a:rPr lang="en-US" dirty="0" smtClean="0"/>
              <a:t>Stave</a:t>
            </a:r>
            <a:endParaRPr lang="en-US" dirty="0"/>
          </a:p>
        </p:txBody>
      </p:sp>
      <p:sp>
        <p:nvSpPr>
          <p:cNvPr id="4" name="TextBox 74"/>
          <p:cNvSpPr txBox="1"/>
          <p:nvPr/>
        </p:nvSpPr>
        <p:spPr>
          <a:xfrm>
            <a:off x="7923891" y="1408272"/>
            <a:ext cx="11507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err="1" smtClean="0">
                <a:solidFill>
                  <a:srgbClr val="00AB29"/>
                </a:solidFill>
              </a:rPr>
              <a:t>Control+Trigger</a:t>
            </a:r>
            <a:endParaRPr lang="en-US" sz="1200" dirty="0">
              <a:solidFill>
                <a:srgbClr val="00AB29"/>
              </a:solidFill>
            </a:endParaRPr>
          </a:p>
        </p:txBody>
      </p:sp>
      <p:sp>
        <p:nvSpPr>
          <p:cNvPr id="5" name="TextBox 197"/>
          <p:cNvSpPr txBox="1"/>
          <p:nvPr/>
        </p:nvSpPr>
        <p:spPr>
          <a:xfrm>
            <a:off x="1394339" y="914400"/>
            <a:ext cx="57290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 smtClean="0"/>
              <a:t>Stave</a:t>
            </a:r>
            <a:r>
              <a:rPr lang="en-US" sz="1600" dirty="0" smtClean="0">
                <a:solidFill>
                  <a:srgbClr val="262626"/>
                </a:solidFill>
              </a:rPr>
              <a:t>– </a:t>
            </a:r>
            <a:r>
              <a:rPr lang="en-US" sz="1600" dirty="0">
                <a:solidFill>
                  <a:srgbClr val="262626"/>
                </a:solidFill>
              </a:rPr>
              <a:t>9 chips, </a:t>
            </a:r>
            <a:r>
              <a:rPr lang="en-US" sz="1600" dirty="0" smtClean="0">
                <a:solidFill>
                  <a:srgbClr val="262626"/>
                </a:solidFill>
              </a:rPr>
              <a:t>common </a:t>
            </a:r>
            <a:r>
              <a:rPr lang="en-US" sz="1600" dirty="0" smtClean="0">
                <a:solidFill>
                  <a:srgbClr val="008000"/>
                </a:solidFill>
              </a:rPr>
              <a:t>clock </a:t>
            </a:r>
            <a:r>
              <a:rPr lang="en-US" sz="1600" dirty="0" smtClean="0"/>
              <a:t>and</a:t>
            </a:r>
            <a:r>
              <a:rPr lang="en-US" sz="1600" dirty="0" smtClean="0">
                <a:solidFill>
                  <a:srgbClr val="008000"/>
                </a:solidFill>
              </a:rPr>
              <a:t> </a:t>
            </a:r>
            <a:r>
              <a:rPr lang="en-US" sz="1600" dirty="0" smtClean="0">
                <a:solidFill>
                  <a:srgbClr val="FF0000"/>
                </a:solidFill>
              </a:rPr>
              <a:t>control</a:t>
            </a:r>
            <a:r>
              <a:rPr lang="en-US" sz="1600" dirty="0">
                <a:solidFill>
                  <a:srgbClr val="262626"/>
                </a:solidFill>
              </a:rPr>
              <a:t>, independent </a:t>
            </a:r>
            <a:r>
              <a:rPr lang="en-US" sz="1600" dirty="0">
                <a:solidFill>
                  <a:srgbClr val="FF6600"/>
                </a:solidFill>
              </a:rPr>
              <a:t>data lines </a:t>
            </a:r>
          </a:p>
        </p:txBody>
      </p:sp>
      <p:sp>
        <p:nvSpPr>
          <p:cNvPr id="6" name="Rectangle 5"/>
          <p:cNvSpPr/>
          <p:nvPr/>
        </p:nvSpPr>
        <p:spPr>
          <a:xfrm>
            <a:off x="395783" y="1906813"/>
            <a:ext cx="7233531" cy="556425"/>
          </a:xfrm>
          <a:prstGeom prst="rect">
            <a:avLst/>
          </a:prstGeom>
          <a:solidFill>
            <a:srgbClr val="FF66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" name="Up-Down Arrow 6"/>
          <p:cNvSpPr/>
          <p:nvPr/>
        </p:nvSpPr>
        <p:spPr>
          <a:xfrm rot="10800000">
            <a:off x="886746" y="1579503"/>
            <a:ext cx="65462" cy="425502"/>
          </a:xfrm>
          <a:prstGeom prst="upDownArrow">
            <a:avLst/>
          </a:prstGeom>
          <a:solidFill>
            <a:srgbClr val="00AB29">
              <a:alpha val="50000"/>
            </a:srgbClr>
          </a:solidFill>
          <a:ln w="9525" cmpd="sng">
            <a:solidFill>
              <a:schemeClr val="accent6">
                <a:lumMod val="50000"/>
              </a:schemeClr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5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Up-Down Arrow 7"/>
          <p:cNvSpPr/>
          <p:nvPr/>
        </p:nvSpPr>
        <p:spPr>
          <a:xfrm rot="5400000">
            <a:off x="4356222" y="-1988166"/>
            <a:ext cx="65462" cy="7069876"/>
          </a:xfrm>
          <a:prstGeom prst="upDownArrow">
            <a:avLst/>
          </a:prstGeom>
          <a:solidFill>
            <a:srgbClr val="00AB29">
              <a:alpha val="50000"/>
            </a:srgbClr>
          </a:solidFill>
          <a:ln w="9525" cmpd="sng">
            <a:solidFill>
              <a:schemeClr val="accent6">
                <a:lumMod val="50000"/>
              </a:schemeClr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5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Up-Down Arrow 8"/>
          <p:cNvSpPr/>
          <p:nvPr/>
        </p:nvSpPr>
        <p:spPr>
          <a:xfrm rot="10800000">
            <a:off x="1676379" y="1579503"/>
            <a:ext cx="65462" cy="425502"/>
          </a:xfrm>
          <a:prstGeom prst="upDownArrow">
            <a:avLst/>
          </a:prstGeom>
          <a:solidFill>
            <a:srgbClr val="00AB29">
              <a:alpha val="50000"/>
            </a:srgbClr>
          </a:solidFill>
          <a:ln w="9525" cmpd="sng">
            <a:solidFill>
              <a:schemeClr val="accent6">
                <a:lumMod val="50000"/>
              </a:schemeClr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5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Up-Down Arrow 9"/>
          <p:cNvSpPr/>
          <p:nvPr/>
        </p:nvSpPr>
        <p:spPr>
          <a:xfrm rot="10800000">
            <a:off x="2466013" y="1579503"/>
            <a:ext cx="65462" cy="425502"/>
          </a:xfrm>
          <a:prstGeom prst="upDownArrow">
            <a:avLst/>
          </a:prstGeom>
          <a:solidFill>
            <a:srgbClr val="00AB29">
              <a:alpha val="50000"/>
            </a:srgbClr>
          </a:solidFill>
          <a:ln w="9525" cmpd="sng">
            <a:solidFill>
              <a:schemeClr val="accent6">
                <a:lumMod val="50000"/>
              </a:schemeClr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5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Up-Down Arrow 10"/>
          <p:cNvSpPr/>
          <p:nvPr/>
        </p:nvSpPr>
        <p:spPr>
          <a:xfrm rot="10800000">
            <a:off x="3255647" y="1579503"/>
            <a:ext cx="65462" cy="425502"/>
          </a:xfrm>
          <a:prstGeom prst="upDownArrow">
            <a:avLst/>
          </a:prstGeom>
          <a:solidFill>
            <a:srgbClr val="00AB29">
              <a:alpha val="50000"/>
            </a:srgbClr>
          </a:solidFill>
          <a:ln w="9525" cmpd="sng">
            <a:solidFill>
              <a:schemeClr val="accent6">
                <a:lumMod val="50000"/>
              </a:schemeClr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5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Up-Down Arrow 11"/>
          <p:cNvSpPr/>
          <p:nvPr/>
        </p:nvSpPr>
        <p:spPr>
          <a:xfrm rot="10800000">
            <a:off x="4045280" y="1579503"/>
            <a:ext cx="65462" cy="425502"/>
          </a:xfrm>
          <a:prstGeom prst="upDownArrow">
            <a:avLst/>
          </a:prstGeom>
          <a:solidFill>
            <a:srgbClr val="00AB29">
              <a:alpha val="50000"/>
            </a:srgbClr>
          </a:solidFill>
          <a:ln w="9525" cmpd="sng">
            <a:solidFill>
              <a:schemeClr val="accent6">
                <a:lumMod val="50000"/>
              </a:schemeClr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5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3" name="Up-Down Arrow 12"/>
          <p:cNvSpPr/>
          <p:nvPr/>
        </p:nvSpPr>
        <p:spPr>
          <a:xfrm rot="10800000">
            <a:off x="4834914" y="1579503"/>
            <a:ext cx="65462" cy="425502"/>
          </a:xfrm>
          <a:prstGeom prst="upDownArrow">
            <a:avLst/>
          </a:prstGeom>
          <a:solidFill>
            <a:srgbClr val="00AB29">
              <a:alpha val="50000"/>
            </a:srgbClr>
          </a:solidFill>
          <a:ln w="9525" cmpd="sng">
            <a:solidFill>
              <a:schemeClr val="accent6">
                <a:lumMod val="50000"/>
              </a:schemeClr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5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4" name="Up-Down Arrow 13"/>
          <p:cNvSpPr/>
          <p:nvPr/>
        </p:nvSpPr>
        <p:spPr>
          <a:xfrm rot="10800000">
            <a:off x="5624548" y="1579503"/>
            <a:ext cx="65462" cy="425502"/>
          </a:xfrm>
          <a:prstGeom prst="upDownArrow">
            <a:avLst/>
          </a:prstGeom>
          <a:solidFill>
            <a:srgbClr val="00AB29">
              <a:alpha val="50000"/>
            </a:srgbClr>
          </a:solidFill>
          <a:ln w="9525" cmpd="sng">
            <a:solidFill>
              <a:schemeClr val="accent6">
                <a:lumMod val="50000"/>
              </a:schemeClr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5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5" name="Up-Down Arrow 14"/>
          <p:cNvSpPr/>
          <p:nvPr/>
        </p:nvSpPr>
        <p:spPr>
          <a:xfrm rot="10800000">
            <a:off x="6414181" y="1579503"/>
            <a:ext cx="65462" cy="425502"/>
          </a:xfrm>
          <a:prstGeom prst="upDownArrow">
            <a:avLst/>
          </a:prstGeom>
          <a:solidFill>
            <a:srgbClr val="00AB29">
              <a:alpha val="50000"/>
            </a:srgbClr>
          </a:solidFill>
          <a:ln w="9525" cmpd="sng">
            <a:solidFill>
              <a:schemeClr val="accent6">
                <a:lumMod val="50000"/>
              </a:schemeClr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5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6" name="Up-Down Arrow 15"/>
          <p:cNvSpPr/>
          <p:nvPr/>
        </p:nvSpPr>
        <p:spPr>
          <a:xfrm rot="10800000">
            <a:off x="7203811" y="1579503"/>
            <a:ext cx="65462" cy="425502"/>
          </a:xfrm>
          <a:prstGeom prst="upDownArrow">
            <a:avLst/>
          </a:prstGeom>
          <a:solidFill>
            <a:srgbClr val="00AB29">
              <a:alpha val="50000"/>
            </a:srgbClr>
          </a:solidFill>
          <a:ln w="9525" cmpd="sng">
            <a:solidFill>
              <a:schemeClr val="accent6">
                <a:lumMod val="50000"/>
              </a:schemeClr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5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1050400" y="2365046"/>
            <a:ext cx="0" cy="664635"/>
          </a:xfrm>
          <a:prstGeom prst="line">
            <a:avLst/>
          </a:prstGeom>
          <a:ln w="1905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050400" y="3029680"/>
            <a:ext cx="6808218" cy="0"/>
          </a:xfrm>
          <a:prstGeom prst="line">
            <a:avLst/>
          </a:prstGeom>
          <a:ln w="19050">
            <a:solidFill>
              <a:srgbClr val="FF66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835942" y="2365045"/>
            <a:ext cx="22" cy="599172"/>
          </a:xfrm>
          <a:prstGeom prst="line">
            <a:avLst/>
          </a:prstGeom>
          <a:ln w="1905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835965" y="2964216"/>
            <a:ext cx="6022655" cy="0"/>
          </a:xfrm>
          <a:prstGeom prst="line">
            <a:avLst/>
          </a:prstGeom>
          <a:ln w="19050">
            <a:solidFill>
              <a:srgbClr val="FF66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686947" y="2365045"/>
            <a:ext cx="45" cy="533708"/>
          </a:xfrm>
          <a:prstGeom prst="line">
            <a:avLst/>
          </a:prstGeom>
          <a:ln w="1905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686992" y="2898753"/>
            <a:ext cx="5171627" cy="0"/>
          </a:xfrm>
          <a:prstGeom prst="line">
            <a:avLst/>
          </a:prstGeom>
          <a:ln w="19050">
            <a:solidFill>
              <a:srgbClr val="FF66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472488" y="2365045"/>
            <a:ext cx="67" cy="468244"/>
          </a:xfrm>
          <a:prstGeom prst="line">
            <a:avLst/>
          </a:prstGeom>
          <a:ln w="1905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472555" y="2833289"/>
            <a:ext cx="4386064" cy="0"/>
          </a:xfrm>
          <a:prstGeom prst="line">
            <a:avLst/>
          </a:prstGeom>
          <a:ln w="19050">
            <a:solidFill>
              <a:srgbClr val="FF66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258030" y="2365046"/>
            <a:ext cx="89" cy="402781"/>
          </a:xfrm>
          <a:prstGeom prst="line">
            <a:avLst/>
          </a:prstGeom>
          <a:ln w="1905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258118" y="2767826"/>
            <a:ext cx="3600500" cy="0"/>
          </a:xfrm>
          <a:prstGeom prst="line">
            <a:avLst/>
          </a:prstGeom>
          <a:ln w="19050">
            <a:solidFill>
              <a:srgbClr val="FF66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043572" y="2365046"/>
            <a:ext cx="111" cy="337317"/>
          </a:xfrm>
          <a:prstGeom prst="line">
            <a:avLst/>
          </a:prstGeom>
          <a:ln w="1905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043682" y="2702362"/>
            <a:ext cx="2814936" cy="0"/>
          </a:xfrm>
          <a:prstGeom prst="line">
            <a:avLst/>
          </a:prstGeom>
          <a:ln w="19050">
            <a:solidFill>
              <a:srgbClr val="FF66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829114" y="2365045"/>
            <a:ext cx="133" cy="271854"/>
          </a:xfrm>
          <a:prstGeom prst="line">
            <a:avLst/>
          </a:prstGeom>
          <a:ln w="1905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829247" y="2636898"/>
            <a:ext cx="2029373" cy="0"/>
          </a:xfrm>
          <a:prstGeom prst="line">
            <a:avLst/>
          </a:prstGeom>
          <a:ln w="19050">
            <a:solidFill>
              <a:srgbClr val="FF66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6614656" y="2365045"/>
            <a:ext cx="155" cy="206390"/>
          </a:xfrm>
          <a:prstGeom prst="line">
            <a:avLst/>
          </a:prstGeom>
          <a:ln w="1905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6614810" y="2571435"/>
            <a:ext cx="1243809" cy="0"/>
          </a:xfrm>
          <a:prstGeom prst="line">
            <a:avLst/>
          </a:prstGeom>
          <a:ln w="19050">
            <a:solidFill>
              <a:srgbClr val="FF66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7400197" y="2365045"/>
            <a:ext cx="176" cy="140926"/>
          </a:xfrm>
          <a:prstGeom prst="line">
            <a:avLst/>
          </a:prstGeom>
          <a:ln w="1905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7400374" y="2505971"/>
            <a:ext cx="458245" cy="0"/>
          </a:xfrm>
          <a:prstGeom prst="line">
            <a:avLst/>
          </a:prstGeom>
          <a:ln w="19050">
            <a:solidFill>
              <a:srgbClr val="FF66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99"/>
          <p:cNvSpPr txBox="1"/>
          <p:nvPr/>
        </p:nvSpPr>
        <p:spPr>
          <a:xfrm>
            <a:off x="6418731" y="2996962"/>
            <a:ext cx="2153232" cy="279638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/>
            <a:r>
              <a:rPr lang="en-US" sz="1200" dirty="0">
                <a:solidFill>
                  <a:srgbClr val="FF6600"/>
                </a:solidFill>
                <a:latin typeface="Calibri"/>
              </a:rPr>
              <a:t>Serial Outputs  (</a:t>
            </a:r>
            <a:r>
              <a:rPr lang="en-US" sz="1200" dirty="0" smtClean="0">
                <a:solidFill>
                  <a:srgbClr val="FF6600"/>
                </a:solidFill>
                <a:latin typeface="Calibri"/>
              </a:rPr>
              <a:t>1.200 </a:t>
            </a:r>
            <a:r>
              <a:rPr lang="en-US" sz="1200" dirty="0" err="1" smtClean="0">
                <a:solidFill>
                  <a:srgbClr val="FF6600"/>
                </a:solidFill>
                <a:latin typeface="Calibri"/>
              </a:rPr>
              <a:t>Gbps</a:t>
            </a:r>
            <a:r>
              <a:rPr lang="en-US" sz="1200" dirty="0">
                <a:solidFill>
                  <a:srgbClr val="FF6600"/>
                </a:solidFill>
                <a:latin typeface="Calibri"/>
              </a:rPr>
              <a:t>)</a:t>
            </a:r>
          </a:p>
        </p:txBody>
      </p:sp>
      <p:sp>
        <p:nvSpPr>
          <p:cNvPr id="36" name="Rectangle 35"/>
          <p:cNvSpPr/>
          <p:nvPr/>
        </p:nvSpPr>
        <p:spPr>
          <a:xfrm>
            <a:off x="526707" y="2005005"/>
            <a:ext cx="752811" cy="36004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Chip1</a:t>
            </a:r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1312248" y="2005005"/>
            <a:ext cx="752811" cy="36004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Chip2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2097790" y="2005005"/>
            <a:ext cx="752811" cy="36004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Chip3</a:t>
            </a:r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2883332" y="2005005"/>
            <a:ext cx="752811" cy="36004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Chip4</a:t>
            </a:r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3668874" y="2005005"/>
            <a:ext cx="752811" cy="36004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Chip5</a:t>
            </a:r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>
            <a:off x="4454416" y="2005005"/>
            <a:ext cx="752811" cy="36004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Chip6</a:t>
            </a:r>
            <a:endParaRPr lang="en-US" dirty="0"/>
          </a:p>
        </p:txBody>
      </p:sp>
      <p:sp>
        <p:nvSpPr>
          <p:cNvPr id="42" name="Rectangle 41"/>
          <p:cNvSpPr/>
          <p:nvPr/>
        </p:nvSpPr>
        <p:spPr>
          <a:xfrm>
            <a:off x="5239958" y="2005005"/>
            <a:ext cx="752811" cy="36004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Chip7</a:t>
            </a:r>
            <a:endParaRPr lang="en-US" dirty="0"/>
          </a:p>
        </p:txBody>
      </p:sp>
      <p:sp>
        <p:nvSpPr>
          <p:cNvPr id="43" name="Rectangle 42"/>
          <p:cNvSpPr/>
          <p:nvPr/>
        </p:nvSpPr>
        <p:spPr>
          <a:xfrm>
            <a:off x="6025499" y="2005005"/>
            <a:ext cx="752811" cy="36004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Chip8</a:t>
            </a:r>
            <a:endParaRPr lang="en-US" dirty="0"/>
          </a:p>
        </p:txBody>
      </p:sp>
      <p:sp>
        <p:nvSpPr>
          <p:cNvPr id="44" name="Rectangle 43"/>
          <p:cNvSpPr/>
          <p:nvPr/>
        </p:nvSpPr>
        <p:spPr>
          <a:xfrm>
            <a:off x="6811041" y="2005005"/>
            <a:ext cx="752811" cy="36004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Chip9</a:t>
            </a:r>
            <a:endParaRPr lang="en-US" dirty="0"/>
          </a:p>
        </p:txBody>
      </p:sp>
      <p:cxnSp>
        <p:nvCxnSpPr>
          <p:cNvPr id="52" name="Straight Connector 51"/>
          <p:cNvCxnSpPr/>
          <p:nvPr/>
        </p:nvCxnSpPr>
        <p:spPr>
          <a:xfrm flipH="1">
            <a:off x="952209" y="2365046"/>
            <a:ext cx="1145581" cy="12925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 flipV="1">
            <a:off x="2850601" y="2365045"/>
            <a:ext cx="1342684" cy="12925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Group 56"/>
          <p:cNvGrpSpPr/>
          <p:nvPr/>
        </p:nvGrpSpPr>
        <p:grpSpPr>
          <a:xfrm>
            <a:off x="4289939" y="3662585"/>
            <a:ext cx="2341358" cy="787316"/>
            <a:chOff x="4425188" y="1722432"/>
            <a:chExt cx="1850525" cy="573718"/>
          </a:xfrm>
        </p:grpSpPr>
        <p:sp>
          <p:nvSpPr>
            <p:cNvPr id="184" name="Rectangle 183"/>
            <p:cNvSpPr/>
            <p:nvPr/>
          </p:nvSpPr>
          <p:spPr>
            <a:xfrm>
              <a:off x="5981427" y="1828783"/>
              <a:ext cx="202496" cy="241423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57200">
                <a:defRPr/>
              </a:pPr>
              <a:endParaRPr lang="en-US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85" name="Rectangle 184"/>
            <p:cNvSpPr/>
            <p:nvPr/>
          </p:nvSpPr>
          <p:spPr>
            <a:xfrm>
              <a:off x="5936723" y="1873487"/>
              <a:ext cx="202496" cy="241423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57200">
                <a:defRPr/>
              </a:pPr>
              <a:endParaRPr lang="en-US" kern="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186" name="Straight Connector 185"/>
            <p:cNvCxnSpPr/>
            <p:nvPr/>
          </p:nvCxnSpPr>
          <p:spPr>
            <a:xfrm flipV="1">
              <a:off x="4809612" y="2035406"/>
              <a:ext cx="1386403" cy="11263"/>
            </a:xfrm>
            <a:prstGeom prst="line">
              <a:avLst/>
            </a:prstGeom>
            <a:noFill/>
            <a:ln w="3175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87" name="Straight Connector 186"/>
            <p:cNvCxnSpPr/>
            <p:nvPr/>
          </p:nvCxnSpPr>
          <p:spPr>
            <a:xfrm>
              <a:off x="5256872" y="2252472"/>
              <a:ext cx="360800" cy="0"/>
            </a:xfrm>
            <a:prstGeom prst="line">
              <a:avLst/>
            </a:prstGeom>
            <a:noFill/>
            <a:ln w="3175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88" name="Straight Connector 187"/>
            <p:cNvCxnSpPr/>
            <p:nvPr/>
          </p:nvCxnSpPr>
          <p:spPr>
            <a:xfrm rot="16200000">
              <a:off x="5545245" y="2176347"/>
              <a:ext cx="144852" cy="0"/>
            </a:xfrm>
            <a:prstGeom prst="line">
              <a:avLst/>
            </a:prstGeom>
            <a:noFill/>
            <a:ln w="3175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189" name="TextBox 125"/>
            <p:cNvSpPr txBox="1"/>
            <p:nvPr/>
          </p:nvSpPr>
          <p:spPr>
            <a:xfrm>
              <a:off x="5198827" y="2074695"/>
              <a:ext cx="297717" cy="1681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>
                <a:defRPr/>
              </a:pPr>
              <a:r>
                <a:rPr lang="en-US" sz="1000" kern="0" dirty="0">
                  <a:solidFill>
                    <a:srgbClr val="336699"/>
                  </a:solidFill>
                  <a:latin typeface="Calibri"/>
                </a:rPr>
                <a:t>THR</a:t>
              </a:r>
            </a:p>
          </p:txBody>
        </p:sp>
        <p:sp>
          <p:nvSpPr>
            <p:cNvPr id="190" name="Isosceles Triangle 189"/>
            <p:cNvSpPr/>
            <p:nvPr/>
          </p:nvSpPr>
          <p:spPr>
            <a:xfrm rot="16200000" flipV="1">
              <a:off x="5027731" y="1947926"/>
              <a:ext cx="246212" cy="201898"/>
            </a:xfrm>
            <a:prstGeom prst="triangle">
              <a:avLst/>
            </a:prstGeom>
            <a:solidFill>
              <a:srgbClr val="FFFFFF"/>
            </a:soli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57200">
                <a:defRPr/>
              </a:pPr>
              <a:endParaRPr lang="en-US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91" name="Isosceles Triangle 190"/>
            <p:cNvSpPr/>
            <p:nvPr/>
          </p:nvSpPr>
          <p:spPr>
            <a:xfrm rot="16200000" flipV="1">
              <a:off x="5489968" y="1951613"/>
              <a:ext cx="246212" cy="201898"/>
            </a:xfrm>
            <a:prstGeom prst="triangle">
              <a:avLst/>
            </a:prstGeom>
            <a:solidFill>
              <a:srgbClr val="FFFFFF"/>
            </a:soli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57200">
                <a:defRPr/>
              </a:pPr>
              <a:endParaRPr lang="en-US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92" name="TextBox 128"/>
            <p:cNvSpPr txBox="1"/>
            <p:nvPr/>
          </p:nvSpPr>
          <p:spPr>
            <a:xfrm>
              <a:off x="5365760" y="1722432"/>
              <a:ext cx="385636" cy="1681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>
                <a:defRPr/>
              </a:pPr>
              <a:r>
                <a:rPr lang="en-US" sz="1000" kern="0" dirty="0">
                  <a:solidFill>
                    <a:srgbClr val="336699"/>
                  </a:solidFill>
                  <a:latin typeface="Calibri"/>
                </a:rPr>
                <a:t>COMP</a:t>
              </a:r>
              <a:endParaRPr lang="en-US" sz="800" kern="0" dirty="0">
                <a:solidFill>
                  <a:srgbClr val="336699"/>
                </a:solidFill>
                <a:latin typeface="Calibri"/>
              </a:endParaRPr>
            </a:p>
          </p:txBody>
        </p:sp>
        <p:sp>
          <p:nvSpPr>
            <p:cNvPr id="193" name="TextBox 129"/>
            <p:cNvSpPr txBox="1"/>
            <p:nvPr/>
          </p:nvSpPr>
          <p:spPr>
            <a:xfrm>
              <a:off x="4899033" y="1722432"/>
              <a:ext cx="325418" cy="1681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>
                <a:defRPr/>
              </a:pPr>
              <a:r>
                <a:rPr lang="en-US" sz="1000" kern="0" dirty="0">
                  <a:solidFill>
                    <a:srgbClr val="336699"/>
                  </a:solidFill>
                  <a:latin typeface="Calibri"/>
                </a:rPr>
                <a:t>AMP</a:t>
              </a:r>
              <a:endParaRPr lang="en-US" sz="800" kern="0" dirty="0">
                <a:solidFill>
                  <a:srgbClr val="336699"/>
                </a:solidFill>
                <a:latin typeface="Calibri"/>
              </a:endParaRPr>
            </a:p>
          </p:txBody>
        </p:sp>
        <p:cxnSp>
          <p:nvCxnSpPr>
            <p:cNvPr id="194" name="Straight Connector 193"/>
            <p:cNvCxnSpPr>
              <a:endCxn id="195" idx="1"/>
            </p:cNvCxnSpPr>
            <p:nvPr/>
          </p:nvCxnSpPr>
          <p:spPr>
            <a:xfrm flipV="1">
              <a:off x="4425188" y="2009463"/>
              <a:ext cx="305913" cy="138415"/>
            </a:xfrm>
            <a:prstGeom prst="line">
              <a:avLst/>
            </a:prstGeom>
            <a:noFill/>
            <a:ln w="3175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195" name="Rectangle 194"/>
            <p:cNvSpPr/>
            <p:nvPr/>
          </p:nvSpPr>
          <p:spPr>
            <a:xfrm>
              <a:off x="4731102" y="1722776"/>
              <a:ext cx="1544611" cy="573374"/>
            </a:xfrm>
            <a:prstGeom prst="rect">
              <a:avLst/>
            </a:prstGeom>
            <a:noFill/>
            <a:ln w="317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57200">
                <a:defRPr/>
              </a:pPr>
              <a:endParaRPr lang="en-US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96" name="Rectangle 195"/>
            <p:cNvSpPr/>
            <p:nvPr/>
          </p:nvSpPr>
          <p:spPr>
            <a:xfrm>
              <a:off x="5903195" y="1918191"/>
              <a:ext cx="202496" cy="241423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57200">
                <a:defRPr/>
              </a:pPr>
              <a:endParaRPr lang="en-US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97" name="Isosceles Triangle 196"/>
            <p:cNvSpPr/>
            <p:nvPr/>
          </p:nvSpPr>
          <p:spPr>
            <a:xfrm>
              <a:off x="5966955" y="2029771"/>
              <a:ext cx="89872" cy="123367"/>
            </a:xfrm>
            <a:prstGeom prst="triangle">
              <a:avLst/>
            </a:prstGeom>
            <a:solidFill>
              <a:sysClr val="window" lastClr="FFFFFF"/>
            </a:solidFill>
            <a:ln w="317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57200">
                <a:defRPr/>
              </a:pPr>
              <a:endParaRPr lang="en-US" kern="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809367" y="3729379"/>
            <a:ext cx="3491562" cy="2935951"/>
            <a:chOff x="1932875" y="1628800"/>
            <a:chExt cx="3673033" cy="3132348"/>
          </a:xfrm>
        </p:grpSpPr>
        <p:sp>
          <p:nvSpPr>
            <p:cNvPr id="62" name="Rectangle 61"/>
            <p:cNvSpPr/>
            <p:nvPr/>
          </p:nvSpPr>
          <p:spPr>
            <a:xfrm>
              <a:off x="1932875" y="4473116"/>
              <a:ext cx="3636404" cy="288032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57200">
                <a:defRPr/>
              </a:pPr>
              <a:r>
                <a:rPr lang="en-US" sz="1400" kern="0" dirty="0">
                  <a:latin typeface="Calibri"/>
                </a:rPr>
                <a:t>Bias, Readout, Control</a:t>
              </a:r>
            </a:p>
          </p:txBody>
        </p:sp>
        <p:grpSp>
          <p:nvGrpSpPr>
            <p:cNvPr id="63" name="Group 62"/>
            <p:cNvGrpSpPr/>
            <p:nvPr/>
          </p:nvGrpSpPr>
          <p:grpSpPr>
            <a:xfrm>
              <a:off x="1932875" y="1628800"/>
              <a:ext cx="684701" cy="2814377"/>
              <a:chOff x="7163976" y="1484784"/>
              <a:chExt cx="684701" cy="2814377"/>
            </a:xfr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cxnSp>
            <p:nvCxnSpPr>
              <p:cNvPr id="156" name="Straight Connector 155"/>
              <p:cNvCxnSpPr/>
              <p:nvPr/>
            </p:nvCxnSpPr>
            <p:spPr>
              <a:xfrm>
                <a:off x="7254298" y="2600908"/>
                <a:ext cx="0" cy="288032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/>
                </a:solidFill>
                <a:prstDash val="dot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57" name="Straight Connector 156"/>
              <p:cNvCxnSpPr/>
              <p:nvPr/>
            </p:nvCxnSpPr>
            <p:spPr>
              <a:xfrm>
                <a:off x="7344308" y="3032462"/>
                <a:ext cx="322581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58" name="Straight Connector 157"/>
              <p:cNvCxnSpPr/>
              <p:nvPr/>
            </p:nvCxnSpPr>
            <p:spPr>
              <a:xfrm>
                <a:off x="7344308" y="3297920"/>
                <a:ext cx="322581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59" name="Straight Connector 158"/>
              <p:cNvCxnSpPr/>
              <p:nvPr/>
            </p:nvCxnSpPr>
            <p:spPr>
              <a:xfrm>
                <a:off x="7344308" y="3572850"/>
                <a:ext cx="322581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60" name="Straight Connector 159"/>
              <p:cNvCxnSpPr/>
              <p:nvPr/>
            </p:nvCxnSpPr>
            <p:spPr>
              <a:xfrm>
                <a:off x="7344308" y="3861048"/>
                <a:ext cx="322581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sp>
            <p:nvSpPr>
              <p:cNvPr id="161" name="Rectangle 160"/>
              <p:cNvSpPr/>
              <p:nvPr/>
            </p:nvSpPr>
            <p:spPr>
              <a:xfrm>
                <a:off x="7163976" y="2931083"/>
                <a:ext cx="180645" cy="202757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200">
                  <a:defRPr/>
                </a:pPr>
                <a:endParaRPr lang="en-US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62" name="Rectangle 161"/>
              <p:cNvSpPr/>
              <p:nvPr/>
            </p:nvSpPr>
            <p:spPr>
              <a:xfrm>
                <a:off x="7163976" y="3207113"/>
                <a:ext cx="180645" cy="202757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200">
                  <a:defRPr/>
                </a:pPr>
                <a:endParaRPr lang="en-US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63" name="Rectangle 162"/>
              <p:cNvSpPr/>
              <p:nvPr/>
            </p:nvSpPr>
            <p:spPr>
              <a:xfrm>
                <a:off x="7163976" y="3483143"/>
                <a:ext cx="180645" cy="202757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200">
                  <a:defRPr/>
                </a:pPr>
                <a:endParaRPr lang="en-US" kern="0">
                  <a:solidFill>
                    <a:srgbClr val="FF0000"/>
                  </a:solidFill>
                  <a:latin typeface="Calibri"/>
                </a:endParaRPr>
              </a:p>
            </p:txBody>
          </p:sp>
          <p:sp>
            <p:nvSpPr>
              <p:cNvPr id="164" name="Rectangle 163"/>
              <p:cNvSpPr/>
              <p:nvPr/>
            </p:nvSpPr>
            <p:spPr>
              <a:xfrm>
                <a:off x="7163976" y="3759174"/>
                <a:ext cx="180645" cy="202757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200">
                  <a:defRPr/>
                </a:pPr>
                <a:endParaRPr lang="en-US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65" name="Rectangle 164"/>
              <p:cNvSpPr/>
              <p:nvPr/>
            </p:nvSpPr>
            <p:spPr>
              <a:xfrm>
                <a:off x="7668032" y="2931083"/>
                <a:ext cx="180645" cy="202757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200">
                  <a:defRPr/>
                </a:pPr>
                <a:endParaRPr lang="en-US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66" name="Rectangle 165"/>
              <p:cNvSpPr/>
              <p:nvPr/>
            </p:nvSpPr>
            <p:spPr>
              <a:xfrm>
                <a:off x="7668032" y="3207113"/>
                <a:ext cx="180645" cy="202757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200">
                  <a:defRPr/>
                </a:pPr>
                <a:endParaRPr lang="en-US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67" name="Rectangle 166"/>
              <p:cNvSpPr/>
              <p:nvPr/>
            </p:nvSpPr>
            <p:spPr>
              <a:xfrm>
                <a:off x="7668032" y="3483143"/>
                <a:ext cx="180645" cy="202757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200">
                  <a:defRPr/>
                </a:pPr>
                <a:endParaRPr lang="en-US" kern="0">
                  <a:solidFill>
                    <a:srgbClr val="FF0000"/>
                  </a:solidFill>
                  <a:latin typeface="Calibri"/>
                </a:endParaRPr>
              </a:p>
            </p:txBody>
          </p:sp>
          <p:sp>
            <p:nvSpPr>
              <p:cNvPr id="168" name="Rectangle 167"/>
              <p:cNvSpPr/>
              <p:nvPr/>
            </p:nvSpPr>
            <p:spPr>
              <a:xfrm>
                <a:off x="7668032" y="3759174"/>
                <a:ext cx="180645" cy="202757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200">
                  <a:defRPr/>
                </a:pPr>
                <a:endParaRPr lang="en-US" kern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69" name="Straight Connector 168"/>
              <p:cNvCxnSpPr/>
              <p:nvPr/>
            </p:nvCxnSpPr>
            <p:spPr>
              <a:xfrm>
                <a:off x="7505635" y="4041068"/>
                <a:ext cx="4466" cy="258093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70" name="Straight Connector 169"/>
              <p:cNvCxnSpPr/>
              <p:nvPr/>
            </p:nvCxnSpPr>
            <p:spPr>
              <a:xfrm>
                <a:off x="7344933" y="1586164"/>
                <a:ext cx="322581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71" name="Straight Connector 170"/>
              <p:cNvCxnSpPr/>
              <p:nvPr/>
            </p:nvCxnSpPr>
            <p:spPr>
              <a:xfrm>
                <a:off x="7344933" y="1851622"/>
                <a:ext cx="322581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72" name="Straight Connector 171"/>
              <p:cNvCxnSpPr/>
              <p:nvPr/>
            </p:nvCxnSpPr>
            <p:spPr>
              <a:xfrm>
                <a:off x="7344933" y="2126552"/>
                <a:ext cx="322581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73" name="Straight Connector 172"/>
              <p:cNvCxnSpPr/>
              <p:nvPr/>
            </p:nvCxnSpPr>
            <p:spPr>
              <a:xfrm>
                <a:off x="7344933" y="2414750"/>
                <a:ext cx="322581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sp>
            <p:nvSpPr>
              <p:cNvPr id="174" name="Rectangle 173"/>
              <p:cNvSpPr/>
              <p:nvPr/>
            </p:nvSpPr>
            <p:spPr>
              <a:xfrm>
                <a:off x="7163976" y="1484785"/>
                <a:ext cx="180645" cy="202757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200">
                  <a:defRPr/>
                </a:pPr>
                <a:endParaRPr lang="en-US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75" name="Rectangle 174"/>
              <p:cNvSpPr/>
              <p:nvPr/>
            </p:nvSpPr>
            <p:spPr>
              <a:xfrm>
                <a:off x="7163976" y="1760815"/>
                <a:ext cx="180645" cy="202757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200">
                  <a:defRPr/>
                </a:pPr>
                <a:endParaRPr lang="en-US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76" name="Rectangle 175"/>
              <p:cNvSpPr/>
              <p:nvPr/>
            </p:nvSpPr>
            <p:spPr>
              <a:xfrm>
                <a:off x="7163976" y="2036845"/>
                <a:ext cx="180645" cy="202757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200">
                  <a:defRPr/>
                </a:pPr>
                <a:endParaRPr lang="en-US" kern="0">
                  <a:solidFill>
                    <a:srgbClr val="FF0000"/>
                  </a:solidFill>
                  <a:latin typeface="Calibri"/>
                </a:endParaRPr>
              </a:p>
            </p:txBody>
          </p:sp>
          <p:sp>
            <p:nvSpPr>
              <p:cNvPr id="177" name="Rectangle 176"/>
              <p:cNvSpPr/>
              <p:nvPr/>
            </p:nvSpPr>
            <p:spPr>
              <a:xfrm>
                <a:off x="7163976" y="2312876"/>
                <a:ext cx="180645" cy="202757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200">
                  <a:defRPr/>
                </a:pPr>
                <a:endParaRPr lang="en-US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78" name="Rectangle 177"/>
              <p:cNvSpPr/>
              <p:nvPr/>
            </p:nvSpPr>
            <p:spPr>
              <a:xfrm>
                <a:off x="7668032" y="1484785"/>
                <a:ext cx="180645" cy="202757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200">
                  <a:defRPr/>
                </a:pPr>
                <a:endParaRPr lang="en-US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79" name="Rectangle 178"/>
              <p:cNvSpPr/>
              <p:nvPr/>
            </p:nvSpPr>
            <p:spPr>
              <a:xfrm>
                <a:off x="7668032" y="1760815"/>
                <a:ext cx="180645" cy="202757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200">
                  <a:defRPr/>
                </a:pPr>
                <a:endParaRPr lang="en-US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80" name="Rectangle 179"/>
              <p:cNvSpPr/>
              <p:nvPr/>
            </p:nvSpPr>
            <p:spPr>
              <a:xfrm>
                <a:off x="7668032" y="2036845"/>
                <a:ext cx="180645" cy="202757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200">
                  <a:defRPr/>
                </a:pPr>
                <a:endParaRPr lang="en-US" kern="0">
                  <a:solidFill>
                    <a:srgbClr val="FF0000"/>
                  </a:solidFill>
                  <a:latin typeface="Calibri"/>
                </a:endParaRPr>
              </a:p>
            </p:txBody>
          </p:sp>
          <p:sp>
            <p:nvSpPr>
              <p:cNvPr id="181" name="Rectangle 180"/>
              <p:cNvSpPr/>
              <p:nvPr/>
            </p:nvSpPr>
            <p:spPr>
              <a:xfrm>
                <a:off x="7668032" y="2312876"/>
                <a:ext cx="180645" cy="202757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200">
                  <a:defRPr/>
                </a:pPr>
                <a:endParaRPr lang="en-US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82" name="Rectangle 181"/>
              <p:cNvSpPr/>
              <p:nvPr/>
            </p:nvSpPr>
            <p:spPr>
              <a:xfrm rot="16200000">
                <a:off x="6229726" y="2671375"/>
                <a:ext cx="2556284" cy="183101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vert="horz"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200">
                  <a:defRPr/>
                </a:pPr>
                <a:r>
                  <a:rPr lang="en-US" sz="1200" kern="0" dirty="0">
                    <a:latin typeface="Calibri"/>
                  </a:rPr>
                  <a:t>Readout (zero suppression)</a:t>
                </a:r>
              </a:p>
            </p:txBody>
          </p:sp>
          <p:cxnSp>
            <p:nvCxnSpPr>
              <p:cNvPr id="183" name="Straight Connector 182"/>
              <p:cNvCxnSpPr/>
              <p:nvPr/>
            </p:nvCxnSpPr>
            <p:spPr>
              <a:xfrm>
                <a:off x="7758354" y="2600908"/>
                <a:ext cx="0" cy="288032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/>
                </a:solidFill>
                <a:prstDash val="dot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  <p:grpSp>
          <p:nvGrpSpPr>
            <p:cNvPr id="64" name="Group 63"/>
            <p:cNvGrpSpPr/>
            <p:nvPr/>
          </p:nvGrpSpPr>
          <p:grpSpPr>
            <a:xfrm>
              <a:off x="3661067" y="2008076"/>
              <a:ext cx="252028" cy="1744960"/>
              <a:chOff x="2303748" y="1684040"/>
              <a:chExt cx="648072" cy="1744960"/>
            </a:xfrm>
          </p:grpSpPr>
          <p:cxnSp>
            <p:nvCxnSpPr>
              <p:cNvPr id="152" name="Straight Connector 151"/>
              <p:cNvCxnSpPr/>
              <p:nvPr/>
            </p:nvCxnSpPr>
            <p:spPr>
              <a:xfrm>
                <a:off x="2303748" y="1684040"/>
                <a:ext cx="648072" cy="0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/>
                </a:solidFill>
                <a:prstDash val="dot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53" name="Straight Connector 152"/>
              <p:cNvCxnSpPr/>
              <p:nvPr/>
            </p:nvCxnSpPr>
            <p:spPr>
              <a:xfrm>
                <a:off x="2303748" y="1988840"/>
                <a:ext cx="648072" cy="0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/>
                </a:solidFill>
                <a:prstDash val="dot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54" name="Straight Connector 153"/>
              <p:cNvCxnSpPr/>
              <p:nvPr/>
            </p:nvCxnSpPr>
            <p:spPr>
              <a:xfrm>
                <a:off x="2303748" y="3140968"/>
                <a:ext cx="648072" cy="0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/>
                </a:solidFill>
                <a:prstDash val="dot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55" name="Straight Connector 154"/>
              <p:cNvCxnSpPr/>
              <p:nvPr/>
            </p:nvCxnSpPr>
            <p:spPr>
              <a:xfrm>
                <a:off x="2303748" y="3429000"/>
                <a:ext cx="648072" cy="0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/>
                </a:solidFill>
                <a:prstDash val="dot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  <p:grpSp>
          <p:nvGrpSpPr>
            <p:cNvPr id="65" name="Group 64"/>
            <p:cNvGrpSpPr/>
            <p:nvPr/>
          </p:nvGrpSpPr>
          <p:grpSpPr>
            <a:xfrm>
              <a:off x="2832350" y="1628800"/>
              <a:ext cx="684701" cy="2814377"/>
              <a:chOff x="7163976" y="1484784"/>
              <a:chExt cx="684701" cy="2814377"/>
            </a:xfr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cxnSp>
            <p:nvCxnSpPr>
              <p:cNvPr id="124" name="Straight Connector 123"/>
              <p:cNvCxnSpPr/>
              <p:nvPr/>
            </p:nvCxnSpPr>
            <p:spPr>
              <a:xfrm>
                <a:off x="7254298" y="2600908"/>
                <a:ext cx="0" cy="288032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/>
                </a:solidFill>
                <a:prstDash val="dot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25" name="Straight Connector 124"/>
              <p:cNvCxnSpPr/>
              <p:nvPr/>
            </p:nvCxnSpPr>
            <p:spPr>
              <a:xfrm>
                <a:off x="7344308" y="3032462"/>
                <a:ext cx="322581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26" name="Straight Connector 125"/>
              <p:cNvCxnSpPr/>
              <p:nvPr/>
            </p:nvCxnSpPr>
            <p:spPr>
              <a:xfrm>
                <a:off x="7344308" y="3297920"/>
                <a:ext cx="322581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27" name="Straight Connector 126"/>
              <p:cNvCxnSpPr/>
              <p:nvPr/>
            </p:nvCxnSpPr>
            <p:spPr>
              <a:xfrm>
                <a:off x="7344308" y="3572850"/>
                <a:ext cx="322581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28" name="Straight Connector 127"/>
              <p:cNvCxnSpPr/>
              <p:nvPr/>
            </p:nvCxnSpPr>
            <p:spPr>
              <a:xfrm>
                <a:off x="7344308" y="3861048"/>
                <a:ext cx="322581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sp>
            <p:nvSpPr>
              <p:cNvPr id="129" name="Rectangle 128"/>
              <p:cNvSpPr/>
              <p:nvPr/>
            </p:nvSpPr>
            <p:spPr>
              <a:xfrm>
                <a:off x="7163976" y="2931083"/>
                <a:ext cx="180645" cy="202757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200">
                  <a:defRPr/>
                </a:pPr>
                <a:endParaRPr lang="en-US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30" name="Rectangle 129"/>
              <p:cNvSpPr/>
              <p:nvPr/>
            </p:nvSpPr>
            <p:spPr>
              <a:xfrm>
                <a:off x="7163976" y="3207113"/>
                <a:ext cx="180645" cy="202757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200">
                  <a:defRPr/>
                </a:pPr>
                <a:endParaRPr lang="en-US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31" name="Rectangle 130"/>
              <p:cNvSpPr/>
              <p:nvPr/>
            </p:nvSpPr>
            <p:spPr>
              <a:xfrm>
                <a:off x="7163976" y="3483143"/>
                <a:ext cx="180645" cy="202757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200">
                  <a:defRPr/>
                </a:pPr>
                <a:endParaRPr lang="en-US" kern="0">
                  <a:solidFill>
                    <a:srgbClr val="FF0000"/>
                  </a:solidFill>
                  <a:latin typeface="Calibri"/>
                </a:endParaRPr>
              </a:p>
            </p:txBody>
          </p:sp>
          <p:sp>
            <p:nvSpPr>
              <p:cNvPr id="132" name="Rectangle 131"/>
              <p:cNvSpPr/>
              <p:nvPr/>
            </p:nvSpPr>
            <p:spPr>
              <a:xfrm>
                <a:off x="7163976" y="3759174"/>
                <a:ext cx="180645" cy="202757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200">
                  <a:defRPr/>
                </a:pPr>
                <a:endParaRPr lang="en-US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33" name="Rectangle 132"/>
              <p:cNvSpPr/>
              <p:nvPr/>
            </p:nvSpPr>
            <p:spPr>
              <a:xfrm>
                <a:off x="7668032" y="2931083"/>
                <a:ext cx="180645" cy="202757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200">
                  <a:defRPr/>
                </a:pPr>
                <a:endParaRPr lang="en-US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34" name="Rectangle 133"/>
              <p:cNvSpPr/>
              <p:nvPr/>
            </p:nvSpPr>
            <p:spPr>
              <a:xfrm>
                <a:off x="7668032" y="3207113"/>
                <a:ext cx="180645" cy="202757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200">
                  <a:defRPr/>
                </a:pPr>
                <a:endParaRPr lang="en-US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35" name="Rectangle 134"/>
              <p:cNvSpPr/>
              <p:nvPr/>
            </p:nvSpPr>
            <p:spPr>
              <a:xfrm>
                <a:off x="7668032" y="3483143"/>
                <a:ext cx="180645" cy="202757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200">
                  <a:defRPr/>
                </a:pPr>
                <a:endParaRPr lang="en-US" kern="0">
                  <a:solidFill>
                    <a:srgbClr val="FF0000"/>
                  </a:solidFill>
                  <a:latin typeface="Calibri"/>
                </a:endParaRPr>
              </a:p>
            </p:txBody>
          </p:sp>
          <p:sp>
            <p:nvSpPr>
              <p:cNvPr id="136" name="Rectangle 135"/>
              <p:cNvSpPr/>
              <p:nvPr/>
            </p:nvSpPr>
            <p:spPr>
              <a:xfrm>
                <a:off x="7668032" y="3759174"/>
                <a:ext cx="180645" cy="202757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200">
                  <a:defRPr/>
                </a:pPr>
                <a:endParaRPr lang="en-US" kern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37" name="Straight Connector 136"/>
              <p:cNvCxnSpPr/>
              <p:nvPr/>
            </p:nvCxnSpPr>
            <p:spPr>
              <a:xfrm>
                <a:off x="7505635" y="4041068"/>
                <a:ext cx="4466" cy="258093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38" name="Straight Connector 137"/>
              <p:cNvCxnSpPr/>
              <p:nvPr/>
            </p:nvCxnSpPr>
            <p:spPr>
              <a:xfrm>
                <a:off x="7344933" y="1586164"/>
                <a:ext cx="322581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39" name="Straight Connector 138"/>
              <p:cNvCxnSpPr/>
              <p:nvPr/>
            </p:nvCxnSpPr>
            <p:spPr>
              <a:xfrm>
                <a:off x="7344933" y="1851622"/>
                <a:ext cx="322581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40" name="Straight Connector 139"/>
              <p:cNvCxnSpPr/>
              <p:nvPr/>
            </p:nvCxnSpPr>
            <p:spPr>
              <a:xfrm>
                <a:off x="7344933" y="2126552"/>
                <a:ext cx="322581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41" name="Straight Connector 140"/>
              <p:cNvCxnSpPr/>
              <p:nvPr/>
            </p:nvCxnSpPr>
            <p:spPr>
              <a:xfrm>
                <a:off x="7344933" y="2414750"/>
                <a:ext cx="322581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sp>
            <p:nvSpPr>
              <p:cNvPr id="142" name="Rectangle 141"/>
              <p:cNvSpPr/>
              <p:nvPr/>
            </p:nvSpPr>
            <p:spPr>
              <a:xfrm>
                <a:off x="7163976" y="1484785"/>
                <a:ext cx="180645" cy="202757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200">
                  <a:defRPr/>
                </a:pPr>
                <a:endParaRPr lang="en-US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43" name="Rectangle 142"/>
              <p:cNvSpPr/>
              <p:nvPr/>
            </p:nvSpPr>
            <p:spPr>
              <a:xfrm>
                <a:off x="7163976" y="1760815"/>
                <a:ext cx="180645" cy="202757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200">
                  <a:defRPr/>
                </a:pPr>
                <a:endParaRPr lang="en-US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44" name="Rectangle 143"/>
              <p:cNvSpPr/>
              <p:nvPr/>
            </p:nvSpPr>
            <p:spPr>
              <a:xfrm>
                <a:off x="7163976" y="2036845"/>
                <a:ext cx="180645" cy="202757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200">
                  <a:defRPr/>
                </a:pPr>
                <a:endParaRPr lang="en-US" kern="0">
                  <a:solidFill>
                    <a:srgbClr val="FF0000"/>
                  </a:solidFill>
                  <a:latin typeface="Calibri"/>
                </a:endParaRPr>
              </a:p>
            </p:txBody>
          </p:sp>
          <p:sp>
            <p:nvSpPr>
              <p:cNvPr id="145" name="Rectangle 144"/>
              <p:cNvSpPr/>
              <p:nvPr/>
            </p:nvSpPr>
            <p:spPr>
              <a:xfrm>
                <a:off x="7163976" y="2312876"/>
                <a:ext cx="180645" cy="202757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200">
                  <a:defRPr/>
                </a:pPr>
                <a:endParaRPr lang="en-US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46" name="Rectangle 145"/>
              <p:cNvSpPr/>
              <p:nvPr/>
            </p:nvSpPr>
            <p:spPr>
              <a:xfrm>
                <a:off x="7668032" y="1484785"/>
                <a:ext cx="180645" cy="202757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200">
                  <a:defRPr/>
                </a:pPr>
                <a:endParaRPr lang="en-US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47" name="Rectangle 146"/>
              <p:cNvSpPr/>
              <p:nvPr/>
            </p:nvSpPr>
            <p:spPr>
              <a:xfrm>
                <a:off x="7668032" y="1760815"/>
                <a:ext cx="180645" cy="202757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200">
                  <a:defRPr/>
                </a:pPr>
                <a:endParaRPr lang="en-US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48" name="Rectangle 147"/>
              <p:cNvSpPr/>
              <p:nvPr/>
            </p:nvSpPr>
            <p:spPr>
              <a:xfrm>
                <a:off x="7668032" y="2036845"/>
                <a:ext cx="180645" cy="202757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200">
                  <a:defRPr/>
                </a:pPr>
                <a:endParaRPr lang="en-US" kern="0">
                  <a:solidFill>
                    <a:srgbClr val="FF0000"/>
                  </a:solidFill>
                  <a:latin typeface="Calibri"/>
                </a:endParaRPr>
              </a:p>
            </p:txBody>
          </p:sp>
          <p:sp>
            <p:nvSpPr>
              <p:cNvPr id="149" name="Rectangle 148"/>
              <p:cNvSpPr/>
              <p:nvPr/>
            </p:nvSpPr>
            <p:spPr>
              <a:xfrm>
                <a:off x="7668032" y="2312876"/>
                <a:ext cx="180645" cy="202757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200">
                  <a:defRPr/>
                </a:pPr>
                <a:endParaRPr lang="en-US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50" name="Rectangle 149"/>
              <p:cNvSpPr/>
              <p:nvPr/>
            </p:nvSpPr>
            <p:spPr>
              <a:xfrm rot="16200000">
                <a:off x="6229726" y="2671375"/>
                <a:ext cx="2556284" cy="183101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vert="horz"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200">
                  <a:defRPr/>
                </a:pPr>
                <a:r>
                  <a:rPr lang="en-US" sz="1200" kern="0" dirty="0">
                    <a:latin typeface="Calibri"/>
                  </a:rPr>
                  <a:t>Readout (zero suppression)</a:t>
                </a:r>
              </a:p>
            </p:txBody>
          </p:sp>
          <p:cxnSp>
            <p:nvCxnSpPr>
              <p:cNvPr id="151" name="Straight Connector 150"/>
              <p:cNvCxnSpPr/>
              <p:nvPr/>
            </p:nvCxnSpPr>
            <p:spPr>
              <a:xfrm>
                <a:off x="7758354" y="2600908"/>
                <a:ext cx="0" cy="288032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/>
                </a:solidFill>
                <a:prstDash val="dot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  <p:grpSp>
          <p:nvGrpSpPr>
            <p:cNvPr id="66" name="Group 65"/>
            <p:cNvGrpSpPr/>
            <p:nvPr/>
          </p:nvGrpSpPr>
          <p:grpSpPr>
            <a:xfrm>
              <a:off x="4021732" y="1628800"/>
              <a:ext cx="684701" cy="2814377"/>
              <a:chOff x="7163976" y="1484784"/>
              <a:chExt cx="684701" cy="2814377"/>
            </a:xfr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cxnSp>
            <p:nvCxnSpPr>
              <p:cNvPr id="96" name="Straight Connector 95"/>
              <p:cNvCxnSpPr/>
              <p:nvPr/>
            </p:nvCxnSpPr>
            <p:spPr>
              <a:xfrm>
                <a:off x="7254298" y="2600908"/>
                <a:ext cx="0" cy="288032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/>
                </a:solidFill>
                <a:prstDash val="dot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97" name="Straight Connector 96"/>
              <p:cNvCxnSpPr/>
              <p:nvPr/>
            </p:nvCxnSpPr>
            <p:spPr>
              <a:xfrm>
                <a:off x="7344308" y="3032462"/>
                <a:ext cx="322581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98" name="Straight Connector 97"/>
              <p:cNvCxnSpPr/>
              <p:nvPr/>
            </p:nvCxnSpPr>
            <p:spPr>
              <a:xfrm>
                <a:off x="7344308" y="3297920"/>
                <a:ext cx="322581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99" name="Straight Connector 98"/>
              <p:cNvCxnSpPr/>
              <p:nvPr/>
            </p:nvCxnSpPr>
            <p:spPr>
              <a:xfrm>
                <a:off x="7344308" y="3572850"/>
                <a:ext cx="322581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00" name="Straight Connector 99"/>
              <p:cNvCxnSpPr/>
              <p:nvPr/>
            </p:nvCxnSpPr>
            <p:spPr>
              <a:xfrm>
                <a:off x="7344308" y="3861048"/>
                <a:ext cx="322581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sp>
            <p:nvSpPr>
              <p:cNvPr id="101" name="Rectangle 100"/>
              <p:cNvSpPr/>
              <p:nvPr/>
            </p:nvSpPr>
            <p:spPr>
              <a:xfrm>
                <a:off x="7163976" y="2931083"/>
                <a:ext cx="180645" cy="202757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200">
                  <a:defRPr/>
                </a:pPr>
                <a:endParaRPr lang="en-US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02" name="Rectangle 101"/>
              <p:cNvSpPr/>
              <p:nvPr/>
            </p:nvSpPr>
            <p:spPr>
              <a:xfrm>
                <a:off x="7163976" y="3207113"/>
                <a:ext cx="180645" cy="202757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200">
                  <a:defRPr/>
                </a:pPr>
                <a:endParaRPr lang="en-US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03" name="Rectangle 102"/>
              <p:cNvSpPr/>
              <p:nvPr/>
            </p:nvSpPr>
            <p:spPr>
              <a:xfrm>
                <a:off x="7163976" y="3483143"/>
                <a:ext cx="180645" cy="202757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200">
                  <a:defRPr/>
                </a:pPr>
                <a:endParaRPr lang="en-US" kern="0">
                  <a:solidFill>
                    <a:srgbClr val="FF0000"/>
                  </a:solidFill>
                  <a:latin typeface="Calibri"/>
                </a:endParaRPr>
              </a:p>
            </p:txBody>
          </p:sp>
          <p:sp>
            <p:nvSpPr>
              <p:cNvPr id="104" name="Rectangle 103"/>
              <p:cNvSpPr/>
              <p:nvPr/>
            </p:nvSpPr>
            <p:spPr>
              <a:xfrm>
                <a:off x="7163976" y="3759174"/>
                <a:ext cx="180645" cy="202757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200">
                  <a:defRPr/>
                </a:pPr>
                <a:endParaRPr lang="en-US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7668032" y="2931083"/>
                <a:ext cx="180645" cy="202757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200">
                  <a:defRPr/>
                </a:pPr>
                <a:endParaRPr lang="en-US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7668032" y="3207113"/>
                <a:ext cx="180645" cy="202757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200">
                  <a:defRPr/>
                </a:pPr>
                <a:endParaRPr lang="en-US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07" name="Rectangle 106"/>
              <p:cNvSpPr/>
              <p:nvPr/>
            </p:nvSpPr>
            <p:spPr>
              <a:xfrm>
                <a:off x="7668032" y="3483143"/>
                <a:ext cx="180645" cy="202757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200">
                  <a:defRPr/>
                </a:pPr>
                <a:endParaRPr lang="en-US" kern="0">
                  <a:solidFill>
                    <a:srgbClr val="FF0000"/>
                  </a:solidFill>
                  <a:latin typeface="Calibri"/>
                </a:endParaRPr>
              </a:p>
            </p:txBody>
          </p:sp>
          <p:sp>
            <p:nvSpPr>
              <p:cNvPr id="108" name="Rectangle 107"/>
              <p:cNvSpPr/>
              <p:nvPr/>
            </p:nvSpPr>
            <p:spPr>
              <a:xfrm>
                <a:off x="7668032" y="3759174"/>
                <a:ext cx="180645" cy="202757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200">
                  <a:defRPr/>
                </a:pPr>
                <a:endParaRPr lang="en-US" kern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09" name="Straight Connector 108"/>
              <p:cNvCxnSpPr/>
              <p:nvPr/>
            </p:nvCxnSpPr>
            <p:spPr>
              <a:xfrm>
                <a:off x="7505635" y="4041068"/>
                <a:ext cx="4466" cy="258093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10" name="Straight Connector 109"/>
              <p:cNvCxnSpPr/>
              <p:nvPr/>
            </p:nvCxnSpPr>
            <p:spPr>
              <a:xfrm>
                <a:off x="7344933" y="1586164"/>
                <a:ext cx="322581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11" name="Straight Connector 110"/>
              <p:cNvCxnSpPr/>
              <p:nvPr/>
            </p:nvCxnSpPr>
            <p:spPr>
              <a:xfrm>
                <a:off x="7344933" y="1851622"/>
                <a:ext cx="322581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12" name="Straight Connector 111"/>
              <p:cNvCxnSpPr/>
              <p:nvPr/>
            </p:nvCxnSpPr>
            <p:spPr>
              <a:xfrm>
                <a:off x="7344933" y="2126552"/>
                <a:ext cx="322581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13" name="Straight Connector 112"/>
              <p:cNvCxnSpPr/>
              <p:nvPr/>
            </p:nvCxnSpPr>
            <p:spPr>
              <a:xfrm>
                <a:off x="7344933" y="2414750"/>
                <a:ext cx="322581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sp>
            <p:nvSpPr>
              <p:cNvPr id="114" name="Rectangle 113"/>
              <p:cNvSpPr/>
              <p:nvPr/>
            </p:nvSpPr>
            <p:spPr>
              <a:xfrm>
                <a:off x="7163976" y="1484785"/>
                <a:ext cx="180645" cy="202757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200">
                  <a:defRPr/>
                </a:pPr>
                <a:endParaRPr lang="en-US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15" name="Rectangle 114"/>
              <p:cNvSpPr/>
              <p:nvPr/>
            </p:nvSpPr>
            <p:spPr>
              <a:xfrm>
                <a:off x="7163976" y="1760815"/>
                <a:ext cx="180645" cy="202757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200">
                  <a:defRPr/>
                </a:pPr>
                <a:endParaRPr lang="en-US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16" name="Rectangle 115"/>
              <p:cNvSpPr/>
              <p:nvPr/>
            </p:nvSpPr>
            <p:spPr>
              <a:xfrm>
                <a:off x="7163976" y="2036845"/>
                <a:ext cx="180645" cy="202757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200">
                  <a:defRPr/>
                </a:pPr>
                <a:endParaRPr lang="en-US" kern="0">
                  <a:solidFill>
                    <a:srgbClr val="FF0000"/>
                  </a:solidFill>
                  <a:latin typeface="Calibri"/>
                </a:endParaRPr>
              </a:p>
            </p:txBody>
          </p:sp>
          <p:sp>
            <p:nvSpPr>
              <p:cNvPr id="117" name="Rectangle 116"/>
              <p:cNvSpPr/>
              <p:nvPr/>
            </p:nvSpPr>
            <p:spPr>
              <a:xfrm>
                <a:off x="7163976" y="2312876"/>
                <a:ext cx="180645" cy="202757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200">
                  <a:defRPr/>
                </a:pPr>
                <a:endParaRPr lang="en-US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18" name="Rectangle 117"/>
              <p:cNvSpPr/>
              <p:nvPr/>
            </p:nvSpPr>
            <p:spPr>
              <a:xfrm>
                <a:off x="7668032" y="1484785"/>
                <a:ext cx="180645" cy="202757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200">
                  <a:defRPr/>
                </a:pPr>
                <a:endParaRPr lang="en-US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19" name="Rectangle 118"/>
              <p:cNvSpPr/>
              <p:nvPr/>
            </p:nvSpPr>
            <p:spPr>
              <a:xfrm>
                <a:off x="7668032" y="1760815"/>
                <a:ext cx="180645" cy="202757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200">
                  <a:defRPr/>
                </a:pPr>
                <a:endParaRPr lang="en-US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20" name="Rectangle 119"/>
              <p:cNvSpPr/>
              <p:nvPr/>
            </p:nvSpPr>
            <p:spPr>
              <a:xfrm>
                <a:off x="7668032" y="2036845"/>
                <a:ext cx="180645" cy="202757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200">
                  <a:defRPr/>
                </a:pPr>
                <a:endParaRPr lang="en-US" kern="0">
                  <a:solidFill>
                    <a:srgbClr val="FF0000"/>
                  </a:solidFill>
                  <a:latin typeface="Calibri"/>
                </a:endParaRPr>
              </a:p>
            </p:txBody>
          </p:sp>
          <p:sp>
            <p:nvSpPr>
              <p:cNvPr id="121" name="Rectangle 120"/>
              <p:cNvSpPr/>
              <p:nvPr/>
            </p:nvSpPr>
            <p:spPr>
              <a:xfrm>
                <a:off x="7668032" y="2312876"/>
                <a:ext cx="180645" cy="202757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200">
                  <a:defRPr/>
                </a:pPr>
                <a:endParaRPr lang="en-US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22" name="Rectangle 121"/>
              <p:cNvSpPr/>
              <p:nvPr/>
            </p:nvSpPr>
            <p:spPr>
              <a:xfrm rot="16200000">
                <a:off x="6229726" y="2671375"/>
                <a:ext cx="2556284" cy="183101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vert="horz"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200">
                  <a:defRPr/>
                </a:pPr>
                <a:r>
                  <a:rPr lang="en-US" sz="1200" kern="0" dirty="0">
                    <a:latin typeface="Calibri"/>
                  </a:rPr>
                  <a:t>Readout (zero suppression)</a:t>
                </a:r>
              </a:p>
            </p:txBody>
          </p:sp>
          <p:cxnSp>
            <p:nvCxnSpPr>
              <p:cNvPr id="123" name="Straight Connector 122"/>
              <p:cNvCxnSpPr/>
              <p:nvPr/>
            </p:nvCxnSpPr>
            <p:spPr>
              <a:xfrm>
                <a:off x="7758354" y="2600908"/>
                <a:ext cx="0" cy="288032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/>
                </a:solidFill>
                <a:prstDash val="dot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  <p:grpSp>
          <p:nvGrpSpPr>
            <p:cNvPr id="67" name="Group 66"/>
            <p:cNvGrpSpPr/>
            <p:nvPr/>
          </p:nvGrpSpPr>
          <p:grpSpPr>
            <a:xfrm>
              <a:off x="4921207" y="1628800"/>
              <a:ext cx="684701" cy="2814377"/>
              <a:chOff x="7163976" y="1484784"/>
              <a:chExt cx="684701" cy="2814377"/>
            </a:xfr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cxnSp>
            <p:nvCxnSpPr>
              <p:cNvPr id="68" name="Straight Connector 67"/>
              <p:cNvCxnSpPr/>
              <p:nvPr/>
            </p:nvCxnSpPr>
            <p:spPr>
              <a:xfrm>
                <a:off x="7254298" y="2600908"/>
                <a:ext cx="0" cy="288032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/>
                </a:solidFill>
                <a:prstDash val="dot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69" name="Straight Connector 68"/>
              <p:cNvCxnSpPr/>
              <p:nvPr/>
            </p:nvCxnSpPr>
            <p:spPr>
              <a:xfrm>
                <a:off x="7344308" y="3032462"/>
                <a:ext cx="322581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70" name="Straight Connector 69"/>
              <p:cNvCxnSpPr/>
              <p:nvPr/>
            </p:nvCxnSpPr>
            <p:spPr>
              <a:xfrm>
                <a:off x="7344308" y="3297920"/>
                <a:ext cx="322581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71" name="Straight Connector 70"/>
              <p:cNvCxnSpPr/>
              <p:nvPr/>
            </p:nvCxnSpPr>
            <p:spPr>
              <a:xfrm>
                <a:off x="7344308" y="3572850"/>
                <a:ext cx="322581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72" name="Straight Connector 71"/>
              <p:cNvCxnSpPr/>
              <p:nvPr/>
            </p:nvCxnSpPr>
            <p:spPr>
              <a:xfrm>
                <a:off x="7344308" y="3861048"/>
                <a:ext cx="322581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sp>
            <p:nvSpPr>
              <p:cNvPr id="73" name="Rectangle 72"/>
              <p:cNvSpPr/>
              <p:nvPr/>
            </p:nvSpPr>
            <p:spPr>
              <a:xfrm>
                <a:off x="7163976" y="2931083"/>
                <a:ext cx="180645" cy="202757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200">
                  <a:defRPr/>
                </a:pPr>
                <a:endParaRPr lang="en-US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74" name="Rectangle 73"/>
              <p:cNvSpPr/>
              <p:nvPr/>
            </p:nvSpPr>
            <p:spPr>
              <a:xfrm>
                <a:off x="7163976" y="3207113"/>
                <a:ext cx="180645" cy="202757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200">
                  <a:defRPr/>
                </a:pPr>
                <a:endParaRPr lang="en-US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7163976" y="3483143"/>
                <a:ext cx="180645" cy="202757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200">
                  <a:defRPr/>
                </a:pPr>
                <a:endParaRPr lang="en-US" kern="0">
                  <a:solidFill>
                    <a:srgbClr val="FF0000"/>
                  </a:solidFill>
                  <a:latin typeface="Calibri"/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7163976" y="3759174"/>
                <a:ext cx="180645" cy="202757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200">
                  <a:defRPr/>
                </a:pPr>
                <a:endParaRPr lang="en-US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7668032" y="2931083"/>
                <a:ext cx="180645" cy="202757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200">
                  <a:defRPr/>
                </a:pPr>
                <a:endParaRPr lang="en-US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78" name="Rectangle 77"/>
              <p:cNvSpPr/>
              <p:nvPr/>
            </p:nvSpPr>
            <p:spPr>
              <a:xfrm>
                <a:off x="7668032" y="3207113"/>
                <a:ext cx="180645" cy="202757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200">
                  <a:defRPr/>
                </a:pPr>
                <a:endParaRPr lang="en-US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7668032" y="3483143"/>
                <a:ext cx="180645" cy="202757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200">
                  <a:defRPr/>
                </a:pPr>
                <a:endParaRPr lang="en-US" kern="0">
                  <a:solidFill>
                    <a:srgbClr val="FF0000"/>
                  </a:solidFill>
                  <a:latin typeface="Calibri"/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7668032" y="3759174"/>
                <a:ext cx="180645" cy="202757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200">
                  <a:defRPr/>
                </a:pPr>
                <a:endParaRPr lang="en-US" kern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81" name="Straight Connector 80"/>
              <p:cNvCxnSpPr/>
              <p:nvPr/>
            </p:nvCxnSpPr>
            <p:spPr>
              <a:xfrm>
                <a:off x="7505635" y="4041068"/>
                <a:ext cx="4466" cy="258093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82" name="Straight Connector 81"/>
              <p:cNvCxnSpPr/>
              <p:nvPr/>
            </p:nvCxnSpPr>
            <p:spPr>
              <a:xfrm>
                <a:off x="7344933" y="1586164"/>
                <a:ext cx="322581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83" name="Straight Connector 82"/>
              <p:cNvCxnSpPr/>
              <p:nvPr/>
            </p:nvCxnSpPr>
            <p:spPr>
              <a:xfrm>
                <a:off x="7344933" y="1851622"/>
                <a:ext cx="322581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84" name="Straight Connector 83"/>
              <p:cNvCxnSpPr/>
              <p:nvPr/>
            </p:nvCxnSpPr>
            <p:spPr>
              <a:xfrm>
                <a:off x="7344933" y="2126552"/>
                <a:ext cx="322581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85" name="Straight Connector 84"/>
              <p:cNvCxnSpPr/>
              <p:nvPr/>
            </p:nvCxnSpPr>
            <p:spPr>
              <a:xfrm>
                <a:off x="7344933" y="2414750"/>
                <a:ext cx="322581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sp>
            <p:nvSpPr>
              <p:cNvPr id="86" name="Rectangle 85"/>
              <p:cNvSpPr/>
              <p:nvPr/>
            </p:nvSpPr>
            <p:spPr>
              <a:xfrm>
                <a:off x="7163976" y="1484785"/>
                <a:ext cx="180645" cy="202757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200">
                  <a:defRPr/>
                </a:pPr>
                <a:endParaRPr lang="en-US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87" name="Rectangle 86"/>
              <p:cNvSpPr/>
              <p:nvPr/>
            </p:nvSpPr>
            <p:spPr>
              <a:xfrm>
                <a:off x="7163976" y="1760815"/>
                <a:ext cx="180645" cy="202757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200">
                  <a:defRPr/>
                </a:pPr>
                <a:endParaRPr lang="en-US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88" name="Rectangle 87"/>
              <p:cNvSpPr/>
              <p:nvPr/>
            </p:nvSpPr>
            <p:spPr>
              <a:xfrm>
                <a:off x="7163976" y="2036845"/>
                <a:ext cx="180645" cy="202757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200">
                  <a:defRPr/>
                </a:pPr>
                <a:endParaRPr lang="en-US" kern="0">
                  <a:solidFill>
                    <a:srgbClr val="FF0000"/>
                  </a:solidFill>
                  <a:latin typeface="Calibri"/>
                </a:endParaRPr>
              </a:p>
            </p:txBody>
          </p:sp>
          <p:sp>
            <p:nvSpPr>
              <p:cNvPr id="89" name="Rectangle 88"/>
              <p:cNvSpPr/>
              <p:nvPr/>
            </p:nvSpPr>
            <p:spPr>
              <a:xfrm>
                <a:off x="7163976" y="2312876"/>
                <a:ext cx="180645" cy="202757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200">
                  <a:defRPr/>
                </a:pPr>
                <a:endParaRPr lang="en-US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90" name="Rectangle 89"/>
              <p:cNvSpPr/>
              <p:nvPr/>
            </p:nvSpPr>
            <p:spPr>
              <a:xfrm>
                <a:off x="7668032" y="1484785"/>
                <a:ext cx="180645" cy="202757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200">
                  <a:defRPr/>
                </a:pPr>
                <a:endParaRPr lang="en-US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91" name="Rectangle 90"/>
              <p:cNvSpPr/>
              <p:nvPr/>
            </p:nvSpPr>
            <p:spPr>
              <a:xfrm>
                <a:off x="7668032" y="1760815"/>
                <a:ext cx="180645" cy="202757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200">
                  <a:defRPr/>
                </a:pPr>
                <a:endParaRPr lang="en-US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7668032" y="2036845"/>
                <a:ext cx="180645" cy="202757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200">
                  <a:defRPr/>
                </a:pPr>
                <a:endParaRPr lang="en-US" kern="0">
                  <a:solidFill>
                    <a:srgbClr val="FF0000"/>
                  </a:solidFill>
                  <a:latin typeface="Calibri"/>
                </a:endParaRPr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7668032" y="2312876"/>
                <a:ext cx="180645" cy="202757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200">
                  <a:defRPr/>
                </a:pPr>
                <a:endParaRPr lang="en-US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94" name="Rectangle 93"/>
              <p:cNvSpPr/>
              <p:nvPr/>
            </p:nvSpPr>
            <p:spPr>
              <a:xfrm rot="16200000">
                <a:off x="6229726" y="2671375"/>
                <a:ext cx="2556284" cy="183101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vert="horz"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200">
                  <a:defRPr/>
                </a:pPr>
                <a:r>
                  <a:rPr lang="en-US" sz="1200" kern="0" dirty="0">
                    <a:latin typeface="Calibri"/>
                  </a:rPr>
                  <a:t>Readout (zero suppression)</a:t>
                </a:r>
              </a:p>
            </p:txBody>
          </p:sp>
          <p:cxnSp>
            <p:nvCxnSpPr>
              <p:cNvPr id="95" name="Straight Connector 94"/>
              <p:cNvCxnSpPr/>
              <p:nvPr/>
            </p:nvCxnSpPr>
            <p:spPr>
              <a:xfrm>
                <a:off x="7758354" y="2600908"/>
                <a:ext cx="0" cy="288032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/>
                </a:solidFill>
                <a:prstDash val="dot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</p:grpSp>
      <p:sp>
        <p:nvSpPr>
          <p:cNvPr id="59" name="TextBox 593"/>
          <p:cNvSpPr txBox="1"/>
          <p:nvPr/>
        </p:nvSpPr>
        <p:spPr>
          <a:xfrm rot="16200000">
            <a:off x="-237478" y="4602590"/>
            <a:ext cx="1426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512 </a:t>
            </a:r>
            <a:r>
              <a:rPr lang="en-US" b="1" dirty="0"/>
              <a:t>pixel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rows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Box 594"/>
          <p:cNvSpPr txBox="1"/>
          <p:nvPr/>
        </p:nvSpPr>
        <p:spPr>
          <a:xfrm>
            <a:off x="1635660" y="3124200"/>
            <a:ext cx="18943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/>
              <a:t>1024 pixel columns</a:t>
            </a:r>
          </a:p>
        </p:txBody>
      </p:sp>
      <p:sp>
        <p:nvSpPr>
          <p:cNvPr id="61" name="TextBox 596"/>
          <p:cNvSpPr txBox="1"/>
          <p:nvPr/>
        </p:nvSpPr>
        <p:spPr>
          <a:xfrm>
            <a:off x="6652139" y="3505200"/>
            <a:ext cx="2362199" cy="95410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chemeClr val="tx1"/>
                </a:solidFill>
              </a:rPr>
              <a:t>In </a:t>
            </a:r>
            <a:r>
              <a:rPr lang="en-US" sz="1400" dirty="0" smtClean="0">
                <a:solidFill>
                  <a:schemeClr val="tx1"/>
                </a:solidFill>
              </a:rPr>
              <a:t>pixel:</a:t>
            </a:r>
          </a:p>
          <a:p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smtClean="0">
                <a:solidFill>
                  <a:schemeClr val="accent6">
                    <a:lumMod val="50000"/>
                  </a:schemeClr>
                </a:solidFill>
              </a:rPr>
              <a:t>Amplification</a:t>
            </a:r>
            <a:endParaRPr lang="en-US" sz="140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sz="1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400" dirty="0" smtClean="0">
                <a:solidFill>
                  <a:schemeClr val="accent6">
                    <a:lumMod val="50000"/>
                  </a:schemeClr>
                </a:solidFill>
              </a:rPr>
              <a:t> Discrimination</a:t>
            </a:r>
            <a:endParaRPr lang="en-US" sz="140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sz="1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400" dirty="0" smtClean="0">
                <a:solidFill>
                  <a:schemeClr val="accent6">
                    <a:lumMod val="50000"/>
                  </a:schemeClr>
                </a:solidFill>
              </a:rPr>
              <a:t> 3 </a:t>
            </a:r>
            <a:r>
              <a:rPr lang="en-US" sz="1400" dirty="0">
                <a:solidFill>
                  <a:schemeClr val="accent6">
                    <a:lumMod val="50000"/>
                  </a:schemeClr>
                </a:solidFill>
              </a:rPr>
              <a:t>hit storage registers (MEB)</a:t>
            </a:r>
          </a:p>
        </p:txBody>
      </p:sp>
      <p:sp>
        <p:nvSpPr>
          <p:cNvPr id="199" name="Up-Down Arrow 198"/>
          <p:cNvSpPr/>
          <p:nvPr/>
        </p:nvSpPr>
        <p:spPr>
          <a:xfrm rot="10800000">
            <a:off x="1081971" y="1383454"/>
            <a:ext cx="65462" cy="620338"/>
          </a:xfrm>
          <a:prstGeom prst="upDownArrow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3500000" scaled="1"/>
            <a:tileRect/>
          </a:gradFill>
          <a:ln w="9525" cmpd="sng">
            <a:solidFill>
              <a:schemeClr val="accent6">
                <a:lumMod val="50000"/>
              </a:schemeClr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5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00" name="Up-Down Arrow 199"/>
          <p:cNvSpPr/>
          <p:nvPr/>
        </p:nvSpPr>
        <p:spPr>
          <a:xfrm rot="5400000">
            <a:off x="4551447" y="-2184215"/>
            <a:ext cx="65462" cy="7069876"/>
          </a:xfrm>
          <a:prstGeom prst="upDownArrow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3500000" scaled="1"/>
            <a:tileRect/>
          </a:gradFill>
          <a:ln w="9525" cmpd="sng">
            <a:solidFill>
              <a:schemeClr val="accent6">
                <a:lumMod val="50000"/>
              </a:schemeClr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5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01" name="Up-Down Arrow 200"/>
          <p:cNvSpPr/>
          <p:nvPr/>
        </p:nvSpPr>
        <p:spPr>
          <a:xfrm rot="10800000">
            <a:off x="1851132" y="1383453"/>
            <a:ext cx="85934" cy="620339"/>
          </a:xfrm>
          <a:prstGeom prst="upDownArrow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3500000" scaled="1"/>
            <a:tileRect/>
          </a:gradFill>
          <a:ln w="9525" cmpd="sng">
            <a:solidFill>
              <a:schemeClr val="accent6">
                <a:lumMod val="50000"/>
              </a:schemeClr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5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02" name="Up-Down Arrow 201"/>
          <p:cNvSpPr/>
          <p:nvPr/>
        </p:nvSpPr>
        <p:spPr>
          <a:xfrm rot="10800000">
            <a:off x="2661238" y="1383454"/>
            <a:ext cx="65462" cy="620338"/>
          </a:xfrm>
          <a:prstGeom prst="upDownArrow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3500000" scaled="1"/>
            <a:tileRect/>
          </a:gradFill>
          <a:ln w="9525" cmpd="sng">
            <a:solidFill>
              <a:schemeClr val="accent6">
                <a:lumMod val="50000"/>
              </a:schemeClr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5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03" name="Up-Down Arrow 202"/>
          <p:cNvSpPr/>
          <p:nvPr/>
        </p:nvSpPr>
        <p:spPr>
          <a:xfrm rot="10800000">
            <a:off x="3450872" y="1383454"/>
            <a:ext cx="65462" cy="620338"/>
          </a:xfrm>
          <a:prstGeom prst="upDownArrow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3500000" scaled="1"/>
            <a:tileRect/>
          </a:gradFill>
          <a:ln w="9525" cmpd="sng">
            <a:solidFill>
              <a:schemeClr val="accent6">
                <a:lumMod val="50000"/>
              </a:schemeClr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5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04" name="Up-Down Arrow 203"/>
          <p:cNvSpPr/>
          <p:nvPr/>
        </p:nvSpPr>
        <p:spPr>
          <a:xfrm rot="10800000">
            <a:off x="4240505" y="1383454"/>
            <a:ext cx="65462" cy="620338"/>
          </a:xfrm>
          <a:prstGeom prst="upDownArrow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3500000" scaled="1"/>
            <a:tileRect/>
          </a:gradFill>
          <a:ln w="9525" cmpd="sng">
            <a:solidFill>
              <a:schemeClr val="accent6">
                <a:lumMod val="50000"/>
              </a:schemeClr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5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05" name="Up-Down Arrow 204"/>
          <p:cNvSpPr/>
          <p:nvPr/>
        </p:nvSpPr>
        <p:spPr>
          <a:xfrm rot="10800000">
            <a:off x="5030139" y="1383454"/>
            <a:ext cx="65462" cy="620338"/>
          </a:xfrm>
          <a:prstGeom prst="upDownArrow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3500000" scaled="1"/>
            <a:tileRect/>
          </a:gradFill>
          <a:ln w="9525" cmpd="sng">
            <a:solidFill>
              <a:schemeClr val="accent6">
                <a:lumMod val="50000"/>
              </a:schemeClr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5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06" name="Up-Down Arrow 205"/>
          <p:cNvSpPr/>
          <p:nvPr/>
        </p:nvSpPr>
        <p:spPr>
          <a:xfrm rot="10800000">
            <a:off x="5811550" y="1383454"/>
            <a:ext cx="73685" cy="620338"/>
          </a:xfrm>
          <a:prstGeom prst="upDownArrow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3500000" scaled="1"/>
            <a:tileRect/>
          </a:gradFill>
          <a:ln w="9525" cmpd="sng">
            <a:solidFill>
              <a:schemeClr val="accent6">
                <a:lumMod val="50000"/>
              </a:schemeClr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5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07" name="Up-Down Arrow 206"/>
          <p:cNvSpPr/>
          <p:nvPr/>
        </p:nvSpPr>
        <p:spPr>
          <a:xfrm rot="10800000">
            <a:off x="6609406" y="1383454"/>
            <a:ext cx="65462" cy="620338"/>
          </a:xfrm>
          <a:prstGeom prst="upDownArrow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3500000" scaled="1"/>
            <a:tileRect/>
          </a:gradFill>
          <a:ln w="9525" cmpd="sng">
            <a:solidFill>
              <a:schemeClr val="accent6">
                <a:lumMod val="50000"/>
              </a:schemeClr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5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08" name="Up-Down Arrow 207"/>
          <p:cNvSpPr/>
          <p:nvPr/>
        </p:nvSpPr>
        <p:spPr>
          <a:xfrm rot="10800000">
            <a:off x="7399036" y="1383454"/>
            <a:ext cx="65462" cy="620338"/>
          </a:xfrm>
          <a:prstGeom prst="upDownArrow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3500000" scaled="1"/>
            <a:tileRect/>
          </a:gradFill>
          <a:ln w="9525" cmpd="sng">
            <a:solidFill>
              <a:schemeClr val="accent6">
                <a:lumMod val="50000"/>
              </a:schemeClr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5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09" name="TextBox 74"/>
          <p:cNvSpPr txBox="1"/>
          <p:nvPr/>
        </p:nvSpPr>
        <p:spPr>
          <a:xfrm>
            <a:off x="8119116" y="1212223"/>
            <a:ext cx="5196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rgbClr val="FF0000"/>
                </a:solidFill>
              </a:rPr>
              <a:t>Clock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210" name="TextBox 154"/>
          <p:cNvSpPr txBox="1"/>
          <p:nvPr/>
        </p:nvSpPr>
        <p:spPr>
          <a:xfrm>
            <a:off x="4518539" y="4571025"/>
            <a:ext cx="443931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9pPr>
          </a:lstStyle>
          <a:p>
            <a:r>
              <a:rPr lang="en-US" sz="1600" dirty="0" smtClean="0">
                <a:latin typeface="+mj-lt"/>
              </a:rPr>
              <a:t>ALPIDE Architecture Highlights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+mj-lt"/>
              </a:rPr>
              <a:t>Multi-event buffering capability </a:t>
            </a:r>
            <a:endParaRPr lang="en-US" sz="1600" dirty="0" smtClean="0">
              <a:latin typeface="+mj-lt"/>
            </a:endParaRPr>
          </a:p>
          <a:p>
            <a:r>
              <a:rPr lang="en-US" sz="1600" dirty="0" smtClean="0">
                <a:latin typeface="+mj-lt"/>
              </a:rPr>
              <a:t>     -reduces </a:t>
            </a:r>
            <a:r>
              <a:rPr lang="en-US" sz="1600" dirty="0" smtClean="0">
                <a:latin typeface="+mj-lt"/>
              </a:rPr>
              <a:t>Readout </a:t>
            </a:r>
            <a:r>
              <a:rPr lang="en-US" sz="1600" dirty="0" smtClean="0">
                <a:latin typeface="+mj-lt"/>
              </a:rPr>
              <a:t>data </a:t>
            </a:r>
            <a:r>
              <a:rPr lang="en-US" sz="1600" dirty="0" smtClean="0">
                <a:latin typeface="+mj-lt"/>
              </a:rPr>
              <a:t>throughput requirements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+mj-lt"/>
              </a:rPr>
              <a:t>Digital data output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+mj-lt"/>
              </a:rPr>
              <a:t>Data </a:t>
            </a:r>
            <a:r>
              <a:rPr lang="en-US" sz="1600" dirty="0" smtClean="0">
                <a:latin typeface="+mj-lt"/>
              </a:rPr>
              <a:t>output rate at 1.2 Gb/s, 0.6Gb/s, or </a:t>
            </a:r>
            <a:r>
              <a:rPr lang="en-US" sz="1600" dirty="0" smtClean="0">
                <a:latin typeface="+mj-lt"/>
              </a:rPr>
              <a:t>0.4Gb/s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600" dirty="0" smtClean="0"/>
              <a:t>Pixel </a:t>
            </a:r>
            <a:r>
              <a:rPr lang="en-US" sz="1600" dirty="0"/>
              <a:t>pitch </a:t>
            </a:r>
            <a:r>
              <a:rPr lang="en-US" sz="1600" dirty="0" smtClean="0"/>
              <a:t>28x28μm</a:t>
            </a:r>
            <a:r>
              <a:rPr lang="en-US" sz="1600" baseline="30000" dirty="0" smtClean="0"/>
              <a:t>2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/>
              <a:t>Material budget:~0.3%/</a:t>
            </a:r>
            <a:r>
              <a:rPr lang="en-US" sz="1600" dirty="0" smtClean="0"/>
              <a:t>layer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 smtClean="0"/>
              <a:t>Readout rate: continuous </a:t>
            </a:r>
            <a:r>
              <a:rPr lang="en-US" sz="1600" dirty="0"/>
              <a:t>or </a:t>
            </a:r>
            <a:r>
              <a:rPr lang="en-US" sz="1600" dirty="0" smtClean="0"/>
              <a:t>triggered</a:t>
            </a:r>
            <a:endParaRPr lang="en-US" sz="1600" dirty="0">
              <a:latin typeface="+mj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185539" y="6416675"/>
            <a:ext cx="2133600" cy="365125"/>
          </a:xfrm>
        </p:spPr>
        <p:txBody>
          <a:bodyPr/>
          <a:lstStyle/>
          <a:p>
            <a:pPr>
              <a:defRPr/>
            </a:pPr>
            <a:fld id="{470E2682-44F7-8547-94DE-E699237E1B96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4584178" y="3259441"/>
            <a:ext cx="2134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State Of the Art</a:t>
            </a:r>
            <a:r>
              <a:rPr lang="en-US" dirty="0" smtClean="0">
                <a:solidFill>
                  <a:srgbClr val="FF0000"/>
                </a:solidFill>
              </a:rPr>
              <a:t>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556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itle 1"/>
          <p:cNvSpPr>
            <a:spLocks noGrp="1"/>
          </p:cNvSpPr>
          <p:nvPr>
            <p:ph type="title"/>
          </p:nvPr>
        </p:nvSpPr>
        <p:spPr>
          <a:xfrm>
            <a:off x="-1219200" y="0"/>
            <a:ext cx="10363200" cy="990600"/>
          </a:xfrm>
        </p:spPr>
        <p:txBody>
          <a:bodyPr/>
          <a:lstStyle/>
          <a:p>
            <a:r>
              <a:rPr lang="en-US" dirty="0" smtClean="0"/>
              <a:t>MVTX Overview Readout Unit</a:t>
            </a:r>
            <a:endParaRPr lang="en-US" dirty="0"/>
          </a:p>
        </p:txBody>
      </p:sp>
      <p:grpSp>
        <p:nvGrpSpPr>
          <p:cNvPr id="74" name="Group 73"/>
          <p:cNvGrpSpPr/>
          <p:nvPr/>
        </p:nvGrpSpPr>
        <p:grpSpPr>
          <a:xfrm>
            <a:off x="107224" y="810225"/>
            <a:ext cx="8836298" cy="4054907"/>
            <a:chOff x="121974" y="1442743"/>
            <a:chExt cx="8836298" cy="4054907"/>
          </a:xfrm>
        </p:grpSpPr>
        <p:pic>
          <p:nvPicPr>
            <p:cNvPr id="75" name="Picture 74"/>
            <p:cNvPicPr>
              <a:picLocks noChangeAspect="1"/>
            </p:cNvPicPr>
            <p:nvPr/>
          </p:nvPicPr>
          <p:blipFill rotWithShape="1">
            <a:blip r:embed="rId2" cstate="email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35" t="17743" r="17087" b="52022"/>
            <a:stretch/>
          </p:blipFill>
          <p:spPr>
            <a:xfrm>
              <a:off x="3018511" y="2969405"/>
              <a:ext cx="1765856" cy="432000"/>
            </a:xfrm>
            <a:prstGeom prst="rect">
              <a:avLst/>
            </a:prstGeom>
          </p:spPr>
        </p:pic>
        <p:pic>
          <p:nvPicPr>
            <p:cNvPr id="76" name="Picture 75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4833131" y="2348405"/>
              <a:ext cx="1324800" cy="1242000"/>
            </a:xfrm>
            <a:prstGeom prst="rect">
              <a:avLst/>
            </a:prstGeom>
          </p:spPr>
        </p:pic>
        <p:pic>
          <p:nvPicPr>
            <p:cNvPr id="77" name="Picture 76"/>
            <p:cNvPicPr>
              <a:picLocks noChangeAspect="1"/>
            </p:cNvPicPr>
            <p:nvPr/>
          </p:nvPicPr>
          <p:blipFill rotWithShape="1"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88956" y="3795551"/>
              <a:ext cx="1281674" cy="1302611"/>
            </a:xfrm>
            <a:prstGeom prst="rect">
              <a:avLst/>
            </a:prstGeom>
          </p:spPr>
        </p:pic>
        <p:pic>
          <p:nvPicPr>
            <p:cNvPr id="78" name="Picture 7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1980" y="2751917"/>
              <a:ext cx="2977721" cy="987400"/>
            </a:xfrm>
            <a:prstGeom prst="rect">
              <a:avLst/>
            </a:prstGeom>
          </p:spPr>
        </p:pic>
        <p:grpSp>
          <p:nvGrpSpPr>
            <p:cNvPr id="79" name="Group 78"/>
            <p:cNvGrpSpPr/>
            <p:nvPr/>
          </p:nvGrpSpPr>
          <p:grpSpPr>
            <a:xfrm>
              <a:off x="4867263" y="3739317"/>
              <a:ext cx="972370" cy="1296000"/>
              <a:chOff x="5500016" y="4578180"/>
              <a:chExt cx="1296493" cy="1296000"/>
            </a:xfrm>
            <a:solidFill>
              <a:schemeClr val="bg2"/>
            </a:solidFill>
          </p:grpSpPr>
          <p:sp>
            <p:nvSpPr>
              <p:cNvPr id="119" name="Rectangle 118"/>
              <p:cNvSpPr/>
              <p:nvPr/>
            </p:nvSpPr>
            <p:spPr>
              <a:xfrm>
                <a:off x="5500016" y="4578180"/>
                <a:ext cx="1296493" cy="1296000"/>
              </a:xfrm>
              <a:prstGeom prst="rect">
                <a:avLst/>
              </a:prstGeom>
              <a:grpFill/>
              <a:ln w="19050">
                <a:solidFill>
                  <a:schemeClr val="tx2"/>
                </a:solidFill>
                <a:prstDash val="sysDot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800"/>
              </a:p>
            </p:txBody>
          </p:sp>
          <p:pic>
            <p:nvPicPr>
              <p:cNvPr id="120" name="Picture 119"/>
              <p:cNvPicPr>
                <a:picLocks noChangeAspect="1"/>
              </p:cNvPicPr>
              <p:nvPr/>
            </p:nvPicPr>
            <p:blipFill rotWithShape="1">
              <a:blip r:embed="rId7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428" t="21428" r="21428" b="21428"/>
              <a:stretch/>
            </p:blipFill>
            <p:spPr>
              <a:xfrm>
                <a:off x="5914161" y="4699151"/>
                <a:ext cx="242059" cy="242059"/>
              </a:xfrm>
              <a:prstGeom prst="rect">
                <a:avLst/>
              </a:prstGeom>
              <a:grpFill/>
            </p:spPr>
          </p:pic>
          <p:pic>
            <p:nvPicPr>
              <p:cNvPr id="121" name="Picture 120"/>
              <p:cNvPicPr>
                <a:picLocks noChangeAspect="1"/>
              </p:cNvPicPr>
              <p:nvPr/>
            </p:nvPicPr>
            <p:blipFill rotWithShape="1">
              <a:blip r:embed="rId7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428" t="21428" r="21428" b="21428"/>
              <a:stretch/>
            </p:blipFill>
            <p:spPr>
              <a:xfrm>
                <a:off x="6202201" y="4699151"/>
                <a:ext cx="242059" cy="242059"/>
              </a:xfrm>
              <a:prstGeom prst="rect">
                <a:avLst/>
              </a:prstGeom>
              <a:grpFill/>
            </p:spPr>
          </p:pic>
          <p:pic>
            <p:nvPicPr>
              <p:cNvPr id="122" name="Picture 121"/>
              <p:cNvPicPr>
                <a:picLocks noChangeAspect="1"/>
              </p:cNvPicPr>
              <p:nvPr/>
            </p:nvPicPr>
            <p:blipFill rotWithShape="1">
              <a:blip r:embed="rId7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428" t="21428" r="21428" b="21428"/>
              <a:stretch/>
            </p:blipFill>
            <p:spPr>
              <a:xfrm>
                <a:off x="6490241" y="4699151"/>
                <a:ext cx="242059" cy="242059"/>
              </a:xfrm>
              <a:prstGeom prst="rect">
                <a:avLst/>
              </a:prstGeom>
              <a:grpFill/>
            </p:spPr>
          </p:pic>
          <p:pic>
            <p:nvPicPr>
              <p:cNvPr id="123" name="Picture 122"/>
              <p:cNvPicPr>
                <a:picLocks noChangeAspect="1"/>
              </p:cNvPicPr>
              <p:nvPr/>
            </p:nvPicPr>
            <p:blipFill rotWithShape="1">
              <a:blip r:embed="rId7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428" t="21428" r="21428" b="21428"/>
              <a:stretch/>
            </p:blipFill>
            <p:spPr>
              <a:xfrm>
                <a:off x="5914161" y="4987191"/>
                <a:ext cx="242059" cy="242059"/>
              </a:xfrm>
              <a:prstGeom prst="rect">
                <a:avLst/>
              </a:prstGeom>
              <a:grpFill/>
            </p:spPr>
          </p:pic>
          <p:pic>
            <p:nvPicPr>
              <p:cNvPr id="124" name="Picture 123"/>
              <p:cNvPicPr>
                <a:picLocks noChangeAspect="1"/>
              </p:cNvPicPr>
              <p:nvPr/>
            </p:nvPicPr>
            <p:blipFill rotWithShape="1">
              <a:blip r:embed="rId7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428" t="21428" r="21428" b="21428"/>
              <a:stretch/>
            </p:blipFill>
            <p:spPr>
              <a:xfrm>
                <a:off x="6202201" y="4987191"/>
                <a:ext cx="242059" cy="242059"/>
              </a:xfrm>
              <a:prstGeom prst="rect">
                <a:avLst/>
              </a:prstGeom>
              <a:grpFill/>
            </p:spPr>
          </p:pic>
          <p:pic>
            <p:nvPicPr>
              <p:cNvPr id="125" name="Picture 124"/>
              <p:cNvPicPr>
                <a:picLocks noChangeAspect="1"/>
              </p:cNvPicPr>
              <p:nvPr/>
            </p:nvPicPr>
            <p:blipFill rotWithShape="1">
              <a:blip r:embed="rId7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428" t="21428" r="21428" b="21428"/>
              <a:stretch/>
            </p:blipFill>
            <p:spPr>
              <a:xfrm>
                <a:off x="6490241" y="4987191"/>
                <a:ext cx="242059" cy="242059"/>
              </a:xfrm>
              <a:prstGeom prst="rect">
                <a:avLst/>
              </a:prstGeom>
              <a:grpFill/>
            </p:spPr>
          </p:pic>
          <p:pic>
            <p:nvPicPr>
              <p:cNvPr id="126" name="Picture 125"/>
              <p:cNvPicPr>
                <a:picLocks noChangeAspect="1"/>
              </p:cNvPicPr>
              <p:nvPr/>
            </p:nvPicPr>
            <p:blipFill rotWithShape="1">
              <a:blip r:embed="rId7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428" t="21428" r="21428" b="21428"/>
              <a:stretch/>
            </p:blipFill>
            <p:spPr>
              <a:xfrm>
                <a:off x="5914161" y="5275231"/>
                <a:ext cx="242059" cy="242059"/>
              </a:xfrm>
              <a:prstGeom prst="rect">
                <a:avLst/>
              </a:prstGeom>
              <a:grpFill/>
            </p:spPr>
          </p:pic>
          <p:pic>
            <p:nvPicPr>
              <p:cNvPr id="127" name="Picture 126"/>
              <p:cNvPicPr>
                <a:picLocks noChangeAspect="1"/>
              </p:cNvPicPr>
              <p:nvPr/>
            </p:nvPicPr>
            <p:blipFill rotWithShape="1">
              <a:blip r:embed="rId7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428" t="21428" r="21428" b="21428"/>
              <a:stretch/>
            </p:blipFill>
            <p:spPr>
              <a:xfrm>
                <a:off x="6202201" y="5275231"/>
                <a:ext cx="242059" cy="242059"/>
              </a:xfrm>
              <a:prstGeom prst="rect">
                <a:avLst/>
              </a:prstGeom>
              <a:grpFill/>
            </p:spPr>
          </p:pic>
          <p:pic>
            <p:nvPicPr>
              <p:cNvPr id="128" name="Picture 127"/>
              <p:cNvPicPr>
                <a:picLocks noChangeAspect="1"/>
              </p:cNvPicPr>
              <p:nvPr/>
            </p:nvPicPr>
            <p:blipFill rotWithShape="1">
              <a:blip r:embed="rId7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428" t="21428" r="21428" b="21428"/>
              <a:stretch/>
            </p:blipFill>
            <p:spPr>
              <a:xfrm>
                <a:off x="6490241" y="5275231"/>
                <a:ext cx="242059" cy="242059"/>
              </a:xfrm>
              <a:prstGeom prst="rect">
                <a:avLst/>
              </a:prstGeom>
              <a:grpFill/>
            </p:spPr>
          </p:pic>
          <p:pic>
            <p:nvPicPr>
              <p:cNvPr id="129" name="Picture 128"/>
              <p:cNvPicPr>
                <a:picLocks noChangeAspect="1"/>
              </p:cNvPicPr>
              <p:nvPr/>
            </p:nvPicPr>
            <p:blipFill rotWithShape="1">
              <a:blip r:embed="rId7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428" t="21428" r="21428" b="21428"/>
              <a:stretch/>
            </p:blipFill>
            <p:spPr>
              <a:xfrm>
                <a:off x="5914161" y="5563271"/>
                <a:ext cx="242059" cy="242059"/>
              </a:xfrm>
              <a:prstGeom prst="rect">
                <a:avLst/>
              </a:prstGeom>
              <a:grpFill/>
            </p:spPr>
          </p:pic>
          <p:pic>
            <p:nvPicPr>
              <p:cNvPr id="130" name="Picture 129"/>
              <p:cNvPicPr>
                <a:picLocks noChangeAspect="1"/>
              </p:cNvPicPr>
              <p:nvPr/>
            </p:nvPicPr>
            <p:blipFill rotWithShape="1">
              <a:blip r:embed="rId7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428" t="21428" r="21428" b="21428"/>
              <a:stretch/>
            </p:blipFill>
            <p:spPr>
              <a:xfrm>
                <a:off x="6202201" y="5563271"/>
                <a:ext cx="242059" cy="242059"/>
              </a:xfrm>
              <a:prstGeom prst="rect">
                <a:avLst/>
              </a:prstGeom>
              <a:grpFill/>
            </p:spPr>
          </p:pic>
          <p:pic>
            <p:nvPicPr>
              <p:cNvPr id="131" name="Picture 130"/>
              <p:cNvPicPr>
                <a:picLocks noChangeAspect="1"/>
              </p:cNvPicPr>
              <p:nvPr/>
            </p:nvPicPr>
            <p:blipFill rotWithShape="1">
              <a:blip r:embed="rId7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428" t="21428" r="21428" b="21428"/>
              <a:stretch/>
            </p:blipFill>
            <p:spPr>
              <a:xfrm>
                <a:off x="6490241" y="5563271"/>
                <a:ext cx="242059" cy="242059"/>
              </a:xfrm>
              <a:prstGeom prst="rect">
                <a:avLst/>
              </a:prstGeom>
              <a:grpFill/>
            </p:spPr>
          </p:pic>
          <p:pic>
            <p:nvPicPr>
              <p:cNvPr id="132" name="Picture 131"/>
              <p:cNvPicPr>
                <a:picLocks noChangeAspect="1"/>
              </p:cNvPicPr>
              <p:nvPr/>
            </p:nvPicPr>
            <p:blipFill rotWithShape="1">
              <a:blip r:embed="rId7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428" t="21428" r="21428" b="21428"/>
              <a:stretch/>
            </p:blipFill>
            <p:spPr>
              <a:xfrm>
                <a:off x="5626121" y="4699151"/>
                <a:ext cx="242059" cy="242059"/>
              </a:xfrm>
              <a:prstGeom prst="rect">
                <a:avLst/>
              </a:prstGeom>
              <a:grpFill/>
            </p:spPr>
          </p:pic>
          <p:pic>
            <p:nvPicPr>
              <p:cNvPr id="133" name="Picture 132"/>
              <p:cNvPicPr>
                <a:picLocks noChangeAspect="1"/>
              </p:cNvPicPr>
              <p:nvPr/>
            </p:nvPicPr>
            <p:blipFill rotWithShape="1">
              <a:blip r:embed="rId7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428" t="21428" r="21428" b="21428"/>
              <a:stretch/>
            </p:blipFill>
            <p:spPr>
              <a:xfrm>
                <a:off x="5626121" y="4987191"/>
                <a:ext cx="242059" cy="242059"/>
              </a:xfrm>
              <a:prstGeom prst="rect">
                <a:avLst/>
              </a:prstGeom>
              <a:grpFill/>
            </p:spPr>
          </p:pic>
          <p:pic>
            <p:nvPicPr>
              <p:cNvPr id="134" name="Picture 133"/>
              <p:cNvPicPr>
                <a:picLocks noChangeAspect="1"/>
              </p:cNvPicPr>
              <p:nvPr/>
            </p:nvPicPr>
            <p:blipFill rotWithShape="1">
              <a:blip r:embed="rId7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428" t="21428" r="21428" b="21428"/>
              <a:stretch/>
            </p:blipFill>
            <p:spPr>
              <a:xfrm>
                <a:off x="5626121" y="5275231"/>
                <a:ext cx="242059" cy="242059"/>
              </a:xfrm>
              <a:prstGeom prst="rect">
                <a:avLst/>
              </a:prstGeom>
              <a:grpFill/>
            </p:spPr>
          </p:pic>
          <p:pic>
            <p:nvPicPr>
              <p:cNvPr id="135" name="Picture 134"/>
              <p:cNvPicPr>
                <a:picLocks noChangeAspect="1"/>
              </p:cNvPicPr>
              <p:nvPr/>
            </p:nvPicPr>
            <p:blipFill rotWithShape="1">
              <a:blip r:embed="rId7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428" t="21428" r="21428" b="21428"/>
              <a:stretch/>
            </p:blipFill>
            <p:spPr>
              <a:xfrm>
                <a:off x="5626121" y="5563271"/>
                <a:ext cx="242059" cy="242059"/>
              </a:xfrm>
              <a:prstGeom prst="rect">
                <a:avLst/>
              </a:prstGeom>
              <a:grpFill/>
            </p:spPr>
          </p:pic>
        </p:grpSp>
        <p:sp>
          <p:nvSpPr>
            <p:cNvPr id="80" name="TextBox 123"/>
            <p:cNvSpPr txBox="1"/>
            <p:nvPr/>
          </p:nvSpPr>
          <p:spPr>
            <a:xfrm>
              <a:off x="4814648" y="4958327"/>
              <a:ext cx="130188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/>
                <a:t>Power Board</a:t>
              </a:r>
            </a:p>
          </p:txBody>
        </p:sp>
        <p:sp>
          <p:nvSpPr>
            <p:cNvPr id="81" name="Rectangle 80"/>
            <p:cNvSpPr/>
            <p:nvPr/>
          </p:nvSpPr>
          <p:spPr>
            <a:xfrm>
              <a:off x="2387172" y="4233371"/>
              <a:ext cx="987827" cy="357656"/>
            </a:xfrm>
            <a:prstGeom prst="rect">
              <a:avLst/>
            </a:prstGeom>
            <a:noFill/>
            <a:ln>
              <a:solidFill>
                <a:srgbClr val="2445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050" dirty="0">
                  <a:solidFill>
                    <a:schemeClr val="tx1"/>
                  </a:solidFill>
                </a:rPr>
                <a:t>Filtering Capacitors</a:t>
              </a:r>
            </a:p>
          </p:txBody>
        </p:sp>
        <p:sp>
          <p:nvSpPr>
            <p:cNvPr id="82" name="TextBox 126"/>
            <p:cNvSpPr txBox="1"/>
            <p:nvPr/>
          </p:nvSpPr>
          <p:spPr>
            <a:xfrm>
              <a:off x="3297464" y="3405297"/>
              <a:ext cx="12868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 err="1"/>
                <a:t>Samtec</a:t>
              </a:r>
              <a:r>
                <a:rPr lang="en-US" sz="1200" dirty="0"/>
                <a:t> </a:t>
              </a:r>
              <a:r>
                <a:rPr lang="en-US" sz="1200" dirty="0" err="1"/>
                <a:t>Twinax</a:t>
              </a:r>
              <a:r>
                <a:rPr lang="en-US" sz="1200" dirty="0"/>
                <a:t> “</a:t>
              </a:r>
              <a:r>
                <a:rPr lang="en-US" sz="1200" dirty="0" err="1"/>
                <a:t>FireFly</a:t>
              </a:r>
              <a:r>
                <a:rPr lang="en-US" sz="1200" dirty="0"/>
                <a:t>”</a:t>
              </a:r>
            </a:p>
          </p:txBody>
        </p:sp>
        <p:sp>
          <p:nvSpPr>
            <p:cNvPr id="83" name="TextBox 127"/>
            <p:cNvSpPr txBox="1"/>
            <p:nvPr/>
          </p:nvSpPr>
          <p:spPr>
            <a:xfrm>
              <a:off x="3018512" y="2586559"/>
              <a:ext cx="179613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100" dirty="0"/>
                <a:t>9 Data (1.2Gbps)</a:t>
              </a:r>
            </a:p>
            <a:p>
              <a:r>
                <a:rPr lang="en-US" sz="1100" dirty="0"/>
                <a:t>1 Clock, 1 Control/Trigger</a:t>
              </a:r>
            </a:p>
          </p:txBody>
        </p:sp>
        <p:sp>
          <p:nvSpPr>
            <p:cNvPr id="84" name="Right Arrow 83"/>
            <p:cNvSpPr/>
            <p:nvPr/>
          </p:nvSpPr>
          <p:spPr>
            <a:xfrm rot="10800000">
              <a:off x="3409480" y="4284961"/>
              <a:ext cx="1405166" cy="215908"/>
            </a:xfrm>
            <a:prstGeom prst="rightArrow">
              <a:avLst/>
            </a:prstGeom>
            <a:solidFill>
              <a:srgbClr val="24459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85" name="TextBox 129"/>
            <p:cNvSpPr txBox="1"/>
            <p:nvPr/>
          </p:nvSpPr>
          <p:spPr>
            <a:xfrm>
              <a:off x="4874531" y="1982934"/>
              <a:ext cx="114421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100" dirty="0" smtClean="0"/>
                <a:t>Readout Unit</a:t>
              </a:r>
            </a:p>
            <a:p>
              <a:r>
                <a:rPr lang="en-US" sz="1100" dirty="0" smtClean="0"/>
                <a:t>Front End</a:t>
              </a:r>
              <a:endParaRPr lang="en-US" sz="1100" dirty="0"/>
            </a:p>
          </p:txBody>
        </p:sp>
        <p:sp>
          <p:nvSpPr>
            <p:cNvPr id="86" name="TextBox 130"/>
            <p:cNvSpPr txBox="1"/>
            <p:nvPr/>
          </p:nvSpPr>
          <p:spPr>
            <a:xfrm>
              <a:off x="3620383" y="4442162"/>
              <a:ext cx="10728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200" dirty="0"/>
                <a:t>Regulated Power</a:t>
              </a:r>
            </a:p>
          </p:txBody>
        </p:sp>
        <p:sp>
          <p:nvSpPr>
            <p:cNvPr id="87" name="TextBox 131"/>
            <p:cNvSpPr txBox="1"/>
            <p:nvPr/>
          </p:nvSpPr>
          <p:spPr>
            <a:xfrm>
              <a:off x="7793949" y="3417382"/>
              <a:ext cx="111337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200" dirty="0" smtClean="0"/>
                <a:t>FELIX</a:t>
              </a:r>
            </a:p>
            <a:p>
              <a:pPr algn="ctr"/>
              <a:r>
                <a:rPr lang="en-US" sz="1200" dirty="0" smtClean="0"/>
                <a:t>Back End</a:t>
              </a:r>
              <a:endParaRPr lang="en-US" sz="1200" dirty="0"/>
            </a:p>
          </p:txBody>
        </p:sp>
        <p:sp>
          <p:nvSpPr>
            <p:cNvPr id="88" name="Right Arrow 87"/>
            <p:cNvSpPr/>
            <p:nvPr/>
          </p:nvSpPr>
          <p:spPr>
            <a:xfrm>
              <a:off x="6265217" y="2899069"/>
              <a:ext cx="1320971" cy="432000"/>
            </a:xfrm>
            <a:prstGeom prst="rightArrow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900" dirty="0">
                  <a:solidFill>
                    <a:schemeClr val="tx1"/>
                  </a:solidFill>
                  <a:latin typeface="Calibri Light" panose="020F0302020204030204" pitchFamily="34" charset="0"/>
                </a:rPr>
                <a:t>Data (9.6 Gb/s max)</a:t>
              </a:r>
            </a:p>
          </p:txBody>
        </p:sp>
        <p:sp>
          <p:nvSpPr>
            <p:cNvPr id="89" name="Left-Right Arrow 88"/>
            <p:cNvSpPr/>
            <p:nvPr/>
          </p:nvSpPr>
          <p:spPr>
            <a:xfrm>
              <a:off x="6265217" y="2467069"/>
              <a:ext cx="1320970" cy="432000"/>
            </a:xfrm>
            <a:prstGeom prst="leftRightArrow">
              <a:avLst/>
            </a:prstGeom>
            <a:solidFill>
              <a:srgbClr val="F296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900" b="1" dirty="0">
                  <a:solidFill>
                    <a:schemeClr val="tx1"/>
                  </a:solidFill>
                  <a:latin typeface="Calibri Light" panose="020F0302020204030204" pitchFamily="34" charset="0"/>
                </a:rPr>
                <a:t>Control</a:t>
              </a:r>
            </a:p>
          </p:txBody>
        </p:sp>
        <p:sp>
          <p:nvSpPr>
            <p:cNvPr id="90" name="Left Arrow 89"/>
            <p:cNvSpPr/>
            <p:nvPr/>
          </p:nvSpPr>
          <p:spPr>
            <a:xfrm>
              <a:off x="6265218" y="3201381"/>
              <a:ext cx="1305253" cy="432000"/>
            </a:xfrm>
            <a:prstGeom prst="leftArrow">
              <a:avLst/>
            </a:prstGeom>
            <a:solidFill>
              <a:srgbClr val="FF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000" b="1" dirty="0">
                  <a:solidFill>
                    <a:schemeClr val="bg1"/>
                  </a:solidFill>
                  <a:latin typeface="Calibri Light" panose="020F0302020204030204" pitchFamily="34" charset="0"/>
                </a:rPr>
                <a:t>Trigger</a:t>
              </a:r>
            </a:p>
          </p:txBody>
        </p:sp>
        <p:sp>
          <p:nvSpPr>
            <p:cNvPr id="91" name="TextBox 142"/>
            <p:cNvSpPr txBox="1"/>
            <p:nvPr/>
          </p:nvSpPr>
          <p:spPr>
            <a:xfrm>
              <a:off x="121974" y="4007965"/>
              <a:ext cx="8408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 err="1"/>
                <a:t>Alpide</a:t>
              </a:r>
              <a:r>
                <a:rPr lang="en-US" sz="1200" dirty="0"/>
                <a:t> Sensors</a:t>
              </a:r>
            </a:p>
          </p:txBody>
        </p:sp>
        <p:cxnSp>
          <p:nvCxnSpPr>
            <p:cNvPr id="92" name="Straight Arrow Connector 91"/>
            <p:cNvCxnSpPr>
              <a:stCxn id="91" idx="0"/>
            </p:cNvCxnSpPr>
            <p:nvPr/>
          </p:nvCxnSpPr>
          <p:spPr>
            <a:xfrm flipH="1" flipV="1">
              <a:off x="343010" y="3272496"/>
              <a:ext cx="199387" cy="735469"/>
            </a:xfrm>
            <a:prstGeom prst="straightConnector1">
              <a:avLst/>
            </a:prstGeom>
            <a:ln>
              <a:solidFill>
                <a:srgbClr val="2445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Arrow Connector 92"/>
            <p:cNvCxnSpPr>
              <a:stCxn id="91" idx="0"/>
            </p:cNvCxnSpPr>
            <p:nvPr/>
          </p:nvCxnSpPr>
          <p:spPr>
            <a:xfrm flipV="1">
              <a:off x="542397" y="3272496"/>
              <a:ext cx="16901" cy="735469"/>
            </a:xfrm>
            <a:prstGeom prst="straightConnector1">
              <a:avLst/>
            </a:prstGeom>
            <a:ln>
              <a:solidFill>
                <a:srgbClr val="2445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Arrow Connector 93"/>
            <p:cNvCxnSpPr>
              <a:stCxn id="91" idx="2"/>
            </p:cNvCxnSpPr>
            <p:nvPr/>
          </p:nvCxnSpPr>
          <p:spPr>
            <a:xfrm flipV="1">
              <a:off x="542396" y="4390393"/>
              <a:ext cx="591276" cy="79236"/>
            </a:xfrm>
            <a:prstGeom prst="straightConnector1">
              <a:avLst/>
            </a:prstGeom>
            <a:ln>
              <a:solidFill>
                <a:srgbClr val="2445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TextBox 149"/>
            <p:cNvSpPr txBox="1"/>
            <p:nvPr/>
          </p:nvSpPr>
          <p:spPr>
            <a:xfrm>
              <a:off x="1259648" y="3825353"/>
              <a:ext cx="45217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/>
                <a:t>FPC</a:t>
              </a:r>
            </a:p>
          </p:txBody>
        </p:sp>
        <p:sp>
          <p:nvSpPr>
            <p:cNvPr id="96" name="TextBox 152"/>
            <p:cNvSpPr txBox="1"/>
            <p:nvPr/>
          </p:nvSpPr>
          <p:spPr>
            <a:xfrm>
              <a:off x="1441622" y="4500873"/>
              <a:ext cx="7234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/>
                <a:t>Cold Plate</a:t>
              </a:r>
            </a:p>
          </p:txBody>
        </p:sp>
        <p:cxnSp>
          <p:nvCxnSpPr>
            <p:cNvPr id="97" name="Elbow Connector 96"/>
            <p:cNvCxnSpPr>
              <a:stCxn id="81" idx="0"/>
            </p:cNvCxnSpPr>
            <p:nvPr/>
          </p:nvCxnSpPr>
          <p:spPr>
            <a:xfrm rot="16200000" flipV="1">
              <a:off x="2331420" y="3683706"/>
              <a:ext cx="373078" cy="726252"/>
            </a:xfrm>
            <a:prstGeom prst="bentConnector2">
              <a:avLst/>
            </a:prstGeom>
            <a:ln w="28575">
              <a:solidFill>
                <a:srgbClr val="2445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TextBox 157"/>
            <p:cNvSpPr txBox="1"/>
            <p:nvPr/>
          </p:nvSpPr>
          <p:spPr>
            <a:xfrm>
              <a:off x="4867263" y="4274332"/>
              <a:ext cx="9723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/>
                <a:t>regulators</a:t>
              </a:r>
            </a:p>
          </p:txBody>
        </p:sp>
        <p:cxnSp>
          <p:nvCxnSpPr>
            <p:cNvPr id="99" name="Straight Arrow Connector 98"/>
            <p:cNvCxnSpPr>
              <a:endCxn id="119" idx="0"/>
            </p:cNvCxnSpPr>
            <p:nvPr/>
          </p:nvCxnSpPr>
          <p:spPr>
            <a:xfrm>
              <a:off x="5353449" y="3543794"/>
              <a:ext cx="1" cy="195527"/>
            </a:xfrm>
            <a:prstGeom prst="straightConnector1">
              <a:avLst/>
            </a:prstGeom>
            <a:ln>
              <a:solidFill>
                <a:schemeClr val="accent2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TextBox 161"/>
            <p:cNvSpPr txBox="1"/>
            <p:nvPr/>
          </p:nvSpPr>
          <p:spPr>
            <a:xfrm>
              <a:off x="2170635" y="3808712"/>
              <a:ext cx="76668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/>
                <a:t>Power</a:t>
              </a:r>
            </a:p>
          </p:txBody>
        </p:sp>
        <p:sp>
          <p:nvSpPr>
            <p:cNvPr id="101" name="Left Brace 100"/>
            <p:cNvSpPr/>
            <p:nvPr/>
          </p:nvSpPr>
          <p:spPr>
            <a:xfrm rot="5400000">
              <a:off x="3752764" y="1527738"/>
              <a:ext cx="327635" cy="1796133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02" name="TextBox 163"/>
            <p:cNvSpPr txBox="1"/>
            <p:nvPr/>
          </p:nvSpPr>
          <p:spPr>
            <a:xfrm>
              <a:off x="3606549" y="1962871"/>
              <a:ext cx="6640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/>
                <a:t>5-10 m</a:t>
              </a:r>
            </a:p>
          </p:txBody>
        </p:sp>
        <p:sp>
          <p:nvSpPr>
            <p:cNvPr id="103" name="TextBox 166"/>
            <p:cNvSpPr txBox="1"/>
            <p:nvPr/>
          </p:nvSpPr>
          <p:spPr>
            <a:xfrm>
              <a:off x="6249316" y="2211228"/>
              <a:ext cx="1263369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50" dirty="0"/>
                <a:t>GBT Optical Links</a:t>
              </a:r>
            </a:p>
          </p:txBody>
        </p:sp>
        <p:sp>
          <p:nvSpPr>
            <p:cNvPr id="104" name="TextBox 167"/>
            <p:cNvSpPr txBox="1"/>
            <p:nvPr/>
          </p:nvSpPr>
          <p:spPr>
            <a:xfrm>
              <a:off x="542396" y="2467073"/>
              <a:ext cx="1357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/>
                <a:t>9-sensor Stave</a:t>
              </a:r>
            </a:p>
          </p:txBody>
        </p:sp>
        <p:sp>
          <p:nvSpPr>
            <p:cNvPr id="105" name="Rectangle 104"/>
            <p:cNvSpPr/>
            <p:nvPr/>
          </p:nvSpPr>
          <p:spPr>
            <a:xfrm rot="16200000">
              <a:off x="7979118" y="1806666"/>
              <a:ext cx="576081" cy="4320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200" dirty="0">
                  <a:latin typeface="Calibri Light" panose="020F0302020204030204" pitchFamily="34" charset="0"/>
                </a:rPr>
                <a:t>DCS</a:t>
              </a:r>
            </a:p>
          </p:txBody>
        </p:sp>
        <p:cxnSp>
          <p:nvCxnSpPr>
            <p:cNvPr id="106" name="Straight Arrow Connector 105"/>
            <p:cNvCxnSpPr/>
            <p:nvPr/>
          </p:nvCxnSpPr>
          <p:spPr>
            <a:xfrm>
              <a:off x="5852178" y="2022668"/>
              <a:ext cx="0" cy="335595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ys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Arrow Connector 106"/>
            <p:cNvCxnSpPr>
              <a:endCxn id="105" idx="0"/>
            </p:cNvCxnSpPr>
            <p:nvPr/>
          </p:nvCxnSpPr>
          <p:spPr>
            <a:xfrm flipV="1">
              <a:off x="5852178" y="2022666"/>
              <a:ext cx="2198980" cy="5122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TextBox 66"/>
            <p:cNvSpPr txBox="1"/>
            <p:nvPr/>
          </p:nvSpPr>
          <p:spPr>
            <a:xfrm>
              <a:off x="6986121" y="1811759"/>
              <a:ext cx="792109" cy="210909"/>
            </a:xfrm>
            <a:prstGeom prst="rect">
              <a:avLst/>
            </a:prstGeom>
            <a:noFill/>
          </p:spPr>
          <p:txBody>
            <a:bodyPr wrap="none" tIns="36000" bIns="36000" rtlCol="0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>
                  <a:solidFill>
                    <a:schemeClr val="tx2"/>
                  </a:solidFill>
                  <a:latin typeface="Calibri Light" panose="020F0302020204030204" pitchFamily="34" charset="0"/>
                </a:rPr>
                <a:t>CAN bus</a:t>
              </a:r>
            </a:p>
          </p:txBody>
        </p:sp>
        <p:cxnSp>
          <p:nvCxnSpPr>
            <p:cNvPr id="109" name="Straight Arrow Connector 108"/>
            <p:cNvCxnSpPr/>
            <p:nvPr/>
          </p:nvCxnSpPr>
          <p:spPr>
            <a:xfrm>
              <a:off x="8289586" y="2298349"/>
              <a:ext cx="0" cy="337711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10" name="Picture 109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605220" y="2620379"/>
              <a:ext cx="1353052" cy="834980"/>
            </a:xfrm>
            <a:prstGeom prst="rect">
              <a:avLst/>
            </a:prstGeom>
          </p:spPr>
        </p:pic>
        <p:sp>
          <p:nvSpPr>
            <p:cNvPr id="111" name="Rectangle 110"/>
            <p:cNvSpPr/>
            <p:nvPr/>
          </p:nvSpPr>
          <p:spPr>
            <a:xfrm rot="16200000">
              <a:off x="6440001" y="4121494"/>
              <a:ext cx="1518665" cy="432000"/>
            </a:xfrm>
            <a:prstGeom prst="rect">
              <a:avLst/>
            </a:prstGeom>
            <a:noFill/>
            <a:ln w="19050">
              <a:solidFill>
                <a:srgbClr val="C00000"/>
              </a:solidFill>
              <a:prstDash val="sysDot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200" dirty="0">
                  <a:latin typeface="Calibri Light" panose="020F0302020204030204" pitchFamily="34" charset="0"/>
                </a:rPr>
                <a:t>Power supplies</a:t>
              </a:r>
            </a:p>
          </p:txBody>
        </p:sp>
        <p:sp>
          <p:nvSpPr>
            <p:cNvPr id="112" name="Left Arrow 111"/>
            <p:cNvSpPr/>
            <p:nvPr/>
          </p:nvSpPr>
          <p:spPr>
            <a:xfrm>
              <a:off x="5820016" y="4159026"/>
              <a:ext cx="1148548" cy="432000"/>
            </a:xfrm>
            <a:prstGeom prst="leftArrow">
              <a:avLst/>
            </a:prstGeom>
            <a:solidFill>
              <a:srgbClr val="C0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800" dirty="0">
                  <a:solidFill>
                    <a:schemeClr val="tx1"/>
                  </a:solidFill>
                  <a:latin typeface="Calibri Light" panose="020F0302020204030204" pitchFamily="34" charset="0"/>
                </a:rPr>
                <a:t>Power</a:t>
              </a:r>
            </a:p>
          </p:txBody>
        </p:sp>
        <p:sp>
          <p:nvSpPr>
            <p:cNvPr id="113" name="Left Arrow 112"/>
            <p:cNvSpPr/>
            <p:nvPr/>
          </p:nvSpPr>
          <p:spPr>
            <a:xfrm rot="16200000">
              <a:off x="8212104" y="1843454"/>
              <a:ext cx="1146878" cy="345457"/>
            </a:xfrm>
            <a:prstGeom prst="leftArrow">
              <a:avLst/>
            </a:prstGeom>
            <a:solidFill>
              <a:srgbClr val="FF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000" b="1" dirty="0">
                  <a:solidFill>
                    <a:schemeClr val="bg1"/>
                  </a:solidFill>
                  <a:latin typeface="Calibri Light" panose="020F0302020204030204" pitchFamily="34" charset="0"/>
                </a:rPr>
                <a:t>Trigger &amp; Clock</a:t>
              </a:r>
            </a:p>
          </p:txBody>
        </p:sp>
        <p:cxnSp>
          <p:nvCxnSpPr>
            <p:cNvPr id="114" name="Straight Connector 113"/>
            <p:cNvCxnSpPr/>
            <p:nvPr/>
          </p:nvCxnSpPr>
          <p:spPr bwMode="auto">
            <a:xfrm>
              <a:off x="3620385" y="1442743"/>
              <a:ext cx="16933" cy="3990375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5" name="Straight Connector 114"/>
            <p:cNvCxnSpPr/>
            <p:nvPr/>
          </p:nvCxnSpPr>
          <p:spPr bwMode="auto">
            <a:xfrm flipH="1">
              <a:off x="6700504" y="1459609"/>
              <a:ext cx="18480" cy="3885641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7" name="TextBox 65"/>
            <p:cNvSpPr txBox="1"/>
            <p:nvPr/>
          </p:nvSpPr>
          <p:spPr>
            <a:xfrm>
              <a:off x="4394122" y="5128318"/>
              <a:ext cx="18128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>
                  <a:solidFill>
                    <a:srgbClr val="FF0000"/>
                  </a:solidFill>
                  <a:latin typeface="+mj-lt"/>
                </a:rPr>
                <a:t>Experimental Hall</a:t>
              </a:r>
            </a:p>
          </p:txBody>
        </p:sp>
      </p:grpSp>
      <p:sp>
        <p:nvSpPr>
          <p:cNvPr id="136" name="Content Placeholder 2"/>
          <p:cNvSpPr txBox="1">
            <a:spLocks/>
          </p:cNvSpPr>
          <p:nvPr/>
        </p:nvSpPr>
        <p:spPr bwMode="auto">
          <a:xfrm>
            <a:off x="776362" y="4800600"/>
            <a:ext cx="8291438" cy="2285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sz="1800" b="1" dirty="0" smtClean="0">
                <a:solidFill>
                  <a:srgbClr val="FF0000"/>
                </a:solidFill>
              </a:rPr>
              <a:t>Front End</a:t>
            </a:r>
            <a:r>
              <a:rPr lang="en-US" sz="1800" dirty="0" smtClean="0">
                <a:solidFill>
                  <a:srgbClr val="FF0000"/>
                </a:solidFill>
              </a:rPr>
              <a:t>-Readout Unit</a:t>
            </a:r>
          </a:p>
          <a:p>
            <a:r>
              <a:rPr lang="en-US" sz="1800" dirty="0" smtClean="0"/>
              <a:t>Data </a:t>
            </a:r>
            <a:r>
              <a:rPr lang="en-US" sz="1800" b="1" dirty="0" smtClean="0"/>
              <a:t>readout</a:t>
            </a:r>
            <a:r>
              <a:rPr lang="en-US" sz="1800" dirty="0" smtClean="0"/>
              <a:t> from </a:t>
            </a:r>
            <a:r>
              <a:rPr lang="en-US" sz="1800" b="1" dirty="0" smtClean="0"/>
              <a:t>Stave</a:t>
            </a:r>
            <a:r>
              <a:rPr lang="en-US" sz="1800" dirty="0" smtClean="0"/>
              <a:t> </a:t>
            </a:r>
          </a:p>
          <a:p>
            <a:r>
              <a:rPr lang="en-US" sz="1800" dirty="0" smtClean="0"/>
              <a:t>Stave </a:t>
            </a:r>
            <a:r>
              <a:rPr lang="en-US" sz="1800" b="1" dirty="0"/>
              <a:t>status</a:t>
            </a:r>
            <a:r>
              <a:rPr lang="en-US" sz="1800" dirty="0"/>
              <a:t> and </a:t>
            </a:r>
            <a:r>
              <a:rPr lang="en-US" sz="1800" b="1" dirty="0"/>
              <a:t>power</a:t>
            </a:r>
            <a:r>
              <a:rPr lang="en-US" sz="1800" dirty="0"/>
              <a:t> </a:t>
            </a:r>
            <a:r>
              <a:rPr lang="en-US" sz="1800" b="1" dirty="0"/>
              <a:t>control</a:t>
            </a:r>
            <a:r>
              <a:rPr lang="en-US" sz="1800" dirty="0"/>
              <a:t> </a:t>
            </a:r>
            <a:r>
              <a:rPr lang="en-US" sz="1800" dirty="0" smtClean="0"/>
              <a:t>			</a:t>
            </a:r>
          </a:p>
          <a:p>
            <a:r>
              <a:rPr lang="en-US" sz="1800" b="1" dirty="0" smtClean="0"/>
              <a:t>Control</a:t>
            </a:r>
            <a:r>
              <a:rPr lang="en-US" sz="1800" dirty="0" smtClean="0"/>
              <a:t> </a:t>
            </a:r>
            <a:r>
              <a:rPr lang="en-US" sz="1800" dirty="0"/>
              <a:t>and </a:t>
            </a:r>
            <a:r>
              <a:rPr lang="en-US" sz="1800" b="1" dirty="0"/>
              <a:t>m</a:t>
            </a:r>
            <a:r>
              <a:rPr lang="en-US" sz="1800" b="1" dirty="0" smtClean="0"/>
              <a:t>onitoring</a:t>
            </a:r>
            <a:r>
              <a:rPr lang="en-US" sz="1800" dirty="0" smtClean="0"/>
              <a:t> </a:t>
            </a:r>
            <a:r>
              <a:rPr lang="en-US" sz="1800" dirty="0"/>
              <a:t>to/from the </a:t>
            </a:r>
            <a:r>
              <a:rPr lang="en-US" sz="1800" b="1" dirty="0"/>
              <a:t>sensors </a:t>
            </a:r>
          </a:p>
          <a:p>
            <a:r>
              <a:rPr lang="en-US" sz="1800" b="1" dirty="0" smtClean="0"/>
              <a:t>Trigger</a:t>
            </a:r>
            <a:r>
              <a:rPr lang="en-US" sz="1800" dirty="0" smtClean="0"/>
              <a:t> &amp; </a:t>
            </a:r>
            <a:r>
              <a:rPr lang="en-US" sz="1800" b="1" dirty="0"/>
              <a:t>b</a:t>
            </a:r>
            <a:r>
              <a:rPr lang="en-US" sz="1800" b="1" dirty="0" smtClean="0"/>
              <a:t>usy</a:t>
            </a:r>
            <a:r>
              <a:rPr lang="en-US" sz="1800" dirty="0" smtClean="0"/>
              <a:t> management </a:t>
            </a:r>
          </a:p>
          <a:p>
            <a:r>
              <a:rPr lang="en-US" sz="1800" b="1" dirty="0" smtClean="0"/>
              <a:t>Data</a:t>
            </a:r>
            <a:r>
              <a:rPr lang="en-US" sz="1800" dirty="0" smtClean="0"/>
              <a:t> building and </a:t>
            </a:r>
            <a:r>
              <a:rPr lang="en-US" sz="1800" b="1" dirty="0" smtClean="0"/>
              <a:t>transmission</a:t>
            </a:r>
            <a:r>
              <a:rPr lang="en-US" sz="1800" dirty="0" smtClean="0"/>
              <a:t> through the rad-hard Giga Bit Transceivers</a:t>
            </a:r>
            <a:endParaRPr lang="en-US" sz="1800" b="1" dirty="0" smtClean="0"/>
          </a:p>
        </p:txBody>
      </p:sp>
      <p:sp>
        <p:nvSpPr>
          <p:cNvPr id="137" name="Slide Number Placeholder 53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200" kern="1200" smtClean="0">
                <a:solidFill>
                  <a:srgbClr val="898989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470E2682-44F7-8547-94DE-E699237E1B96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139" name="Rectangle 138"/>
          <p:cNvSpPr/>
          <p:nvPr/>
        </p:nvSpPr>
        <p:spPr>
          <a:xfrm>
            <a:off x="35032" y="810225"/>
            <a:ext cx="3622568" cy="3990375"/>
          </a:xfrm>
          <a:prstGeom prst="rect">
            <a:avLst/>
          </a:prstGeom>
          <a:gradFill>
            <a:gsLst>
              <a:gs pos="0">
                <a:schemeClr val="bg1">
                  <a:alpha val="73000"/>
                </a:schemeClr>
              </a:gs>
              <a:gs pos="100000">
                <a:schemeClr val="bg1">
                  <a:alpha val="67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Rectangle 139"/>
          <p:cNvSpPr/>
          <p:nvPr/>
        </p:nvSpPr>
        <p:spPr>
          <a:xfrm>
            <a:off x="7590470" y="842708"/>
            <a:ext cx="1537177" cy="3990375"/>
          </a:xfrm>
          <a:prstGeom prst="rect">
            <a:avLst/>
          </a:prstGeom>
          <a:gradFill>
            <a:gsLst>
              <a:gs pos="0">
                <a:schemeClr val="bg1">
                  <a:alpha val="73000"/>
                </a:schemeClr>
              </a:gs>
              <a:gs pos="100000">
                <a:schemeClr val="bg1">
                  <a:alpha val="67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04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9143999" cy="990600"/>
          </a:xfrm>
        </p:spPr>
        <p:txBody>
          <a:bodyPr/>
          <a:lstStyle/>
          <a:p>
            <a:r>
              <a:rPr lang="en-US" dirty="0" smtClean="0"/>
              <a:t>Readout Unit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600" y="3955370"/>
            <a:ext cx="5571262" cy="2902630"/>
          </a:xfrm>
          <a:prstGeom prst="rect">
            <a:avLst/>
          </a:prstGeom>
        </p:spPr>
      </p:pic>
      <p:sp>
        <p:nvSpPr>
          <p:cNvPr id="6" name="TextBox 22"/>
          <p:cNvSpPr txBox="1"/>
          <p:nvPr/>
        </p:nvSpPr>
        <p:spPr>
          <a:xfrm>
            <a:off x="6185161" y="6154579"/>
            <a:ext cx="2777089" cy="557271"/>
          </a:xfrm>
          <a:prstGeom prst="rect">
            <a:avLst/>
          </a:prstGeom>
          <a:noFill/>
          <a:ln>
            <a:noFill/>
          </a:ln>
        </p:spPr>
        <p:txBody>
          <a:bodyPr wrap="square" lIns="64202" tIns="32101" rIns="64202" bIns="32101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4672" fontAlgn="base">
              <a:spcBef>
                <a:spcPct val="0"/>
              </a:spcBef>
              <a:spcAft>
                <a:spcPct val="0"/>
              </a:spcAft>
            </a:pPr>
            <a:r>
              <a:rPr lang="nl-NL" sz="1600" dirty="0" smtClean="0">
                <a:solidFill>
                  <a:srgbClr val="FF00FF"/>
                </a:solidFill>
                <a:latin typeface="Calibri Light" panose="020F0302020204030204" pitchFamily="34" charset="0"/>
                <a:ea typeface="ＭＳ Ｐゴシック" pitchFamily="34" charset="-128"/>
              </a:rPr>
              <a:t>1 trigger downlink directly</a:t>
            </a:r>
          </a:p>
          <a:p>
            <a:pPr defTabSz="454672" fontAlgn="base">
              <a:spcBef>
                <a:spcPct val="0"/>
              </a:spcBef>
              <a:spcAft>
                <a:spcPct val="0"/>
              </a:spcAft>
            </a:pPr>
            <a:r>
              <a:rPr lang="nl-NL" sz="1600" dirty="0" smtClean="0">
                <a:solidFill>
                  <a:srgbClr val="FF00FF"/>
                </a:solidFill>
                <a:latin typeface="Calibri Light" panose="020F0302020204030204" pitchFamily="34" charset="0"/>
                <a:ea typeface="ＭＳ Ｐゴシック" pitchFamily="34" charset="-128"/>
              </a:rPr>
              <a:t>to ensure low latency</a:t>
            </a:r>
            <a:endParaRPr lang="nl-NL" sz="1600" dirty="0">
              <a:solidFill>
                <a:srgbClr val="FF00FF"/>
              </a:solidFill>
              <a:latin typeface="Calibri Light" panose="020F0302020204030204" pitchFamily="34" charset="0"/>
              <a:ea typeface="ＭＳ Ｐゴシック" pitchFamily="34" charset="-128"/>
            </a:endParaRPr>
          </a:p>
        </p:txBody>
      </p:sp>
      <p:sp>
        <p:nvSpPr>
          <p:cNvPr id="7" name="TextBox 24"/>
          <p:cNvSpPr txBox="1"/>
          <p:nvPr/>
        </p:nvSpPr>
        <p:spPr>
          <a:xfrm>
            <a:off x="1732421" y="4512063"/>
            <a:ext cx="515405" cy="311050"/>
          </a:xfrm>
          <a:prstGeom prst="rect">
            <a:avLst/>
          </a:prstGeom>
          <a:noFill/>
        </p:spPr>
        <p:txBody>
          <a:bodyPr wrap="none" lIns="64202" tIns="32101" rIns="64202" bIns="32101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4672" fontAlgn="base">
              <a:spcBef>
                <a:spcPct val="0"/>
              </a:spcBef>
              <a:spcAft>
                <a:spcPct val="0"/>
              </a:spcAft>
            </a:pPr>
            <a:r>
              <a:rPr lang="nl-NL" sz="1600" b="1" dirty="0" smtClean="0">
                <a:solidFill>
                  <a:schemeClr val="bg1"/>
                </a:solidFill>
                <a:latin typeface="Calibri Light" panose="020F0302020204030204" pitchFamily="34" charset="0"/>
                <a:ea typeface="ＭＳ Ｐゴシック" pitchFamily="34" charset="-128"/>
                <a:cs typeface="Calibri Light" panose="020F0302020204030204" pitchFamily="34" charset="0"/>
              </a:rPr>
              <a:t>VTTx</a:t>
            </a:r>
            <a:endParaRPr lang="nl-NL" sz="1600" b="1" dirty="0">
              <a:solidFill>
                <a:schemeClr val="bg1"/>
              </a:solidFill>
              <a:latin typeface="Calibri Light" panose="020F0302020204030204" pitchFamily="34" charset="0"/>
              <a:ea typeface="ＭＳ Ｐゴシック" pitchFamily="34" charset="-128"/>
              <a:cs typeface="Calibri Light" panose="020F0302020204030204" pitchFamily="34" charset="0"/>
            </a:endParaRPr>
          </a:p>
        </p:txBody>
      </p:sp>
      <p:sp>
        <p:nvSpPr>
          <p:cNvPr id="8" name="TextBox 25"/>
          <p:cNvSpPr txBox="1"/>
          <p:nvPr/>
        </p:nvSpPr>
        <p:spPr>
          <a:xfrm>
            <a:off x="1363127" y="4739268"/>
            <a:ext cx="532012" cy="311050"/>
          </a:xfrm>
          <a:prstGeom prst="rect">
            <a:avLst/>
          </a:prstGeom>
          <a:noFill/>
        </p:spPr>
        <p:txBody>
          <a:bodyPr wrap="none" lIns="64202" tIns="32101" rIns="64202" bIns="32101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4672" fontAlgn="base">
              <a:spcBef>
                <a:spcPct val="0"/>
              </a:spcBef>
              <a:spcAft>
                <a:spcPct val="0"/>
              </a:spcAft>
            </a:pPr>
            <a:r>
              <a:rPr lang="nl-NL" sz="1600" b="1" dirty="0" smtClean="0">
                <a:solidFill>
                  <a:schemeClr val="bg1"/>
                </a:solidFill>
                <a:latin typeface="Calibri Light" panose="020F0302020204030204" pitchFamily="34" charset="0"/>
                <a:ea typeface="ＭＳ Ｐゴシック" pitchFamily="34" charset="-128"/>
                <a:cs typeface="Calibri Light" panose="020F0302020204030204" pitchFamily="34" charset="0"/>
              </a:rPr>
              <a:t>VTRx</a:t>
            </a:r>
            <a:endParaRPr lang="nl-NL" sz="1600" b="1" dirty="0">
              <a:solidFill>
                <a:schemeClr val="bg1"/>
              </a:solidFill>
              <a:latin typeface="Calibri Light" panose="020F0302020204030204" pitchFamily="34" charset="0"/>
              <a:ea typeface="ＭＳ Ｐゴシック" pitchFamily="34" charset="-128"/>
              <a:cs typeface="Calibri Light" panose="020F0302020204030204" pitchFamily="34" charset="0"/>
            </a:endParaRPr>
          </a:p>
        </p:txBody>
      </p:sp>
      <p:sp>
        <p:nvSpPr>
          <p:cNvPr id="9" name="TextBox 26"/>
          <p:cNvSpPr txBox="1"/>
          <p:nvPr/>
        </p:nvSpPr>
        <p:spPr>
          <a:xfrm>
            <a:off x="989820" y="4963981"/>
            <a:ext cx="826965" cy="311050"/>
          </a:xfrm>
          <a:prstGeom prst="rect">
            <a:avLst/>
          </a:prstGeom>
          <a:noFill/>
        </p:spPr>
        <p:txBody>
          <a:bodyPr wrap="none" lIns="64202" tIns="32101" rIns="64202" bIns="32101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4672" fontAlgn="base">
              <a:spcBef>
                <a:spcPct val="0"/>
              </a:spcBef>
              <a:spcAft>
                <a:spcPct val="0"/>
              </a:spcAft>
            </a:pPr>
            <a:r>
              <a:rPr lang="nl-NL" sz="1600" b="1" dirty="0">
                <a:solidFill>
                  <a:schemeClr val="bg1"/>
                </a:solidFill>
                <a:latin typeface="Calibri Light" panose="020F0302020204030204" pitchFamily="34" charset="0"/>
                <a:ea typeface="ＭＳ Ｐゴシック" pitchFamily="34" charset="-128"/>
                <a:cs typeface="Calibri Light" panose="020F0302020204030204" pitchFamily="34" charset="0"/>
              </a:rPr>
              <a:t>VTRx </a:t>
            </a:r>
            <a:r>
              <a:rPr lang="nl-NL" sz="1600" b="1" dirty="0" smtClean="0">
                <a:solidFill>
                  <a:schemeClr val="bg1"/>
                </a:solidFill>
                <a:latin typeface="Calibri Light" panose="020F0302020204030204" pitchFamily="34" charset="0"/>
                <a:ea typeface="ＭＳ Ｐゴシック" pitchFamily="34" charset="-128"/>
                <a:cs typeface="Calibri Light" panose="020F0302020204030204" pitchFamily="34" charset="0"/>
              </a:rPr>
              <a:t>sm</a:t>
            </a:r>
            <a:endParaRPr lang="nl-NL" sz="1600" b="1" dirty="0">
              <a:solidFill>
                <a:schemeClr val="bg1"/>
              </a:solidFill>
              <a:latin typeface="Calibri Light" panose="020F0302020204030204" pitchFamily="34" charset="0"/>
              <a:ea typeface="ＭＳ Ｐゴシック" pitchFamily="34" charset="-128"/>
              <a:cs typeface="Calibri Light" panose="020F0302020204030204" pitchFamily="34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2083842" y="5133950"/>
            <a:ext cx="994268" cy="1205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018612" y="4944163"/>
            <a:ext cx="1288970" cy="971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503292" y="4689639"/>
            <a:ext cx="1001461" cy="2611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4666" y="1978538"/>
            <a:ext cx="3335645" cy="2416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754675" y="4395464"/>
            <a:ext cx="3154797" cy="90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027835"/>
            <a:ext cx="2980647" cy="950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Straight Arrow Connector 15"/>
          <p:cNvCxnSpPr/>
          <p:nvPr/>
        </p:nvCxnSpPr>
        <p:spPr>
          <a:xfrm flipV="1">
            <a:off x="3455305" y="4700888"/>
            <a:ext cx="2446232" cy="3909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5609161" y="5847730"/>
            <a:ext cx="576000" cy="0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23"/>
          <p:cNvSpPr txBox="1"/>
          <p:nvPr/>
        </p:nvSpPr>
        <p:spPr>
          <a:xfrm>
            <a:off x="6174540" y="5715000"/>
            <a:ext cx="2664000" cy="311050"/>
          </a:xfrm>
          <a:prstGeom prst="rect">
            <a:avLst/>
          </a:prstGeom>
          <a:noFill/>
        </p:spPr>
        <p:txBody>
          <a:bodyPr wrap="square" lIns="64202" tIns="32101" rIns="64202" bIns="32101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4672" fontAlgn="base">
              <a:spcBef>
                <a:spcPct val="0"/>
              </a:spcBef>
              <a:spcAft>
                <a:spcPct val="0"/>
              </a:spcAft>
            </a:pPr>
            <a:r>
              <a:rPr lang="nl-NL" sz="1600" dirty="0">
                <a:solidFill>
                  <a:prstClr val="black"/>
                </a:solidFill>
                <a:latin typeface="Calibri Light" panose="020F0302020204030204" pitchFamily="34" charset="0"/>
                <a:ea typeface="ＭＳ Ｐゴシック" pitchFamily="34" charset="-128"/>
              </a:rPr>
              <a:t>1</a:t>
            </a:r>
            <a:r>
              <a:rPr lang="nl-NL" sz="1600" dirty="0" smtClean="0">
                <a:solidFill>
                  <a:prstClr val="black"/>
                </a:solidFill>
                <a:latin typeface="Calibri Light" panose="020F0302020204030204" pitchFamily="34" charset="0"/>
                <a:ea typeface="ＭＳ Ｐゴシック" pitchFamily="34" charset="-128"/>
              </a:rPr>
              <a:t> </a:t>
            </a:r>
            <a:r>
              <a:rPr lang="nl-NL" sz="1600" dirty="0">
                <a:solidFill>
                  <a:prstClr val="black"/>
                </a:solidFill>
                <a:latin typeface="Calibri Light" panose="020F0302020204030204" pitchFamily="34" charset="0"/>
                <a:ea typeface="ＭＳ Ｐゴシック" pitchFamily="34" charset="-128"/>
              </a:rPr>
              <a:t>uplinks (</a:t>
            </a:r>
            <a:r>
              <a:rPr lang="nl-NL" sz="1600" dirty="0" smtClean="0">
                <a:solidFill>
                  <a:prstClr val="black"/>
                </a:solidFill>
                <a:latin typeface="Calibri Light" panose="020F0302020204030204" pitchFamily="34" charset="0"/>
                <a:ea typeface="ＭＳ Ｐゴシック" pitchFamily="34" charset="-128"/>
              </a:rPr>
              <a:t>data/CTRL) </a:t>
            </a:r>
            <a:r>
              <a:rPr lang="nl-NL" sz="1600" dirty="0">
                <a:solidFill>
                  <a:prstClr val="black"/>
                </a:solidFill>
                <a:latin typeface="Calibri Light" panose="020F0302020204030204" pitchFamily="34" charset="0"/>
                <a:ea typeface="ＭＳ Ｐゴシック" pitchFamily="34" charset="-128"/>
              </a:rPr>
              <a:t>to </a:t>
            </a:r>
            <a:r>
              <a:rPr lang="nl-NL" sz="1600" dirty="0" smtClean="0">
                <a:solidFill>
                  <a:prstClr val="black"/>
                </a:solidFill>
                <a:latin typeface="Calibri Light" panose="020F0302020204030204" pitchFamily="34" charset="0"/>
                <a:ea typeface="ＭＳ Ｐゴシック" pitchFamily="34" charset="-128"/>
              </a:rPr>
              <a:t>FELIX</a:t>
            </a:r>
            <a:endParaRPr lang="nl-NL" sz="1600" dirty="0">
              <a:solidFill>
                <a:prstClr val="black"/>
              </a:solidFill>
              <a:latin typeface="Calibri Light" panose="020F0302020204030204" pitchFamily="34" charset="0"/>
              <a:ea typeface="ＭＳ Ｐゴシック" pitchFamily="34" charset="-128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5609241" y="6423810"/>
            <a:ext cx="576000" cy="0"/>
          </a:xfrm>
          <a:prstGeom prst="straightConnector1">
            <a:avLst/>
          </a:prstGeom>
          <a:ln>
            <a:solidFill>
              <a:srgbClr val="FF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46"/>
          <p:cNvSpPr txBox="1"/>
          <p:nvPr/>
        </p:nvSpPr>
        <p:spPr>
          <a:xfrm>
            <a:off x="6174551" y="5410200"/>
            <a:ext cx="2664000" cy="311050"/>
          </a:xfrm>
          <a:prstGeom prst="rect">
            <a:avLst/>
          </a:prstGeom>
          <a:noFill/>
        </p:spPr>
        <p:txBody>
          <a:bodyPr wrap="square" lIns="64202" tIns="32101" rIns="64202" bIns="32101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4672" fontAlgn="base">
              <a:spcBef>
                <a:spcPct val="0"/>
              </a:spcBef>
              <a:spcAft>
                <a:spcPct val="0"/>
              </a:spcAft>
            </a:pPr>
            <a:r>
              <a:rPr lang="nl-NL" sz="1600" dirty="0">
                <a:solidFill>
                  <a:prstClr val="black"/>
                </a:solidFill>
                <a:latin typeface="Calibri Light" panose="020F0302020204030204" pitchFamily="34" charset="0"/>
                <a:ea typeface="ＭＳ Ｐゴシック" pitchFamily="34" charset="-128"/>
              </a:rPr>
              <a:t>2</a:t>
            </a:r>
            <a:r>
              <a:rPr lang="nl-NL" sz="1600" dirty="0" smtClean="0">
                <a:solidFill>
                  <a:prstClr val="black"/>
                </a:solidFill>
                <a:latin typeface="Calibri Light" panose="020F0302020204030204" pitchFamily="34" charset="0"/>
                <a:ea typeface="ＭＳ Ｐゴシック" pitchFamily="34" charset="-128"/>
              </a:rPr>
              <a:t> uplink </a:t>
            </a:r>
            <a:r>
              <a:rPr lang="nl-NL" sz="1600" dirty="0">
                <a:solidFill>
                  <a:prstClr val="black"/>
                </a:solidFill>
                <a:latin typeface="Calibri Light" panose="020F0302020204030204" pitchFamily="34" charset="0"/>
                <a:ea typeface="ＭＳ Ｐゴシック" pitchFamily="34" charset="-128"/>
              </a:rPr>
              <a:t>(</a:t>
            </a:r>
            <a:r>
              <a:rPr lang="nl-NL" sz="1600" dirty="0" smtClean="0">
                <a:solidFill>
                  <a:prstClr val="black"/>
                </a:solidFill>
                <a:latin typeface="Calibri Light" panose="020F0302020204030204" pitchFamily="34" charset="0"/>
                <a:ea typeface="ＭＳ Ｐゴシック" pitchFamily="34" charset="-128"/>
              </a:rPr>
              <a:t>data) </a:t>
            </a:r>
            <a:r>
              <a:rPr lang="nl-NL" sz="1600" dirty="0">
                <a:solidFill>
                  <a:prstClr val="black"/>
                </a:solidFill>
                <a:latin typeface="Calibri Light" panose="020F0302020204030204" pitchFamily="34" charset="0"/>
                <a:ea typeface="ＭＳ Ｐゴシック" pitchFamily="34" charset="-128"/>
              </a:rPr>
              <a:t>to </a:t>
            </a:r>
            <a:r>
              <a:rPr lang="nl-NL" sz="1600" dirty="0" smtClean="0">
                <a:solidFill>
                  <a:prstClr val="black"/>
                </a:solidFill>
                <a:latin typeface="Calibri Light" panose="020F0302020204030204" pitchFamily="34" charset="0"/>
                <a:ea typeface="ＭＳ Ｐゴシック" pitchFamily="34" charset="-128"/>
              </a:rPr>
              <a:t>FELIX</a:t>
            </a:r>
            <a:endParaRPr lang="nl-NL" sz="1600" dirty="0">
              <a:solidFill>
                <a:prstClr val="black"/>
              </a:solidFill>
              <a:latin typeface="Calibri Light" panose="020F0302020204030204" pitchFamily="34" charset="0"/>
              <a:ea typeface="ＭＳ Ｐゴシック" pitchFamily="34" charset="-128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5598460" y="5559690"/>
            <a:ext cx="576000" cy="0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5598460" y="6135770"/>
            <a:ext cx="576000" cy="0"/>
          </a:xfrm>
          <a:prstGeom prst="straightConnector1">
            <a:avLst/>
          </a:prstGeom>
          <a:ln>
            <a:solidFill>
              <a:schemeClr val="accent5">
                <a:lumMod val="50000"/>
              </a:schemeClr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53"/>
          <p:cNvSpPr txBox="1"/>
          <p:nvPr/>
        </p:nvSpPr>
        <p:spPr>
          <a:xfrm>
            <a:off x="6174544" y="5949850"/>
            <a:ext cx="2664000" cy="311050"/>
          </a:xfrm>
          <a:prstGeom prst="rect">
            <a:avLst/>
          </a:prstGeom>
          <a:noFill/>
        </p:spPr>
        <p:txBody>
          <a:bodyPr wrap="square" lIns="64202" tIns="32101" rIns="64202" bIns="32101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4672" fontAlgn="base">
              <a:spcBef>
                <a:spcPct val="0"/>
              </a:spcBef>
              <a:spcAft>
                <a:spcPct val="0"/>
              </a:spcAft>
            </a:pPr>
            <a:r>
              <a:rPr lang="nl-NL" sz="1600" dirty="0">
                <a:solidFill>
                  <a:prstClr val="black"/>
                </a:solidFill>
                <a:latin typeface="Calibri Light" panose="020F0302020204030204" pitchFamily="34" charset="0"/>
                <a:ea typeface="ＭＳ Ｐゴシック" pitchFamily="34" charset="-128"/>
              </a:rPr>
              <a:t>1 downlink (CTRL) from </a:t>
            </a:r>
            <a:r>
              <a:rPr lang="nl-NL" sz="1600" dirty="0" smtClean="0">
                <a:solidFill>
                  <a:prstClr val="black"/>
                </a:solidFill>
                <a:latin typeface="Calibri Light" panose="020F0302020204030204" pitchFamily="34" charset="0"/>
                <a:ea typeface="ＭＳ Ｐゴシック" pitchFamily="34" charset="-128"/>
              </a:rPr>
              <a:t>FELIX</a:t>
            </a:r>
            <a:endParaRPr lang="nl-NL" sz="1600" dirty="0">
              <a:solidFill>
                <a:prstClr val="black"/>
              </a:solidFill>
              <a:latin typeface="Calibri Light" panose="020F0302020204030204" pitchFamily="34" charset="0"/>
              <a:ea typeface="ＭＳ Ｐゴシック" pitchFamily="34" charset="-128"/>
            </a:endParaRPr>
          </a:p>
        </p:txBody>
      </p:sp>
      <p:sp>
        <p:nvSpPr>
          <p:cNvPr id="24" name="Freeform 23"/>
          <p:cNvSpPr/>
          <p:nvPr/>
        </p:nvSpPr>
        <p:spPr>
          <a:xfrm>
            <a:off x="3670444" y="2167952"/>
            <a:ext cx="2036217" cy="2776211"/>
          </a:xfrm>
          <a:custGeom>
            <a:avLst/>
            <a:gdLst>
              <a:gd name="connsiteX0" fmla="*/ 0 w 2895600"/>
              <a:gd name="connsiteY0" fmla="*/ 3746500 h 3746500"/>
              <a:gd name="connsiteX1" fmla="*/ 1968500 w 2895600"/>
              <a:gd name="connsiteY1" fmla="*/ 2209800 h 3746500"/>
              <a:gd name="connsiteX2" fmla="*/ 2578100 w 2895600"/>
              <a:gd name="connsiteY2" fmla="*/ 482600 h 3746500"/>
              <a:gd name="connsiteX3" fmla="*/ 2895600 w 2895600"/>
              <a:gd name="connsiteY3" fmla="*/ 0 h 3746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5600" h="3746500">
                <a:moveTo>
                  <a:pt x="0" y="3746500"/>
                </a:moveTo>
                <a:cubicBezTo>
                  <a:pt x="769408" y="3250141"/>
                  <a:pt x="1538817" y="2753783"/>
                  <a:pt x="1968500" y="2209800"/>
                </a:cubicBezTo>
                <a:cubicBezTo>
                  <a:pt x="2398183" y="1665817"/>
                  <a:pt x="2423583" y="850900"/>
                  <a:pt x="2578100" y="482600"/>
                </a:cubicBezTo>
                <a:cubicBezTo>
                  <a:pt x="2732617" y="114300"/>
                  <a:pt x="2814108" y="57150"/>
                  <a:pt x="2895600" y="0"/>
                </a:cubicBezTo>
              </a:path>
            </a:pathLst>
          </a:custGeom>
          <a:noFill/>
          <a:ln w="25400">
            <a:tailEnd type="arrow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4202" tIns="32101" rIns="64202" bIns="32101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4672" fontAlgn="base">
              <a:spcBef>
                <a:spcPct val="0"/>
              </a:spcBef>
              <a:spcAft>
                <a:spcPct val="0"/>
              </a:spcAft>
            </a:pPr>
            <a:endParaRPr lang="nl-NL">
              <a:solidFill>
                <a:prstClr val="white"/>
              </a:solidFill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4721346" y="4068358"/>
            <a:ext cx="4421" cy="443705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29" name="Rectangle 28"/>
          <p:cNvSpPr/>
          <p:nvPr/>
        </p:nvSpPr>
        <p:spPr>
          <a:xfrm>
            <a:off x="2671118" y="3505200"/>
            <a:ext cx="2307317" cy="348711"/>
          </a:xfrm>
          <a:prstGeom prst="rect">
            <a:avLst/>
          </a:prstGeom>
        </p:spPr>
        <p:txBody>
          <a:bodyPr wrap="square" lIns="36000" tIns="36000" rIns="36000" bIns="3600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46838" fontAlgn="base">
              <a:spcBef>
                <a:spcPct val="0"/>
              </a:spcBef>
              <a:spcAft>
                <a:spcPct val="0"/>
              </a:spcAft>
            </a:pPr>
            <a:endParaRPr lang="nl-NL" sz="2000" b="1" dirty="0">
              <a:solidFill>
                <a:prstClr val="black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469758" y="5254107"/>
            <a:ext cx="1579078" cy="378443"/>
          </a:xfrm>
          <a:prstGeom prst="rect">
            <a:avLst/>
          </a:prstGeom>
        </p:spPr>
        <p:txBody>
          <a:bodyPr wrap="square" lIns="36000" tIns="36000" rIns="36000" bIns="3600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46838" fontAlgn="base">
              <a:spcBef>
                <a:spcPct val="0"/>
              </a:spcBef>
              <a:spcAft>
                <a:spcPct val="0"/>
              </a:spcAft>
            </a:pPr>
            <a:r>
              <a:rPr lang="nl-NL" sz="1600" b="1" dirty="0" smtClean="0">
                <a:solidFill>
                  <a:schemeClr val="bg1"/>
                </a:solidFill>
                <a:latin typeface="Calibri Light" panose="020F0302020204030204" pitchFamily="34" charset="0"/>
                <a:ea typeface="ＭＳ Ｐゴシック" pitchFamily="34" charset="-128"/>
              </a:rPr>
              <a:t>Power Boards link</a:t>
            </a:r>
            <a:endParaRPr lang="nl-NL" sz="1100" b="1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1801680" y="5571588"/>
            <a:ext cx="636720" cy="365762"/>
          </a:xfrm>
          <a:prstGeom prst="straightConnector1">
            <a:avLst/>
          </a:prstGeom>
          <a:noFill/>
          <a:ln w="25400" cap="flat" cmpd="sng" algn="ctr">
            <a:solidFill>
              <a:srgbClr val="4F81BD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32" name="Straight Arrow Connector 31"/>
          <p:cNvCxnSpPr/>
          <p:nvPr/>
        </p:nvCxnSpPr>
        <p:spPr>
          <a:xfrm>
            <a:off x="1801679" y="5593499"/>
            <a:ext cx="1017721" cy="121501"/>
          </a:xfrm>
          <a:prstGeom prst="straightConnector1">
            <a:avLst/>
          </a:prstGeom>
          <a:noFill/>
          <a:ln w="25400" cap="flat" cmpd="sng" algn="ctr">
            <a:solidFill>
              <a:srgbClr val="4F81BD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38" name="Rectangle 37"/>
          <p:cNvSpPr/>
          <p:nvPr/>
        </p:nvSpPr>
        <p:spPr>
          <a:xfrm>
            <a:off x="2859431" y="6489152"/>
            <a:ext cx="1713350" cy="378443"/>
          </a:xfrm>
          <a:prstGeom prst="rect">
            <a:avLst/>
          </a:prstGeom>
        </p:spPr>
        <p:txBody>
          <a:bodyPr wrap="square" lIns="36000" tIns="36000" rIns="36000" bIns="3600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46838" fontAlgn="base">
              <a:spcBef>
                <a:spcPct val="0"/>
              </a:spcBef>
              <a:spcAft>
                <a:spcPct val="0"/>
              </a:spcAft>
            </a:pPr>
            <a:r>
              <a:rPr lang="nl-NL" sz="1600" b="1" dirty="0" smtClean="0">
                <a:latin typeface="Calibri Light" panose="020F0302020204030204" pitchFamily="34" charset="0"/>
                <a:ea typeface="ＭＳ Ｐゴシック" pitchFamily="34" charset="-128"/>
              </a:rPr>
              <a:t>Diagnostic / busy IO</a:t>
            </a:r>
            <a:endParaRPr lang="nl-NL" sz="1100" b="1" dirty="0">
              <a:latin typeface="Calibri Light" panose="020F0302020204030204" pitchFamily="34" charset="0"/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 flipH="1" flipV="1">
            <a:off x="3824776" y="6019800"/>
            <a:ext cx="137624" cy="533400"/>
          </a:xfrm>
          <a:prstGeom prst="straightConnector1">
            <a:avLst/>
          </a:prstGeom>
          <a:noFill/>
          <a:ln w="25400" cap="flat" cmpd="sng" algn="ctr">
            <a:solidFill>
              <a:srgbClr val="4F81BD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43" name="Rectangle 42"/>
          <p:cNvSpPr/>
          <p:nvPr/>
        </p:nvSpPr>
        <p:spPr>
          <a:xfrm>
            <a:off x="2819400" y="3556525"/>
            <a:ext cx="2348163" cy="634475"/>
          </a:xfrm>
          <a:prstGeom prst="rect">
            <a:avLst/>
          </a:prstGeom>
        </p:spPr>
        <p:txBody>
          <a:bodyPr wrap="square" lIns="36000" tIns="36000" rIns="36000" bIns="3600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46838"/>
            <a:r>
              <a:rPr lang="nl-NL" sz="1600" b="1" dirty="0" smtClean="0">
                <a:solidFill>
                  <a:prstClr val="black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Transition Board</a:t>
            </a:r>
          </a:p>
          <a:p>
            <a:pPr defTabSz="646838" fontAlgn="base">
              <a:spcBef>
                <a:spcPct val="0"/>
              </a:spcBef>
              <a:spcAft>
                <a:spcPct val="0"/>
              </a:spcAft>
            </a:pPr>
            <a:r>
              <a:rPr lang="nl-NL" sz="1600" dirty="0" smtClean="0">
                <a:solidFill>
                  <a:prstClr val="black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Samtec Firefly cable </a:t>
            </a:r>
            <a:endParaRPr lang="nl-NL" sz="1600" dirty="0">
              <a:solidFill>
                <a:prstClr val="black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</p:txBody>
      </p:sp>
      <p:cxnSp>
        <p:nvCxnSpPr>
          <p:cNvPr id="46" name="Straight Arrow Connector 45"/>
          <p:cNvCxnSpPr/>
          <p:nvPr/>
        </p:nvCxnSpPr>
        <p:spPr>
          <a:xfrm flipV="1">
            <a:off x="2018612" y="5562601"/>
            <a:ext cx="1562788" cy="723900"/>
          </a:xfrm>
          <a:prstGeom prst="straightConnector1">
            <a:avLst/>
          </a:prstGeom>
          <a:noFill/>
          <a:ln w="25400" cap="flat" cmpd="sng" algn="ctr">
            <a:solidFill>
              <a:schemeClr val="bg1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47" name="Rectangle 46"/>
          <p:cNvSpPr/>
          <p:nvPr/>
        </p:nvSpPr>
        <p:spPr>
          <a:xfrm>
            <a:off x="1145484" y="6118730"/>
            <a:ext cx="844639" cy="378443"/>
          </a:xfrm>
          <a:prstGeom prst="rect">
            <a:avLst/>
          </a:prstGeom>
        </p:spPr>
        <p:txBody>
          <a:bodyPr wrap="square" lIns="36000" tIns="36000" rIns="36000" bIns="3600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46838" fontAlgn="base">
              <a:spcBef>
                <a:spcPct val="0"/>
              </a:spcBef>
              <a:spcAft>
                <a:spcPct val="0"/>
              </a:spcAft>
            </a:pPr>
            <a:r>
              <a:rPr lang="nl-NL" sz="1600" b="1" dirty="0" smtClean="0">
                <a:solidFill>
                  <a:prstClr val="black"/>
                </a:solidFill>
                <a:latin typeface="Calibri Light" panose="020F0302020204030204" pitchFamily="34" charset="0"/>
                <a:ea typeface="ＭＳ Ｐゴシック" pitchFamily="34" charset="-128"/>
              </a:rPr>
              <a:t>CAN bus</a:t>
            </a:r>
            <a:endParaRPr lang="nl-NL" sz="1100" b="1" dirty="0">
              <a:latin typeface="Calibri Light" panose="020F0302020204030204" pitchFamily="34" charset="0"/>
            </a:endParaRPr>
          </a:p>
        </p:txBody>
      </p:sp>
      <p:cxnSp>
        <p:nvCxnSpPr>
          <p:cNvPr id="52" name="Straight Arrow Connector 51"/>
          <p:cNvCxnSpPr/>
          <p:nvPr/>
        </p:nvCxnSpPr>
        <p:spPr>
          <a:xfrm flipH="1">
            <a:off x="4721346" y="3786420"/>
            <a:ext cx="1331558" cy="563877"/>
          </a:xfrm>
          <a:prstGeom prst="straightConnector1">
            <a:avLst/>
          </a:prstGeom>
          <a:noFill/>
          <a:ln w="25400" cap="flat" cmpd="sng" algn="ctr">
            <a:solidFill>
              <a:srgbClr val="4F81BD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68" name="Content Placeholder 4"/>
          <p:cNvSpPr>
            <a:spLocks noGrp="1"/>
          </p:cNvSpPr>
          <p:nvPr>
            <p:ph idx="1"/>
          </p:nvPr>
        </p:nvSpPr>
        <p:spPr>
          <a:xfrm>
            <a:off x="95739" y="829047"/>
            <a:ext cx="5466861" cy="323931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1800" dirty="0" smtClean="0">
                <a:solidFill>
                  <a:srgbClr val="FF0000"/>
                </a:solidFill>
              </a:rPr>
              <a:t>State Of the Art:</a:t>
            </a:r>
          </a:p>
          <a:p>
            <a:r>
              <a:rPr lang="en-US" sz="1800" dirty="0" smtClean="0"/>
              <a:t>Xilinx </a:t>
            </a:r>
            <a:r>
              <a:rPr lang="en-US" sz="1800" dirty="0" err="1"/>
              <a:t>Kintex</a:t>
            </a:r>
            <a:r>
              <a:rPr lang="en-US" sz="1800" dirty="0"/>
              <a:t> </a:t>
            </a:r>
            <a:r>
              <a:rPr lang="en-US" sz="1800" dirty="0" err="1"/>
              <a:t>Ultrascale</a:t>
            </a:r>
            <a:r>
              <a:rPr lang="en-US" sz="1800" dirty="0"/>
              <a:t> </a:t>
            </a:r>
            <a:r>
              <a:rPr lang="en-US" sz="1800" dirty="0" smtClean="0"/>
              <a:t>FPGA</a:t>
            </a:r>
          </a:p>
          <a:p>
            <a:r>
              <a:rPr lang="en-US" sz="1800" dirty="0" err="1"/>
              <a:t>ProAsic</a:t>
            </a:r>
            <a:r>
              <a:rPr lang="en-US" sz="1800" dirty="0"/>
              <a:t> FPGA (Manage Radiation Upsets</a:t>
            </a:r>
            <a:r>
              <a:rPr lang="en-US" sz="1800" dirty="0" smtClean="0"/>
              <a:t>)</a:t>
            </a:r>
          </a:p>
          <a:p>
            <a:r>
              <a:rPr lang="en-US" sz="1800" dirty="0" smtClean="0"/>
              <a:t>GBT ASIC (Rad. Tolerant Giga </a:t>
            </a:r>
            <a:r>
              <a:rPr lang="en-US" sz="1800" dirty="0"/>
              <a:t>Bit </a:t>
            </a:r>
            <a:r>
              <a:rPr lang="en-US" sz="1800" dirty="0" smtClean="0"/>
              <a:t>Transceiver)</a:t>
            </a:r>
          </a:p>
          <a:p>
            <a:pPr lvl="1" defTabSz="454672">
              <a:spcBef>
                <a:spcPct val="0"/>
              </a:spcBef>
            </a:pPr>
            <a:r>
              <a:rPr lang="nl-NL" sz="1400" dirty="0">
                <a:solidFill>
                  <a:prstClr val="black"/>
                </a:solidFill>
                <a:ea typeface="ＭＳ Ｐゴシック" pitchFamily="34" charset="-128"/>
              </a:rPr>
              <a:t>VTRx: Transciver up &amp; down link</a:t>
            </a:r>
          </a:p>
          <a:p>
            <a:pPr lvl="1" defTabSz="454672">
              <a:spcBef>
                <a:spcPct val="0"/>
              </a:spcBef>
            </a:pPr>
            <a:r>
              <a:rPr lang="nl-NL" sz="1400" dirty="0">
                <a:solidFill>
                  <a:prstClr val="black"/>
                </a:solidFill>
                <a:ea typeface="ＭＳ Ｐゴシック" pitchFamily="34" charset="-128"/>
              </a:rPr>
              <a:t>VTTx: Double Transmitter 2 * up link</a:t>
            </a:r>
            <a:r>
              <a:rPr lang="nl-NL" sz="1400" dirty="0" smtClean="0">
                <a:solidFill>
                  <a:prstClr val="black"/>
                </a:solidFill>
                <a:ea typeface="ＭＳ Ｐゴシック" pitchFamily="34" charset="-128"/>
              </a:rPr>
              <a:t>:</a:t>
            </a:r>
            <a:endParaRPr lang="en-US" sz="1800" dirty="0" smtClean="0"/>
          </a:p>
          <a:p>
            <a:r>
              <a:rPr lang="en-US" sz="1800" dirty="0" smtClean="0"/>
              <a:t>Special order (Halogen Free) </a:t>
            </a:r>
            <a:r>
              <a:rPr lang="en-US" sz="1800" dirty="0" err="1" smtClean="0"/>
              <a:t>Samtec</a:t>
            </a:r>
            <a:r>
              <a:rPr lang="en-US" sz="1800" dirty="0" smtClean="0"/>
              <a:t> </a:t>
            </a:r>
            <a:r>
              <a:rPr lang="en-US" sz="1800" dirty="0" smtClean="0"/>
              <a:t>firefly copper </a:t>
            </a:r>
            <a:r>
              <a:rPr lang="en-US" sz="1800" dirty="0" err="1" smtClean="0"/>
              <a:t>twinax</a:t>
            </a:r>
            <a:r>
              <a:rPr lang="en-US" sz="1800" dirty="0" smtClean="0"/>
              <a:t> cable interface</a:t>
            </a:r>
          </a:p>
          <a:p>
            <a:pPr lvl="1"/>
            <a:r>
              <a:rPr lang="en-US" sz="1800" dirty="0" smtClean="0"/>
              <a:t>9 independent 1.2Gb/s data streams</a:t>
            </a:r>
          </a:p>
          <a:p>
            <a:pPr lvl="1"/>
            <a:r>
              <a:rPr lang="en-US" sz="1800" dirty="0" smtClean="0"/>
              <a:t>1 40MHz Clock </a:t>
            </a:r>
          </a:p>
          <a:p>
            <a:pPr lvl="1"/>
            <a:r>
              <a:rPr lang="en-US" sz="1800" dirty="0" smtClean="0"/>
              <a:t>1 Control Line					</a:t>
            </a:r>
          </a:p>
        </p:txBody>
      </p:sp>
      <p:sp>
        <p:nvSpPr>
          <p:cNvPr id="70" name="Slide Number Placeholder 69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>
              <a:defRPr/>
            </a:pPr>
            <a:fld id="{470E2682-44F7-8547-94DE-E699237E1B96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16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4131</TotalTime>
  <Words>1431</Words>
  <Application>Microsoft Office PowerPoint</Application>
  <PresentationFormat>On-screen Show (4:3)</PresentationFormat>
  <Paragraphs>468</Paragraphs>
  <Slides>24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Integration of staves + RU + FELIX  into sPHENIX</vt:lpstr>
      <vt:lpstr>Charge</vt:lpstr>
      <vt:lpstr>Outline </vt:lpstr>
      <vt:lpstr>Specifications</vt:lpstr>
      <vt:lpstr>MVTX Electronics Overview</vt:lpstr>
      <vt:lpstr>Sensor </vt:lpstr>
      <vt:lpstr>Stave</vt:lpstr>
      <vt:lpstr>MVTX Overview Readout Unit</vt:lpstr>
      <vt:lpstr>Readout Unit</vt:lpstr>
      <vt:lpstr>System Power Overview</vt:lpstr>
      <vt:lpstr>cables</vt:lpstr>
      <vt:lpstr>PowerPoint Presentation</vt:lpstr>
      <vt:lpstr>Fermilab Beam Test Block Diagram</vt:lpstr>
      <vt:lpstr>Summary</vt:lpstr>
      <vt:lpstr>PowerPoint Presentation</vt:lpstr>
      <vt:lpstr>FELIX</vt:lpstr>
      <vt:lpstr>PowerPoint Presentation</vt:lpstr>
      <vt:lpstr>Data Rate Requirements</vt:lpstr>
      <vt:lpstr>MVTX Full Chain</vt:lpstr>
      <vt:lpstr>RCDAQ</vt:lpstr>
      <vt:lpstr>sPHENIX DAQ Architecture</vt:lpstr>
      <vt:lpstr>Summary</vt:lpstr>
      <vt:lpstr>Risk Mitigation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 Tkatchev</dc:creator>
  <cp:lastModifiedBy>Alex Tkatchev</cp:lastModifiedBy>
  <cp:revision>21</cp:revision>
  <dcterms:created xsi:type="dcterms:W3CDTF">2018-06-29T22:09:00Z</dcterms:created>
  <dcterms:modified xsi:type="dcterms:W3CDTF">2018-07-02T19:00:17Z</dcterms:modified>
</cp:coreProperties>
</file>