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71" r:id="rId3"/>
    <p:sldId id="274" r:id="rId4"/>
    <p:sldId id="272" r:id="rId5"/>
    <p:sldId id="273" r:id="rId6"/>
    <p:sldId id="27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ructural Design Calculations" id="{DE30A5B7-0109-45BA-A64D-F6D6866912A0}">
          <p14:sldIdLst>
            <p14:sldId id="256"/>
            <p14:sldId id="271"/>
            <p14:sldId id="274"/>
            <p14:sldId id="272"/>
            <p14:sldId id="273"/>
          </p14:sldIdLst>
        </p14:section>
        <p14:section name="Backup" id="{1D7561D5-5492-4100-9531-B116641DF7B1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3AD17-6FB1-974D-98A4-CD9F6FDC6A39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5FFEE-46C2-AA46-8FF9-530CCE938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443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8B644-77AC-3C4E-8EE1-ADB4ECA07A48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55EC1-6602-D542-AF20-EBA05153F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155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7D1EB-B76B-4477-A802-9C25EA9B5E37}" type="datetime1">
              <a:rPr lang="en-US" smtClean="0"/>
              <a:t>7/6/2018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 Integration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9C8A-A480-5941-BB9A-97BA42034C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89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19CCC-4552-4349-804D-B1710EF16211}" type="datetime1">
              <a:rPr lang="en-US" smtClean="0"/>
              <a:t>7/6/2018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 Integration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9C8A-A480-5941-BB9A-97BA42034C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187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2ADA-8686-426C-909B-A724C577CAC0}" type="datetime1">
              <a:rPr lang="en-US" smtClean="0"/>
              <a:t>7/6/2018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 Integration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9C8A-A480-5941-BB9A-97BA42034C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982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9779-BA46-4A96-A4E4-0A346E633D57}" type="datetime1">
              <a:rPr lang="en-US" smtClean="0"/>
              <a:t>7/6/2018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 Integration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9C8A-A480-5941-BB9A-97BA42034C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83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4185-9389-4CD9-979B-11067BE43DB7}" type="datetime1">
              <a:rPr lang="en-US" smtClean="0"/>
              <a:t>7/6/2018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 Integration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9C8A-A480-5941-BB9A-97BA42034C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017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C9E1-2266-45C1-97F0-D6BCDC8BF353}" type="datetime1">
              <a:rPr lang="en-US" smtClean="0"/>
              <a:t>7/6/2018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 Integration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9C8A-A480-5941-BB9A-97BA42034C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82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5258-47CF-4751-B02C-8F8C3B1452CE}" type="datetime1">
              <a:rPr lang="en-US" smtClean="0"/>
              <a:t>7/6/2018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 Integration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9C8A-A480-5941-BB9A-97BA42034C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63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FF747-BC85-484D-A687-7111C0BE0559}" type="datetime1">
              <a:rPr lang="en-US" smtClean="0"/>
              <a:t>7/6/2018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 Integration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9C8A-A480-5941-BB9A-97BA42034C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715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040E-3DA4-4C6C-8E61-A85539D167E6}" type="datetime1">
              <a:rPr lang="en-US" smtClean="0"/>
              <a:t>7/6/2018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 Integration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9C8A-A480-5941-BB9A-97BA42034C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357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FFBD3-9BCC-4FBD-8F14-8835B9658567}" type="datetime1">
              <a:rPr lang="en-US" smtClean="0"/>
              <a:t>7/6/2018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 Integration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9C8A-A480-5941-BB9A-97BA42034C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3E38-4BAF-4CD6-A059-99EA3B24E9AF}" type="datetime1">
              <a:rPr lang="en-US" smtClean="0"/>
              <a:t>7/6/2018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 Integration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9C8A-A480-5941-BB9A-97BA42034C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316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1" y="274641"/>
            <a:ext cx="10895659" cy="790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ED30D-066D-477C-A4F5-6982445F09C7}" type="datetime1">
              <a:rPr lang="en-US" smtClean="0"/>
              <a:t>7/6/2018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Mechanical Integration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89C8A-A480-5941-BB9A-97BA42034CC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609601" y="1171222"/>
            <a:ext cx="10895659" cy="7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0940" y="5743575"/>
            <a:ext cx="1724660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161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MVTX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INTT and MVTX Mechanical Integration</a:t>
            </a:r>
          </a:p>
          <a:p>
            <a:endParaRPr lang="en-US" dirty="0"/>
          </a:p>
          <a:p>
            <a:r>
              <a:rPr lang="en-US" sz="2000" dirty="0"/>
              <a:t>Dan Cacace</a:t>
            </a:r>
          </a:p>
        </p:txBody>
      </p:sp>
    </p:spTree>
    <p:extLst>
      <p:ext uri="{BB962C8B-B14F-4D97-AF65-F5344CB8AC3E}">
        <p14:creationId xmlns:p14="http://schemas.microsoft.com/office/powerpoint/2010/main" val="3048358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96CEBC-DF81-47F7-9D99-F055EC4F3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INTT Changes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1654F88-2823-4B21-B4C0-0C6D9F08B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Layers shifted out radially</a:t>
            </a:r>
          </a:p>
          <a:p>
            <a:r>
              <a:rPr lang="en-US" dirty="0"/>
              <a:t>More ladders per layer (relative to original simulated proposal)</a:t>
            </a:r>
          </a:p>
          <a:p>
            <a:r>
              <a:rPr lang="en-US" dirty="0"/>
              <a:t>More readout cards needed</a:t>
            </a:r>
          </a:p>
          <a:p>
            <a:r>
              <a:rPr lang="en-US" dirty="0"/>
              <a:t>Larger size pipe for INTT services</a:t>
            </a:r>
          </a:p>
          <a:p>
            <a:r>
              <a:rPr lang="en-US" dirty="0"/>
              <a:t>INTT no longer clam-shells inside the TPC, but outside the TPC</a:t>
            </a:r>
          </a:p>
          <a:p>
            <a:r>
              <a:rPr lang="en-US" dirty="0"/>
              <a:t>Additional clearance between MVTX and INTT</a:t>
            </a:r>
          </a:p>
          <a:p>
            <a:r>
              <a:rPr lang="en-US" dirty="0"/>
              <a:t>HDI connections to extension cables are staggered</a:t>
            </a:r>
          </a:p>
          <a:p>
            <a:r>
              <a:rPr lang="en-US" dirty="0"/>
              <a:t>Custom rails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C75FA-B41C-4080-9968-9CA70FD27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FBFB5-5B0F-4904-B771-3DD364323EDF}" type="datetime1">
              <a:rPr lang="en-US" smtClean="0"/>
              <a:t>7/6/2018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65E6A-DA0F-473E-83CA-D4D9A7CB1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 Integration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147CC-FC8E-49B6-BA5B-70FA80536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9C8A-A480-5941-BB9A-97BA42034CC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309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4418025-BD03-42DC-8A2A-3D20152EC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INTT Layout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746678-27D6-4160-A834-C2A1E0043A46}"/>
              </a:ext>
            </a:extLst>
          </p:cNvPr>
          <p:cNvSpPr txBox="1"/>
          <p:nvPr/>
        </p:nvSpPr>
        <p:spPr>
          <a:xfrm>
            <a:off x="4892487" y="5820316"/>
            <a:ext cx="2136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Stave 2.61 mm thick.</a:t>
            </a:r>
          </a:p>
          <a:p>
            <a:r>
              <a:rPr lang="en-US" dirty="0"/>
              <a:t>Total Quantity: 152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B800DB5-8A29-4DBD-9950-F0617E42070C}"/>
              </a:ext>
            </a:extLst>
          </p:cNvPr>
          <p:cNvSpPr txBox="1"/>
          <p:nvPr/>
        </p:nvSpPr>
        <p:spPr>
          <a:xfrm>
            <a:off x="5455374" y="2007776"/>
            <a:ext cx="1188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Layer 123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CAC789E-1345-416E-8745-AA0048A72BE7}"/>
              </a:ext>
            </a:extLst>
          </p:cNvPr>
          <p:cNvSpPr txBox="1"/>
          <p:nvPr/>
        </p:nvSpPr>
        <p:spPr>
          <a:xfrm>
            <a:off x="5577202" y="2695963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Layer 0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C295205-D5C8-4013-A352-9466A976BC4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46695" y="2316463"/>
            <a:ext cx="3005501" cy="41602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B73BC69-8F6A-4081-868D-D666DD6CBD9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58412" y="3000591"/>
            <a:ext cx="2182065" cy="332810"/>
          </a:xfrm>
          <a:prstGeom prst="rect">
            <a:avLst/>
          </a:prstGeom>
        </p:spPr>
      </p:pic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D98AF5ED-A813-4794-A97C-8FE82EF44AC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160590" y="2192442"/>
            <a:ext cx="4386105" cy="4261562"/>
          </a:xfrm>
          <a:prstGeom prst="rect">
            <a:avLst/>
          </a:prstGeom>
        </p:spPr>
      </p:pic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B3B2145E-EB4B-45B0-A379-01354C85EC4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/>
          <a:stretch>
            <a:fillRect/>
          </a:stretch>
        </p:blipFill>
        <p:spPr>
          <a:xfrm>
            <a:off x="7645307" y="2377108"/>
            <a:ext cx="4101396" cy="4076896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B5DB0DA-5380-486C-A0F6-68263A560F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986842"/>
              </p:ext>
            </p:extLst>
          </p:nvPr>
        </p:nvGraphicFramePr>
        <p:xfrm>
          <a:off x="2749926" y="3608237"/>
          <a:ext cx="7095410" cy="19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555">
                  <a:extLst>
                    <a:ext uri="{9D8B030D-6E8A-4147-A177-3AD203B41FA5}">
                      <a16:colId xmlns:a16="http://schemas.microsoft.com/office/drawing/2014/main" val="3230612182"/>
                    </a:ext>
                  </a:extLst>
                </a:gridCol>
                <a:gridCol w="1016127">
                  <a:extLst>
                    <a:ext uri="{9D8B030D-6E8A-4147-A177-3AD203B41FA5}">
                      <a16:colId xmlns:a16="http://schemas.microsoft.com/office/drawing/2014/main" val="1439624939"/>
                    </a:ext>
                  </a:extLst>
                </a:gridCol>
                <a:gridCol w="872763">
                  <a:extLst>
                    <a:ext uri="{9D8B030D-6E8A-4147-A177-3AD203B41FA5}">
                      <a16:colId xmlns:a16="http://schemas.microsoft.com/office/drawing/2014/main" val="644129026"/>
                    </a:ext>
                  </a:extLst>
                </a:gridCol>
                <a:gridCol w="1024897">
                  <a:extLst>
                    <a:ext uri="{9D8B030D-6E8A-4147-A177-3AD203B41FA5}">
                      <a16:colId xmlns:a16="http://schemas.microsoft.com/office/drawing/2014/main" val="670227121"/>
                    </a:ext>
                  </a:extLst>
                </a:gridCol>
                <a:gridCol w="648070">
                  <a:extLst>
                    <a:ext uri="{9D8B030D-6E8A-4147-A177-3AD203B41FA5}">
                      <a16:colId xmlns:a16="http://schemas.microsoft.com/office/drawing/2014/main" val="2673382573"/>
                    </a:ext>
                  </a:extLst>
                </a:gridCol>
                <a:gridCol w="1189608">
                  <a:extLst>
                    <a:ext uri="{9D8B030D-6E8A-4147-A177-3AD203B41FA5}">
                      <a16:colId xmlns:a16="http://schemas.microsoft.com/office/drawing/2014/main" val="3544251104"/>
                    </a:ext>
                  </a:extLst>
                </a:gridCol>
                <a:gridCol w="790112">
                  <a:extLst>
                    <a:ext uri="{9D8B030D-6E8A-4147-A177-3AD203B41FA5}">
                      <a16:colId xmlns:a16="http://schemas.microsoft.com/office/drawing/2014/main" val="660845526"/>
                    </a:ext>
                  </a:extLst>
                </a:gridCol>
                <a:gridCol w="923278">
                  <a:extLst>
                    <a:ext uri="{9D8B030D-6E8A-4147-A177-3AD203B41FA5}">
                      <a16:colId xmlns:a16="http://schemas.microsoft.com/office/drawing/2014/main" val="42278578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Radius</a:t>
                      </a:r>
                    </a:p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Pseudo rapidity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Quantity of Ladders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Angle</a:t>
                      </a:r>
                    </a:p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deg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 Coverage</a:t>
                      </a:r>
                    </a:p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Overlap</a:t>
                      </a:r>
                    </a:p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Clearance</a:t>
                      </a:r>
                    </a:p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079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266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855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922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738632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49D56C-D667-4338-8AD8-4FCEC049E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3B03-63AA-4179-965C-A9EE5C1C9AAC}" type="datetime1">
              <a:rPr lang="en-US" smtClean="0"/>
              <a:t>7/6/2018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2AF0C8-B860-4845-BD49-5C7665EC8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 Integration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882FF1-EFE4-4A4E-B147-08EA761E1A2B}"/>
              </a:ext>
            </a:extLst>
          </p:cNvPr>
          <p:cNvSpPr txBox="1"/>
          <p:nvPr/>
        </p:nvSpPr>
        <p:spPr>
          <a:xfrm>
            <a:off x="6707143" y="1796824"/>
            <a:ext cx="962185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Air Inlet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A7148D1-353B-4BE9-B2D0-2CCE454DBBF3}"/>
              </a:ext>
            </a:extLst>
          </p:cNvPr>
          <p:cNvCxnSpPr>
            <a:cxnSpLocks/>
            <a:stCxn id="14" idx="2"/>
          </p:cNvCxnSpPr>
          <p:nvPr/>
        </p:nvCxnSpPr>
        <p:spPr>
          <a:xfrm flipH="1">
            <a:off x="6521691" y="2166156"/>
            <a:ext cx="666545" cy="3543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F490A16-C072-43F6-A2D1-7CDD869B9871}"/>
              </a:ext>
            </a:extLst>
          </p:cNvPr>
          <p:cNvSpPr txBox="1"/>
          <p:nvPr/>
        </p:nvSpPr>
        <p:spPr>
          <a:xfrm>
            <a:off x="4381929" y="1801838"/>
            <a:ext cx="1123615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Air Outlet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37ABFC7-3511-41D4-8421-3C1CEFA2F125}"/>
              </a:ext>
            </a:extLst>
          </p:cNvPr>
          <p:cNvCxnSpPr>
            <a:cxnSpLocks/>
            <a:stCxn id="20" idx="2"/>
          </p:cNvCxnSpPr>
          <p:nvPr/>
        </p:nvCxnSpPr>
        <p:spPr>
          <a:xfrm>
            <a:off x="4943737" y="2171170"/>
            <a:ext cx="561807" cy="33630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1402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59">
            <a:extLst>
              <a:ext uri="{FF2B5EF4-FFF2-40B4-BE49-F238E27FC236}">
                <a16:creationId xmlns:a16="http://schemas.microsoft.com/office/drawing/2014/main" id="{2669D3CC-FE61-4119-8EC2-7DF10B0DA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2197"/>
            <a:ext cx="12192000" cy="5113605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F196CEBC-DF81-47F7-9D99-F055EC4F3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3549"/>
            <a:ext cx="10895659" cy="790751"/>
          </a:xfrm>
        </p:spPr>
        <p:txBody>
          <a:bodyPr/>
          <a:lstStyle/>
          <a:p>
            <a:r>
              <a:rPr lang="en-US" dirty="0"/>
              <a:t>INTT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1654F88-2823-4B21-B4C0-0C6D9F08B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C75FA-B41C-4080-9968-9CA70FD27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D6DE-CE51-4075-A4C2-847976360079}" type="datetime1">
              <a:rPr lang="en-US" smtClean="0"/>
              <a:t>7/6/2018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65E6A-DA0F-473E-83CA-D4D9A7CB1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 Integration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147CC-FC8E-49B6-BA5B-70FA80536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9C8A-A480-5941-BB9A-97BA42034CCB}" type="slidenum">
              <a:rPr lang="en-US" smtClean="0"/>
              <a:t>4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2B83A3-C258-4D92-ACF3-DAF36975CD68}"/>
              </a:ext>
            </a:extLst>
          </p:cNvPr>
          <p:cNvSpPr txBox="1"/>
          <p:nvPr/>
        </p:nvSpPr>
        <p:spPr>
          <a:xfrm>
            <a:off x="4028668" y="6129668"/>
            <a:ext cx="1705282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MVTX Envelope (rigid)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1C0E07-D8C4-426E-BA14-B7D76C69694C}"/>
              </a:ext>
            </a:extLst>
          </p:cNvPr>
          <p:cNvSpPr txBox="1"/>
          <p:nvPr/>
        </p:nvSpPr>
        <p:spPr>
          <a:xfrm>
            <a:off x="5875454" y="6094636"/>
            <a:ext cx="1528816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Ladders (rigid)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916D0B-57CC-4FE5-AFA6-AD6AF8F40111}"/>
              </a:ext>
            </a:extLst>
          </p:cNvPr>
          <p:cNvSpPr txBox="1"/>
          <p:nvPr/>
        </p:nvSpPr>
        <p:spPr>
          <a:xfrm>
            <a:off x="1886409" y="117032"/>
            <a:ext cx="133165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Space for support rail</a:t>
            </a:r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8C93B247-B18C-41BB-8056-3C6928C83B11}"/>
              </a:ext>
            </a:extLst>
          </p:cNvPr>
          <p:cNvSpPr/>
          <p:nvPr/>
        </p:nvSpPr>
        <p:spPr>
          <a:xfrm>
            <a:off x="2659781" y="1142705"/>
            <a:ext cx="253237" cy="358583"/>
          </a:xfrm>
          <a:prstGeom prst="lef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0198F3-E3F4-481F-9D1E-07F8A50D53DB}"/>
              </a:ext>
            </a:extLst>
          </p:cNvPr>
          <p:cNvSpPr txBox="1"/>
          <p:nvPr/>
        </p:nvSpPr>
        <p:spPr>
          <a:xfrm>
            <a:off x="8143704" y="199940"/>
            <a:ext cx="14010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HDI (flexible)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F88D553-557F-407C-B738-76500AADE64C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8844249" y="569272"/>
            <a:ext cx="2152165" cy="14051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FD5E5A0-AE45-4C15-A82F-BFBA212A22A2}"/>
              </a:ext>
            </a:extLst>
          </p:cNvPr>
          <p:cNvSpPr txBox="1"/>
          <p:nvPr/>
        </p:nvSpPr>
        <p:spPr>
          <a:xfrm>
            <a:off x="9734559" y="204035"/>
            <a:ext cx="214417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HDI connector (rigid)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D702B1D-E493-4026-93F3-34513AAAEEFE}"/>
              </a:ext>
            </a:extLst>
          </p:cNvPr>
          <p:cNvSpPr txBox="1"/>
          <p:nvPr/>
        </p:nvSpPr>
        <p:spPr>
          <a:xfrm>
            <a:off x="1661249" y="6155738"/>
            <a:ext cx="155010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TPC inner</a:t>
            </a:r>
          </a:p>
          <a:p>
            <a:r>
              <a:rPr lang="en-US" dirty="0"/>
              <a:t>Edge (r=20cm)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ACCD170-9E1B-4B14-8FF4-F2180A10826D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10806648" y="573367"/>
            <a:ext cx="874204" cy="14010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49C69E7-B079-463D-AE83-5E7E7E912649}"/>
              </a:ext>
            </a:extLst>
          </p:cNvPr>
          <p:cNvCxnSpPr>
            <a:cxnSpLocks/>
            <a:stCxn id="11" idx="2"/>
            <a:endCxn id="12" idx="1"/>
          </p:cNvCxnSpPr>
          <p:nvPr/>
        </p:nvCxnSpPr>
        <p:spPr>
          <a:xfrm>
            <a:off x="2552234" y="763363"/>
            <a:ext cx="107547" cy="5586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FAC0A78-DB87-49F6-BBE3-8D570F642763}"/>
              </a:ext>
            </a:extLst>
          </p:cNvPr>
          <p:cNvCxnSpPr>
            <a:cxnSpLocks/>
            <a:stCxn id="17" idx="0"/>
          </p:cNvCxnSpPr>
          <p:nvPr/>
        </p:nvCxnSpPr>
        <p:spPr>
          <a:xfrm flipV="1">
            <a:off x="2436301" y="5699606"/>
            <a:ext cx="246325" cy="4561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10D6615-15B0-4B11-954D-5DE0CBFDB548}"/>
              </a:ext>
            </a:extLst>
          </p:cNvPr>
          <p:cNvCxnSpPr>
            <a:cxnSpLocks/>
            <a:stCxn id="2" idx="0"/>
          </p:cNvCxnSpPr>
          <p:nvPr/>
        </p:nvCxnSpPr>
        <p:spPr>
          <a:xfrm flipH="1" flipV="1">
            <a:off x="3977598" y="3996423"/>
            <a:ext cx="903711" cy="21332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8CFE03A-231D-4E4B-8198-94500DCECB34}"/>
              </a:ext>
            </a:extLst>
          </p:cNvPr>
          <p:cNvCxnSpPr>
            <a:cxnSpLocks/>
            <a:stCxn id="10" idx="0"/>
          </p:cNvCxnSpPr>
          <p:nvPr/>
        </p:nvCxnSpPr>
        <p:spPr>
          <a:xfrm flipV="1">
            <a:off x="6639862" y="4468968"/>
            <a:ext cx="215499" cy="16256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Left Brace 32">
            <a:extLst>
              <a:ext uri="{FF2B5EF4-FFF2-40B4-BE49-F238E27FC236}">
                <a16:creationId xmlns:a16="http://schemas.microsoft.com/office/drawing/2014/main" id="{437D8060-FA9B-490E-8F33-8EEE30B6DBB6}"/>
              </a:ext>
            </a:extLst>
          </p:cNvPr>
          <p:cNvSpPr/>
          <p:nvPr/>
        </p:nvSpPr>
        <p:spPr>
          <a:xfrm>
            <a:off x="5053657" y="2580071"/>
            <a:ext cx="253237" cy="218283"/>
          </a:xfrm>
          <a:prstGeom prst="lef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Left Brace 33">
            <a:extLst>
              <a:ext uri="{FF2B5EF4-FFF2-40B4-BE49-F238E27FC236}">
                <a16:creationId xmlns:a16="http://schemas.microsoft.com/office/drawing/2014/main" id="{2B800FFC-3D1E-4721-A9BC-1464223DDD49}"/>
              </a:ext>
            </a:extLst>
          </p:cNvPr>
          <p:cNvSpPr/>
          <p:nvPr/>
        </p:nvSpPr>
        <p:spPr>
          <a:xfrm>
            <a:off x="3108061" y="2043322"/>
            <a:ext cx="253237" cy="139863"/>
          </a:xfrm>
          <a:prstGeom prst="lef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4357809-9BAF-4C63-AE02-9BB540BACBEA}"/>
              </a:ext>
            </a:extLst>
          </p:cNvPr>
          <p:cNvSpPr txBox="1"/>
          <p:nvPr/>
        </p:nvSpPr>
        <p:spPr>
          <a:xfrm>
            <a:off x="3583183" y="255532"/>
            <a:ext cx="1124905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Clearance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F2378A4-79E8-4109-892E-CB3EED84B68F}"/>
              </a:ext>
            </a:extLst>
          </p:cNvPr>
          <p:cNvCxnSpPr>
            <a:cxnSpLocks/>
            <a:stCxn id="35" idx="2"/>
            <a:endCxn id="33" idx="1"/>
          </p:cNvCxnSpPr>
          <p:nvPr/>
        </p:nvCxnSpPr>
        <p:spPr>
          <a:xfrm>
            <a:off x="4145636" y="624864"/>
            <a:ext cx="908021" cy="20643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59B9188-4430-40F3-ACBA-A80FD8C8F0B8}"/>
              </a:ext>
            </a:extLst>
          </p:cNvPr>
          <p:cNvCxnSpPr>
            <a:cxnSpLocks/>
            <a:stCxn id="35" idx="2"/>
            <a:endCxn id="34" idx="1"/>
          </p:cNvCxnSpPr>
          <p:nvPr/>
        </p:nvCxnSpPr>
        <p:spPr>
          <a:xfrm flipH="1">
            <a:off x="3108061" y="624864"/>
            <a:ext cx="1037575" cy="14883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B22175C-C306-4B07-9245-764718950CF8}"/>
              </a:ext>
            </a:extLst>
          </p:cNvPr>
          <p:cNvCxnSpPr>
            <a:cxnSpLocks/>
            <a:stCxn id="15" idx="2"/>
          </p:cNvCxnSpPr>
          <p:nvPr/>
        </p:nvCxnSpPr>
        <p:spPr>
          <a:xfrm flipH="1">
            <a:off x="10435103" y="573367"/>
            <a:ext cx="371545" cy="16512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0A666020-304B-454D-B181-78ACD066C62C}"/>
              </a:ext>
            </a:extLst>
          </p:cNvPr>
          <p:cNvSpPr txBox="1"/>
          <p:nvPr/>
        </p:nvSpPr>
        <p:spPr>
          <a:xfrm>
            <a:off x="104191" y="6122498"/>
            <a:ext cx="1374978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INTT Service</a:t>
            </a:r>
          </a:p>
          <a:p>
            <a:r>
              <a:rPr lang="en-US" dirty="0"/>
              <a:t>Pipe (rigid)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D43E83E-3300-40DD-8862-14DCB902452D}"/>
              </a:ext>
            </a:extLst>
          </p:cNvPr>
          <p:cNvCxnSpPr>
            <a:cxnSpLocks/>
            <a:stCxn id="47" idx="0"/>
          </p:cNvCxnSpPr>
          <p:nvPr/>
        </p:nvCxnSpPr>
        <p:spPr>
          <a:xfrm flipV="1">
            <a:off x="791680" y="5225179"/>
            <a:ext cx="494491" cy="89731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7E8B1FD4-CDA8-4721-8982-19BD18541B4D}"/>
              </a:ext>
            </a:extLst>
          </p:cNvPr>
          <p:cNvSpPr txBox="1"/>
          <p:nvPr/>
        </p:nvSpPr>
        <p:spPr>
          <a:xfrm>
            <a:off x="304806" y="126899"/>
            <a:ext cx="117408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Extensions (flexible)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7776660-D9C0-4319-90BF-7F6E3027B656}"/>
              </a:ext>
            </a:extLst>
          </p:cNvPr>
          <p:cNvCxnSpPr>
            <a:cxnSpLocks/>
            <a:stCxn id="52" idx="2"/>
          </p:cNvCxnSpPr>
          <p:nvPr/>
        </p:nvCxnSpPr>
        <p:spPr>
          <a:xfrm>
            <a:off x="891849" y="773230"/>
            <a:ext cx="502707" cy="10975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50190B8F-3A00-4D20-8BA6-DDD01BE31973}"/>
              </a:ext>
            </a:extLst>
          </p:cNvPr>
          <p:cNvSpPr txBox="1"/>
          <p:nvPr/>
        </p:nvSpPr>
        <p:spPr>
          <a:xfrm>
            <a:off x="7545774" y="6155738"/>
            <a:ext cx="1374978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INTT Outer Shell (rigid)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72E71283-D671-4ABC-9B82-01817E59D4D7}"/>
              </a:ext>
            </a:extLst>
          </p:cNvPr>
          <p:cNvCxnSpPr>
            <a:cxnSpLocks/>
            <a:stCxn id="56" idx="0"/>
          </p:cNvCxnSpPr>
          <p:nvPr/>
        </p:nvCxnSpPr>
        <p:spPr>
          <a:xfrm flipH="1" flipV="1">
            <a:off x="7994839" y="5283867"/>
            <a:ext cx="238424" cy="87187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AE5D81F2-3145-4297-AB9F-79DAFD742488}"/>
              </a:ext>
            </a:extLst>
          </p:cNvPr>
          <p:cNvSpPr txBox="1"/>
          <p:nvPr/>
        </p:nvSpPr>
        <p:spPr>
          <a:xfrm>
            <a:off x="9259366" y="6129668"/>
            <a:ext cx="2785265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INTT Space for Air cooling lines (only north) (flexible)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95DFD72C-E78D-4BAA-A156-BF4556F6F077}"/>
              </a:ext>
            </a:extLst>
          </p:cNvPr>
          <p:cNvCxnSpPr>
            <a:cxnSpLocks/>
            <a:stCxn id="70" idx="0"/>
          </p:cNvCxnSpPr>
          <p:nvPr/>
        </p:nvCxnSpPr>
        <p:spPr>
          <a:xfrm flipV="1">
            <a:off x="10651999" y="5060272"/>
            <a:ext cx="344415" cy="106939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95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96CEBC-DF81-47F7-9D99-F055EC4F3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C75FA-B41C-4080-9968-9CA70FD27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EA0F-CBA0-4E3A-A6C7-92CBDEDC6F67}" type="datetime1">
              <a:rPr lang="en-US" smtClean="0"/>
              <a:t>7/6/2018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65E6A-DA0F-473E-83CA-D4D9A7CB1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 Integration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147CC-FC8E-49B6-BA5B-70FA80536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9C8A-A480-5941-BB9A-97BA42034CCB}" type="slidenum">
              <a:rPr lang="en-US" smtClean="0"/>
              <a:t>5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E75C588-60AE-4F83-B5CF-C82007CED3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2809" y="1469944"/>
            <a:ext cx="5309242" cy="53880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2A3FADF-6828-4EE5-B1DE-25A9B6E731AD}"/>
              </a:ext>
            </a:extLst>
          </p:cNvPr>
          <p:cNvSpPr txBox="1"/>
          <p:nvPr/>
        </p:nvSpPr>
        <p:spPr>
          <a:xfrm>
            <a:off x="1593664" y="1659126"/>
            <a:ext cx="133165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Support rail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16520A3-2B5A-4C34-B1F1-C96B32963799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2925314" y="1843792"/>
            <a:ext cx="2090569" cy="3933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FD3E74D-C70D-4433-94E0-2318FE1BED3F}"/>
              </a:ext>
            </a:extLst>
          </p:cNvPr>
          <p:cNvSpPr txBox="1"/>
          <p:nvPr/>
        </p:nvSpPr>
        <p:spPr>
          <a:xfrm>
            <a:off x="9307808" y="3987901"/>
            <a:ext cx="2268891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MVTX Envelope (rigid)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520160-864F-46D8-80F9-5CA326D4A7DA}"/>
              </a:ext>
            </a:extLst>
          </p:cNvPr>
          <p:cNvSpPr txBox="1"/>
          <p:nvPr/>
        </p:nvSpPr>
        <p:spPr>
          <a:xfrm>
            <a:off x="8977034" y="2066795"/>
            <a:ext cx="214417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HDI connector (rigid)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4F1508-0AF2-44C2-9CC0-5C5162C3B5F0}"/>
              </a:ext>
            </a:extLst>
          </p:cNvPr>
          <p:cNvSpPr txBox="1"/>
          <p:nvPr/>
        </p:nvSpPr>
        <p:spPr>
          <a:xfrm>
            <a:off x="1460625" y="2956264"/>
            <a:ext cx="155010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TPC inner</a:t>
            </a:r>
          </a:p>
          <a:p>
            <a:r>
              <a:rPr lang="en-US" dirty="0"/>
              <a:t>Edge (r=20cm)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54884E3-CEA1-4CA2-85A3-CF43DE8C15E0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7439487" y="2251461"/>
            <a:ext cx="1537547" cy="70480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0B5788F-0481-45EE-9CD2-6E9B15FD77A9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3010729" y="3279430"/>
            <a:ext cx="682382" cy="2183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B459BAF-9059-4B0B-A2B8-50C532A1CA52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7066626" y="4172567"/>
            <a:ext cx="2241182" cy="354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78492989-624E-4C60-B8CF-BE48A439BE5F}"/>
              </a:ext>
            </a:extLst>
          </p:cNvPr>
          <p:cNvSpPr txBox="1"/>
          <p:nvPr/>
        </p:nvSpPr>
        <p:spPr>
          <a:xfrm>
            <a:off x="1635751" y="4667765"/>
            <a:ext cx="1374978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INTT Service</a:t>
            </a:r>
          </a:p>
          <a:p>
            <a:r>
              <a:rPr lang="en-US" dirty="0"/>
              <a:t>Pipe (rigid)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7661AF1-FF8C-4773-9067-04B53F1B4A78}"/>
              </a:ext>
            </a:extLst>
          </p:cNvPr>
          <p:cNvCxnSpPr>
            <a:cxnSpLocks/>
            <a:stCxn id="30" idx="3"/>
          </p:cNvCxnSpPr>
          <p:nvPr/>
        </p:nvCxnSpPr>
        <p:spPr>
          <a:xfrm flipV="1">
            <a:off x="3010729" y="4530401"/>
            <a:ext cx="1055244" cy="4605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Left Brace 36">
            <a:extLst>
              <a:ext uri="{FF2B5EF4-FFF2-40B4-BE49-F238E27FC236}">
                <a16:creationId xmlns:a16="http://schemas.microsoft.com/office/drawing/2014/main" id="{3D10346F-E874-4428-A3AB-0520E7A8BC31}"/>
              </a:ext>
            </a:extLst>
          </p:cNvPr>
          <p:cNvSpPr/>
          <p:nvPr/>
        </p:nvSpPr>
        <p:spPr>
          <a:xfrm rot="9526145">
            <a:off x="6909677" y="6224720"/>
            <a:ext cx="253237" cy="155990"/>
          </a:xfrm>
          <a:prstGeom prst="lef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3809164-EA3A-4D73-B5F4-1534E6585088}"/>
              </a:ext>
            </a:extLst>
          </p:cNvPr>
          <p:cNvSpPr txBox="1"/>
          <p:nvPr/>
        </p:nvSpPr>
        <p:spPr>
          <a:xfrm>
            <a:off x="9847896" y="5129430"/>
            <a:ext cx="1124905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Clearance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18F6D99-0A50-447C-894C-629653FD547C}"/>
              </a:ext>
            </a:extLst>
          </p:cNvPr>
          <p:cNvCxnSpPr>
            <a:cxnSpLocks/>
            <a:stCxn id="38" idx="1"/>
            <a:endCxn id="37" idx="1"/>
          </p:cNvCxnSpPr>
          <p:nvPr/>
        </p:nvCxnSpPr>
        <p:spPr>
          <a:xfrm flipH="1">
            <a:off x="7154320" y="5314096"/>
            <a:ext cx="2693576" cy="9427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3090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6A83-F19D-4680-8C23-E661879C2415}" type="datetime1">
              <a:rPr lang="en-US" smtClean="0"/>
              <a:t>7/6/2018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Mechanical Integration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157414"/>
      </p:ext>
    </p:extLst>
  </p:cSld>
  <p:clrMapOvr>
    <a:masterClrMapping/>
  </p:clrMapOvr>
</p:sld>
</file>

<file path=ppt/theme/theme1.xml><?xml version="1.0" encoding="utf-8"?>
<a:theme xmlns:a="http://schemas.openxmlformats.org/drawingml/2006/main" name="sPHENIXPresentation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sPHENIXPresentationTemplate.potx</Template>
  <TotalTime>1024</TotalTime>
  <Words>247</Words>
  <Application>Microsoft Office PowerPoint</Application>
  <PresentationFormat>Widescreen</PresentationFormat>
  <Paragraphs>104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sPHENIXPresentationTemplate</vt:lpstr>
      <vt:lpstr>MVTX Review</vt:lpstr>
      <vt:lpstr>INTT Changes</vt:lpstr>
      <vt:lpstr>INTT Layout</vt:lpstr>
      <vt:lpstr>INTT</vt:lpstr>
      <vt:lpstr>INTT</vt:lpstr>
      <vt:lpstr>Backup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 Lynch</dc:creator>
  <cp:lastModifiedBy>Cacace, Daniel</cp:lastModifiedBy>
  <cp:revision>80</cp:revision>
  <dcterms:created xsi:type="dcterms:W3CDTF">2017-12-29T20:36:14Z</dcterms:created>
  <dcterms:modified xsi:type="dcterms:W3CDTF">2018-07-06T16:37:20Z</dcterms:modified>
</cp:coreProperties>
</file>