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5" r:id="rId2"/>
    <p:sldId id="318" r:id="rId3"/>
    <p:sldId id="336" r:id="rId4"/>
    <p:sldId id="319" r:id="rId5"/>
    <p:sldId id="320" r:id="rId6"/>
    <p:sldId id="321" r:id="rId7"/>
    <p:sldId id="338" r:id="rId8"/>
    <p:sldId id="341" r:id="rId9"/>
    <p:sldId id="342" r:id="rId10"/>
    <p:sldId id="358" r:id="rId11"/>
    <p:sldId id="344" r:id="rId12"/>
    <p:sldId id="322" r:id="rId13"/>
    <p:sldId id="325" r:id="rId14"/>
    <p:sldId id="323" r:id="rId15"/>
    <p:sldId id="324" r:id="rId16"/>
    <p:sldId id="355" r:id="rId17"/>
    <p:sldId id="326" r:id="rId18"/>
    <p:sldId id="327" r:id="rId19"/>
    <p:sldId id="356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/>
    <p:restoredTop sz="96469" autoAdjust="0"/>
  </p:normalViewPr>
  <p:slideViewPr>
    <p:cSldViewPr>
      <p:cViewPr varScale="1">
        <p:scale>
          <a:sx n="214" d="100"/>
          <a:sy n="214" d="100"/>
        </p:scale>
        <p:origin x="176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6/26/19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6/26/19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4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1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Bla</a:t>
            </a:r>
            <a:r>
              <a:rPr lang="en-US"/>
              <a:t> foo this is a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2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1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0"/>
            <a:ext cx="4038600" cy="3851673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2950"/>
            <a:ext cx="4038600" cy="385167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5005"/>
            <a:ext cx="8534400" cy="5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42950"/>
            <a:ext cx="8229600" cy="38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July 19-20,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2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MVTX Director’s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5" y="4869657"/>
            <a:ext cx="53419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27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3" cy="1200150"/>
          </a:xfrm>
          <a:solidFill>
            <a:srgbClr val="3399FF"/>
          </a:solidFill>
        </p:spPr>
        <p:txBody>
          <a:bodyPr/>
          <a:lstStyle/>
          <a:p>
            <a:r>
              <a:rPr lang="en-US" dirty="0"/>
              <a:t>Integration of staves + RU + FELIX  into </a:t>
            </a:r>
            <a:r>
              <a:rPr lang="en-US" dirty="0" err="1"/>
              <a:t>sPHENIX</a:t>
            </a: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19200" y="2038350"/>
            <a:ext cx="6858000" cy="2190750"/>
          </a:xfrm>
        </p:spPr>
        <p:txBody>
          <a:bodyPr/>
          <a:lstStyle/>
          <a:p>
            <a:r>
              <a:rPr lang="en-US" altLang="en-US" sz="2800" b="0" dirty="0">
                <a:solidFill>
                  <a:srgbClr val="3399FF"/>
                </a:solidFill>
              </a:rPr>
              <a:t>Alex </a:t>
            </a:r>
            <a:r>
              <a:rPr lang="en-US" altLang="en-US" sz="2800" b="0" dirty="0" err="1">
                <a:solidFill>
                  <a:srgbClr val="3399FF"/>
                </a:solidFill>
              </a:rPr>
              <a:t>Tkatchev</a:t>
            </a:r>
            <a:r>
              <a:rPr lang="en-US" altLang="en-US" sz="2800" b="0" dirty="0">
                <a:solidFill>
                  <a:srgbClr val="3399FF"/>
                </a:solidFill>
              </a:rPr>
              <a:t>, </a:t>
            </a:r>
            <a:r>
              <a:rPr lang="en-US" altLang="en-US" sz="2800" b="0" dirty="0" err="1">
                <a:solidFill>
                  <a:srgbClr val="3399FF"/>
                </a:solidFill>
              </a:rPr>
              <a:t>Sho</a:t>
            </a:r>
            <a:r>
              <a:rPr lang="en-US" altLang="en-US" sz="2800" b="0" dirty="0">
                <a:solidFill>
                  <a:srgbClr val="3399FF"/>
                </a:solidFill>
              </a:rPr>
              <a:t> </a:t>
            </a:r>
            <a:r>
              <a:rPr lang="en-US" altLang="en-US" sz="2800" b="0" dirty="0" err="1">
                <a:solidFill>
                  <a:srgbClr val="3399FF"/>
                </a:solidFill>
              </a:rPr>
              <a:t>Uemura</a:t>
            </a:r>
            <a:endParaRPr lang="en-US" altLang="en-US" sz="2800" b="0" dirty="0">
              <a:solidFill>
                <a:srgbClr val="3399FF"/>
              </a:solidFill>
            </a:endParaRPr>
          </a:p>
          <a:p>
            <a:r>
              <a:rPr lang="en-US" altLang="en-US" sz="2800" b="0" dirty="0">
                <a:solidFill>
                  <a:srgbClr val="3399FF"/>
                </a:solidFill>
              </a:rPr>
              <a:t>Los Alamos National Laboratory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July 19-20, 2018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9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/>
          <p:cNvSpPr/>
          <p:nvPr/>
        </p:nvSpPr>
        <p:spPr>
          <a:xfrm>
            <a:off x="70982" y="3213033"/>
            <a:ext cx="3358018" cy="1720917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5"/>
            <a:ext cx="8382000" cy="565545"/>
          </a:xfrm>
        </p:spPr>
        <p:txBody>
          <a:bodyPr/>
          <a:lstStyle/>
          <a:p>
            <a:r>
              <a:rPr lang="en-US" dirty="0"/>
              <a:t>TMR protection on ALPIDE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3524711" y="666750"/>
            <a:ext cx="5543089" cy="4119475"/>
            <a:chOff x="1203220" y="666750"/>
            <a:chExt cx="5543089" cy="5030565"/>
          </a:xfrm>
        </p:grpSpPr>
        <p:sp>
          <p:nvSpPr>
            <p:cNvPr id="7" name="Trapezoid 6"/>
            <p:cNvSpPr/>
            <p:nvPr/>
          </p:nvSpPr>
          <p:spPr>
            <a:xfrm flipV="1">
              <a:off x="4018702" y="3154297"/>
              <a:ext cx="2585742" cy="163655"/>
            </a:xfrm>
            <a:prstGeom prst="trapezoid">
              <a:avLst>
                <a:gd name="adj" fmla="val 93990"/>
              </a:avLst>
            </a:prstGeom>
            <a:solidFill>
              <a:srgbClr val="FF6600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8623" y="666750"/>
              <a:ext cx="3338553" cy="176746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1905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9" name="TextBox 38"/>
            <p:cNvSpPr txBox="1"/>
            <p:nvPr/>
          </p:nvSpPr>
          <p:spPr>
            <a:xfrm>
              <a:off x="3546058" y="928597"/>
              <a:ext cx="11737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16 double columns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505200" y="1223175"/>
              <a:ext cx="274821" cy="1084114"/>
              <a:chOff x="3383868" y="1232756"/>
              <a:chExt cx="274821" cy="1192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422173" y="1753436"/>
                <a:ext cx="0" cy="134369"/>
              </a:xfrm>
              <a:prstGeom prst="line">
                <a:avLst/>
              </a:prstGeom>
              <a:noFill/>
              <a:ln w="9525" cap="flat" cmpd="sng" algn="ctr">
                <a:solidFill>
                  <a:srgbClr val="0055A0"/>
                </a:solidFill>
                <a:prstDash val="dot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60346" y="1954759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460346" y="2078597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460346" y="2206854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460346" y="2341301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sp>
            <p:nvSpPr>
              <p:cNvPr id="16" name="Rectangle 15"/>
              <p:cNvSpPr/>
              <p:nvPr/>
            </p:nvSpPr>
            <p:spPr>
              <a:xfrm>
                <a:off x="3383868" y="190746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83868" y="203623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83868" y="216500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83868" y="229377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582078" y="190746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82078" y="203623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582078" y="216500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582078" y="229377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460611" y="1280050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460611" y="1403889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460611" y="1532145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460611" y="1666592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sp>
            <p:nvSpPr>
              <p:cNvPr id="28" name="Rectangle 27"/>
              <p:cNvSpPr/>
              <p:nvPr/>
            </p:nvSpPr>
            <p:spPr>
              <a:xfrm>
                <a:off x="3383868" y="123275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383868" y="136152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83868" y="149029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83868" y="161906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82078" y="123275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82078" y="136152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582078" y="149029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82078" y="161906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2924424" y="1799218"/>
                <a:ext cx="1192525" cy="5960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sz="1200" kern="0" dirty="0">
                  <a:latin typeface="Calibri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3620383" y="1753436"/>
                <a:ext cx="0" cy="134369"/>
              </a:xfrm>
              <a:prstGeom prst="line">
                <a:avLst/>
              </a:prstGeom>
              <a:noFill/>
              <a:ln w="9525" cap="flat" cmpd="sng" algn="ctr">
                <a:solidFill>
                  <a:srgbClr val="0055A0"/>
                </a:solidFill>
                <a:prstDash val="dot"/>
              </a:ln>
              <a:effectLst/>
            </p:spPr>
          </p:cxnSp>
        </p:grpSp>
        <p:sp>
          <p:nvSpPr>
            <p:cNvPr id="38" name="Left Brace 37"/>
            <p:cNvSpPr/>
            <p:nvPr/>
          </p:nvSpPr>
          <p:spPr>
            <a:xfrm rot="5400000">
              <a:off x="4051433" y="601288"/>
              <a:ext cx="65462" cy="1112851"/>
            </a:xfrm>
            <a:prstGeom prst="leftBrace">
              <a:avLst/>
            </a:prstGeom>
            <a:ln w="12700" cmpd="sng">
              <a:solidFill>
                <a:srgbClr val="26262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chemeClr val="accent6">
                      <a:lumMod val="50000"/>
                    </a:schemeClr>
                  </a:solidFill>
                </a:ln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6200000">
              <a:off x="4243434" y="1325751"/>
              <a:ext cx="0" cy="122154"/>
            </a:xfrm>
            <a:prstGeom prst="line">
              <a:avLst/>
            </a:prstGeom>
            <a:noFill/>
            <a:ln w="12700" cap="flat" cmpd="sng" algn="ctr">
              <a:solidFill>
                <a:srgbClr val="0055A0"/>
              </a:solidFill>
              <a:prstDash val="dot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rot="16200000">
              <a:off x="4243434" y="1522137"/>
              <a:ext cx="0" cy="122154"/>
            </a:xfrm>
            <a:prstGeom prst="line">
              <a:avLst/>
            </a:prstGeom>
            <a:noFill/>
            <a:ln w="12700" cap="flat" cmpd="sng" algn="ctr">
              <a:solidFill>
                <a:srgbClr val="0055A0"/>
              </a:solidFill>
              <a:prstDash val="dot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 rot="16200000">
              <a:off x="4243434" y="2045831"/>
              <a:ext cx="0" cy="122154"/>
            </a:xfrm>
            <a:prstGeom prst="line">
              <a:avLst/>
            </a:prstGeom>
            <a:noFill/>
            <a:ln w="12700" cap="flat" cmpd="sng" algn="ctr">
              <a:solidFill>
                <a:srgbClr val="0055A0"/>
              </a:solidFill>
              <a:prstDash val="dot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3832509" y="1223175"/>
              <a:ext cx="274821" cy="1084114"/>
              <a:chOff x="3383868" y="1232756"/>
              <a:chExt cx="274821" cy="1192525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422173" y="1753436"/>
                <a:ext cx="0" cy="134369"/>
              </a:xfrm>
              <a:prstGeom prst="line">
                <a:avLst/>
              </a:prstGeom>
              <a:noFill/>
              <a:ln w="9525" cap="flat" cmpd="sng" algn="ctr">
                <a:solidFill>
                  <a:srgbClr val="0055A0"/>
                </a:solidFill>
                <a:prstDash val="dot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460346" y="1954759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460346" y="2078597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460346" y="2206854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460346" y="2341301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sp>
            <p:nvSpPr>
              <p:cNvPr id="48" name="Rectangle 47"/>
              <p:cNvSpPr/>
              <p:nvPr/>
            </p:nvSpPr>
            <p:spPr>
              <a:xfrm>
                <a:off x="3383868" y="190746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83868" y="203623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383868" y="216500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383868" y="229377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582078" y="190746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582078" y="203623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582078" y="216500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582078" y="229377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460611" y="1280050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460611" y="1403889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460611" y="1532145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460611" y="1666592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sp>
            <p:nvSpPr>
              <p:cNvPr id="60" name="Rectangle 59"/>
              <p:cNvSpPr/>
              <p:nvPr/>
            </p:nvSpPr>
            <p:spPr>
              <a:xfrm>
                <a:off x="3383868" y="123275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383868" y="136152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383868" y="149029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383868" y="161906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82078" y="123275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582078" y="136152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582078" y="149029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582078" y="161906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16200000">
                <a:off x="2924424" y="1799218"/>
                <a:ext cx="1192525" cy="5960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sz="1200" kern="0" dirty="0">
                  <a:latin typeface="Calibri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620383" y="1753436"/>
                <a:ext cx="0" cy="134369"/>
              </a:xfrm>
              <a:prstGeom prst="line">
                <a:avLst/>
              </a:prstGeom>
              <a:noFill/>
              <a:ln w="9525" cap="flat" cmpd="sng" algn="ctr">
                <a:solidFill>
                  <a:srgbClr val="0055A0"/>
                </a:solidFill>
                <a:prstDash val="dot"/>
              </a:ln>
              <a:effectLst/>
            </p:spPr>
          </p:cxnSp>
        </p:grpSp>
        <p:grpSp>
          <p:nvGrpSpPr>
            <p:cNvPr id="70" name="Group 69"/>
            <p:cNvGrpSpPr/>
            <p:nvPr/>
          </p:nvGrpSpPr>
          <p:grpSpPr>
            <a:xfrm>
              <a:off x="4356204" y="1223175"/>
              <a:ext cx="274821" cy="1084114"/>
              <a:chOff x="3383868" y="1232756"/>
              <a:chExt cx="274821" cy="119252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422173" y="1753436"/>
                <a:ext cx="0" cy="134369"/>
              </a:xfrm>
              <a:prstGeom prst="line">
                <a:avLst/>
              </a:prstGeom>
              <a:noFill/>
              <a:ln w="9525" cap="flat" cmpd="sng" algn="ctr">
                <a:solidFill>
                  <a:srgbClr val="0055A0"/>
                </a:solidFill>
                <a:prstDash val="dot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460346" y="1954759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460346" y="2078597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460346" y="2206854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460346" y="2341301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sp>
            <p:nvSpPr>
              <p:cNvPr id="76" name="Rectangle 75"/>
              <p:cNvSpPr/>
              <p:nvPr/>
            </p:nvSpPr>
            <p:spPr>
              <a:xfrm>
                <a:off x="3383868" y="190746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383868" y="203623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383868" y="216500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383868" y="229377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582078" y="190746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582078" y="203623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82078" y="216500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582078" y="2293775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3460611" y="1280050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460611" y="1403889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460611" y="1532145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460611" y="1666592"/>
                <a:ext cx="13680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55A0"/>
                </a:solidFill>
                <a:prstDash val="solid"/>
              </a:ln>
              <a:effectLst/>
            </p:spPr>
          </p:cxnSp>
          <p:sp>
            <p:nvSpPr>
              <p:cNvPr id="88" name="Rectangle 87"/>
              <p:cNvSpPr/>
              <p:nvPr/>
            </p:nvSpPr>
            <p:spPr>
              <a:xfrm>
                <a:off x="3383868" y="123275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383868" y="136152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383868" y="149029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383868" y="161906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582078" y="123275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582078" y="136152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582078" y="1490296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582078" y="1619067"/>
                <a:ext cx="76611" cy="9458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2924424" y="1799218"/>
                <a:ext cx="1192525" cy="5960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55A0"/>
                </a:solidFill>
                <a:prstDash val="solid"/>
              </a:ln>
              <a:effectLst/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sz="1200" kern="0" dirty="0">
                  <a:latin typeface="Calibri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3620383" y="1753436"/>
                <a:ext cx="0" cy="134369"/>
              </a:xfrm>
              <a:prstGeom prst="line">
                <a:avLst/>
              </a:prstGeom>
              <a:noFill/>
              <a:ln w="9525" cap="flat" cmpd="sng" algn="ctr">
                <a:solidFill>
                  <a:srgbClr val="0055A0"/>
                </a:solidFill>
                <a:prstDash val="dot"/>
              </a:ln>
              <a:effectLst/>
            </p:spPr>
          </p:cxnSp>
        </p:grpSp>
        <p:sp>
          <p:nvSpPr>
            <p:cNvPr id="98" name="Rectangle 97"/>
            <p:cNvSpPr/>
            <p:nvPr/>
          </p:nvSpPr>
          <p:spPr>
            <a:xfrm>
              <a:off x="3413181" y="961327"/>
              <a:ext cx="1341967" cy="1374698"/>
            </a:xfrm>
            <a:prstGeom prst="rect">
              <a:avLst/>
            </a:prstGeom>
            <a:noFill/>
            <a:ln w="9525" cmpd="sng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867999" y="1511991"/>
              <a:ext cx="261847" cy="792088"/>
              <a:chOff x="5832140" y="1736813"/>
              <a:chExt cx="134369" cy="792088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rot="16200000">
                <a:off x="5899325" y="1669628"/>
                <a:ext cx="0" cy="134369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/>
                </a:solidFill>
                <a:prstDash val="dot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>
              <a:xfrm rot="16200000">
                <a:off x="5899325" y="1885652"/>
                <a:ext cx="0" cy="134369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/>
                </a:solidFill>
                <a:prstDash val="dot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>
              <a:xfrm rot="16200000">
                <a:off x="5899325" y="2461716"/>
                <a:ext cx="0" cy="134369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/>
                </a:solidFill>
                <a:prstDash val="dot"/>
              </a:ln>
              <a:effectLst/>
            </p:spPr>
          </p:cxnSp>
        </p:grpSp>
        <p:sp>
          <p:nvSpPr>
            <p:cNvPr id="103" name="Rectangle 102"/>
            <p:cNvSpPr/>
            <p:nvPr/>
          </p:nvSpPr>
          <p:spPr>
            <a:xfrm>
              <a:off x="6228039" y="961327"/>
              <a:ext cx="343675" cy="1374698"/>
            </a:xfrm>
            <a:prstGeom prst="rect">
              <a:avLst/>
            </a:prstGeom>
            <a:noFill/>
            <a:ln w="9525" cmpd="sng">
              <a:solidFill>
                <a:srgbClr val="26262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TextBox 227"/>
            <p:cNvSpPr txBox="1"/>
            <p:nvPr/>
          </p:nvSpPr>
          <p:spPr>
            <a:xfrm>
              <a:off x="4398208" y="666750"/>
              <a:ext cx="1172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rgbClr val="262626"/>
                  </a:solidFill>
                </a:rPr>
                <a:t>32 readout regions</a:t>
              </a:r>
            </a:p>
          </p:txBody>
        </p:sp>
        <p:sp>
          <p:nvSpPr>
            <p:cNvPr id="105" name="Left Brace 104"/>
            <p:cNvSpPr/>
            <p:nvPr/>
          </p:nvSpPr>
          <p:spPr>
            <a:xfrm rot="5400000">
              <a:off x="4951072" y="-707486"/>
              <a:ext cx="66387" cy="3207631"/>
            </a:xfrm>
            <a:prstGeom prst="leftBrace">
              <a:avLst/>
            </a:prstGeom>
            <a:ln w="12700" cmpd="sng">
              <a:solidFill>
                <a:srgbClr val="26262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" name="Up-Down Arrow 105"/>
            <p:cNvSpPr/>
            <p:nvPr/>
          </p:nvSpPr>
          <p:spPr>
            <a:xfrm>
              <a:off x="4002336" y="2336025"/>
              <a:ext cx="130924" cy="229116"/>
            </a:xfrm>
            <a:prstGeom prst="up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" name="Up-Down Arrow 106"/>
            <p:cNvSpPr/>
            <p:nvPr/>
          </p:nvSpPr>
          <p:spPr>
            <a:xfrm>
              <a:off x="5049726" y="2336025"/>
              <a:ext cx="130924" cy="229116"/>
            </a:xfrm>
            <a:prstGeom prst="up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" name="Up-Down Arrow 107"/>
            <p:cNvSpPr/>
            <p:nvPr/>
          </p:nvSpPr>
          <p:spPr>
            <a:xfrm>
              <a:off x="5524324" y="2336025"/>
              <a:ext cx="130924" cy="229116"/>
            </a:xfrm>
            <a:prstGeom prst="up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" name="Up-Down Arrow 108"/>
            <p:cNvSpPr/>
            <p:nvPr/>
          </p:nvSpPr>
          <p:spPr>
            <a:xfrm>
              <a:off x="6358962" y="2336025"/>
              <a:ext cx="130924" cy="229116"/>
            </a:xfrm>
            <a:prstGeom prst="up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98623" y="2597872"/>
              <a:ext cx="1538353" cy="392770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12700" cmpd="sng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rgbClr val="0055A0"/>
                  </a:solidFill>
                </a:rPr>
                <a:t>Region Readout (1)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26885" y="2794258"/>
              <a:ext cx="881829" cy="163655"/>
            </a:xfrm>
            <a:prstGeom prst="rect">
              <a:avLst/>
            </a:prstGeom>
            <a:noFill/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/>
                <a:t>128x24b DPRAM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02436" y="2597873"/>
              <a:ext cx="425502" cy="392771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RR (2)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377035" y="2597873"/>
              <a:ext cx="425502" cy="392771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RR (3)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211673" y="2597873"/>
              <a:ext cx="425502" cy="392771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RR (32)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689687" y="3481607"/>
              <a:ext cx="1243775" cy="294578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Top Readout Unit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67748" y="4005301"/>
              <a:ext cx="1695824" cy="425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Data Management Unit</a:t>
              </a:r>
            </a:p>
          </p:txBody>
        </p:sp>
        <p:sp>
          <p:nvSpPr>
            <p:cNvPr id="117" name="Down Arrow 116"/>
            <p:cNvSpPr/>
            <p:nvPr/>
          </p:nvSpPr>
          <p:spPr>
            <a:xfrm>
              <a:off x="4149626" y="2990643"/>
              <a:ext cx="130924" cy="130924"/>
            </a:xfrm>
            <a:prstGeom prst="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" name="Down Arrow 117"/>
            <p:cNvSpPr/>
            <p:nvPr/>
          </p:nvSpPr>
          <p:spPr>
            <a:xfrm>
              <a:off x="5049726" y="2990643"/>
              <a:ext cx="130924" cy="130924"/>
            </a:xfrm>
            <a:prstGeom prst="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9" name="Down Arrow 118"/>
            <p:cNvSpPr/>
            <p:nvPr/>
          </p:nvSpPr>
          <p:spPr>
            <a:xfrm>
              <a:off x="5540689" y="2990643"/>
              <a:ext cx="130924" cy="130924"/>
            </a:xfrm>
            <a:prstGeom prst="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0" name="Down Arrow 119"/>
            <p:cNvSpPr/>
            <p:nvPr/>
          </p:nvSpPr>
          <p:spPr>
            <a:xfrm>
              <a:off x="6358962" y="2990643"/>
              <a:ext cx="130924" cy="130924"/>
            </a:xfrm>
            <a:prstGeom prst="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1" name="Down Arrow 120"/>
            <p:cNvSpPr/>
            <p:nvPr/>
          </p:nvSpPr>
          <p:spPr>
            <a:xfrm>
              <a:off x="5246111" y="3317952"/>
              <a:ext cx="130924" cy="130924"/>
            </a:xfrm>
            <a:prstGeom prst="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298623" y="3481607"/>
              <a:ext cx="883735" cy="490963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12700" cmpd="sng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rgbClr val="0055A0"/>
                  </a:solidFill>
                </a:rPr>
                <a:t>Readout Sequencing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907559" y="4363166"/>
              <a:ext cx="883735" cy="490964"/>
            </a:xfrm>
            <a:prstGeom prst="rect">
              <a:avLst/>
            </a:prstGeom>
            <a:solidFill>
              <a:srgbClr val="00AB29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Control  Bus Logic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20310" y="2900019"/>
              <a:ext cx="918787" cy="1047388"/>
            </a:xfrm>
            <a:prstGeom prst="rect">
              <a:avLst/>
            </a:prstGeom>
            <a:solidFill>
              <a:srgbClr val="00AB29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Configuration</a:t>
              </a:r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Registers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098109" y="2041448"/>
              <a:ext cx="883735" cy="392771"/>
            </a:xfrm>
            <a:prstGeom prst="rect">
              <a:avLst/>
            </a:prstGeom>
            <a:solidFill>
              <a:srgbClr val="00AB29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Pixels </a:t>
              </a:r>
              <a:r>
                <a:rPr lang="en-US" sz="1050" dirty="0" err="1">
                  <a:solidFill>
                    <a:schemeClr val="accent6">
                      <a:lumMod val="50000"/>
                    </a:schemeClr>
                  </a:solidFill>
                </a:rPr>
                <a:t>Config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203220" y="2057811"/>
              <a:ext cx="684567" cy="392771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8b DACs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208705" y="2965512"/>
              <a:ext cx="684566" cy="490964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11b ADC</a:t>
              </a:r>
            </a:p>
          </p:txBody>
        </p:sp>
        <p:sp>
          <p:nvSpPr>
            <p:cNvPr id="128" name="Up-Down Arrow 127"/>
            <p:cNvSpPr/>
            <p:nvPr/>
          </p:nvSpPr>
          <p:spPr>
            <a:xfrm>
              <a:off x="3707758" y="3023374"/>
              <a:ext cx="65462" cy="425502"/>
            </a:xfrm>
            <a:prstGeom prst="upDownArrow">
              <a:avLst/>
            </a:prstGeom>
            <a:ln w="12700" cmpd="sng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9" name="Up-Down Arrow 128"/>
            <p:cNvSpPr/>
            <p:nvPr/>
          </p:nvSpPr>
          <p:spPr>
            <a:xfrm rot="16200000">
              <a:off x="4395107" y="3416146"/>
              <a:ext cx="65462" cy="425502"/>
            </a:xfrm>
            <a:prstGeom prst="upDownArrow">
              <a:avLst/>
            </a:prstGeom>
            <a:ln w="12700" cmpd="sng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2631509" y="2434680"/>
              <a:ext cx="0" cy="458233"/>
            </a:xfrm>
            <a:prstGeom prst="straightConnector1">
              <a:avLst/>
            </a:prstGeom>
            <a:ln>
              <a:solidFill>
                <a:srgbClr val="00AB29"/>
              </a:solidFill>
              <a:headEnd type="arrow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1875716" y="3256748"/>
              <a:ext cx="266650" cy="0"/>
            </a:xfrm>
            <a:prstGeom prst="straightConnector1">
              <a:avLst/>
            </a:prstGeom>
            <a:ln>
              <a:solidFill>
                <a:srgbClr val="00AB29"/>
              </a:solidFill>
              <a:headEnd type="arrow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 flipV="1">
              <a:off x="1645196" y="2466949"/>
              <a:ext cx="458233" cy="490964"/>
            </a:xfrm>
            <a:prstGeom prst="straightConnector1">
              <a:avLst/>
            </a:prstGeom>
            <a:ln>
              <a:solidFill>
                <a:srgbClr val="00AB29"/>
              </a:solidFill>
              <a:headEnd type="arrow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3039097" y="2855505"/>
              <a:ext cx="278212" cy="137567"/>
            </a:xfrm>
            <a:prstGeom prst="straightConnector1">
              <a:avLst/>
            </a:prstGeom>
            <a:ln>
              <a:solidFill>
                <a:srgbClr val="00AB29"/>
              </a:solidFill>
              <a:headEnd type="arrow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3036775" y="3628896"/>
              <a:ext cx="280534" cy="0"/>
            </a:xfrm>
            <a:prstGeom prst="straightConnector1">
              <a:avLst/>
            </a:prstGeom>
            <a:ln>
              <a:solidFill>
                <a:srgbClr val="00AB29"/>
              </a:solidFill>
              <a:headEnd type="arrow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2402909" y="3968503"/>
              <a:ext cx="0" cy="347742"/>
            </a:xfrm>
            <a:prstGeom prst="straightConnector1">
              <a:avLst/>
            </a:prstGeom>
            <a:ln>
              <a:solidFill>
                <a:srgbClr val="00AB29"/>
              </a:solidFill>
              <a:headEnd type="arrow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6" name="Down Arrow 135"/>
            <p:cNvSpPr/>
            <p:nvPr/>
          </p:nvSpPr>
          <p:spPr>
            <a:xfrm>
              <a:off x="5246111" y="3808917"/>
              <a:ext cx="130924" cy="163655"/>
            </a:xfrm>
            <a:prstGeom prst="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7" name="Down Arrow 136"/>
            <p:cNvSpPr/>
            <p:nvPr/>
          </p:nvSpPr>
          <p:spPr>
            <a:xfrm>
              <a:off x="5246111" y="4463535"/>
              <a:ext cx="130924" cy="196385"/>
            </a:xfrm>
            <a:prstGeom prst="downArrow">
              <a:avLst/>
            </a:prstGeom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8" name="Down Arrow 137"/>
            <p:cNvSpPr/>
            <p:nvPr/>
          </p:nvSpPr>
          <p:spPr>
            <a:xfrm>
              <a:off x="1500499" y="2466950"/>
              <a:ext cx="90011" cy="458233"/>
            </a:xfrm>
            <a:prstGeom prst="downArrow">
              <a:avLst/>
            </a:prstGeom>
            <a:solidFill>
              <a:srgbClr val="FFFF00"/>
            </a:solidFill>
            <a:ln w="12700" cmpd="sng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9" name="Bent Arrow 138"/>
            <p:cNvSpPr/>
            <p:nvPr/>
          </p:nvSpPr>
          <p:spPr>
            <a:xfrm>
              <a:off x="1466516" y="1485022"/>
              <a:ext cx="1783011" cy="523695"/>
            </a:xfrm>
            <a:prstGeom prst="bentArrow">
              <a:avLst>
                <a:gd name="adj1" fmla="val 8603"/>
                <a:gd name="adj2" fmla="val 11442"/>
                <a:gd name="adj3" fmla="val 16858"/>
                <a:gd name="adj4" fmla="val 0"/>
              </a:avLst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" name="Bent Arrow 139"/>
            <p:cNvSpPr/>
            <p:nvPr/>
          </p:nvSpPr>
          <p:spPr>
            <a:xfrm>
              <a:off x="2539976" y="1747793"/>
              <a:ext cx="709550" cy="260923"/>
            </a:xfrm>
            <a:prstGeom prst="bentArrow">
              <a:avLst>
                <a:gd name="adj1" fmla="val 18436"/>
                <a:gd name="adj2" fmla="val 23252"/>
                <a:gd name="adj3" fmla="val 31606"/>
                <a:gd name="adj4" fmla="val 0"/>
              </a:avLst>
            </a:prstGeom>
            <a:solidFill>
              <a:srgbClr val="00AB29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2" name="TextBox 324"/>
            <p:cNvSpPr txBox="1"/>
            <p:nvPr/>
          </p:nvSpPr>
          <p:spPr>
            <a:xfrm>
              <a:off x="1573094" y="5118154"/>
              <a:ext cx="85100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solidFill>
                    <a:srgbClr val="262626"/>
                  </a:solidFill>
                </a:rPr>
                <a:t>Differential Control Port</a:t>
              </a:r>
            </a:p>
            <a:p>
              <a:r>
                <a:rPr lang="en-US" sz="1050" dirty="0">
                  <a:solidFill>
                    <a:srgbClr val="262626"/>
                  </a:solidFill>
                </a:rPr>
                <a:t>(</a:t>
              </a:r>
              <a:r>
                <a:rPr lang="en-US" sz="1050" dirty="0">
                  <a:solidFill>
                    <a:srgbClr val="00AB29"/>
                  </a:solidFill>
                </a:rPr>
                <a:t>40 Mbps</a:t>
              </a:r>
              <a:r>
                <a:rPr lang="en-US" sz="1050" dirty="0">
                  <a:solidFill>
                    <a:srgbClr val="262626"/>
                  </a:solidFill>
                </a:rPr>
                <a:t>)</a:t>
              </a:r>
            </a:p>
          </p:txBody>
        </p:sp>
        <p:sp>
          <p:nvSpPr>
            <p:cNvPr id="143" name="Up-Down Arrow 142"/>
            <p:cNvSpPr/>
            <p:nvPr/>
          </p:nvSpPr>
          <p:spPr>
            <a:xfrm rot="10800000">
              <a:off x="2380916" y="4921767"/>
              <a:ext cx="98193" cy="654619"/>
            </a:xfrm>
            <a:prstGeom prst="upDownArrow">
              <a:avLst/>
            </a:prstGeom>
            <a:solidFill>
              <a:srgbClr val="00AB29">
                <a:alpha val="50000"/>
              </a:srgbClr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205922" y="3677993"/>
              <a:ext cx="687349" cy="327309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 err="1">
                  <a:solidFill>
                    <a:schemeClr val="accent6">
                      <a:lumMod val="50000"/>
                    </a:schemeClr>
                  </a:solidFill>
                </a:rPr>
                <a:t>Bandgap</a:t>
              </a:r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 +</a:t>
              </a:r>
            </a:p>
            <a:p>
              <a:pPr algn="ctr"/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Temp </a:t>
              </a:r>
              <a:r>
                <a:rPr lang="en-US" sz="1050" dirty="0" err="1">
                  <a:solidFill>
                    <a:schemeClr val="accent6">
                      <a:lumMod val="50000"/>
                    </a:schemeClr>
                  </a:solidFill>
                </a:rPr>
                <a:t>Sens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6" name="Down Arrow 145"/>
            <p:cNvSpPr/>
            <p:nvPr/>
          </p:nvSpPr>
          <p:spPr>
            <a:xfrm flipV="1">
              <a:off x="1500499" y="3481608"/>
              <a:ext cx="98193" cy="163655"/>
            </a:xfrm>
            <a:prstGeom prst="downArrow">
              <a:avLst/>
            </a:prstGeom>
            <a:solidFill>
              <a:srgbClr val="FFFF00"/>
            </a:solidFill>
            <a:ln w="12700" cmpd="sng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485117" y="4692663"/>
              <a:ext cx="1658682" cy="589157"/>
              <a:chOff x="5031051" y="5589243"/>
              <a:chExt cx="1824550" cy="648072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5031051" y="5589243"/>
                <a:ext cx="1818202" cy="648072"/>
              </a:xfrm>
              <a:prstGeom prst="rect">
                <a:avLst/>
              </a:prstGeom>
              <a:solidFill>
                <a:srgbClr val="CCCCCC"/>
              </a:solidFill>
              <a:ln w="12700" cmpd="sng">
                <a:solidFill>
                  <a:srgbClr val="262626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tIns="0" bIns="0"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/>
                  <a:t>Data Transmission Unit</a:t>
                </a:r>
              </a:p>
            </p:txBody>
          </p:sp>
          <p:sp>
            <p:nvSpPr>
              <p:cNvPr id="151" name="TextBox 367"/>
              <p:cNvSpPr txBox="1"/>
              <p:nvPr/>
            </p:nvSpPr>
            <p:spPr>
              <a:xfrm>
                <a:off x="6372103" y="5873096"/>
                <a:ext cx="483498" cy="236988"/>
              </a:xfrm>
              <a:prstGeom prst="rect">
                <a:avLst/>
              </a:prstGeom>
              <a:solidFill>
                <a:srgbClr val="CCCCCC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/>
                  <a:t>Driver</a:t>
                </a: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111963" y="5818800"/>
                <a:ext cx="432048" cy="324036"/>
              </a:xfrm>
              <a:prstGeom prst="rect">
                <a:avLst/>
              </a:prstGeom>
              <a:solidFill>
                <a:srgbClr val="CCCCCC"/>
              </a:solidFill>
              <a:ln w="12700" cmpd="sng">
                <a:solidFill>
                  <a:srgbClr val="262626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t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/>
                  <a:t>PLL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598114" y="5824273"/>
                <a:ext cx="813199" cy="324037"/>
              </a:xfrm>
              <a:prstGeom prst="rect">
                <a:avLst/>
              </a:prstGeom>
              <a:solidFill>
                <a:srgbClr val="CCCCCC"/>
              </a:solidFill>
              <a:ln w="12700" cmpd="sng">
                <a:solidFill>
                  <a:srgbClr val="262626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t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err="1"/>
                  <a:t>Serializer</a:t>
                </a:r>
                <a:endParaRPr lang="en-US" sz="1050" dirty="0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6456414" y="5769260"/>
                <a:ext cx="347737" cy="423116"/>
              </a:xfrm>
              <a:custGeom>
                <a:avLst/>
                <a:gdLst>
                  <a:gd name="connsiteX0" fmla="*/ 0 w 239725"/>
                  <a:gd name="connsiteY0" fmla="*/ 0 h 311119"/>
                  <a:gd name="connsiteX1" fmla="*/ 0 w 239725"/>
                  <a:gd name="connsiteY1" fmla="*/ 311119 h 311119"/>
                  <a:gd name="connsiteX2" fmla="*/ 239725 w 239725"/>
                  <a:gd name="connsiteY2" fmla="*/ 153010 h 311119"/>
                  <a:gd name="connsiteX3" fmla="*/ 0 w 239725"/>
                  <a:gd name="connsiteY3" fmla="*/ 0 h 31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725" h="311119">
                    <a:moveTo>
                      <a:pt x="0" y="0"/>
                    </a:moveTo>
                    <a:lnTo>
                      <a:pt x="0" y="311119"/>
                    </a:lnTo>
                    <a:lnTo>
                      <a:pt x="239725" y="1530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262626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</p:grpSp>
        <p:sp>
          <p:nvSpPr>
            <p:cNvPr id="155" name="TextBox 370"/>
            <p:cNvSpPr txBox="1"/>
            <p:nvPr/>
          </p:nvSpPr>
          <p:spPr>
            <a:xfrm>
              <a:off x="4384109" y="5281817"/>
              <a:ext cx="230041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solidFill>
                    <a:srgbClr val="262626"/>
                  </a:solidFill>
                </a:rPr>
                <a:t>Serial  Out Port</a:t>
              </a:r>
            </a:p>
            <a:p>
              <a:r>
                <a:rPr lang="en-US" sz="1050" dirty="0">
                  <a:solidFill>
                    <a:srgbClr val="262626"/>
                  </a:solidFill>
                </a:rPr>
                <a:t>(</a:t>
              </a:r>
              <a:r>
                <a:rPr lang="en-US" sz="1050" dirty="0">
                  <a:solidFill>
                    <a:srgbClr val="FF0000"/>
                  </a:solidFill>
                </a:rPr>
                <a:t>1200 Mbps / 600 Mbps/  400 Mbps</a:t>
              </a:r>
              <a:r>
                <a:rPr lang="en-US" sz="1050" dirty="0">
                  <a:solidFill>
                    <a:srgbClr val="262626"/>
                  </a:solidFill>
                </a:rPr>
                <a:t>) </a:t>
              </a:r>
            </a:p>
          </p:txBody>
        </p:sp>
        <p:sp>
          <p:nvSpPr>
            <p:cNvPr id="156" name="Right Arrow 155"/>
            <p:cNvSpPr/>
            <p:nvPr/>
          </p:nvSpPr>
          <p:spPr>
            <a:xfrm>
              <a:off x="6236334" y="4921767"/>
              <a:ext cx="509975" cy="130924"/>
            </a:xfrm>
            <a:prstGeom prst="rightArrow">
              <a:avLst/>
            </a:prstGeom>
            <a:solidFill>
              <a:srgbClr val="FFC000"/>
            </a:solidFill>
            <a:ln w="12700" cmpd="sng">
              <a:solidFill>
                <a:srgbClr val="26262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7" name="TextBox 374"/>
            <p:cNvSpPr txBox="1"/>
            <p:nvPr/>
          </p:nvSpPr>
          <p:spPr>
            <a:xfrm>
              <a:off x="4243434" y="2918454"/>
              <a:ext cx="8194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24b×40MHz</a:t>
              </a:r>
            </a:p>
          </p:txBody>
        </p:sp>
        <p:sp>
          <p:nvSpPr>
            <p:cNvPr id="158" name="TextBox 375"/>
            <p:cNvSpPr txBox="1"/>
            <p:nvPr/>
          </p:nvSpPr>
          <p:spPr>
            <a:xfrm>
              <a:off x="5322477" y="3737495"/>
              <a:ext cx="8194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24b×40MHz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000630" y="4234418"/>
              <a:ext cx="621887" cy="163655"/>
            </a:xfrm>
            <a:prstGeom prst="rect">
              <a:avLst/>
            </a:prstGeom>
            <a:noFill/>
            <a:ln w="12700" cmpd="sng">
              <a:solidFill>
                <a:srgbClr val="262626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8b/10b</a:t>
              </a:r>
            </a:p>
          </p:txBody>
        </p:sp>
        <p:sp>
          <p:nvSpPr>
            <p:cNvPr id="160" name="TextBox 379"/>
            <p:cNvSpPr txBox="1"/>
            <p:nvPr/>
          </p:nvSpPr>
          <p:spPr>
            <a:xfrm>
              <a:off x="5393454" y="4388866"/>
              <a:ext cx="8194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30b×40MHz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44596" y="3179178"/>
              <a:ext cx="957940" cy="130924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32:1 DATA MUX</a:t>
              </a:r>
            </a:p>
          </p:txBody>
        </p:sp>
        <p:sp>
          <p:nvSpPr>
            <p:cNvPr id="162" name="Bent-Up Arrow 161"/>
            <p:cNvSpPr/>
            <p:nvPr/>
          </p:nvSpPr>
          <p:spPr>
            <a:xfrm>
              <a:off x="2824024" y="3972570"/>
              <a:ext cx="949196" cy="688273"/>
            </a:xfrm>
            <a:prstGeom prst="bentUpArrow">
              <a:avLst>
                <a:gd name="adj1" fmla="val 2318"/>
                <a:gd name="adj2" fmla="val 3553"/>
                <a:gd name="adj3" fmla="val 5972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TextBox 388"/>
            <p:cNvSpPr txBox="1"/>
            <p:nvPr/>
          </p:nvSpPr>
          <p:spPr>
            <a:xfrm>
              <a:off x="2971314" y="4431728"/>
              <a:ext cx="6014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rgbClr val="FF0000"/>
                  </a:solidFill>
                </a:rPr>
                <a:t>Triggers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409767" y="962251"/>
              <a:ext cx="343675" cy="1374698"/>
            </a:xfrm>
            <a:prstGeom prst="rect">
              <a:avLst/>
            </a:prstGeom>
            <a:noFill/>
            <a:ln w="9525" cmpd="sng">
              <a:solidFill>
                <a:srgbClr val="26262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943351" y="962251"/>
              <a:ext cx="343675" cy="1374698"/>
            </a:xfrm>
            <a:prstGeom prst="rect">
              <a:avLst/>
            </a:prstGeom>
            <a:noFill/>
            <a:ln w="9525" cmpd="sng">
              <a:solidFill>
                <a:srgbClr val="262626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70982" y="666750"/>
            <a:ext cx="3586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5A1"/>
                </a:solidFill>
                <a:latin typeface="Calibri-Bold"/>
              </a:rPr>
              <a:t>ALPIDE elements potentially SEU sensitive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1. Pixel Logic: mask and pulse registers (not protected)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Mitigation : Refresh pixel mask bits in background 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2. Periphery logic: state machine, FIFO pointers, counters and configuration registers with TMR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3. Top readout unit and data management unit FIFO with Hamming protection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4. Region Readout DPRAM partially protected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     format protected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     hit data not protected</a:t>
            </a:r>
          </a:p>
          <a:p>
            <a:r>
              <a:rPr lang="en-US" sz="1200" dirty="0">
                <a:solidFill>
                  <a:srgbClr val="0055A1"/>
                </a:solidFill>
                <a:latin typeface="Calibri"/>
              </a:rPr>
              <a:t>5. Data Transmission Unit: PLL and </a:t>
            </a:r>
            <a:r>
              <a:rPr lang="en-US" sz="1200" dirty="0" err="1">
                <a:solidFill>
                  <a:srgbClr val="0055A1"/>
                </a:solidFill>
                <a:latin typeface="Calibri"/>
              </a:rPr>
              <a:t>Serializer</a:t>
            </a:r>
            <a:r>
              <a:rPr lang="en-US" sz="1200" dirty="0">
                <a:solidFill>
                  <a:srgbClr val="0055A1"/>
                </a:solidFill>
                <a:latin typeface="Calibri"/>
              </a:rPr>
              <a:t> with TMR</a:t>
            </a:r>
            <a:endParaRPr lang="en-US" sz="1200" dirty="0"/>
          </a:p>
        </p:txBody>
      </p:sp>
      <p:sp>
        <p:nvSpPr>
          <p:cNvPr id="166" name="Oval 165"/>
          <p:cNvSpPr/>
          <p:nvPr/>
        </p:nvSpPr>
        <p:spPr>
          <a:xfrm>
            <a:off x="5292805" y="648110"/>
            <a:ext cx="317401" cy="24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9" name="Oval 168"/>
          <p:cNvSpPr/>
          <p:nvPr/>
        </p:nvSpPr>
        <p:spPr>
          <a:xfrm>
            <a:off x="4446424" y="2302110"/>
            <a:ext cx="317401" cy="24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0" name="Oval 169"/>
          <p:cNvSpPr/>
          <p:nvPr/>
        </p:nvSpPr>
        <p:spPr>
          <a:xfrm>
            <a:off x="6573843" y="3065995"/>
            <a:ext cx="317401" cy="24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1" name="Oval 170"/>
          <p:cNvSpPr/>
          <p:nvPr/>
        </p:nvSpPr>
        <p:spPr>
          <a:xfrm>
            <a:off x="5508465" y="2140913"/>
            <a:ext cx="317401" cy="24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2" name="Oval 171"/>
          <p:cNvSpPr/>
          <p:nvPr/>
        </p:nvSpPr>
        <p:spPr>
          <a:xfrm>
            <a:off x="8390829" y="4337371"/>
            <a:ext cx="317401" cy="24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grpSp>
        <p:nvGrpSpPr>
          <p:cNvPr id="210" name="Group 209"/>
          <p:cNvGrpSpPr/>
          <p:nvPr/>
        </p:nvGrpSpPr>
        <p:grpSpPr>
          <a:xfrm>
            <a:off x="33092" y="3273574"/>
            <a:ext cx="3319709" cy="1584176"/>
            <a:chOff x="5214682" y="4221088"/>
            <a:chExt cx="3757921" cy="1584176"/>
          </a:xfrm>
        </p:grpSpPr>
        <p:cxnSp>
          <p:nvCxnSpPr>
            <p:cNvPr id="211" name="Straight Arrow Connector 210"/>
            <p:cNvCxnSpPr/>
            <p:nvPr/>
          </p:nvCxnSpPr>
          <p:spPr>
            <a:xfrm flipV="1">
              <a:off x="5432509" y="4669804"/>
              <a:ext cx="779816" cy="1854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sp>
          <p:nvSpPr>
            <p:cNvPr id="212" name="TextBox 11"/>
            <p:cNvSpPr txBox="1"/>
            <p:nvPr/>
          </p:nvSpPr>
          <p:spPr>
            <a:xfrm>
              <a:off x="5214682" y="4405834"/>
              <a:ext cx="946883" cy="2539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RESET_VALUE</a:t>
              </a: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flipV="1">
              <a:off x="6624472" y="4871910"/>
              <a:ext cx="0" cy="45057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none"/>
              <a:tailEnd type="oval"/>
            </a:ln>
            <a:effectLst/>
          </p:spPr>
        </p:cxnSp>
        <p:sp>
          <p:nvSpPr>
            <p:cNvPr id="214" name="Rectangle 213"/>
            <p:cNvSpPr/>
            <p:nvPr/>
          </p:nvSpPr>
          <p:spPr>
            <a:xfrm>
              <a:off x="6984915" y="4221088"/>
              <a:ext cx="431401" cy="4005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55A0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ysClr val="window" lastClr="FFFFFF"/>
              </a:contourClr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solidFill>
                      <a:srgbClr val="0055A0"/>
                    </a:solidFill>
                  </a:ln>
                  <a:solidFill>
                    <a:srgbClr val="0055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FF0</a:t>
              </a:r>
            </a:p>
          </p:txBody>
        </p:sp>
        <p:cxnSp>
          <p:nvCxnSpPr>
            <p:cNvPr id="215" name="Straight Arrow Connector 214"/>
            <p:cNvCxnSpPr/>
            <p:nvPr/>
          </p:nvCxnSpPr>
          <p:spPr>
            <a:xfrm>
              <a:off x="8198760" y="4759222"/>
              <a:ext cx="549704" cy="1926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sp>
          <p:nvSpPr>
            <p:cNvPr id="216" name="TextBox 15"/>
            <p:cNvSpPr txBox="1"/>
            <p:nvPr/>
          </p:nvSpPr>
          <p:spPr>
            <a:xfrm>
              <a:off x="8203360" y="4797152"/>
              <a:ext cx="426720" cy="2539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984915" y="4671658"/>
              <a:ext cx="431401" cy="4005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55A0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ysClr val="window" lastClr="FFFFFF"/>
              </a:contourClr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solidFill>
                      <a:srgbClr val="0055A0"/>
                    </a:solidFill>
                  </a:ln>
                  <a:solidFill>
                    <a:srgbClr val="0055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FF1</a:t>
              </a: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984915" y="5122226"/>
              <a:ext cx="431401" cy="4005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55A0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ysClr val="window" lastClr="FFFFFF"/>
              </a:contourClr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solidFill>
                      <a:srgbClr val="0055A0"/>
                    </a:solidFill>
                  </a:ln>
                  <a:solidFill>
                    <a:srgbClr val="0055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FF2</a:t>
              </a:r>
            </a:p>
          </p:txBody>
        </p:sp>
        <p:sp>
          <p:nvSpPr>
            <p:cNvPr id="219" name="Trapezoid 218"/>
            <p:cNvSpPr/>
            <p:nvPr/>
          </p:nvSpPr>
          <p:spPr>
            <a:xfrm rot="5400000">
              <a:off x="5983019" y="4740994"/>
              <a:ext cx="726497" cy="267884"/>
            </a:xfrm>
            <a:prstGeom prst="trapezoid">
              <a:avLst>
                <a:gd name="adj" fmla="val 3956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55A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20" name="Straight Arrow Connector 219"/>
            <p:cNvCxnSpPr/>
            <p:nvPr/>
          </p:nvCxnSpPr>
          <p:spPr>
            <a:xfrm>
              <a:off x="6480212" y="4869160"/>
              <a:ext cx="508284" cy="275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cxnSp>
          <p:nvCxnSpPr>
            <p:cNvPr id="221" name="Straight Arrow Connector 220"/>
            <p:cNvCxnSpPr/>
            <p:nvPr/>
          </p:nvCxnSpPr>
          <p:spPr>
            <a:xfrm>
              <a:off x="6624472" y="4411560"/>
              <a:ext cx="360443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cxnSp>
          <p:nvCxnSpPr>
            <p:cNvPr id="222" name="Straight Arrow Connector 221"/>
            <p:cNvCxnSpPr/>
            <p:nvPr/>
          </p:nvCxnSpPr>
          <p:spPr>
            <a:xfrm>
              <a:off x="6624472" y="5322480"/>
              <a:ext cx="360443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6624472" y="4411407"/>
              <a:ext cx="0" cy="45057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224" name="Trapezoid 223"/>
            <p:cNvSpPr/>
            <p:nvPr/>
          </p:nvSpPr>
          <p:spPr>
            <a:xfrm rot="5400000">
              <a:off x="7809718" y="4754501"/>
              <a:ext cx="550696" cy="225276"/>
            </a:xfrm>
            <a:prstGeom prst="trapezoid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55A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VOTING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LOGIC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25" name="Straight Arrow Connector 224"/>
            <p:cNvCxnSpPr/>
            <p:nvPr/>
          </p:nvCxnSpPr>
          <p:spPr>
            <a:xfrm flipV="1">
              <a:off x="7668344" y="5072164"/>
              <a:ext cx="9910" cy="265048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26" name="Straight Arrow Connector 225"/>
            <p:cNvCxnSpPr/>
            <p:nvPr/>
          </p:nvCxnSpPr>
          <p:spPr>
            <a:xfrm flipH="1">
              <a:off x="7452320" y="4865288"/>
              <a:ext cx="518432" cy="3872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arrow"/>
              <a:tailEnd type="none"/>
            </a:ln>
            <a:effectLst/>
          </p:spPr>
        </p:cxnSp>
        <p:cxnSp>
          <p:nvCxnSpPr>
            <p:cNvPr id="227" name="Straight Arrow Connector 226"/>
            <p:cNvCxnSpPr/>
            <p:nvPr/>
          </p:nvCxnSpPr>
          <p:spPr>
            <a:xfrm flipH="1">
              <a:off x="7452320" y="4401108"/>
              <a:ext cx="216023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none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>
            <a:xfrm flipH="1">
              <a:off x="7452320" y="5337212"/>
              <a:ext cx="216024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none"/>
            </a:ln>
            <a:effectLst/>
          </p:spPr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7668344" y="4401108"/>
              <a:ext cx="0" cy="252028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30" name="Straight Arrow Connector 229"/>
            <p:cNvCxnSpPr/>
            <p:nvPr/>
          </p:nvCxnSpPr>
          <p:spPr>
            <a:xfrm>
              <a:off x="8198408" y="5013176"/>
              <a:ext cx="55005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sp>
          <p:nvSpPr>
            <p:cNvPr id="231" name="TextBox 30"/>
            <p:cNvSpPr txBox="1"/>
            <p:nvPr/>
          </p:nvSpPr>
          <p:spPr>
            <a:xfrm>
              <a:off x="8129102" y="4509120"/>
              <a:ext cx="843501" cy="2539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SEU_ERROR</a:t>
              </a:r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>
              <a:off x="5429710" y="4905164"/>
              <a:ext cx="782617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sp>
          <p:nvSpPr>
            <p:cNvPr id="233" name="TextBox 32"/>
            <p:cNvSpPr txBox="1"/>
            <p:nvPr/>
          </p:nvSpPr>
          <p:spPr>
            <a:xfrm>
              <a:off x="5292080" y="4687277"/>
              <a:ext cx="304892" cy="2539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</a:p>
          </p:txBody>
        </p:sp>
        <p:cxnSp>
          <p:nvCxnSpPr>
            <p:cNvPr id="234" name="Straight Arrow Connector 233"/>
            <p:cNvCxnSpPr/>
            <p:nvPr/>
          </p:nvCxnSpPr>
          <p:spPr>
            <a:xfrm flipH="1">
              <a:off x="7677952" y="4671657"/>
              <a:ext cx="29062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arrow"/>
              <a:tailEnd type="none"/>
            </a:ln>
            <a:effectLst/>
          </p:spPr>
        </p:cxnSp>
        <p:cxnSp>
          <p:nvCxnSpPr>
            <p:cNvPr id="235" name="Straight Arrow Connector 234"/>
            <p:cNvCxnSpPr/>
            <p:nvPr/>
          </p:nvCxnSpPr>
          <p:spPr>
            <a:xfrm flipH="1">
              <a:off x="7679374" y="5077052"/>
              <a:ext cx="29062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arrow"/>
              <a:tailEnd type="none"/>
            </a:ln>
            <a:effectLst/>
          </p:spPr>
        </p:cxnSp>
        <p:cxnSp>
          <p:nvCxnSpPr>
            <p:cNvPr id="236" name="Straight Arrow Connector 235"/>
            <p:cNvCxnSpPr/>
            <p:nvPr/>
          </p:nvCxnSpPr>
          <p:spPr>
            <a:xfrm>
              <a:off x="5688124" y="5121188"/>
              <a:ext cx="524204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tailEnd type="arrow"/>
            </a:ln>
            <a:effectLst/>
          </p:spPr>
        </p:cxnSp>
        <p:cxnSp>
          <p:nvCxnSpPr>
            <p:cNvPr id="237" name="Straight Arrow Connector 236"/>
            <p:cNvCxnSpPr/>
            <p:nvPr/>
          </p:nvCxnSpPr>
          <p:spPr>
            <a:xfrm flipH="1">
              <a:off x="5688124" y="5805264"/>
              <a:ext cx="241226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238" name="Straight Arrow Connector 237"/>
            <p:cNvCxnSpPr/>
            <p:nvPr/>
          </p:nvCxnSpPr>
          <p:spPr>
            <a:xfrm flipV="1">
              <a:off x="8100392" y="5157193"/>
              <a:ext cx="0" cy="648071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239" name="TextBox 40"/>
            <p:cNvSpPr txBox="1"/>
            <p:nvPr/>
          </p:nvSpPr>
          <p:spPr>
            <a:xfrm>
              <a:off x="6394362" y="5589820"/>
              <a:ext cx="999793" cy="2154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AUTO CORRECTION</a:t>
              </a:r>
            </a:p>
          </p:txBody>
        </p:sp>
        <p:cxnSp>
          <p:nvCxnSpPr>
            <p:cNvPr id="240" name="Straight Arrow Connector 239"/>
            <p:cNvCxnSpPr/>
            <p:nvPr/>
          </p:nvCxnSpPr>
          <p:spPr>
            <a:xfrm flipV="1">
              <a:off x="5688124" y="5121189"/>
              <a:ext cx="0" cy="684075"/>
            </a:xfrm>
            <a:prstGeom prst="straightConnector1">
              <a:avLst/>
            </a:prstGeom>
            <a:noFill/>
            <a:ln w="12700" cap="flat" cmpd="sng" algn="ctr">
              <a:solidFill>
                <a:srgbClr val="0055A0"/>
              </a:solidFill>
              <a:prstDash val="solid"/>
              <a:headEnd type="none"/>
              <a:tailEnd type="none"/>
            </a:ln>
            <a:effectLst/>
          </p:spPr>
        </p:cxnSp>
      </p:grpSp>
      <p:sp>
        <p:nvSpPr>
          <p:cNvPr id="242" name="TextBox 90"/>
          <p:cNvSpPr txBox="1"/>
          <p:nvPr/>
        </p:nvSpPr>
        <p:spPr>
          <a:xfrm>
            <a:off x="0" y="2842796"/>
            <a:ext cx="358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Basic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riple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odular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edundancy register cell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5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5"/>
            <a:ext cx="8382000" cy="565545"/>
          </a:xfrm>
        </p:spPr>
        <p:txBody>
          <a:bodyPr/>
          <a:lstStyle/>
          <a:p>
            <a:r>
              <a:rPr lang="en-US" dirty="0"/>
              <a:t>ALPIDE Radiation Upsets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067800" cy="2819400"/>
          </a:xfrm>
        </p:spPr>
        <p:txBody>
          <a:bodyPr/>
          <a:lstStyle/>
          <a:p>
            <a:r>
              <a:rPr lang="en-US" sz="1800" dirty="0">
                <a:solidFill>
                  <a:srgbClr val="0055A1"/>
                </a:solidFill>
              </a:rPr>
              <a:t>SEU impact estimates for elements in chip matrix and periphery (based on cross section values measured using CERN beam tests):</a:t>
            </a:r>
          </a:p>
          <a:p>
            <a:pPr lvl="1"/>
            <a:r>
              <a:rPr lang="en-US" sz="1600" dirty="0">
                <a:solidFill>
                  <a:srgbClr val="262626"/>
                </a:solidFill>
              </a:rPr>
              <a:t>Operation-critical registers protected using TMR</a:t>
            </a:r>
          </a:p>
          <a:p>
            <a:pPr lvl="1"/>
            <a:r>
              <a:rPr lang="en-US" sz="1600" dirty="0">
                <a:solidFill>
                  <a:srgbClr val="262626"/>
                </a:solidFill>
              </a:rPr>
              <a:t>Probability of corrupted single hit clusters below 1×</a:t>
            </a:r>
            <a:r>
              <a:rPr lang="en-US" sz="1600" dirty="0"/>
              <a:t>10</a:t>
            </a:r>
            <a:r>
              <a:rPr lang="en-US" sz="1600" baseline="30000" dirty="0"/>
              <a:t>-10</a:t>
            </a:r>
            <a:r>
              <a:rPr lang="en-US" sz="1600" dirty="0"/>
              <a:t> </a:t>
            </a:r>
            <a:r>
              <a:rPr lang="en-US" sz="1050" dirty="0">
                <a:solidFill>
                  <a:srgbClr val="262626"/>
                </a:solidFill>
              </a:rPr>
              <a:t> </a:t>
            </a:r>
            <a:r>
              <a:rPr lang="en-US" sz="1600" dirty="0">
                <a:solidFill>
                  <a:srgbClr val="262626"/>
                </a:solidFill>
              </a:rPr>
              <a:t>s</a:t>
            </a:r>
            <a:r>
              <a:rPr lang="en-US" sz="1600" baseline="30000" dirty="0"/>
              <a:t>-1</a:t>
            </a:r>
          </a:p>
          <a:p>
            <a:pPr lvl="1"/>
            <a:r>
              <a:rPr lang="en-US" sz="1600" dirty="0">
                <a:solidFill>
                  <a:srgbClr val="262626"/>
                </a:solidFill>
              </a:rPr>
              <a:t>&lt;0.1% of pixel mask bits toggled each hour</a:t>
            </a:r>
          </a:p>
          <a:p>
            <a:r>
              <a:rPr lang="en-US" sz="1800" dirty="0">
                <a:solidFill>
                  <a:srgbClr val="0055A1"/>
                </a:solidFill>
              </a:rPr>
              <a:t>Pixel mask bits will be refreshed periodically in the background (10 </a:t>
            </a:r>
            <a:r>
              <a:rPr lang="en-US" sz="1800" dirty="0" err="1">
                <a:solidFill>
                  <a:srgbClr val="0055A1"/>
                </a:solidFill>
              </a:rPr>
              <a:t>ms</a:t>
            </a:r>
            <a:r>
              <a:rPr lang="en-US" sz="1800" dirty="0">
                <a:solidFill>
                  <a:srgbClr val="0055A1"/>
                </a:solidFill>
              </a:rPr>
              <a:t> </a:t>
            </a:r>
            <a:r>
              <a:rPr lang="en-US" sz="1800" dirty="0" err="1">
                <a:solidFill>
                  <a:srgbClr val="0055A1"/>
                </a:solidFill>
              </a:rPr>
              <a:t>deadtime</a:t>
            </a:r>
            <a:r>
              <a:rPr lang="en-US" sz="1800" dirty="0">
                <a:solidFill>
                  <a:srgbClr val="0055A1"/>
                </a:solidFill>
              </a:rPr>
              <a:t> to refresh all pixels in MVTX)</a:t>
            </a:r>
          </a:p>
          <a:p>
            <a:r>
              <a:rPr lang="en-US" sz="1800" dirty="0">
                <a:solidFill>
                  <a:srgbClr val="0055A1"/>
                </a:solidFill>
              </a:rPr>
              <a:t>SEL cross section measured per ALPIDE</a:t>
            </a:r>
          </a:p>
          <a:p>
            <a:pPr lvl="1"/>
            <a:r>
              <a:rPr lang="en-US" sz="1600" dirty="0">
                <a:solidFill>
                  <a:srgbClr val="262626"/>
                </a:solidFill>
              </a:rPr>
              <a:t>About 1 SEL per day in MVTX, automatically recovered</a:t>
            </a:r>
          </a:p>
          <a:p>
            <a:r>
              <a:rPr lang="en-US" sz="1800" dirty="0">
                <a:solidFill>
                  <a:srgbClr val="0055A1"/>
                </a:solidFill>
              </a:rPr>
              <a:t>The measured SEU and SEL cross sections are not a risk for the operational stability of MVTX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0" y="4033791"/>
            <a:ext cx="3067781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 effects will be discussed in the stave presentation by Leo Greiner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6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90550"/>
          </a:xfrm>
        </p:spPr>
        <p:txBody>
          <a:bodyPr/>
          <a:lstStyle/>
          <a:p>
            <a:r>
              <a:rPr lang="en-US" dirty="0"/>
              <a:t>Readout Unit Highlights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CBDFA25B-0707-4DA6-9D51-09FCF638348C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07224" y="607669"/>
            <a:ext cx="8836298" cy="3208731"/>
            <a:chOff x="121974" y="1442743"/>
            <a:chExt cx="8836298" cy="427830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70" name="Rectangle 169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1" name="Picture 18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5" name="Picture 18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71" name="TextBox 123"/>
            <p:cNvSpPr txBox="1"/>
            <p:nvPr/>
          </p:nvSpPr>
          <p:spPr>
            <a:xfrm>
              <a:off x="5005583" y="4958327"/>
              <a:ext cx="8340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87172" y="4233370"/>
              <a:ext cx="987827" cy="445055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01" name="TextBox 126"/>
            <p:cNvSpPr txBox="1"/>
            <p:nvPr/>
          </p:nvSpPr>
          <p:spPr>
            <a:xfrm>
              <a:off x="3604682" y="3405296"/>
              <a:ext cx="12868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02" name="TextBox 127"/>
            <p:cNvSpPr txBox="1"/>
            <p:nvPr/>
          </p:nvSpPr>
          <p:spPr>
            <a:xfrm>
              <a:off x="3018512" y="2435918"/>
              <a:ext cx="179613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16" name="Right Arrow 115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" name="TextBox 129"/>
            <p:cNvSpPr txBox="1"/>
            <p:nvPr/>
          </p:nvSpPr>
          <p:spPr>
            <a:xfrm>
              <a:off x="4891550" y="1861402"/>
              <a:ext cx="1144216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Readout Unit</a:t>
              </a:r>
            </a:p>
            <a:p>
              <a:r>
                <a:rPr lang="en-US" sz="1100" dirty="0"/>
                <a:t>Front End</a:t>
              </a:r>
            </a:p>
          </p:txBody>
        </p:sp>
        <p:sp>
          <p:nvSpPr>
            <p:cNvPr id="137" name="TextBox 130"/>
            <p:cNvSpPr txBox="1"/>
            <p:nvPr/>
          </p:nvSpPr>
          <p:spPr>
            <a:xfrm>
              <a:off x="3620383" y="4442162"/>
              <a:ext cx="10728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38" name="TextBox 131"/>
            <p:cNvSpPr txBox="1"/>
            <p:nvPr/>
          </p:nvSpPr>
          <p:spPr>
            <a:xfrm>
              <a:off x="7793949" y="3417382"/>
              <a:ext cx="11133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FELIX</a:t>
              </a:r>
            </a:p>
            <a:p>
              <a:pPr algn="ctr"/>
              <a:r>
                <a:rPr lang="en-US" sz="1200" dirty="0"/>
                <a:t>Back End</a:t>
              </a:r>
            </a:p>
          </p:txBody>
        </p:sp>
        <p:sp>
          <p:nvSpPr>
            <p:cNvPr id="141" name="Right Arrow 140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42" name="Left-Right Arrow 141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143" name="Left Arrow 142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144" name="TextBox 142"/>
            <p:cNvSpPr txBox="1"/>
            <p:nvPr/>
          </p:nvSpPr>
          <p:spPr>
            <a:xfrm>
              <a:off x="121974" y="4007965"/>
              <a:ext cx="8408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ALPIDE Sensors</a:t>
              </a:r>
            </a:p>
          </p:txBody>
        </p:sp>
        <p:cxnSp>
          <p:nvCxnSpPr>
            <p:cNvPr id="145" name="Straight Arrow Connector 144"/>
            <p:cNvCxnSpPr>
              <a:stCxn id="144" idx="0"/>
            </p:cNvCxnSpPr>
            <p:nvPr/>
          </p:nvCxnSpPr>
          <p:spPr>
            <a:xfrm flipH="1" flipV="1">
              <a:off x="343011" y="3272496"/>
              <a:ext cx="199385" cy="735468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44" idx="0"/>
            </p:cNvCxnSpPr>
            <p:nvPr/>
          </p:nvCxnSpPr>
          <p:spPr>
            <a:xfrm flipV="1">
              <a:off x="542396" y="3272496"/>
              <a:ext cx="16902" cy="735468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44" idx="2"/>
            </p:cNvCxnSpPr>
            <p:nvPr/>
          </p:nvCxnSpPr>
          <p:spPr>
            <a:xfrm flipV="1">
              <a:off x="542396" y="4390394"/>
              <a:ext cx="591276" cy="233124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9"/>
            <p:cNvSpPr txBox="1"/>
            <p:nvPr/>
          </p:nvSpPr>
          <p:spPr>
            <a:xfrm>
              <a:off x="1233950" y="3756718"/>
              <a:ext cx="452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149" name="TextBox 152"/>
            <p:cNvSpPr txBox="1"/>
            <p:nvPr/>
          </p:nvSpPr>
          <p:spPr>
            <a:xfrm>
              <a:off x="1441622" y="4500873"/>
              <a:ext cx="7234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150" name="Elbow Connector 149"/>
            <p:cNvCxnSpPr>
              <a:stCxn id="72" idx="0"/>
            </p:cNvCxnSpPr>
            <p:nvPr/>
          </p:nvCxnSpPr>
          <p:spPr>
            <a:xfrm rot="16200000" flipV="1">
              <a:off x="2331425" y="3683708"/>
              <a:ext cx="373075" cy="726249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7"/>
            <p:cNvSpPr txBox="1"/>
            <p:nvPr/>
          </p:nvSpPr>
          <p:spPr>
            <a:xfrm>
              <a:off x="4867263" y="4274333"/>
              <a:ext cx="97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52" name="Straight Arrow Connector 151"/>
            <p:cNvCxnSpPr>
              <a:endCxn id="170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61"/>
            <p:cNvSpPr txBox="1"/>
            <p:nvPr/>
          </p:nvSpPr>
          <p:spPr>
            <a:xfrm>
              <a:off x="2170635" y="3808713"/>
              <a:ext cx="766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54" name="TextBox 166"/>
            <p:cNvSpPr txBox="1"/>
            <p:nvPr/>
          </p:nvSpPr>
          <p:spPr>
            <a:xfrm>
              <a:off x="6371381" y="2211228"/>
              <a:ext cx="1263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55" name="TextBox 167"/>
            <p:cNvSpPr txBox="1"/>
            <p:nvPr/>
          </p:nvSpPr>
          <p:spPr>
            <a:xfrm>
              <a:off x="542396" y="2467072"/>
              <a:ext cx="135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endCxn id="15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62" name="Rectangle 161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63" name="Left Arrow 16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64" name="Left Arrow 16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9" name="Rectangle 138"/>
          <p:cNvSpPr/>
          <p:nvPr/>
        </p:nvSpPr>
        <p:spPr>
          <a:xfrm>
            <a:off x="39422" y="607669"/>
            <a:ext cx="3622568" cy="2897563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7590470" y="590550"/>
            <a:ext cx="1537177" cy="3115471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152400" y="3409950"/>
            <a:ext cx="7367939" cy="158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>
                <a:solidFill>
                  <a:srgbClr val="FF0000"/>
                </a:solidFill>
              </a:rPr>
              <a:t>Front End</a:t>
            </a:r>
            <a:r>
              <a:rPr lang="en-US" sz="1400" dirty="0">
                <a:solidFill>
                  <a:srgbClr val="FF0000"/>
                </a:solidFill>
              </a:rPr>
              <a:t>-Readout Unit</a:t>
            </a:r>
          </a:p>
          <a:p>
            <a:r>
              <a:rPr lang="en-US" sz="1400" dirty="0"/>
              <a:t>Data </a:t>
            </a:r>
            <a:r>
              <a:rPr lang="en-US" sz="1400" b="1" dirty="0"/>
              <a:t>readout</a:t>
            </a:r>
            <a:r>
              <a:rPr lang="en-US" sz="1400" dirty="0"/>
              <a:t> from </a:t>
            </a:r>
            <a:r>
              <a:rPr lang="en-US" sz="1400" b="1" dirty="0"/>
              <a:t>Stave</a:t>
            </a:r>
            <a:r>
              <a:rPr lang="en-US" sz="1400" dirty="0"/>
              <a:t> </a:t>
            </a:r>
          </a:p>
          <a:p>
            <a:r>
              <a:rPr lang="en-US" sz="1400" dirty="0"/>
              <a:t>Stave c</a:t>
            </a:r>
            <a:r>
              <a:rPr lang="en-US" sz="1400" b="1" dirty="0"/>
              <a:t>ontrol</a:t>
            </a:r>
            <a:r>
              <a:rPr lang="en-US" sz="1400" dirty="0"/>
              <a:t> and </a:t>
            </a:r>
            <a:r>
              <a:rPr lang="en-US" sz="1400" b="1" dirty="0"/>
              <a:t>monitoring</a:t>
            </a:r>
            <a:r>
              <a:rPr lang="en-US" sz="1400" dirty="0"/>
              <a:t> </a:t>
            </a:r>
          </a:p>
          <a:p>
            <a:r>
              <a:rPr lang="en-US" sz="1400" b="1" dirty="0"/>
              <a:t>Trigger</a:t>
            </a:r>
            <a:r>
              <a:rPr lang="en-US" sz="1400" dirty="0"/>
              <a:t> &amp; </a:t>
            </a:r>
            <a:r>
              <a:rPr lang="en-US" sz="1400" b="1" dirty="0"/>
              <a:t>busy</a:t>
            </a:r>
            <a:r>
              <a:rPr lang="en-US" sz="1400" dirty="0"/>
              <a:t> management </a:t>
            </a:r>
            <a:endParaRPr lang="en-US" sz="1400" b="1" dirty="0"/>
          </a:p>
          <a:p>
            <a:r>
              <a:rPr lang="en-US" sz="1400" b="1" dirty="0"/>
              <a:t>Power</a:t>
            </a:r>
            <a:r>
              <a:rPr lang="en-US" sz="1400" dirty="0"/>
              <a:t> </a:t>
            </a:r>
            <a:r>
              <a:rPr lang="en-US" sz="1400" b="1" dirty="0"/>
              <a:t>control</a:t>
            </a:r>
            <a:r>
              <a:rPr lang="en-US" sz="1400" dirty="0"/>
              <a:t> and </a:t>
            </a:r>
            <a:r>
              <a:rPr lang="en-US" sz="1400" b="1" dirty="0"/>
              <a:t>monitoring</a:t>
            </a:r>
            <a:r>
              <a:rPr lang="en-US" sz="1400" dirty="0"/>
              <a:t> </a:t>
            </a:r>
          </a:p>
          <a:p>
            <a:r>
              <a:rPr lang="en-US" sz="1400" b="1" dirty="0"/>
              <a:t>Data</a:t>
            </a:r>
            <a:r>
              <a:rPr lang="en-US" sz="1400" dirty="0"/>
              <a:t> building and </a:t>
            </a:r>
            <a:r>
              <a:rPr lang="en-US" sz="1400" b="1" dirty="0"/>
              <a:t>transmission</a:t>
            </a:r>
            <a:r>
              <a:rPr lang="en-US" sz="1400" dirty="0"/>
              <a:t> through the rad-hard Gigabit Transceivers</a:t>
            </a:r>
            <a:endParaRPr lang="en-US" sz="1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5905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Samtec</a:t>
            </a:r>
            <a:r>
              <a:rPr lang="en-US" dirty="0"/>
              <a:t>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610600" cy="2457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CERN Team:</a:t>
            </a:r>
          </a:p>
          <a:p>
            <a:r>
              <a:rPr lang="en-US" sz="1800" dirty="0"/>
              <a:t>2.3 m + 6 m long (meets MVTX requirements)</a:t>
            </a:r>
          </a:p>
          <a:p>
            <a:r>
              <a:rPr lang="en-US" sz="1800" dirty="0"/>
              <a:t>Tests show no PRBS errors over 48 h-equivalent of a single chip</a:t>
            </a:r>
          </a:p>
          <a:p>
            <a:r>
              <a:rPr lang="en-US" sz="1800" dirty="0"/>
              <a:t>BER &lt; 2.22 * 10</a:t>
            </a:r>
            <a:r>
              <a:rPr lang="en-US" sz="1800" baseline="30000" dirty="0"/>
              <a:t>−14</a:t>
            </a:r>
            <a:r>
              <a:rPr lang="en-US" sz="1800" dirty="0"/>
              <a:t> </a:t>
            </a:r>
          </a:p>
          <a:p>
            <a:r>
              <a:rPr lang="en-US" sz="1800" dirty="0"/>
              <a:t>Transmission is reliable (eye diagram is open) down to minimum ALPIDE driver strength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92597"/>
            <a:ext cx="3124200" cy="9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63" y="3407754"/>
            <a:ext cx="2884989" cy="1104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046" t="11737" r="1046" b="7027"/>
          <a:stretch/>
        </p:blipFill>
        <p:spPr>
          <a:xfrm flipH="1">
            <a:off x="76200" y="3257550"/>
            <a:ext cx="2813012" cy="1221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4857750"/>
            <a:ext cx="2133600" cy="273844"/>
          </a:xfrm>
        </p:spPr>
        <p:txBody>
          <a:bodyPr/>
          <a:lstStyle/>
          <a:p>
            <a:fld id="{CBDFA25B-0707-4DA6-9D51-09FCF638348C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123"/>
          <p:cNvSpPr txBox="1"/>
          <p:nvPr/>
        </p:nvSpPr>
        <p:spPr>
          <a:xfrm>
            <a:off x="5147995" y="2952750"/>
            <a:ext cx="64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Stave</a:t>
            </a:r>
          </a:p>
        </p:txBody>
      </p:sp>
      <p:sp>
        <p:nvSpPr>
          <p:cNvPr id="9" name="TextBox 123"/>
          <p:cNvSpPr txBox="1"/>
          <p:nvPr/>
        </p:nvSpPr>
        <p:spPr>
          <a:xfrm>
            <a:off x="2585866" y="2952751"/>
            <a:ext cx="100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Patch Panel</a:t>
            </a:r>
          </a:p>
        </p:txBody>
      </p:sp>
      <p:sp>
        <p:nvSpPr>
          <p:cNvPr id="10" name="TextBox 123"/>
          <p:cNvSpPr txBox="1"/>
          <p:nvPr/>
        </p:nvSpPr>
        <p:spPr>
          <a:xfrm>
            <a:off x="76200" y="295275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</a:rPr>
              <a:t>Readout Unit</a:t>
            </a:r>
          </a:p>
        </p:txBody>
      </p:sp>
      <p:sp>
        <p:nvSpPr>
          <p:cNvPr id="11" name="TextBox 123"/>
          <p:cNvSpPr txBox="1"/>
          <p:nvPr/>
        </p:nvSpPr>
        <p:spPr>
          <a:xfrm>
            <a:off x="6919843" y="293736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Eye diagram</a:t>
            </a:r>
          </a:p>
        </p:txBody>
      </p:sp>
      <p:sp>
        <p:nvSpPr>
          <p:cNvPr id="12" name="TextBox 123"/>
          <p:cNvSpPr txBox="1"/>
          <p:nvPr/>
        </p:nvSpPr>
        <p:spPr>
          <a:xfrm>
            <a:off x="4050339" y="2921973"/>
            <a:ext cx="67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2.3 m</a:t>
            </a:r>
          </a:p>
        </p:txBody>
      </p:sp>
      <p:sp>
        <p:nvSpPr>
          <p:cNvPr id="13" name="TextBox 123"/>
          <p:cNvSpPr txBox="1"/>
          <p:nvPr/>
        </p:nvSpPr>
        <p:spPr>
          <a:xfrm>
            <a:off x="1295400" y="2876550"/>
            <a:ext cx="67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6 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MVTX Director’s Review</a:t>
            </a:r>
          </a:p>
        </p:txBody>
      </p:sp>
    </p:spTree>
    <p:extLst>
      <p:ext uri="{BB962C8B-B14F-4D97-AF65-F5344CB8AC3E}">
        <p14:creationId xmlns:p14="http://schemas.microsoft.com/office/powerpoint/2010/main" val="46787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1" cy="590550"/>
          </a:xfrm>
        </p:spPr>
        <p:txBody>
          <a:bodyPr/>
          <a:lstStyle/>
          <a:p>
            <a:r>
              <a:rPr lang="en-US" dirty="0"/>
              <a:t>Readout Unit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2833177"/>
            <a:ext cx="5571262" cy="2176973"/>
          </a:xfrm>
          <a:prstGeom prst="rect">
            <a:avLst/>
          </a:prstGeom>
        </p:spPr>
      </p:pic>
      <p:sp>
        <p:nvSpPr>
          <p:cNvPr id="6" name="TextBox 22"/>
          <p:cNvSpPr txBox="1"/>
          <p:nvPr/>
        </p:nvSpPr>
        <p:spPr>
          <a:xfrm>
            <a:off x="6185162" y="4699100"/>
            <a:ext cx="2777089" cy="311050"/>
          </a:xfrm>
          <a:prstGeom prst="rect">
            <a:avLst/>
          </a:prstGeom>
          <a:noFill/>
          <a:ln>
            <a:noFill/>
          </a:ln>
        </p:spPr>
        <p:txBody>
          <a:bodyPr wrap="squar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trigger downlink directly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32422" y="3250697"/>
            <a:ext cx="515405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VTTx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1363127" y="3421101"/>
            <a:ext cx="532012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</a:t>
            </a:r>
          </a:p>
        </p:txBody>
      </p:sp>
      <p:sp>
        <p:nvSpPr>
          <p:cNvPr id="9" name="TextBox 26"/>
          <p:cNvSpPr txBox="1"/>
          <p:nvPr/>
        </p:nvSpPr>
        <p:spPr>
          <a:xfrm>
            <a:off x="989821" y="3589635"/>
            <a:ext cx="814141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 sm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83842" y="3717113"/>
            <a:ext cx="994268" cy="9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18612" y="3574772"/>
            <a:ext cx="1288970" cy="72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3293" y="3383879"/>
            <a:ext cx="1001461" cy="195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68" y="1483903"/>
            <a:ext cx="3207584" cy="18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4676" y="3296598"/>
            <a:ext cx="3154797" cy="6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770876"/>
            <a:ext cx="3171050" cy="71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3443037" y="3562350"/>
            <a:ext cx="2377802" cy="278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09161" y="4385798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3"/>
          <p:cNvSpPr txBox="1"/>
          <p:nvPr/>
        </p:nvSpPr>
        <p:spPr>
          <a:xfrm>
            <a:off x="6174540" y="4247369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uplinks (data/CTRL) to FELIX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609241" y="4817858"/>
            <a:ext cx="576000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46"/>
          <p:cNvSpPr txBox="1"/>
          <p:nvPr/>
        </p:nvSpPr>
        <p:spPr>
          <a:xfrm>
            <a:off x="6174551" y="4018769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2 uplink (data) to FELIX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98460" y="4169768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98460" y="4601828"/>
            <a:ext cx="5760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53"/>
          <p:cNvSpPr txBox="1"/>
          <p:nvPr/>
        </p:nvSpPr>
        <p:spPr>
          <a:xfrm>
            <a:off x="6174544" y="447050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downlink (CTRL) from FELIX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21347" y="2917919"/>
            <a:ext cx="4421" cy="3327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Rectangle 28"/>
          <p:cNvSpPr/>
          <p:nvPr/>
        </p:nvSpPr>
        <p:spPr>
          <a:xfrm>
            <a:off x="2671119" y="2495550"/>
            <a:ext cx="2307317" cy="261533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endParaRPr lang="nl-NL" sz="20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69758" y="3807231"/>
            <a:ext cx="1579078" cy="283832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</a:rPr>
              <a:t>Power Boards link</a:t>
            </a:r>
            <a:endParaRPr lang="nl-NL" sz="11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01680" y="4045341"/>
            <a:ext cx="636720" cy="274322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Arrow Connector 31"/>
          <p:cNvCxnSpPr/>
          <p:nvPr/>
        </p:nvCxnSpPr>
        <p:spPr>
          <a:xfrm>
            <a:off x="1801680" y="4061775"/>
            <a:ext cx="1017721" cy="91126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37"/>
          <p:cNvSpPr/>
          <p:nvPr/>
        </p:nvSpPr>
        <p:spPr>
          <a:xfrm>
            <a:off x="2934850" y="4705350"/>
            <a:ext cx="1713350" cy="283832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 Light" panose="020F0302020204030204" pitchFamily="34" charset="0"/>
                <a:ea typeface="ＭＳ Ｐゴシック" pitchFamily="34" charset="-128"/>
              </a:rPr>
              <a:t>Diagnostic / busy IO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3824776" y="4381500"/>
            <a:ext cx="137624" cy="40005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ectangle 42"/>
          <p:cNvSpPr/>
          <p:nvPr/>
        </p:nvSpPr>
        <p:spPr>
          <a:xfrm>
            <a:off x="3026178" y="2495944"/>
            <a:ext cx="2155422" cy="475856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6838"/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Transition Board</a:t>
            </a:r>
          </a:p>
          <a:p>
            <a:pPr algn="ctr"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Samtec Firefly cable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018612" y="4038601"/>
            <a:ext cx="1562788" cy="542925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Rectangle 46"/>
          <p:cNvSpPr/>
          <p:nvPr/>
        </p:nvSpPr>
        <p:spPr>
          <a:xfrm>
            <a:off x="1145485" y="4455698"/>
            <a:ext cx="844639" cy="283832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CAN bus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3443037" y="3084308"/>
            <a:ext cx="2356826" cy="647843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Content Placeholder 4"/>
          <p:cNvSpPr>
            <a:spLocks noGrp="1"/>
          </p:cNvSpPr>
          <p:nvPr>
            <p:ph idx="1"/>
          </p:nvPr>
        </p:nvSpPr>
        <p:spPr>
          <a:xfrm>
            <a:off x="56072" y="590550"/>
            <a:ext cx="5658928" cy="2429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Architecture Highlights:</a:t>
            </a:r>
          </a:p>
          <a:p>
            <a:r>
              <a:rPr lang="en-US" sz="1800" dirty="0"/>
              <a:t>Xilinx </a:t>
            </a:r>
            <a:r>
              <a:rPr lang="en-US" sz="1800" dirty="0" err="1"/>
              <a:t>Kintex</a:t>
            </a:r>
            <a:r>
              <a:rPr lang="en-US" sz="1800" dirty="0"/>
              <a:t> </a:t>
            </a:r>
            <a:r>
              <a:rPr lang="en-US" sz="1800" dirty="0" err="1"/>
              <a:t>Ultrascale</a:t>
            </a:r>
            <a:r>
              <a:rPr lang="en-US" sz="1800" dirty="0"/>
              <a:t> FPGA</a:t>
            </a:r>
          </a:p>
          <a:p>
            <a:r>
              <a:rPr lang="en-US" sz="1800" dirty="0" err="1"/>
              <a:t>ProAsic</a:t>
            </a:r>
            <a:r>
              <a:rPr lang="en-US" sz="1800" dirty="0"/>
              <a:t> FPGA (Detect and Mitigate Radiation Upsets; Scrubbing)</a:t>
            </a:r>
          </a:p>
          <a:p>
            <a:r>
              <a:rPr lang="en-US" sz="1800" dirty="0" err="1"/>
              <a:t>GBTx</a:t>
            </a:r>
            <a:r>
              <a:rPr lang="en-US" sz="1800" dirty="0"/>
              <a:t> ASIC (Radiation hard Giga Bit Transceiver) to FELIX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VTRx: Transceiver up &amp; down link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VTTx: Double Transmitter 2 * up link</a:t>
            </a:r>
            <a:endParaRPr lang="en-US" sz="1800" dirty="0"/>
          </a:p>
          <a:p>
            <a:r>
              <a:rPr lang="en-US" sz="1800" dirty="0"/>
              <a:t>GBT-SCA: Rad. hard Slow Controls Adapter for monitor and control</a:t>
            </a:r>
          </a:p>
          <a:p>
            <a:r>
              <a:rPr lang="en-US" sz="1800" dirty="0" err="1"/>
              <a:t>Samtec</a:t>
            </a:r>
            <a:r>
              <a:rPr lang="en-US" sz="1800" dirty="0"/>
              <a:t> “</a:t>
            </a:r>
            <a:r>
              <a:rPr lang="en-US" sz="1800" dirty="0" err="1"/>
              <a:t>FireFly</a:t>
            </a:r>
            <a:r>
              <a:rPr lang="en-US" sz="1800" dirty="0"/>
              <a:t>” copper </a:t>
            </a:r>
            <a:r>
              <a:rPr lang="en-US" sz="1800" dirty="0" err="1"/>
              <a:t>twinax</a:t>
            </a:r>
            <a:r>
              <a:rPr lang="en-US" sz="1800" dirty="0"/>
              <a:t> cable to the stave</a:t>
            </a:r>
          </a:p>
          <a:p>
            <a:pPr marL="457200" lvl="1" indent="0">
              <a:buNone/>
            </a:pPr>
            <a:r>
              <a:rPr lang="en-US" sz="1800" dirty="0"/>
              <a:t>				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11106" y="2693458"/>
            <a:ext cx="2236054" cy="5586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in more detail in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 Unit Overview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Jo 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Schambach</a:t>
            </a:r>
            <a:endParaRPr lang="en-US" sz="11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581401" y="2757083"/>
            <a:ext cx="2057399" cy="890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38800" y="1962150"/>
            <a:ext cx="0" cy="7949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38800" y="1962150"/>
            <a:ext cx="18203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MVTX Director’s Review</a:t>
            </a:r>
          </a:p>
        </p:txBody>
      </p:sp>
    </p:spTree>
    <p:extLst>
      <p:ext uri="{BB962C8B-B14F-4D97-AF65-F5344CB8AC3E}">
        <p14:creationId xmlns:p14="http://schemas.microsoft.com/office/powerpoint/2010/main" val="226548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9"/>
          <p:cNvSpPr txBox="1"/>
          <p:nvPr/>
        </p:nvSpPr>
        <p:spPr>
          <a:xfrm>
            <a:off x="5640537" y="1276350"/>
            <a:ext cx="13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 Board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29000" y="1828799"/>
            <a:ext cx="0" cy="239348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52686" y="1761265"/>
            <a:ext cx="114" cy="25498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940437" y="1990030"/>
            <a:ext cx="427784" cy="38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10"/>
          <p:cNvSpPr txBox="1"/>
          <p:nvPr/>
        </p:nvSpPr>
        <p:spPr>
          <a:xfrm>
            <a:off x="381000" y="3985796"/>
            <a:ext cx="137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Readout Unit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200" y="2694750"/>
            <a:ext cx="993600" cy="1656000"/>
          </a:xfrm>
          <a:prstGeom prst="rect">
            <a:avLst/>
          </a:prstGeom>
        </p:spPr>
      </p:pic>
      <p:sp>
        <p:nvSpPr>
          <p:cNvPr id="87" name="TextBox 68"/>
          <p:cNvSpPr txBox="1"/>
          <p:nvPr/>
        </p:nvSpPr>
        <p:spPr>
          <a:xfrm>
            <a:off x="223801" y="2266950"/>
            <a:ext cx="3283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RU configures and monitors </a:t>
            </a:r>
          </a:p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stave current and voltage </a:t>
            </a:r>
          </a:p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through I2C interface of power board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90550"/>
          </a:xfrm>
        </p:spPr>
        <p:txBody>
          <a:bodyPr/>
          <a:lstStyle/>
          <a:p>
            <a:r>
              <a:rPr lang="en-US" dirty="0"/>
              <a:t>System Power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4869657"/>
            <a:ext cx="2133600" cy="273844"/>
          </a:xfrm>
        </p:spPr>
        <p:txBody>
          <a:bodyPr/>
          <a:lstStyle/>
          <a:p>
            <a:fld id="{CBDFA25B-0707-4DA6-9D51-09FCF638348C}" type="slidenum">
              <a:rPr lang="en-US" smtClean="0"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66753" y="1911847"/>
            <a:ext cx="5226751" cy="3057146"/>
            <a:chOff x="7944384" y="3877362"/>
            <a:chExt cx="5226751" cy="3057146"/>
          </a:xfrm>
        </p:grpSpPr>
        <p:sp>
          <p:nvSpPr>
            <p:cNvPr id="64" name="Freeform 63"/>
            <p:cNvSpPr/>
            <p:nvPr/>
          </p:nvSpPr>
          <p:spPr>
            <a:xfrm>
              <a:off x="8526318" y="3981766"/>
              <a:ext cx="4070913" cy="2332456"/>
            </a:xfrm>
            <a:custGeom>
              <a:avLst/>
              <a:gdLst>
                <a:gd name="connsiteX0" fmla="*/ 563 w 4070913"/>
                <a:gd name="connsiteY0" fmla="*/ 2146300 h 2152650"/>
                <a:gd name="connsiteX1" fmla="*/ 2572313 w 4070913"/>
                <a:gd name="connsiteY1" fmla="*/ 2152650 h 2152650"/>
                <a:gd name="connsiteX2" fmla="*/ 2572313 w 4070913"/>
                <a:gd name="connsiteY2" fmla="*/ 1143000 h 2152650"/>
                <a:gd name="connsiteX3" fmla="*/ 4064563 w 4070913"/>
                <a:gd name="connsiteY3" fmla="*/ 1130300 h 2152650"/>
                <a:gd name="connsiteX4" fmla="*/ 4070913 w 4070913"/>
                <a:gd name="connsiteY4" fmla="*/ 6350 h 2152650"/>
                <a:gd name="connsiteX5" fmla="*/ 6913 w 4070913"/>
                <a:gd name="connsiteY5" fmla="*/ 0 h 2152650"/>
                <a:gd name="connsiteX6" fmla="*/ 563 w 4070913"/>
                <a:gd name="connsiteY6" fmla="*/ 214630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0913" h="2152650">
                  <a:moveTo>
                    <a:pt x="563" y="2146300"/>
                  </a:moveTo>
                  <a:lnTo>
                    <a:pt x="2572313" y="2152650"/>
                  </a:lnTo>
                  <a:lnTo>
                    <a:pt x="2572313" y="1143000"/>
                  </a:lnTo>
                  <a:lnTo>
                    <a:pt x="4064563" y="1130300"/>
                  </a:lnTo>
                  <a:cubicBezTo>
                    <a:pt x="4066680" y="755650"/>
                    <a:pt x="4068796" y="381000"/>
                    <a:pt x="4070913" y="6350"/>
                  </a:cubicBezTo>
                  <a:lnTo>
                    <a:pt x="6913" y="0"/>
                  </a:lnTo>
                  <a:cubicBezTo>
                    <a:pt x="2680" y="717550"/>
                    <a:pt x="-1554" y="1435100"/>
                    <a:pt x="563" y="2146300"/>
                  </a:cubicBezTo>
                  <a:close/>
                </a:path>
              </a:pathLst>
            </a:custGeom>
            <a:solidFill>
              <a:srgbClr val="FF0000">
                <a:alpha val="11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526087" y="5312543"/>
              <a:ext cx="4067175" cy="1479517"/>
            </a:xfrm>
            <a:custGeom>
              <a:avLst/>
              <a:gdLst>
                <a:gd name="connsiteX0" fmla="*/ 2643188 w 4064794"/>
                <a:gd name="connsiteY0" fmla="*/ 7144 h 1385887"/>
                <a:gd name="connsiteX1" fmla="*/ 4064794 w 4064794"/>
                <a:gd name="connsiteY1" fmla="*/ 0 h 1385887"/>
                <a:gd name="connsiteX2" fmla="*/ 4064794 w 4064794"/>
                <a:gd name="connsiteY2" fmla="*/ 1385887 h 1385887"/>
                <a:gd name="connsiteX3" fmla="*/ 0 w 4064794"/>
                <a:gd name="connsiteY3" fmla="*/ 1378744 h 1385887"/>
                <a:gd name="connsiteX4" fmla="*/ 0 w 4064794"/>
                <a:gd name="connsiteY4" fmla="*/ 1000125 h 1385887"/>
                <a:gd name="connsiteX5" fmla="*/ 1364457 w 4064794"/>
                <a:gd name="connsiteY5" fmla="*/ 935831 h 1385887"/>
                <a:gd name="connsiteX6" fmla="*/ 2700338 w 4064794"/>
                <a:gd name="connsiteY6" fmla="*/ 928687 h 1385887"/>
                <a:gd name="connsiteX7" fmla="*/ 2643188 w 4064794"/>
                <a:gd name="connsiteY7" fmla="*/ 7144 h 1385887"/>
                <a:gd name="connsiteX0" fmla="*/ 2643188 w 4064794"/>
                <a:gd name="connsiteY0" fmla="*/ 7144 h 1385887"/>
                <a:gd name="connsiteX1" fmla="*/ 4064794 w 4064794"/>
                <a:gd name="connsiteY1" fmla="*/ 0 h 1385887"/>
                <a:gd name="connsiteX2" fmla="*/ 4064794 w 4064794"/>
                <a:gd name="connsiteY2" fmla="*/ 1385887 h 1385887"/>
                <a:gd name="connsiteX3" fmla="*/ 0 w 4064794"/>
                <a:gd name="connsiteY3" fmla="*/ 1378744 h 1385887"/>
                <a:gd name="connsiteX4" fmla="*/ 0 w 4064794"/>
                <a:gd name="connsiteY4" fmla="*/ 1000125 h 1385887"/>
                <a:gd name="connsiteX5" fmla="*/ 1364457 w 4064794"/>
                <a:gd name="connsiteY5" fmla="*/ 935831 h 1385887"/>
                <a:gd name="connsiteX6" fmla="*/ 2636044 w 4064794"/>
                <a:gd name="connsiteY6" fmla="*/ 950119 h 1385887"/>
                <a:gd name="connsiteX7" fmla="*/ 2643188 w 4064794"/>
                <a:gd name="connsiteY7" fmla="*/ 7144 h 1385887"/>
                <a:gd name="connsiteX0" fmla="*/ 2643188 w 4064794"/>
                <a:gd name="connsiteY0" fmla="*/ 7144 h 1385887"/>
                <a:gd name="connsiteX1" fmla="*/ 4064794 w 4064794"/>
                <a:gd name="connsiteY1" fmla="*/ 0 h 1385887"/>
                <a:gd name="connsiteX2" fmla="*/ 4064794 w 4064794"/>
                <a:gd name="connsiteY2" fmla="*/ 1385887 h 1385887"/>
                <a:gd name="connsiteX3" fmla="*/ 0 w 4064794"/>
                <a:gd name="connsiteY3" fmla="*/ 1378744 h 1385887"/>
                <a:gd name="connsiteX4" fmla="*/ 0 w 4064794"/>
                <a:gd name="connsiteY4" fmla="*/ 1000125 h 1385887"/>
                <a:gd name="connsiteX5" fmla="*/ 1364457 w 4064794"/>
                <a:gd name="connsiteY5" fmla="*/ 992981 h 1385887"/>
                <a:gd name="connsiteX6" fmla="*/ 2636044 w 4064794"/>
                <a:gd name="connsiteY6" fmla="*/ 950119 h 1385887"/>
                <a:gd name="connsiteX7" fmla="*/ 2643188 w 4064794"/>
                <a:gd name="connsiteY7" fmla="*/ 7144 h 1385887"/>
                <a:gd name="connsiteX0" fmla="*/ 2643188 w 4064794"/>
                <a:gd name="connsiteY0" fmla="*/ 7144 h 1385887"/>
                <a:gd name="connsiteX1" fmla="*/ 4064794 w 4064794"/>
                <a:gd name="connsiteY1" fmla="*/ 0 h 1385887"/>
                <a:gd name="connsiteX2" fmla="*/ 4064794 w 4064794"/>
                <a:gd name="connsiteY2" fmla="*/ 1385887 h 1385887"/>
                <a:gd name="connsiteX3" fmla="*/ 0 w 4064794"/>
                <a:gd name="connsiteY3" fmla="*/ 1378744 h 1385887"/>
                <a:gd name="connsiteX4" fmla="*/ 0 w 4064794"/>
                <a:gd name="connsiteY4" fmla="*/ 1000125 h 1385887"/>
                <a:gd name="connsiteX5" fmla="*/ 1364457 w 4064794"/>
                <a:gd name="connsiteY5" fmla="*/ 992981 h 1385887"/>
                <a:gd name="connsiteX6" fmla="*/ 2636044 w 4064794"/>
                <a:gd name="connsiteY6" fmla="*/ 992982 h 1385887"/>
                <a:gd name="connsiteX7" fmla="*/ 2643188 w 4064794"/>
                <a:gd name="connsiteY7" fmla="*/ 7144 h 1385887"/>
                <a:gd name="connsiteX0" fmla="*/ 2643188 w 4064794"/>
                <a:gd name="connsiteY0" fmla="*/ 7144 h 1385887"/>
                <a:gd name="connsiteX1" fmla="*/ 4064794 w 4064794"/>
                <a:gd name="connsiteY1" fmla="*/ 0 h 1385887"/>
                <a:gd name="connsiteX2" fmla="*/ 4064794 w 4064794"/>
                <a:gd name="connsiteY2" fmla="*/ 1385887 h 1385887"/>
                <a:gd name="connsiteX3" fmla="*/ 0 w 4064794"/>
                <a:gd name="connsiteY3" fmla="*/ 1378744 h 1385887"/>
                <a:gd name="connsiteX4" fmla="*/ 0 w 4064794"/>
                <a:gd name="connsiteY4" fmla="*/ 992981 h 1385887"/>
                <a:gd name="connsiteX5" fmla="*/ 1364457 w 4064794"/>
                <a:gd name="connsiteY5" fmla="*/ 992981 h 1385887"/>
                <a:gd name="connsiteX6" fmla="*/ 2636044 w 4064794"/>
                <a:gd name="connsiteY6" fmla="*/ 992982 h 1385887"/>
                <a:gd name="connsiteX7" fmla="*/ 2643188 w 4064794"/>
                <a:gd name="connsiteY7" fmla="*/ 7144 h 1385887"/>
                <a:gd name="connsiteX0" fmla="*/ 2643188 w 4067175"/>
                <a:gd name="connsiteY0" fmla="*/ 7144 h 1383505"/>
                <a:gd name="connsiteX1" fmla="*/ 4064794 w 4067175"/>
                <a:gd name="connsiteY1" fmla="*/ 0 h 1383505"/>
                <a:gd name="connsiteX2" fmla="*/ 4067175 w 4067175"/>
                <a:gd name="connsiteY2" fmla="*/ 1383505 h 1383505"/>
                <a:gd name="connsiteX3" fmla="*/ 0 w 4067175"/>
                <a:gd name="connsiteY3" fmla="*/ 1378744 h 1383505"/>
                <a:gd name="connsiteX4" fmla="*/ 0 w 4067175"/>
                <a:gd name="connsiteY4" fmla="*/ 992981 h 1383505"/>
                <a:gd name="connsiteX5" fmla="*/ 1364457 w 4067175"/>
                <a:gd name="connsiteY5" fmla="*/ 992981 h 1383505"/>
                <a:gd name="connsiteX6" fmla="*/ 2636044 w 4067175"/>
                <a:gd name="connsiteY6" fmla="*/ 992982 h 1383505"/>
                <a:gd name="connsiteX7" fmla="*/ 2643188 w 4067175"/>
                <a:gd name="connsiteY7" fmla="*/ 7144 h 138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175" h="1383505">
                  <a:moveTo>
                    <a:pt x="2643188" y="7144"/>
                  </a:moveTo>
                  <a:lnTo>
                    <a:pt x="4064794" y="0"/>
                  </a:lnTo>
                  <a:cubicBezTo>
                    <a:pt x="4065588" y="461168"/>
                    <a:pt x="4066381" y="922337"/>
                    <a:pt x="4067175" y="1383505"/>
                  </a:cubicBezTo>
                  <a:lnTo>
                    <a:pt x="0" y="1378744"/>
                  </a:lnTo>
                  <a:lnTo>
                    <a:pt x="0" y="992981"/>
                  </a:lnTo>
                  <a:lnTo>
                    <a:pt x="1364457" y="992981"/>
                  </a:lnTo>
                  <a:lnTo>
                    <a:pt x="2636044" y="992982"/>
                  </a:lnTo>
                  <a:cubicBezTo>
                    <a:pt x="2638425" y="678657"/>
                    <a:pt x="2640807" y="321469"/>
                    <a:pt x="2643188" y="7144"/>
                  </a:cubicBezTo>
                  <a:close/>
                </a:path>
              </a:pathLst>
            </a:custGeom>
            <a:solidFill>
              <a:srgbClr val="00B0F0">
                <a:alpha val="25000"/>
              </a:srgbClr>
            </a:solidFill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15"/>
            <p:cNvSpPr/>
            <p:nvPr/>
          </p:nvSpPr>
          <p:spPr>
            <a:xfrm>
              <a:off x="9930023" y="4699918"/>
              <a:ext cx="881537" cy="392595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V, I monitor</a:t>
              </a:r>
            </a:p>
          </p:txBody>
        </p:sp>
        <p:sp>
          <p:nvSpPr>
            <p:cNvPr id="68" name="Rectangle 21"/>
            <p:cNvSpPr/>
            <p:nvPr/>
          </p:nvSpPr>
          <p:spPr>
            <a:xfrm>
              <a:off x="8742397" y="4403700"/>
              <a:ext cx="866643" cy="56190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PT100 Interface</a:t>
              </a:r>
            </a:p>
          </p:txBody>
        </p:sp>
        <p:sp>
          <p:nvSpPr>
            <p:cNvPr id="69" name="Rectangle 22"/>
            <p:cNvSpPr/>
            <p:nvPr/>
          </p:nvSpPr>
          <p:spPr>
            <a:xfrm>
              <a:off x="8390357" y="3877362"/>
              <a:ext cx="4367212" cy="29695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 Light" panose="020F0302020204030204" pitchFamily="34" charset="0"/>
              </a:endParaRPr>
            </a:p>
          </p:txBody>
        </p:sp>
        <p:sp>
          <p:nvSpPr>
            <p:cNvPr id="70" name="Rectangle 23"/>
            <p:cNvSpPr/>
            <p:nvPr/>
          </p:nvSpPr>
          <p:spPr>
            <a:xfrm>
              <a:off x="9930023" y="5092377"/>
              <a:ext cx="881537" cy="392595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Overcurrent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detection</a:t>
              </a:r>
            </a:p>
          </p:txBody>
        </p:sp>
        <p:sp>
          <p:nvSpPr>
            <p:cNvPr id="71" name="Rectangle 24"/>
            <p:cNvSpPr/>
            <p:nvPr/>
          </p:nvSpPr>
          <p:spPr>
            <a:xfrm>
              <a:off x="9930023" y="5479164"/>
              <a:ext cx="881537" cy="392595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Overcurrent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reset</a:t>
              </a:r>
            </a:p>
          </p:txBody>
        </p:sp>
        <p:sp>
          <p:nvSpPr>
            <p:cNvPr id="72" name="Rectangle 27"/>
            <p:cNvSpPr/>
            <p:nvPr/>
          </p:nvSpPr>
          <p:spPr>
            <a:xfrm>
              <a:off x="9930023" y="5868319"/>
              <a:ext cx="885560" cy="392595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Overcurrent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threshold</a:t>
              </a:r>
            </a:p>
          </p:txBody>
        </p:sp>
        <p:sp>
          <p:nvSpPr>
            <p:cNvPr id="73" name="TextBox 38"/>
            <p:cNvSpPr txBox="1"/>
            <p:nvPr/>
          </p:nvSpPr>
          <p:spPr>
            <a:xfrm>
              <a:off x="11136676" y="5250479"/>
              <a:ext cx="1425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 Light" panose="020F0302020204030204" pitchFamily="34" charset="0"/>
                </a:rPr>
                <a:t>         Bias section</a:t>
              </a:r>
            </a:p>
          </p:txBody>
        </p:sp>
        <p:sp>
          <p:nvSpPr>
            <p:cNvPr id="74" name="Rectangle 21"/>
            <p:cNvSpPr/>
            <p:nvPr/>
          </p:nvSpPr>
          <p:spPr>
            <a:xfrm>
              <a:off x="8772151" y="4380768"/>
              <a:ext cx="866643" cy="56190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PT100 Interface</a:t>
              </a:r>
            </a:p>
          </p:txBody>
        </p:sp>
        <p:sp>
          <p:nvSpPr>
            <p:cNvPr id="75" name="Rectangle 21"/>
            <p:cNvSpPr/>
            <p:nvPr/>
          </p:nvSpPr>
          <p:spPr>
            <a:xfrm>
              <a:off x="8801958" y="4354597"/>
              <a:ext cx="866643" cy="56190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PT100 Interface</a:t>
              </a:r>
            </a:p>
          </p:txBody>
        </p:sp>
        <p:sp>
          <p:nvSpPr>
            <p:cNvPr id="76" name="Rectangle 39"/>
            <p:cNvSpPr/>
            <p:nvPr/>
          </p:nvSpPr>
          <p:spPr>
            <a:xfrm>
              <a:off x="11425145" y="6079259"/>
              <a:ext cx="943319" cy="21046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Negative LDO</a:t>
              </a:r>
            </a:p>
          </p:txBody>
        </p:sp>
        <p:sp>
          <p:nvSpPr>
            <p:cNvPr id="77" name="Rectangle 41"/>
            <p:cNvSpPr/>
            <p:nvPr/>
          </p:nvSpPr>
          <p:spPr>
            <a:xfrm>
              <a:off x="11334655" y="5770882"/>
              <a:ext cx="1031988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FET Switch</a:t>
              </a:r>
            </a:p>
          </p:txBody>
        </p:sp>
        <p:sp>
          <p:nvSpPr>
            <p:cNvPr id="78" name="Rectangle 34"/>
            <p:cNvSpPr/>
            <p:nvPr/>
          </p:nvSpPr>
          <p:spPr>
            <a:xfrm>
              <a:off x="9930023" y="4318065"/>
              <a:ext cx="881537" cy="27485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V adjust (DP)</a:t>
              </a:r>
            </a:p>
          </p:txBody>
        </p:sp>
        <p:sp>
          <p:nvSpPr>
            <p:cNvPr id="79" name="Rectangle 40"/>
            <p:cNvSpPr/>
            <p:nvPr/>
          </p:nvSpPr>
          <p:spPr>
            <a:xfrm>
              <a:off x="11432324" y="6353145"/>
              <a:ext cx="930362" cy="392595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V control /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V, I monitor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119695" y="4324416"/>
              <a:ext cx="1416278" cy="841719"/>
            </a:xfrm>
            <a:prstGeom prst="rect">
              <a:avLst/>
            </a:prstGeom>
            <a:noFill/>
            <a:ln w="158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102" idx="0"/>
            </p:cNvCxnSpPr>
            <p:nvPr/>
          </p:nvCxnSpPr>
          <p:spPr>
            <a:xfrm flipV="1">
              <a:off x="9166192" y="5020409"/>
              <a:ext cx="0" cy="217556"/>
            </a:xfrm>
            <a:prstGeom prst="line">
              <a:avLst/>
            </a:prstGeom>
            <a:ln w="9525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9548852" y="5562226"/>
              <a:ext cx="255589" cy="0"/>
            </a:xfrm>
            <a:prstGeom prst="line">
              <a:avLst/>
            </a:prstGeom>
            <a:ln w="9525">
              <a:solidFill>
                <a:srgbClr val="00B050"/>
              </a:solidFill>
              <a:headEnd type="triangle" w="sm" len="med"/>
              <a:tailEnd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9810428" y="4459992"/>
              <a:ext cx="1" cy="1107464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804441" y="4455492"/>
              <a:ext cx="112734" cy="4500"/>
            </a:xfrm>
            <a:prstGeom prst="line">
              <a:avLst/>
            </a:prstGeom>
            <a:ln w="9525">
              <a:solidFill>
                <a:srgbClr val="00B05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66" idx="1"/>
            </p:cNvCxnSpPr>
            <p:nvPr/>
          </p:nvCxnSpPr>
          <p:spPr>
            <a:xfrm>
              <a:off x="9804441" y="4896215"/>
              <a:ext cx="125582" cy="1"/>
            </a:xfrm>
            <a:prstGeom prst="line">
              <a:avLst/>
            </a:prstGeom>
            <a:ln w="9525">
              <a:solidFill>
                <a:srgbClr val="00B05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9806821" y="5284363"/>
              <a:ext cx="125582" cy="1"/>
            </a:xfrm>
            <a:prstGeom prst="line">
              <a:avLst/>
            </a:prstGeom>
            <a:ln w="9525">
              <a:solidFill>
                <a:srgbClr val="00B05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809336" y="5692621"/>
              <a:ext cx="125582" cy="1"/>
            </a:xfrm>
            <a:prstGeom prst="line">
              <a:avLst/>
            </a:prstGeom>
            <a:ln w="9525">
              <a:solidFill>
                <a:srgbClr val="00B05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806460" y="6069074"/>
              <a:ext cx="131291" cy="0"/>
            </a:xfrm>
            <a:prstGeom prst="line">
              <a:avLst/>
            </a:prstGeom>
            <a:ln w="9525">
              <a:solidFill>
                <a:srgbClr val="00B05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9810429" y="5562226"/>
              <a:ext cx="0" cy="508791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16"/>
            <p:cNvSpPr/>
            <p:nvPr/>
          </p:nvSpPr>
          <p:spPr>
            <a:xfrm>
              <a:off x="8550244" y="6026523"/>
              <a:ext cx="1194621" cy="26232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 in (3.3V)</a:t>
              </a:r>
            </a:p>
          </p:txBody>
        </p:sp>
        <p:sp>
          <p:nvSpPr>
            <p:cNvPr id="95" name="Rectangle 27"/>
            <p:cNvSpPr/>
            <p:nvPr/>
          </p:nvSpPr>
          <p:spPr>
            <a:xfrm>
              <a:off x="9941094" y="6427834"/>
              <a:ext cx="1074027" cy="240217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sz="1200" baseline="300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2</a:t>
              </a: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 isolator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627191" y="4296656"/>
              <a:ext cx="409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x16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V="1">
              <a:off x="9810502" y="6052302"/>
              <a:ext cx="0" cy="49564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804441" y="6549974"/>
              <a:ext cx="133630" cy="0"/>
            </a:xfrm>
            <a:prstGeom prst="line">
              <a:avLst/>
            </a:prstGeom>
            <a:ln w="9525">
              <a:solidFill>
                <a:srgbClr val="00B05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5" idx="3"/>
              <a:endCxn id="79" idx="1"/>
            </p:cNvCxnSpPr>
            <p:nvPr/>
          </p:nvCxnSpPr>
          <p:spPr>
            <a:xfrm>
              <a:off x="11015121" y="6547943"/>
              <a:ext cx="417203" cy="1500"/>
            </a:xfrm>
            <a:prstGeom prst="line">
              <a:avLst/>
            </a:prstGeom>
            <a:ln w="9525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6"/>
            <p:cNvSpPr/>
            <p:nvPr/>
          </p:nvSpPr>
          <p:spPr>
            <a:xfrm>
              <a:off x="8550245" y="6463591"/>
              <a:ext cx="1194620" cy="229917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 in (-5V)</a:t>
              </a:r>
            </a:p>
          </p:txBody>
        </p:sp>
        <p:sp>
          <p:nvSpPr>
            <p:cNvPr id="102" name="Rectangle 26"/>
            <p:cNvSpPr/>
            <p:nvPr/>
          </p:nvSpPr>
          <p:spPr>
            <a:xfrm>
              <a:off x="8783532" y="5237965"/>
              <a:ext cx="765320" cy="64852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RDO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Interface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(I</a:t>
              </a:r>
              <a:r>
                <a:rPr lang="en-US" sz="1200" baseline="300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2</a:t>
              </a: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C)</a:t>
              </a:r>
            </a:p>
          </p:txBody>
        </p:sp>
        <p:sp>
          <p:nvSpPr>
            <p:cNvPr id="103" name="TextBox 38"/>
            <p:cNvSpPr txBox="1"/>
            <p:nvPr/>
          </p:nvSpPr>
          <p:spPr>
            <a:xfrm>
              <a:off x="9358214" y="3939671"/>
              <a:ext cx="2074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 Light" panose="020F0302020204030204" pitchFamily="34" charset="0"/>
                </a:rPr>
                <a:t>         Positive voltage domains</a:t>
              </a:r>
            </a:p>
          </p:txBody>
        </p:sp>
        <p:cxnSp>
          <p:nvCxnSpPr>
            <p:cNvPr id="104" name="Straight Arrow Connector 103"/>
            <p:cNvCxnSpPr>
              <a:endCxn id="102" idx="1"/>
            </p:cNvCxnSpPr>
            <p:nvPr/>
          </p:nvCxnSpPr>
          <p:spPr>
            <a:xfrm>
              <a:off x="8264944" y="5562227"/>
              <a:ext cx="518588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2535973" y="4781177"/>
              <a:ext cx="316847" cy="0"/>
            </a:xfrm>
            <a:prstGeom prst="straightConnector1">
              <a:avLst/>
            </a:prstGeom>
            <a:ln w="12700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8264944" y="6157687"/>
              <a:ext cx="288340" cy="0"/>
            </a:xfrm>
            <a:prstGeom prst="straightConnector1">
              <a:avLst/>
            </a:prstGeom>
            <a:ln w="12700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8282938" y="6578549"/>
              <a:ext cx="270346" cy="0"/>
            </a:xfrm>
            <a:prstGeom prst="straightConnector1">
              <a:avLst/>
            </a:prstGeom>
            <a:ln w="12700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41"/>
            <p:cNvSpPr/>
            <p:nvPr/>
          </p:nvSpPr>
          <p:spPr>
            <a:xfrm>
              <a:off x="11359808" y="5743389"/>
              <a:ext cx="1031988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FET Switch</a:t>
              </a:r>
            </a:p>
          </p:txBody>
        </p:sp>
        <p:sp>
          <p:nvSpPr>
            <p:cNvPr id="109" name="Rectangle 41"/>
            <p:cNvSpPr/>
            <p:nvPr/>
          </p:nvSpPr>
          <p:spPr>
            <a:xfrm>
              <a:off x="11386549" y="5711357"/>
              <a:ext cx="1031988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FET Switch</a:t>
              </a:r>
            </a:p>
          </p:txBody>
        </p:sp>
        <p:sp>
          <p:nvSpPr>
            <p:cNvPr id="110" name="Rectangle 41"/>
            <p:cNvSpPr/>
            <p:nvPr/>
          </p:nvSpPr>
          <p:spPr>
            <a:xfrm>
              <a:off x="11413986" y="5680811"/>
              <a:ext cx="1031988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FET Switch</a:t>
              </a: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12535973" y="5777246"/>
              <a:ext cx="312825" cy="0"/>
            </a:xfrm>
            <a:prstGeom prst="straightConnector1">
              <a:avLst/>
            </a:prstGeom>
            <a:ln w="12700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22"/>
            <p:cNvSpPr/>
            <p:nvPr/>
          </p:nvSpPr>
          <p:spPr>
            <a:xfrm>
              <a:off x="12852820" y="3877362"/>
              <a:ext cx="308135" cy="29695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 Light" panose="020F03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666572" y="4164322"/>
              <a:ext cx="1078293" cy="856087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9744865" y="4225088"/>
              <a:ext cx="3107955" cy="0"/>
            </a:xfrm>
            <a:prstGeom prst="straightConnector1">
              <a:avLst/>
            </a:prstGeom>
            <a:ln w="12700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9043655" y="4118665"/>
              <a:ext cx="339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x3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 rot="5400000">
              <a:off x="12605019" y="5103128"/>
              <a:ext cx="8244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Detector</a:t>
              </a:r>
            </a:p>
          </p:txBody>
        </p:sp>
        <p:sp>
          <p:nvSpPr>
            <p:cNvPr id="117" name="Rectangle 22"/>
            <p:cNvSpPr/>
            <p:nvPr/>
          </p:nvSpPr>
          <p:spPr>
            <a:xfrm>
              <a:off x="7956809" y="3879183"/>
              <a:ext cx="308135" cy="19878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 Light" panose="020F03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16200000">
              <a:off x="7470087" y="4752510"/>
              <a:ext cx="1287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 Light" panose="020F0302020204030204" pitchFamily="34" charset="0"/>
                </a:rPr>
                <a:t>Readout Unit</a:t>
              </a:r>
            </a:p>
          </p:txBody>
        </p:sp>
        <p:sp>
          <p:nvSpPr>
            <p:cNvPr id="119" name="Rectangle 22"/>
            <p:cNvSpPr/>
            <p:nvPr/>
          </p:nvSpPr>
          <p:spPr>
            <a:xfrm>
              <a:off x="7956809" y="5964391"/>
              <a:ext cx="308135" cy="8818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libri Light" panose="020F030202020403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rot="16200000">
              <a:off x="7591873" y="6251308"/>
              <a:ext cx="104323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Calibri Light" panose="020F0302020204030204" pitchFamily="34" charset="0"/>
                </a:rPr>
                <a:t>Bulk Power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1242364" y="5508937"/>
              <a:ext cx="1293609" cy="505897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710532" y="5447030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x4</a:t>
              </a:r>
            </a:p>
          </p:txBody>
        </p:sp>
        <p:sp>
          <p:nvSpPr>
            <p:cNvPr id="123" name="Rectangle 41"/>
            <p:cNvSpPr/>
            <p:nvPr/>
          </p:nvSpPr>
          <p:spPr>
            <a:xfrm>
              <a:off x="11204453" y="4918498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24" name="Rectangle 41"/>
            <p:cNvSpPr/>
            <p:nvPr/>
          </p:nvSpPr>
          <p:spPr>
            <a:xfrm>
              <a:off x="11228259" y="4889921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25" name="Rectangle 41"/>
            <p:cNvSpPr/>
            <p:nvPr/>
          </p:nvSpPr>
          <p:spPr>
            <a:xfrm>
              <a:off x="11251119" y="4866016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26" name="Rectangle 41"/>
            <p:cNvSpPr/>
            <p:nvPr/>
          </p:nvSpPr>
          <p:spPr>
            <a:xfrm>
              <a:off x="11274925" y="4837439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27" name="Rectangle 41"/>
            <p:cNvSpPr/>
            <p:nvPr/>
          </p:nvSpPr>
          <p:spPr>
            <a:xfrm>
              <a:off x="11204450" y="4604168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28" name="Rectangle 41"/>
            <p:cNvSpPr/>
            <p:nvPr/>
          </p:nvSpPr>
          <p:spPr>
            <a:xfrm>
              <a:off x="11228256" y="4575591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29" name="Rectangle 41"/>
            <p:cNvSpPr/>
            <p:nvPr/>
          </p:nvSpPr>
          <p:spPr>
            <a:xfrm>
              <a:off x="11251116" y="4551686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0" name="Rectangle 41"/>
            <p:cNvSpPr/>
            <p:nvPr/>
          </p:nvSpPr>
          <p:spPr>
            <a:xfrm>
              <a:off x="11274922" y="4523109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1" name="Rectangle 41"/>
            <p:cNvSpPr/>
            <p:nvPr/>
          </p:nvSpPr>
          <p:spPr>
            <a:xfrm>
              <a:off x="11914324" y="4918498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2" name="Rectangle 41"/>
            <p:cNvSpPr/>
            <p:nvPr/>
          </p:nvSpPr>
          <p:spPr>
            <a:xfrm>
              <a:off x="11938130" y="4889921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3" name="Rectangle 41"/>
            <p:cNvSpPr/>
            <p:nvPr/>
          </p:nvSpPr>
          <p:spPr>
            <a:xfrm>
              <a:off x="11960990" y="4866016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4" name="Rectangle 41"/>
            <p:cNvSpPr/>
            <p:nvPr/>
          </p:nvSpPr>
          <p:spPr>
            <a:xfrm>
              <a:off x="11984796" y="4837439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5" name="Rectangle 41"/>
            <p:cNvSpPr/>
            <p:nvPr/>
          </p:nvSpPr>
          <p:spPr>
            <a:xfrm>
              <a:off x="11914321" y="4604168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6" name="Rectangle 41"/>
            <p:cNvSpPr/>
            <p:nvPr/>
          </p:nvSpPr>
          <p:spPr>
            <a:xfrm>
              <a:off x="11938127" y="4575591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7" name="Rectangle 41"/>
            <p:cNvSpPr/>
            <p:nvPr/>
          </p:nvSpPr>
          <p:spPr>
            <a:xfrm>
              <a:off x="11960987" y="4551686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sp>
          <p:nvSpPr>
            <p:cNvPr id="138" name="Rectangle 41"/>
            <p:cNvSpPr/>
            <p:nvPr/>
          </p:nvSpPr>
          <p:spPr>
            <a:xfrm>
              <a:off x="11984793" y="4523109"/>
              <a:ext cx="438681" cy="2104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LDO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10811559" y="4461262"/>
              <a:ext cx="308136" cy="0"/>
            </a:xfrm>
            <a:prstGeom prst="line">
              <a:avLst/>
            </a:prstGeom>
            <a:ln w="9525">
              <a:solidFill>
                <a:srgbClr val="7030A0"/>
              </a:solidFill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0811560" y="4889921"/>
              <a:ext cx="308135" cy="0"/>
            </a:xfrm>
            <a:prstGeom prst="line">
              <a:avLst/>
            </a:prstGeom>
            <a:ln w="9525">
              <a:solidFill>
                <a:srgbClr val="7030A0"/>
              </a:solidFill>
              <a:headEnd type="triangle" w="sm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0811560" y="5270921"/>
              <a:ext cx="156887" cy="0"/>
            </a:xfrm>
            <a:prstGeom prst="line">
              <a:avLst/>
            </a:prstGeom>
            <a:ln w="9525">
              <a:solidFill>
                <a:srgbClr val="7030A0"/>
              </a:solidFill>
              <a:headEnd type="triangle" w="sm" len="med"/>
              <a:tailEnd type="non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0970671" y="4889921"/>
              <a:ext cx="0" cy="1189338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0811560" y="5677321"/>
              <a:ext cx="156887" cy="0"/>
            </a:xfrm>
            <a:prstGeom prst="line">
              <a:avLst/>
            </a:prstGeom>
            <a:ln w="9525">
              <a:solidFill>
                <a:srgbClr val="7030A0"/>
              </a:solidFill>
              <a:headEnd type="triangle" w="sm" len="med"/>
              <a:tailEnd type="non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811560" y="6082439"/>
              <a:ext cx="156887" cy="0"/>
            </a:xfrm>
            <a:prstGeom prst="line">
              <a:avLst/>
            </a:prstGeom>
            <a:ln w="9525">
              <a:solidFill>
                <a:srgbClr val="7030A0"/>
              </a:solidFill>
              <a:headEnd type="triangle" w="sm" len="med"/>
              <a:tailEnd type="non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2353002" y="6578549"/>
              <a:ext cx="133095" cy="0"/>
            </a:xfrm>
            <a:prstGeom prst="line">
              <a:avLst/>
            </a:prstGeom>
            <a:ln w="9525">
              <a:solidFill>
                <a:srgbClr val="7030A0"/>
              </a:solidFill>
              <a:headEnd type="triangle" w="sm" len="med"/>
              <a:tailEnd type="non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2485146" y="6014834"/>
              <a:ext cx="0" cy="563715"/>
            </a:xfrm>
            <a:prstGeom prst="line">
              <a:avLst/>
            </a:prstGeom>
            <a:ln w="9525">
              <a:solidFill>
                <a:srgbClr val="7030A0"/>
              </a:solidFill>
              <a:headEnd type="triangle" w="sm" len="med"/>
              <a:tailEnd type="non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2363987" y="6198021"/>
              <a:ext cx="121159" cy="0"/>
            </a:xfrm>
            <a:prstGeom prst="line">
              <a:avLst/>
            </a:prstGeom>
            <a:ln w="9525">
              <a:solidFill>
                <a:srgbClr val="7030A0"/>
              </a:solidFill>
              <a:headEnd type="triangle" w="sm" len="med"/>
              <a:tailEnd type="non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Connector 148"/>
          <p:cNvCxnSpPr/>
          <p:nvPr/>
        </p:nvCxnSpPr>
        <p:spPr>
          <a:xfrm flipV="1">
            <a:off x="3352686" y="1733550"/>
            <a:ext cx="5715114" cy="2001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3430244" y="1828799"/>
            <a:ext cx="5561356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8742663" y="2713071"/>
            <a:ext cx="239412" cy="223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8759136" y="2793325"/>
            <a:ext cx="316061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9058275" y="1733550"/>
            <a:ext cx="9525" cy="106658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8982076" y="1828799"/>
            <a:ext cx="9524" cy="90575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/>
          <p:nvPr/>
        </p:nvCxnSpPr>
        <p:spPr>
          <a:xfrm>
            <a:off x="1775081" y="3105150"/>
            <a:ext cx="1791497" cy="461842"/>
          </a:xfrm>
          <a:prstGeom prst="bentConnector3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/>
        </p:nvSpPr>
        <p:spPr>
          <a:xfrm>
            <a:off x="5140600" y="717651"/>
            <a:ext cx="2858580" cy="5586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Board designed by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LBNL</a:t>
            </a:r>
            <a:endParaRPr lang="en-US" sz="1600" dirty="0"/>
          </a:p>
        </p:txBody>
      </p:sp>
      <p:sp>
        <p:nvSpPr>
          <p:cNvPr id="181" name="TextBox 110"/>
          <p:cNvSpPr txBox="1"/>
          <p:nvPr/>
        </p:nvSpPr>
        <p:spPr>
          <a:xfrm>
            <a:off x="152400" y="146074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MVTX staves</a:t>
            </a: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2971800" y="2065173"/>
            <a:ext cx="457200" cy="2974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/>
          <a:stretch/>
        </p:blipFill>
        <p:spPr>
          <a:xfrm>
            <a:off x="-2229" y="577865"/>
            <a:ext cx="3736029" cy="164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July 19-20,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MVTX Director’s Review</a:t>
            </a:r>
          </a:p>
        </p:txBody>
      </p:sp>
    </p:spTree>
    <p:extLst>
      <p:ext uri="{BB962C8B-B14F-4D97-AF65-F5344CB8AC3E}">
        <p14:creationId xmlns:p14="http://schemas.microsoft.com/office/powerpoint/2010/main" val="294876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5"/>
            <a:ext cx="8382000" cy="565545"/>
          </a:xfrm>
        </p:spPr>
        <p:txBody>
          <a:bodyPr/>
          <a:lstStyle/>
          <a:p>
            <a:r>
              <a:rPr lang="en-US" dirty="0"/>
              <a:t>Power Board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Power Boards located alongside RUs, same environment</a:t>
            </a:r>
          </a:p>
          <a:p>
            <a:r>
              <a:rPr lang="en-US" sz="1800" dirty="0"/>
              <a:t>Power channels tested to 17 </a:t>
            </a:r>
            <a:r>
              <a:rPr lang="en-US" sz="1800" dirty="0" err="1"/>
              <a:t>krad</a:t>
            </a:r>
            <a:r>
              <a:rPr lang="en-US" sz="1800" dirty="0"/>
              <a:t>, bias channels to 20 </a:t>
            </a:r>
            <a:r>
              <a:rPr lang="en-US" sz="1800" dirty="0" err="1"/>
              <a:t>krad</a:t>
            </a:r>
            <a:endParaRPr lang="en-US" sz="1800" dirty="0"/>
          </a:p>
          <a:p>
            <a:pPr lvl="1"/>
            <a:r>
              <a:rPr lang="en-US" sz="1600" dirty="0"/>
              <a:t>Good stability (no self oscillations)</a:t>
            </a:r>
          </a:p>
          <a:p>
            <a:pPr lvl="1"/>
            <a:r>
              <a:rPr lang="en-US" sz="1600" dirty="0"/>
              <a:t>No degradation of noise</a:t>
            </a:r>
          </a:p>
          <a:p>
            <a:pPr lvl="1"/>
            <a:r>
              <a:rPr lang="en-US" sz="1600" dirty="0"/>
              <a:t>Negligible shifts of voltages and currents</a:t>
            </a:r>
          </a:p>
          <a:p>
            <a:r>
              <a:rPr lang="en-US" sz="1800" dirty="0"/>
              <a:t>Full production Power Board tested at CERN to 14.8 </a:t>
            </a:r>
            <a:r>
              <a:rPr lang="en-US" sz="1800" dirty="0" err="1"/>
              <a:t>krad</a:t>
            </a:r>
            <a:r>
              <a:rPr lang="en-US" sz="1800" dirty="0"/>
              <a:t> TID, no significant effect</a:t>
            </a:r>
          </a:p>
          <a:p>
            <a:r>
              <a:rPr lang="en-US" sz="1800" dirty="0"/>
              <a:t>Single Event Upsets observed on current DAC and negative voltage regulator;</a:t>
            </a:r>
          </a:p>
          <a:p>
            <a:pPr lvl="1"/>
            <a:r>
              <a:rPr lang="en-US" sz="1600" dirty="0"/>
              <a:t>expect weeks of operation between power system interrupts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Rounded Rectangle 6"/>
          <p:cNvSpPr/>
          <p:nvPr/>
        </p:nvSpPr>
        <p:spPr>
          <a:xfrm>
            <a:off x="6324600" y="4171950"/>
            <a:ext cx="2305781" cy="5586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studies by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LBNL</a:t>
            </a: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5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 bwMode="auto">
          <a:xfrm>
            <a:off x="304800" y="0"/>
            <a:ext cx="8915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1"/>
                </a:solidFill>
              </a:rPr>
              <a:t>FELIX Highlights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07224" y="607669"/>
            <a:ext cx="8836298" cy="3208731"/>
            <a:chOff x="121974" y="1442743"/>
            <a:chExt cx="8836298" cy="427830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71" name="Rectangle 170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72" name="Picture 17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1" name="Picture 18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5" name="Picture 18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72" name="TextBox 123"/>
            <p:cNvSpPr txBox="1"/>
            <p:nvPr/>
          </p:nvSpPr>
          <p:spPr>
            <a:xfrm>
              <a:off x="5005583" y="4958327"/>
              <a:ext cx="8340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387172" y="4233370"/>
              <a:ext cx="987827" cy="445055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17" name="TextBox 126"/>
            <p:cNvSpPr txBox="1"/>
            <p:nvPr/>
          </p:nvSpPr>
          <p:spPr>
            <a:xfrm>
              <a:off x="3604682" y="3405296"/>
              <a:ext cx="12868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18" name="TextBox 127"/>
            <p:cNvSpPr txBox="1"/>
            <p:nvPr/>
          </p:nvSpPr>
          <p:spPr>
            <a:xfrm>
              <a:off x="3018512" y="2435918"/>
              <a:ext cx="179613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38" name="Right Arrow 137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9" name="TextBox 129"/>
            <p:cNvSpPr txBox="1"/>
            <p:nvPr/>
          </p:nvSpPr>
          <p:spPr>
            <a:xfrm>
              <a:off x="4891550" y="1861402"/>
              <a:ext cx="1144216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Readout Unit</a:t>
              </a:r>
            </a:p>
            <a:p>
              <a:r>
                <a:rPr lang="en-US" sz="1100" dirty="0"/>
                <a:t>Front End</a:t>
              </a:r>
            </a:p>
          </p:txBody>
        </p:sp>
        <p:sp>
          <p:nvSpPr>
            <p:cNvPr id="140" name="TextBox 130"/>
            <p:cNvSpPr txBox="1"/>
            <p:nvPr/>
          </p:nvSpPr>
          <p:spPr>
            <a:xfrm>
              <a:off x="3620383" y="4442162"/>
              <a:ext cx="10728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41" name="TextBox 131"/>
            <p:cNvSpPr txBox="1"/>
            <p:nvPr/>
          </p:nvSpPr>
          <p:spPr>
            <a:xfrm>
              <a:off x="7793949" y="3417382"/>
              <a:ext cx="11133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FELIX</a:t>
              </a:r>
            </a:p>
            <a:p>
              <a:pPr algn="ctr"/>
              <a:r>
                <a:rPr lang="en-US" sz="1200" dirty="0"/>
                <a:t>Back End</a:t>
              </a:r>
            </a:p>
          </p:txBody>
        </p:sp>
        <p:sp>
          <p:nvSpPr>
            <p:cNvPr id="142" name="Right Arrow 141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43" name="Left-Right Arrow 142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144" name="Left Arrow 143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145" name="TextBox 142"/>
            <p:cNvSpPr txBox="1"/>
            <p:nvPr/>
          </p:nvSpPr>
          <p:spPr>
            <a:xfrm>
              <a:off x="121974" y="4007965"/>
              <a:ext cx="8408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ALPIDE Sensors</a:t>
              </a:r>
            </a:p>
          </p:txBody>
        </p:sp>
        <p:cxnSp>
          <p:nvCxnSpPr>
            <p:cNvPr id="146" name="Straight Arrow Connector 145"/>
            <p:cNvCxnSpPr>
              <a:stCxn id="145" idx="0"/>
            </p:cNvCxnSpPr>
            <p:nvPr/>
          </p:nvCxnSpPr>
          <p:spPr>
            <a:xfrm flipH="1" flipV="1">
              <a:off x="343011" y="3272496"/>
              <a:ext cx="199385" cy="735468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45" idx="0"/>
            </p:cNvCxnSpPr>
            <p:nvPr/>
          </p:nvCxnSpPr>
          <p:spPr>
            <a:xfrm flipV="1">
              <a:off x="542396" y="3272496"/>
              <a:ext cx="16902" cy="735468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5" idx="2"/>
            </p:cNvCxnSpPr>
            <p:nvPr/>
          </p:nvCxnSpPr>
          <p:spPr>
            <a:xfrm flipV="1">
              <a:off x="542396" y="4390394"/>
              <a:ext cx="591276" cy="233124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9"/>
            <p:cNvSpPr txBox="1"/>
            <p:nvPr/>
          </p:nvSpPr>
          <p:spPr>
            <a:xfrm>
              <a:off x="1233950" y="3756718"/>
              <a:ext cx="452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150" name="TextBox 152"/>
            <p:cNvSpPr txBox="1"/>
            <p:nvPr/>
          </p:nvSpPr>
          <p:spPr>
            <a:xfrm>
              <a:off x="1441622" y="4500873"/>
              <a:ext cx="7234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151" name="Elbow Connector 150"/>
            <p:cNvCxnSpPr>
              <a:stCxn id="73" idx="0"/>
            </p:cNvCxnSpPr>
            <p:nvPr/>
          </p:nvCxnSpPr>
          <p:spPr>
            <a:xfrm rot="16200000" flipV="1">
              <a:off x="2331425" y="3683708"/>
              <a:ext cx="373075" cy="726249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7"/>
            <p:cNvSpPr txBox="1"/>
            <p:nvPr/>
          </p:nvSpPr>
          <p:spPr>
            <a:xfrm>
              <a:off x="4867263" y="4274333"/>
              <a:ext cx="97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53" name="Straight Arrow Connector 152"/>
            <p:cNvCxnSpPr>
              <a:endCxn id="171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61"/>
            <p:cNvSpPr txBox="1"/>
            <p:nvPr/>
          </p:nvSpPr>
          <p:spPr>
            <a:xfrm>
              <a:off x="2170635" y="3808713"/>
              <a:ext cx="766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55" name="TextBox 166"/>
            <p:cNvSpPr txBox="1"/>
            <p:nvPr/>
          </p:nvSpPr>
          <p:spPr>
            <a:xfrm>
              <a:off x="6371381" y="2211228"/>
              <a:ext cx="1263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56" name="TextBox 167"/>
            <p:cNvSpPr txBox="1"/>
            <p:nvPr/>
          </p:nvSpPr>
          <p:spPr>
            <a:xfrm>
              <a:off x="542396" y="2467072"/>
              <a:ext cx="135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endCxn id="157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63" name="Rectangle 162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64" name="Left Arrow 163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65" name="Left Arrow 164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Freeform 5"/>
          <p:cNvSpPr/>
          <p:nvPr/>
        </p:nvSpPr>
        <p:spPr>
          <a:xfrm>
            <a:off x="107224" y="636774"/>
            <a:ext cx="8967153" cy="2981784"/>
          </a:xfrm>
          <a:custGeom>
            <a:avLst/>
            <a:gdLst>
              <a:gd name="connsiteX0" fmla="*/ 0 w 9115425"/>
              <a:gd name="connsiteY0" fmla="*/ 0 h 3629025"/>
              <a:gd name="connsiteX1" fmla="*/ 0 w 9115425"/>
              <a:gd name="connsiteY1" fmla="*/ 3629025 h 3629025"/>
              <a:gd name="connsiteX2" fmla="*/ 9096375 w 9115425"/>
              <a:gd name="connsiteY2" fmla="*/ 3629025 h 3629025"/>
              <a:gd name="connsiteX3" fmla="*/ 9115425 w 9115425"/>
              <a:gd name="connsiteY3" fmla="*/ 2286000 h 3629025"/>
              <a:gd name="connsiteX4" fmla="*/ 6200775 w 9115425"/>
              <a:gd name="connsiteY4" fmla="*/ 2305050 h 3629025"/>
              <a:gd name="connsiteX5" fmla="*/ 6210300 w 9115425"/>
              <a:gd name="connsiteY5" fmla="*/ 19050 h 3629025"/>
              <a:gd name="connsiteX6" fmla="*/ 0 w 9115425"/>
              <a:gd name="connsiteY6" fmla="*/ 0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3629025">
                <a:moveTo>
                  <a:pt x="0" y="0"/>
                </a:moveTo>
                <a:lnTo>
                  <a:pt x="0" y="3629025"/>
                </a:lnTo>
                <a:lnTo>
                  <a:pt x="9096375" y="3629025"/>
                </a:lnTo>
                <a:lnTo>
                  <a:pt x="9115425" y="2286000"/>
                </a:lnTo>
                <a:lnTo>
                  <a:pt x="6200775" y="2305050"/>
                </a:lnTo>
                <a:lnTo>
                  <a:pt x="6210300" y="19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ontent Placeholder 2"/>
          <p:cNvSpPr txBox="1">
            <a:spLocks/>
          </p:cNvSpPr>
          <p:nvPr/>
        </p:nvSpPr>
        <p:spPr bwMode="auto">
          <a:xfrm>
            <a:off x="147968" y="3409950"/>
            <a:ext cx="655763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>
                <a:solidFill>
                  <a:srgbClr val="FF0000"/>
                </a:solidFill>
              </a:rPr>
              <a:t>Back End</a:t>
            </a:r>
            <a:r>
              <a:rPr lang="en-US" sz="1400" dirty="0">
                <a:solidFill>
                  <a:srgbClr val="FF0000"/>
                </a:solidFill>
              </a:rPr>
              <a:t>-FELIX:</a:t>
            </a:r>
          </a:p>
          <a:p>
            <a:r>
              <a:rPr lang="en-US" sz="1400" dirty="0"/>
              <a:t>Data </a:t>
            </a:r>
            <a:r>
              <a:rPr lang="en-US" sz="1400" b="1" dirty="0"/>
              <a:t>readout</a:t>
            </a:r>
            <a:r>
              <a:rPr lang="en-US" sz="1400" dirty="0"/>
              <a:t> from 8 Readout Units</a:t>
            </a:r>
          </a:p>
          <a:p>
            <a:r>
              <a:rPr lang="en-US" sz="1400" b="1" dirty="0"/>
              <a:t>Slow Control </a:t>
            </a:r>
            <a:r>
              <a:rPr lang="en-US" sz="1400" dirty="0"/>
              <a:t>and </a:t>
            </a:r>
            <a:r>
              <a:rPr lang="en-US" sz="1400" b="1" dirty="0"/>
              <a:t>Monitoring</a:t>
            </a:r>
            <a:r>
              <a:rPr lang="en-US" sz="1400" dirty="0"/>
              <a:t> of Stave and RU</a:t>
            </a:r>
          </a:p>
          <a:p>
            <a:r>
              <a:rPr lang="en-US" sz="1400" b="1" dirty="0"/>
              <a:t>Trigger</a:t>
            </a:r>
            <a:r>
              <a:rPr lang="en-US" sz="1400" dirty="0"/>
              <a:t> and Timing systems interface</a:t>
            </a:r>
          </a:p>
          <a:p>
            <a:r>
              <a:rPr lang="en-US" sz="1400" b="1" dirty="0"/>
              <a:t>Data aggregation </a:t>
            </a:r>
            <a:r>
              <a:rPr lang="en-US" sz="1400" dirty="0"/>
              <a:t>and sub-event packaging</a:t>
            </a:r>
          </a:p>
          <a:p>
            <a:r>
              <a:rPr lang="en-US" sz="1400" dirty="0"/>
              <a:t>Data </a:t>
            </a:r>
            <a:r>
              <a:rPr lang="en-US" sz="1400" b="1" dirty="0"/>
              <a:t>transmission</a:t>
            </a:r>
            <a:r>
              <a:rPr lang="en-US" sz="1400" dirty="0"/>
              <a:t> through the </a:t>
            </a:r>
            <a:r>
              <a:rPr lang="en-US" sz="1400" dirty="0" err="1"/>
              <a:t>PCIe</a:t>
            </a:r>
            <a:r>
              <a:rPr lang="en-US" sz="1400" dirty="0"/>
              <a:t> to Server CPU </a:t>
            </a:r>
          </a:p>
          <a:p>
            <a:pPr marL="0" indent="0" algn="r">
              <a:buNone/>
            </a:pPr>
            <a:r>
              <a:rPr lang="en-US" sz="14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0"/>
            <a:ext cx="8883650" cy="590550"/>
          </a:xfrm>
        </p:spPr>
        <p:txBody>
          <a:bodyPr/>
          <a:lstStyle/>
          <a:p>
            <a:r>
              <a:rPr lang="en-US" dirty="0"/>
              <a:t>FELIX (also used by </a:t>
            </a:r>
            <a:r>
              <a:rPr lang="en-US" dirty="0" err="1"/>
              <a:t>sPHENIX</a:t>
            </a:r>
            <a:r>
              <a:rPr lang="en-US" dirty="0"/>
              <a:t> TPC)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0350" y="2686050"/>
            <a:ext cx="4496736" cy="22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Architecture Highlights:</a:t>
            </a:r>
            <a:endParaRPr lang="en-US" sz="1600" dirty="0"/>
          </a:p>
          <a:p>
            <a:r>
              <a:rPr lang="en-US" sz="1600" dirty="0"/>
              <a:t>Xilinx </a:t>
            </a:r>
            <a:r>
              <a:rPr lang="en-US" sz="1600" dirty="0" err="1"/>
              <a:t>Kintex</a:t>
            </a:r>
            <a:r>
              <a:rPr lang="en-US" sz="1600" dirty="0"/>
              <a:t> </a:t>
            </a:r>
            <a:r>
              <a:rPr lang="en-US" sz="1600" dirty="0" err="1"/>
              <a:t>Ultrascale</a:t>
            </a:r>
            <a:r>
              <a:rPr lang="en-US" sz="1600" dirty="0"/>
              <a:t> KU115 FPGA</a:t>
            </a:r>
            <a:endParaRPr lang="en-US" sz="900" dirty="0"/>
          </a:p>
          <a:p>
            <a:r>
              <a:rPr lang="en-US" sz="1600" dirty="0"/>
              <a:t>48 </a:t>
            </a:r>
            <a:r>
              <a:rPr lang="en-US" sz="1600" b="1" dirty="0"/>
              <a:t>bi-directional</a:t>
            </a:r>
            <a:r>
              <a:rPr lang="en-US" sz="1600" dirty="0"/>
              <a:t> GBT links</a:t>
            </a:r>
          </a:p>
          <a:p>
            <a:r>
              <a:rPr lang="en-US" sz="1600" dirty="0"/>
              <a:t>16 lane Gen3 </a:t>
            </a:r>
            <a:r>
              <a:rPr lang="en-US" sz="1600" dirty="0" err="1"/>
              <a:t>PCIe</a:t>
            </a:r>
            <a:endParaRPr lang="en-US" sz="1600" dirty="0"/>
          </a:p>
          <a:p>
            <a:r>
              <a:rPr lang="en-US" sz="1600" dirty="0"/>
              <a:t>Mezzanine site for </a:t>
            </a:r>
            <a:r>
              <a:rPr lang="en-US" sz="1600" dirty="0" err="1"/>
              <a:t>sPHENIX</a:t>
            </a:r>
            <a:r>
              <a:rPr lang="en-US" sz="1600" dirty="0"/>
              <a:t> timing system card</a:t>
            </a:r>
          </a:p>
          <a:p>
            <a:pPr marL="0" indent="0">
              <a:buNone/>
            </a:pPr>
            <a:r>
              <a:rPr lang="en-US" sz="1600" dirty="0"/>
              <a:t>Performance: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PCIe</a:t>
            </a:r>
            <a:r>
              <a:rPr lang="en-US" sz="1600" dirty="0"/>
              <a:t> </a:t>
            </a:r>
            <a:r>
              <a:rPr lang="en-US" sz="1600" dirty="0" err="1"/>
              <a:t>Tx</a:t>
            </a:r>
            <a:r>
              <a:rPr lang="en-US" sz="1600" dirty="0"/>
              <a:t> &gt; 100Gb/s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22961"/>
            <a:ext cx="3657600" cy="16928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3" name="Picture 12" descr="https://lh3.googleusercontent.com/08MpUNf51jKOY4osaIGpLgnRQvCLb9jQcEHI6t1GxTVpbD-K7mMG-FdeTEsjG9Po8UdRNlrLkL2ZbEAPqRi5GCo2PHUs1iDEQWcq4ONaBvLo191bEtNDAH_dXBrcKFewNqaeymAxEnHRH3mXzHU94LKTUnkPcpGnCspZozbGUhyYvjNxDZVcmukHR0gxjaDzLvu7sNwClT1Cy6vRepOhv9dstzZIXKOgunMTX8nES_Y6SohhMQ3gL_S6wswwRS0sofzYenMm-jScwJyV_rJx3N6Of1ZHa3_gp9e-vD2ZgIT6Joq1fU4sw6tj_B3NTVdMkdZLriK-qwf6HT38CRZ6bhz9UzXVKkr4CIVl7y17kRovf5Zo8vbKWTnILu-Y2wtBInacDINK_lS6mpD8sNzIKGUGwx_wgC6XfCi4VLLzO8weA67wvA9GxSomO4MBtGchPWoFZgtUiXtjEHcmLrg5hq3oqLyBNrY6cfYh5L1PJ8mw16xGB-ujM_pMU1WNWb7II-ViNkEmJJgYM625BFI-e6AkwNtVz1LheoCtffaZF-DkIf2A_brIkNcGq6DqK2CCzHOOkKYxhpN_jOGAg0qFq8hYkCKMxOK0P2b1lnDx=w2118-h1589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t="11638" r="13084" b="22870"/>
          <a:stretch/>
        </p:blipFill>
        <p:spPr bwMode="auto">
          <a:xfrm>
            <a:off x="7239000" y="3205946"/>
            <a:ext cx="1742441" cy="10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1" b="10148"/>
          <a:stretch/>
        </p:blipFill>
        <p:spPr>
          <a:xfrm>
            <a:off x="4648200" y="3205947"/>
            <a:ext cx="2514600" cy="1059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700" y="2495550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FELIX v1.5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5901" y="4214396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FELIX v2.0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418862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sPHENIX</a:t>
            </a:r>
            <a:r>
              <a:rPr lang="en-US" sz="1600" b="1" dirty="0"/>
              <a:t> Timing Mezzanine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276659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FELIX Block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8175"/>
            <a:ext cx="4648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648200" y="4552950"/>
            <a:ext cx="2590800" cy="3549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designed by BNL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1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6" y="25005"/>
            <a:ext cx="8423274" cy="565545"/>
          </a:xfrm>
        </p:spPr>
        <p:txBody>
          <a:bodyPr/>
          <a:lstStyle/>
          <a:p>
            <a:r>
              <a:rPr lang="en-US" dirty="0"/>
              <a:t>FELIX Clock Distribution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3733800" cy="306104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28600" y="1352550"/>
            <a:ext cx="22225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8600" y="2266950"/>
            <a:ext cx="304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600" y="1352550"/>
            <a:ext cx="0" cy="914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05000" y="971550"/>
            <a:ext cx="0" cy="10668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3526" y="971550"/>
            <a:ext cx="1641474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TextBox 11264"/>
          <p:cNvSpPr txBox="1"/>
          <p:nvPr/>
        </p:nvSpPr>
        <p:spPr>
          <a:xfrm>
            <a:off x="339726" y="666750"/>
            <a:ext cx="126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point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66751"/>
            <a:ext cx="221355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63448" y="4599464"/>
            <a:ext cx="213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Si5345 Block Diagram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852" y="4138196"/>
            <a:ext cx="358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FELIX Clock Block 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74295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lab setup: External clock taken as input on test points, and sent to an on-board si5345 (configurable PLL) to generate the 40Mhz clock required by FELIX.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sPHENIX</a:t>
            </a:r>
            <a:r>
              <a:rPr lang="en-US" sz="1600" dirty="0"/>
              <a:t>: FELIX will take the RHIC 9.362 MHz clock from the </a:t>
            </a:r>
            <a:r>
              <a:rPr lang="en-US" sz="1600" dirty="0" err="1"/>
              <a:t>sPHENIX</a:t>
            </a:r>
            <a:r>
              <a:rPr lang="en-US" sz="1600" dirty="0"/>
              <a:t> Timing System. Mezzanine Card will convert the 40Mhz clock required by FELIX.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9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5"/>
            <a:ext cx="8382000" cy="565545"/>
          </a:xfrm>
        </p:spPr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8305800" cy="339447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dirty="0"/>
              <a:t>Does the current design demonstrate that the MVTX Staves and Readout Units will be compliant with its specifications?</a:t>
            </a:r>
          </a:p>
          <a:p>
            <a:pPr marL="514350" indent="-514350">
              <a:buAutoNum type="arabicParenR"/>
            </a:pPr>
            <a:r>
              <a:rPr lang="en-US" sz="2000" dirty="0"/>
              <a:t>Can the data from MVTX staves be extracted, readout and integrated into </a:t>
            </a:r>
            <a:r>
              <a:rPr lang="en-US" sz="2000" dirty="0" err="1"/>
              <a:t>sPHENIX</a:t>
            </a:r>
            <a:r>
              <a:rPr lang="en-US" sz="2000" dirty="0"/>
              <a:t> Data Acquisition System?</a:t>
            </a:r>
          </a:p>
          <a:p>
            <a:pPr marL="514350" indent="-514350">
              <a:buAutoNum type="arabicParenR"/>
            </a:pPr>
            <a:r>
              <a:rPr lang="en-US" sz="2000" dirty="0"/>
              <a:t>Are the electrical interfaces of the Staves and Readout Units to the other </a:t>
            </a:r>
            <a:r>
              <a:rPr lang="en-US" sz="2000" dirty="0" err="1"/>
              <a:t>sPHENIX</a:t>
            </a:r>
            <a:r>
              <a:rPr lang="en-US" sz="2000" dirty="0"/>
              <a:t> components at a proper level of understanding?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4781550"/>
            <a:ext cx="2133600" cy="273844"/>
          </a:xfrm>
        </p:spPr>
        <p:txBody>
          <a:bodyPr/>
          <a:lstStyle/>
          <a:p>
            <a:fld id="{CBDFA25B-0707-4DA6-9D51-09FCF638348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31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00350"/>
            <a:ext cx="6096000" cy="21475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/>
              <a:t>Successfully configured, triggered and readout Stave: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Readout Unit configures Stave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FELIX distributes clock to Readout Unit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Readout Unit distributes clock to the Stave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Stave is triggered, sends data at 1.2Gb/s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Configured GBT link to recover clock from FELIX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RU receives data and sends it to FELIX over GBT optical link </a:t>
            </a:r>
          </a:p>
          <a:p>
            <a:pPr lvl="1">
              <a:lnSpc>
                <a:spcPct val="80000"/>
              </a:lnSpc>
            </a:pPr>
            <a:r>
              <a:rPr lang="en-US" sz="1400" b="1" dirty="0"/>
              <a:t>FELIX packs data, stores it on disk using RCDAQ</a:t>
            </a:r>
          </a:p>
          <a:p>
            <a:pPr lvl="1">
              <a:lnSpc>
                <a:spcPct val="80000"/>
              </a:lnSpc>
            </a:pPr>
            <a:r>
              <a:rPr lang="en-US" sz="1400" b="1" dirty="0"/>
              <a:t>ALPIDE triggered and read out at 15kHz, 448 hits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Emulated 8 RU’s using 1 fiber link per RU on FELIX, 15kHz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33413"/>
          </a:xfrm>
        </p:spPr>
        <p:txBody>
          <a:bodyPr/>
          <a:lstStyle/>
          <a:p>
            <a:r>
              <a:rPr lang="en-US" dirty="0"/>
              <a:t>MVTX Full Chain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900113"/>
            <a:ext cx="2895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5410200" cy="14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00150"/>
            <a:ext cx="457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43800" y="742950"/>
            <a:ext cx="0" cy="8572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 flipH="1">
            <a:off x="1905000" y="742950"/>
            <a:ext cx="563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5000" y="742950"/>
            <a:ext cx="0" cy="285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2600" y="1198476"/>
            <a:ext cx="381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11165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Readout</a:t>
            </a:r>
          </a:p>
          <a:p>
            <a:r>
              <a:rPr lang="en-US" sz="1200" dirty="0"/>
              <a:t>     Unit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1523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14800" y="1210018"/>
            <a:ext cx="381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1143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FELIX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09600" y="628650"/>
            <a:ext cx="81597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628650"/>
            <a:ext cx="0" cy="4000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8134350" y="1255713"/>
            <a:ext cx="1257300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05300" y="1475064"/>
            <a:ext cx="0" cy="58233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305300" y="2057400"/>
            <a:ext cx="14097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715000" y="2057400"/>
            <a:ext cx="0" cy="74295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15000" y="2800350"/>
            <a:ext cx="12954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096000" y="4457700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 + FELIX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96000" y="24955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Readout Unit + Stave</a:t>
            </a:r>
          </a:p>
        </p:txBody>
      </p:sp>
      <p:pic>
        <p:nvPicPr>
          <p:cNvPr id="81" name="Picture 80" descr="https://lh3.googleusercontent.com/sU-24uBdtEJWFfKGtfTF5Ht1xpvPFd5d6vv1GNI-X8y4J1KXl9nLBTIkZTTwczT6esywolS2ZhEwrQAlNLfNr8JRVEo6_SaV6dwgSkfniV29_jgFm1GFRmdEwhfXH9RjbTLdJ9zlbRLudIwY6UnAKiyRQ1AlL3jVtbeKyeXAR2l1aV2iJH8G-ZG2p-vOy-I3eA9aYbUo1fY-xWbl62mURGNmQNAaXoWg0CRuuvWUtQnHPFl8JbN1xbgfp0CNyN4HaFlgNRXkNvnGZrs0WAilIPz7i-quUyW7aNDrC2Oxb46Hop3eQNDk3qGmCM4qbLWpfB6cB90yjt2azzOVU8ZBrzaY7ZrJlLgCJ8iFe9JnVPmAJAoNqWG2TFM3i8hB7iv_s-WKyk9tl_BMkb2IGLxM89D0oDhHVs6PU5KQczViBqOhhE7b096BijHmRi3fSFIE2qRIkar0JnXgxrvniSbHFQZvQ5gUdi33pSX70esgJYfCev0yULJKyqM5z86THrVVJMdh9xscmCXq1LTck1NyKczNbyCFsJNGPXNt-a2gL6KBHJnsh39Lu8i-AmVkAr-OvtMuM8HvTedEcLAB1NG-zKsfFf3VMA0aMZBoWbycmLR96f8p1C8E9g=w1670-h939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30" y="3143250"/>
            <a:ext cx="3148221" cy="13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>
            <a:off x="7010400" y="2800350"/>
            <a:ext cx="0" cy="85725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85800" y="2215842"/>
            <a:ext cx="4240837" cy="58450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Demonstrated Full MVTX Chain Readout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(charge 1 &amp; charge 2 &amp; charge 3)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</p:spTree>
    <p:extLst>
      <p:ext uri="{BB962C8B-B14F-4D97-AF65-F5344CB8AC3E}">
        <p14:creationId xmlns:p14="http://schemas.microsoft.com/office/powerpoint/2010/main" val="237826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382000" cy="457200"/>
          </a:xfrm>
        </p:spPr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DAQ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F2702-CAFE-2D42-9F4A-0B8919D7F062}"/>
              </a:ext>
            </a:extLst>
          </p:cNvPr>
          <p:cNvSpPr/>
          <p:nvPr/>
        </p:nvSpPr>
        <p:spPr>
          <a:xfrm>
            <a:off x="6817477" y="797349"/>
            <a:ext cx="1904723" cy="1930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5644D-6DC5-6A41-9651-8317CBCE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423" y="666751"/>
            <a:ext cx="2426750" cy="2014004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:a16="http://schemas.microsoft.com/office/drawing/2014/main" id="{599B2A2E-B953-704F-94F7-2798D254F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6510" y="2252477"/>
            <a:ext cx="245958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Line 58">
            <a:extLst>
              <a:ext uri="{FF2B5EF4-FFF2-40B4-BE49-F238E27FC236}">
                <a16:creationId xmlns:a16="http://schemas.microsoft.com/office/drawing/2014/main" id="{9E3E643B-8E65-6946-879A-6C0B1548B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9582" y="2373721"/>
            <a:ext cx="487223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Line 52">
            <a:extLst>
              <a:ext uri="{FF2B5EF4-FFF2-40B4-BE49-F238E27FC236}">
                <a16:creationId xmlns:a16="http://schemas.microsoft.com/office/drawing/2014/main" id="{8C3DD3B4-E346-6848-8FB7-C852419EB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4530" y="2499463"/>
            <a:ext cx="245958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Line 84">
            <a:extLst>
              <a:ext uri="{FF2B5EF4-FFF2-40B4-BE49-F238E27FC236}">
                <a16:creationId xmlns:a16="http://schemas.microsoft.com/office/drawing/2014/main" id="{CC882A23-D727-BF42-B4CC-0B7A689CB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850" y="1057219"/>
            <a:ext cx="323318" cy="84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D7BF8C-54DE-6D4C-8AB4-6977EE712315}"/>
              </a:ext>
            </a:extLst>
          </p:cNvPr>
          <p:cNvGrpSpPr>
            <a:grpSpLocks/>
          </p:cNvGrpSpPr>
          <p:nvPr/>
        </p:nvGrpSpPr>
        <p:grpSpPr bwMode="auto">
          <a:xfrm>
            <a:off x="2756773" y="839188"/>
            <a:ext cx="584893" cy="316583"/>
            <a:chOff x="1236" y="3274"/>
            <a:chExt cx="521" cy="376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289F827-DCC8-B541-9974-37679C31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A0436AC-0BF9-E843-BB1B-B97251B3F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CADF7A5-AF9A-B349-AD1E-08B81CBE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F80F35B-C964-6646-A612-0CCD9871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sp>
        <p:nvSpPr>
          <p:cNvPr id="11" name="Line 90">
            <a:extLst>
              <a:ext uri="{FF2B5EF4-FFF2-40B4-BE49-F238E27FC236}">
                <a16:creationId xmlns:a16="http://schemas.microsoft.com/office/drawing/2014/main" id="{F0C11F5D-ED46-0A49-A7D1-DA25EBC85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029" y="1557143"/>
            <a:ext cx="323318" cy="84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9BA5C-8C79-BC44-AA18-80A94F2C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977231"/>
            <a:ext cx="432214" cy="20207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5E758-9DA3-B244-9B45-0EDE19AB0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1463892"/>
            <a:ext cx="432214" cy="20207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76A7CFF2-FF3B-A342-B745-2BF372921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157" y="1119627"/>
            <a:ext cx="487223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40">
            <a:extLst>
              <a:ext uri="{FF2B5EF4-FFF2-40B4-BE49-F238E27FC236}">
                <a16:creationId xmlns:a16="http://schemas.microsoft.com/office/drawing/2014/main" id="{83D51ACD-4D69-3747-B2A8-0C51B7516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1233400"/>
            <a:ext cx="432214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37">
            <a:extLst>
              <a:ext uri="{FF2B5EF4-FFF2-40B4-BE49-F238E27FC236}">
                <a16:creationId xmlns:a16="http://schemas.microsoft.com/office/drawing/2014/main" id="{C551584E-79C3-7D4F-AE05-5E51C0FAB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157" y="1343982"/>
            <a:ext cx="487223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41">
            <a:extLst>
              <a:ext uri="{FF2B5EF4-FFF2-40B4-BE49-F238E27FC236}">
                <a16:creationId xmlns:a16="http://schemas.microsoft.com/office/drawing/2014/main" id="{E8037132-B799-8545-8887-8A69C03F4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1477572"/>
            <a:ext cx="432214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42">
            <a:extLst>
              <a:ext uri="{FF2B5EF4-FFF2-40B4-BE49-F238E27FC236}">
                <a16:creationId xmlns:a16="http://schemas.microsoft.com/office/drawing/2014/main" id="{3F1C7306-5530-6C40-8BB3-50F74E5EF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1721745"/>
            <a:ext cx="432214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43">
            <a:extLst>
              <a:ext uri="{FF2B5EF4-FFF2-40B4-BE49-F238E27FC236}">
                <a16:creationId xmlns:a16="http://schemas.microsoft.com/office/drawing/2014/main" id="{A72CB72F-D363-EE4A-855E-C3155F420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1968724"/>
            <a:ext cx="432214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Line 44">
            <a:extLst>
              <a:ext uri="{FF2B5EF4-FFF2-40B4-BE49-F238E27FC236}">
                <a16:creationId xmlns:a16="http://schemas.microsoft.com/office/drawing/2014/main" id="{5B646B94-ED90-8E4D-BFBD-0F1807B8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9" y="1112155"/>
            <a:ext cx="216669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Line 45">
            <a:extLst>
              <a:ext uri="{FF2B5EF4-FFF2-40B4-BE49-F238E27FC236}">
                <a16:creationId xmlns:a16="http://schemas.microsoft.com/office/drawing/2014/main" id="{38BD126D-F645-F14D-A585-B29ADB6B1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9" y="1356328"/>
            <a:ext cx="216669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Line 46">
            <a:extLst>
              <a:ext uri="{FF2B5EF4-FFF2-40B4-BE49-F238E27FC236}">
                <a16:creationId xmlns:a16="http://schemas.microsoft.com/office/drawing/2014/main" id="{7F562048-571A-A84B-BAEF-EC7DF02F8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9" y="1598817"/>
            <a:ext cx="216669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Line 47">
            <a:extLst>
              <a:ext uri="{FF2B5EF4-FFF2-40B4-BE49-F238E27FC236}">
                <a16:creationId xmlns:a16="http://schemas.microsoft.com/office/drawing/2014/main" id="{D15BEC17-C683-CC4A-AD69-763EB9B65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9" y="1842989"/>
            <a:ext cx="216669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" name="Line 48">
            <a:extLst>
              <a:ext uri="{FF2B5EF4-FFF2-40B4-BE49-F238E27FC236}">
                <a16:creationId xmlns:a16="http://schemas.microsoft.com/office/drawing/2014/main" id="{BD2799DB-312D-D94B-B2BA-71BC94AC9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9" y="2087162"/>
            <a:ext cx="216669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" name="Line 49">
            <a:extLst>
              <a:ext uri="{FF2B5EF4-FFF2-40B4-BE49-F238E27FC236}">
                <a16:creationId xmlns:a16="http://schemas.microsoft.com/office/drawing/2014/main" id="{B8CDA951-5032-CB4D-A480-96A543DC2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1274656"/>
            <a:ext cx="270554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Line 50">
            <a:extLst>
              <a:ext uri="{FF2B5EF4-FFF2-40B4-BE49-F238E27FC236}">
                <a16:creationId xmlns:a16="http://schemas.microsoft.com/office/drawing/2014/main" id="{0C7F5168-1034-894D-83B4-3E5F3CBDC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1517987"/>
            <a:ext cx="270554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Line 51">
            <a:extLst>
              <a:ext uri="{FF2B5EF4-FFF2-40B4-BE49-F238E27FC236}">
                <a16:creationId xmlns:a16="http://schemas.microsoft.com/office/drawing/2014/main" id="{91F72BC1-2AAF-3249-B1A5-2DD1F12A2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1761318"/>
            <a:ext cx="270554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52">
            <a:extLst>
              <a:ext uri="{FF2B5EF4-FFF2-40B4-BE49-F238E27FC236}">
                <a16:creationId xmlns:a16="http://schemas.microsoft.com/office/drawing/2014/main" id="{F37696E6-A9CE-BC46-8754-3D52E0124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2005491"/>
            <a:ext cx="270554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0EEE2933-B4C9-6D4D-80FF-2332BFDCA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1" y="1152570"/>
            <a:ext cx="487223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55">
            <a:extLst>
              <a:ext uri="{FF2B5EF4-FFF2-40B4-BE49-F238E27FC236}">
                <a16:creationId xmlns:a16="http://schemas.microsoft.com/office/drawing/2014/main" id="{FD4D2E87-58A4-F94C-BC32-2A762A629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1" y="1396742"/>
            <a:ext cx="487223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56">
            <a:extLst>
              <a:ext uri="{FF2B5EF4-FFF2-40B4-BE49-F238E27FC236}">
                <a16:creationId xmlns:a16="http://schemas.microsoft.com/office/drawing/2014/main" id="{A073CCA5-DDB8-D240-A2B8-5D004FF78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1" y="1640074"/>
            <a:ext cx="487223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" name="Line 57">
            <a:extLst>
              <a:ext uri="{FF2B5EF4-FFF2-40B4-BE49-F238E27FC236}">
                <a16:creationId xmlns:a16="http://schemas.microsoft.com/office/drawing/2014/main" id="{BE30CE50-891B-2344-B3A5-0EC0A5F00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1" y="1883404"/>
            <a:ext cx="487223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" name="Line 58">
            <a:extLst>
              <a:ext uri="{FF2B5EF4-FFF2-40B4-BE49-F238E27FC236}">
                <a16:creationId xmlns:a16="http://schemas.microsoft.com/office/drawing/2014/main" id="{1DABB5E3-EDD7-D442-B3E1-16E2D5B4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9586" y="2126735"/>
            <a:ext cx="487223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503982-177E-D149-BDAD-5EF022F98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949653"/>
            <a:ext cx="753664" cy="230362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6AF8F5-3DBF-FD4F-A8F9-B6EB3AB0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1182881"/>
            <a:ext cx="753664" cy="230362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EBFF31-B929-0A4E-9FCD-53BED802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1416108"/>
            <a:ext cx="753664" cy="230362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975018-89CC-3345-894D-C49DA417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1649336"/>
            <a:ext cx="753664" cy="231255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BF10A2-E532-4B44-BDB1-7FDFA719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1883405"/>
            <a:ext cx="753664" cy="230362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9" name="Line 90">
            <a:extLst>
              <a:ext uri="{FF2B5EF4-FFF2-40B4-BE49-F238E27FC236}">
                <a16:creationId xmlns:a16="http://schemas.microsoft.com/office/drawing/2014/main" id="{188F85F3-A73F-5941-8112-A5A71E87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850" y="1343490"/>
            <a:ext cx="323318" cy="84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" name="Line 105">
            <a:extLst>
              <a:ext uri="{FF2B5EF4-FFF2-40B4-BE49-F238E27FC236}">
                <a16:creationId xmlns:a16="http://schemas.microsoft.com/office/drawing/2014/main" id="{89411441-5173-9549-9600-F87A23F79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1667" y="977230"/>
            <a:ext cx="291885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" name="Line 106">
            <a:extLst>
              <a:ext uri="{FF2B5EF4-FFF2-40B4-BE49-F238E27FC236}">
                <a16:creationId xmlns:a16="http://schemas.microsoft.com/office/drawing/2014/main" id="{FF4BE3F1-CFDC-7A40-BFAF-170B8EFC2F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8922" y="1201195"/>
            <a:ext cx="291885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" name="Line 107">
            <a:extLst>
              <a:ext uri="{FF2B5EF4-FFF2-40B4-BE49-F238E27FC236}">
                <a16:creationId xmlns:a16="http://schemas.microsoft.com/office/drawing/2014/main" id="{EC4B52E6-97A4-F542-9E98-D9F0D5198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1667" y="1489993"/>
            <a:ext cx="291885" cy="84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3" name="Text Box 112">
            <a:extLst>
              <a:ext uri="{FF2B5EF4-FFF2-40B4-BE49-F238E27FC236}">
                <a16:creationId xmlns:a16="http://schemas.microsoft.com/office/drawing/2014/main" id="{C985B867-4622-B144-B618-6587C352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668" y="2738859"/>
            <a:ext cx="1120669" cy="17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rgbClr val="FFFFFF"/>
                </a:solidFill>
                <a:latin typeface="Arial Narrow" charset="0"/>
              </a:rPr>
              <a:t>Rack Room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DD50EF-E607-6B44-9F4C-87B6708372D3}"/>
              </a:ext>
            </a:extLst>
          </p:cNvPr>
          <p:cNvGrpSpPr>
            <a:grpSpLocks/>
          </p:cNvGrpSpPr>
          <p:nvPr/>
        </p:nvGrpSpPr>
        <p:grpSpPr bwMode="auto">
          <a:xfrm>
            <a:off x="2754678" y="1104375"/>
            <a:ext cx="584893" cy="316583"/>
            <a:chOff x="1236" y="3274"/>
            <a:chExt cx="521" cy="376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655B463-4F66-E84E-BD5E-657614851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8AEE62F-A300-8142-8F9F-B0D476661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335B7A4-0FAB-444F-990F-B6D9B950F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0FCFCCD-4D27-F54B-94B5-ADA29E2C2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A0CF18-B7B5-2644-AB56-22E922BCDF1B}"/>
              </a:ext>
            </a:extLst>
          </p:cNvPr>
          <p:cNvGrpSpPr>
            <a:grpSpLocks/>
          </p:cNvGrpSpPr>
          <p:nvPr/>
        </p:nvGrpSpPr>
        <p:grpSpPr bwMode="auto">
          <a:xfrm>
            <a:off x="2754678" y="1394014"/>
            <a:ext cx="584893" cy="316583"/>
            <a:chOff x="1236" y="3274"/>
            <a:chExt cx="521" cy="376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EBCDC50-8419-A148-B804-8309F077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EEA9C52-C706-154F-9B12-3E936039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FACCFA6-AC4D-2741-BC96-992AFF094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0BD92B2-9C2B-4942-B1DC-E9895D64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5B5323-7701-D44A-ACF9-FBEF2600BFCC}"/>
              </a:ext>
            </a:extLst>
          </p:cNvPr>
          <p:cNvGrpSpPr>
            <a:grpSpLocks/>
          </p:cNvGrpSpPr>
          <p:nvPr/>
        </p:nvGrpSpPr>
        <p:grpSpPr bwMode="auto">
          <a:xfrm>
            <a:off x="1945259" y="781057"/>
            <a:ext cx="584893" cy="316583"/>
            <a:chOff x="1236" y="3274"/>
            <a:chExt cx="521" cy="376"/>
          </a:xfrm>
          <a:solidFill>
            <a:srgbClr val="008000"/>
          </a:solidFill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6A2C2D-36FB-934E-9EBB-D65BEDB7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3CB7F4A-22D4-AF4D-8241-A9E8120E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4DA017F-C96C-D242-B6E6-5689B6C5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DBBBA4-9FCD-B54D-832D-DCD0CCF3B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1D3B75-5AE6-1148-86DD-BD88C64704BB}"/>
              </a:ext>
            </a:extLst>
          </p:cNvPr>
          <p:cNvGrpSpPr>
            <a:grpSpLocks/>
          </p:cNvGrpSpPr>
          <p:nvPr/>
        </p:nvGrpSpPr>
        <p:grpSpPr bwMode="auto">
          <a:xfrm>
            <a:off x="1945259" y="1016809"/>
            <a:ext cx="584893" cy="316583"/>
            <a:chOff x="1236" y="3274"/>
            <a:chExt cx="521" cy="376"/>
          </a:xfrm>
          <a:solidFill>
            <a:srgbClr val="008000"/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0506AC5-C6C4-0B40-8377-99B9E4D9C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2E18E67-CF44-0B48-8B71-C3263508B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7E8B81E-841C-5447-B141-4291FBE2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19C8B45-560C-B94B-A9E1-3AA7D9A8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540BCE-B3E4-CB46-AF5B-04E2A7B0E345}"/>
              </a:ext>
            </a:extLst>
          </p:cNvPr>
          <p:cNvGrpSpPr>
            <a:grpSpLocks/>
          </p:cNvGrpSpPr>
          <p:nvPr/>
        </p:nvGrpSpPr>
        <p:grpSpPr bwMode="auto">
          <a:xfrm>
            <a:off x="1945259" y="1252563"/>
            <a:ext cx="584893" cy="316583"/>
            <a:chOff x="1236" y="3274"/>
            <a:chExt cx="521" cy="376"/>
          </a:xfrm>
          <a:solidFill>
            <a:srgbClr val="008000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C111967-AF43-9B4C-B188-51ADDAA82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A58968C-5A7A-574E-BD67-75A8EA44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B50DE53-45F3-D94A-8B07-5470C4DC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707F121-D1E4-EC40-8FBD-C5CAECC7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sp>
        <p:nvSpPr>
          <p:cNvPr id="49" name="Text Box 112">
            <a:extLst>
              <a:ext uri="{FF2B5EF4-FFF2-40B4-BE49-F238E27FC236}">
                <a16:creationId xmlns:a16="http://schemas.microsoft.com/office/drawing/2014/main" id="{491D150A-2645-7942-AB1A-26DB27D7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11" y="666750"/>
            <a:ext cx="926172" cy="17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Event Builder</a:t>
            </a:r>
          </a:p>
        </p:txBody>
      </p:sp>
      <p:sp>
        <p:nvSpPr>
          <p:cNvPr id="50" name="Line 37">
            <a:extLst>
              <a:ext uri="{FF2B5EF4-FFF2-40B4-BE49-F238E27FC236}">
                <a16:creationId xmlns:a16="http://schemas.microsoft.com/office/drawing/2014/main" id="{F4E6EAE4-4900-3F4E-936B-BE3101EB1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679" y="1580308"/>
            <a:ext cx="487223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68EF10-0FD9-2B44-BA69-A2F9881E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1220561"/>
            <a:ext cx="432214" cy="20207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52" name="Line 36">
            <a:extLst>
              <a:ext uri="{FF2B5EF4-FFF2-40B4-BE49-F238E27FC236}">
                <a16:creationId xmlns:a16="http://schemas.microsoft.com/office/drawing/2014/main" id="{090BD055-4AD7-614B-A316-563AEB40AC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8" y="1948937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3" name="Line 133">
            <a:extLst>
              <a:ext uri="{FF2B5EF4-FFF2-40B4-BE49-F238E27FC236}">
                <a16:creationId xmlns:a16="http://schemas.microsoft.com/office/drawing/2014/main" id="{C106FD97-80C4-0B40-8C8B-6429B1369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1947747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D7B644-9BBD-C249-89D4-EF5C43FD44C8}"/>
              </a:ext>
            </a:extLst>
          </p:cNvPr>
          <p:cNvGrpSpPr/>
          <p:nvPr/>
        </p:nvGrpSpPr>
        <p:grpSpPr>
          <a:xfrm>
            <a:off x="3108303" y="1851410"/>
            <a:ext cx="790335" cy="202074"/>
            <a:chOff x="3232149" y="4995863"/>
            <a:chExt cx="1117602" cy="3810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20F0114-053C-D145-8BA7-C5A06972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F5A2368-FD4C-274E-A24D-13A67E60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55" name="Line 36">
            <a:extLst>
              <a:ext uri="{FF2B5EF4-FFF2-40B4-BE49-F238E27FC236}">
                <a16:creationId xmlns:a16="http://schemas.microsoft.com/office/drawing/2014/main" id="{9886BDB4-141F-D44F-96FF-4FDA457E9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8" y="2184690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6" name="Line 133">
            <a:extLst>
              <a:ext uri="{FF2B5EF4-FFF2-40B4-BE49-F238E27FC236}">
                <a16:creationId xmlns:a16="http://schemas.microsoft.com/office/drawing/2014/main" id="{AFDDFFEC-D9D6-3443-9348-9FE151294E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2183500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444808-4B85-754C-A51F-652C281A93E1}"/>
              </a:ext>
            </a:extLst>
          </p:cNvPr>
          <p:cNvGrpSpPr/>
          <p:nvPr/>
        </p:nvGrpSpPr>
        <p:grpSpPr>
          <a:xfrm>
            <a:off x="3108303" y="2087162"/>
            <a:ext cx="790335" cy="202074"/>
            <a:chOff x="3232149" y="4995863"/>
            <a:chExt cx="1117602" cy="3810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675A915-77E9-5F4F-9F28-E05BCFE5E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105BBEF-C17E-3644-AD89-9E747570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58" name="Line 36">
            <a:extLst>
              <a:ext uri="{FF2B5EF4-FFF2-40B4-BE49-F238E27FC236}">
                <a16:creationId xmlns:a16="http://schemas.microsoft.com/office/drawing/2014/main" id="{B3A8F413-5E75-7B46-BC0C-B5FE53CBDD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8" y="2424933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9" name="Line 133">
            <a:extLst>
              <a:ext uri="{FF2B5EF4-FFF2-40B4-BE49-F238E27FC236}">
                <a16:creationId xmlns:a16="http://schemas.microsoft.com/office/drawing/2014/main" id="{E184E2D1-DFC5-7440-813E-F8A7202108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2423744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D5BDCFF-45C9-B04E-974E-EA449EAF7D0A}"/>
              </a:ext>
            </a:extLst>
          </p:cNvPr>
          <p:cNvGrpSpPr/>
          <p:nvPr/>
        </p:nvGrpSpPr>
        <p:grpSpPr>
          <a:xfrm>
            <a:off x="3108303" y="2327406"/>
            <a:ext cx="790335" cy="202074"/>
            <a:chOff x="3232149" y="4995863"/>
            <a:chExt cx="1117602" cy="38100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9BC43E2-CD78-C048-8CD5-98AC639E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38B6B9-0A9E-3342-B4E7-1C8A40C0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8A83A002-EE18-D243-8172-527D606C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38" y="909239"/>
            <a:ext cx="703891" cy="164101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Network</a:t>
            </a: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E3BC745-DDB5-7E4F-80D4-398E42F35FBE}"/>
              </a:ext>
            </a:extLst>
          </p:cNvPr>
          <p:cNvGrpSpPr/>
          <p:nvPr/>
        </p:nvGrpSpPr>
        <p:grpSpPr>
          <a:xfrm>
            <a:off x="5374897" y="1142749"/>
            <a:ext cx="431091" cy="1414565"/>
            <a:chOff x="5662613" y="1828800"/>
            <a:chExt cx="609600" cy="266708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C687023-7E81-5F46-A074-BD82979B6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BCFF691-6034-8742-BAEC-DBC335E3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0F558CF-A8AE-B947-A1DF-10DEAE74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3E1B7A1-6EB6-9C42-B5C2-51A77AEA7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4C80297-7583-7C4D-B764-DC8418CC0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ACF1C33-1282-0243-9CDD-1A57AD0F1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63" name="Line 43">
            <a:extLst>
              <a:ext uri="{FF2B5EF4-FFF2-40B4-BE49-F238E27FC236}">
                <a16:creationId xmlns:a16="http://schemas.microsoft.com/office/drawing/2014/main" id="{2E79C3C5-0DE0-4E46-8104-872D5522B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1" y="2206729"/>
            <a:ext cx="432214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4" name="Line 48">
            <a:extLst>
              <a:ext uri="{FF2B5EF4-FFF2-40B4-BE49-F238E27FC236}">
                <a16:creationId xmlns:a16="http://schemas.microsoft.com/office/drawing/2014/main" id="{61F63E85-E3F2-114E-BBD9-B626E2EC5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2" y="2347620"/>
            <a:ext cx="216669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5" name="Line 43">
            <a:extLst>
              <a:ext uri="{FF2B5EF4-FFF2-40B4-BE49-F238E27FC236}">
                <a16:creationId xmlns:a16="http://schemas.microsoft.com/office/drawing/2014/main" id="{9361B60E-5071-5344-8EFA-F28B1880C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6682" y="2471677"/>
            <a:ext cx="432214" cy="84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244AB2-8700-9F44-A78D-B83E528C9616}"/>
              </a:ext>
            </a:extLst>
          </p:cNvPr>
          <p:cNvGrpSpPr/>
          <p:nvPr/>
        </p:nvGrpSpPr>
        <p:grpSpPr>
          <a:xfrm>
            <a:off x="5135397" y="1030485"/>
            <a:ext cx="431091" cy="1414565"/>
            <a:chOff x="5662613" y="1828800"/>
            <a:chExt cx="609600" cy="2667084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5B7A54-BFCA-C840-92AE-D426E8F25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BE51CFC-0B92-7E40-A99C-C6FEAC69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A715781-5A7A-0B4F-BA2F-ABB01AB37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C853785-9BF2-924C-B597-AFA2C654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D6E8F1B-61D0-174A-A302-919E07FE8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177E022-3EE4-D943-8F14-FDF49178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189D984-757D-E34F-B588-CC7CD03B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116918"/>
            <a:ext cx="753664" cy="230362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767B2B-4E15-C64B-94BE-989846206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350432"/>
            <a:ext cx="753664" cy="230362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7B2EDF8-9F5C-8C49-BCA9-DE0BEFD8A0A8}"/>
              </a:ext>
            </a:extLst>
          </p:cNvPr>
          <p:cNvGrpSpPr>
            <a:grpSpLocks/>
          </p:cNvGrpSpPr>
          <p:nvPr/>
        </p:nvGrpSpPr>
        <p:grpSpPr bwMode="auto">
          <a:xfrm>
            <a:off x="1957230" y="1760215"/>
            <a:ext cx="584893" cy="316583"/>
            <a:chOff x="1236" y="3274"/>
            <a:chExt cx="521" cy="376"/>
          </a:xfrm>
          <a:solidFill>
            <a:srgbClr val="008000"/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B3B6FB7-E3F9-634B-A894-428BBE6FB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49F8581-43FC-2F4B-97EC-8FD47901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E9B8975-D738-A440-8FF0-687743A5D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11CFA37-9BC7-AA4F-A592-F70FC5918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1E7A161-1F64-BC42-AF73-97ECF436BDFB}"/>
              </a:ext>
            </a:extLst>
          </p:cNvPr>
          <p:cNvGrpSpPr>
            <a:grpSpLocks/>
          </p:cNvGrpSpPr>
          <p:nvPr/>
        </p:nvGrpSpPr>
        <p:grpSpPr bwMode="auto">
          <a:xfrm>
            <a:off x="1957230" y="2007200"/>
            <a:ext cx="584893" cy="316583"/>
            <a:chOff x="1236" y="3274"/>
            <a:chExt cx="521" cy="376"/>
          </a:xfrm>
          <a:solidFill>
            <a:srgbClr val="008000"/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76DC6F-D668-3E46-8293-256B16B2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748D126-FAFE-D541-905F-A03DF6E9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A64D2AE-4D5A-FA49-B092-B3B3F777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1E0AC3B-9D39-BC4A-80DC-95877927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B4D6DA5-5D49-264C-986D-B57009EA9B65}"/>
              </a:ext>
            </a:extLst>
          </p:cNvPr>
          <p:cNvGrpSpPr>
            <a:grpSpLocks/>
          </p:cNvGrpSpPr>
          <p:nvPr/>
        </p:nvGrpSpPr>
        <p:grpSpPr bwMode="auto">
          <a:xfrm>
            <a:off x="1957230" y="2254186"/>
            <a:ext cx="584893" cy="316583"/>
            <a:chOff x="1236" y="3274"/>
            <a:chExt cx="521" cy="376"/>
          </a:xfrm>
          <a:solidFill>
            <a:srgbClr val="00800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8563071-6BF8-9B49-8D34-4AA4E324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3A1FC35-5D50-5040-9414-8247A99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A359C9D-D374-2947-B09D-AF6738230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3C329D9-7C50-404B-B0AB-F5AEBFC69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29FEA56-70DF-5A42-AC6C-AD96C0EAC41C}"/>
              </a:ext>
            </a:extLst>
          </p:cNvPr>
          <p:cNvCxnSpPr/>
          <p:nvPr/>
        </p:nvCxnSpPr>
        <p:spPr>
          <a:xfrm>
            <a:off x="6817477" y="1064834"/>
            <a:ext cx="461778" cy="6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670615A-953F-DD4A-BA63-3484586BA86F}"/>
              </a:ext>
            </a:extLst>
          </p:cNvPr>
          <p:cNvCxnSpPr/>
          <p:nvPr/>
        </p:nvCxnSpPr>
        <p:spPr>
          <a:xfrm>
            <a:off x="6817477" y="1308567"/>
            <a:ext cx="461778" cy="6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C7C4A15-148D-FA4F-ACCE-462FF9111C6A}"/>
              </a:ext>
            </a:extLst>
          </p:cNvPr>
          <p:cNvCxnSpPr/>
          <p:nvPr/>
        </p:nvCxnSpPr>
        <p:spPr>
          <a:xfrm>
            <a:off x="6817477" y="1552300"/>
            <a:ext cx="461778" cy="6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0FA9FB0-3AF7-EA4A-A069-6CDC377F7DFE}"/>
              </a:ext>
            </a:extLst>
          </p:cNvPr>
          <p:cNvCxnSpPr/>
          <p:nvPr/>
        </p:nvCxnSpPr>
        <p:spPr>
          <a:xfrm>
            <a:off x="6817477" y="1796033"/>
            <a:ext cx="461778" cy="6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3EB5F7-E412-304F-BABC-2EE3073EE514}"/>
              </a:ext>
            </a:extLst>
          </p:cNvPr>
          <p:cNvCxnSpPr/>
          <p:nvPr/>
        </p:nvCxnSpPr>
        <p:spPr>
          <a:xfrm>
            <a:off x="6817477" y="2039765"/>
            <a:ext cx="461778" cy="6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B065A03-12E8-3141-874C-1277EDC87B53}"/>
              </a:ext>
            </a:extLst>
          </p:cNvPr>
          <p:cNvCxnSpPr/>
          <p:nvPr/>
        </p:nvCxnSpPr>
        <p:spPr>
          <a:xfrm>
            <a:off x="6817477" y="2283498"/>
            <a:ext cx="461778" cy="6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9A0EDD8-079A-DE46-AF29-FDAECD030B77}"/>
              </a:ext>
            </a:extLst>
          </p:cNvPr>
          <p:cNvCxnSpPr/>
          <p:nvPr/>
        </p:nvCxnSpPr>
        <p:spPr>
          <a:xfrm>
            <a:off x="6817477" y="2527231"/>
            <a:ext cx="461778" cy="6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39">
            <a:extLst>
              <a:ext uri="{FF2B5EF4-FFF2-40B4-BE49-F238E27FC236}">
                <a16:creationId xmlns:a16="http://schemas.microsoft.com/office/drawing/2014/main" id="{05B5FB5D-CA5E-E847-892E-F86B1E212D75}"/>
              </a:ext>
            </a:extLst>
          </p:cNvPr>
          <p:cNvSpPr txBox="1"/>
          <p:nvPr/>
        </p:nvSpPr>
        <p:spPr>
          <a:xfrm>
            <a:off x="7350601" y="1483977"/>
            <a:ext cx="122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dirty="0"/>
              <a:t>To the </a:t>
            </a:r>
          </a:p>
          <a:p>
            <a:pPr algn="ctr"/>
            <a:r>
              <a:rPr lang="en-US" dirty="0"/>
              <a:t>RACF/HPSS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8CDD51ED-DC03-594D-808C-3FC5D8B5F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0"/>
          <a:stretch/>
        </p:blipFill>
        <p:spPr>
          <a:xfrm>
            <a:off x="304800" y="1650338"/>
            <a:ext cx="813481" cy="392880"/>
          </a:xfrm>
          <a:prstGeom prst="rect">
            <a:avLst/>
          </a:prstGeom>
        </p:spPr>
      </p:pic>
      <p:pic>
        <p:nvPicPr>
          <p:cNvPr id="81" name="Picture 80" descr="calorimeter_schematic.pdf">
            <a:extLst>
              <a:ext uri="{FF2B5EF4-FFF2-40B4-BE49-F238E27FC236}">
                <a16:creationId xmlns:a16="http://schemas.microsoft.com/office/drawing/2014/main" id="{12089F32-4404-2F42-8D5D-CF9D84BA2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" y="723900"/>
            <a:ext cx="682123" cy="66206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C34B6D6-0F0F-D94A-A0EF-AE0E0A999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55463"/>
            <a:ext cx="1524000" cy="6385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FC4597D-F420-294C-ADCA-669153A2C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672" y="937365"/>
            <a:ext cx="405948" cy="284755"/>
          </a:xfrm>
          <a:prstGeom prst="rect">
            <a:avLst/>
          </a:prstGeom>
        </p:spPr>
      </p:pic>
      <p:sp>
        <p:nvSpPr>
          <p:cNvPr id="84" name="TextBox 151">
            <a:extLst>
              <a:ext uri="{FF2B5EF4-FFF2-40B4-BE49-F238E27FC236}">
                <a16:creationId xmlns:a16="http://schemas.microsoft.com/office/drawing/2014/main" id="{84D09D7F-F295-034C-9874-3565BAB7CAEC}"/>
              </a:ext>
            </a:extLst>
          </p:cNvPr>
          <p:cNvSpPr txBox="1"/>
          <p:nvPr/>
        </p:nvSpPr>
        <p:spPr>
          <a:xfrm>
            <a:off x="304800" y="139118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100" dirty="0"/>
              <a:t>Calorimeters, INTT, MBD</a:t>
            </a:r>
          </a:p>
        </p:txBody>
      </p:sp>
      <p:sp>
        <p:nvSpPr>
          <p:cNvPr id="85" name="TextBox 152">
            <a:extLst>
              <a:ext uri="{FF2B5EF4-FFF2-40B4-BE49-F238E27FC236}">
                <a16:creationId xmlns:a16="http://schemas.microsoft.com/office/drawing/2014/main" id="{70778B16-DC03-D546-8AE5-7CDEFEFC3A06}"/>
              </a:ext>
            </a:extLst>
          </p:cNvPr>
          <p:cNvSpPr txBox="1"/>
          <p:nvPr/>
        </p:nvSpPr>
        <p:spPr>
          <a:xfrm>
            <a:off x="1189289" y="1676337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100" dirty="0"/>
              <a:t>TPC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5B2FCCD-D4B6-4F43-B96D-5B0B5EF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768" y="2800350"/>
            <a:ext cx="4798832" cy="20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28" tIns="65014" rIns="130028" bIns="6501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Acronyms:</a:t>
            </a: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FEE	Front End Electronics</a:t>
            </a: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FELIX	</a:t>
            </a:r>
            <a:r>
              <a:rPr lang="en-US" sz="1400" dirty="0" err="1">
                <a:solidFill>
                  <a:srgbClr val="000000"/>
                </a:solidFill>
              </a:rPr>
              <a:t>FrontEnd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LInk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eXchange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EBDC	Event Buffer and Data Compressor</a:t>
            </a: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ATP	Assembly and Trigger Processors</a:t>
            </a: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Buffer Box 	Interim storage</a:t>
            </a: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FEM	Front End Module</a:t>
            </a: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DCM2	Data Collection Module</a:t>
            </a:r>
          </a:p>
          <a:p>
            <a:pPr>
              <a:tabLst>
                <a:tab pos="1302535" algn="l"/>
                <a:tab pos="1555367" algn="l"/>
                <a:tab pos="2765346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SEB	Sub-Event Buffer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</p:spPr>
        <p:txBody>
          <a:bodyPr/>
          <a:lstStyle/>
          <a:p>
            <a:fld id="{CBDFA25B-0707-4DA6-9D51-09FCF638348C}" type="slidenum">
              <a:rPr lang="en-US" smtClean="0"/>
              <a:t>21</a:t>
            </a:fld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172539" y="2247162"/>
            <a:ext cx="3986238" cy="646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52">
            <a:extLst>
              <a:ext uri="{FF2B5EF4-FFF2-40B4-BE49-F238E27FC236}">
                <a16:creationId xmlns:a16="http://schemas.microsoft.com/office/drawing/2014/main" id="{70778B16-DC03-D546-8AE5-7CDEFEFC3A06}"/>
              </a:ext>
            </a:extLst>
          </p:cNvPr>
          <p:cNvSpPr txBox="1"/>
          <p:nvPr/>
        </p:nvSpPr>
        <p:spPr>
          <a:xfrm>
            <a:off x="159144" y="224291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100" b="1" dirty="0"/>
              <a:t>MVTX</a:t>
            </a:r>
          </a:p>
        </p:txBody>
      </p:sp>
      <p:sp>
        <p:nvSpPr>
          <p:cNvPr id="146" name="Content Placeholder 2"/>
          <p:cNvSpPr txBox="1">
            <a:spLocks/>
          </p:cNvSpPr>
          <p:nvPr/>
        </p:nvSpPr>
        <p:spPr>
          <a:xfrm>
            <a:off x="135620" y="2998593"/>
            <a:ext cx="4436380" cy="193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MVTX Hardware:</a:t>
            </a:r>
          </a:p>
          <a:p>
            <a:pPr lvl="1"/>
            <a:r>
              <a:rPr lang="en-US" sz="2400" dirty="0"/>
              <a:t>48 Staves</a:t>
            </a:r>
          </a:p>
          <a:p>
            <a:pPr lvl="1"/>
            <a:r>
              <a:rPr lang="en-US" sz="2400" dirty="0"/>
              <a:t>48 FEE (Readout Units v2.0)</a:t>
            </a:r>
          </a:p>
          <a:p>
            <a:pPr lvl="1"/>
            <a:r>
              <a:rPr lang="en-US" sz="2400" dirty="0"/>
              <a:t>6 FELIX v2.0</a:t>
            </a:r>
          </a:p>
          <a:p>
            <a:pPr lvl="1"/>
            <a:r>
              <a:rPr lang="en-US" sz="2400" dirty="0"/>
              <a:t>6 EBDC servers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010783" y="3092260"/>
            <a:ext cx="3904617" cy="1765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Date Placeholder 1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144" name="Footer Placeholder 1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2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90550"/>
          </a:xfrm>
        </p:spPr>
        <p:txBody>
          <a:bodyPr/>
          <a:lstStyle/>
          <a:p>
            <a:r>
              <a:rPr lang="en-US" dirty="0"/>
              <a:t>RCDAQ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19431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RCDAQ = </a:t>
            </a:r>
            <a:r>
              <a:rPr lang="en-US" sz="2800" dirty="0" err="1"/>
              <a:t>sPHENIX</a:t>
            </a:r>
            <a:r>
              <a:rPr lang="en-US" sz="2800" dirty="0"/>
              <a:t> Data Acquisition framework</a:t>
            </a:r>
          </a:p>
          <a:p>
            <a:pPr lvl="1"/>
            <a:r>
              <a:rPr lang="en-US" sz="2400" dirty="0" err="1"/>
              <a:t>rcdaq</a:t>
            </a:r>
            <a:r>
              <a:rPr lang="en-US" sz="2400" dirty="0"/>
              <a:t> plugin developed which will serve as a conduit between the FPGA DMA </a:t>
            </a:r>
            <a:r>
              <a:rPr lang="en-US" sz="2400" dirty="0" err="1"/>
              <a:t>PCIe</a:t>
            </a:r>
            <a:r>
              <a:rPr lang="en-US" sz="2400" dirty="0"/>
              <a:t> endpoint and software used to transfer data to </a:t>
            </a:r>
            <a:r>
              <a:rPr lang="en-US" sz="2400" dirty="0" err="1"/>
              <a:t>sPHENIX</a:t>
            </a:r>
            <a:r>
              <a:rPr lang="en-US" sz="2400" dirty="0"/>
              <a:t> Data Acquisition framework</a:t>
            </a:r>
          </a:p>
          <a:p>
            <a:pPr lvl="1"/>
            <a:r>
              <a:rPr lang="en-US" sz="2400" dirty="0"/>
              <a:t>Plots generated by RCDAQ in the initial stage of integration using pulsed mode of the ALPIDE Pixels readout by Readout Unit and FELIX in the lab. </a:t>
            </a:r>
          </a:p>
        </p:txBody>
      </p:sp>
      <p:pic>
        <p:nvPicPr>
          <p:cNvPr id="13" name="Picture 12" descr="maps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41900"/>
            <a:ext cx="3632816" cy="1858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43200" y="4363165"/>
            <a:ext cx="4191000" cy="5406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MVTX integrated with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DAQ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(charge 2)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86826" y="3102614"/>
            <a:ext cx="2144058" cy="5586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RCDAQ developed by Martin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Purschke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BNL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6D609-C724-3B48-A487-EDDF579E8D66}"/>
              </a:ext>
            </a:extLst>
          </p:cNvPr>
          <p:cNvGrpSpPr/>
          <p:nvPr/>
        </p:nvGrpSpPr>
        <p:grpSpPr>
          <a:xfrm>
            <a:off x="5257800" y="2864644"/>
            <a:ext cx="3759510" cy="2069306"/>
            <a:chOff x="5105400" y="990600"/>
            <a:chExt cx="3860638" cy="2894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4CC076-B764-6445-AE46-404F09CD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990600"/>
              <a:ext cx="3860638" cy="28948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1DC4A3-4975-7843-A416-E1DEA2527323}"/>
                </a:ext>
              </a:extLst>
            </p:cNvPr>
            <p:cNvSpPr txBox="1"/>
            <p:nvPr/>
          </p:nvSpPr>
          <p:spPr>
            <a:xfrm>
              <a:off x="6071358" y="1042032"/>
              <a:ext cx="1601875" cy="516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FELIX in Server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43A53C-118E-F149-A103-FDD490F27C72}"/>
                </a:ext>
              </a:extLst>
            </p:cNvPr>
            <p:cNvSpPr txBox="1"/>
            <p:nvPr/>
          </p:nvSpPr>
          <p:spPr>
            <a:xfrm>
              <a:off x="5128548" y="2418958"/>
              <a:ext cx="2712876" cy="904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KC705</a:t>
              </a:r>
            </a:p>
            <a:p>
              <a:pPr algn="ctr"/>
              <a:r>
                <a:rPr lang="en-US" dirty="0">
                  <a:solidFill>
                    <a:srgbClr val="FFFF00"/>
                  </a:solidFill>
                </a:rPr>
                <a:t>Process Scintillator Trigger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F1F3C8-BE12-9C4C-B57B-68824582097E}"/>
                </a:ext>
              </a:extLst>
            </p:cNvPr>
            <p:cNvSpPr txBox="1"/>
            <p:nvPr/>
          </p:nvSpPr>
          <p:spPr>
            <a:xfrm>
              <a:off x="7837170" y="2731532"/>
              <a:ext cx="872775" cy="818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00"/>
                  </a:solidFill>
                </a:rPr>
                <a:t>40 </a:t>
              </a:r>
              <a:r>
                <a:rPr lang="en-US" sz="1600" dirty="0" err="1">
                  <a:solidFill>
                    <a:srgbClr val="FFFF00"/>
                  </a:solidFill>
                </a:rPr>
                <a:t>Mhz</a:t>
              </a:r>
              <a:r>
                <a:rPr lang="en-US" sz="1600" dirty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rgbClr val="FFFF00"/>
                  </a:solidFill>
                </a:rPr>
                <a:t>Clock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350998-C6F9-9444-8A19-05575FC21173}"/>
              </a:ext>
            </a:extLst>
          </p:cNvPr>
          <p:cNvGrpSpPr/>
          <p:nvPr/>
        </p:nvGrpSpPr>
        <p:grpSpPr>
          <a:xfrm>
            <a:off x="4324899" y="673894"/>
            <a:ext cx="4666701" cy="2065456"/>
            <a:chOff x="241433" y="1126838"/>
            <a:chExt cx="4754934" cy="26831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A91B03-6C07-D04C-A90E-705DDBEC6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1"/>
            <a:stretch/>
          </p:blipFill>
          <p:spPr>
            <a:xfrm>
              <a:off x="241433" y="1126838"/>
              <a:ext cx="4754934" cy="2683161"/>
            </a:xfrm>
            <a:prstGeom prst="rect">
              <a:avLst/>
            </a:prstGeom>
            <a:ln w="63500">
              <a:solidFill>
                <a:srgbClr val="FF000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1E2FF8-C572-FA4F-ACA9-E88CC1CD04AF}"/>
                </a:ext>
              </a:extLst>
            </p:cNvPr>
            <p:cNvSpPr txBox="1"/>
            <p:nvPr/>
          </p:nvSpPr>
          <p:spPr>
            <a:xfrm>
              <a:off x="2312585" y="2817023"/>
              <a:ext cx="2387204" cy="83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4-ALPIDE Telescope;</a:t>
              </a:r>
            </a:p>
            <a:p>
              <a:r>
                <a:rPr lang="en-US" b="1" dirty="0">
                  <a:solidFill>
                    <a:srgbClr val="FFFF00"/>
                  </a:solidFill>
                </a:rPr>
                <a:t>5m long </a:t>
              </a:r>
              <a:r>
                <a:rPr lang="en-US" b="1" dirty="0" err="1">
                  <a:solidFill>
                    <a:srgbClr val="FFFF00"/>
                  </a:solidFill>
                </a:rPr>
                <a:t>SamTec</a:t>
              </a:r>
              <a:r>
                <a:rPr lang="en-US" b="1" dirty="0">
                  <a:solidFill>
                    <a:srgbClr val="FFFF00"/>
                  </a:solidFill>
                </a:rPr>
                <a:t> cables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3272B7A-2F72-524F-B088-E6EFFD496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" y="735139"/>
            <a:ext cx="3810000" cy="214312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2926A3-82E6-2C4E-91FD-639302DCE6AE}"/>
              </a:ext>
            </a:extLst>
          </p:cNvPr>
          <p:cNvCxnSpPr/>
          <p:nvPr/>
        </p:nvCxnSpPr>
        <p:spPr>
          <a:xfrm flipV="1">
            <a:off x="3829444" y="666750"/>
            <a:ext cx="437756" cy="220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CB7A8B-3DB3-8F4B-8EA7-EB1D5DCF241D}"/>
              </a:ext>
            </a:extLst>
          </p:cNvPr>
          <p:cNvCxnSpPr>
            <a:cxnSpLocks/>
          </p:cNvCxnSpPr>
          <p:nvPr/>
        </p:nvCxnSpPr>
        <p:spPr>
          <a:xfrm>
            <a:off x="3829444" y="1558216"/>
            <a:ext cx="418312" cy="1208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053E52B-26BF-D54A-9B66-39F014884C0D}"/>
              </a:ext>
            </a:extLst>
          </p:cNvPr>
          <p:cNvSpPr/>
          <p:nvPr/>
        </p:nvSpPr>
        <p:spPr>
          <a:xfrm>
            <a:off x="76200" y="887145"/>
            <a:ext cx="3753244" cy="64399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511E46-E760-B646-B1AA-93CCBEF45175}"/>
              </a:ext>
            </a:extLst>
          </p:cNvPr>
          <p:cNvSpPr txBox="1"/>
          <p:nvPr/>
        </p:nvSpPr>
        <p:spPr>
          <a:xfrm>
            <a:off x="1828800" y="215979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RUv1.0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619FD8-66C8-1E44-B153-991C2150A3E9}"/>
              </a:ext>
            </a:extLst>
          </p:cNvPr>
          <p:cNvSpPr txBox="1"/>
          <p:nvPr/>
        </p:nvSpPr>
        <p:spPr>
          <a:xfrm>
            <a:off x="83766" y="2998468"/>
            <a:ext cx="52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432FF"/>
                </a:solidFill>
              </a:rPr>
              <a:t>Fermilab</a:t>
            </a:r>
            <a:r>
              <a:rPr lang="en-US" sz="2000" b="1" dirty="0">
                <a:solidFill>
                  <a:srgbClr val="0432FF"/>
                </a:solidFill>
              </a:rPr>
              <a:t> Beam: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Primarily 120GeV proton beam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also with low energy pion beams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Approximate beam trigger rate  7kHz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B12A-ABB7-1748-B4BE-9E0CD82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4926807"/>
            <a:ext cx="2133600" cy="273844"/>
          </a:xfrm>
        </p:spPr>
        <p:txBody>
          <a:bodyPr/>
          <a:lstStyle/>
          <a:p>
            <a:fld id="{0EEA366B-302F-B845-87AD-E0CDECDAFC08}" type="slidenum">
              <a:rPr lang="en-US" smtClean="0"/>
              <a:t>23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0"/>
            <a:ext cx="8579970" cy="5905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4-ALPIDE Telescope at Test Beam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2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590550"/>
          </a:xfrm>
        </p:spPr>
        <p:txBody>
          <a:bodyPr/>
          <a:lstStyle/>
          <a:p>
            <a:r>
              <a:rPr lang="en-US" dirty="0"/>
              <a:t>Test Beam Block Diagram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</p:spPr>
        <p:txBody>
          <a:bodyPr/>
          <a:lstStyle/>
          <a:p>
            <a:fld id="{0AE0C637-5835-444B-B8C0-92C25AFA2084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6" y="672353"/>
            <a:ext cx="5554266" cy="425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940FF-2B02-B042-A188-A6DA411BD142}"/>
              </a:ext>
            </a:extLst>
          </p:cNvPr>
          <p:cNvSpPr txBox="1"/>
          <p:nvPr/>
        </p:nvSpPr>
        <p:spPr>
          <a:xfrm>
            <a:off x="2747004" y="1862977"/>
            <a:ext cx="999697" cy="387798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CLK recovered from </a:t>
            </a:r>
          </a:p>
          <a:p>
            <a:r>
              <a:rPr lang="en-US" sz="700" b="1" dirty="0">
                <a:solidFill>
                  <a:srgbClr val="FF0000"/>
                </a:solidFill>
              </a:rPr>
              <a:t>FELIX through GBT link;</a:t>
            </a:r>
          </a:p>
          <a:p>
            <a:r>
              <a:rPr lang="en-US" sz="700" b="1" dirty="0">
                <a:solidFill>
                  <a:srgbClr val="FF0000"/>
                </a:solidFill>
              </a:rPr>
              <a:t>Trigger from FELIX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DBAE5-6269-5241-B091-33C0DAE85FCD}"/>
              </a:ext>
            </a:extLst>
          </p:cNvPr>
          <p:cNvSpPr txBox="1"/>
          <p:nvPr/>
        </p:nvSpPr>
        <p:spPr>
          <a:xfrm>
            <a:off x="401310" y="1384867"/>
            <a:ext cx="1047750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4-ALPIDE Telescope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2A567-9BB3-1740-8A7E-9B749E652F7C}"/>
              </a:ext>
            </a:extLst>
          </p:cNvPr>
          <p:cNvSpPr txBox="1"/>
          <p:nvPr/>
        </p:nvSpPr>
        <p:spPr>
          <a:xfrm>
            <a:off x="1507892" y="1503459"/>
            <a:ext cx="1705019" cy="218521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4 5m </a:t>
            </a:r>
            <a:r>
              <a:rPr lang="en-US" sz="1000" b="1" dirty="0" err="1">
                <a:solidFill>
                  <a:srgbClr val="FF0000"/>
                </a:solidFill>
              </a:rPr>
              <a:t>SamTec</a:t>
            </a:r>
            <a:r>
              <a:rPr lang="en-US" sz="1000" b="1" dirty="0">
                <a:solidFill>
                  <a:srgbClr val="FF0000"/>
                </a:solidFill>
              </a:rPr>
              <a:t> Cables, 1.2Gbps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lext\Pictures\work\testbeam\IMG_4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43" y="1503459"/>
            <a:ext cx="3114257" cy="23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" y="226695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22736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On Carrier</a:t>
            </a:r>
          </a:p>
          <a:p>
            <a:pPr algn="ctr"/>
            <a:r>
              <a:rPr lang="en-US" sz="700" b="1" dirty="0"/>
              <a:t> Board</a:t>
            </a:r>
          </a:p>
        </p:txBody>
      </p:sp>
      <p:sp>
        <p:nvSpPr>
          <p:cNvPr id="11" name="TextBox 123"/>
          <p:cNvSpPr txBox="1"/>
          <p:nvPr/>
        </p:nvSpPr>
        <p:spPr>
          <a:xfrm>
            <a:off x="5982613" y="1809750"/>
            <a:ext cx="1256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FF00"/>
                </a:solidFill>
              </a:rPr>
              <a:t>Slow Controls</a:t>
            </a:r>
          </a:p>
        </p:txBody>
      </p:sp>
      <p:sp>
        <p:nvSpPr>
          <p:cNvPr id="12" name="TextBox 123"/>
          <p:cNvSpPr txBox="1"/>
          <p:nvPr/>
        </p:nvSpPr>
        <p:spPr>
          <a:xfrm>
            <a:off x="7391400" y="1806773"/>
            <a:ext cx="1716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FF00"/>
                </a:solidFill>
              </a:rPr>
              <a:t>Online Monitoring</a:t>
            </a:r>
          </a:p>
        </p:txBody>
      </p:sp>
      <p:cxnSp>
        <p:nvCxnSpPr>
          <p:cNvPr id="13" name="Straight Arrow Connector 12"/>
          <p:cNvCxnSpPr>
            <a:stCxn id="2050" idx="1"/>
          </p:cNvCxnSpPr>
          <p:nvPr/>
        </p:nvCxnSpPr>
        <p:spPr>
          <a:xfrm flipH="1" flipV="1">
            <a:off x="5562600" y="2671305"/>
            <a:ext cx="23154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2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59055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Beam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4869657"/>
            <a:ext cx="2133600" cy="273844"/>
          </a:xfrm>
        </p:spPr>
        <p:txBody>
          <a:bodyPr/>
          <a:lstStyle/>
          <a:p>
            <a:fld id="{4B932B3A-BA38-40C7-ADEE-2A1902CEB265}" type="slidenum">
              <a:rPr lang="en-US" altLang="en-US" b="0" smtClean="0">
                <a:solidFill>
                  <a:prstClr val="black"/>
                </a:solidFill>
                <a:latin typeface="+mn-lt"/>
              </a:rPr>
              <a:pPr/>
              <a:t>25</a:t>
            </a:fld>
            <a:endParaRPr lang="en-US" altLang="en-US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19FD8-66C8-1E44-B153-991C2150A3E9}"/>
              </a:ext>
            </a:extLst>
          </p:cNvPr>
          <p:cNvSpPr txBox="1"/>
          <p:nvPr/>
        </p:nvSpPr>
        <p:spPr>
          <a:xfrm>
            <a:off x="152400" y="590550"/>
            <a:ext cx="6781800" cy="3665619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marL="200025" indent="-200025">
              <a:buFontTx/>
              <a:buChar char="-"/>
            </a:pPr>
            <a:r>
              <a:rPr lang="en-US" dirty="0"/>
              <a:t>Successfully operated the full readout chain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RU configured and readout 4 ALPIDEs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FELIX successfully integrated into RCDAQ</a:t>
            </a:r>
            <a:endParaRPr lang="en-US" sz="1000" dirty="0"/>
          </a:p>
          <a:p>
            <a:pPr marL="200025" indent="-200025">
              <a:buFontTx/>
              <a:buChar char="-"/>
            </a:pPr>
            <a:r>
              <a:rPr lang="en-US" dirty="0"/>
              <a:t>Online monitoring 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Hit distribution, relative alignment</a:t>
            </a:r>
          </a:p>
          <a:p>
            <a:pPr marL="200025" indent="-200025">
              <a:buFontTx/>
              <a:buChar char="-"/>
            </a:pPr>
            <a:r>
              <a:rPr lang="en-US" dirty="0"/>
              <a:t>Sensor performance 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Cluster size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Threshold parameters 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Trigger delay</a:t>
            </a:r>
            <a:endParaRPr lang="en-US" sz="1000" dirty="0"/>
          </a:p>
          <a:p>
            <a:pPr marL="200025" indent="-200025">
              <a:buFontTx/>
              <a:buChar char="-"/>
            </a:pPr>
            <a:r>
              <a:rPr lang="en-US" dirty="0"/>
              <a:t>High multiplicity events 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ALPIDE occupancy runs with 10cm of lead</a:t>
            </a:r>
            <a:endParaRPr lang="en-US" sz="1000" dirty="0"/>
          </a:p>
          <a:p>
            <a:pPr marL="200025" indent="-200025">
              <a:buFontTx/>
              <a:buChar char="-"/>
            </a:pPr>
            <a:r>
              <a:rPr lang="en-US" dirty="0"/>
              <a:t>Analysis confirmed telescope performance</a:t>
            </a:r>
          </a:p>
          <a:p>
            <a:pPr marL="657202" lvl="1" indent="-200025">
              <a:buFontTx/>
              <a:buChar char="-"/>
            </a:pPr>
            <a:r>
              <a:rPr lang="en-US" dirty="0"/>
              <a:t>Hit resolution &lt; 5 um</a:t>
            </a:r>
          </a:p>
        </p:txBody>
      </p:sp>
      <p:pic>
        <p:nvPicPr>
          <p:cNvPr id="1028" name="Picture 4" descr="C:\Users\alext\Pictures\work\testbeam\IMG_4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3724113"/>
            <a:ext cx="1385340" cy="12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t\Pictures\work\people\IMG_4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44" y="3725248"/>
            <a:ext cx="118595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t\Pictures\work\people\IMG_3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2212" y="3845231"/>
            <a:ext cx="12065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run114_t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19150"/>
            <a:ext cx="4204740" cy="27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52400" y="4231145"/>
            <a:ext cx="4388069" cy="6777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monitoring and offline data analysis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RCDAQ and Fun4All (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framework)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(charge 2)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8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590550"/>
          </a:xfrm>
        </p:spPr>
        <p:txBody>
          <a:bodyPr/>
          <a:lstStyle/>
          <a:p>
            <a:r>
              <a:rPr lang="en-US" dirty="0"/>
              <a:t>Estimated Data Rate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Readout Units 3 GBTX @ 400 MB/s = 1200 MB/s &gt;133MB/s</a:t>
            </a:r>
          </a:p>
          <a:p>
            <a:pPr marL="0" indent="0">
              <a:buNone/>
            </a:pPr>
            <a:r>
              <a:rPr lang="en-US" sz="1800" dirty="0"/>
              <a:t>FELIX (48 input on FELIX, twice the number needed to support 8 RUs (3 links each))</a:t>
            </a:r>
          </a:p>
          <a:p>
            <a:r>
              <a:rPr lang="en-US" sz="1800" dirty="0"/>
              <a:t>2x 8-lane </a:t>
            </a:r>
            <a:r>
              <a:rPr lang="en-US" sz="1800" dirty="0" err="1"/>
              <a:t>PCIe</a:t>
            </a:r>
            <a:r>
              <a:rPr lang="en-US" sz="1800" dirty="0"/>
              <a:t> Gen3 @ 7880 MB/s = 15760 MB/s &gt; 848 MB/s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00350"/>
            <a:ext cx="3352799" cy="22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2800350"/>
            <a:ext cx="3200399" cy="21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4" y="628650"/>
            <a:ext cx="7679917" cy="11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692900" y="3011039"/>
            <a:ext cx="2259638" cy="5987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Meets specification (charge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283" y="1110812"/>
            <a:ext cx="1039917" cy="512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064136"/>
            <a:ext cx="9144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/>
              <a:t>RU</a:t>
            </a:r>
          </a:p>
          <a:p>
            <a:pPr>
              <a:lnSpc>
                <a:spcPts val="1500"/>
              </a:lnSpc>
            </a:pPr>
            <a:r>
              <a:rPr lang="en-US" sz="1400" b="1" dirty="0"/>
              <a:t>FELIX</a:t>
            </a:r>
          </a:p>
          <a:p>
            <a:pPr>
              <a:lnSpc>
                <a:spcPts val="1500"/>
              </a:lnSpc>
            </a:pPr>
            <a:r>
              <a:rPr lang="en-US" sz="1400" b="1" dirty="0"/>
              <a:t>MVTX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77000" y="1200150"/>
            <a:ext cx="3048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62800" y="1370083"/>
            <a:ext cx="14478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8400" y="1962150"/>
            <a:ext cx="2286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77000" y="1200150"/>
            <a:ext cx="0" cy="76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0200" y="2647950"/>
            <a:ext cx="1930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10600" y="1366861"/>
            <a:ext cx="0" cy="127786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685819" y="4171950"/>
            <a:ext cx="2305781" cy="5586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Worst Case Conservative Estimates</a:t>
            </a: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1325"/>
            <a:ext cx="8839200" cy="53567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78" name="Picture 6" descr="C:\Users\alext\Desktop\meetingWithSho\LDRD_Review\487c8ca143bed732c5479e32416d947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1849"/>
            <a:ext cx="2667000" cy="11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915400" cy="2971799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1400" dirty="0"/>
              <a:t>Does the current design demonstrate that the MVTX Staves and Readout Units will be compliant with its specifications? </a:t>
            </a:r>
            <a:r>
              <a:rPr lang="en-US" sz="1400" b="1" dirty="0">
                <a:solidFill>
                  <a:srgbClr val="FF0000"/>
                </a:solidFill>
              </a:rPr>
              <a:t>Yes.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Triggered system at 15kHz using </a:t>
            </a:r>
            <a:r>
              <a:rPr lang="en-US" sz="1400" dirty="0" err="1">
                <a:solidFill>
                  <a:srgbClr val="0070C0"/>
                </a:solidFill>
              </a:rPr>
              <a:t>pulser</a:t>
            </a:r>
            <a:r>
              <a:rPr lang="en-US" sz="1400" dirty="0">
                <a:solidFill>
                  <a:srgbClr val="0070C0"/>
                </a:solidFill>
              </a:rPr>
              <a:t> at expected MVTX data rate, and approximately 7Khz at random during beam test.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sz="1400" dirty="0"/>
              <a:t>Can the data from MVTX staves be extracted, readout and integrated into </a:t>
            </a:r>
            <a:r>
              <a:rPr lang="en-US" sz="1400" dirty="0" err="1"/>
              <a:t>sPHENIX</a:t>
            </a:r>
            <a:r>
              <a:rPr lang="en-US" sz="1400" dirty="0"/>
              <a:t> Data Acquisition System? </a:t>
            </a:r>
            <a:r>
              <a:rPr lang="en-US" sz="1400" b="1" dirty="0">
                <a:solidFill>
                  <a:srgbClr val="FF0000"/>
                </a:solidFill>
              </a:rPr>
              <a:t>Yes. </a:t>
            </a:r>
            <a:endParaRPr lang="en-US" sz="1400" b="1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Test beam data from ALPIDE sensors was taken using full MVTX readout chain: </a:t>
            </a:r>
          </a:p>
          <a:p>
            <a:pPr lvl="2" indent="-342900"/>
            <a:r>
              <a:rPr lang="en-US" sz="1400" dirty="0">
                <a:solidFill>
                  <a:srgbClr val="0070C0"/>
                </a:solidFill>
              </a:rPr>
              <a:t>ALPIDE Sensor-&gt;Readout Unit-&gt;FELIX-&gt;</a:t>
            </a:r>
            <a:r>
              <a:rPr lang="en-US" sz="1400" dirty="0" err="1">
                <a:solidFill>
                  <a:srgbClr val="0070C0"/>
                </a:solidFill>
              </a:rPr>
              <a:t>rcdaq</a:t>
            </a:r>
            <a:r>
              <a:rPr lang="en-US" sz="1400" dirty="0">
                <a:solidFill>
                  <a:srgbClr val="0070C0"/>
                </a:solidFill>
              </a:rPr>
              <a:t> (</a:t>
            </a:r>
            <a:r>
              <a:rPr lang="en-US" sz="1400" dirty="0" err="1">
                <a:solidFill>
                  <a:srgbClr val="0070C0"/>
                </a:solidFill>
              </a:rPr>
              <a:t>sPHENIX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daq</a:t>
            </a:r>
            <a:r>
              <a:rPr lang="en-US" sz="1400" dirty="0">
                <a:solidFill>
                  <a:srgbClr val="0070C0"/>
                </a:solidFill>
              </a:rPr>
              <a:t>).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Data was recorded in PRDF (</a:t>
            </a:r>
            <a:r>
              <a:rPr lang="en-US" sz="1400" dirty="0" err="1">
                <a:solidFill>
                  <a:srgbClr val="0070C0"/>
                </a:solidFill>
              </a:rPr>
              <a:t>sPHENIX</a:t>
            </a:r>
            <a:r>
              <a:rPr lang="en-US" sz="1400" dirty="0">
                <a:solidFill>
                  <a:srgbClr val="0070C0"/>
                </a:solidFill>
              </a:rPr>
              <a:t> data format) and is being analyzed in Fun4All (</a:t>
            </a:r>
            <a:r>
              <a:rPr lang="en-US" sz="1400" dirty="0" err="1">
                <a:solidFill>
                  <a:srgbClr val="0070C0"/>
                </a:solidFill>
              </a:rPr>
              <a:t>sPHENIX</a:t>
            </a:r>
            <a:r>
              <a:rPr lang="en-US" sz="1400" dirty="0">
                <a:solidFill>
                  <a:srgbClr val="0070C0"/>
                </a:solidFill>
              </a:rPr>
              <a:t> analysis framework).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sz="1400" dirty="0"/>
              <a:t>Are the electrical interfaces of the Staves and Readout Units to the other </a:t>
            </a:r>
            <a:r>
              <a:rPr lang="en-US" sz="1400" dirty="0" err="1"/>
              <a:t>sPHENIX</a:t>
            </a:r>
            <a:r>
              <a:rPr lang="en-US" sz="1400" dirty="0"/>
              <a:t> components at a proper level of understanding? </a:t>
            </a:r>
            <a:r>
              <a:rPr lang="en-US" sz="1400" b="1" dirty="0">
                <a:solidFill>
                  <a:srgbClr val="FF0000"/>
                </a:solidFill>
              </a:rPr>
              <a:t>Yes. </a:t>
            </a:r>
            <a:endParaRPr lang="en-US" sz="1400" b="1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The optical interface from the Readout Unit to the other </a:t>
            </a:r>
            <a:r>
              <a:rPr lang="en-US" sz="1400" dirty="0" err="1">
                <a:solidFill>
                  <a:srgbClr val="0070C0"/>
                </a:solidFill>
              </a:rPr>
              <a:t>sPHENIX</a:t>
            </a:r>
            <a:r>
              <a:rPr lang="en-US" sz="1400" dirty="0">
                <a:solidFill>
                  <a:srgbClr val="0070C0"/>
                </a:solidFill>
              </a:rPr>
              <a:t> components has been validated with FELIX.</a:t>
            </a:r>
          </a:p>
          <a:p>
            <a:pPr lvl="2" indent="-342900"/>
            <a:r>
              <a:rPr lang="en-US" sz="1400" dirty="0">
                <a:solidFill>
                  <a:srgbClr val="0070C0"/>
                </a:solidFill>
              </a:rPr>
              <a:t>Demonstrated clock and trigger and gigabit data transmission.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Power System is well understood.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7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5"/>
            <a:ext cx="8382000" cy="565545"/>
          </a:xfrm>
        </p:spPr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86800" cy="3851673"/>
          </a:xfrm>
        </p:spPr>
        <p:txBody>
          <a:bodyPr/>
          <a:lstStyle/>
          <a:p>
            <a:r>
              <a:rPr lang="de-DE" sz="1200" dirty="0"/>
              <a:t>ALICE – A Large Ion Collider Experiment</a:t>
            </a:r>
          </a:p>
          <a:p>
            <a:r>
              <a:rPr lang="de-DE" sz="1200" dirty="0"/>
              <a:t>ITS – Inner Tracking System</a:t>
            </a:r>
          </a:p>
          <a:p>
            <a:r>
              <a:rPr lang="de-DE" sz="1200" dirty="0"/>
              <a:t>ALPIDE – </a:t>
            </a:r>
            <a:r>
              <a:rPr lang="en-US" sz="1200" dirty="0"/>
              <a:t>ALICE Pixel Detector</a:t>
            </a:r>
            <a:endParaRPr lang="de-DE" sz="1200" dirty="0"/>
          </a:p>
          <a:p>
            <a:r>
              <a:rPr lang="de-DE" sz="1200" dirty="0"/>
              <a:t>RU – Readout Unit, designed for ALICE</a:t>
            </a:r>
          </a:p>
          <a:p>
            <a:r>
              <a:rPr lang="de-DE" sz="1200" dirty="0"/>
              <a:t>GBTx – Radiation Tolerant Gigabit Transceivers, designed by CERN</a:t>
            </a:r>
          </a:p>
          <a:p>
            <a:r>
              <a:rPr lang="en-US" sz="1200" dirty="0"/>
              <a:t>GBT-SCA – Radiation Tolerant Slow Control Adapter</a:t>
            </a:r>
            <a:endParaRPr lang="de-DE" sz="1200" dirty="0"/>
          </a:p>
          <a:p>
            <a:r>
              <a:rPr lang="de-DE" sz="1200" dirty="0"/>
              <a:t>FELIX – Front End Link Exchange, designed for ATLAS</a:t>
            </a:r>
          </a:p>
          <a:p>
            <a:r>
              <a:rPr lang="en-US" sz="1200" dirty="0"/>
              <a:t>RCDAQ – Really Cool Data Acquisition </a:t>
            </a:r>
          </a:p>
          <a:p>
            <a:r>
              <a:rPr lang="en-US" sz="1200" dirty="0"/>
              <a:t>BER – Bit Error Rate, used for testing </a:t>
            </a:r>
          </a:p>
          <a:p>
            <a:r>
              <a:rPr lang="en-US" sz="1200" dirty="0"/>
              <a:t>PRBS </a:t>
            </a:r>
            <a:r>
              <a:rPr lang="de-DE" sz="1200" dirty="0"/>
              <a:t>–</a:t>
            </a:r>
            <a:r>
              <a:rPr lang="en-US" sz="1200" dirty="0"/>
              <a:t> Pseudo-Random Binary Sequence, used for testing</a:t>
            </a:r>
          </a:p>
          <a:p>
            <a:r>
              <a:rPr lang="en-US" sz="1200" dirty="0"/>
              <a:t>TMR – Triple Modular Redundancy </a:t>
            </a:r>
          </a:p>
          <a:p>
            <a:r>
              <a:rPr lang="en-US" sz="1200" dirty="0"/>
              <a:t>SEU </a:t>
            </a:r>
            <a:r>
              <a:rPr lang="de-DE" sz="1200" dirty="0"/>
              <a:t>–</a:t>
            </a:r>
            <a:r>
              <a:rPr lang="en-US" sz="1200" dirty="0"/>
              <a:t> Single Event Upset</a:t>
            </a:r>
          </a:p>
          <a:p>
            <a:r>
              <a:rPr lang="en-US" sz="1200" dirty="0"/>
              <a:t>SEL </a:t>
            </a:r>
            <a:r>
              <a:rPr lang="de-DE" sz="1200" dirty="0"/>
              <a:t>–</a:t>
            </a:r>
            <a:r>
              <a:rPr lang="en-US" sz="1200" dirty="0"/>
              <a:t> Single Event Latch-up</a:t>
            </a:r>
          </a:p>
          <a:p>
            <a:r>
              <a:rPr lang="en-US" sz="1200" dirty="0"/>
              <a:t>TID </a:t>
            </a:r>
            <a:r>
              <a:rPr lang="de-DE" sz="1200" dirty="0"/>
              <a:t>–</a:t>
            </a:r>
            <a:r>
              <a:rPr lang="en-US" sz="1200" dirty="0"/>
              <a:t> Total Ionizing Dose</a:t>
            </a:r>
          </a:p>
          <a:p>
            <a:r>
              <a:rPr lang="en-US" sz="1200" dirty="0"/>
              <a:t>LET – Linear Energy Transfer</a:t>
            </a:r>
          </a:p>
          <a:p>
            <a:r>
              <a:rPr lang="en-US" sz="1200" dirty="0"/>
              <a:t>DMA – Direct Memory Access</a:t>
            </a:r>
          </a:p>
          <a:p>
            <a:r>
              <a:rPr lang="en-US" sz="1200" dirty="0" err="1"/>
              <a:t>PCIe</a:t>
            </a:r>
            <a:r>
              <a:rPr lang="en-US" sz="1200" dirty="0"/>
              <a:t> - Peripheral Component Interconnect Express</a:t>
            </a:r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81550"/>
            <a:ext cx="534195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1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07669"/>
          </a:xfrm>
        </p:spPr>
        <p:txBody>
          <a:bodyPr/>
          <a:lstStyle/>
          <a:p>
            <a:r>
              <a:rPr lang="en-US" dirty="0"/>
              <a:t>MVTX Electronics Overview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224" y="607669"/>
            <a:ext cx="8836298" cy="3313714"/>
            <a:chOff x="121974" y="1442743"/>
            <a:chExt cx="8836298" cy="44182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0"/>
              <a:ext cx="987827" cy="445055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6"/>
              <a:ext cx="12868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3018512" y="2435918"/>
              <a:ext cx="179613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91550" y="1861402"/>
              <a:ext cx="1144216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Readout Unit</a:t>
              </a:r>
            </a:p>
            <a:p>
              <a:r>
                <a:rPr lang="en-US" sz="1100" dirty="0"/>
                <a:t>Front End</a:t>
              </a:r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2"/>
              <a:ext cx="10728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FELIX</a:t>
              </a:r>
            </a:p>
            <a:p>
              <a:pPr algn="ctr"/>
              <a:r>
                <a:rPr lang="en-US" sz="1200" dirty="0"/>
                <a:t>Back End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ALPIDE</a:t>
              </a:r>
            </a:p>
            <a:p>
              <a:r>
                <a:rPr lang="en-US" sz="1200" dirty="0"/>
                <a:t>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2" y="3272498"/>
              <a:ext cx="199384" cy="735467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6" y="3272498"/>
              <a:ext cx="16902" cy="735467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6" y="4390395"/>
              <a:ext cx="591276" cy="233123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233950" y="3756718"/>
              <a:ext cx="452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3"/>
              <a:ext cx="7234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27" name="Elbow Connector 26"/>
            <p:cNvCxnSpPr>
              <a:stCxn id="11" idx="0"/>
            </p:cNvCxnSpPr>
            <p:nvPr/>
          </p:nvCxnSpPr>
          <p:spPr>
            <a:xfrm rot="16200000" flipV="1">
              <a:off x="2331425" y="3683708"/>
              <a:ext cx="373075" cy="726249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3"/>
              <a:ext cx="97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3"/>
              <a:ext cx="766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1" y="2211228"/>
              <a:ext cx="1263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542396" y="2467072"/>
              <a:ext cx="135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2"/>
              <a:ext cx="19041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94122" y="5351720"/>
              <a:ext cx="18372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6"/>
              <a:ext cx="16781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107230" y="4045000"/>
            <a:ext cx="8731970" cy="6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Sensor</a:t>
            </a:r>
            <a:r>
              <a:rPr lang="en-US" sz="1800" dirty="0"/>
              <a:t>-Stave (9 ALPIDE chips)  |    </a:t>
            </a:r>
            <a:r>
              <a:rPr lang="en-US" sz="1800" b="1" dirty="0">
                <a:solidFill>
                  <a:srgbClr val="FF0000"/>
                </a:solidFill>
              </a:rPr>
              <a:t>Front End</a:t>
            </a:r>
            <a:r>
              <a:rPr lang="en-US" sz="1800" dirty="0"/>
              <a:t>-Readout Unit     | </a:t>
            </a:r>
            <a:r>
              <a:rPr lang="en-US" sz="1800" b="1" dirty="0">
                <a:solidFill>
                  <a:srgbClr val="FF0000"/>
                </a:solidFill>
              </a:rPr>
              <a:t>Back End</a:t>
            </a:r>
            <a:r>
              <a:rPr lang="en-US" sz="1800" dirty="0"/>
              <a:t>-FELIX</a:t>
            </a:r>
            <a:endParaRPr lang="en-US" sz="1800" b="1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839200" cy="607669"/>
          </a:xfrm>
        </p:spPr>
        <p:txBody>
          <a:bodyPr/>
          <a:lstStyle/>
          <a:p>
            <a:r>
              <a:rPr lang="en-US" dirty="0"/>
              <a:t>9-sensor Stave Highlights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</p:spPr>
        <p:txBody>
          <a:bodyPr/>
          <a:lstStyle/>
          <a:p>
            <a:fld id="{CBDFA25B-0707-4DA6-9D51-09FCF638348C}" type="slidenum">
              <a:rPr lang="en-US" smtClean="0"/>
              <a:t>5</a:t>
            </a:fld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07224" y="607669"/>
            <a:ext cx="8836298" cy="3313714"/>
            <a:chOff x="121974" y="1442743"/>
            <a:chExt cx="8836298" cy="441828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72" name="TextBox 123"/>
            <p:cNvSpPr txBox="1"/>
            <p:nvPr/>
          </p:nvSpPr>
          <p:spPr>
            <a:xfrm>
              <a:off x="5005583" y="4958327"/>
              <a:ext cx="8340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387172" y="4233370"/>
              <a:ext cx="987827" cy="445055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74" name="TextBox 126"/>
            <p:cNvSpPr txBox="1"/>
            <p:nvPr/>
          </p:nvSpPr>
          <p:spPr>
            <a:xfrm>
              <a:off x="3604682" y="3405296"/>
              <a:ext cx="12868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75" name="TextBox 127"/>
            <p:cNvSpPr txBox="1"/>
            <p:nvPr/>
          </p:nvSpPr>
          <p:spPr>
            <a:xfrm>
              <a:off x="3018512" y="2435918"/>
              <a:ext cx="179613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76" name="Right Arrow 75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TextBox 129"/>
            <p:cNvSpPr txBox="1"/>
            <p:nvPr/>
          </p:nvSpPr>
          <p:spPr>
            <a:xfrm>
              <a:off x="4891550" y="1861402"/>
              <a:ext cx="1144216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Readout Unit</a:t>
              </a:r>
            </a:p>
            <a:p>
              <a:r>
                <a:rPr lang="en-US" sz="1100" dirty="0"/>
                <a:t>Front End</a:t>
              </a:r>
            </a:p>
          </p:txBody>
        </p:sp>
        <p:sp>
          <p:nvSpPr>
            <p:cNvPr id="78" name="TextBox 130"/>
            <p:cNvSpPr txBox="1"/>
            <p:nvPr/>
          </p:nvSpPr>
          <p:spPr>
            <a:xfrm>
              <a:off x="3620383" y="4442162"/>
              <a:ext cx="10728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79" name="TextBox 131"/>
            <p:cNvSpPr txBox="1"/>
            <p:nvPr/>
          </p:nvSpPr>
          <p:spPr>
            <a:xfrm>
              <a:off x="7793949" y="3417382"/>
              <a:ext cx="11133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FELIX</a:t>
              </a:r>
            </a:p>
            <a:p>
              <a:pPr algn="ctr"/>
              <a:r>
                <a:rPr lang="en-US" sz="1200" dirty="0"/>
                <a:t>Back End</a:t>
              </a:r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81" name="Left-Right Arrow 80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82" name="Left Arrow 81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83" name="TextBox 142"/>
            <p:cNvSpPr txBox="1"/>
            <p:nvPr/>
          </p:nvSpPr>
          <p:spPr>
            <a:xfrm>
              <a:off x="121974" y="4007965"/>
              <a:ext cx="8408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ALPIDE Sensors</a:t>
              </a:r>
            </a:p>
          </p:txBody>
        </p:sp>
        <p:cxnSp>
          <p:nvCxnSpPr>
            <p:cNvPr id="84" name="Straight Arrow Connector 83"/>
            <p:cNvCxnSpPr>
              <a:stCxn id="83" idx="0"/>
            </p:cNvCxnSpPr>
            <p:nvPr/>
          </p:nvCxnSpPr>
          <p:spPr>
            <a:xfrm flipH="1" flipV="1">
              <a:off x="343011" y="3272496"/>
              <a:ext cx="199385" cy="735468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3" idx="0"/>
            </p:cNvCxnSpPr>
            <p:nvPr/>
          </p:nvCxnSpPr>
          <p:spPr>
            <a:xfrm flipV="1">
              <a:off x="542396" y="3272496"/>
              <a:ext cx="16902" cy="735468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3" idx="2"/>
            </p:cNvCxnSpPr>
            <p:nvPr/>
          </p:nvCxnSpPr>
          <p:spPr>
            <a:xfrm flipV="1">
              <a:off x="542396" y="4390394"/>
              <a:ext cx="591276" cy="233124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149"/>
            <p:cNvSpPr txBox="1"/>
            <p:nvPr/>
          </p:nvSpPr>
          <p:spPr>
            <a:xfrm>
              <a:off x="1233950" y="3756718"/>
              <a:ext cx="452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88" name="TextBox 152"/>
            <p:cNvSpPr txBox="1"/>
            <p:nvPr/>
          </p:nvSpPr>
          <p:spPr>
            <a:xfrm>
              <a:off x="1441622" y="4500873"/>
              <a:ext cx="7234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89" name="Elbow Connector 88"/>
            <p:cNvCxnSpPr>
              <a:stCxn id="73" idx="0"/>
            </p:cNvCxnSpPr>
            <p:nvPr/>
          </p:nvCxnSpPr>
          <p:spPr>
            <a:xfrm rot="16200000" flipV="1">
              <a:off x="2331425" y="3683708"/>
              <a:ext cx="373075" cy="726249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157"/>
            <p:cNvSpPr txBox="1"/>
            <p:nvPr/>
          </p:nvSpPr>
          <p:spPr>
            <a:xfrm>
              <a:off x="4867263" y="4274333"/>
              <a:ext cx="97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91" name="Straight Arrow Connector 90"/>
            <p:cNvCxnSpPr>
              <a:endCxn id="109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161"/>
            <p:cNvSpPr txBox="1"/>
            <p:nvPr/>
          </p:nvSpPr>
          <p:spPr>
            <a:xfrm>
              <a:off x="2170635" y="3808713"/>
              <a:ext cx="766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93" name="TextBox 166"/>
            <p:cNvSpPr txBox="1"/>
            <p:nvPr/>
          </p:nvSpPr>
          <p:spPr>
            <a:xfrm>
              <a:off x="6371381" y="2211228"/>
              <a:ext cx="1263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94" name="TextBox 167"/>
            <p:cNvSpPr txBox="1"/>
            <p:nvPr/>
          </p:nvSpPr>
          <p:spPr>
            <a:xfrm>
              <a:off x="542396" y="2467072"/>
              <a:ext cx="135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95" name="Rectangle 94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95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01" name="Rectangle 100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02" name="Left Arrow 101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03" name="Left Arrow 102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TextBox 64"/>
            <p:cNvSpPr txBox="1"/>
            <p:nvPr/>
          </p:nvSpPr>
          <p:spPr>
            <a:xfrm>
              <a:off x="1563411" y="5368522"/>
              <a:ext cx="19041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107" name="TextBox 65"/>
            <p:cNvSpPr txBox="1"/>
            <p:nvPr/>
          </p:nvSpPr>
          <p:spPr>
            <a:xfrm>
              <a:off x="4394122" y="5351720"/>
              <a:ext cx="18372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108" name="TextBox 66"/>
            <p:cNvSpPr txBox="1"/>
            <p:nvPr/>
          </p:nvSpPr>
          <p:spPr>
            <a:xfrm>
              <a:off x="6847988" y="5368586"/>
              <a:ext cx="16781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126" name="Content Placeholder 2"/>
          <p:cNvSpPr txBox="1">
            <a:spLocks/>
          </p:cNvSpPr>
          <p:nvPr/>
        </p:nvSpPr>
        <p:spPr bwMode="auto">
          <a:xfrm>
            <a:off x="107230" y="4045000"/>
            <a:ext cx="8731970" cy="6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Sensor</a:t>
            </a:r>
            <a:r>
              <a:rPr lang="en-US" sz="1800" dirty="0"/>
              <a:t>-Stave (9 ALPIDE chips)  |    </a:t>
            </a:r>
            <a:r>
              <a:rPr lang="en-US" sz="1800" b="1" dirty="0">
                <a:solidFill>
                  <a:srgbClr val="FF0000"/>
                </a:solidFill>
              </a:rPr>
              <a:t>Front End</a:t>
            </a:r>
            <a:r>
              <a:rPr lang="en-US" sz="1800" dirty="0"/>
              <a:t>-Readout Unit     | </a:t>
            </a:r>
            <a:r>
              <a:rPr lang="en-US" sz="1800" b="1" dirty="0">
                <a:solidFill>
                  <a:srgbClr val="FF0000"/>
                </a:solidFill>
              </a:rPr>
              <a:t>Back End</a:t>
            </a:r>
            <a:r>
              <a:rPr lang="en-US" sz="1800" dirty="0"/>
              <a:t>-FELIX</a:t>
            </a:r>
            <a:endParaRPr lang="en-US" sz="1800" b="1" dirty="0"/>
          </a:p>
        </p:txBody>
      </p:sp>
      <p:sp>
        <p:nvSpPr>
          <p:cNvPr id="201" name="Rectangle 200"/>
          <p:cNvSpPr/>
          <p:nvPr/>
        </p:nvSpPr>
        <p:spPr>
          <a:xfrm>
            <a:off x="3581400" y="590550"/>
            <a:ext cx="5476000" cy="34499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8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06208" cy="590550"/>
          </a:xfrm>
        </p:spPr>
        <p:txBody>
          <a:bodyPr/>
          <a:lstStyle/>
          <a:p>
            <a:r>
              <a:rPr lang="en-US" dirty="0"/>
              <a:t>9-sensor Stave Highlights</a:t>
            </a:r>
          </a:p>
        </p:txBody>
      </p:sp>
      <p:sp>
        <p:nvSpPr>
          <p:cNvPr id="4" name="TextBox 74"/>
          <p:cNvSpPr txBox="1"/>
          <p:nvPr/>
        </p:nvSpPr>
        <p:spPr>
          <a:xfrm>
            <a:off x="7923891" y="960955"/>
            <a:ext cx="11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rgbClr val="00AB29"/>
                </a:solidFill>
              </a:rPr>
              <a:t>Control+Trigger</a:t>
            </a:r>
            <a:endParaRPr lang="en-US" sz="1200" dirty="0">
              <a:solidFill>
                <a:srgbClr val="00AB29"/>
              </a:solidFill>
            </a:endParaRPr>
          </a:p>
        </p:txBody>
      </p:sp>
      <p:sp>
        <p:nvSpPr>
          <p:cNvPr id="5" name="TextBox 197"/>
          <p:cNvSpPr txBox="1"/>
          <p:nvPr/>
        </p:nvSpPr>
        <p:spPr>
          <a:xfrm>
            <a:off x="1394339" y="590550"/>
            <a:ext cx="5729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Stave</a:t>
            </a:r>
            <a:r>
              <a:rPr lang="en-US" sz="1600" dirty="0">
                <a:solidFill>
                  <a:srgbClr val="262626"/>
                </a:solidFill>
              </a:rPr>
              <a:t>– 9 chips, common </a:t>
            </a:r>
            <a:r>
              <a:rPr lang="en-US" sz="1600" dirty="0">
                <a:solidFill>
                  <a:srgbClr val="008000"/>
                </a:solidFill>
              </a:rPr>
              <a:t>clock </a:t>
            </a:r>
            <a:r>
              <a:rPr lang="en-US" sz="1600" dirty="0"/>
              <a:t>and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control</a:t>
            </a:r>
            <a:r>
              <a:rPr lang="en-US" sz="1600" dirty="0">
                <a:solidFill>
                  <a:srgbClr val="262626"/>
                </a:solidFill>
              </a:rPr>
              <a:t>, independent </a:t>
            </a:r>
            <a:r>
              <a:rPr lang="en-US" sz="1600" dirty="0">
                <a:solidFill>
                  <a:srgbClr val="FF6600"/>
                </a:solidFill>
              </a:rPr>
              <a:t>data lines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784" y="1334860"/>
            <a:ext cx="7233531" cy="417319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0800000">
            <a:off x="886746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 rot="5400000">
            <a:off x="4364405" y="-2470109"/>
            <a:ext cx="49097" cy="7069876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 rot="10800000">
            <a:off x="1676379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 rot="10800000">
            <a:off x="2466013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 rot="10800000">
            <a:off x="3255647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10800000">
            <a:off x="4045280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 rot="10800000">
            <a:off x="4834914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 rot="10800000">
            <a:off x="5624548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 rot="10800000">
            <a:off x="6414181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 rot="10800000">
            <a:off x="7203811" y="1089377"/>
            <a:ext cx="65462" cy="319127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50400" y="1678535"/>
            <a:ext cx="0" cy="498476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0400" y="2177010"/>
            <a:ext cx="6808218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5942" y="1678534"/>
            <a:ext cx="22" cy="449379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5966" y="2127912"/>
            <a:ext cx="602265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86948" y="1678534"/>
            <a:ext cx="45" cy="4002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86993" y="2078815"/>
            <a:ext cx="5171627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72489" y="1678534"/>
            <a:ext cx="67" cy="351183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72555" y="2029717"/>
            <a:ext cx="4386064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58031" y="1678535"/>
            <a:ext cx="89" cy="302086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58118" y="1980620"/>
            <a:ext cx="360050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43573" y="1678535"/>
            <a:ext cx="111" cy="25298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43682" y="1931522"/>
            <a:ext cx="2814936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9115" y="1678534"/>
            <a:ext cx="133" cy="20389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29248" y="1882424"/>
            <a:ext cx="2029373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14657" y="1678534"/>
            <a:ext cx="155" cy="154793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14811" y="1833326"/>
            <a:ext cx="1243809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00197" y="1678534"/>
            <a:ext cx="176" cy="10569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00375" y="1784228"/>
            <a:ext cx="45824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26708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12249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97791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83333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68875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54417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39959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25500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11042" y="1408504"/>
            <a:ext cx="752811" cy="270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Chip9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52210" y="1678534"/>
            <a:ext cx="1145581" cy="96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850601" y="1678534"/>
            <a:ext cx="1342684" cy="96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809367" y="2701785"/>
            <a:ext cx="3491562" cy="2201963"/>
            <a:chOff x="1932875" y="1628800"/>
            <a:chExt cx="3673033" cy="3132348"/>
          </a:xfrm>
        </p:grpSpPr>
        <p:sp>
          <p:nvSpPr>
            <p:cNvPr id="62" name="Rectangle 61"/>
            <p:cNvSpPr/>
            <p:nvPr/>
          </p:nvSpPr>
          <p:spPr>
            <a:xfrm>
              <a:off x="1932875" y="4473116"/>
              <a:ext cx="3636404" cy="2880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400" kern="0" dirty="0">
                  <a:latin typeface="Calibri"/>
                </a:rPr>
                <a:t>Bias, Readout, Control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932875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61" name="Rectangle 16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74" name="Rectangle 17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1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3661067" y="2008076"/>
              <a:ext cx="252028" cy="1744960"/>
              <a:chOff x="2303748" y="1684040"/>
              <a:chExt cx="648072" cy="174496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2303748" y="16840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303748" y="19888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03748" y="3140968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303748" y="342900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32350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9" name="Rectangle 128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2" name="Rectangle 141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1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4021732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Rectangle 10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1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921207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Rectangle 72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6" name="Rectangle 85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1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59" name="TextBox 593"/>
          <p:cNvSpPr txBox="1"/>
          <p:nvPr/>
        </p:nvSpPr>
        <p:spPr>
          <a:xfrm rot="16200000">
            <a:off x="-318835" y="3404936"/>
            <a:ext cx="173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en-US" sz="1600" b="1" dirty="0"/>
              <a:t>pixel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</a:p>
        </p:txBody>
      </p:sp>
      <p:sp>
        <p:nvSpPr>
          <p:cNvPr id="60" name="TextBox 594"/>
          <p:cNvSpPr txBox="1"/>
          <p:nvPr/>
        </p:nvSpPr>
        <p:spPr>
          <a:xfrm>
            <a:off x="1635660" y="2290346"/>
            <a:ext cx="189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1024 pixel columns</a:t>
            </a:r>
          </a:p>
        </p:txBody>
      </p:sp>
      <p:sp>
        <p:nvSpPr>
          <p:cNvPr id="61" name="TextBox 596"/>
          <p:cNvSpPr txBox="1"/>
          <p:nvPr/>
        </p:nvSpPr>
        <p:spPr>
          <a:xfrm>
            <a:off x="6642726" y="2382619"/>
            <a:ext cx="2501274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In pixel: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Amplification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             Discrimination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             3 hit storage registers (MEB)</a:t>
            </a:r>
          </a:p>
        </p:txBody>
      </p:sp>
      <p:sp>
        <p:nvSpPr>
          <p:cNvPr id="199" name="Up-Down Arrow 198"/>
          <p:cNvSpPr/>
          <p:nvPr/>
        </p:nvSpPr>
        <p:spPr>
          <a:xfrm rot="10800000">
            <a:off x="1081971" y="942340"/>
            <a:ext cx="65462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0" name="Up-Down Arrow 199"/>
          <p:cNvSpPr/>
          <p:nvPr/>
        </p:nvSpPr>
        <p:spPr>
          <a:xfrm rot="5400000">
            <a:off x="4559630" y="-2617146"/>
            <a:ext cx="49097" cy="7069876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1" name="Up-Down Arrow 200"/>
          <p:cNvSpPr/>
          <p:nvPr/>
        </p:nvSpPr>
        <p:spPr>
          <a:xfrm rot="10800000">
            <a:off x="1851132" y="942340"/>
            <a:ext cx="85934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2" name="Up-Down Arrow 201"/>
          <p:cNvSpPr/>
          <p:nvPr/>
        </p:nvSpPr>
        <p:spPr>
          <a:xfrm rot="10800000">
            <a:off x="2661238" y="942340"/>
            <a:ext cx="65462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3" name="Up-Down Arrow 202"/>
          <p:cNvSpPr/>
          <p:nvPr/>
        </p:nvSpPr>
        <p:spPr>
          <a:xfrm rot="10800000">
            <a:off x="3450872" y="942340"/>
            <a:ext cx="65462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" name="Up-Down Arrow 203"/>
          <p:cNvSpPr/>
          <p:nvPr/>
        </p:nvSpPr>
        <p:spPr>
          <a:xfrm rot="10800000">
            <a:off x="4240505" y="942340"/>
            <a:ext cx="65462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" name="Up-Down Arrow 204"/>
          <p:cNvSpPr/>
          <p:nvPr/>
        </p:nvSpPr>
        <p:spPr>
          <a:xfrm rot="10800000">
            <a:off x="5030139" y="942340"/>
            <a:ext cx="65462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6" name="Up-Down Arrow 205"/>
          <p:cNvSpPr/>
          <p:nvPr/>
        </p:nvSpPr>
        <p:spPr>
          <a:xfrm rot="10800000">
            <a:off x="5811551" y="942340"/>
            <a:ext cx="73685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7" name="Up-Down Arrow 206"/>
          <p:cNvSpPr/>
          <p:nvPr/>
        </p:nvSpPr>
        <p:spPr>
          <a:xfrm rot="10800000">
            <a:off x="6609406" y="942340"/>
            <a:ext cx="65462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8" name="Up-Down Arrow 207"/>
          <p:cNvSpPr/>
          <p:nvPr/>
        </p:nvSpPr>
        <p:spPr>
          <a:xfrm rot="10800000">
            <a:off x="7399036" y="942340"/>
            <a:ext cx="65462" cy="465254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9" name="TextBox 74"/>
          <p:cNvSpPr txBox="1"/>
          <p:nvPr/>
        </p:nvSpPr>
        <p:spPr>
          <a:xfrm>
            <a:off x="8119116" y="813918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Clock</a:t>
            </a:r>
          </a:p>
        </p:txBody>
      </p:sp>
      <p:sp>
        <p:nvSpPr>
          <p:cNvPr id="210" name="TextBox 154"/>
          <p:cNvSpPr txBox="1"/>
          <p:nvPr/>
        </p:nvSpPr>
        <p:spPr>
          <a:xfrm>
            <a:off x="4518539" y="2952750"/>
            <a:ext cx="4549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Calibri (Headings)"/>
              </a:rPr>
              <a:t>ALPIDE Architecture Highlights: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Headings)"/>
              </a:rPr>
              <a:t>Multi-event buffering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Headings)"/>
              </a:rPr>
              <a:t>Data output rate:1.2 Gb/s, 0.6Gb/s, or 0.4Gb/s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Headings)"/>
              </a:rPr>
              <a:t>Zero suppression on ALPIDE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Headings)"/>
              </a:rPr>
              <a:t>Readout modes: triggered or continuous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Headings)"/>
              </a:rPr>
              <a:t>Calibration: Internal charge injection (pulsing logic)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Headings)"/>
              </a:rPr>
              <a:t>Static Pattern Generation and PRBS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Headings)"/>
              </a:rPr>
              <a:t>Pixel masking functionality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 (Headings)"/>
              </a:rPr>
              <a:t>MVTX will use triggered mode at 1.2Gb/s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85539" y="4812507"/>
            <a:ext cx="1889116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MVTX Director’s Review</a:t>
            </a:r>
          </a:p>
        </p:txBody>
      </p:sp>
      <p:sp>
        <p:nvSpPr>
          <p:cNvPr id="35" name="TextBox 99"/>
          <p:cNvSpPr txBox="1"/>
          <p:nvPr/>
        </p:nvSpPr>
        <p:spPr>
          <a:xfrm>
            <a:off x="6418731" y="2152471"/>
            <a:ext cx="2153232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200" dirty="0">
                <a:solidFill>
                  <a:srgbClr val="FF6600"/>
                </a:solidFill>
                <a:latin typeface="Calibri"/>
              </a:rPr>
              <a:t>Serial Outputs  (1.200 </a:t>
            </a:r>
            <a:r>
              <a:rPr lang="en-US" sz="1200" dirty="0" err="1">
                <a:solidFill>
                  <a:srgbClr val="FF6600"/>
                </a:solidFill>
                <a:latin typeface="Calibri"/>
              </a:rPr>
              <a:t>Gbps</a:t>
            </a:r>
            <a:r>
              <a:rPr lang="en-US" sz="1200" dirty="0">
                <a:solidFill>
                  <a:srgbClr val="FF6600"/>
                </a:solidFill>
                <a:latin typeface="Calibri"/>
              </a:rPr>
              <a:t>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301367" y="2394915"/>
            <a:ext cx="2341358" cy="608781"/>
            <a:chOff x="4425188" y="1722432"/>
            <a:chExt cx="1850525" cy="591492"/>
          </a:xfrm>
        </p:grpSpPr>
        <p:sp>
          <p:nvSpPr>
            <p:cNvPr id="184" name="Rectangle 183"/>
            <p:cNvSpPr/>
            <p:nvPr/>
          </p:nvSpPr>
          <p:spPr>
            <a:xfrm>
              <a:off x="5981427" y="1828783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36723" y="1873487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4809612" y="2035406"/>
              <a:ext cx="1386403" cy="11263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7" name="Straight Connector 186"/>
            <p:cNvCxnSpPr/>
            <p:nvPr/>
          </p:nvCxnSpPr>
          <p:spPr>
            <a:xfrm>
              <a:off x="5256872" y="2252472"/>
              <a:ext cx="360800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/>
            <p:nvPr/>
          </p:nvCxnSpPr>
          <p:spPr>
            <a:xfrm rot="16200000">
              <a:off x="5545245" y="2176347"/>
              <a:ext cx="144852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9" name="TextBox 125"/>
            <p:cNvSpPr txBox="1"/>
            <p:nvPr/>
          </p:nvSpPr>
          <p:spPr>
            <a:xfrm>
              <a:off x="5198827" y="2074695"/>
              <a:ext cx="313191" cy="239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THR</a:t>
              </a:r>
            </a:p>
          </p:txBody>
        </p:sp>
        <p:sp>
          <p:nvSpPr>
            <p:cNvPr id="190" name="Isosceles Triangle 189"/>
            <p:cNvSpPr/>
            <p:nvPr/>
          </p:nvSpPr>
          <p:spPr>
            <a:xfrm rot="16200000" flipV="1">
              <a:off x="5027731" y="1947926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Isosceles Triangle 190"/>
            <p:cNvSpPr/>
            <p:nvPr/>
          </p:nvSpPr>
          <p:spPr>
            <a:xfrm rot="16200000" flipV="1">
              <a:off x="5489968" y="1951613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TextBox 128"/>
            <p:cNvSpPr txBox="1"/>
            <p:nvPr/>
          </p:nvSpPr>
          <p:spPr>
            <a:xfrm>
              <a:off x="5365760" y="1722432"/>
              <a:ext cx="405680" cy="239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COMP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sp>
          <p:nvSpPr>
            <p:cNvPr id="193" name="TextBox 129"/>
            <p:cNvSpPr txBox="1"/>
            <p:nvPr/>
          </p:nvSpPr>
          <p:spPr>
            <a:xfrm>
              <a:off x="4899033" y="1722432"/>
              <a:ext cx="342332" cy="239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AMP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cxnSp>
          <p:nvCxnSpPr>
            <p:cNvPr id="194" name="Straight Connector 193"/>
            <p:cNvCxnSpPr>
              <a:endCxn id="195" idx="1"/>
            </p:cNvCxnSpPr>
            <p:nvPr/>
          </p:nvCxnSpPr>
          <p:spPr>
            <a:xfrm flipV="1">
              <a:off x="4425188" y="2009463"/>
              <a:ext cx="305913" cy="138415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5" name="Rectangle 194"/>
            <p:cNvSpPr/>
            <p:nvPr/>
          </p:nvSpPr>
          <p:spPr>
            <a:xfrm>
              <a:off x="4731102" y="1722776"/>
              <a:ext cx="1544611" cy="573374"/>
            </a:xfrm>
            <a:prstGeom prst="rect">
              <a:avLst/>
            </a:prstGeom>
            <a:noFill/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903195" y="1918191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5966955" y="2029771"/>
              <a:ext cx="89872" cy="123367"/>
            </a:xfrm>
            <a:prstGeom prst="triangl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20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5"/>
            <a:ext cx="8382000" cy="565545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7675" y="4847997"/>
            <a:ext cx="534195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6" name="Rectangle 65"/>
          <p:cNvSpPr/>
          <p:nvPr/>
        </p:nvSpPr>
        <p:spPr>
          <a:xfrm>
            <a:off x="4595569" y="2985560"/>
            <a:ext cx="456063" cy="1223981"/>
          </a:xfrm>
          <a:prstGeom prst="rect">
            <a:avLst/>
          </a:prstGeom>
          <a:pattFill prst="wd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305308" y="734550"/>
            <a:ext cx="2880400" cy="8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3299390" y="2096748"/>
            <a:ext cx="2880400" cy="240652"/>
            <a:chOff x="4572000" y="2468248"/>
            <a:chExt cx="2880400" cy="240652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4572000" y="2708821"/>
              <a:ext cx="2880400" cy="79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572000" y="2468248"/>
              <a:ext cx="9144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Threshold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99390" y="1712016"/>
            <a:ext cx="2880145" cy="1057444"/>
            <a:chOff x="4572000" y="2083516"/>
            <a:chExt cx="2880145" cy="1057444"/>
          </a:xfrm>
        </p:grpSpPr>
        <p:sp>
          <p:nvSpPr>
            <p:cNvPr id="72" name="Freeform 71"/>
            <p:cNvSpPr/>
            <p:nvPr/>
          </p:nvSpPr>
          <p:spPr>
            <a:xfrm>
              <a:off x="4572000" y="2083516"/>
              <a:ext cx="2880145" cy="1057444"/>
            </a:xfrm>
            <a:custGeom>
              <a:avLst/>
              <a:gdLst>
                <a:gd name="connsiteX0" fmla="*/ 0 w 4819650"/>
                <a:gd name="connsiteY0" fmla="*/ 972914 h 972914"/>
                <a:gd name="connsiteX1" fmla="*/ 2024062 w 4819650"/>
                <a:gd name="connsiteY1" fmla="*/ 787177 h 972914"/>
                <a:gd name="connsiteX2" fmla="*/ 2990850 w 4819650"/>
                <a:gd name="connsiteY2" fmla="*/ 6127 h 972914"/>
                <a:gd name="connsiteX3" fmla="*/ 3709987 w 4819650"/>
                <a:gd name="connsiteY3" fmla="*/ 434752 h 972914"/>
                <a:gd name="connsiteX4" fmla="*/ 4367212 w 4819650"/>
                <a:gd name="connsiteY4" fmla="*/ 649064 h 972914"/>
                <a:gd name="connsiteX5" fmla="*/ 4819650 w 4819650"/>
                <a:gd name="connsiteY5" fmla="*/ 749077 h 972914"/>
                <a:gd name="connsiteX0" fmla="*/ 0 w 4367212"/>
                <a:gd name="connsiteY0" fmla="*/ 972914 h 972914"/>
                <a:gd name="connsiteX1" fmla="*/ 2024062 w 4367212"/>
                <a:gd name="connsiteY1" fmla="*/ 787177 h 972914"/>
                <a:gd name="connsiteX2" fmla="*/ 2990850 w 4367212"/>
                <a:gd name="connsiteY2" fmla="*/ 6127 h 972914"/>
                <a:gd name="connsiteX3" fmla="*/ 3709987 w 4367212"/>
                <a:gd name="connsiteY3" fmla="*/ 434752 h 972914"/>
                <a:gd name="connsiteX4" fmla="*/ 4367212 w 4367212"/>
                <a:gd name="connsiteY4" fmla="*/ 649064 h 972914"/>
                <a:gd name="connsiteX0" fmla="*/ 0 w 4852987"/>
                <a:gd name="connsiteY0" fmla="*/ 973194 h 973194"/>
                <a:gd name="connsiteX1" fmla="*/ 2024062 w 4852987"/>
                <a:gd name="connsiteY1" fmla="*/ 787457 h 973194"/>
                <a:gd name="connsiteX2" fmla="*/ 2990850 w 4852987"/>
                <a:gd name="connsiteY2" fmla="*/ 6407 h 973194"/>
                <a:gd name="connsiteX3" fmla="*/ 3709987 w 4852987"/>
                <a:gd name="connsiteY3" fmla="*/ 435032 h 973194"/>
                <a:gd name="connsiteX4" fmla="*/ 4852987 w 4852987"/>
                <a:gd name="connsiteY4" fmla="*/ 763644 h 973194"/>
                <a:gd name="connsiteX0" fmla="*/ 0 w 5029199"/>
                <a:gd name="connsiteY0" fmla="*/ 735069 h 828777"/>
                <a:gd name="connsiteX1" fmla="*/ 2200274 w 5029199"/>
                <a:gd name="connsiteY1" fmla="*/ 787457 h 828777"/>
                <a:gd name="connsiteX2" fmla="*/ 3167062 w 5029199"/>
                <a:gd name="connsiteY2" fmla="*/ 6407 h 828777"/>
                <a:gd name="connsiteX3" fmla="*/ 3886199 w 5029199"/>
                <a:gd name="connsiteY3" fmla="*/ 435032 h 828777"/>
                <a:gd name="connsiteX4" fmla="*/ 5029199 w 5029199"/>
                <a:gd name="connsiteY4" fmla="*/ 763644 h 82877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2448 h 1473621"/>
                <a:gd name="connsiteX1" fmla="*/ 2200274 w 5029199"/>
                <a:gd name="connsiteY1" fmla="*/ 1464836 h 1473621"/>
                <a:gd name="connsiteX2" fmla="*/ 2309812 w 5029199"/>
                <a:gd name="connsiteY2" fmla="*/ 1179086 h 1473621"/>
                <a:gd name="connsiteX3" fmla="*/ 2857499 w 5029199"/>
                <a:gd name="connsiteY3" fmla="*/ 17037 h 1473621"/>
                <a:gd name="connsiteX4" fmla="*/ 3167062 w 5029199"/>
                <a:gd name="connsiteY4" fmla="*/ 683786 h 1473621"/>
                <a:gd name="connsiteX5" fmla="*/ 3886199 w 5029199"/>
                <a:gd name="connsiteY5" fmla="*/ 1112411 h 1473621"/>
                <a:gd name="connsiteX6" fmla="*/ 5029199 w 5029199"/>
                <a:gd name="connsiteY6" fmla="*/ 1441023 h 1473621"/>
                <a:gd name="connsiteX0" fmla="*/ 0 w 5029199"/>
                <a:gd name="connsiteY0" fmla="*/ 1412448 h 1483647"/>
                <a:gd name="connsiteX1" fmla="*/ 2200274 w 5029199"/>
                <a:gd name="connsiteY1" fmla="*/ 1464836 h 1483647"/>
                <a:gd name="connsiteX2" fmla="*/ 2728912 w 5029199"/>
                <a:gd name="connsiteY2" fmla="*/ 1331486 h 1483647"/>
                <a:gd name="connsiteX3" fmla="*/ 2857499 w 5029199"/>
                <a:gd name="connsiteY3" fmla="*/ 17037 h 1483647"/>
                <a:gd name="connsiteX4" fmla="*/ 3167062 w 5029199"/>
                <a:gd name="connsiteY4" fmla="*/ 683786 h 1483647"/>
                <a:gd name="connsiteX5" fmla="*/ 3886199 w 5029199"/>
                <a:gd name="connsiteY5" fmla="*/ 1112411 h 1483647"/>
                <a:gd name="connsiteX6" fmla="*/ 5029199 w 5029199"/>
                <a:gd name="connsiteY6" fmla="*/ 1441023 h 148364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3361 h 1441936"/>
                <a:gd name="connsiteX1" fmla="*/ 2271712 w 5029199"/>
                <a:gd name="connsiteY1" fmla="*/ 1241912 h 1441936"/>
                <a:gd name="connsiteX2" fmla="*/ 2857499 w 5029199"/>
                <a:gd name="connsiteY2" fmla="*/ 17950 h 1441936"/>
                <a:gd name="connsiteX3" fmla="*/ 3167062 w 5029199"/>
                <a:gd name="connsiteY3" fmla="*/ 684699 h 1441936"/>
                <a:gd name="connsiteX4" fmla="*/ 3886199 w 5029199"/>
                <a:gd name="connsiteY4" fmla="*/ 1113324 h 1441936"/>
                <a:gd name="connsiteX5" fmla="*/ 5029199 w 5029199"/>
                <a:gd name="connsiteY5" fmla="*/ 1441936 h 1441936"/>
                <a:gd name="connsiteX0" fmla="*/ 0 w 5029199"/>
                <a:gd name="connsiteY0" fmla="*/ 1414789 h 1443364"/>
                <a:gd name="connsiteX1" fmla="*/ 2271712 w 5029199"/>
                <a:gd name="connsiteY1" fmla="*/ 1243340 h 1443364"/>
                <a:gd name="connsiteX2" fmla="*/ 2857499 w 5029199"/>
                <a:gd name="connsiteY2" fmla="*/ 19378 h 1443364"/>
                <a:gd name="connsiteX3" fmla="*/ 3167062 w 5029199"/>
                <a:gd name="connsiteY3" fmla="*/ 686127 h 1443364"/>
                <a:gd name="connsiteX4" fmla="*/ 5029199 w 5029199"/>
                <a:gd name="connsiteY4" fmla="*/ 1443364 h 1443364"/>
                <a:gd name="connsiteX0" fmla="*/ 0 w 5029199"/>
                <a:gd name="connsiteY0" fmla="*/ 1408818 h 1437393"/>
                <a:gd name="connsiteX1" fmla="*/ 2271712 w 5029199"/>
                <a:gd name="connsiteY1" fmla="*/ 1237369 h 1437393"/>
                <a:gd name="connsiteX2" fmla="*/ 2857499 w 5029199"/>
                <a:gd name="connsiteY2" fmla="*/ 13407 h 1437393"/>
                <a:gd name="connsiteX3" fmla="*/ 3609974 w 5029199"/>
                <a:gd name="connsiteY3" fmla="*/ 975431 h 1437393"/>
                <a:gd name="connsiteX4" fmla="*/ 5029199 w 5029199"/>
                <a:gd name="connsiteY4" fmla="*/ 1437393 h 1437393"/>
                <a:gd name="connsiteX0" fmla="*/ 0 w 5029199"/>
                <a:gd name="connsiteY0" fmla="*/ 1407546 h 1436121"/>
                <a:gd name="connsiteX1" fmla="*/ 2271712 w 5029199"/>
                <a:gd name="connsiteY1" fmla="*/ 123609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85962 w 5029199"/>
                <a:gd name="connsiteY1" fmla="*/ 117894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14525 w 5029199"/>
                <a:gd name="connsiteY1" fmla="*/ 1183710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21697 h 1450272"/>
                <a:gd name="connsiteX1" fmla="*/ 1914525 w 5029199"/>
                <a:gd name="connsiteY1" fmla="*/ 1197861 h 1450272"/>
                <a:gd name="connsiteX2" fmla="*/ 2795587 w 5029199"/>
                <a:gd name="connsiteY2" fmla="*/ 11998 h 1450272"/>
                <a:gd name="connsiteX3" fmla="*/ 3552824 w 5029199"/>
                <a:gd name="connsiteY3" fmla="*/ 1088322 h 1450272"/>
                <a:gd name="connsiteX4" fmla="*/ 5029199 w 5029199"/>
                <a:gd name="connsiteY4" fmla="*/ 1450272 h 1450272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4471986"/>
                <a:gd name="connsiteY0" fmla="*/ 1409918 h 1424205"/>
                <a:gd name="connsiteX1" fmla="*/ 1914525 w 4471986"/>
                <a:gd name="connsiteY1" fmla="*/ 1186082 h 1424205"/>
                <a:gd name="connsiteX2" fmla="*/ 2795587 w 4471986"/>
                <a:gd name="connsiteY2" fmla="*/ 219 h 1424205"/>
                <a:gd name="connsiteX3" fmla="*/ 3552824 w 4471986"/>
                <a:gd name="connsiteY3" fmla="*/ 1076543 h 1424205"/>
                <a:gd name="connsiteX4" fmla="*/ 4471986 w 4471986"/>
                <a:gd name="connsiteY4" fmla="*/ 1424205 h 1424205"/>
                <a:gd name="connsiteX0" fmla="*/ 0 w 4471986"/>
                <a:gd name="connsiteY0" fmla="*/ 1409912 h 1424199"/>
                <a:gd name="connsiteX1" fmla="*/ 1914525 w 4471986"/>
                <a:gd name="connsiteY1" fmla="*/ 1186076 h 1424199"/>
                <a:gd name="connsiteX2" fmla="*/ 2795587 w 4471986"/>
                <a:gd name="connsiteY2" fmla="*/ 213 h 1424199"/>
                <a:gd name="connsiteX3" fmla="*/ 3552824 w 4471986"/>
                <a:gd name="connsiteY3" fmla="*/ 1076537 h 1424199"/>
                <a:gd name="connsiteX4" fmla="*/ 3929062 w 4471986"/>
                <a:gd name="connsiteY4" fmla="*/ 1290850 h 1424199"/>
                <a:gd name="connsiteX5" fmla="*/ 4471986 w 4471986"/>
                <a:gd name="connsiteY5" fmla="*/ 1424199 h 1424199"/>
                <a:gd name="connsiteX0" fmla="*/ 0 w 4471986"/>
                <a:gd name="connsiteY0" fmla="*/ 1409917 h 1424204"/>
                <a:gd name="connsiteX1" fmla="*/ 1914525 w 4471986"/>
                <a:gd name="connsiteY1" fmla="*/ 1186081 h 1424204"/>
                <a:gd name="connsiteX2" fmla="*/ 2795587 w 4471986"/>
                <a:gd name="connsiteY2" fmla="*/ 218 h 1424204"/>
                <a:gd name="connsiteX3" fmla="*/ 3552824 w 4471986"/>
                <a:gd name="connsiteY3" fmla="*/ 1076542 h 1424204"/>
                <a:gd name="connsiteX4" fmla="*/ 4471986 w 4471986"/>
                <a:gd name="connsiteY4" fmla="*/ 1424204 h 1424204"/>
                <a:gd name="connsiteX0" fmla="*/ 0 w 4471986"/>
                <a:gd name="connsiteY0" fmla="*/ 1409955 h 1424242"/>
                <a:gd name="connsiteX1" fmla="*/ 1914525 w 4471986"/>
                <a:gd name="connsiteY1" fmla="*/ 1186119 h 1424242"/>
                <a:gd name="connsiteX2" fmla="*/ 2795587 w 4471986"/>
                <a:gd name="connsiteY2" fmla="*/ 256 h 1424242"/>
                <a:gd name="connsiteX3" fmla="*/ 3424236 w 4471986"/>
                <a:gd name="connsiteY3" fmla="*/ 947993 h 1424242"/>
                <a:gd name="connsiteX4" fmla="*/ 4471986 w 4471986"/>
                <a:gd name="connsiteY4" fmla="*/ 1424242 h 1424242"/>
                <a:gd name="connsiteX0" fmla="*/ 0 w 4471986"/>
                <a:gd name="connsiteY0" fmla="*/ 1410043 h 1424330"/>
                <a:gd name="connsiteX1" fmla="*/ 1914525 w 4471986"/>
                <a:gd name="connsiteY1" fmla="*/ 1186207 h 1424330"/>
                <a:gd name="connsiteX2" fmla="*/ 2795587 w 4471986"/>
                <a:gd name="connsiteY2" fmla="*/ 344 h 1424330"/>
                <a:gd name="connsiteX3" fmla="*/ 3424236 w 4471986"/>
                <a:gd name="connsiteY3" fmla="*/ 948081 h 1424330"/>
                <a:gd name="connsiteX4" fmla="*/ 4471986 w 4471986"/>
                <a:gd name="connsiteY4" fmla="*/ 1424330 h 1424330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12895 h 1427182"/>
                <a:gd name="connsiteX1" fmla="*/ 1552576 w 4471986"/>
                <a:gd name="connsiteY1" fmla="*/ 1240372 h 1427182"/>
                <a:gd name="connsiteX2" fmla="*/ 2795587 w 4471986"/>
                <a:gd name="connsiteY2" fmla="*/ 3196 h 1427182"/>
                <a:gd name="connsiteX3" fmla="*/ 3424236 w 4471986"/>
                <a:gd name="connsiteY3" fmla="*/ 950933 h 1427182"/>
                <a:gd name="connsiteX4" fmla="*/ 4471986 w 4471986"/>
                <a:gd name="connsiteY4" fmla="*/ 1427182 h 1427182"/>
                <a:gd name="connsiteX0" fmla="*/ 0 w 4471986"/>
                <a:gd name="connsiteY0" fmla="*/ 1409849 h 1424136"/>
                <a:gd name="connsiteX1" fmla="*/ 1552576 w 4471986"/>
                <a:gd name="connsiteY1" fmla="*/ 1237326 h 1424136"/>
                <a:gd name="connsiteX2" fmla="*/ 2795587 w 4471986"/>
                <a:gd name="connsiteY2" fmla="*/ 150 h 1424136"/>
                <a:gd name="connsiteX3" fmla="*/ 3424236 w 4471986"/>
                <a:gd name="connsiteY3" fmla="*/ 947887 h 1424136"/>
                <a:gd name="connsiteX4" fmla="*/ 4471986 w 4471986"/>
                <a:gd name="connsiteY4" fmla="*/ 1424136 h 1424136"/>
                <a:gd name="connsiteX0" fmla="*/ 0 w 4471986"/>
                <a:gd name="connsiteY0" fmla="*/ 1543582 h 1557869"/>
                <a:gd name="connsiteX1" fmla="*/ 1552576 w 4471986"/>
                <a:gd name="connsiteY1" fmla="*/ 1371059 h 1557869"/>
                <a:gd name="connsiteX2" fmla="*/ 2795587 w 4471986"/>
                <a:gd name="connsiteY2" fmla="*/ 133883 h 1557869"/>
                <a:gd name="connsiteX3" fmla="*/ 3252290 w 4471986"/>
                <a:gd name="connsiteY3" fmla="*/ 140266 h 1557869"/>
                <a:gd name="connsiteX4" fmla="*/ 3424236 w 4471986"/>
                <a:gd name="connsiteY4" fmla="*/ 1081620 h 1557869"/>
                <a:gd name="connsiteX5" fmla="*/ 4471986 w 4471986"/>
                <a:gd name="connsiteY5" fmla="*/ 1557869 h 1557869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795587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519362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09707 h 1423994"/>
                <a:gd name="connsiteX1" fmla="*/ 1552576 w 4471986"/>
                <a:gd name="connsiteY1" fmla="*/ 1237184 h 1423994"/>
                <a:gd name="connsiteX2" fmla="*/ 2519362 w 4471986"/>
                <a:gd name="connsiteY2" fmla="*/ 8 h 1423994"/>
                <a:gd name="connsiteX3" fmla="*/ 3424236 w 4471986"/>
                <a:gd name="connsiteY3" fmla="*/ 947745 h 1423994"/>
                <a:gd name="connsiteX4" fmla="*/ 4471986 w 4471986"/>
                <a:gd name="connsiteY4" fmla="*/ 1423994 h 1423994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10259 h 1424546"/>
                <a:gd name="connsiteX1" fmla="*/ 1552576 w 4471986"/>
                <a:gd name="connsiteY1" fmla="*/ 1237736 h 1424546"/>
                <a:gd name="connsiteX2" fmla="*/ 2519362 w 4471986"/>
                <a:gd name="connsiteY2" fmla="*/ 560 h 1424546"/>
                <a:gd name="connsiteX3" fmla="*/ 3348036 w 4471986"/>
                <a:gd name="connsiteY3" fmla="*/ 1082994 h 1424546"/>
                <a:gd name="connsiteX4" fmla="*/ 4471986 w 4471986"/>
                <a:gd name="connsiteY4" fmla="*/ 1424546 h 142454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09870 h 1424157"/>
                <a:gd name="connsiteX1" fmla="*/ 1552576 w 4471986"/>
                <a:gd name="connsiteY1" fmla="*/ 1237347 h 1424157"/>
                <a:gd name="connsiteX2" fmla="*/ 2519362 w 4471986"/>
                <a:gd name="connsiteY2" fmla="*/ 171 h 1424157"/>
                <a:gd name="connsiteX3" fmla="*/ 3643312 w 4471986"/>
                <a:gd name="connsiteY3" fmla="*/ 1146747 h 1424157"/>
                <a:gd name="connsiteX4" fmla="*/ 4471986 w 4471986"/>
                <a:gd name="connsiteY4" fmla="*/ 1424157 h 1424157"/>
                <a:gd name="connsiteX0" fmla="*/ 0 w 4471986"/>
                <a:gd name="connsiteY0" fmla="*/ 1409878 h 1424165"/>
                <a:gd name="connsiteX1" fmla="*/ 1552576 w 4471986"/>
                <a:gd name="connsiteY1" fmla="*/ 1237355 h 1424165"/>
                <a:gd name="connsiteX2" fmla="*/ 2519362 w 4471986"/>
                <a:gd name="connsiteY2" fmla="*/ 179 h 1424165"/>
                <a:gd name="connsiteX3" fmla="*/ 3643312 w 4471986"/>
                <a:gd name="connsiteY3" fmla="*/ 1146755 h 1424165"/>
                <a:gd name="connsiteX4" fmla="*/ 3976190 w 4471986"/>
                <a:gd name="connsiteY4" fmla="*/ 1302219 h 1424165"/>
                <a:gd name="connsiteX5" fmla="*/ 4471986 w 4471986"/>
                <a:gd name="connsiteY5" fmla="*/ 1424165 h 1424165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519362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5590215"/>
                <a:gd name="connsiteY0" fmla="*/ 1409881 h 1424168"/>
                <a:gd name="connsiteX1" fmla="*/ 1552576 w 5590215"/>
                <a:gd name="connsiteY1" fmla="*/ 1237358 h 1424168"/>
                <a:gd name="connsiteX2" fmla="*/ 2659608 w 5590215"/>
                <a:gd name="connsiteY2" fmla="*/ 182 h 1424168"/>
                <a:gd name="connsiteX3" fmla="*/ 3643312 w 5590215"/>
                <a:gd name="connsiteY3" fmla="*/ 1146758 h 1424168"/>
                <a:gd name="connsiteX4" fmla="*/ 5590215 w 5590215"/>
                <a:gd name="connsiteY4" fmla="*/ 1424168 h 1424168"/>
                <a:gd name="connsiteX0" fmla="*/ 0 w 5590215"/>
                <a:gd name="connsiteY0" fmla="*/ 1409881 h 1424168"/>
                <a:gd name="connsiteX1" fmla="*/ 1552576 w 5590215"/>
                <a:gd name="connsiteY1" fmla="*/ 1237358 h 1424168"/>
                <a:gd name="connsiteX2" fmla="*/ 2659608 w 5590215"/>
                <a:gd name="connsiteY2" fmla="*/ 182 h 1424168"/>
                <a:gd name="connsiteX3" fmla="*/ 3643312 w 5590215"/>
                <a:gd name="connsiteY3" fmla="*/ 1146758 h 1424168"/>
                <a:gd name="connsiteX4" fmla="*/ 5590215 w 5590215"/>
                <a:gd name="connsiteY4" fmla="*/ 1424168 h 142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15" h="1424168">
                  <a:moveTo>
                    <a:pt x="0" y="1409881"/>
                  </a:moveTo>
                  <a:cubicBezTo>
                    <a:pt x="841330" y="1401355"/>
                    <a:pt x="1109308" y="1472308"/>
                    <a:pt x="1552576" y="1237358"/>
                  </a:cubicBezTo>
                  <a:cubicBezTo>
                    <a:pt x="1995844" y="1002408"/>
                    <a:pt x="2311152" y="15282"/>
                    <a:pt x="2659608" y="182"/>
                  </a:cubicBezTo>
                  <a:cubicBezTo>
                    <a:pt x="3008064" y="-14918"/>
                    <a:pt x="3154878" y="909427"/>
                    <a:pt x="3643312" y="1146758"/>
                  </a:cubicBezTo>
                  <a:cubicBezTo>
                    <a:pt x="4131747" y="1384089"/>
                    <a:pt x="4366526" y="1368557"/>
                    <a:pt x="5590215" y="142416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76272" y="2924471"/>
              <a:ext cx="715828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Amp. out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372380" y="1094620"/>
            <a:ext cx="1440200" cy="504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Sensing node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16400" y="1968082"/>
            <a:ext cx="64809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Amplifier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28360" y="2786919"/>
            <a:ext cx="8641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Comparator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87572" y="3614960"/>
            <a:ext cx="3383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And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156350" y="879150"/>
            <a:ext cx="1872000" cy="4032000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2380608" y="2390810"/>
            <a:ext cx="1" cy="216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092478" y="2390810"/>
            <a:ext cx="1" cy="21600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80609" y="1598620"/>
            <a:ext cx="0" cy="216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6200" y="2390721"/>
            <a:ext cx="2016280" cy="13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48459" y="3254960"/>
            <a:ext cx="1" cy="216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6200" y="3254950"/>
            <a:ext cx="1872262" cy="11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6200" y="2174770"/>
            <a:ext cx="9144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Threshold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200" y="3038890"/>
            <a:ext cx="1192492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Strobe window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2236500" y="3182919"/>
            <a:ext cx="0" cy="28804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092479" y="3975020"/>
            <a:ext cx="1" cy="21600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372380" y="4191050"/>
            <a:ext cx="1440200" cy="504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Pixel memory</a:t>
            </a:r>
          </a:p>
        </p:txBody>
      </p:sp>
      <p:sp>
        <p:nvSpPr>
          <p:cNvPr id="90" name="Isosceles Triangle 89"/>
          <p:cNvSpPr/>
          <p:nvPr/>
        </p:nvSpPr>
        <p:spPr>
          <a:xfrm rot="10800000">
            <a:off x="2092560" y="1814720"/>
            <a:ext cx="576000" cy="5760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 rot="10800000">
            <a:off x="1948540" y="2606919"/>
            <a:ext cx="576000" cy="5760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Delay 91"/>
          <p:cNvSpPr/>
          <p:nvPr/>
        </p:nvSpPr>
        <p:spPr>
          <a:xfrm rot="5400000">
            <a:off x="1840520" y="3434960"/>
            <a:ext cx="504000" cy="576000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56350" y="590550"/>
            <a:ext cx="9144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Pixel cell</a:t>
            </a:r>
          </a:p>
        </p:txBody>
      </p:sp>
      <p:sp>
        <p:nvSpPr>
          <p:cNvPr id="94" name="Line Callout 1 (Accent Bar) 93"/>
          <p:cNvSpPr/>
          <p:nvPr/>
        </p:nvSpPr>
        <p:spPr>
          <a:xfrm>
            <a:off x="6553200" y="2770590"/>
            <a:ext cx="2482850" cy="1008000"/>
          </a:xfrm>
          <a:prstGeom prst="accentCallout1">
            <a:avLst>
              <a:gd name="adj1" fmla="val 68854"/>
              <a:gd name="adj2" fmla="val -756"/>
              <a:gd name="adj3" fmla="val 121419"/>
              <a:gd name="adj4" fmla="val -470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Only pixel with signal higher than threshold DURING the strobe window will get latched in memory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3298820" y="2985560"/>
            <a:ext cx="2880970" cy="504000"/>
            <a:chOff x="4571430" y="3645030"/>
            <a:chExt cx="2880970" cy="504000"/>
          </a:xfrm>
        </p:grpSpPr>
        <p:grpSp>
          <p:nvGrpSpPr>
            <p:cNvPr id="96" name="Group 95"/>
            <p:cNvGrpSpPr/>
            <p:nvPr/>
          </p:nvGrpSpPr>
          <p:grpSpPr>
            <a:xfrm>
              <a:off x="4571430" y="3645030"/>
              <a:ext cx="2880970" cy="504000"/>
              <a:chOff x="5089038" y="1988800"/>
              <a:chExt cx="2700910" cy="7201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089038" y="2708900"/>
                <a:ext cx="923163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012200" y="1988800"/>
                <a:ext cx="0" cy="72010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732300" y="1988800"/>
                <a:ext cx="0" cy="72010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6012200" y="1988800"/>
                <a:ext cx="720100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732300" y="2708900"/>
                <a:ext cx="1057648" cy="0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4571430" y="3924841"/>
              <a:ext cx="9144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 err="1">
                  <a:solidFill>
                    <a:schemeClr val="tx2"/>
                  </a:solidFill>
                </a:rPr>
                <a:t>Cmp</a:t>
              </a:r>
              <a:r>
                <a:rPr lang="en-US" sz="1200" dirty="0">
                  <a:solidFill>
                    <a:schemeClr val="tx2"/>
                  </a:solidFill>
                </a:rPr>
                <a:t>. out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298820" y="3705590"/>
            <a:ext cx="2880970" cy="504040"/>
            <a:chOff x="4571430" y="4365130"/>
            <a:chExt cx="2880970" cy="504040"/>
          </a:xfrm>
        </p:grpSpPr>
        <p:grpSp>
          <p:nvGrpSpPr>
            <p:cNvPr id="104" name="Group 103"/>
            <p:cNvGrpSpPr/>
            <p:nvPr/>
          </p:nvGrpSpPr>
          <p:grpSpPr>
            <a:xfrm>
              <a:off x="4571430" y="4365130"/>
              <a:ext cx="2880970" cy="504040"/>
              <a:chOff x="5089038" y="1988800"/>
              <a:chExt cx="2700910" cy="720157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5089038" y="2708830"/>
                <a:ext cx="1215703" cy="7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304741" y="1988800"/>
                <a:ext cx="0" cy="72010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979301" y="1988800"/>
                <a:ext cx="0" cy="72010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304741" y="1988800"/>
                <a:ext cx="67456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6979301" y="2708900"/>
                <a:ext cx="810647" cy="57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/>
            <p:cNvSpPr txBox="1"/>
            <p:nvPr/>
          </p:nvSpPr>
          <p:spPr>
            <a:xfrm>
              <a:off x="4572000" y="4653170"/>
              <a:ext cx="115201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Strobe window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299390" y="938280"/>
            <a:ext cx="2905019" cy="614940"/>
            <a:chOff x="4572000" y="1597820"/>
            <a:chExt cx="2905019" cy="614940"/>
          </a:xfrm>
        </p:grpSpPr>
        <p:sp>
          <p:nvSpPr>
            <p:cNvPr id="112" name="Freeform 111"/>
            <p:cNvSpPr/>
            <p:nvPr/>
          </p:nvSpPr>
          <p:spPr>
            <a:xfrm>
              <a:off x="4577918" y="1597820"/>
              <a:ext cx="2899101" cy="614940"/>
            </a:xfrm>
            <a:custGeom>
              <a:avLst/>
              <a:gdLst>
                <a:gd name="connsiteX0" fmla="*/ 0 w 4819650"/>
                <a:gd name="connsiteY0" fmla="*/ 972914 h 972914"/>
                <a:gd name="connsiteX1" fmla="*/ 2024062 w 4819650"/>
                <a:gd name="connsiteY1" fmla="*/ 787177 h 972914"/>
                <a:gd name="connsiteX2" fmla="*/ 2990850 w 4819650"/>
                <a:gd name="connsiteY2" fmla="*/ 6127 h 972914"/>
                <a:gd name="connsiteX3" fmla="*/ 3709987 w 4819650"/>
                <a:gd name="connsiteY3" fmla="*/ 434752 h 972914"/>
                <a:gd name="connsiteX4" fmla="*/ 4367212 w 4819650"/>
                <a:gd name="connsiteY4" fmla="*/ 649064 h 972914"/>
                <a:gd name="connsiteX5" fmla="*/ 4819650 w 4819650"/>
                <a:gd name="connsiteY5" fmla="*/ 749077 h 972914"/>
                <a:gd name="connsiteX0" fmla="*/ 0 w 4367212"/>
                <a:gd name="connsiteY0" fmla="*/ 972914 h 972914"/>
                <a:gd name="connsiteX1" fmla="*/ 2024062 w 4367212"/>
                <a:gd name="connsiteY1" fmla="*/ 787177 h 972914"/>
                <a:gd name="connsiteX2" fmla="*/ 2990850 w 4367212"/>
                <a:gd name="connsiteY2" fmla="*/ 6127 h 972914"/>
                <a:gd name="connsiteX3" fmla="*/ 3709987 w 4367212"/>
                <a:gd name="connsiteY3" fmla="*/ 434752 h 972914"/>
                <a:gd name="connsiteX4" fmla="*/ 4367212 w 4367212"/>
                <a:gd name="connsiteY4" fmla="*/ 649064 h 972914"/>
                <a:gd name="connsiteX0" fmla="*/ 0 w 4852987"/>
                <a:gd name="connsiteY0" fmla="*/ 973194 h 973194"/>
                <a:gd name="connsiteX1" fmla="*/ 2024062 w 4852987"/>
                <a:gd name="connsiteY1" fmla="*/ 787457 h 973194"/>
                <a:gd name="connsiteX2" fmla="*/ 2990850 w 4852987"/>
                <a:gd name="connsiteY2" fmla="*/ 6407 h 973194"/>
                <a:gd name="connsiteX3" fmla="*/ 3709987 w 4852987"/>
                <a:gd name="connsiteY3" fmla="*/ 435032 h 973194"/>
                <a:gd name="connsiteX4" fmla="*/ 4852987 w 4852987"/>
                <a:gd name="connsiteY4" fmla="*/ 763644 h 973194"/>
                <a:gd name="connsiteX0" fmla="*/ 0 w 5029199"/>
                <a:gd name="connsiteY0" fmla="*/ 735069 h 828777"/>
                <a:gd name="connsiteX1" fmla="*/ 2200274 w 5029199"/>
                <a:gd name="connsiteY1" fmla="*/ 787457 h 828777"/>
                <a:gd name="connsiteX2" fmla="*/ 3167062 w 5029199"/>
                <a:gd name="connsiteY2" fmla="*/ 6407 h 828777"/>
                <a:gd name="connsiteX3" fmla="*/ 3886199 w 5029199"/>
                <a:gd name="connsiteY3" fmla="*/ 435032 h 828777"/>
                <a:gd name="connsiteX4" fmla="*/ 5029199 w 5029199"/>
                <a:gd name="connsiteY4" fmla="*/ 763644 h 82877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2448 h 1473621"/>
                <a:gd name="connsiteX1" fmla="*/ 2200274 w 5029199"/>
                <a:gd name="connsiteY1" fmla="*/ 1464836 h 1473621"/>
                <a:gd name="connsiteX2" fmla="*/ 2309812 w 5029199"/>
                <a:gd name="connsiteY2" fmla="*/ 1179086 h 1473621"/>
                <a:gd name="connsiteX3" fmla="*/ 2857499 w 5029199"/>
                <a:gd name="connsiteY3" fmla="*/ 17037 h 1473621"/>
                <a:gd name="connsiteX4" fmla="*/ 3167062 w 5029199"/>
                <a:gd name="connsiteY4" fmla="*/ 683786 h 1473621"/>
                <a:gd name="connsiteX5" fmla="*/ 3886199 w 5029199"/>
                <a:gd name="connsiteY5" fmla="*/ 1112411 h 1473621"/>
                <a:gd name="connsiteX6" fmla="*/ 5029199 w 5029199"/>
                <a:gd name="connsiteY6" fmla="*/ 1441023 h 1473621"/>
                <a:gd name="connsiteX0" fmla="*/ 0 w 5029199"/>
                <a:gd name="connsiteY0" fmla="*/ 1412448 h 1483647"/>
                <a:gd name="connsiteX1" fmla="*/ 2200274 w 5029199"/>
                <a:gd name="connsiteY1" fmla="*/ 1464836 h 1483647"/>
                <a:gd name="connsiteX2" fmla="*/ 2728912 w 5029199"/>
                <a:gd name="connsiteY2" fmla="*/ 1331486 h 1483647"/>
                <a:gd name="connsiteX3" fmla="*/ 2857499 w 5029199"/>
                <a:gd name="connsiteY3" fmla="*/ 17037 h 1483647"/>
                <a:gd name="connsiteX4" fmla="*/ 3167062 w 5029199"/>
                <a:gd name="connsiteY4" fmla="*/ 683786 h 1483647"/>
                <a:gd name="connsiteX5" fmla="*/ 3886199 w 5029199"/>
                <a:gd name="connsiteY5" fmla="*/ 1112411 h 1483647"/>
                <a:gd name="connsiteX6" fmla="*/ 5029199 w 5029199"/>
                <a:gd name="connsiteY6" fmla="*/ 1441023 h 148364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3361 h 1441936"/>
                <a:gd name="connsiteX1" fmla="*/ 2271712 w 5029199"/>
                <a:gd name="connsiteY1" fmla="*/ 1241912 h 1441936"/>
                <a:gd name="connsiteX2" fmla="*/ 2857499 w 5029199"/>
                <a:gd name="connsiteY2" fmla="*/ 17950 h 1441936"/>
                <a:gd name="connsiteX3" fmla="*/ 3167062 w 5029199"/>
                <a:gd name="connsiteY3" fmla="*/ 684699 h 1441936"/>
                <a:gd name="connsiteX4" fmla="*/ 3886199 w 5029199"/>
                <a:gd name="connsiteY4" fmla="*/ 1113324 h 1441936"/>
                <a:gd name="connsiteX5" fmla="*/ 5029199 w 5029199"/>
                <a:gd name="connsiteY5" fmla="*/ 1441936 h 1441936"/>
                <a:gd name="connsiteX0" fmla="*/ 0 w 5029199"/>
                <a:gd name="connsiteY0" fmla="*/ 1414789 h 1443364"/>
                <a:gd name="connsiteX1" fmla="*/ 2271712 w 5029199"/>
                <a:gd name="connsiteY1" fmla="*/ 1243340 h 1443364"/>
                <a:gd name="connsiteX2" fmla="*/ 2857499 w 5029199"/>
                <a:gd name="connsiteY2" fmla="*/ 19378 h 1443364"/>
                <a:gd name="connsiteX3" fmla="*/ 3167062 w 5029199"/>
                <a:gd name="connsiteY3" fmla="*/ 686127 h 1443364"/>
                <a:gd name="connsiteX4" fmla="*/ 5029199 w 5029199"/>
                <a:gd name="connsiteY4" fmla="*/ 1443364 h 1443364"/>
                <a:gd name="connsiteX0" fmla="*/ 0 w 5029199"/>
                <a:gd name="connsiteY0" fmla="*/ 1408818 h 1437393"/>
                <a:gd name="connsiteX1" fmla="*/ 2271712 w 5029199"/>
                <a:gd name="connsiteY1" fmla="*/ 1237369 h 1437393"/>
                <a:gd name="connsiteX2" fmla="*/ 2857499 w 5029199"/>
                <a:gd name="connsiteY2" fmla="*/ 13407 h 1437393"/>
                <a:gd name="connsiteX3" fmla="*/ 3609974 w 5029199"/>
                <a:gd name="connsiteY3" fmla="*/ 975431 h 1437393"/>
                <a:gd name="connsiteX4" fmla="*/ 5029199 w 5029199"/>
                <a:gd name="connsiteY4" fmla="*/ 1437393 h 1437393"/>
                <a:gd name="connsiteX0" fmla="*/ 0 w 5029199"/>
                <a:gd name="connsiteY0" fmla="*/ 1407546 h 1436121"/>
                <a:gd name="connsiteX1" fmla="*/ 2271712 w 5029199"/>
                <a:gd name="connsiteY1" fmla="*/ 123609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85962 w 5029199"/>
                <a:gd name="connsiteY1" fmla="*/ 117894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14525 w 5029199"/>
                <a:gd name="connsiteY1" fmla="*/ 1183710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21697 h 1450272"/>
                <a:gd name="connsiteX1" fmla="*/ 1914525 w 5029199"/>
                <a:gd name="connsiteY1" fmla="*/ 1197861 h 1450272"/>
                <a:gd name="connsiteX2" fmla="*/ 2795587 w 5029199"/>
                <a:gd name="connsiteY2" fmla="*/ 11998 h 1450272"/>
                <a:gd name="connsiteX3" fmla="*/ 3552824 w 5029199"/>
                <a:gd name="connsiteY3" fmla="*/ 1088322 h 1450272"/>
                <a:gd name="connsiteX4" fmla="*/ 5029199 w 5029199"/>
                <a:gd name="connsiteY4" fmla="*/ 1450272 h 1450272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4471986"/>
                <a:gd name="connsiteY0" fmla="*/ 1409918 h 1424205"/>
                <a:gd name="connsiteX1" fmla="*/ 1914525 w 4471986"/>
                <a:gd name="connsiteY1" fmla="*/ 1186082 h 1424205"/>
                <a:gd name="connsiteX2" fmla="*/ 2795587 w 4471986"/>
                <a:gd name="connsiteY2" fmla="*/ 219 h 1424205"/>
                <a:gd name="connsiteX3" fmla="*/ 3552824 w 4471986"/>
                <a:gd name="connsiteY3" fmla="*/ 1076543 h 1424205"/>
                <a:gd name="connsiteX4" fmla="*/ 4471986 w 4471986"/>
                <a:gd name="connsiteY4" fmla="*/ 1424205 h 1424205"/>
                <a:gd name="connsiteX0" fmla="*/ 0 w 4471986"/>
                <a:gd name="connsiteY0" fmla="*/ 1409912 h 1424199"/>
                <a:gd name="connsiteX1" fmla="*/ 1914525 w 4471986"/>
                <a:gd name="connsiteY1" fmla="*/ 1186076 h 1424199"/>
                <a:gd name="connsiteX2" fmla="*/ 2795587 w 4471986"/>
                <a:gd name="connsiteY2" fmla="*/ 213 h 1424199"/>
                <a:gd name="connsiteX3" fmla="*/ 3552824 w 4471986"/>
                <a:gd name="connsiteY3" fmla="*/ 1076537 h 1424199"/>
                <a:gd name="connsiteX4" fmla="*/ 3929062 w 4471986"/>
                <a:gd name="connsiteY4" fmla="*/ 1290850 h 1424199"/>
                <a:gd name="connsiteX5" fmla="*/ 4471986 w 4471986"/>
                <a:gd name="connsiteY5" fmla="*/ 1424199 h 1424199"/>
                <a:gd name="connsiteX0" fmla="*/ 0 w 4471986"/>
                <a:gd name="connsiteY0" fmla="*/ 1409917 h 1424204"/>
                <a:gd name="connsiteX1" fmla="*/ 1914525 w 4471986"/>
                <a:gd name="connsiteY1" fmla="*/ 1186081 h 1424204"/>
                <a:gd name="connsiteX2" fmla="*/ 2795587 w 4471986"/>
                <a:gd name="connsiteY2" fmla="*/ 218 h 1424204"/>
                <a:gd name="connsiteX3" fmla="*/ 3552824 w 4471986"/>
                <a:gd name="connsiteY3" fmla="*/ 1076542 h 1424204"/>
                <a:gd name="connsiteX4" fmla="*/ 4471986 w 4471986"/>
                <a:gd name="connsiteY4" fmla="*/ 1424204 h 1424204"/>
                <a:gd name="connsiteX0" fmla="*/ 0 w 4471986"/>
                <a:gd name="connsiteY0" fmla="*/ 1409955 h 1424242"/>
                <a:gd name="connsiteX1" fmla="*/ 1914525 w 4471986"/>
                <a:gd name="connsiteY1" fmla="*/ 1186119 h 1424242"/>
                <a:gd name="connsiteX2" fmla="*/ 2795587 w 4471986"/>
                <a:gd name="connsiteY2" fmla="*/ 256 h 1424242"/>
                <a:gd name="connsiteX3" fmla="*/ 3424236 w 4471986"/>
                <a:gd name="connsiteY3" fmla="*/ 947993 h 1424242"/>
                <a:gd name="connsiteX4" fmla="*/ 4471986 w 4471986"/>
                <a:gd name="connsiteY4" fmla="*/ 1424242 h 1424242"/>
                <a:gd name="connsiteX0" fmla="*/ 0 w 4471986"/>
                <a:gd name="connsiteY0" fmla="*/ 1410043 h 1424330"/>
                <a:gd name="connsiteX1" fmla="*/ 1914525 w 4471986"/>
                <a:gd name="connsiteY1" fmla="*/ 1186207 h 1424330"/>
                <a:gd name="connsiteX2" fmla="*/ 2795587 w 4471986"/>
                <a:gd name="connsiteY2" fmla="*/ 344 h 1424330"/>
                <a:gd name="connsiteX3" fmla="*/ 3424236 w 4471986"/>
                <a:gd name="connsiteY3" fmla="*/ 948081 h 1424330"/>
                <a:gd name="connsiteX4" fmla="*/ 4471986 w 4471986"/>
                <a:gd name="connsiteY4" fmla="*/ 1424330 h 1424330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12895 h 1427182"/>
                <a:gd name="connsiteX1" fmla="*/ 1552576 w 4471986"/>
                <a:gd name="connsiteY1" fmla="*/ 1240372 h 1427182"/>
                <a:gd name="connsiteX2" fmla="*/ 2795587 w 4471986"/>
                <a:gd name="connsiteY2" fmla="*/ 3196 h 1427182"/>
                <a:gd name="connsiteX3" fmla="*/ 3424236 w 4471986"/>
                <a:gd name="connsiteY3" fmla="*/ 950933 h 1427182"/>
                <a:gd name="connsiteX4" fmla="*/ 4471986 w 4471986"/>
                <a:gd name="connsiteY4" fmla="*/ 1427182 h 1427182"/>
                <a:gd name="connsiteX0" fmla="*/ 0 w 4471986"/>
                <a:gd name="connsiteY0" fmla="*/ 1409849 h 1424136"/>
                <a:gd name="connsiteX1" fmla="*/ 1552576 w 4471986"/>
                <a:gd name="connsiteY1" fmla="*/ 1237326 h 1424136"/>
                <a:gd name="connsiteX2" fmla="*/ 2795587 w 4471986"/>
                <a:gd name="connsiteY2" fmla="*/ 150 h 1424136"/>
                <a:gd name="connsiteX3" fmla="*/ 3424236 w 4471986"/>
                <a:gd name="connsiteY3" fmla="*/ 947887 h 1424136"/>
                <a:gd name="connsiteX4" fmla="*/ 4471986 w 4471986"/>
                <a:gd name="connsiteY4" fmla="*/ 1424136 h 1424136"/>
                <a:gd name="connsiteX0" fmla="*/ 0 w 4471986"/>
                <a:gd name="connsiteY0" fmla="*/ 1543582 h 1557869"/>
                <a:gd name="connsiteX1" fmla="*/ 1552576 w 4471986"/>
                <a:gd name="connsiteY1" fmla="*/ 1371059 h 1557869"/>
                <a:gd name="connsiteX2" fmla="*/ 2795587 w 4471986"/>
                <a:gd name="connsiteY2" fmla="*/ 133883 h 1557869"/>
                <a:gd name="connsiteX3" fmla="*/ 3252290 w 4471986"/>
                <a:gd name="connsiteY3" fmla="*/ 140266 h 1557869"/>
                <a:gd name="connsiteX4" fmla="*/ 3424236 w 4471986"/>
                <a:gd name="connsiteY4" fmla="*/ 1081620 h 1557869"/>
                <a:gd name="connsiteX5" fmla="*/ 4471986 w 4471986"/>
                <a:gd name="connsiteY5" fmla="*/ 1557869 h 1557869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795587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519362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09707 h 1423994"/>
                <a:gd name="connsiteX1" fmla="*/ 1552576 w 4471986"/>
                <a:gd name="connsiteY1" fmla="*/ 1237184 h 1423994"/>
                <a:gd name="connsiteX2" fmla="*/ 2519362 w 4471986"/>
                <a:gd name="connsiteY2" fmla="*/ 8 h 1423994"/>
                <a:gd name="connsiteX3" fmla="*/ 3424236 w 4471986"/>
                <a:gd name="connsiteY3" fmla="*/ 947745 h 1423994"/>
                <a:gd name="connsiteX4" fmla="*/ 4471986 w 4471986"/>
                <a:gd name="connsiteY4" fmla="*/ 1423994 h 1423994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10259 h 1424546"/>
                <a:gd name="connsiteX1" fmla="*/ 1552576 w 4471986"/>
                <a:gd name="connsiteY1" fmla="*/ 1237736 h 1424546"/>
                <a:gd name="connsiteX2" fmla="*/ 2519362 w 4471986"/>
                <a:gd name="connsiteY2" fmla="*/ 560 h 1424546"/>
                <a:gd name="connsiteX3" fmla="*/ 3348036 w 4471986"/>
                <a:gd name="connsiteY3" fmla="*/ 1082994 h 1424546"/>
                <a:gd name="connsiteX4" fmla="*/ 4471986 w 4471986"/>
                <a:gd name="connsiteY4" fmla="*/ 1424546 h 142454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09870 h 1424157"/>
                <a:gd name="connsiteX1" fmla="*/ 1552576 w 4471986"/>
                <a:gd name="connsiteY1" fmla="*/ 1237347 h 1424157"/>
                <a:gd name="connsiteX2" fmla="*/ 2519362 w 4471986"/>
                <a:gd name="connsiteY2" fmla="*/ 171 h 1424157"/>
                <a:gd name="connsiteX3" fmla="*/ 3643312 w 4471986"/>
                <a:gd name="connsiteY3" fmla="*/ 1146747 h 1424157"/>
                <a:gd name="connsiteX4" fmla="*/ 4471986 w 4471986"/>
                <a:gd name="connsiteY4" fmla="*/ 1424157 h 1424157"/>
                <a:gd name="connsiteX0" fmla="*/ 0 w 4471986"/>
                <a:gd name="connsiteY0" fmla="*/ 1409878 h 1424165"/>
                <a:gd name="connsiteX1" fmla="*/ 1552576 w 4471986"/>
                <a:gd name="connsiteY1" fmla="*/ 1237355 h 1424165"/>
                <a:gd name="connsiteX2" fmla="*/ 2519362 w 4471986"/>
                <a:gd name="connsiteY2" fmla="*/ 179 h 1424165"/>
                <a:gd name="connsiteX3" fmla="*/ 3643312 w 4471986"/>
                <a:gd name="connsiteY3" fmla="*/ 1146755 h 1424165"/>
                <a:gd name="connsiteX4" fmla="*/ 3976190 w 4471986"/>
                <a:gd name="connsiteY4" fmla="*/ 1302219 h 1424165"/>
                <a:gd name="connsiteX5" fmla="*/ 4471986 w 4471986"/>
                <a:gd name="connsiteY5" fmla="*/ 1424165 h 1424165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519362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564603 w 4471986"/>
                <a:gd name="connsiteY1" fmla="*/ 1397586 h 1424168"/>
                <a:gd name="connsiteX2" fmla="*/ 1552576 w 4471986"/>
                <a:gd name="connsiteY2" fmla="*/ 1237358 h 1424168"/>
                <a:gd name="connsiteX3" fmla="*/ 2659608 w 4471986"/>
                <a:gd name="connsiteY3" fmla="*/ 182 h 1424168"/>
                <a:gd name="connsiteX4" fmla="*/ 3643312 w 4471986"/>
                <a:gd name="connsiteY4" fmla="*/ 1146758 h 1424168"/>
                <a:gd name="connsiteX5" fmla="*/ 4471986 w 4471986"/>
                <a:gd name="connsiteY5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6155734 w 10063117"/>
                <a:gd name="connsiteY2" fmla="*/ 1397586 h 1424168"/>
                <a:gd name="connsiteX3" fmla="*/ 7143707 w 10063117"/>
                <a:gd name="connsiteY3" fmla="*/ 1237358 h 1424168"/>
                <a:gd name="connsiteX4" fmla="*/ 8250739 w 10063117"/>
                <a:gd name="connsiteY4" fmla="*/ 182 h 1424168"/>
                <a:gd name="connsiteX5" fmla="*/ 9234443 w 10063117"/>
                <a:gd name="connsiteY5" fmla="*/ 1146758 h 1424168"/>
                <a:gd name="connsiteX6" fmla="*/ 10063117 w 10063117"/>
                <a:gd name="connsiteY6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3447717 w 10063117"/>
                <a:gd name="connsiteY2" fmla="*/ 1409989 h 1424168"/>
                <a:gd name="connsiteX3" fmla="*/ 6155734 w 10063117"/>
                <a:gd name="connsiteY3" fmla="*/ 1397586 h 1424168"/>
                <a:gd name="connsiteX4" fmla="*/ 7143707 w 10063117"/>
                <a:gd name="connsiteY4" fmla="*/ 1237358 h 1424168"/>
                <a:gd name="connsiteX5" fmla="*/ 8250739 w 10063117"/>
                <a:gd name="connsiteY5" fmla="*/ 182 h 1424168"/>
                <a:gd name="connsiteX6" fmla="*/ 9234443 w 10063117"/>
                <a:gd name="connsiteY6" fmla="*/ 1146758 h 1424168"/>
                <a:gd name="connsiteX7" fmla="*/ 10063117 w 10063117"/>
                <a:gd name="connsiteY7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6155734 w 10063117"/>
                <a:gd name="connsiteY2" fmla="*/ 1397586 h 1424168"/>
                <a:gd name="connsiteX3" fmla="*/ 7143707 w 10063117"/>
                <a:gd name="connsiteY3" fmla="*/ 1237358 h 1424168"/>
                <a:gd name="connsiteX4" fmla="*/ 8250739 w 10063117"/>
                <a:gd name="connsiteY4" fmla="*/ 182 h 1424168"/>
                <a:gd name="connsiteX5" fmla="*/ 9234443 w 10063117"/>
                <a:gd name="connsiteY5" fmla="*/ 1146758 h 1424168"/>
                <a:gd name="connsiteX6" fmla="*/ 10063117 w 10063117"/>
                <a:gd name="connsiteY6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7143707 w 10063117"/>
                <a:gd name="connsiteY2" fmla="*/ 1237358 h 1424168"/>
                <a:gd name="connsiteX3" fmla="*/ 8250739 w 10063117"/>
                <a:gd name="connsiteY3" fmla="*/ 182 h 1424168"/>
                <a:gd name="connsiteX4" fmla="*/ 9234443 w 10063117"/>
                <a:gd name="connsiteY4" fmla="*/ 1146758 h 1424168"/>
                <a:gd name="connsiteX5" fmla="*/ 10063117 w 10063117"/>
                <a:gd name="connsiteY5" fmla="*/ 1424168 h 1424168"/>
                <a:gd name="connsiteX0" fmla="*/ 3335172 w 7807158"/>
                <a:gd name="connsiteY0" fmla="*/ 1409881 h 1424168"/>
                <a:gd name="connsiteX1" fmla="*/ 1878 w 7807158"/>
                <a:gd name="connsiteY1" fmla="*/ 1130905 h 1424168"/>
                <a:gd name="connsiteX2" fmla="*/ 4887748 w 7807158"/>
                <a:gd name="connsiteY2" fmla="*/ 1237358 h 1424168"/>
                <a:gd name="connsiteX3" fmla="*/ 5994780 w 7807158"/>
                <a:gd name="connsiteY3" fmla="*/ 182 h 1424168"/>
                <a:gd name="connsiteX4" fmla="*/ 6978484 w 7807158"/>
                <a:gd name="connsiteY4" fmla="*/ 1146758 h 1424168"/>
                <a:gd name="connsiteX5" fmla="*/ 7807158 w 7807158"/>
                <a:gd name="connsiteY5" fmla="*/ 1424168 h 1424168"/>
                <a:gd name="connsiteX0" fmla="*/ 0 w 9970088"/>
                <a:gd name="connsiteY0" fmla="*/ 1434691 h 1434691"/>
                <a:gd name="connsiteX1" fmla="*/ 2164808 w 9970088"/>
                <a:gd name="connsiteY1" fmla="*/ 1130905 h 1434691"/>
                <a:gd name="connsiteX2" fmla="*/ 7050678 w 9970088"/>
                <a:gd name="connsiteY2" fmla="*/ 1237358 h 1434691"/>
                <a:gd name="connsiteX3" fmla="*/ 8157710 w 9970088"/>
                <a:gd name="connsiteY3" fmla="*/ 182 h 1434691"/>
                <a:gd name="connsiteX4" fmla="*/ 9141414 w 9970088"/>
                <a:gd name="connsiteY4" fmla="*/ 1146758 h 1434691"/>
                <a:gd name="connsiteX5" fmla="*/ 9970088 w 9970088"/>
                <a:gd name="connsiteY5" fmla="*/ 1424168 h 1434691"/>
                <a:gd name="connsiteX0" fmla="*/ 0 w 9970088"/>
                <a:gd name="connsiteY0" fmla="*/ 1434691 h 1435083"/>
                <a:gd name="connsiteX1" fmla="*/ 2164808 w 9970088"/>
                <a:gd name="connsiteY1" fmla="*/ 1130905 h 1435083"/>
                <a:gd name="connsiteX2" fmla="*/ 4831791 w 9970088"/>
                <a:gd name="connsiteY2" fmla="*/ 1422394 h 1435083"/>
                <a:gd name="connsiteX3" fmla="*/ 7050678 w 9970088"/>
                <a:gd name="connsiteY3" fmla="*/ 1237358 h 1435083"/>
                <a:gd name="connsiteX4" fmla="*/ 8157710 w 9970088"/>
                <a:gd name="connsiteY4" fmla="*/ 182 h 1435083"/>
                <a:gd name="connsiteX5" fmla="*/ 9141414 w 9970088"/>
                <a:gd name="connsiteY5" fmla="*/ 1146758 h 1435083"/>
                <a:gd name="connsiteX6" fmla="*/ 9970088 w 9970088"/>
                <a:gd name="connsiteY6" fmla="*/ 1424168 h 1435083"/>
                <a:gd name="connsiteX0" fmla="*/ 0 w 9970088"/>
                <a:gd name="connsiteY0" fmla="*/ 1434691 h 1434691"/>
                <a:gd name="connsiteX1" fmla="*/ 2164808 w 9970088"/>
                <a:gd name="connsiteY1" fmla="*/ 1130905 h 1434691"/>
                <a:gd name="connsiteX2" fmla="*/ 7050678 w 9970088"/>
                <a:gd name="connsiteY2" fmla="*/ 1237358 h 1434691"/>
                <a:gd name="connsiteX3" fmla="*/ 8157710 w 9970088"/>
                <a:gd name="connsiteY3" fmla="*/ 182 h 1434691"/>
                <a:gd name="connsiteX4" fmla="*/ 9141414 w 9970088"/>
                <a:gd name="connsiteY4" fmla="*/ 1146758 h 1434691"/>
                <a:gd name="connsiteX5" fmla="*/ 9970088 w 9970088"/>
                <a:gd name="connsiteY5" fmla="*/ 1424168 h 1434691"/>
                <a:gd name="connsiteX0" fmla="*/ 0 w 9970088"/>
                <a:gd name="connsiteY0" fmla="*/ 1434691 h 1441269"/>
                <a:gd name="connsiteX1" fmla="*/ 5529308 w 9970088"/>
                <a:gd name="connsiteY1" fmla="*/ 1441001 h 1441269"/>
                <a:gd name="connsiteX2" fmla="*/ 7050678 w 9970088"/>
                <a:gd name="connsiteY2" fmla="*/ 1237358 h 1441269"/>
                <a:gd name="connsiteX3" fmla="*/ 8157710 w 9970088"/>
                <a:gd name="connsiteY3" fmla="*/ 182 h 1441269"/>
                <a:gd name="connsiteX4" fmla="*/ 9141414 w 9970088"/>
                <a:gd name="connsiteY4" fmla="*/ 1146758 h 1441269"/>
                <a:gd name="connsiteX5" fmla="*/ 9970088 w 9970088"/>
                <a:gd name="connsiteY5" fmla="*/ 1424168 h 1441269"/>
                <a:gd name="connsiteX0" fmla="*/ 0 w 22238225"/>
                <a:gd name="connsiteY0" fmla="*/ 1434691 h 1441269"/>
                <a:gd name="connsiteX1" fmla="*/ 5529308 w 22238225"/>
                <a:gd name="connsiteY1" fmla="*/ 1441001 h 1441269"/>
                <a:gd name="connsiteX2" fmla="*/ 7050678 w 22238225"/>
                <a:gd name="connsiteY2" fmla="*/ 1237358 h 1441269"/>
                <a:gd name="connsiteX3" fmla="*/ 8157710 w 22238225"/>
                <a:gd name="connsiteY3" fmla="*/ 182 h 1441269"/>
                <a:gd name="connsiteX4" fmla="*/ 9141414 w 22238225"/>
                <a:gd name="connsiteY4" fmla="*/ 1146758 h 1441269"/>
                <a:gd name="connsiteX5" fmla="*/ 22238225 w 22238225"/>
                <a:gd name="connsiteY5" fmla="*/ 1436573 h 1441269"/>
                <a:gd name="connsiteX0" fmla="*/ 0 w 22238225"/>
                <a:gd name="connsiteY0" fmla="*/ 1434691 h 1441269"/>
                <a:gd name="connsiteX1" fmla="*/ 5529308 w 22238225"/>
                <a:gd name="connsiteY1" fmla="*/ 1441001 h 1441269"/>
                <a:gd name="connsiteX2" fmla="*/ 7050678 w 22238225"/>
                <a:gd name="connsiteY2" fmla="*/ 1237358 h 1441269"/>
                <a:gd name="connsiteX3" fmla="*/ 8157710 w 22238225"/>
                <a:gd name="connsiteY3" fmla="*/ 182 h 1441269"/>
                <a:gd name="connsiteX4" fmla="*/ 9141414 w 22238225"/>
                <a:gd name="connsiteY4" fmla="*/ 1146758 h 1441269"/>
                <a:gd name="connsiteX5" fmla="*/ 11232566 w 22238225"/>
                <a:gd name="connsiteY5" fmla="*/ 1397584 h 1441269"/>
                <a:gd name="connsiteX6" fmla="*/ 22238225 w 22238225"/>
                <a:gd name="connsiteY6" fmla="*/ 1436573 h 1441269"/>
                <a:gd name="connsiteX0" fmla="*/ 0 w 45010204"/>
                <a:gd name="connsiteY0" fmla="*/ 1434691 h 1442776"/>
                <a:gd name="connsiteX1" fmla="*/ 5529308 w 45010204"/>
                <a:gd name="connsiteY1" fmla="*/ 1441001 h 1442776"/>
                <a:gd name="connsiteX2" fmla="*/ 7050678 w 45010204"/>
                <a:gd name="connsiteY2" fmla="*/ 1237358 h 1442776"/>
                <a:gd name="connsiteX3" fmla="*/ 8157710 w 45010204"/>
                <a:gd name="connsiteY3" fmla="*/ 182 h 1442776"/>
                <a:gd name="connsiteX4" fmla="*/ 9141414 w 45010204"/>
                <a:gd name="connsiteY4" fmla="*/ 1146758 h 1442776"/>
                <a:gd name="connsiteX5" fmla="*/ 11232566 w 45010204"/>
                <a:gd name="connsiteY5" fmla="*/ 1397584 h 1442776"/>
                <a:gd name="connsiteX6" fmla="*/ 45010204 w 45010204"/>
                <a:gd name="connsiteY6" fmla="*/ 1442776 h 1442776"/>
                <a:gd name="connsiteX0" fmla="*/ 0 w 45010204"/>
                <a:gd name="connsiteY0" fmla="*/ 1434682 h 1442767"/>
                <a:gd name="connsiteX1" fmla="*/ 5529308 w 45010204"/>
                <a:gd name="connsiteY1" fmla="*/ 1440992 h 1442767"/>
                <a:gd name="connsiteX2" fmla="*/ 7050678 w 45010204"/>
                <a:gd name="connsiteY2" fmla="*/ 1237349 h 1442767"/>
                <a:gd name="connsiteX3" fmla="*/ 8157710 w 45010204"/>
                <a:gd name="connsiteY3" fmla="*/ 173 h 1442767"/>
                <a:gd name="connsiteX4" fmla="*/ 9141414 w 45010204"/>
                <a:gd name="connsiteY4" fmla="*/ 1146749 h 1442767"/>
                <a:gd name="connsiteX5" fmla="*/ 11232566 w 45010204"/>
                <a:gd name="connsiteY5" fmla="*/ 1397575 h 1442767"/>
                <a:gd name="connsiteX6" fmla="*/ 45010204 w 45010204"/>
                <a:gd name="connsiteY6" fmla="*/ 1442767 h 1442767"/>
                <a:gd name="connsiteX0" fmla="*/ 0 w 45010204"/>
                <a:gd name="connsiteY0" fmla="*/ 1435020 h 1443105"/>
                <a:gd name="connsiteX1" fmla="*/ 5529308 w 45010204"/>
                <a:gd name="connsiteY1" fmla="*/ 1441330 h 1443105"/>
                <a:gd name="connsiteX2" fmla="*/ 7050678 w 45010204"/>
                <a:gd name="connsiteY2" fmla="*/ 1237687 h 1443105"/>
                <a:gd name="connsiteX3" fmla="*/ 8157710 w 45010204"/>
                <a:gd name="connsiteY3" fmla="*/ 511 h 1443105"/>
                <a:gd name="connsiteX4" fmla="*/ 11232566 w 45010204"/>
                <a:gd name="connsiteY4" fmla="*/ 1397913 h 1443105"/>
                <a:gd name="connsiteX5" fmla="*/ 45010204 w 45010204"/>
                <a:gd name="connsiteY5" fmla="*/ 1443105 h 1443105"/>
                <a:gd name="connsiteX0" fmla="*/ 0 w 45010204"/>
                <a:gd name="connsiteY0" fmla="*/ 1435020 h 1443105"/>
                <a:gd name="connsiteX1" fmla="*/ 5529308 w 45010204"/>
                <a:gd name="connsiteY1" fmla="*/ 1441330 h 1443105"/>
                <a:gd name="connsiteX2" fmla="*/ 7050678 w 45010204"/>
                <a:gd name="connsiteY2" fmla="*/ 1237687 h 1443105"/>
                <a:gd name="connsiteX3" fmla="*/ 8157710 w 45010204"/>
                <a:gd name="connsiteY3" fmla="*/ 511 h 1443105"/>
                <a:gd name="connsiteX4" fmla="*/ 11232566 w 45010204"/>
                <a:gd name="connsiteY4" fmla="*/ 1397913 h 1443105"/>
                <a:gd name="connsiteX5" fmla="*/ 45010204 w 45010204"/>
                <a:gd name="connsiteY5" fmla="*/ 1443105 h 1443105"/>
                <a:gd name="connsiteX0" fmla="*/ 0 w 45010204"/>
                <a:gd name="connsiteY0" fmla="*/ 1435020 h 1443105"/>
                <a:gd name="connsiteX1" fmla="*/ 5529308 w 45010204"/>
                <a:gd name="connsiteY1" fmla="*/ 1441330 h 1443105"/>
                <a:gd name="connsiteX2" fmla="*/ 7050678 w 45010204"/>
                <a:gd name="connsiteY2" fmla="*/ 1237687 h 1443105"/>
                <a:gd name="connsiteX3" fmla="*/ 8157710 w 45010204"/>
                <a:gd name="connsiteY3" fmla="*/ 511 h 1443105"/>
                <a:gd name="connsiteX4" fmla="*/ 11232566 w 45010204"/>
                <a:gd name="connsiteY4" fmla="*/ 1397913 h 1443105"/>
                <a:gd name="connsiteX5" fmla="*/ 45010204 w 45010204"/>
                <a:gd name="connsiteY5" fmla="*/ 1443105 h 144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10204" h="1443105">
                  <a:moveTo>
                    <a:pt x="0" y="1435020"/>
                  </a:moveTo>
                  <a:cubicBezTo>
                    <a:pt x="53071" y="1432971"/>
                    <a:pt x="5435208" y="1443379"/>
                    <a:pt x="5529308" y="1441330"/>
                  </a:cubicBezTo>
                  <a:cubicBezTo>
                    <a:pt x="6704421" y="1408441"/>
                    <a:pt x="6612611" y="1477823"/>
                    <a:pt x="7050678" y="1237687"/>
                  </a:cubicBezTo>
                  <a:cubicBezTo>
                    <a:pt x="7488745" y="997551"/>
                    <a:pt x="7460729" y="-26193"/>
                    <a:pt x="8157710" y="511"/>
                  </a:cubicBezTo>
                  <a:cubicBezTo>
                    <a:pt x="8854691" y="27215"/>
                    <a:pt x="8906323" y="1188491"/>
                    <a:pt x="11232566" y="1397913"/>
                  </a:cubicBezTo>
                  <a:cubicBezTo>
                    <a:pt x="13415368" y="1446216"/>
                    <a:pt x="43435787" y="1420068"/>
                    <a:pt x="45010204" y="144310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0" y="1988800"/>
              <a:ext cx="50407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Signal</a:t>
              </a:r>
            </a:p>
          </p:txBody>
        </p:sp>
      </p:grpSp>
      <p:sp>
        <p:nvSpPr>
          <p:cNvPr id="116" name="Line Callout 1 (Accent Bar) 115"/>
          <p:cNvSpPr/>
          <p:nvPr/>
        </p:nvSpPr>
        <p:spPr>
          <a:xfrm>
            <a:off x="6553200" y="1319272"/>
            <a:ext cx="2482850" cy="1233699"/>
          </a:xfrm>
          <a:prstGeom prst="accentCallout1">
            <a:avLst>
              <a:gd name="adj1" fmla="val 51637"/>
              <a:gd name="adj2" fmla="val -948"/>
              <a:gd name="adj3" fmla="val 51917"/>
              <a:gd name="adj4" fmla="val -630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Analog “slow” shaping time acts as a memory (µs order) to buffer the signal until the trigger arrives.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Called “pulse length”</a:t>
            </a:r>
            <a:endParaRPr lang="en-US" sz="16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3298820" y="4353710"/>
            <a:ext cx="2880970" cy="504040"/>
            <a:chOff x="4571430" y="4365130"/>
            <a:chExt cx="2880970" cy="504040"/>
          </a:xfrm>
        </p:grpSpPr>
        <p:grpSp>
          <p:nvGrpSpPr>
            <p:cNvPr id="118" name="Group 117"/>
            <p:cNvGrpSpPr/>
            <p:nvPr/>
          </p:nvGrpSpPr>
          <p:grpSpPr>
            <a:xfrm>
              <a:off x="4571430" y="4365130"/>
              <a:ext cx="2880970" cy="504000"/>
              <a:chOff x="5089038" y="1988800"/>
              <a:chExt cx="2700910" cy="7201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flipV="1">
                <a:off x="5089038" y="2708830"/>
                <a:ext cx="1215703" cy="70"/>
              </a:xfrm>
              <a:prstGeom prst="line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6304741" y="1988800"/>
                <a:ext cx="0" cy="720100"/>
              </a:xfrm>
              <a:prstGeom prst="line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709263" y="1988800"/>
                <a:ext cx="0" cy="720100"/>
              </a:xfrm>
              <a:prstGeom prst="line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6304741" y="1988800"/>
                <a:ext cx="404522" cy="0"/>
              </a:xfrm>
              <a:prstGeom prst="line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709263" y="2708829"/>
                <a:ext cx="1080685" cy="71"/>
              </a:xfrm>
              <a:prstGeom prst="line">
                <a:avLst/>
              </a:prstGeom>
              <a:ln w="285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4572000" y="4653170"/>
              <a:ext cx="115201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Latch set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333973" y="514350"/>
            <a:ext cx="914400" cy="288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293870" y="4001354"/>
            <a:ext cx="2421500" cy="10852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at LANL: pulse length can be extended  to meet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 latency requirement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(Charge 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1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70" y="25005"/>
            <a:ext cx="8508430" cy="565545"/>
          </a:xfrm>
        </p:spPr>
        <p:txBody>
          <a:bodyPr/>
          <a:lstStyle/>
          <a:p>
            <a:r>
              <a:rPr lang="en-US" sz="3200" dirty="0"/>
              <a:t>ALPIDE in triggered mode, RU trigger filtering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78370" y="668570"/>
            <a:ext cx="8817180" cy="11423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FF">
                  <a:alpha val="30000"/>
                </a:srgb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From GTM  to RU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244" y="1925299"/>
            <a:ext cx="8818305" cy="11423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50000"/>
                  <a:alpha val="30000"/>
                </a:scheme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From RU to sensor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244" y="3182028"/>
            <a:ext cx="8819431" cy="11423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00">
                  <a:alpha val="30000"/>
                </a:srgb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From sensor to RU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9457" y="3239295"/>
            <a:ext cx="711116" cy="513974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65200" y="3239152"/>
            <a:ext cx="711116" cy="513974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24331" y="3239350"/>
            <a:ext cx="1280260" cy="513974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7243" y="668570"/>
            <a:ext cx="1880157" cy="53158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Triggers from the 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Timing System (GTM)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8847" y="1639695"/>
            <a:ext cx="853375" cy="11423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00FF"/>
                </a:solidFill>
              </a:rPr>
              <a:t>≈ </a:t>
            </a:r>
            <a:r>
              <a:rPr lang="en-US" sz="1200" dirty="0" err="1">
                <a:solidFill>
                  <a:srgbClr val="FF00FF"/>
                </a:solidFill>
              </a:rPr>
              <a:t>trg</a:t>
            </a:r>
            <a:r>
              <a:rPr lang="en-US" sz="1200" dirty="0">
                <a:solidFill>
                  <a:srgbClr val="FF00FF"/>
                </a:solidFill>
              </a:rPr>
              <a:t> latency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097604" y="725837"/>
            <a:ext cx="0" cy="513974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3227" y="725861"/>
            <a:ext cx="0" cy="513974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91218" y="725837"/>
            <a:ext cx="0" cy="513974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42711" y="725837"/>
            <a:ext cx="0" cy="513974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80702" y="725837"/>
            <a:ext cx="0" cy="513974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65200" y="725861"/>
            <a:ext cx="0" cy="513974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97604" y="1982566"/>
            <a:ext cx="0" cy="51397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91218" y="1982566"/>
            <a:ext cx="0" cy="51397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42711" y="1982566"/>
            <a:ext cx="0" cy="51397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80702" y="1982566"/>
            <a:ext cx="0" cy="51397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49697" y="725694"/>
            <a:ext cx="0" cy="513974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7244" y="1810892"/>
            <a:ext cx="1880156" cy="628523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Triggers to the sensor</a:t>
            </a:r>
          </a:p>
          <a:p>
            <a:r>
              <a:rPr lang="en-US" sz="1400" dirty="0">
                <a:solidFill>
                  <a:schemeClr val="tx2"/>
                </a:solidFill>
              </a:rPr>
              <a:t>Labeled with </a:t>
            </a:r>
            <a:r>
              <a:rPr lang="en-US" sz="1400" dirty="0" err="1">
                <a:solidFill>
                  <a:schemeClr val="tx2"/>
                </a:solidFill>
              </a:rPr>
              <a:t>trgID</a:t>
            </a:r>
            <a:r>
              <a:rPr lang="en-US" sz="1400" dirty="0">
                <a:solidFill>
                  <a:schemeClr val="tx2"/>
                </a:solidFill>
              </a:rPr>
              <a:t>, through the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Ctrl line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8370" y="1239668"/>
            <a:ext cx="7111358" cy="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6120" y="1354051"/>
            <a:ext cx="782260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Time [µs]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030738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164471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586960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298204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09449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20693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75716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453227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741982" y="123981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99733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8528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11017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22222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506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44751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55956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67240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78444" y="135402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1982841" y="2168402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0001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3476454" y="2168331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827947" y="2168332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0011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5965938" y="2168332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0100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 rot="5400000">
            <a:off x="2474291" y="1148872"/>
            <a:ext cx="171372" cy="924489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5400000">
            <a:off x="3967905" y="1148872"/>
            <a:ext cx="171372" cy="924489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5400000">
            <a:off x="5319398" y="1148872"/>
            <a:ext cx="171372" cy="924489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rot="5400000">
            <a:off x="6457260" y="1148872"/>
            <a:ext cx="171372" cy="924489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78370" y="2496428"/>
            <a:ext cx="7111358" cy="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6120" y="2610811"/>
            <a:ext cx="782260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Time [µs]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030738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164471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586960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298204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009449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720693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875716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53227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741982" y="2496571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599733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88528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11017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22222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33506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44751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55956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67240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78444" y="2610787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7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3804591" y="3239295"/>
            <a:ext cx="0" cy="513974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076316" y="3239295"/>
            <a:ext cx="0" cy="513974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84831" y="2667911"/>
            <a:ext cx="3058351" cy="5712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Busy flag</a:t>
            </a:r>
          </a:p>
          <a:p>
            <a:r>
              <a:rPr lang="en-US" sz="1200" dirty="0">
                <a:solidFill>
                  <a:schemeClr val="tx2"/>
                </a:solidFill>
              </a:rPr>
              <a:t>The RU can retrieve which trigger has failed even if the trailer is corrupted/missing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3689827" y="3425131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0001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6961552" y="3425060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0100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6080573" y="3239239"/>
            <a:ext cx="0" cy="513974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5965810" y="3425076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0011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31338" y="3239295"/>
            <a:ext cx="711116" cy="513974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4942582" y="3239224"/>
            <a:ext cx="0" cy="513974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6200000">
            <a:off x="4827818" y="3425061"/>
            <a:ext cx="514045" cy="142229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0010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871458" y="3239152"/>
            <a:ext cx="0" cy="513974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78370" y="3753157"/>
            <a:ext cx="7111358" cy="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06120" y="3867540"/>
            <a:ext cx="782260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Time [µs]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1030738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164471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586960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298204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009449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6720693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3875716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453227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1741982" y="3753300"/>
            <a:ext cx="0" cy="11423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599733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88528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11017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022222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733506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444751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155956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867240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578444" y="3867516"/>
            <a:ext cx="284458" cy="171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77244" y="3067621"/>
            <a:ext cx="2062619" cy="628523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Data from the sensor</a:t>
            </a:r>
          </a:p>
          <a:p>
            <a:r>
              <a:rPr lang="en-US" sz="1400" dirty="0">
                <a:solidFill>
                  <a:schemeClr val="tx2"/>
                </a:solidFill>
              </a:rPr>
              <a:t>Trailers labeled with </a:t>
            </a:r>
            <a:r>
              <a:rPr lang="en-US" sz="1400" dirty="0" err="1">
                <a:solidFill>
                  <a:schemeClr val="tx2"/>
                </a:solidFill>
              </a:rPr>
              <a:t>trgID</a:t>
            </a:r>
            <a:r>
              <a:rPr lang="en-US" sz="1400" dirty="0">
                <a:solidFill>
                  <a:schemeClr val="tx2"/>
                </a:solidFill>
              </a:rPr>
              <a:t>, through the </a:t>
            </a:r>
            <a:r>
              <a:rPr lang="en-US" sz="1400" b="1" dirty="0">
                <a:solidFill>
                  <a:srgbClr val="FF9900"/>
                </a:solidFill>
              </a:rPr>
              <a:t>Data line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4871458" y="2839284"/>
            <a:ext cx="213373" cy="34274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437450" y="1753927"/>
            <a:ext cx="2096950" cy="5712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Multiple GTM triggers </a:t>
            </a:r>
            <a:r>
              <a:rPr lang="en-US" sz="1200" dirty="0">
                <a:solidFill>
                  <a:schemeClr val="tx2"/>
                </a:solidFill>
              </a:rPr>
              <a:t>can be grouped into a single trigger, sent to the sensor from the RU.</a:t>
            </a:r>
          </a:p>
        </p:txBody>
      </p:sp>
      <p:cxnSp>
        <p:nvCxnSpPr>
          <p:cNvPr id="112" name="Straight Arrow Connector 111"/>
          <p:cNvCxnSpPr>
            <a:stCxn id="111" idx="1"/>
          </p:cNvCxnSpPr>
          <p:nvPr/>
        </p:nvCxnSpPr>
        <p:spPr>
          <a:xfrm flipH="1" flipV="1">
            <a:off x="6222950" y="1696803"/>
            <a:ext cx="214500" cy="34274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962400" y="4010618"/>
            <a:ext cx="4490944" cy="23753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The RU </a:t>
            </a:r>
            <a:r>
              <a:rPr lang="en-US" sz="1200" dirty="0">
                <a:solidFill>
                  <a:schemeClr val="tx2"/>
                </a:solidFill>
              </a:rPr>
              <a:t>labels the data frame with all the triggers associated to its </a:t>
            </a:r>
            <a:r>
              <a:rPr lang="en-US" sz="1200" dirty="0" err="1">
                <a:solidFill>
                  <a:schemeClr val="tx2"/>
                </a:solidFill>
              </a:rPr>
              <a:t>trgID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4009687" y="3639020"/>
            <a:ext cx="221651" cy="39986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06120" y="4248150"/>
            <a:ext cx="8928100" cy="66125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b="1" dirty="0">
                <a:solidFill>
                  <a:srgbClr val="C00000"/>
                </a:solidFill>
              </a:rPr>
              <a:t>Triggers close in time re-record the same information, and the sensor can handle a minimum trigger spacing of about 1 µs. The RU will therefore “filter” close-in-time (&lt; 1 µs) triggers.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9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5"/>
            <a:ext cx="8382000" cy="565545"/>
          </a:xfrm>
        </p:spPr>
        <p:txBody>
          <a:bodyPr/>
          <a:lstStyle/>
          <a:p>
            <a:r>
              <a:rPr lang="en-US" dirty="0"/>
              <a:t>ALPIDE Data format and BUSY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Hexagon 6"/>
          <p:cNvSpPr/>
          <p:nvPr/>
        </p:nvSpPr>
        <p:spPr>
          <a:xfrm>
            <a:off x="3387666" y="1379483"/>
            <a:ext cx="457431" cy="3485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DS0</a:t>
            </a:r>
          </a:p>
        </p:txBody>
      </p:sp>
      <p:sp>
        <p:nvSpPr>
          <p:cNvPr id="8" name="Hexagon 7"/>
          <p:cNvSpPr/>
          <p:nvPr/>
        </p:nvSpPr>
        <p:spPr>
          <a:xfrm>
            <a:off x="3848092" y="1379483"/>
            <a:ext cx="457431" cy="3485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DS1</a:t>
            </a:r>
          </a:p>
        </p:txBody>
      </p:sp>
      <p:sp>
        <p:nvSpPr>
          <p:cNvPr id="9" name="Hexagon 8"/>
          <p:cNvSpPr/>
          <p:nvPr/>
        </p:nvSpPr>
        <p:spPr>
          <a:xfrm>
            <a:off x="4748927" y="1379483"/>
            <a:ext cx="457431" cy="3485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DL0</a:t>
            </a:r>
          </a:p>
        </p:txBody>
      </p:sp>
      <p:sp>
        <p:nvSpPr>
          <p:cNvPr id="10" name="Hexagon 9"/>
          <p:cNvSpPr/>
          <p:nvPr/>
        </p:nvSpPr>
        <p:spPr>
          <a:xfrm>
            <a:off x="5209352" y="1379483"/>
            <a:ext cx="457431" cy="3485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DL1</a:t>
            </a:r>
          </a:p>
        </p:txBody>
      </p:sp>
      <p:sp>
        <p:nvSpPr>
          <p:cNvPr id="11" name="Hexagon 10"/>
          <p:cNvSpPr/>
          <p:nvPr/>
        </p:nvSpPr>
        <p:spPr>
          <a:xfrm>
            <a:off x="5669778" y="1379483"/>
            <a:ext cx="457431" cy="3485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DL2</a:t>
            </a:r>
          </a:p>
        </p:txBody>
      </p:sp>
      <p:sp>
        <p:nvSpPr>
          <p:cNvPr id="12" name="Hexagon 11"/>
          <p:cNvSpPr/>
          <p:nvPr/>
        </p:nvSpPr>
        <p:spPr>
          <a:xfrm>
            <a:off x="7511481" y="1379483"/>
            <a:ext cx="457431" cy="34851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TRAILER</a:t>
            </a:r>
          </a:p>
        </p:txBody>
      </p:sp>
      <p:sp>
        <p:nvSpPr>
          <p:cNvPr id="13" name="Hexagon 12"/>
          <p:cNvSpPr/>
          <p:nvPr/>
        </p:nvSpPr>
        <p:spPr>
          <a:xfrm>
            <a:off x="1410241" y="1379483"/>
            <a:ext cx="457431" cy="34851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14" name="Hexagon 13"/>
          <p:cNvSpPr/>
          <p:nvPr/>
        </p:nvSpPr>
        <p:spPr>
          <a:xfrm>
            <a:off x="6130204" y="1379483"/>
            <a:ext cx="457431" cy="3485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DS0</a:t>
            </a:r>
          </a:p>
        </p:txBody>
      </p:sp>
      <p:sp>
        <p:nvSpPr>
          <p:cNvPr id="15" name="Hexagon 14"/>
          <p:cNvSpPr/>
          <p:nvPr/>
        </p:nvSpPr>
        <p:spPr>
          <a:xfrm>
            <a:off x="6590630" y="1379483"/>
            <a:ext cx="457431" cy="3485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DS1</a:t>
            </a:r>
          </a:p>
        </p:txBody>
      </p:sp>
      <p:sp>
        <p:nvSpPr>
          <p:cNvPr id="16" name="Hexagon 15"/>
          <p:cNvSpPr/>
          <p:nvPr/>
        </p:nvSpPr>
        <p:spPr>
          <a:xfrm>
            <a:off x="7051055" y="1379483"/>
            <a:ext cx="457431" cy="34851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6686" y="1067511"/>
            <a:ext cx="4574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>
                <a:solidFill>
                  <a:schemeClr val="bg1"/>
                </a:solidFill>
              </a:rPr>
              <a:t>TIME</a:t>
            </a:r>
            <a:endParaRPr lang="it-IT" sz="500" dirty="0">
              <a:solidFill>
                <a:schemeClr val="bg1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1870667" y="1379483"/>
            <a:ext cx="593153" cy="348519"/>
          </a:xfrm>
          <a:prstGeom prst="hexagon">
            <a:avLst>
              <a:gd name="adj" fmla="val 17812"/>
              <a:gd name="vf" fmla="val 115470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 </a:t>
            </a:r>
          </a:p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HEADER</a:t>
            </a:r>
          </a:p>
        </p:txBody>
      </p:sp>
      <p:sp>
        <p:nvSpPr>
          <p:cNvPr id="19" name="Hexagon 18"/>
          <p:cNvSpPr/>
          <p:nvPr/>
        </p:nvSpPr>
        <p:spPr>
          <a:xfrm>
            <a:off x="2466815" y="1379483"/>
            <a:ext cx="457431" cy="34851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20" name="Hexagon 19"/>
          <p:cNvSpPr/>
          <p:nvPr/>
        </p:nvSpPr>
        <p:spPr>
          <a:xfrm>
            <a:off x="2927240" y="1379483"/>
            <a:ext cx="457431" cy="34851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21" name="Hexagon 20"/>
          <p:cNvSpPr/>
          <p:nvPr/>
        </p:nvSpPr>
        <p:spPr>
          <a:xfrm>
            <a:off x="4308518" y="1379483"/>
            <a:ext cx="437414" cy="34851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22" name="Hexagon 21"/>
          <p:cNvSpPr/>
          <p:nvPr/>
        </p:nvSpPr>
        <p:spPr>
          <a:xfrm>
            <a:off x="7971907" y="1379483"/>
            <a:ext cx="437414" cy="34851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</a:t>
            </a:r>
          </a:p>
        </p:txBody>
      </p:sp>
      <p:sp>
        <p:nvSpPr>
          <p:cNvPr id="23" name="Hexagon 22"/>
          <p:cNvSpPr/>
          <p:nvPr/>
        </p:nvSpPr>
        <p:spPr>
          <a:xfrm>
            <a:off x="8412317" y="1379483"/>
            <a:ext cx="437414" cy="348519"/>
          </a:xfrm>
          <a:prstGeom prst="hexagon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867672" y="1067512"/>
            <a:ext cx="0" cy="10393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68657" y="1067512"/>
            <a:ext cx="0" cy="10393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45932" y="1067512"/>
            <a:ext cx="0" cy="10393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23206" y="1067512"/>
            <a:ext cx="0" cy="10393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00481" y="1067512"/>
            <a:ext cx="0" cy="10393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77755" y="1067512"/>
            <a:ext cx="0" cy="10393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42030" y="923495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Long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471784" y="923495"/>
            <a:ext cx="118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Short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52049" y="666750"/>
            <a:ext cx="100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 Data 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521510" y="923495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 Trailer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168333" y="20527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  <a:endParaRPr lang="en-GB" dirty="0"/>
          </a:p>
        </p:txBody>
      </p:sp>
      <p:cxnSp>
        <p:nvCxnSpPr>
          <p:cNvPr id="36" name="Straight Arrow Connector 35"/>
          <p:cNvCxnSpPr>
            <a:stCxn id="32" idx="1"/>
          </p:cNvCxnSpPr>
          <p:nvPr/>
        </p:nvCxnSpPr>
        <p:spPr>
          <a:xfrm flipH="1">
            <a:off x="1911567" y="851416"/>
            <a:ext cx="2240482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61413" y="852656"/>
            <a:ext cx="2418899" cy="14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775246" y="2422112"/>
            <a:ext cx="88024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6708" y="2471142"/>
            <a:ext cx="11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Bytes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96376" y="1866051"/>
            <a:ext cx="43304" cy="59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36910" y="1866049"/>
            <a:ext cx="285836" cy="641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96483" y="1785342"/>
            <a:ext cx="1151965" cy="685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156056" y="1785342"/>
            <a:ext cx="2460325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exagon 43"/>
          <p:cNvSpPr/>
          <p:nvPr/>
        </p:nvSpPr>
        <p:spPr>
          <a:xfrm>
            <a:off x="381680" y="1379483"/>
            <a:ext cx="483386" cy="34851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HEADER 0</a:t>
            </a:r>
          </a:p>
        </p:txBody>
      </p:sp>
      <p:sp>
        <p:nvSpPr>
          <p:cNvPr id="45" name="Hexagon 44"/>
          <p:cNvSpPr/>
          <p:nvPr/>
        </p:nvSpPr>
        <p:spPr>
          <a:xfrm>
            <a:off x="873125" y="1379483"/>
            <a:ext cx="507328" cy="348519"/>
          </a:xfrm>
          <a:prstGeom prst="hexagon">
            <a:avLst>
              <a:gd name="adj" fmla="val 17812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HEADER 1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84455" y="1067512"/>
            <a:ext cx="0" cy="10393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5534" y="923495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 Header</a:t>
            </a:r>
            <a:endParaRPr lang="en-GB" dirty="0"/>
          </a:p>
        </p:txBody>
      </p:sp>
      <p:grpSp>
        <p:nvGrpSpPr>
          <p:cNvPr id="86" name="Group 85"/>
          <p:cNvGrpSpPr/>
          <p:nvPr/>
        </p:nvGrpSpPr>
        <p:grpSpPr>
          <a:xfrm>
            <a:off x="243118" y="3701286"/>
            <a:ext cx="8900882" cy="1080264"/>
            <a:chOff x="243118" y="5471040"/>
            <a:chExt cx="9739082" cy="1080264"/>
          </a:xfrm>
        </p:grpSpPr>
        <p:sp>
          <p:nvSpPr>
            <p:cNvPr id="48" name="Hexagon 47"/>
            <p:cNvSpPr/>
            <p:nvPr/>
          </p:nvSpPr>
          <p:spPr>
            <a:xfrm>
              <a:off x="3112194" y="6202785"/>
              <a:ext cx="609908" cy="348519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DS0</a:t>
              </a:r>
            </a:p>
          </p:txBody>
        </p:sp>
        <p:sp>
          <p:nvSpPr>
            <p:cNvPr id="49" name="Hexagon 48"/>
            <p:cNvSpPr/>
            <p:nvPr/>
          </p:nvSpPr>
          <p:spPr>
            <a:xfrm>
              <a:off x="3726095" y="6202785"/>
              <a:ext cx="609908" cy="348519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DS1</a:t>
              </a:r>
            </a:p>
          </p:txBody>
        </p:sp>
        <p:sp>
          <p:nvSpPr>
            <p:cNvPr id="50" name="Hexagon 49"/>
            <p:cNvSpPr/>
            <p:nvPr/>
          </p:nvSpPr>
          <p:spPr>
            <a:xfrm>
              <a:off x="4927208" y="6202785"/>
              <a:ext cx="609908" cy="348519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DL0</a:t>
              </a:r>
            </a:p>
          </p:txBody>
        </p:sp>
        <p:sp>
          <p:nvSpPr>
            <p:cNvPr id="51" name="Hexagon 50"/>
            <p:cNvSpPr/>
            <p:nvPr/>
          </p:nvSpPr>
          <p:spPr>
            <a:xfrm>
              <a:off x="5541109" y="6202785"/>
              <a:ext cx="609908" cy="348519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DL1</a:t>
              </a:r>
            </a:p>
          </p:txBody>
        </p:sp>
        <p:sp>
          <p:nvSpPr>
            <p:cNvPr id="52" name="Hexagon 51"/>
            <p:cNvSpPr/>
            <p:nvPr/>
          </p:nvSpPr>
          <p:spPr>
            <a:xfrm>
              <a:off x="6155010" y="6202785"/>
              <a:ext cx="609908" cy="348519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DL2</a:t>
              </a:r>
            </a:p>
          </p:txBody>
        </p:sp>
        <p:sp>
          <p:nvSpPr>
            <p:cNvPr id="53" name="Hexagon 52"/>
            <p:cNvSpPr/>
            <p:nvPr/>
          </p:nvSpPr>
          <p:spPr>
            <a:xfrm>
              <a:off x="8780036" y="6202785"/>
              <a:ext cx="609908" cy="34851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TRAILER</a:t>
              </a:r>
            </a:p>
          </p:txBody>
        </p:sp>
        <p:sp>
          <p:nvSpPr>
            <p:cNvPr id="54" name="Hexagon 53"/>
            <p:cNvSpPr/>
            <p:nvPr/>
          </p:nvSpPr>
          <p:spPr>
            <a:xfrm>
              <a:off x="6768911" y="6202785"/>
              <a:ext cx="609908" cy="348519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DS0</a:t>
              </a:r>
            </a:p>
          </p:txBody>
        </p:sp>
        <p:sp>
          <p:nvSpPr>
            <p:cNvPr id="55" name="Hexagon 54"/>
            <p:cNvSpPr/>
            <p:nvPr/>
          </p:nvSpPr>
          <p:spPr>
            <a:xfrm>
              <a:off x="7382812" y="6202785"/>
              <a:ext cx="609908" cy="348519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DS1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84221" y="5889277"/>
              <a:ext cx="609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TIME</a:t>
              </a:r>
              <a:endParaRPr lang="it-IT" sz="1100" dirty="0">
                <a:solidFill>
                  <a:schemeClr val="bg1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>
              <a:off x="243118" y="6202785"/>
              <a:ext cx="644514" cy="348519"/>
            </a:xfrm>
            <a:prstGeom prst="hexagon">
              <a:avLst>
                <a:gd name="adj" fmla="val 17812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HEADER 0</a:t>
              </a:r>
            </a:p>
          </p:txBody>
        </p:sp>
        <p:sp>
          <p:nvSpPr>
            <p:cNvPr id="58" name="Hexagon 57"/>
            <p:cNvSpPr/>
            <p:nvPr/>
          </p:nvSpPr>
          <p:spPr>
            <a:xfrm>
              <a:off x="1586776" y="6202785"/>
              <a:ext cx="757498" cy="348519"/>
            </a:xfrm>
            <a:prstGeom prst="hexagon">
              <a:avLst>
                <a:gd name="adj" fmla="val 17812"/>
                <a:gd name="vf" fmla="val 115470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REGION </a:t>
              </a:r>
            </a:p>
            <a:p>
              <a:pPr algn="ctr"/>
              <a:r>
                <a:rPr lang="en-US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HEADER</a:t>
              </a:r>
            </a:p>
          </p:txBody>
        </p:sp>
        <p:sp>
          <p:nvSpPr>
            <p:cNvPr id="59" name="Hexagon 58"/>
            <p:cNvSpPr/>
            <p:nvPr/>
          </p:nvSpPr>
          <p:spPr>
            <a:xfrm>
              <a:off x="4339996" y="6202785"/>
              <a:ext cx="583219" cy="348519"/>
            </a:xfrm>
            <a:prstGeom prst="hexagon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IDLE</a:t>
              </a:r>
            </a:p>
          </p:txBody>
        </p:sp>
        <p:sp>
          <p:nvSpPr>
            <p:cNvPr id="60" name="Hexagon 59"/>
            <p:cNvSpPr/>
            <p:nvPr/>
          </p:nvSpPr>
          <p:spPr>
            <a:xfrm>
              <a:off x="891625" y="6202785"/>
              <a:ext cx="676437" cy="348519"/>
            </a:xfrm>
            <a:prstGeom prst="hexagon">
              <a:avLst>
                <a:gd name="adj" fmla="val 17812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HEADER 1</a:t>
              </a:r>
            </a:p>
          </p:txBody>
        </p:sp>
        <p:sp>
          <p:nvSpPr>
            <p:cNvPr id="61" name="Hexagon 60"/>
            <p:cNvSpPr/>
            <p:nvPr/>
          </p:nvSpPr>
          <p:spPr>
            <a:xfrm>
              <a:off x="9393937" y="6202785"/>
              <a:ext cx="583219" cy="348519"/>
            </a:xfrm>
            <a:prstGeom prst="hexagon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IDLE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603017" y="5471040"/>
              <a:ext cx="0" cy="1039399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052" y="5471040"/>
              <a:ext cx="0" cy="1039399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07083" y="5471040"/>
              <a:ext cx="0" cy="1039399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61723" y="5471040"/>
              <a:ext cx="0" cy="1039399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779815" y="5471040"/>
              <a:ext cx="0" cy="1039399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785603" y="5471040"/>
              <a:ext cx="0" cy="1039399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982200" y="5471040"/>
              <a:ext cx="0" cy="1039399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997717" y="5865504"/>
              <a:ext cx="1140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 LONG</a:t>
              </a:r>
              <a:endParaRPr lang="en-GB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93238" y="5865504"/>
              <a:ext cx="1228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 SHORT</a:t>
              </a:r>
              <a:endParaRPr lang="en-GB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8256" y="5865504"/>
              <a:ext cx="1311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CHIP HEADER</a:t>
              </a:r>
              <a:endParaRPr lang="en-GB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696453" y="5938727"/>
              <a:ext cx="12857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CHIP TRAILER</a:t>
              </a:r>
              <a:endParaRPr lang="en-GB" sz="1400" dirty="0"/>
            </a:p>
          </p:txBody>
        </p:sp>
        <p:sp>
          <p:nvSpPr>
            <p:cNvPr id="74" name="Hexagon 73"/>
            <p:cNvSpPr/>
            <p:nvPr/>
          </p:nvSpPr>
          <p:spPr>
            <a:xfrm>
              <a:off x="2347272" y="6202785"/>
              <a:ext cx="755166" cy="348519"/>
            </a:xfrm>
            <a:prstGeom prst="hexagon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BUSY</a:t>
              </a:r>
              <a:br>
                <a:rPr lang="en-US" sz="9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ON</a:t>
              </a:r>
            </a:p>
          </p:txBody>
        </p:sp>
        <p:sp>
          <p:nvSpPr>
            <p:cNvPr id="75" name="Hexagon 74"/>
            <p:cNvSpPr/>
            <p:nvPr/>
          </p:nvSpPr>
          <p:spPr>
            <a:xfrm>
              <a:off x="8002426" y="6202785"/>
              <a:ext cx="768894" cy="348519"/>
            </a:xfrm>
            <a:prstGeom prst="hexagon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BUSY</a:t>
              </a:r>
              <a:br>
                <a:rPr lang="en-US" sz="9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OFF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6784" y="5496172"/>
              <a:ext cx="689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BUSY</a:t>
              </a:r>
              <a:endParaRPr lang="en-GB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0" y="3238440"/>
            <a:ext cx="907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BUSY- </a:t>
            </a:r>
            <a:r>
              <a:rPr lang="en-US" sz="2000" dirty="0"/>
              <a:t>chip near saturation of its data processing capabilities (multi-event buffers full). 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6089" y="3714750"/>
            <a:ext cx="8900882" cy="457200"/>
            <a:chOff x="176089" y="3409950"/>
            <a:chExt cx="8900882" cy="457200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176089" y="3790950"/>
              <a:ext cx="1796645" cy="606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7990492" y="3867150"/>
              <a:ext cx="1086479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106791" y="3409950"/>
              <a:ext cx="567478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1972734" y="3409950"/>
              <a:ext cx="134057" cy="38706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7781571" y="3409950"/>
              <a:ext cx="208921" cy="4572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4588510" y="2681208"/>
            <a:ext cx="4271913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ALPIDE simulations by ALICE show &lt;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deadtime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(busy asserted, events flagged) at 100 kHz trigger rate.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617929" y="2655808"/>
            <a:ext cx="2902492" cy="635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Busy is the way the ALPIDE informs the RU of close-in-time triggers.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31540"/>
      </p:ext>
    </p:extLst>
  </p:cSld>
  <p:clrMapOvr>
    <a:masterClrMapping/>
  </p:clrMapOvr>
</p:sld>
</file>

<file path=ppt/theme/theme1.xml><?xml version="1.0" encoding="utf-8"?>
<a:theme xmlns:a="http://schemas.openxmlformats.org/drawingml/2006/main" name="MVTX_Directors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MVTX_Directors_Review</Template>
  <TotalTime>4187</TotalTime>
  <Words>2847</Words>
  <Application>Microsoft Macintosh PowerPoint</Application>
  <PresentationFormat>On-screen Show (16:9)</PresentationFormat>
  <Paragraphs>769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 (Headings)</vt:lpstr>
      <vt:lpstr>Calibri-Bold</vt:lpstr>
      <vt:lpstr>Arial</vt:lpstr>
      <vt:lpstr>Arial Narrow</vt:lpstr>
      <vt:lpstr>Calibri</vt:lpstr>
      <vt:lpstr>Calibri Light</vt:lpstr>
      <vt:lpstr>MVTX_Directors_Review</vt:lpstr>
      <vt:lpstr>Integration of staves + RU + FELIX  into sPHENIX</vt:lpstr>
      <vt:lpstr>Charge</vt:lpstr>
      <vt:lpstr>Acronyms</vt:lpstr>
      <vt:lpstr>MVTX Electronics Overview</vt:lpstr>
      <vt:lpstr>9-sensor Stave Highlights</vt:lpstr>
      <vt:lpstr>9-sensor Stave Highlights</vt:lpstr>
      <vt:lpstr>Timing</vt:lpstr>
      <vt:lpstr>ALPIDE in triggered mode, RU trigger filtering</vt:lpstr>
      <vt:lpstr>ALPIDE Data format and BUSY</vt:lpstr>
      <vt:lpstr>TMR protection on ALPIDE</vt:lpstr>
      <vt:lpstr>ALPIDE Radiation Upsets</vt:lpstr>
      <vt:lpstr>Readout Unit Highlights</vt:lpstr>
      <vt:lpstr>Samtec cables</vt:lpstr>
      <vt:lpstr>Readout Unit</vt:lpstr>
      <vt:lpstr>System Power Overview</vt:lpstr>
      <vt:lpstr>Power Board Radiation</vt:lpstr>
      <vt:lpstr>PowerPoint Presentation</vt:lpstr>
      <vt:lpstr>FELIX (also used by sPHENIX TPC)</vt:lpstr>
      <vt:lpstr>FELIX Clock Distribution </vt:lpstr>
      <vt:lpstr>MVTX Full Chain</vt:lpstr>
      <vt:lpstr>sPHENIX DAQ Architecture</vt:lpstr>
      <vt:lpstr>RCDAQ</vt:lpstr>
      <vt:lpstr>PowerPoint Presentation</vt:lpstr>
      <vt:lpstr>Test Beam Block Diagram</vt:lpstr>
      <vt:lpstr>Test Beam Results</vt:lpstr>
      <vt:lpstr>Estimated Data Rate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Director’s Review</dc:title>
  <dc:creator>Alex Tkatchev</dc:creator>
  <cp:lastModifiedBy>Ming Liu</cp:lastModifiedBy>
  <cp:revision>105</cp:revision>
  <cp:lastPrinted>2019-06-26T23:59:18Z</cp:lastPrinted>
  <dcterms:created xsi:type="dcterms:W3CDTF">2018-07-11T03:40:47Z</dcterms:created>
  <dcterms:modified xsi:type="dcterms:W3CDTF">2019-06-27T21:12:22Z</dcterms:modified>
</cp:coreProperties>
</file>