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604" r:id="rId2"/>
    <p:sldId id="573" r:id="rId3"/>
    <p:sldId id="560" r:id="rId4"/>
    <p:sldId id="603" r:id="rId5"/>
    <p:sldId id="382" r:id="rId6"/>
    <p:sldId id="272" r:id="rId7"/>
    <p:sldId id="589" r:id="rId8"/>
    <p:sldId id="600" r:id="rId9"/>
    <p:sldId id="601" r:id="rId10"/>
    <p:sldId id="602" r:id="rId11"/>
    <p:sldId id="316" r:id="rId12"/>
    <p:sldId id="572" r:id="rId13"/>
    <p:sldId id="406" r:id="rId14"/>
    <p:sldId id="400" r:id="rId15"/>
    <p:sldId id="424" r:id="rId16"/>
    <p:sldId id="423" r:id="rId17"/>
    <p:sldId id="425" r:id="rId18"/>
    <p:sldId id="409" r:id="rId19"/>
    <p:sldId id="327" r:id="rId20"/>
    <p:sldId id="333" r:id="rId21"/>
    <p:sldId id="334" r:id="rId22"/>
    <p:sldId id="571" r:id="rId23"/>
    <p:sldId id="561" r:id="rId24"/>
    <p:sldId id="562" r:id="rId25"/>
    <p:sldId id="563" r:id="rId26"/>
    <p:sldId id="371" r:id="rId27"/>
    <p:sldId id="564" r:id="rId28"/>
    <p:sldId id="565" r:id="rId29"/>
    <p:sldId id="56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70"/>
    <p:restoredTop sz="94689"/>
  </p:normalViewPr>
  <p:slideViewPr>
    <p:cSldViewPr snapToGrid="0" snapToObjects="1">
      <p:cViewPr varScale="1">
        <p:scale>
          <a:sx n="132" d="100"/>
          <a:sy n="132" d="100"/>
        </p:scale>
        <p:origin x="192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309BF-6648-5E4F-863B-9DA084FA0DEA}" type="datetimeFigureOut">
              <a:rPr lang="en-US" smtClean="0"/>
              <a:t>7/11/18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7D3FC-C5EA-9948-96DB-54D29836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5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9FA0E-ECB2-9841-A4A1-7DD06AF70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DE3D0-5DDD-614C-8167-2D9BA163D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9AD9B-46E6-3244-B659-3A3116F9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8C1F-A527-1D44-A234-0EB366433774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15AA6-7C5A-4749-8572-1316A035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E1121-BB51-134E-9F64-07B022D5C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4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9153-E27D-F545-88D8-16C5EE0E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60B3F-75C7-1844-8FEC-DAA1A6A5D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6DB58-07E2-6D47-8B6F-9A23EF347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954D-8C60-1146-B9A7-A11C6E805F03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A809C-D86F-064E-B574-4F78E125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8649E-715D-2240-8C7D-155893F8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05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CDD9CB-A55C-2343-AC1E-619186AE9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D4285-1A27-EE47-ABA7-1D5C512FE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6BC9A-229A-F842-BA7F-C60A6B05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B872-0A9D-AD41-B71D-C08F423D73C4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FB345-D526-754E-A3A4-5E8F95A96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D7EE5-C487-2B4C-AB8B-915E129F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07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43934" y="476590"/>
            <a:ext cx="11904133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20611" y="6597440"/>
            <a:ext cx="1824307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ALICE ITS UPGRADE</a:t>
            </a: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844917" y="6669451"/>
            <a:ext cx="9819856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11664773" y="6530485"/>
            <a:ext cx="48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43934" y="44530"/>
            <a:ext cx="11904133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934" y="44470"/>
            <a:ext cx="11904133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49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068D1-B397-0B47-8C20-545D42E2D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72F45-0239-9A4F-BCCE-FE58A18E3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0899D-CE04-F741-A4D5-0C95A0EE7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93F29-7EE0-224D-ADFD-02809FF76D82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CBD85-37B7-EE44-B7EA-8A90488A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2511A-F353-3646-B04C-DD042BB5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6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345E9-B9F8-A042-BB7A-2CD09ABB1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90ABF-4657-2645-A8C3-5A4D325AA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7557F-CB97-C642-B5FA-195F196B6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A0830-146D-3542-B27F-0D483383B841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13899-BAA3-494A-8084-BF4BC989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8D787-FFE8-4241-BFAB-027E9A8F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40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77CE-A967-3640-9D13-A1B2A460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887F3-D2AB-1E42-8CD6-7ED8F9340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23F6E-1D10-F446-B2B5-0B46512E4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FE24A-0E78-6748-801A-69846BF60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DA17-2BBC-3A42-AE8A-BBCB40398459}" type="datetime1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EEBE7-E5E6-944F-9C5E-7C43FB53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4A8DF-C8AD-D04D-B96E-05F416C1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6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B9CCE-B5AF-C24E-9796-77840B76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30CAF-3065-F545-A1CE-4158E5CD4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AAD60-15A4-E04C-87AB-A5E663229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2ACFD-92F5-FC4E-9CED-FFF2F659A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7EA54-7650-0E4A-BB7E-4C0286D6C4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CE498B-A869-A749-BFE0-635E36F2C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4133F-A366-9B48-8111-E921AF135AB6}" type="datetime1">
              <a:rPr lang="en-US" smtClean="0"/>
              <a:t>7/11/18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74487C-EFBF-9D47-A5AF-3DA01F9E1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AA5FD2-9BC3-9444-B485-9AA76227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67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F4FB1-8DB3-494D-A43E-FAB377BFB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F56CB9-4386-5D45-8E69-230A50CE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B8AF-CE77-EE4D-9081-CD8AA42D6015}" type="datetime1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E3FA7-316F-1E43-9036-3F9765D9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6F9DD-7100-E745-908C-3AECEA52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9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2007FE-66A6-BF43-9FDF-E3C3040C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2722-E3E2-C844-9AFC-21422FC334C5}" type="datetime1">
              <a:rPr lang="en-US" smtClean="0"/>
              <a:t>7/11/18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4ADBE5-4C8D-6F40-8FEB-B5ACBF9E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C8CC2-2A35-5C46-8A45-D9C19354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35BDE-FA30-DE42-8754-25B1C126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2DF7A-35A5-EB41-9892-5F66B41EF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82AFE-26F8-AF4E-A375-95E2F60CF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FC4B3-53B3-AA4C-81BE-ACFFB26B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A17E-31F9-BB45-9004-F81FDC8D6B70}" type="datetime1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6B1B66-B79E-6E42-9C27-90D7B822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4D1E2-E183-E44B-BF35-B81DCA9E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0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1072-904A-244F-BF28-BCB771B72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33DCC9-0E91-1843-8F3C-DB57E41451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16633-355D-904F-9A2E-970B92E1B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3D620-082A-CE4A-955F-55F463F4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9B8B-88A1-164A-A78A-ED417EB53B3B}" type="datetime1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986FE-09A5-944D-8579-5E3420C1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3AEB0-4D2B-A242-B88D-C82A3BE0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26378A-1774-954E-A89F-4224F455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BCEC2-F30E-AF43-A509-B0B33E02D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A5B60-ED59-0149-9E1E-17BBAFFEA4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B1848-6B51-5E47-BEB6-08D66595F7FA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400F1-07DC-5443-BE5A-B6E4DDBDA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9F9D0-F09D-A84A-BA25-A9AA61A29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D181D-51C9-4A4A-A42A-8E78C586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1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9ACA21-30A3-2344-93F5-34B359542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3993"/>
          </a:xfrm>
        </p:spPr>
        <p:txBody>
          <a:bodyPr/>
          <a:lstStyle/>
          <a:p>
            <a:r>
              <a:rPr lang="en-US" dirty="0"/>
              <a:t>sPHENIX MVTX Radiation Dosage after 5 years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86EEA-64D2-064D-A9FB-89D1575F7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04" y="1499118"/>
            <a:ext cx="4746220" cy="65872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C4C4ED3-0C29-D946-A2EE-D8A872F29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630307"/>
              </p:ext>
            </p:extLst>
          </p:nvPr>
        </p:nvGraphicFramePr>
        <p:xfrm>
          <a:off x="360785" y="2575366"/>
          <a:ext cx="1129626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252">
                  <a:extLst>
                    <a:ext uri="{9D8B030D-6E8A-4147-A177-3AD203B41FA5}">
                      <a16:colId xmlns:a16="http://schemas.microsoft.com/office/drawing/2014/main" val="1118978250"/>
                    </a:ext>
                  </a:extLst>
                </a:gridCol>
                <a:gridCol w="2259252">
                  <a:extLst>
                    <a:ext uri="{9D8B030D-6E8A-4147-A177-3AD203B41FA5}">
                      <a16:colId xmlns:a16="http://schemas.microsoft.com/office/drawing/2014/main" val="2745886971"/>
                    </a:ext>
                  </a:extLst>
                </a:gridCol>
                <a:gridCol w="2259252">
                  <a:extLst>
                    <a:ext uri="{9D8B030D-6E8A-4147-A177-3AD203B41FA5}">
                      <a16:colId xmlns:a16="http://schemas.microsoft.com/office/drawing/2014/main" val="3918505291"/>
                    </a:ext>
                  </a:extLst>
                </a:gridCol>
                <a:gridCol w="2259252">
                  <a:extLst>
                    <a:ext uri="{9D8B030D-6E8A-4147-A177-3AD203B41FA5}">
                      <a16:colId xmlns:a16="http://schemas.microsoft.com/office/drawing/2014/main" val="4243768923"/>
                    </a:ext>
                  </a:extLst>
                </a:gridCol>
                <a:gridCol w="2259252">
                  <a:extLst>
                    <a:ext uri="{9D8B030D-6E8A-4147-A177-3AD203B41FA5}">
                      <a16:colId xmlns:a16="http://schemas.microsoft.com/office/drawing/2014/main" val="4233495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&lt;R&gt;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TID, </a:t>
                      </a:r>
                      <a:r>
                        <a:rPr lang="en-US" dirty="0" err="1"/>
                        <a:t>krad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NIEL (1), 10</a:t>
                      </a:r>
                      <a:r>
                        <a:rPr lang="en-US" baseline="30000" dirty="0"/>
                        <a:t>12</a:t>
                      </a:r>
                      <a:r>
                        <a:rPr lang="en-US" dirty="0"/>
                        <a:t>N</a:t>
                      </a:r>
                      <a:r>
                        <a:rPr lang="en-US" baseline="-25000" dirty="0"/>
                        <a:t>eq</a:t>
                      </a:r>
                      <a:r>
                        <a:rPr lang="en-US" dirty="0"/>
                        <a:t>/cm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NIEL(2), 10</a:t>
                      </a:r>
                      <a:r>
                        <a:rPr lang="en-US" baseline="30000" dirty="0"/>
                        <a:t>12</a:t>
                      </a:r>
                      <a:r>
                        <a:rPr lang="en-US" dirty="0"/>
                        <a:t>N</a:t>
                      </a:r>
                      <a:r>
                        <a:rPr lang="en-US" baseline="-25000" dirty="0"/>
                        <a:t>eq</a:t>
                      </a:r>
                      <a:r>
                        <a:rPr lang="en-US" dirty="0"/>
                        <a:t>/cm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16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 (scaling =1)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92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 (scaling = 0.61)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97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 (scaling=0.43)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301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ALICE L0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2.2(Min.)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273 </a:t>
                      </a:r>
                    </a:p>
                    <a:p>
                      <a:pPr algn="r"/>
                      <a:r>
                        <a:rPr lang="en-US" dirty="0"/>
                        <a:t>(tested OK up to 500)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1.7</a:t>
                      </a:r>
                    </a:p>
                    <a:p>
                      <a:pPr algn="r"/>
                      <a:r>
                        <a:rPr lang="en-US" dirty="0"/>
                        <a:t>(tested OK up to 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4784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C8D315B-AEAE-4448-8AC5-DDE0CE1CA355}"/>
              </a:ext>
            </a:extLst>
          </p:cNvPr>
          <p:cNvSpPr txBox="1"/>
          <p:nvPr/>
        </p:nvSpPr>
        <p:spPr>
          <a:xfrm>
            <a:off x="547396" y="5088294"/>
            <a:ext cx="5361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</a:t>
            </a:r>
          </a:p>
          <a:p>
            <a:r>
              <a:rPr lang="en-US" dirty="0"/>
              <a:t>- TID scales with Dosage, high energy particles</a:t>
            </a:r>
          </a:p>
          <a:p>
            <a:r>
              <a:rPr lang="en-US" dirty="0"/>
              <a:t>- NIEL(1): cross section scaling, from ALICE</a:t>
            </a:r>
          </a:p>
          <a:p>
            <a:r>
              <a:rPr lang="en-US" dirty="0"/>
              <a:t>- NIEL(2): phenix measurements, scaled to sPHENIX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9BB55-4049-4842-A698-333816A5D4A3}"/>
              </a:ext>
            </a:extLst>
          </p:cNvPr>
          <p:cNvSpPr txBox="1"/>
          <p:nvPr/>
        </p:nvSpPr>
        <p:spPr>
          <a:xfrm>
            <a:off x="6885992" y="5088294"/>
            <a:ext cx="4771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/>
              <a:t>part</a:t>
            </a:r>
            <a:r>
              <a:rPr lang="en-US" dirty="0"/>
              <a:t>(sPHENIX, 200GeV) = 109.1, (0-92.2%)</a:t>
            </a:r>
          </a:p>
          <a:p>
            <a:r>
              <a:rPr lang="en-US" dirty="0" err="1"/>
              <a:t>N_coll</a:t>
            </a:r>
            <a:r>
              <a:rPr lang="en-US" dirty="0"/>
              <a:t> = 4.1</a:t>
            </a:r>
          </a:p>
          <a:p>
            <a:endParaRPr lang="en-US" dirty="0"/>
          </a:p>
          <a:p>
            <a:r>
              <a:rPr lang="en-US" dirty="0" err="1"/>
              <a:t>N</a:t>
            </a:r>
            <a:r>
              <a:rPr lang="en-US" baseline="-25000" dirty="0" err="1"/>
              <a:t>part</a:t>
            </a:r>
            <a:r>
              <a:rPr lang="en-US" dirty="0"/>
              <a:t>(ALICE, 5.5TeV) = 113.9 (0-100%)</a:t>
            </a:r>
          </a:p>
          <a:p>
            <a:r>
              <a:rPr lang="en-US" dirty="0" err="1"/>
              <a:t>N_coll</a:t>
            </a:r>
            <a:r>
              <a:rPr lang="en-US" dirty="0"/>
              <a:t>(ALICE) = 5.58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097F7C3B-62C3-0144-A808-9C280E494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54B4-577B-7047-BBAD-3176D6C0EFCB}" type="datetime1">
              <a:rPr lang="en-US" smtClean="0"/>
              <a:t>7/11/18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2F117EA-6320-B246-A649-68FB2B5C6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EA3D352-5189-BB46-AC4C-8C001542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181D-51C9-4A4A-A42A-8E78C58688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33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C1A-7362-4541-9FC2-0FF08A3173BD}" type="datetime1">
              <a:rPr lang="en-US" smtClean="0"/>
              <a:t>7/11/18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844893"/>
            <a:ext cx="10695401" cy="60131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 flipH="1">
            <a:off x="3581400" y="537275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Pixel Sensor Chip – Resolution and Cluster Size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25130" y="229498"/>
            <a:ext cx="3029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L. Musa – 7/26/2017 DOE review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4036" y="152400"/>
            <a:ext cx="9896764" cy="289049"/>
          </a:xfrm>
        </p:spPr>
        <p:txBody>
          <a:bodyPr>
            <a:normAutofit fontScale="90000"/>
          </a:bodyPr>
          <a:lstStyle/>
          <a:p>
            <a:r>
              <a:rPr lang="en-US" dirty="0"/>
              <a:t>Staves – Specification/radiation tolerance</a:t>
            </a:r>
          </a:p>
        </p:txBody>
      </p:sp>
    </p:spTree>
    <p:extLst>
      <p:ext uri="{BB962C8B-B14F-4D97-AF65-F5344CB8AC3E}">
        <p14:creationId xmlns:p14="http://schemas.microsoft.com/office/powerpoint/2010/main" val="325286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44521" y="13482"/>
            <a:ext cx="8229600" cy="1004574"/>
          </a:xfrm>
        </p:spPr>
        <p:txBody>
          <a:bodyPr>
            <a:normAutofit/>
          </a:bodyPr>
          <a:lstStyle/>
          <a:p>
            <a:r>
              <a:rPr lang="en-US" sz="3600" dirty="0"/>
              <a:t>Expected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D247-DA9E-B444-AB1B-AB4550BD374F}" type="datetime1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81" y="963862"/>
            <a:ext cx="5996820" cy="238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1295370"/>
            <a:ext cx="7554906" cy="1838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8553803" y="908378"/>
            <a:ext cx="1561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7989766" y="1367693"/>
            <a:ext cx="1654419" cy="1649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971" y="3509285"/>
            <a:ext cx="7886700" cy="13524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Projected sPHENIX radiation level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2"/>
            <a:r>
              <a:rPr lang="en-US" dirty="0">
                <a:sym typeface="Wingdings" pitchFamily="2" charset="2"/>
              </a:rPr>
              <a:t>@R=10cm, D_AA = 214/50 x 0.2x10</a:t>
            </a:r>
            <a:r>
              <a:rPr lang="en-US" baseline="30000" dirty="0">
                <a:sym typeface="Wingdings" pitchFamily="2" charset="2"/>
              </a:rPr>
              <a:t>12</a:t>
            </a:r>
            <a:r>
              <a:rPr lang="en-US" dirty="0">
                <a:sym typeface="Wingdings" pitchFamily="2" charset="2"/>
              </a:rPr>
              <a:t> = 0.86x10</a:t>
            </a:r>
            <a:r>
              <a:rPr lang="en-US" baseline="30000" dirty="0">
                <a:sym typeface="Wingdings" pitchFamily="2" charset="2"/>
              </a:rPr>
              <a:t>12 </a:t>
            </a:r>
            <a:r>
              <a:rPr lang="en-US" dirty="0" err="1">
                <a:sym typeface="Wingdings" pitchFamily="2" charset="2"/>
              </a:rPr>
              <a:t>N</a:t>
            </a:r>
            <a:r>
              <a:rPr lang="en-US" baseline="-25000" dirty="0" err="1">
                <a:sym typeface="Wingdings" pitchFamily="2" charset="2"/>
              </a:rPr>
              <a:t>eq</a:t>
            </a:r>
            <a:r>
              <a:rPr lang="en-US" dirty="0">
                <a:sym typeface="Wingdings" pitchFamily="2" charset="2"/>
              </a:rPr>
              <a:t>/cm</a:t>
            </a:r>
            <a:r>
              <a:rPr lang="en-US" baseline="30000" dirty="0">
                <a:sym typeface="Wingdings" pitchFamily="2" charset="2"/>
              </a:rPr>
              <a:t>2</a:t>
            </a:r>
            <a:endParaRPr lang="en-US" baseline="30000" dirty="0"/>
          </a:p>
          <a:p>
            <a:pPr lvl="1"/>
            <a:r>
              <a:rPr lang="en-US" dirty="0"/>
              <a:t>pp/</a:t>
            </a:r>
            <a:r>
              <a:rPr lang="en-US" dirty="0" err="1"/>
              <a:t>pA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lvl="2"/>
            <a:r>
              <a:rPr lang="en-US" dirty="0">
                <a:sym typeface="Wingdings" pitchFamily="2" charset="2"/>
              </a:rPr>
              <a:t>@R=10cm, </a:t>
            </a:r>
            <a:r>
              <a:rPr lang="en-US" dirty="0"/>
              <a:t> </a:t>
            </a:r>
            <a:r>
              <a:rPr lang="en-US" dirty="0" err="1"/>
              <a:t>D_pp</a:t>
            </a:r>
            <a:r>
              <a:rPr lang="en-US" dirty="0"/>
              <a:t> = 1340/700 x 0.3x10</a:t>
            </a:r>
            <a:r>
              <a:rPr lang="en-US" baseline="30000" dirty="0"/>
              <a:t>12</a:t>
            </a:r>
            <a:r>
              <a:rPr lang="en-US" dirty="0"/>
              <a:t> = 0.57x10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>
                <a:sym typeface="Wingdings" pitchFamily="2" charset="2"/>
              </a:rPr>
              <a:t>N</a:t>
            </a:r>
            <a:r>
              <a:rPr lang="en-US" baseline="-25000" dirty="0" err="1">
                <a:sym typeface="Wingdings" pitchFamily="2" charset="2"/>
              </a:rPr>
              <a:t>eq</a:t>
            </a:r>
            <a:r>
              <a:rPr lang="en-US" dirty="0">
                <a:sym typeface="Wingdings" pitchFamily="2" charset="2"/>
              </a:rPr>
              <a:t>/cm</a:t>
            </a:r>
            <a:r>
              <a:rPr lang="en-US" baseline="30000" dirty="0">
                <a:sym typeface="Wingdings" pitchFamily="2" charset="2"/>
              </a:rPr>
              <a:t>2</a:t>
            </a:r>
            <a:endParaRPr lang="en-US" baseline="30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2152650" y="4940579"/>
            <a:ext cx="6187848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Projected sPHENIX MVTX  fluence, L0 = 0.6 ~ 1.7 x10</a:t>
            </a:r>
            <a:r>
              <a:rPr lang="en-US" b="1" baseline="30000" dirty="0">
                <a:solidFill>
                  <a:srgbClr val="FF0000"/>
                </a:solidFill>
              </a:rPr>
              <a:t>13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</a:t>
            </a:r>
            <a:r>
              <a:rPr lang="en-US" b="1" baseline="-25000" dirty="0" err="1">
                <a:solidFill>
                  <a:srgbClr val="FF0000"/>
                </a:solidFill>
              </a:rPr>
              <a:t>eq</a:t>
            </a:r>
            <a:r>
              <a:rPr lang="en-US" b="1" dirty="0">
                <a:solidFill>
                  <a:srgbClr val="FF0000"/>
                </a:solidFill>
              </a:rPr>
              <a:t>/cm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b="1" baseline="30000" dirty="0">
              <a:solidFill>
                <a:srgbClr val="FF0000"/>
              </a:solidFill>
            </a:endParaRPr>
          </a:p>
          <a:p>
            <a:r>
              <a:rPr lang="en-US" dirty="0"/>
              <a:t>Fluences:</a:t>
            </a:r>
          </a:p>
          <a:p>
            <a:pPr lvl="1"/>
            <a:r>
              <a:rPr lang="en-US" sz="1600" dirty="0"/>
              <a:t> L1 = 0.6 x L0</a:t>
            </a:r>
          </a:p>
          <a:p>
            <a:pPr lvl="1"/>
            <a:r>
              <a:rPr lang="en-US" sz="1600" dirty="0"/>
              <a:t> L2 = 0.4 x L0</a:t>
            </a:r>
            <a:endParaRPr lang="en-US" dirty="0"/>
          </a:p>
          <a:p>
            <a:r>
              <a:rPr lang="en-US" dirty="0"/>
              <a:t>Within the ALIPDE performance specs.</a:t>
            </a:r>
          </a:p>
        </p:txBody>
      </p:sp>
    </p:spTree>
    <p:extLst>
      <p:ext uri="{BB962C8B-B14F-4D97-AF65-F5344CB8AC3E}">
        <p14:creationId xmlns:p14="http://schemas.microsoft.com/office/powerpoint/2010/main" val="356469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950" y="44471"/>
            <a:ext cx="8928100" cy="450110"/>
          </a:xfrm>
        </p:spPr>
        <p:txBody>
          <a:bodyPr>
            <a:normAutofit/>
          </a:bodyPr>
          <a:lstStyle/>
          <a:p>
            <a:r>
              <a:rPr lang="en-US" dirty="0"/>
              <a:t>ITS Radiation Load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631950" y="1109935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="1" baseline="300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0" baseline="30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31950" y="5418540"/>
            <a:ext cx="8923632" cy="292801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65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56115"/>
          </a:xfrm>
        </p:spPr>
        <p:txBody>
          <a:bodyPr>
            <a:normAutofit/>
          </a:bodyPr>
          <a:lstStyle/>
          <a:p>
            <a:r>
              <a:rPr lang="en-US" sz="3200" dirty="0"/>
              <a:t>Expected Luminosities and Collision Rates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8E1B-8C21-FB45-8B1A-29C62D155EF1}" type="datetime1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" b="14738"/>
          <a:stretch/>
        </p:blipFill>
        <p:spPr>
          <a:xfrm>
            <a:off x="2140858" y="930753"/>
            <a:ext cx="8069943" cy="54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7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2751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/>
              <a:t>dN</a:t>
            </a:r>
            <a:r>
              <a:rPr lang="en-US" sz="3200" dirty="0"/>
              <a:t>/</a:t>
            </a:r>
            <a:r>
              <a:rPr lang="en-US" sz="3200" dirty="0" err="1"/>
              <a:t>dη</a:t>
            </a:r>
            <a:r>
              <a:rPr lang="en-US" sz="3200" dirty="0"/>
              <a:t> in </a:t>
            </a:r>
            <a:r>
              <a:rPr lang="en-US" sz="3200" dirty="0" err="1"/>
              <a:t>p+p</a:t>
            </a:r>
            <a:r>
              <a:rPr lang="en-US" sz="3200" dirty="0"/>
              <a:t>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22214"/>
            <a:ext cx="8229600" cy="5083006"/>
          </a:xfrm>
        </p:spPr>
        <p:txBody>
          <a:bodyPr/>
          <a:lstStyle/>
          <a:p>
            <a:r>
              <a:rPr lang="en-US" dirty="0"/>
              <a:t>With |</a:t>
            </a:r>
            <a:r>
              <a:rPr lang="en-US" dirty="0" err="1"/>
              <a:t>η</a:t>
            </a:r>
            <a:r>
              <a:rPr lang="en-US" dirty="0"/>
              <a:t>|&lt;2.0 region, </a:t>
            </a:r>
            <a:r>
              <a:rPr lang="en-US" dirty="0" err="1"/>
              <a:t>dN</a:t>
            </a:r>
            <a:r>
              <a:rPr lang="en-US" dirty="0"/>
              <a:t>(ALICE) ~2.9*</a:t>
            </a:r>
            <a:r>
              <a:rPr lang="en-US" dirty="0" err="1"/>
              <a:t>dN</a:t>
            </a:r>
            <a:r>
              <a:rPr lang="en-US" dirty="0"/>
              <a:t>(sPHENIX).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4E99E-9653-CD47-A5E6-DFCE5FB48150}" type="datetime1">
              <a:rPr lang="en-US" smtClean="0"/>
              <a:t>7/11/18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1" y="1773879"/>
            <a:ext cx="9143999" cy="4273327"/>
            <a:chOff x="0" y="1773878"/>
            <a:chExt cx="9143999" cy="4273327"/>
          </a:xfrm>
        </p:grpSpPr>
        <p:pic>
          <p:nvPicPr>
            <p:cNvPr id="10" name="Picture 9" descr="Projection_pp_dNdet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69142" y="3873588"/>
              <a:ext cx="12941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sPHENIX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29048" y="3873588"/>
              <a:ext cx="12820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789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2751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/>
              <a:t>dN</a:t>
            </a:r>
            <a:r>
              <a:rPr lang="en-US" sz="3200" dirty="0"/>
              <a:t>/</a:t>
            </a:r>
            <a:r>
              <a:rPr lang="en-US" sz="3200" dirty="0" err="1"/>
              <a:t>dη</a:t>
            </a:r>
            <a:r>
              <a:rPr lang="en-US" sz="3200" dirty="0"/>
              <a:t> in MB </a:t>
            </a:r>
            <a:r>
              <a:rPr lang="en-US" sz="3200" dirty="0" err="1"/>
              <a:t>Au+Au</a:t>
            </a:r>
            <a:r>
              <a:rPr lang="en-US" sz="3200" dirty="0"/>
              <a:t>/</a:t>
            </a:r>
            <a:r>
              <a:rPr lang="en-US" sz="3200" dirty="0" err="1"/>
              <a:t>Pb+Pb</a:t>
            </a:r>
            <a:r>
              <a:rPr lang="en-US" sz="3200" dirty="0"/>
              <a:t>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22214"/>
            <a:ext cx="8229600" cy="5083006"/>
          </a:xfrm>
        </p:spPr>
        <p:txBody>
          <a:bodyPr/>
          <a:lstStyle/>
          <a:p>
            <a:r>
              <a:rPr lang="en-US" dirty="0"/>
              <a:t>With |</a:t>
            </a:r>
            <a:r>
              <a:rPr lang="en-US" dirty="0" err="1"/>
              <a:t>η</a:t>
            </a:r>
            <a:r>
              <a:rPr lang="en-US" dirty="0"/>
              <a:t>|&lt;2.0 region, </a:t>
            </a:r>
            <a:r>
              <a:rPr lang="en-US" dirty="0" err="1"/>
              <a:t>dN</a:t>
            </a:r>
            <a:r>
              <a:rPr lang="en-US" dirty="0"/>
              <a:t>(ALICE) ~4.6*</a:t>
            </a:r>
            <a:r>
              <a:rPr lang="en-US" dirty="0" err="1"/>
              <a:t>dN</a:t>
            </a:r>
            <a:r>
              <a:rPr lang="en-US" dirty="0"/>
              <a:t>(</a:t>
            </a:r>
            <a:r>
              <a:rPr lang="en-US" dirty="0" err="1"/>
              <a:t>sPHENIX</a:t>
            </a:r>
            <a:r>
              <a:rPr lang="en-US" dirty="0"/>
              <a:t>).</a:t>
            </a:r>
          </a:p>
          <a:p>
            <a:r>
              <a:rPr lang="en-US" dirty="0" err="1"/>
              <a:t>Ncoll</a:t>
            </a:r>
            <a:r>
              <a:rPr lang="en-US" dirty="0"/>
              <a:t>(</a:t>
            </a:r>
            <a:r>
              <a:rPr lang="en-US" dirty="0" err="1"/>
              <a:t>Au+Au</a:t>
            </a:r>
            <a:r>
              <a:rPr lang="en-US" dirty="0"/>
              <a:t>)=258, </a:t>
            </a:r>
            <a:r>
              <a:rPr lang="en-US" dirty="0" err="1"/>
              <a:t>Ncoll</a:t>
            </a:r>
            <a:r>
              <a:rPr lang="en-US" dirty="0"/>
              <a:t>(</a:t>
            </a:r>
            <a:r>
              <a:rPr lang="en-US" dirty="0" err="1"/>
              <a:t>Pb+Pb</a:t>
            </a:r>
            <a:r>
              <a:rPr lang="en-US" dirty="0"/>
              <a:t>)=401.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Projection_HI_MB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83024"/>
            <a:ext cx="9144000" cy="4273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3143" y="3873588"/>
            <a:ext cx="1294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sPHENIX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3049" y="3873588"/>
            <a:ext cx="1282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ALICE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4C1168D-3FF8-0A48-B4C5-93D325BD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8ED2-E1A6-4943-BDFC-07BB8B7B8B54}" type="datetime1">
              <a:rPr lang="en-US" smtClean="0"/>
              <a:t>7/11/18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3B46AA-05E2-A640-B42A-5FF7881F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</p:spTree>
    <p:extLst>
      <p:ext uri="{BB962C8B-B14F-4D97-AF65-F5344CB8AC3E}">
        <p14:creationId xmlns:p14="http://schemas.microsoft.com/office/powerpoint/2010/main" val="159739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2751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/>
              <a:t>dN</a:t>
            </a:r>
            <a:r>
              <a:rPr lang="en-US" sz="3200" dirty="0"/>
              <a:t>/</a:t>
            </a:r>
            <a:r>
              <a:rPr lang="en-US" sz="3200" dirty="0" err="1"/>
              <a:t>dη</a:t>
            </a:r>
            <a:r>
              <a:rPr lang="en-US" sz="3200" dirty="0"/>
              <a:t> in 0-10% </a:t>
            </a:r>
            <a:r>
              <a:rPr lang="en-US" sz="3200" dirty="0" err="1"/>
              <a:t>Au+Au</a:t>
            </a:r>
            <a:r>
              <a:rPr lang="en-US" sz="3200" dirty="0"/>
              <a:t>/</a:t>
            </a:r>
            <a:r>
              <a:rPr lang="en-US" sz="3200" dirty="0" err="1"/>
              <a:t>Pb+Pb</a:t>
            </a:r>
            <a:r>
              <a:rPr lang="en-US" sz="3200" dirty="0"/>
              <a:t>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22214"/>
            <a:ext cx="8229600" cy="5083006"/>
          </a:xfrm>
        </p:spPr>
        <p:txBody>
          <a:bodyPr/>
          <a:lstStyle/>
          <a:p>
            <a:r>
              <a:rPr lang="en-US" dirty="0"/>
              <a:t>With |</a:t>
            </a:r>
            <a:r>
              <a:rPr lang="en-US" dirty="0" err="1"/>
              <a:t>η</a:t>
            </a:r>
            <a:r>
              <a:rPr lang="en-US" dirty="0"/>
              <a:t>|&lt;2.0 region, </a:t>
            </a:r>
            <a:r>
              <a:rPr lang="en-US" dirty="0" err="1"/>
              <a:t>dN</a:t>
            </a:r>
            <a:r>
              <a:rPr lang="en-US" dirty="0"/>
              <a:t>(ALICE) ~5.1*</a:t>
            </a:r>
            <a:r>
              <a:rPr lang="en-US" dirty="0" err="1"/>
              <a:t>dN</a:t>
            </a:r>
            <a:r>
              <a:rPr lang="en-US" dirty="0"/>
              <a:t>(</a:t>
            </a:r>
            <a:r>
              <a:rPr lang="en-US" dirty="0" err="1"/>
              <a:t>sPHENIX</a:t>
            </a:r>
            <a:r>
              <a:rPr lang="en-US" dirty="0"/>
              <a:t>).</a:t>
            </a:r>
          </a:p>
          <a:p>
            <a:r>
              <a:rPr lang="en-US" dirty="0" err="1"/>
              <a:t>Ncoll</a:t>
            </a:r>
            <a:r>
              <a:rPr lang="en-US" dirty="0"/>
              <a:t>(</a:t>
            </a:r>
            <a:r>
              <a:rPr lang="en-US" dirty="0" err="1"/>
              <a:t>Au+Au</a:t>
            </a:r>
            <a:r>
              <a:rPr lang="en-US" dirty="0"/>
              <a:t>)=962, </a:t>
            </a:r>
            <a:r>
              <a:rPr lang="en-US" dirty="0" err="1"/>
              <a:t>Ncoll</a:t>
            </a:r>
            <a:r>
              <a:rPr lang="en-US" dirty="0"/>
              <a:t>(</a:t>
            </a:r>
            <a:r>
              <a:rPr lang="en-US" dirty="0" err="1"/>
              <a:t>Pb+Pb</a:t>
            </a:r>
            <a:r>
              <a:rPr lang="en-US" dirty="0"/>
              <a:t>)=1670.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Projection_HI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83024"/>
            <a:ext cx="9144000" cy="4273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3143" y="3873588"/>
            <a:ext cx="1294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sPHENIX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3049" y="3873588"/>
            <a:ext cx="1282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4169D-F1B9-DF4F-97E4-92E1E877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928-9AA5-484C-8818-7DDB86AF097F}" type="datetime1">
              <a:rPr lang="en-US" smtClean="0"/>
              <a:t>7/11/18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EFB18F-A09C-E540-A016-FEFB15E5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</p:spTree>
    <p:extLst>
      <p:ext uri="{BB962C8B-B14F-4D97-AF65-F5344CB8AC3E}">
        <p14:creationId xmlns:p14="http://schemas.microsoft.com/office/powerpoint/2010/main" val="1240288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1981200" y="43729"/>
            <a:ext cx="8229600" cy="7531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宋体" charset="0"/>
                <a:cs typeface="宋体" charset="0"/>
              </a:rPr>
              <a:t>Hit Density on STAR PXL at RHIC Environment</a:t>
            </a:r>
          </a:p>
        </p:txBody>
      </p:sp>
      <p:sp>
        <p:nvSpPr>
          <p:cNvPr id="8397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8C2A9C85-7229-F942-AE1A-70943D0BCAB6}" type="slidenum">
              <a:rPr lang="en-US" altLang="zh-CN" sz="1400">
                <a:latin typeface="Times New Roman" charset="0"/>
                <a:cs typeface="Arial" charset="0"/>
              </a:rPr>
              <a:pPr/>
              <a:t>17</a:t>
            </a:fld>
            <a:endParaRPr lang="en-US" altLang="zh-CN" sz="1400">
              <a:latin typeface="Times New Roman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0" y="796925"/>
          <a:ext cx="5562600" cy="2057400"/>
        </p:xfrm>
        <a:graphic>
          <a:graphicData uri="http://schemas.openxmlformats.org/drawingml/2006/table">
            <a:tbl>
              <a:tblPr/>
              <a:tblGrid>
                <a:gridCol w="281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inner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outer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Radius (cm)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2.8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pileup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13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UPC electrons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33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Total bkgd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signal Au+Au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4002" name="TextBox 6"/>
          <p:cNvSpPr txBox="1">
            <a:spLocks noChangeArrowheads="1"/>
          </p:cNvSpPr>
          <p:nvPr/>
        </p:nvSpPr>
        <p:spPr bwMode="auto">
          <a:xfrm rot="-5400000">
            <a:off x="1870075" y="1787525"/>
            <a:ext cx="1931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Simulation@50kHz</a:t>
            </a:r>
          </a:p>
        </p:txBody>
      </p:sp>
      <p:sp>
        <p:nvSpPr>
          <p:cNvPr id="84003" name="TextBox 7"/>
          <p:cNvSpPr txBox="1">
            <a:spLocks noChangeArrowheads="1"/>
          </p:cNvSpPr>
          <p:nvPr/>
        </p:nvSpPr>
        <p:spPr bwMode="auto">
          <a:xfrm>
            <a:off x="1981200" y="4038600"/>
            <a:ext cx="4038600" cy="1816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Signal hits fraction in MB (Central) events:</a:t>
            </a:r>
          </a:p>
          <a:p>
            <a:pPr eaLnBrk="1" hangingPunct="1"/>
            <a:r>
              <a:rPr lang="en-US"/>
              <a:t>    ~15% (~30%) at PXL inner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Increasing fake matches in low p</a:t>
            </a:r>
            <a:r>
              <a:rPr lang="en-US" baseline="-25000"/>
              <a:t>T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Technology chosen considering both physics and technology readiness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048000" y="2930525"/>
          <a:ext cx="5562600" cy="335132"/>
        </p:xfrm>
        <a:graphic>
          <a:graphicData uri="http://schemas.openxmlformats.org/drawingml/2006/table">
            <a:tbl>
              <a:tblPr/>
              <a:tblGrid>
                <a:gridCol w="281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Au+Au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MB real data (cm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4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4243388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15" name="TextBox 11"/>
          <p:cNvSpPr txBox="1">
            <a:spLocks noChangeArrowheads="1"/>
          </p:cNvSpPr>
          <p:nvPr/>
        </p:nvSpPr>
        <p:spPr bwMode="auto">
          <a:xfrm>
            <a:off x="9220200" y="3505201"/>
            <a:ext cx="102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400" u="sng"/>
              <a:t>Simulation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85592" y="782791"/>
            <a:ext cx="18811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>
                <a:solidFill>
                  <a:srgbClr val="FF0000"/>
                </a:solidFill>
              </a:rPr>
              <a:t>- Ming’s note: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With 5uS integration time,  BG rate can be reduced by, 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5/200 = 1/40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S/B ~ 8/1 for sPHENIX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488CD-A90D-5E42-AEB3-77489153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F7CE-C4BA-1145-B4A5-D331AFECEA54}" type="datetime1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5130A-9CAE-5646-98D8-8A9E2607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</p:spTree>
    <p:extLst>
      <p:ext uri="{BB962C8B-B14F-4D97-AF65-F5344CB8AC3E}">
        <p14:creationId xmlns:p14="http://schemas.microsoft.com/office/powerpoint/2010/main" val="3639716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9361"/>
            <a:ext cx="8229600" cy="1143000"/>
          </a:xfrm>
        </p:spPr>
        <p:txBody>
          <a:bodyPr/>
          <a:lstStyle/>
          <a:p>
            <a:r>
              <a:rPr lang="en-US" dirty="0"/>
              <a:t>Hits and Event Data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14549"/>
            <a:ext cx="8229600" cy="8890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Event size: sPHENIX = 1/3 ALICE</a:t>
            </a:r>
          </a:p>
          <a:p>
            <a:r>
              <a:rPr lang="en-US" dirty="0"/>
              <a:t>Identical geometry for MVTX and ITS/IB(layer 0-2)</a:t>
            </a:r>
          </a:p>
          <a:p>
            <a:r>
              <a:rPr lang="en-US" dirty="0"/>
              <a:t>sPHENIX integration time ~5uS, less noise compared with ALICE with 10~20uS.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EDDC-9FB0-A447-A890-134ABECF350E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128" y="2184402"/>
            <a:ext cx="8399672" cy="39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08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686509" y="4493086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8361" y="4559470"/>
            <a:ext cx="2480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48 inner staves;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48 RU boards;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6 FELIX boards;</a:t>
            </a:r>
          </a:p>
          <a:p>
            <a:r>
              <a:rPr lang="en-US" sz="2400" dirty="0"/>
              <a:t>   - 8RU -&gt;1 FELIX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6263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Readout Units Required for ITS &amp; sPHENIX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253125" y="1851750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7019-CE55-7743-B63D-85C5AD3A41ED}" type="datetime1">
              <a:rPr lang="en-US" smtClean="0"/>
              <a:t>7/11/18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</p:spTree>
    <p:extLst>
      <p:ext uri="{BB962C8B-B14F-4D97-AF65-F5344CB8AC3E}">
        <p14:creationId xmlns:p14="http://schemas.microsoft.com/office/powerpoint/2010/main" val="82125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46EE-99E9-7949-A6D1-C80508E8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117810"/>
            <a:ext cx="11184368" cy="107541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Radiation Level in sPHENIX (I): TID/NIEL (high energy particles)</a:t>
            </a:r>
            <a:br>
              <a:rPr lang="en-US" sz="3600" dirty="0"/>
            </a:br>
            <a:r>
              <a:rPr lang="en-US" sz="3600" dirty="0"/>
              <a:t>- by flux cross section scaling: LHC vs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AF35E-BB6D-4741-A96F-EEFA6F368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713" y="1363615"/>
            <a:ext cx="5036266" cy="27184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LHC: </a:t>
            </a:r>
            <a:r>
              <a:rPr lang="en-US" dirty="0" err="1"/>
              <a:t>Pb-Pb</a:t>
            </a:r>
            <a:r>
              <a:rPr lang="en-US" dirty="0"/>
              <a:t> 5.5TeV, </a:t>
            </a:r>
          </a:p>
          <a:p>
            <a:pPr lvl="1"/>
            <a:r>
              <a:rPr lang="en-US" dirty="0" err="1"/>
              <a:t>sigma_NN</a:t>
            </a:r>
            <a:r>
              <a:rPr lang="en-US" dirty="0"/>
              <a:t> = 72mb</a:t>
            </a:r>
          </a:p>
          <a:p>
            <a:pPr lvl="1"/>
            <a:r>
              <a:rPr lang="en-US" dirty="0" err="1"/>
              <a:t>Sigma_PbPb</a:t>
            </a:r>
            <a:r>
              <a:rPr lang="en-US" dirty="0"/>
              <a:t> = 7750mb</a:t>
            </a:r>
          </a:p>
          <a:p>
            <a:pPr lvl="1"/>
            <a:r>
              <a:rPr lang="en-US" dirty="0"/>
              <a:t>L = 13nb</a:t>
            </a:r>
            <a:r>
              <a:rPr lang="en-US" baseline="30000" dirty="0"/>
              <a:t>-1</a:t>
            </a:r>
            <a:r>
              <a:rPr lang="en-US" dirty="0"/>
              <a:t> </a:t>
            </a:r>
            <a:endParaRPr lang="en-US" sz="2200" dirty="0">
              <a:solidFill>
                <a:srgbClr val="181BF7"/>
              </a:solidFill>
            </a:endParaRPr>
          </a:p>
          <a:p>
            <a:pPr marL="0" indent="0">
              <a:buNone/>
            </a:pPr>
            <a:r>
              <a:rPr lang="en-US" sz="2200" dirty="0" err="1">
                <a:solidFill>
                  <a:srgbClr val="181BF7"/>
                </a:solidFill>
              </a:rPr>
              <a:t>N_evts</a:t>
            </a:r>
            <a:r>
              <a:rPr lang="en-US" sz="2200" dirty="0">
                <a:solidFill>
                  <a:srgbClr val="181BF7"/>
                </a:solidFill>
              </a:rPr>
              <a:t> = 7750mb x 13nb^-1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181BF7"/>
                </a:solidFill>
              </a:rPr>
              <a:t>             = 100 x10</a:t>
            </a:r>
            <a:r>
              <a:rPr lang="en-US" sz="2200" baseline="30000" dirty="0">
                <a:solidFill>
                  <a:srgbClr val="181BF7"/>
                </a:solidFill>
              </a:rPr>
              <a:t>9</a:t>
            </a:r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2DD32B-CDC3-3540-A44E-BE57C2E06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938" y="1355791"/>
            <a:ext cx="5085862" cy="25007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RHIC: </a:t>
            </a:r>
            <a:r>
              <a:rPr lang="en-US" dirty="0" err="1"/>
              <a:t>AuAu</a:t>
            </a:r>
            <a:r>
              <a:rPr lang="en-US" dirty="0"/>
              <a:t> 200GeV</a:t>
            </a:r>
          </a:p>
          <a:p>
            <a:pPr lvl="1"/>
            <a:r>
              <a:rPr lang="en-US" dirty="0" err="1"/>
              <a:t>Sigma_NN</a:t>
            </a:r>
            <a:r>
              <a:rPr lang="en-US" dirty="0"/>
              <a:t> = 42mb</a:t>
            </a:r>
          </a:p>
          <a:p>
            <a:pPr lvl="1"/>
            <a:r>
              <a:rPr lang="en-US" dirty="0" err="1"/>
              <a:t>Sigma_AuAu</a:t>
            </a:r>
            <a:r>
              <a:rPr lang="en-US" dirty="0"/>
              <a:t> = 7000mb</a:t>
            </a:r>
          </a:p>
          <a:p>
            <a:pPr lvl="1"/>
            <a:r>
              <a:rPr lang="en-US" dirty="0"/>
              <a:t>L = 214nb</a:t>
            </a:r>
            <a:r>
              <a:rPr lang="en-US" baseline="30000" dirty="0"/>
              <a:t>-1</a:t>
            </a:r>
            <a:r>
              <a:rPr lang="en-US" dirty="0"/>
              <a:t>  </a:t>
            </a:r>
            <a:endParaRPr lang="en-US" sz="2200" dirty="0">
              <a:solidFill>
                <a:srgbClr val="181BF7"/>
              </a:solidFill>
            </a:endParaRPr>
          </a:p>
          <a:p>
            <a:pPr marL="0" indent="0">
              <a:buNone/>
            </a:pPr>
            <a:r>
              <a:rPr lang="en-US" sz="2200" dirty="0" err="1">
                <a:solidFill>
                  <a:srgbClr val="181BF7"/>
                </a:solidFill>
              </a:rPr>
              <a:t>N_evts</a:t>
            </a:r>
            <a:r>
              <a:rPr lang="en-US" sz="2200" dirty="0">
                <a:solidFill>
                  <a:srgbClr val="181BF7"/>
                </a:solidFill>
              </a:rPr>
              <a:t> = 7000mb x 214nb^-1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181BF7"/>
                </a:solidFill>
              </a:rPr>
              <a:t>              = 1,500 x 10</a:t>
            </a:r>
            <a:r>
              <a:rPr lang="en-US" sz="2200" baseline="30000" dirty="0">
                <a:solidFill>
                  <a:srgbClr val="181BF7"/>
                </a:solidFill>
              </a:rPr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922C9-7470-CC4F-B0B9-CC12E812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0380-069A-A54D-B637-3F7F2A605542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E8CAA-F7E6-D144-BE6E-7D197E4A7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E38F9-EED5-9C48-B327-C1BC632B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05B6D-205E-7F4B-AF29-1AD1EB6D89AD}"/>
              </a:ext>
            </a:extLst>
          </p:cNvPr>
          <p:cNvSpPr txBox="1"/>
          <p:nvPr/>
        </p:nvSpPr>
        <p:spPr>
          <a:xfrm>
            <a:off x="403412" y="3692185"/>
            <a:ext cx="64902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RHIC (</a:t>
            </a:r>
            <a:r>
              <a:rPr lang="en-US" dirty="0" err="1">
                <a:solidFill>
                  <a:srgbClr val="FF0000"/>
                </a:solidFill>
              </a:rPr>
              <a:t>AuAu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dN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deta</a:t>
            </a:r>
            <a:r>
              <a:rPr lang="en-US" dirty="0">
                <a:solidFill>
                  <a:srgbClr val="FF0000"/>
                </a:solidFill>
              </a:rPr>
              <a:t> = 1/4.5 LHC(</a:t>
            </a:r>
            <a:r>
              <a:rPr lang="en-US" dirty="0" err="1">
                <a:solidFill>
                  <a:srgbClr val="FF0000"/>
                </a:solidFill>
              </a:rPr>
              <a:t>PbPb</a:t>
            </a:r>
            <a:r>
              <a:rPr lang="en-US" dirty="0">
                <a:solidFill>
                  <a:srgbClr val="FF0000"/>
                </a:solidFill>
              </a:rPr>
              <a:t>):</a:t>
            </a:r>
            <a:endParaRPr lang="en-US" dirty="0"/>
          </a:p>
          <a:p>
            <a:r>
              <a:rPr lang="en-US" dirty="0"/>
              <a:t>Flux (RHIC, </a:t>
            </a:r>
            <a:r>
              <a:rPr lang="en-US" dirty="0" err="1"/>
              <a:t>AuAu</a:t>
            </a:r>
            <a:r>
              <a:rPr lang="en-US" dirty="0"/>
              <a:t>) = 1/4.5 x 1500/100 = 3.3 x LHC(</a:t>
            </a:r>
            <a:r>
              <a:rPr lang="en-US" dirty="0" err="1"/>
              <a:t>PbPb</a:t>
            </a:r>
            <a:r>
              <a:rPr lang="en-US" dirty="0"/>
              <a:t>)</a:t>
            </a:r>
          </a:p>
          <a:p>
            <a:r>
              <a:rPr lang="en-US" dirty="0"/>
              <a:t>Flux (RHIC, pp) = 0.32 x Flux (RHIC, </a:t>
            </a:r>
            <a:r>
              <a:rPr lang="en-US" dirty="0" err="1"/>
              <a:t>AuAu</a:t>
            </a:r>
            <a:r>
              <a:rPr lang="en-US" dirty="0"/>
              <a:t>), </a:t>
            </a:r>
            <a:r>
              <a:rPr lang="en-US" dirty="0" err="1"/>
              <a:t>R_Npart</a:t>
            </a:r>
            <a:r>
              <a:rPr lang="en-US" dirty="0"/>
              <a:t> = 0.5</a:t>
            </a:r>
          </a:p>
          <a:p>
            <a:r>
              <a:rPr lang="en-US" dirty="0"/>
              <a:t> </a:t>
            </a:r>
          </a:p>
          <a:p>
            <a:r>
              <a:rPr lang="en-US" b="1" dirty="0"/>
              <a:t>Total flux(RHIC: </a:t>
            </a:r>
            <a:r>
              <a:rPr lang="en-US" b="1" dirty="0" err="1"/>
              <a:t>AuAu+pp+pA</a:t>
            </a:r>
            <a:r>
              <a:rPr lang="en-US" b="1" dirty="0"/>
              <a:t>) = 3.3 x (1+0.32) x LHC(</a:t>
            </a:r>
            <a:r>
              <a:rPr lang="en-US" b="1" dirty="0" err="1"/>
              <a:t>PbPb</a:t>
            </a:r>
            <a:r>
              <a:rPr lang="en-US" b="1" dirty="0"/>
              <a:t>) </a:t>
            </a:r>
          </a:p>
          <a:p>
            <a:r>
              <a:rPr lang="en-US" b="1" dirty="0"/>
              <a:t>                                        = 4.4 ALICE(</a:t>
            </a:r>
            <a:r>
              <a:rPr lang="en-US" b="1" dirty="0" err="1"/>
              <a:t>PbPb</a:t>
            </a:r>
            <a:r>
              <a:rPr lang="en-US" b="1" dirty="0"/>
              <a:t>) Flux</a:t>
            </a:r>
          </a:p>
          <a:p>
            <a:r>
              <a:rPr lang="en-US" b="1" dirty="0"/>
              <a:t> sPHENIX/MVTX L0:</a:t>
            </a:r>
          </a:p>
          <a:p>
            <a:r>
              <a:rPr lang="en-US" b="1" dirty="0"/>
              <a:t> - NIEL = 0.88 x 4.4 x (1.7 x10^12) =6.6 x10</a:t>
            </a:r>
            <a:r>
              <a:rPr lang="en-US" b="1" baseline="30000" dirty="0"/>
              <a:t>12</a:t>
            </a:r>
            <a:r>
              <a:rPr lang="en-US" b="1" dirty="0"/>
              <a:t> </a:t>
            </a:r>
            <a:r>
              <a:rPr lang="en-US" b="1" dirty="0" err="1"/>
              <a:t>N</a:t>
            </a:r>
            <a:r>
              <a:rPr lang="en-US" b="1" baseline="-25000" dirty="0" err="1"/>
              <a:t>eq</a:t>
            </a:r>
            <a:r>
              <a:rPr lang="en-US" b="1" dirty="0"/>
              <a:t>/cm</a:t>
            </a:r>
            <a:r>
              <a:rPr lang="en-US" b="1" baseline="30000" dirty="0"/>
              <a:t>2</a:t>
            </a:r>
          </a:p>
          <a:p>
            <a:r>
              <a:rPr lang="en-US" b="1" dirty="0"/>
              <a:t> - TID = 0.88 x 4.4 x (273 </a:t>
            </a:r>
            <a:r>
              <a:rPr lang="en-US" b="1" dirty="0" err="1"/>
              <a:t>krad</a:t>
            </a:r>
            <a:r>
              <a:rPr lang="en-US" b="1" dirty="0"/>
              <a:t>) = 1060 </a:t>
            </a:r>
            <a:r>
              <a:rPr lang="en-US" b="1" dirty="0" err="1"/>
              <a:t>krad</a:t>
            </a:r>
            <a:r>
              <a:rPr lang="en-US" b="1" dirty="0"/>
              <a:t> = 1.1 </a:t>
            </a:r>
            <a:r>
              <a:rPr lang="en-US" b="1" dirty="0" err="1"/>
              <a:t>Mrad</a:t>
            </a:r>
            <a:r>
              <a:rPr lang="en-US" b="1" dirty="0"/>
              <a:t>                       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3527A8-B5E2-874C-AA44-9A7CA13E80E7}"/>
              </a:ext>
            </a:extLst>
          </p:cNvPr>
          <p:cNvSpPr txBox="1"/>
          <p:nvPr/>
        </p:nvSpPr>
        <p:spPr>
          <a:xfrm>
            <a:off x="7350874" y="3692185"/>
            <a:ext cx="3799942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ALICE Note: PUB-2443</a:t>
            </a:r>
          </a:p>
          <a:p>
            <a:r>
              <a:rPr lang="en-US" dirty="0"/>
              <a:t>ALICE L0: 13n</a:t>
            </a:r>
            <a:r>
              <a:rPr lang="en-US" baseline="30000" dirty="0"/>
              <a:t>-1</a:t>
            </a:r>
            <a:r>
              <a:rPr lang="en-US" dirty="0"/>
              <a:t>PbPb + 50nb</a:t>
            </a:r>
            <a:r>
              <a:rPr lang="en-US" baseline="30000" dirty="0"/>
              <a:t>-1</a:t>
            </a:r>
            <a:r>
              <a:rPr lang="en-US" dirty="0"/>
              <a:t> + 6pb</a:t>
            </a:r>
            <a:r>
              <a:rPr lang="en-US" baseline="30000" dirty="0"/>
              <a:t>-1</a:t>
            </a:r>
            <a:r>
              <a:rPr lang="en-US" dirty="0"/>
              <a:t> </a:t>
            </a:r>
          </a:p>
          <a:p>
            <a:r>
              <a:rPr lang="en-US" dirty="0"/>
              <a:t>(</a:t>
            </a:r>
            <a:r>
              <a:rPr lang="en-US" dirty="0" err="1"/>
              <a:t>PbPb</a:t>
            </a:r>
            <a:r>
              <a:rPr lang="en-US" dirty="0"/>
              <a:t>: 97% </a:t>
            </a:r>
            <a:r>
              <a:rPr lang="en-US" dirty="0" err="1"/>
              <a:t>Lum_total</a:t>
            </a:r>
            <a:r>
              <a:rPr lang="en-US" dirty="0"/>
              <a:t>, dominant)</a:t>
            </a:r>
            <a:endParaRPr lang="en-US" baseline="30000" dirty="0"/>
          </a:p>
          <a:p>
            <a:endParaRPr lang="en-US" dirty="0"/>
          </a:p>
          <a:p>
            <a:r>
              <a:rPr lang="en-US" dirty="0"/>
              <a:t>@L0 R=2.2cm, sPHENIX: </a:t>
            </a:r>
            <a:r>
              <a:rPr lang="en-US" dirty="0" err="1"/>
              <a:t>dR</a:t>
            </a:r>
            <a:r>
              <a:rPr lang="en-US" dirty="0"/>
              <a:t>=+1.25mm</a:t>
            </a:r>
          </a:p>
          <a:p>
            <a:r>
              <a:rPr lang="en-US" dirty="0" err="1">
                <a:solidFill>
                  <a:srgbClr val="FF0000"/>
                </a:solidFill>
              </a:rPr>
              <a:t>R_factor</a:t>
            </a:r>
            <a:r>
              <a:rPr lang="en-US" dirty="0">
                <a:solidFill>
                  <a:srgbClr val="FF0000"/>
                </a:solidFill>
              </a:rPr>
              <a:t> = (2.2/2.35)^2 =0.88</a:t>
            </a:r>
          </a:p>
          <a:p>
            <a:endParaRPr lang="en-US" dirty="0"/>
          </a:p>
          <a:p>
            <a:r>
              <a:rPr lang="en-US" dirty="0"/>
              <a:t>TID = 273 </a:t>
            </a:r>
            <a:r>
              <a:rPr lang="en-US" dirty="0" err="1"/>
              <a:t>krad</a:t>
            </a:r>
            <a:endParaRPr lang="en-US" dirty="0"/>
          </a:p>
          <a:p>
            <a:r>
              <a:rPr lang="en-US" dirty="0"/>
              <a:t>NIEL = 1.7 x 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818155-0305-8442-8229-EE30AEF3D182}"/>
              </a:ext>
            </a:extLst>
          </p:cNvPr>
          <p:cNvSpPr txBox="1"/>
          <p:nvPr/>
        </p:nvSpPr>
        <p:spPr>
          <a:xfrm>
            <a:off x="971318" y="1078792"/>
            <a:ext cx="3582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dde.web.cern.ch</a:t>
            </a:r>
            <a:r>
              <a:rPr lang="en-US" sz="1200" dirty="0"/>
              <a:t>/</a:t>
            </a:r>
            <a:r>
              <a:rPr lang="en-US" sz="1200" dirty="0" err="1"/>
              <a:t>dde</a:t>
            </a:r>
            <a:r>
              <a:rPr lang="en-US" sz="1200" dirty="0"/>
              <a:t>/</a:t>
            </a:r>
            <a:r>
              <a:rPr lang="en-US" sz="1200" dirty="0" err="1"/>
              <a:t>glauber_lhc.htm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85997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Radiation Measurements in PHENIX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Used </a:t>
            </a:r>
            <a:r>
              <a:rPr lang="en-US" sz="2000" dirty="0" err="1"/>
              <a:t>RadMons</a:t>
            </a:r>
            <a:r>
              <a:rPr lang="en-US" sz="2000" dirty="0"/>
              <a:t> from CERN</a:t>
            </a:r>
          </a:p>
          <a:p>
            <a:pPr lvl="1"/>
            <a:r>
              <a:rPr lang="en-US" sz="1600" dirty="0" err="1"/>
              <a:t>RadFET</a:t>
            </a:r>
            <a:r>
              <a:rPr lang="en-US" sz="1600" dirty="0"/>
              <a:t> sensitive primarily to ionizing radiation</a:t>
            </a:r>
          </a:p>
          <a:p>
            <a:pPr lvl="1"/>
            <a:r>
              <a:rPr lang="en-US" sz="1600" dirty="0"/>
              <a:t>Pin Diode sensitive to neutrons</a:t>
            </a:r>
          </a:p>
          <a:p>
            <a:pPr lvl="1"/>
            <a:r>
              <a:rPr lang="en-US" sz="1600" dirty="0"/>
              <a:t>Both are integrating devices</a:t>
            </a:r>
          </a:p>
          <a:p>
            <a:endParaRPr lang="en-US" sz="2000" dirty="0"/>
          </a:p>
          <a:p>
            <a:r>
              <a:rPr lang="en-US" sz="2000" dirty="0"/>
              <a:t>Placed in the IR for RUNs 13-16</a:t>
            </a:r>
          </a:p>
          <a:p>
            <a:pPr lvl="1"/>
            <a:r>
              <a:rPr lang="en-US" sz="1600" dirty="0"/>
              <a:t>Run 13: 510 </a:t>
            </a:r>
            <a:r>
              <a:rPr lang="en-US" sz="1600" dirty="0" err="1"/>
              <a:t>GeV</a:t>
            </a:r>
            <a:r>
              <a:rPr lang="en-US" sz="1600" dirty="0"/>
              <a:t> p-p</a:t>
            </a:r>
          </a:p>
          <a:p>
            <a:pPr lvl="1"/>
            <a:r>
              <a:rPr lang="en-US" sz="1600" dirty="0"/>
              <a:t>Run 14: Mixed Heavy Ion Running</a:t>
            </a:r>
          </a:p>
          <a:p>
            <a:pPr lvl="1"/>
            <a:r>
              <a:rPr lang="en-US" sz="1600" dirty="0"/>
              <a:t>Run 15: 100 </a:t>
            </a:r>
            <a:r>
              <a:rPr lang="en-US" sz="1600" dirty="0" err="1"/>
              <a:t>GeV</a:t>
            </a:r>
            <a:r>
              <a:rPr lang="en-US" sz="1600" dirty="0"/>
              <a:t> p-p</a:t>
            </a:r>
          </a:p>
          <a:p>
            <a:pPr lvl="1"/>
            <a:r>
              <a:rPr lang="en-US" sz="1600" dirty="0"/>
              <a:t>Run 16: 200 </a:t>
            </a:r>
            <a:r>
              <a:rPr lang="en-US" sz="1600" dirty="0" err="1"/>
              <a:t>GeV</a:t>
            </a:r>
            <a:r>
              <a:rPr lang="en-US" sz="1600" dirty="0"/>
              <a:t> Au-Au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Locations: </a:t>
            </a:r>
          </a:p>
          <a:p>
            <a:pPr lvl="1"/>
            <a:r>
              <a:rPr lang="en-US" sz="1600" dirty="0"/>
              <a:t>3 positioned on North Nose Cone @ ~ 3cm, ~8 cm and ~16 cm (shown)</a:t>
            </a:r>
          </a:p>
          <a:p>
            <a:pPr lvl="1"/>
            <a:r>
              <a:rPr lang="en-US" sz="1600" dirty="0"/>
              <a:t>Others positioned inside the pistons, used for </a:t>
            </a:r>
            <a:r>
              <a:rPr lang="en-US" sz="1600" dirty="0" err="1"/>
              <a:t>SiPM</a:t>
            </a:r>
            <a:r>
              <a:rPr lang="en-US" sz="1600" dirty="0"/>
              <a:t> damage, </a:t>
            </a:r>
            <a:r>
              <a:rPr lang="mr-IN" sz="1600" dirty="0"/>
              <a:t>…</a:t>
            </a:r>
            <a:r>
              <a:rPr lang="en-US" sz="1600" dirty="0"/>
              <a:t> (Not shown)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5A185-03E3-8C49-8739-8362321D6D8A}" type="datetime1">
              <a:rPr lang="en-US" altLang="en-US" smtClean="0"/>
              <a:t>7/11/18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radiation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7C6BD-55A0-7043-B085-DEA6A2CC4AAD}"/>
              </a:ext>
            </a:extLst>
          </p:cNvPr>
          <p:cNvSpPr txBox="1"/>
          <p:nvPr/>
        </p:nvSpPr>
        <p:spPr>
          <a:xfrm>
            <a:off x="6912634" y="5454076"/>
            <a:ext cx="3368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Eric </a:t>
            </a:r>
            <a:r>
              <a:rPr lang="en-US" dirty="0" err="1"/>
              <a:t>Mannel</a:t>
            </a:r>
            <a:endParaRPr lang="en-US" dirty="0"/>
          </a:p>
          <a:p>
            <a:r>
              <a:rPr lang="en-US" dirty="0"/>
              <a:t>sPHENIX Directors Review, 3/2018</a:t>
            </a:r>
          </a:p>
        </p:txBody>
      </p:sp>
    </p:spTree>
    <p:extLst>
      <p:ext uri="{BB962C8B-B14F-4D97-AF65-F5344CB8AC3E}">
        <p14:creationId xmlns:p14="http://schemas.microsoft.com/office/powerpoint/2010/main" val="1452575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24" y="23099"/>
            <a:ext cx="10515600" cy="1325563"/>
          </a:xfrm>
        </p:spPr>
        <p:txBody>
          <a:bodyPr/>
          <a:lstStyle/>
          <a:p>
            <a:r>
              <a:rPr lang="en-US" sz="3600" dirty="0" err="1"/>
              <a:t>RadFET</a:t>
            </a:r>
            <a:r>
              <a:rPr lang="en-US" sz="3600" dirty="0"/>
              <a:t> Results</a:t>
            </a:r>
          </a:p>
        </p:txBody>
      </p:sp>
      <p:pic>
        <p:nvPicPr>
          <p:cNvPr id="8" name="Content Placeholder 7" descr="All_Runs_CH_0-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83" b="-8483"/>
          <a:stretch>
            <a:fillRect/>
          </a:stretch>
        </p:blipFill>
        <p:spPr>
          <a:xfrm>
            <a:off x="1833832" y="1315652"/>
            <a:ext cx="4319318" cy="4836296"/>
          </a:xfrm>
        </p:spPr>
      </p:pic>
      <p:pic>
        <p:nvPicPr>
          <p:cNvPr id="9" name="Content Placeholder 8" descr="All_Runs_CH_0-2_Zoo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83" b="-8483"/>
          <a:stretch>
            <a:fillRect/>
          </a:stretch>
        </p:blipFill>
        <p:spPr>
          <a:xfrm>
            <a:off x="6992075" y="1332157"/>
            <a:ext cx="4319318" cy="4836296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6E5ADF-62EB-194F-BD87-4240FEB79C4E}" type="datetime1">
              <a:rPr lang="en-US" altLang="en-US" smtClean="0"/>
              <a:t>7/11/18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radiation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209802" y="3733800"/>
            <a:ext cx="893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510 </a:t>
            </a:r>
            <a:r>
              <a:rPr lang="en-US" sz="1100" dirty="0" err="1"/>
              <a:t>GeV</a:t>
            </a:r>
            <a:r>
              <a:rPr lang="en-US" sz="1100" dirty="0"/>
              <a:t> p-p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350520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Mixed Heavy 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2" y="3200400"/>
            <a:ext cx="893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 </a:t>
            </a:r>
            <a:r>
              <a:rPr lang="en-US" sz="1100" dirty="0" err="1"/>
              <a:t>GeV</a:t>
            </a:r>
            <a:r>
              <a:rPr lang="en-US" sz="1100" dirty="0"/>
              <a:t> p-p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0600" y="2895600"/>
            <a:ext cx="10568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200 </a:t>
            </a:r>
            <a:r>
              <a:rPr lang="en-US" sz="1100" dirty="0" err="1"/>
              <a:t>GeV</a:t>
            </a:r>
            <a:r>
              <a:rPr lang="en-US" sz="1100" dirty="0"/>
              <a:t> Au-Au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F01E7-F43F-394C-B61F-F4C528F28545}"/>
              </a:ext>
            </a:extLst>
          </p:cNvPr>
          <p:cNvSpPr txBox="1"/>
          <p:nvPr/>
        </p:nvSpPr>
        <p:spPr>
          <a:xfrm>
            <a:off x="5857412" y="403412"/>
            <a:ext cx="153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Gy</a:t>
            </a:r>
            <a:r>
              <a:rPr lang="en-US" dirty="0"/>
              <a:t> = 100 rad</a:t>
            </a:r>
          </a:p>
        </p:txBody>
      </p:sp>
    </p:spTree>
    <p:extLst>
      <p:ext uri="{BB962C8B-B14F-4D97-AF65-F5344CB8AC3E}">
        <p14:creationId xmlns:p14="http://schemas.microsoft.com/office/powerpoint/2010/main" val="2393035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804" y="365127"/>
            <a:ext cx="8655170" cy="1325563"/>
          </a:xfrm>
        </p:spPr>
        <p:txBody>
          <a:bodyPr/>
          <a:lstStyle/>
          <a:p>
            <a:r>
              <a:rPr lang="en-US" sz="3600" dirty="0"/>
              <a:t>Pin Diode Fluence Measurements @PHENIX</a:t>
            </a:r>
          </a:p>
        </p:txBody>
      </p:sp>
      <p:pic>
        <p:nvPicPr>
          <p:cNvPr id="8" name="Content Placeholder 7" descr="All_Runs_Ch_0-2_Fluence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83" b="-8483"/>
          <a:stretch>
            <a:fillRect/>
          </a:stretch>
        </p:blipFill>
        <p:spPr>
          <a:xfrm>
            <a:off x="1022484" y="1197944"/>
            <a:ext cx="4876800" cy="498439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1" y="1977636"/>
            <a:ext cx="4250307" cy="2016005"/>
          </a:xfrm>
        </p:spPr>
        <p:txBody>
          <a:bodyPr/>
          <a:lstStyle/>
          <a:p>
            <a:r>
              <a:rPr lang="en-US" sz="2000" dirty="0"/>
              <a:t>For Au-Au running we expect @ sPHENIX </a:t>
            </a:r>
            <a:r>
              <a:rPr lang="en-US" sz="2000" dirty="0" err="1"/>
              <a:t>EMCal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Integrated ionizing radiation dosages of order 10’s of </a:t>
            </a:r>
            <a:r>
              <a:rPr lang="en-US" sz="1600" dirty="0" err="1"/>
              <a:t>kRad</a:t>
            </a:r>
            <a:r>
              <a:rPr lang="en-US" sz="1600" dirty="0"/>
              <a:t>/run</a:t>
            </a:r>
          </a:p>
          <a:p>
            <a:pPr lvl="1"/>
            <a:r>
              <a:rPr lang="en-US" sz="1600" dirty="0"/>
              <a:t>Integrated neutron </a:t>
            </a:r>
            <a:r>
              <a:rPr lang="en-US" sz="1600" dirty="0" err="1"/>
              <a:t>fluences</a:t>
            </a:r>
            <a:r>
              <a:rPr lang="en-US" sz="1600" dirty="0"/>
              <a:t> of order 2x10</a:t>
            </a:r>
            <a:r>
              <a:rPr lang="en-US" sz="1600" baseline="30000" dirty="0"/>
              <a:t>11 </a:t>
            </a:r>
            <a:r>
              <a:rPr lang="en-US" sz="1600" dirty="0"/>
              <a:t> n/cm</a:t>
            </a:r>
            <a:r>
              <a:rPr lang="en-US" sz="1600" baseline="30000" dirty="0"/>
              <a:t>2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FD1E7E-77F0-FB41-B872-E5E6523C7957}" type="datetime1">
              <a:rPr lang="en-US" altLang="en-US" smtClean="0"/>
              <a:t>7/11/18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radiation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2D3651-2E85-354A-8FBF-8665199491F1}"/>
              </a:ext>
            </a:extLst>
          </p:cNvPr>
          <p:cNvSpPr txBox="1"/>
          <p:nvPr/>
        </p:nvSpPr>
        <p:spPr>
          <a:xfrm>
            <a:off x="6351760" y="4012777"/>
            <a:ext cx="4040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MVTX: &lt;R&gt;_0/1/2 = 2.6/3.4/4.1cm</a:t>
            </a:r>
          </a:p>
          <a:p>
            <a:endParaRPr lang="en-US" dirty="0"/>
          </a:p>
          <a:p>
            <a:r>
              <a:rPr lang="en-US" dirty="0"/>
              <a:t>MVTX R_0 fluence = 6~17 x10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/>
              <a:t>nEq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444B6-3373-6A45-B2B7-7B34D33738C0}"/>
              </a:ext>
            </a:extLst>
          </p:cNvPr>
          <p:cNvSpPr txBox="1"/>
          <p:nvPr/>
        </p:nvSpPr>
        <p:spPr>
          <a:xfrm>
            <a:off x="6464061" y="5343327"/>
            <a:ext cx="3980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dose due to collisions @PHENIX:</a:t>
            </a:r>
          </a:p>
          <a:p>
            <a:r>
              <a:rPr lang="en-US" dirty="0" err="1"/>
              <a:t>D_collisions</a:t>
            </a:r>
            <a:r>
              <a:rPr lang="en-US" dirty="0"/>
              <a:t> / </a:t>
            </a:r>
            <a:r>
              <a:rPr lang="en-US" dirty="0" err="1"/>
              <a:t>D_total</a:t>
            </a:r>
            <a:r>
              <a:rPr lang="en-US" dirty="0"/>
              <a:t> = 61% @Run6</a:t>
            </a:r>
          </a:p>
          <a:p>
            <a:r>
              <a:rPr lang="en-US" dirty="0"/>
              <a:t>arXiv:0710.2676 [</a:t>
            </a:r>
            <a:r>
              <a:rPr lang="en-US" dirty="0" err="1"/>
              <a:t>nucl</a:t>
            </a:r>
            <a:r>
              <a:rPr lang="en-US" dirty="0"/>
              <a:t>-ex]</a:t>
            </a:r>
          </a:p>
        </p:txBody>
      </p:sp>
    </p:spTree>
    <p:extLst>
      <p:ext uri="{BB962C8B-B14F-4D97-AF65-F5344CB8AC3E}">
        <p14:creationId xmlns:p14="http://schemas.microsoft.com/office/powerpoint/2010/main" val="345301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8033-A70E-7D48-9694-FD583CA7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791" y="78463"/>
            <a:ext cx="8469539" cy="1325563"/>
          </a:xfrm>
        </p:spPr>
        <p:txBody>
          <a:bodyPr/>
          <a:lstStyle/>
          <a:p>
            <a:r>
              <a:rPr lang="en-US" dirty="0"/>
              <a:t>ALICE ITS Upgrade – PRR 4/13/2018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130B7-383B-524E-9CE6-976617ED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80E3-9ADC-CB45-9038-3488D94A8800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BAE13-BB0F-384D-BE36-D8CF781A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E079F-AEB7-CB4C-A94B-514FE40C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0DACE-461D-4F44-88D6-5516420EE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729" y="1496934"/>
            <a:ext cx="8356600" cy="4673600"/>
          </a:xfrm>
          <a:prstGeom prst="rect">
            <a:avLst/>
          </a:prstGeom>
        </p:spPr>
      </p:pic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07DB9C4F-B89C-ED40-825C-4CAF21FEF275}"/>
              </a:ext>
            </a:extLst>
          </p:cNvPr>
          <p:cNvSpPr/>
          <p:nvPr/>
        </p:nvSpPr>
        <p:spPr>
          <a:xfrm>
            <a:off x="2152650" y="3783243"/>
            <a:ext cx="1025646" cy="725936"/>
          </a:xfrm>
          <a:prstGeom prst="wedgeRectCallout">
            <a:avLst>
              <a:gd name="adj1" fmla="val 128891"/>
              <a:gd name="adj2" fmla="val 35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RU/PU location</a:t>
            </a:r>
          </a:p>
        </p:txBody>
      </p:sp>
    </p:spTree>
    <p:extLst>
      <p:ext uri="{BB962C8B-B14F-4D97-AF65-F5344CB8AC3E}">
        <p14:creationId xmlns:p14="http://schemas.microsoft.com/office/powerpoint/2010/main" val="2449534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1CD4-F909-284E-8E1F-CF1BD5D4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BB9CB-7017-4D4C-A63A-611FBC46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7BA53-82C7-AF44-9C8C-3EC721B5C2F8}" type="datetime1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9D335-B4AA-5B46-B93A-20C0B8D4D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BFD6F-3994-2749-98D6-831657D4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65197-6183-A24E-A331-546DDF7E5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929" y="1493811"/>
            <a:ext cx="8458200" cy="4749800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2E9EEF37-522A-9D4D-8580-52DBD242B8A2}"/>
              </a:ext>
            </a:extLst>
          </p:cNvPr>
          <p:cNvSpPr/>
          <p:nvPr/>
        </p:nvSpPr>
        <p:spPr>
          <a:xfrm>
            <a:off x="2096809" y="3741362"/>
            <a:ext cx="1025646" cy="725936"/>
          </a:xfrm>
          <a:prstGeom prst="wedgeRectCallout">
            <a:avLst>
              <a:gd name="adj1" fmla="val 128891"/>
              <a:gd name="adj2" fmla="val 35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RU/PU location</a:t>
            </a:r>
          </a:p>
        </p:txBody>
      </p:sp>
    </p:spTree>
    <p:extLst>
      <p:ext uri="{BB962C8B-B14F-4D97-AF65-F5344CB8AC3E}">
        <p14:creationId xmlns:p14="http://schemas.microsoft.com/office/powerpoint/2010/main" val="2375151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EB1B-D595-BF46-99E7-1C1DC941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45451"/>
            <a:ext cx="7886700" cy="1325563"/>
          </a:xfrm>
        </p:spPr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C51C9-9DC6-594A-A452-566BB9C0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522C-D04F-8347-8F3C-E0CE76E83E5D}" type="datetime1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03B9C-525F-E54C-B321-6F67DC6F1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22365-78F7-8F49-9D51-10AC6301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FD7E79-A805-7B4A-926A-127A8C8DA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933" y="1538782"/>
            <a:ext cx="8458200" cy="4749800"/>
          </a:xfrm>
          <a:prstGeom prst="rect">
            <a:avLst/>
          </a:prstGeom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90CF0B25-BD78-3A4D-977E-348E75A6E716}"/>
              </a:ext>
            </a:extLst>
          </p:cNvPr>
          <p:cNvSpPr/>
          <p:nvPr/>
        </p:nvSpPr>
        <p:spPr>
          <a:xfrm>
            <a:off x="2152650" y="3783243"/>
            <a:ext cx="1025646" cy="725936"/>
          </a:xfrm>
          <a:prstGeom prst="wedgeRectCallout">
            <a:avLst>
              <a:gd name="adj1" fmla="val 128891"/>
              <a:gd name="adj2" fmla="val 35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RU/PU location</a:t>
            </a:r>
          </a:p>
        </p:txBody>
      </p:sp>
    </p:spTree>
    <p:extLst>
      <p:ext uri="{BB962C8B-B14F-4D97-AF65-F5344CB8AC3E}">
        <p14:creationId xmlns:p14="http://schemas.microsoft.com/office/powerpoint/2010/main" val="1709922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ITS Readout - Radiation Load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631950" y="908650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35848" y="4941210"/>
            <a:ext cx="8923632" cy="115216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TID &amp; fluence = (table 1 × 1.3</a:t>
            </a:r>
            <a:r>
              <a:rPr lang="en-US" sz="1200" baseline="-25000" dirty="0">
                <a:solidFill>
                  <a:schemeClr val="tx2"/>
                </a:solidFill>
                <a:latin typeface="Calibri Light" panose="020F0302020204030204" pitchFamily="34" charset="0"/>
              </a:rPr>
              <a:t>data taking efficiency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+ Table 2 / 10</a:t>
            </a:r>
            <a:r>
              <a:rPr lang="en-US" sz="1200" baseline="-25000" dirty="0">
                <a:solidFill>
                  <a:schemeClr val="tx2"/>
                </a:solidFill>
                <a:latin typeface="Calibri Light" panose="020F0302020204030204" pitchFamily="34" charset="0"/>
              </a:rPr>
              <a:t>better vacuum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) × </a:t>
            </a:r>
            <a:r>
              <a:rPr lang="en-US" sz="1200" b="1" dirty="0">
                <a:solidFill>
                  <a:srgbClr val="C00000"/>
                </a:solidFill>
                <a:latin typeface="Calibri Light" panose="020F0302020204030204" pitchFamily="34" charset="0"/>
              </a:rPr>
              <a:t>10</a:t>
            </a:r>
            <a:r>
              <a:rPr lang="en-US" sz="1200" b="1" baseline="-25000" dirty="0">
                <a:solidFill>
                  <a:srgbClr val="C00000"/>
                </a:solidFill>
                <a:latin typeface="Calibri Light" panose="020F0302020204030204" pitchFamily="34" charset="0"/>
              </a:rPr>
              <a:t>safety factor</a:t>
            </a:r>
            <a:endParaRPr lang="en-US" sz="1200" b="1" dirty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Safety factor of 10 on top of TID and </a:t>
            </a:r>
            <a:r>
              <a:rPr lang="en-US" sz="12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fluence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calculated as in the above line.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(table 1, worst case scenario).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The average value within the z span is reported first, in brackets the peak value within the z interval.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*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Momentum &gt; 20 MeV.</a:t>
            </a:r>
          </a:p>
        </p:txBody>
      </p:sp>
    </p:spTree>
    <p:extLst>
      <p:ext uri="{BB962C8B-B14F-4D97-AF65-F5344CB8AC3E}">
        <p14:creationId xmlns:p14="http://schemas.microsoft.com/office/powerpoint/2010/main" val="2354051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B63C-1F35-834B-A61B-4A2565FC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697AE-E5BD-3845-913A-FD73519A6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3760-8CB8-1643-860E-F47EE952E598}" type="datetime1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901A2-B4DE-7343-A8D5-E53F3F5D1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4B003-A31E-2E43-9D16-A4DB333A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FBB91-57EF-5E4F-96CC-1BCC9921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498809"/>
            <a:ext cx="8458200" cy="4749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224FD2-F5D9-7D46-B83A-90AE7DC1F0A2}"/>
              </a:ext>
            </a:extLst>
          </p:cNvPr>
          <p:cNvSpPr/>
          <p:nvPr/>
        </p:nvSpPr>
        <p:spPr>
          <a:xfrm>
            <a:off x="2988907" y="3424336"/>
            <a:ext cx="6055567" cy="317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67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3DF1-9AC8-7F43-BD55-C9EA8169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3B3AC-EA9B-6A49-A269-B00223BB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1E53-3EB0-F64C-A8AE-AABA84562D58}" type="datetime1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B3EFE-18EA-0A4E-A257-E3DC71D0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E5A54-600E-6C43-8AA9-565E30B0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5AFF5-0C6B-7C42-BF7E-FD2EBDC9C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538782"/>
            <a:ext cx="8458200" cy="4749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B7B066-1B1D-1049-8164-C86DA030CF78}"/>
              </a:ext>
            </a:extLst>
          </p:cNvPr>
          <p:cNvSpPr/>
          <p:nvPr/>
        </p:nvSpPr>
        <p:spPr>
          <a:xfrm>
            <a:off x="2985478" y="3477847"/>
            <a:ext cx="6056923" cy="2969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0C832-480A-734B-8C0E-9FA3E27E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67770F-A784-3841-8C10-82BBAF8E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D6517-4B34-B640-A221-8F0FB753E6FB}" type="datetime1">
              <a:rPr lang="en-US" smtClean="0"/>
              <a:t>7/11/18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9E81D-73ED-FC45-AA43-84DBC6194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B1915-969B-EB40-AA4D-01D389BA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B8A71-95C4-3C4D-B5BB-4FAF8F1D6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939" y="1448841"/>
            <a:ext cx="8458200" cy="4749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25EF37-60C1-7546-8E03-8C1E55F7D171}"/>
              </a:ext>
            </a:extLst>
          </p:cNvPr>
          <p:cNvSpPr/>
          <p:nvPr/>
        </p:nvSpPr>
        <p:spPr>
          <a:xfrm>
            <a:off x="2922956" y="3384066"/>
            <a:ext cx="6056923" cy="2969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5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E23A-B31C-9749-85A6-9778683F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10" y="1"/>
            <a:ext cx="896944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Radiation Level in sPHENIX (II): NIEL  </a:t>
            </a:r>
            <a:br>
              <a:rPr lang="en-US" sz="4000" dirty="0"/>
            </a:br>
            <a:r>
              <a:rPr lang="en-US" sz="4000" dirty="0"/>
              <a:t>- by PHENIX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52F0C-DB8B-9842-A50C-E2C0366CB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604" y="1454717"/>
            <a:ext cx="9062746" cy="13524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Projected sPHENIX radiation level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L =  214 nb</a:t>
            </a:r>
            <a:r>
              <a:rPr lang="en-US" baseline="30000" dirty="0"/>
              <a:t>-1</a:t>
            </a:r>
            <a:r>
              <a:rPr lang="en-US" dirty="0"/>
              <a:t>   = 8,300 pb</a:t>
            </a:r>
            <a:r>
              <a:rPr lang="en-US" baseline="30000" dirty="0"/>
              <a:t>-1</a:t>
            </a:r>
          </a:p>
          <a:p>
            <a:pPr lvl="2"/>
            <a:r>
              <a:rPr lang="en-US" dirty="0">
                <a:sym typeface="Wingdings" pitchFamily="2" charset="2"/>
              </a:rPr>
              <a:t>@R=10cm, D_AA = 214/50 x 0.2x10</a:t>
            </a:r>
            <a:r>
              <a:rPr lang="en-US" baseline="30000" dirty="0">
                <a:sym typeface="Wingdings" pitchFamily="2" charset="2"/>
              </a:rPr>
              <a:t>12</a:t>
            </a:r>
            <a:r>
              <a:rPr lang="en-US" dirty="0">
                <a:sym typeface="Wingdings" pitchFamily="2" charset="2"/>
              </a:rPr>
              <a:t> = 0.86x10</a:t>
            </a:r>
            <a:r>
              <a:rPr lang="en-US" baseline="30000" dirty="0">
                <a:sym typeface="Wingdings" pitchFamily="2" charset="2"/>
              </a:rPr>
              <a:t>12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baseline="30000" dirty="0"/>
          </a:p>
          <a:p>
            <a:pPr lvl="1"/>
            <a:r>
              <a:rPr lang="en-US" dirty="0"/>
              <a:t>pp/</a:t>
            </a:r>
            <a:r>
              <a:rPr lang="en-US" dirty="0" err="1"/>
              <a:t>pA</a:t>
            </a:r>
            <a:r>
              <a:rPr lang="en-US" dirty="0"/>
              <a:t>: L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lvl="2"/>
            <a:r>
              <a:rPr lang="en-US" dirty="0">
                <a:sym typeface="Wingdings" pitchFamily="2" charset="2"/>
              </a:rPr>
              <a:t>@R=10cm, </a:t>
            </a:r>
            <a:r>
              <a:rPr lang="en-US" dirty="0"/>
              <a:t> </a:t>
            </a:r>
            <a:r>
              <a:rPr lang="en-US" dirty="0" err="1"/>
              <a:t>D_pp</a:t>
            </a:r>
            <a:r>
              <a:rPr lang="en-US" dirty="0"/>
              <a:t> = 1340/700 x 0.3x10</a:t>
            </a:r>
            <a:r>
              <a:rPr lang="en-US" baseline="30000" dirty="0"/>
              <a:t>12</a:t>
            </a:r>
            <a:r>
              <a:rPr lang="en-US" dirty="0"/>
              <a:t> = 0.57x10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baseline="30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683FA-C3A5-BF4B-B91D-4B881C37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E70AF-1E65-7840-AF06-6B6005662C01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8DBC-5A10-E44D-BD12-A99F514B7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5AB58-C0ED-D449-9E38-977EFF14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85574-BBF1-6C48-890E-5E025D142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011" y="3858350"/>
            <a:ext cx="3568700" cy="49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0DE0D-FC72-884C-B956-F5A874E49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4491009"/>
            <a:ext cx="4800600" cy="162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7336C1-DFFA-FD40-A30E-5257855C801C}"/>
              </a:ext>
            </a:extLst>
          </p:cNvPr>
          <p:cNvSpPr txBox="1"/>
          <p:nvPr/>
        </p:nvSpPr>
        <p:spPr>
          <a:xfrm>
            <a:off x="7549911" y="2837557"/>
            <a:ext cx="2921479" cy="32316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MVTX: </a:t>
            </a:r>
          </a:p>
          <a:p>
            <a:r>
              <a:rPr lang="en-US" sz="1200" dirty="0"/>
              <a:t>R0/R1/R2 = 2.6/3.4/4.1cm</a:t>
            </a:r>
          </a:p>
          <a:p>
            <a:endParaRPr lang="en-US" sz="1200" dirty="0"/>
          </a:p>
          <a:p>
            <a:r>
              <a:rPr lang="en-US" sz="1200" dirty="0"/>
              <a:t>R-factor: </a:t>
            </a:r>
          </a:p>
          <a:p>
            <a:r>
              <a:rPr lang="en-US" sz="1200" dirty="0"/>
              <a:t>(10/2.6)</a:t>
            </a:r>
            <a:r>
              <a:rPr lang="en-US" sz="1200" baseline="30000" dirty="0"/>
              <a:t>1.83</a:t>
            </a:r>
            <a:r>
              <a:rPr lang="en-US" sz="1200" dirty="0"/>
              <a:t> = 11.8</a:t>
            </a:r>
          </a:p>
          <a:p>
            <a:r>
              <a:rPr lang="en-US" sz="1200" dirty="0"/>
              <a:t>(10/3.4)</a:t>
            </a:r>
            <a:r>
              <a:rPr lang="en-US" sz="1200" baseline="30000" dirty="0"/>
              <a:t>1.83</a:t>
            </a:r>
            <a:r>
              <a:rPr lang="en-US" sz="1200" dirty="0"/>
              <a:t> = 7.2</a:t>
            </a:r>
          </a:p>
          <a:p>
            <a:r>
              <a:rPr lang="en-US" sz="1200" dirty="0"/>
              <a:t>(10/4.1)</a:t>
            </a:r>
            <a:r>
              <a:rPr lang="en-US" sz="1200" baseline="30000" dirty="0"/>
              <a:t>1.83</a:t>
            </a:r>
            <a:r>
              <a:rPr lang="en-US" sz="1200" dirty="0"/>
              <a:t> = 5.1</a:t>
            </a:r>
          </a:p>
          <a:p>
            <a:endParaRPr lang="en-US" sz="1200" dirty="0"/>
          </a:p>
          <a:p>
            <a:r>
              <a:rPr lang="en-US" sz="1200" dirty="0"/>
              <a:t>Fluence from </a:t>
            </a:r>
            <a:r>
              <a:rPr lang="en-US" sz="1200" dirty="0" err="1"/>
              <a:t>AuAu</a:t>
            </a:r>
            <a:r>
              <a:rPr lang="en-US" sz="1200" dirty="0"/>
              <a:t> runs:</a:t>
            </a:r>
          </a:p>
          <a:p>
            <a:r>
              <a:rPr lang="en-US" sz="1200" dirty="0"/>
              <a:t>- L0 = 10 x 10</a:t>
            </a:r>
            <a:r>
              <a:rPr lang="en-US" sz="1200" baseline="30000" dirty="0"/>
              <a:t>12</a:t>
            </a:r>
            <a:r>
              <a:rPr lang="en-US" sz="1200" dirty="0"/>
              <a:t> </a:t>
            </a:r>
            <a:r>
              <a:rPr lang="en-US" sz="1200" dirty="0" err="1"/>
              <a:t>N</a:t>
            </a:r>
            <a:r>
              <a:rPr lang="en-US" sz="1200" baseline="-25000" dirty="0" err="1"/>
              <a:t>eq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   </a:t>
            </a:r>
          </a:p>
          <a:p>
            <a:r>
              <a:rPr lang="en-US" sz="1200" dirty="0"/>
              <a:t>Fluence from pp runs:</a:t>
            </a:r>
          </a:p>
          <a:p>
            <a:r>
              <a:rPr lang="en-US" sz="1200" dirty="0"/>
              <a:t>- L0 = 6.7 x 10</a:t>
            </a:r>
            <a:r>
              <a:rPr lang="en-US" sz="1200" baseline="30000" dirty="0"/>
              <a:t>12</a:t>
            </a:r>
            <a:r>
              <a:rPr lang="en-US" sz="1200" dirty="0"/>
              <a:t> </a:t>
            </a:r>
            <a:r>
              <a:rPr lang="en-US" sz="1200" dirty="0" err="1"/>
              <a:t>N</a:t>
            </a:r>
            <a:r>
              <a:rPr lang="en-US" sz="1200" baseline="-25000" dirty="0" err="1"/>
              <a:t>eq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   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r>
              <a:rPr lang="en-US" sz="1200" dirty="0"/>
              <a:t>Totals:</a:t>
            </a:r>
          </a:p>
          <a:p>
            <a:r>
              <a:rPr lang="en-US" sz="1200" dirty="0"/>
              <a:t>L0 = 1.7 x 10</a:t>
            </a:r>
            <a:r>
              <a:rPr lang="en-US" sz="1200" baseline="30000" dirty="0"/>
              <a:t>13</a:t>
            </a:r>
            <a:r>
              <a:rPr lang="en-US" sz="1200" dirty="0"/>
              <a:t> </a:t>
            </a:r>
            <a:r>
              <a:rPr lang="en-US" sz="1200" dirty="0" err="1"/>
              <a:t>N</a:t>
            </a:r>
            <a:r>
              <a:rPr lang="en-US" sz="1200" baseline="-25000" dirty="0" err="1"/>
              <a:t>eq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  <a:endParaRPr lang="en-US" sz="1200" baseline="30000" dirty="0"/>
          </a:p>
          <a:p>
            <a:r>
              <a:rPr lang="en-US" sz="1200" dirty="0"/>
              <a:t>L1 = 1.0 x 10</a:t>
            </a:r>
            <a:r>
              <a:rPr lang="en-US" sz="1200" baseline="30000" dirty="0"/>
              <a:t>13</a:t>
            </a:r>
            <a:r>
              <a:rPr lang="en-US" sz="1200" dirty="0"/>
              <a:t> </a:t>
            </a:r>
            <a:r>
              <a:rPr lang="en-US" sz="1200" dirty="0" err="1"/>
              <a:t>N</a:t>
            </a:r>
            <a:r>
              <a:rPr lang="en-US" sz="1200" baseline="-25000" dirty="0" err="1"/>
              <a:t>eq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</a:p>
          <a:p>
            <a:r>
              <a:rPr lang="en-US" sz="1200" dirty="0"/>
              <a:t>L2 = 0.7 x 10</a:t>
            </a:r>
            <a:r>
              <a:rPr lang="en-US" sz="1200" baseline="30000" dirty="0"/>
              <a:t>13</a:t>
            </a:r>
            <a:r>
              <a:rPr lang="en-US" sz="1200" dirty="0"/>
              <a:t> </a:t>
            </a:r>
            <a:r>
              <a:rPr lang="en-US" sz="1200" dirty="0" err="1"/>
              <a:t>N</a:t>
            </a:r>
            <a:r>
              <a:rPr lang="en-US" sz="1200" baseline="-25000" dirty="0" err="1"/>
              <a:t>eq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B4CC3-32DC-634E-9724-2455A07E568F}"/>
              </a:ext>
            </a:extLst>
          </p:cNvPr>
          <p:cNvSpPr txBox="1"/>
          <p:nvPr/>
        </p:nvSpPr>
        <p:spPr>
          <a:xfrm>
            <a:off x="1240011" y="3136504"/>
            <a:ext cx="3201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RHIC-II projected dosage based </a:t>
            </a:r>
          </a:p>
          <a:p>
            <a:r>
              <a:rPr lang="en-US" b="1" dirty="0"/>
              <a:t>on PHENIX measurements: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44D8F-B164-BF40-9259-B99CA6D11663}"/>
              </a:ext>
            </a:extLst>
          </p:cNvPr>
          <p:cNvSpPr txBox="1"/>
          <p:nvPr/>
        </p:nvSpPr>
        <p:spPr>
          <a:xfrm>
            <a:off x="5355681" y="3456573"/>
            <a:ext cx="1817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arXiv</a:t>
            </a:r>
            <a:r>
              <a:rPr lang="en-US" sz="1200" dirty="0"/>
              <a:t>: 0710.2676 [</a:t>
            </a:r>
            <a:r>
              <a:rPr lang="en-US" sz="1200" dirty="0" err="1"/>
              <a:t>nucl</a:t>
            </a:r>
            <a:r>
              <a:rPr lang="en-US" sz="1200" dirty="0"/>
              <a:t>-ex]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A8D333-A6C8-1944-B142-FA2A08BB85B1}"/>
              </a:ext>
            </a:extLst>
          </p:cNvPr>
          <p:cNvSpPr/>
          <p:nvPr/>
        </p:nvSpPr>
        <p:spPr>
          <a:xfrm>
            <a:off x="2196861" y="5417389"/>
            <a:ext cx="4669766" cy="4428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7AD8E5-BF01-6E4D-A23B-BECB008CA6D7}"/>
              </a:ext>
            </a:extLst>
          </p:cNvPr>
          <p:cNvSpPr txBox="1"/>
          <p:nvPr/>
        </p:nvSpPr>
        <p:spPr>
          <a:xfrm>
            <a:off x="8153400" y="2530192"/>
            <a:ext cx="223933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N</a:t>
            </a:r>
            <a:r>
              <a:rPr lang="en-US" sz="1200" baseline="-25000" dirty="0" err="1"/>
              <a:t>eq</a:t>
            </a:r>
            <a:r>
              <a:rPr lang="en-US" sz="1200" dirty="0"/>
              <a:t> = 1MeV Neutron Equivalent </a:t>
            </a:r>
          </a:p>
        </p:txBody>
      </p:sp>
    </p:spTree>
    <p:extLst>
      <p:ext uri="{BB962C8B-B14F-4D97-AF65-F5344CB8AC3E}">
        <p14:creationId xmlns:p14="http://schemas.microsoft.com/office/powerpoint/2010/main" val="177416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E23A-B31C-9749-85A6-9778683F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10" y="2"/>
            <a:ext cx="8969440" cy="116943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Radiation Level in sPHENIX: TID/Flux  </a:t>
            </a:r>
            <a:br>
              <a:rPr lang="en-US" sz="4000" dirty="0"/>
            </a:br>
            <a:r>
              <a:rPr lang="en-US" sz="4000" dirty="0"/>
              <a:t>- by PHENIX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52F0C-DB8B-9842-A50C-E2C0366CB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454" y="1228684"/>
            <a:ext cx="9062746" cy="2029561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Projected sPHENIX radiation level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</a:t>
            </a:r>
            <a:r>
              <a:rPr lang="en-US" dirty="0" err="1"/>
              <a:t>L_AuAu</a:t>
            </a:r>
            <a:r>
              <a:rPr lang="en-US" dirty="0"/>
              <a:t> =  214 nb</a:t>
            </a:r>
            <a:r>
              <a:rPr lang="en-US" baseline="30000" dirty="0"/>
              <a:t>-1</a:t>
            </a:r>
            <a:r>
              <a:rPr lang="en-US" dirty="0"/>
              <a:t>   = 8,300 pb</a:t>
            </a:r>
            <a:r>
              <a:rPr lang="en-US" baseline="30000" dirty="0"/>
              <a:t>-1</a:t>
            </a:r>
          </a:p>
          <a:p>
            <a:pPr lvl="1"/>
            <a:r>
              <a:rPr lang="en-US" dirty="0" err="1"/>
              <a:t>pp+pA</a:t>
            </a:r>
            <a:r>
              <a:rPr lang="en-US" dirty="0"/>
              <a:t>: </a:t>
            </a:r>
            <a:r>
              <a:rPr lang="en-US" dirty="0" err="1"/>
              <a:t>L_pp</a:t>
            </a:r>
            <a:r>
              <a:rPr lang="en-US" dirty="0"/>
              <a:t>    = 1,340 pb</a:t>
            </a:r>
            <a:r>
              <a:rPr lang="en-US" baseline="30000" dirty="0"/>
              <a:t>-1</a:t>
            </a:r>
            <a:r>
              <a:rPr lang="en-US" dirty="0"/>
              <a:t>  </a:t>
            </a:r>
          </a:p>
          <a:p>
            <a:pPr lvl="1"/>
            <a:r>
              <a:rPr lang="en-US" dirty="0" err="1"/>
              <a:t>R_Npart</a:t>
            </a:r>
            <a:r>
              <a:rPr lang="en-US" dirty="0"/>
              <a:t> = 0.5, low </a:t>
            </a:r>
            <a:r>
              <a:rPr lang="en-US" dirty="0" err="1"/>
              <a:t>pT</a:t>
            </a:r>
            <a:r>
              <a:rPr lang="en-US" dirty="0"/>
              <a:t> @RHIC,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Effective </a:t>
            </a:r>
            <a:r>
              <a:rPr lang="en-US" dirty="0" err="1"/>
              <a:t>AuAu</a:t>
            </a:r>
            <a:r>
              <a:rPr lang="en-US" dirty="0"/>
              <a:t>-equivalent luminosity (for TID/flux) = </a:t>
            </a:r>
            <a:r>
              <a:rPr lang="en-US" dirty="0" err="1"/>
              <a:t>L_AuAu</a:t>
            </a:r>
            <a:r>
              <a:rPr lang="en-US" dirty="0"/>
              <a:t> + </a:t>
            </a:r>
            <a:r>
              <a:rPr lang="en-US" dirty="0" err="1"/>
              <a:t>L_pp</a:t>
            </a:r>
            <a:r>
              <a:rPr lang="en-US" dirty="0"/>
              <a:t>/</a:t>
            </a:r>
            <a:r>
              <a:rPr lang="en-US" dirty="0" err="1"/>
              <a:t>R_Npart</a:t>
            </a:r>
            <a:r>
              <a:rPr lang="en-US" dirty="0"/>
              <a:t> = 214nb</a:t>
            </a:r>
            <a:r>
              <a:rPr lang="en-US" baseline="30000" dirty="0"/>
              <a:t>-1</a:t>
            </a:r>
            <a:r>
              <a:rPr lang="en-US" dirty="0"/>
              <a:t> (1 + 1340/8300/</a:t>
            </a:r>
            <a:r>
              <a:rPr lang="en-US" dirty="0" err="1"/>
              <a:t>R_Npart</a:t>
            </a:r>
            <a:r>
              <a:rPr lang="en-US" dirty="0"/>
              <a:t>) = 214 (1+0.32) nb-1 = 282nb</a:t>
            </a:r>
            <a:r>
              <a:rPr lang="en-US" baseline="30000" dirty="0"/>
              <a:t>-1</a:t>
            </a:r>
            <a:r>
              <a:rPr lang="en-US" dirty="0"/>
              <a:t>    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marL="457200" lvl="1" indent="0">
              <a:buNone/>
            </a:pPr>
            <a:r>
              <a:rPr lang="en-US" dirty="0" err="1">
                <a:sym typeface="Wingdings" pitchFamily="2" charset="2"/>
              </a:rPr>
              <a:t>AuAu</a:t>
            </a:r>
            <a:r>
              <a:rPr lang="en-US" dirty="0">
                <a:sym typeface="Wingdings" pitchFamily="2" charset="2"/>
              </a:rPr>
              <a:t> equivalent collisions =  1,500 x 109 x (1 + 0.32)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ALICE </a:t>
            </a:r>
            <a:r>
              <a:rPr lang="en-US" dirty="0" err="1">
                <a:sym typeface="Wingdings" pitchFamily="2" charset="2"/>
              </a:rPr>
              <a:t>PbPb</a:t>
            </a:r>
            <a:r>
              <a:rPr lang="en-US" dirty="0">
                <a:sym typeface="Wingdings" pitchFamily="2" charset="2"/>
              </a:rPr>
              <a:t>: 100 x 10^9 collisions: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Flux ratio: sPHENIX/ALICE = 1/4.5 x (1500 x 1.32)/100 = 4.4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sPHENIX TID L0 = (R: 2.2/2.35)^2 x 4.4 x 273 </a:t>
            </a:r>
            <a:r>
              <a:rPr lang="en-US" dirty="0" err="1">
                <a:sym typeface="Wingdings" pitchFamily="2" charset="2"/>
              </a:rPr>
              <a:t>krad</a:t>
            </a:r>
            <a:r>
              <a:rPr lang="en-US" dirty="0">
                <a:sym typeface="Wingdings" pitchFamily="2" charset="2"/>
              </a:rPr>
              <a:t> = 1050 </a:t>
            </a:r>
            <a:r>
              <a:rPr lang="en-US" dirty="0" err="1">
                <a:sym typeface="Wingdings" pitchFamily="2" charset="2"/>
              </a:rPr>
              <a:t>krad</a:t>
            </a:r>
            <a:r>
              <a:rPr lang="en-US" dirty="0">
                <a:sym typeface="Wingdings" pitchFamily="2" charset="2"/>
              </a:rPr>
              <a:t>   </a:t>
            </a:r>
          </a:p>
          <a:p>
            <a:pPr marL="457200" lvl="1" indent="0">
              <a:buNone/>
            </a:pPr>
            <a:endParaRPr lang="en-US" dirty="0">
              <a:sym typeface="Wingdings" pitchFamily="2" charset="2"/>
            </a:endParaRPr>
          </a:p>
          <a:p>
            <a:pPr marL="457200" lvl="1" indent="0">
              <a:buNone/>
            </a:pPr>
            <a:endParaRPr lang="en-US" dirty="0">
              <a:sym typeface="Wingdings" pitchFamily="2" charset="2"/>
            </a:endParaRPr>
          </a:p>
          <a:p>
            <a:pPr marL="457200" lvl="1" indent="0">
              <a:buNone/>
            </a:pPr>
            <a:endParaRPr lang="en-US" dirty="0">
              <a:sym typeface="Wingdings" pitchFamily="2" charset="2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683FA-C3A5-BF4B-B91D-4B881C37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ED8C-B0CC-7142-A881-6909B6EB9523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8DBC-5A10-E44D-BD12-A99F514B7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5AB58-C0ED-D449-9E38-977EFF14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85574-BBF1-6C48-890E-5E025D142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011" y="3858350"/>
            <a:ext cx="3568700" cy="495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7336C1-DFFA-FD40-A30E-5257855C801C}"/>
              </a:ext>
            </a:extLst>
          </p:cNvPr>
          <p:cNvSpPr txBox="1"/>
          <p:nvPr/>
        </p:nvSpPr>
        <p:spPr>
          <a:xfrm>
            <a:off x="7549911" y="2837557"/>
            <a:ext cx="2921479" cy="32316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MVTX: </a:t>
            </a:r>
          </a:p>
          <a:p>
            <a:r>
              <a:rPr lang="en-US" sz="1200" dirty="0"/>
              <a:t>R0/R1/R2 = 2.6/3.4/4.1cm</a:t>
            </a:r>
          </a:p>
          <a:p>
            <a:endParaRPr lang="en-US" sz="1200" dirty="0"/>
          </a:p>
          <a:p>
            <a:r>
              <a:rPr lang="en-US" sz="1200" dirty="0"/>
              <a:t>R-factor: </a:t>
            </a:r>
          </a:p>
          <a:p>
            <a:r>
              <a:rPr lang="en-US" sz="1200" dirty="0"/>
              <a:t>(10/2.6)</a:t>
            </a:r>
            <a:r>
              <a:rPr lang="en-US" sz="1200" baseline="30000" dirty="0"/>
              <a:t>1.83</a:t>
            </a:r>
            <a:r>
              <a:rPr lang="en-US" sz="1200" dirty="0"/>
              <a:t> = 11.8</a:t>
            </a:r>
          </a:p>
          <a:p>
            <a:r>
              <a:rPr lang="en-US" sz="1200" dirty="0"/>
              <a:t>(10/3.4)</a:t>
            </a:r>
            <a:r>
              <a:rPr lang="en-US" sz="1200" baseline="30000" dirty="0"/>
              <a:t>1.83</a:t>
            </a:r>
            <a:r>
              <a:rPr lang="en-US" sz="1200" dirty="0"/>
              <a:t> = 7.2</a:t>
            </a:r>
          </a:p>
          <a:p>
            <a:r>
              <a:rPr lang="en-US" sz="1200" dirty="0"/>
              <a:t>(10/4.1)</a:t>
            </a:r>
            <a:r>
              <a:rPr lang="en-US" sz="1200" baseline="30000" dirty="0"/>
              <a:t>1.83</a:t>
            </a:r>
            <a:r>
              <a:rPr lang="en-US" sz="1200" dirty="0"/>
              <a:t> = 5.1</a:t>
            </a:r>
          </a:p>
          <a:p>
            <a:endParaRPr lang="en-US" sz="1200" dirty="0"/>
          </a:p>
          <a:p>
            <a:r>
              <a:rPr lang="en-US" sz="1200" dirty="0"/>
              <a:t>Fluence from </a:t>
            </a:r>
            <a:r>
              <a:rPr lang="en-US" sz="1200" dirty="0" err="1"/>
              <a:t>AuAu</a:t>
            </a:r>
            <a:r>
              <a:rPr lang="en-US" sz="1200" dirty="0"/>
              <a:t> runs:</a:t>
            </a:r>
          </a:p>
          <a:p>
            <a:r>
              <a:rPr lang="en-US" sz="1200" dirty="0"/>
              <a:t>- L0 = 10 x 10</a:t>
            </a:r>
            <a:r>
              <a:rPr lang="en-US" sz="1200" baseline="30000" dirty="0"/>
              <a:t>12</a:t>
            </a:r>
            <a:r>
              <a:rPr lang="en-US" sz="1200" dirty="0"/>
              <a:t>  </a:t>
            </a:r>
          </a:p>
          <a:p>
            <a:r>
              <a:rPr lang="en-US" sz="1200" dirty="0"/>
              <a:t>Fluence from pp runs:</a:t>
            </a:r>
          </a:p>
          <a:p>
            <a:r>
              <a:rPr lang="en-US" sz="1200" dirty="0"/>
              <a:t>- L0 = 6.7 x 10</a:t>
            </a:r>
            <a:r>
              <a:rPr lang="en-US" sz="1200" baseline="30000" dirty="0"/>
              <a:t>12</a:t>
            </a:r>
            <a:r>
              <a:rPr lang="en-US" sz="1200" dirty="0"/>
              <a:t> </a:t>
            </a:r>
            <a:r>
              <a:rPr lang="en-US" sz="1200" dirty="0" err="1"/>
              <a:t>N</a:t>
            </a:r>
            <a:r>
              <a:rPr lang="en-US" sz="1200" baseline="-25000" dirty="0" err="1"/>
              <a:t>eq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   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r>
              <a:rPr lang="en-US" sz="1200" dirty="0"/>
              <a:t>Totals:</a:t>
            </a:r>
          </a:p>
          <a:p>
            <a:r>
              <a:rPr lang="en-US" sz="1200" dirty="0"/>
              <a:t>L0 = 1.7 x 10</a:t>
            </a:r>
            <a:r>
              <a:rPr lang="en-US" sz="1200" baseline="30000" dirty="0"/>
              <a:t>13</a:t>
            </a:r>
            <a:r>
              <a:rPr lang="en-US" sz="1200" dirty="0"/>
              <a:t> </a:t>
            </a:r>
            <a:r>
              <a:rPr lang="en-US" sz="1200" dirty="0" err="1"/>
              <a:t>N</a:t>
            </a:r>
            <a:r>
              <a:rPr lang="en-US" sz="1200" baseline="-25000" dirty="0" err="1"/>
              <a:t>eq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  <a:endParaRPr lang="en-US" sz="1200" baseline="30000" dirty="0"/>
          </a:p>
          <a:p>
            <a:r>
              <a:rPr lang="en-US" sz="1200" dirty="0"/>
              <a:t>L1 = 1.0 x 10</a:t>
            </a:r>
            <a:r>
              <a:rPr lang="en-US" sz="1200" baseline="30000" dirty="0"/>
              <a:t>13</a:t>
            </a:r>
            <a:r>
              <a:rPr lang="en-US" sz="1200" dirty="0"/>
              <a:t> </a:t>
            </a:r>
            <a:r>
              <a:rPr lang="en-US" sz="1200" dirty="0" err="1"/>
              <a:t>N</a:t>
            </a:r>
            <a:r>
              <a:rPr lang="en-US" sz="1200" baseline="-25000" dirty="0" err="1"/>
              <a:t>eq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</a:p>
          <a:p>
            <a:r>
              <a:rPr lang="en-US" sz="1200" dirty="0"/>
              <a:t>L2 = 0.7 x 10</a:t>
            </a:r>
            <a:r>
              <a:rPr lang="en-US" sz="1200" baseline="30000" dirty="0"/>
              <a:t>13</a:t>
            </a:r>
            <a:r>
              <a:rPr lang="en-US" sz="1200" dirty="0"/>
              <a:t> </a:t>
            </a:r>
            <a:r>
              <a:rPr lang="en-US" sz="1200" dirty="0" err="1"/>
              <a:t>N</a:t>
            </a:r>
            <a:r>
              <a:rPr lang="en-US" sz="1200" baseline="-25000" dirty="0" err="1"/>
              <a:t>eq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B4CC3-32DC-634E-9724-2455A07E568F}"/>
              </a:ext>
            </a:extLst>
          </p:cNvPr>
          <p:cNvSpPr txBox="1"/>
          <p:nvPr/>
        </p:nvSpPr>
        <p:spPr>
          <a:xfrm>
            <a:off x="1240011" y="3136504"/>
            <a:ext cx="3201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RHIC-II projected dosage based </a:t>
            </a:r>
          </a:p>
          <a:p>
            <a:r>
              <a:rPr lang="en-US" b="1" dirty="0"/>
              <a:t>on PHENIX measurements: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44D8F-B164-BF40-9259-B99CA6D11663}"/>
              </a:ext>
            </a:extLst>
          </p:cNvPr>
          <p:cNvSpPr txBox="1"/>
          <p:nvPr/>
        </p:nvSpPr>
        <p:spPr>
          <a:xfrm>
            <a:off x="5270600" y="3858350"/>
            <a:ext cx="1817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arXiv</a:t>
            </a:r>
            <a:r>
              <a:rPr lang="en-US" sz="1200" dirty="0"/>
              <a:t>: 0710.2676 [</a:t>
            </a:r>
            <a:r>
              <a:rPr lang="en-US" sz="1200" dirty="0" err="1"/>
              <a:t>nucl</a:t>
            </a:r>
            <a:r>
              <a:rPr lang="en-US" sz="1200" dirty="0"/>
              <a:t>-ex]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EF58C-25C4-3A41-AF2E-A5315F3140A3}"/>
              </a:ext>
            </a:extLst>
          </p:cNvPr>
          <p:cNvSpPr txBox="1"/>
          <p:nvPr/>
        </p:nvSpPr>
        <p:spPr>
          <a:xfrm>
            <a:off x="1236306" y="4735453"/>
            <a:ext cx="560458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ALICE Note: PUB-2443</a:t>
            </a:r>
          </a:p>
          <a:p>
            <a:r>
              <a:rPr lang="en-US" dirty="0"/>
              <a:t>ALICE L0: 13n</a:t>
            </a:r>
            <a:r>
              <a:rPr lang="en-US" baseline="30000" dirty="0"/>
              <a:t>-1</a:t>
            </a:r>
            <a:r>
              <a:rPr lang="en-US" dirty="0"/>
              <a:t>PbPb + 50nb</a:t>
            </a:r>
            <a:r>
              <a:rPr lang="en-US" baseline="30000" dirty="0"/>
              <a:t>-1</a:t>
            </a:r>
            <a:r>
              <a:rPr lang="en-US" dirty="0"/>
              <a:t> + 6pb</a:t>
            </a:r>
            <a:r>
              <a:rPr lang="en-US" baseline="30000" dirty="0"/>
              <a:t>-1</a:t>
            </a:r>
            <a:r>
              <a:rPr lang="en-US" dirty="0"/>
              <a:t> </a:t>
            </a:r>
          </a:p>
          <a:p>
            <a:r>
              <a:rPr lang="en-US" dirty="0"/>
              <a:t>(</a:t>
            </a:r>
            <a:r>
              <a:rPr lang="en-US" dirty="0" err="1"/>
              <a:t>PbPb</a:t>
            </a:r>
            <a:r>
              <a:rPr lang="en-US" dirty="0"/>
              <a:t>: 97% </a:t>
            </a:r>
            <a:r>
              <a:rPr lang="en-US" dirty="0" err="1"/>
              <a:t>Lum_total</a:t>
            </a:r>
            <a:r>
              <a:rPr lang="en-US" dirty="0"/>
              <a:t>, </a:t>
            </a:r>
            <a:r>
              <a:rPr lang="en-US" dirty="0" err="1"/>
              <a:t>dominent</a:t>
            </a:r>
            <a:r>
              <a:rPr lang="en-US" dirty="0"/>
              <a:t>)</a:t>
            </a:r>
            <a:endParaRPr lang="en-US" baseline="30000" dirty="0"/>
          </a:p>
          <a:p>
            <a:r>
              <a:rPr lang="en-US" dirty="0"/>
              <a:t>TID = 273 </a:t>
            </a:r>
            <a:r>
              <a:rPr lang="en-US" dirty="0" err="1"/>
              <a:t>krad</a:t>
            </a:r>
            <a:r>
              <a:rPr lang="en-US" dirty="0"/>
              <a:t> </a:t>
            </a:r>
          </a:p>
          <a:p>
            <a:r>
              <a:rPr lang="en-US" dirty="0"/>
              <a:t>NIEL = 1.7 x 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9508ED-C32F-EB4D-908F-9B683E12C8BF}"/>
              </a:ext>
            </a:extLst>
          </p:cNvPr>
          <p:cNvSpPr/>
          <p:nvPr/>
        </p:nvSpPr>
        <p:spPr>
          <a:xfrm>
            <a:off x="1309548" y="4345632"/>
            <a:ext cx="3499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dde.web.cern.ch</a:t>
            </a:r>
            <a:r>
              <a:rPr lang="en-US" sz="1400" dirty="0"/>
              <a:t>/</a:t>
            </a:r>
            <a:r>
              <a:rPr lang="en-US" sz="1400" dirty="0" err="1"/>
              <a:t>dde</a:t>
            </a:r>
            <a:r>
              <a:rPr lang="en-US" sz="1400" dirty="0"/>
              <a:t>/</a:t>
            </a:r>
            <a:r>
              <a:rPr lang="en-US" sz="1400" dirty="0" err="1"/>
              <a:t>glauber_lhc.htm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312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-3493"/>
            <a:ext cx="10566400" cy="889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Event Multiplicity and Collision Rates: sPHENIX vs ALICE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E51B3-F94F-2E41-87BD-2545C8A0D10B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032000" y="991880"/>
          <a:ext cx="8769052" cy="2093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2263">
                  <a:extLst>
                    <a:ext uri="{9D8B030D-6E8A-4147-A177-3AD203B41FA5}">
                      <a16:colId xmlns:a16="http://schemas.microsoft.com/office/drawing/2014/main" val="212686015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ALICE (Run3)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sPHENIX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Ratio of data rates </a:t>
                      </a:r>
                      <a:r>
                        <a:rPr lang="en-US" sz="1900" dirty="0" err="1"/>
                        <a:t>sPHENX</a:t>
                      </a:r>
                      <a:r>
                        <a:rPr lang="en-US" sz="1900" dirty="0"/>
                        <a:t>/ALICE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 err="1"/>
                        <a:t>Pb+Pb</a:t>
                      </a:r>
                      <a:r>
                        <a:rPr lang="en-US" sz="1900" dirty="0"/>
                        <a:t> /</a:t>
                      </a:r>
                      <a:r>
                        <a:rPr lang="en-US" sz="1900" baseline="0" dirty="0"/>
                        <a:t> </a:t>
                      </a:r>
                      <a:r>
                        <a:rPr lang="en-US" sz="1900" baseline="0" dirty="0" err="1"/>
                        <a:t>Au+Au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50kHz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200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0.27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 err="1"/>
                        <a:t>p+p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200kHz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13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sz="1900" dirty="0"/>
                        <a:t>Trigger/Readout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50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 15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524000" y="3088233"/>
            <a:ext cx="95504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Tx/>
              <a:buChar char="-"/>
            </a:pPr>
            <a:r>
              <a:rPr lang="en-US" sz="2133" dirty="0"/>
              <a:t>MB Event track multiplicity </a:t>
            </a:r>
            <a:r>
              <a:rPr lang="en-US" sz="2133" dirty="0" err="1"/>
              <a:t>dN</a:t>
            </a:r>
            <a:r>
              <a:rPr lang="en-US" sz="2133" dirty="0"/>
              <a:t>/</a:t>
            </a:r>
            <a:r>
              <a:rPr lang="en-US" sz="2133" dirty="0" err="1"/>
              <a:t>dη</a:t>
            </a:r>
            <a:r>
              <a:rPr lang="en-US" sz="2133" dirty="0"/>
              <a:t>:  sPHENIX = </a:t>
            </a:r>
            <a:r>
              <a:rPr lang="en-US" sz="2133" dirty="0">
                <a:solidFill>
                  <a:srgbClr val="032AFF"/>
                </a:solidFill>
              </a:rPr>
              <a:t>1/3 ALICE (pp), </a:t>
            </a:r>
            <a:r>
              <a:rPr lang="en-US" sz="2133" dirty="0">
                <a:solidFill>
                  <a:srgbClr val="FF0000"/>
                </a:solidFill>
              </a:rPr>
              <a:t>1/4.5 ALICE(AA)</a:t>
            </a:r>
          </a:p>
          <a:p>
            <a:pPr marL="285744" indent="-285744">
              <a:buFontTx/>
              <a:buChar char="-"/>
            </a:pPr>
            <a:r>
              <a:rPr lang="en-US" sz="2133" dirty="0"/>
              <a:t>sPHENIX triggered data rate well within readout specs</a:t>
            </a:r>
          </a:p>
        </p:txBody>
      </p:sp>
      <p:pic>
        <p:nvPicPr>
          <p:cNvPr id="12" name="Picture 11" descr="Projection_HI_MB_dNdeta.gif">
            <a:extLst>
              <a:ext uri="{FF2B5EF4-FFF2-40B4-BE49-F238E27FC236}">
                <a16:creationId xmlns:a16="http://schemas.microsoft.com/office/drawing/2014/main" id="{D84DECC6-C731-8242-8A6F-85619BC0B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907672"/>
            <a:ext cx="5048495" cy="2605792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603676-BA44-804E-A69D-AE5708499C79}"/>
              </a:ext>
            </a:extLst>
          </p:cNvPr>
          <p:cNvGrpSpPr/>
          <p:nvPr/>
        </p:nvGrpSpPr>
        <p:grpSpPr>
          <a:xfrm>
            <a:off x="812801" y="3980273"/>
            <a:ext cx="4763868" cy="2512604"/>
            <a:chOff x="0" y="1773878"/>
            <a:chExt cx="9143999" cy="4273327"/>
          </a:xfrm>
        </p:grpSpPr>
        <p:pic>
          <p:nvPicPr>
            <p:cNvPr id="14" name="Picture 13" descr="Projection_pp_dNdeta.gif">
              <a:extLst>
                <a:ext uri="{FF2B5EF4-FFF2-40B4-BE49-F238E27FC236}">
                  <a16:creationId xmlns:a16="http://schemas.microsoft.com/office/drawing/2014/main" id="{AFA8ADF5-80CC-6A43-B870-2E498415F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  <a:ln>
              <a:solidFill>
                <a:srgbClr val="032AFF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FB453E-2376-A44B-990D-5063C51DBD77}"/>
                </a:ext>
              </a:extLst>
            </p:cNvPr>
            <p:cNvSpPr txBox="1"/>
            <p:nvPr/>
          </p:nvSpPr>
          <p:spPr>
            <a:xfrm>
              <a:off x="1560128" y="3916266"/>
              <a:ext cx="1474411" cy="3925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2A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sPHENIX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C41505-537A-D54C-BECB-D712BCBC8C9C}"/>
                </a:ext>
              </a:extLst>
            </p:cNvPr>
            <p:cNvSpPr txBox="1"/>
            <p:nvPr/>
          </p:nvSpPr>
          <p:spPr>
            <a:xfrm>
              <a:off x="6240511" y="3889041"/>
              <a:ext cx="1365112" cy="43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2A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1" b="1" dirty="0"/>
                <a:t>ALICE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48D471-221F-F14F-BB26-57A9F1A7E0F2}"/>
              </a:ext>
            </a:extLst>
          </p:cNvPr>
          <p:cNvSpPr txBox="1"/>
          <p:nvPr/>
        </p:nvSpPr>
        <p:spPr>
          <a:xfrm>
            <a:off x="2213185" y="6171523"/>
            <a:ext cx="2146485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 err="1">
                <a:solidFill>
                  <a:srgbClr val="032AFF"/>
                </a:solidFill>
              </a:rPr>
              <a:t>p+p</a:t>
            </a:r>
            <a:r>
              <a:rPr lang="en-US" sz="1867" dirty="0">
                <a:solidFill>
                  <a:srgbClr val="032AFF"/>
                </a:solidFill>
              </a:rPr>
              <a:t> collisions</a:t>
            </a:r>
          </a:p>
          <a:p>
            <a:r>
              <a:rPr lang="en-US" sz="1867" dirty="0">
                <a:solidFill>
                  <a:srgbClr val="032AFF"/>
                </a:solidFill>
              </a:rPr>
              <a:t>sPHENIX/ALICE ~1/3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05D1B5-1D9F-5742-98A1-8009ED212A50}"/>
              </a:ext>
            </a:extLst>
          </p:cNvPr>
          <p:cNvSpPr txBox="1"/>
          <p:nvPr/>
        </p:nvSpPr>
        <p:spPr>
          <a:xfrm>
            <a:off x="8413952" y="6246077"/>
            <a:ext cx="1866088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solidFill>
                  <a:srgbClr val="FF0000"/>
                </a:solidFill>
              </a:rPr>
              <a:t>A+A collisions</a:t>
            </a:r>
          </a:p>
          <a:p>
            <a:r>
              <a:rPr lang="en-US" sz="1467" dirty="0">
                <a:solidFill>
                  <a:srgbClr val="FF0000"/>
                </a:solidFill>
              </a:rPr>
              <a:t>sPHENIX/ALICE ~1/4.5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88D67-165D-B143-BB1B-6E4C14275473}"/>
              </a:ext>
            </a:extLst>
          </p:cNvPr>
          <p:cNvSpPr txBox="1"/>
          <p:nvPr/>
        </p:nvSpPr>
        <p:spPr>
          <a:xfrm>
            <a:off x="10160000" y="4875583"/>
            <a:ext cx="641048" cy="254044"/>
          </a:xfrm>
          <a:prstGeom prst="rect">
            <a:avLst/>
          </a:prstGeom>
          <a:solidFill>
            <a:schemeClr val="bg1"/>
          </a:solidFill>
          <a:ln>
            <a:solidFill>
              <a:srgbClr val="032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1" b="1" dirty="0"/>
              <a:t>ALICE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4BFB5B-2226-D143-BE72-E6B647372317}"/>
              </a:ext>
            </a:extLst>
          </p:cNvPr>
          <p:cNvSpPr txBox="1"/>
          <p:nvPr/>
        </p:nvSpPr>
        <p:spPr>
          <a:xfrm>
            <a:off x="7592603" y="4920384"/>
            <a:ext cx="737205" cy="230832"/>
          </a:xfrm>
          <a:prstGeom prst="rect">
            <a:avLst/>
          </a:prstGeom>
          <a:solidFill>
            <a:schemeClr val="bg1"/>
          </a:solidFill>
          <a:ln>
            <a:solidFill>
              <a:srgbClr val="032A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sPHENIX</a:t>
            </a:r>
          </a:p>
        </p:txBody>
      </p:sp>
    </p:spTree>
    <p:extLst>
      <p:ext uri="{BB962C8B-B14F-4D97-AF65-F5344CB8AC3E}">
        <p14:creationId xmlns:p14="http://schemas.microsoft.com/office/powerpoint/2010/main" val="2882857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92" y="30087"/>
            <a:ext cx="9339384" cy="676288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Projected sPHENIX Data Rates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00917" y="3564800"/>
            <a:ext cx="8229600" cy="2287435"/>
          </a:xfrm>
          <a:ln>
            <a:solidFill>
              <a:srgbClr val="181BF7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181BF7"/>
                </a:solidFill>
              </a:rPr>
              <a:t>Readout Units: </a:t>
            </a:r>
            <a:r>
              <a:rPr lang="en-US" sz="1800" dirty="0"/>
              <a:t>3 GBTX @ 0.4 GB/s = </a:t>
            </a:r>
            <a:r>
              <a:rPr lang="en-US" sz="1800" b="1" u="sng" dirty="0"/>
              <a:t>1.2 GB/s &gt;133MB/s</a:t>
            </a:r>
          </a:p>
          <a:p>
            <a:r>
              <a:rPr lang="en-US" sz="1800" dirty="0" err="1"/>
              <a:t>GBTx</a:t>
            </a:r>
            <a:r>
              <a:rPr lang="en-US" sz="1800" dirty="0"/>
              <a:t>: 3.2-4.48Gb/s, 0.4 GB/s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181BF7"/>
                </a:solidFill>
              </a:rPr>
              <a:t>FELIX/DAM:</a:t>
            </a:r>
            <a:r>
              <a:rPr lang="en-US" sz="1800" dirty="0"/>
              <a:t> 48 input on FELIX, twice the number needed to support 8 RUs (3 links)</a:t>
            </a:r>
          </a:p>
          <a:p>
            <a:r>
              <a:rPr lang="en-US" sz="1800" dirty="0"/>
              <a:t>2x 8-lane PCIe Gen 3 @ 7880 MB/s = </a:t>
            </a:r>
            <a:r>
              <a:rPr lang="en-US" sz="1800" b="1" u="sng" dirty="0"/>
              <a:t>15,760 MB/s &gt; 848 MB/s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2100" b="1" dirty="0">
                <a:solidFill>
                  <a:srgbClr val="FF0000"/>
                </a:solidFill>
              </a:rPr>
              <a:t>MVTX readout hardware capacity &gt; 10 x Expected data rate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AD4C9-3636-C74D-82F6-4D796135849A}"/>
              </a:ext>
            </a:extLst>
          </p:cNvPr>
          <p:cNvSpPr txBox="1"/>
          <p:nvPr/>
        </p:nvSpPr>
        <p:spPr>
          <a:xfrm>
            <a:off x="10489487" y="889001"/>
            <a:ext cx="1230978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Alex &amp; </a:t>
            </a:r>
            <a:r>
              <a:rPr lang="en-US" sz="1867" dirty="0" err="1"/>
              <a:t>Sho</a:t>
            </a:r>
            <a:endParaRPr lang="en-US" sz="1867" dirty="0"/>
          </a:p>
          <a:p>
            <a:r>
              <a:rPr lang="en-US" sz="1867" dirty="0"/>
              <a:t>#1,2,3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9C4E3-545B-3E46-B285-3F0E4735345A}"/>
              </a:ext>
            </a:extLst>
          </p:cNvPr>
          <p:cNvSpPr txBox="1"/>
          <p:nvPr/>
        </p:nvSpPr>
        <p:spPr>
          <a:xfrm>
            <a:off x="6400801" y="2800129"/>
            <a:ext cx="4835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Note: test beam showed noise &lt; 10</a:t>
            </a:r>
            <a:r>
              <a:rPr lang="en-US" sz="2400" b="1" baseline="30000" dirty="0"/>
              <a:t>-5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BBD3CF-37BE-664D-9AA3-002B6206621D}"/>
              </a:ext>
            </a:extLst>
          </p:cNvPr>
          <p:cNvGrpSpPr/>
          <p:nvPr/>
        </p:nvGrpSpPr>
        <p:grpSpPr>
          <a:xfrm>
            <a:off x="1293567" y="1364839"/>
            <a:ext cx="8462109" cy="1487607"/>
            <a:chOff x="990600" y="1459912"/>
            <a:chExt cx="6346582" cy="1115705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244" y="1459912"/>
              <a:ext cx="5759938" cy="111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E367F2-733B-1046-943A-3BC55A025656}"/>
                </a:ext>
              </a:extLst>
            </p:cNvPr>
            <p:cNvSpPr txBox="1"/>
            <p:nvPr/>
          </p:nvSpPr>
          <p:spPr>
            <a:xfrm>
              <a:off x="990600" y="2017764"/>
              <a:ext cx="77208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(FELIX)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79F4DF-ECA4-B241-A5A3-F186203ADF68}"/>
              </a:ext>
            </a:extLst>
          </p:cNvPr>
          <p:cNvCxnSpPr>
            <a:cxnSpLocks/>
          </p:cNvCxnSpPr>
          <p:nvPr/>
        </p:nvCxnSpPr>
        <p:spPr>
          <a:xfrm flipH="1">
            <a:off x="6756371" y="2175590"/>
            <a:ext cx="1547447" cy="1469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21B748-23BB-6543-A79E-533C1B47900C}"/>
              </a:ext>
            </a:extLst>
          </p:cNvPr>
          <p:cNvCxnSpPr>
            <a:cxnSpLocks/>
          </p:cNvCxnSpPr>
          <p:nvPr/>
        </p:nvCxnSpPr>
        <p:spPr>
          <a:xfrm flipH="1">
            <a:off x="7388270" y="2413000"/>
            <a:ext cx="915548" cy="24524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324F60F-AE5D-454B-B552-7A0290D56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757732-E0D9-DC47-8ADB-81744CDA938F}" type="datetime1">
              <a:rPr lang="en-US" altLang="en-US" smtClean="0"/>
              <a:t>7/11/18</a:t>
            </a:fld>
            <a:endParaRPr lang="en-US" alt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DFDA456-E0B4-6243-8517-7AE405F3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radiation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7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400" y="16719"/>
            <a:ext cx="8229600" cy="712245"/>
          </a:xfrm>
        </p:spPr>
        <p:txBody>
          <a:bodyPr>
            <a:normAutofit/>
          </a:bodyPr>
          <a:lstStyle/>
          <a:p>
            <a:r>
              <a:rPr lang="en-US" sz="3600" dirty="0"/>
              <a:t>Expected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4D50-8C11-F949-AA97-0BE54D993061}" type="datetime1">
              <a:rPr lang="en-US" smtClean="0"/>
              <a:t>7/11/18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82" y="963862"/>
            <a:ext cx="5996820" cy="238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9" y="1295370"/>
            <a:ext cx="7554907" cy="1838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8553803" y="908378"/>
            <a:ext cx="1561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7989765" y="1367694"/>
            <a:ext cx="1654419" cy="1649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347" y="3191813"/>
            <a:ext cx="7886700" cy="10047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1524000" y="4277673"/>
            <a:ext cx="934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Projected sPHENIX MVTX  fluence, L0 = 0.6 ~ 1.7 x10</a:t>
            </a:r>
            <a:r>
              <a:rPr lang="en-US" sz="2400" b="1" baseline="30000" dirty="0"/>
              <a:t>13</a:t>
            </a:r>
            <a:r>
              <a:rPr lang="en-US" sz="2400" b="1" dirty="0"/>
              <a:t>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eq</a:t>
            </a:r>
            <a:r>
              <a:rPr lang="en-US" sz="2400" b="1" dirty="0"/>
              <a:t>/cm</a:t>
            </a:r>
            <a:r>
              <a:rPr lang="en-US" sz="2400" b="1" baseline="30000" dirty="0"/>
              <a:t>2</a:t>
            </a:r>
            <a:r>
              <a:rPr lang="en-US" sz="2400" b="1" dirty="0"/>
              <a:t> </a:t>
            </a:r>
            <a:endParaRPr lang="en-US" sz="2400" b="1" baseline="30000" dirty="0"/>
          </a:p>
          <a:p>
            <a:r>
              <a:rPr lang="en-US" sz="2400" dirty="0"/>
              <a:t>Fluences of outer layers:</a:t>
            </a:r>
          </a:p>
          <a:p>
            <a:pPr lvl="1"/>
            <a:r>
              <a:rPr lang="en-US" sz="1600" dirty="0"/>
              <a:t> L1 = 0.6 x L0   </a:t>
            </a:r>
          </a:p>
          <a:p>
            <a:pPr lvl="1"/>
            <a:r>
              <a:rPr lang="en-US" sz="1600" dirty="0"/>
              <a:t> L2 = 0.4 x L0</a:t>
            </a:r>
            <a:endParaRPr lang="en-US" sz="2400" dirty="0"/>
          </a:p>
          <a:p>
            <a:r>
              <a:rPr lang="en-US" sz="2400" dirty="0"/>
              <a:t>- Within the ALPIDE performance specs. (1.7 x10</a:t>
            </a:r>
            <a:r>
              <a:rPr lang="en-US" sz="2400" baseline="30000" dirty="0"/>
              <a:t>13</a:t>
            </a:r>
            <a:r>
              <a:rPr lang="en-US" sz="2400" dirty="0"/>
              <a:t> </a:t>
            </a:r>
            <a:r>
              <a:rPr lang="en-US" sz="2400" dirty="0" err="1"/>
              <a:t>N</a:t>
            </a:r>
            <a:r>
              <a:rPr lang="en-US" sz="2400" baseline="-25000" dirty="0" err="1"/>
              <a:t>eq</a:t>
            </a:r>
            <a:r>
              <a:rPr lang="en-US" sz="2400" dirty="0"/>
              <a:t>/cm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  <a:p>
            <a:r>
              <a:rPr lang="en-US" sz="2400" dirty="0"/>
              <a:t>- Risk mitigation: 36 spare staves (75%) to replace damaged ones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661FA-B685-6F41-8D97-E7307E9286C8}"/>
              </a:ext>
            </a:extLst>
          </p:cNvPr>
          <p:cNvSpPr txBox="1"/>
          <p:nvPr/>
        </p:nvSpPr>
        <p:spPr>
          <a:xfrm>
            <a:off x="11133278" y="963862"/>
            <a:ext cx="530915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Leo</a:t>
            </a:r>
          </a:p>
          <a:p>
            <a:r>
              <a:rPr lang="en-US" sz="1867" dirty="0"/>
              <a:t>#1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9EC85-D323-BF45-8DC2-4FC18D769A4E}"/>
              </a:ext>
            </a:extLst>
          </p:cNvPr>
          <p:cNvSpPr txBox="1"/>
          <p:nvPr/>
        </p:nvSpPr>
        <p:spPr>
          <a:xfrm>
            <a:off x="10066963" y="5156200"/>
            <a:ext cx="15490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Staves per layer:</a:t>
            </a:r>
          </a:p>
          <a:p>
            <a:r>
              <a:rPr lang="en-US" sz="1600" dirty="0"/>
              <a:t>L0 = 12</a:t>
            </a:r>
          </a:p>
          <a:p>
            <a:r>
              <a:rPr lang="en-US" sz="1600" dirty="0"/>
              <a:t>L1 = 16</a:t>
            </a:r>
          </a:p>
          <a:p>
            <a:r>
              <a:rPr lang="en-US" sz="1600" dirty="0"/>
              <a:t>L2 = 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E49A3-BC2A-F04A-9FCC-DBC3B47CE5EC}"/>
              </a:ext>
            </a:extLst>
          </p:cNvPr>
          <p:cNvSpPr txBox="1"/>
          <p:nvPr/>
        </p:nvSpPr>
        <p:spPr>
          <a:xfrm>
            <a:off x="6284132" y="4760240"/>
            <a:ext cx="3257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TID: sPHENIX ~ 4.5 ALICE</a:t>
            </a:r>
          </a:p>
        </p:txBody>
      </p:sp>
    </p:spTree>
    <p:extLst>
      <p:ext uri="{BB962C8B-B14F-4D97-AF65-F5344CB8AC3E}">
        <p14:creationId xmlns:p14="http://schemas.microsoft.com/office/powerpoint/2010/main" val="95419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80914"/>
          </a:xfrm>
        </p:spPr>
        <p:txBody>
          <a:bodyPr>
            <a:normAutofit fontScale="90000"/>
          </a:bodyPr>
          <a:lstStyle/>
          <a:p>
            <a:r>
              <a:rPr lang="en-US" dirty="0"/>
              <a:t>Staves – Specification/radiation tolerance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4923-EBE0-6443-992D-0F025681314A}" type="datetime1">
              <a:rPr lang="en-US" smtClean="0"/>
              <a:t>7/11/18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39" y="1108037"/>
            <a:ext cx="8426883" cy="42801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917539" y="5635582"/>
            <a:ext cx="6883295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TID radiation levels (5 years) are expected to be 4.5 times this. </a:t>
            </a:r>
          </a:p>
          <a:p>
            <a:r>
              <a:rPr lang="en-US" dirty="0"/>
              <a:t>NIEL levels are expected to be 1.7 x 10</a:t>
            </a:r>
            <a:r>
              <a:rPr lang="en-US" baseline="30000" dirty="0"/>
              <a:t>13 </a:t>
            </a:r>
            <a:r>
              <a:rPr lang="en-US" dirty="0"/>
              <a:t>1 MeV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961085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47B8-FB09-744A-9F34-69DDBA4F15CA}" type="datetime1">
              <a:rPr lang="en-US" smtClean="0"/>
              <a:t>7/11/18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radiation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11" y="571847"/>
            <a:ext cx="11252499" cy="62861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162966" y="174312"/>
            <a:ext cx="3029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L. Musa – 7/26/2017 DOE review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09800" y="-10963"/>
            <a:ext cx="8229600" cy="609600"/>
          </a:xfrm>
          <a:prstGeom prst="rect">
            <a:avLst/>
          </a:prstGeom>
        </p:spPr>
        <p:txBody>
          <a:bodyPr vert="horz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Staves – Specification/radiation tolerance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94138" y="5061584"/>
            <a:ext cx="3842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Sensors have been tested to full MVTX NIEL levels and 1/5.4 of the TID.</a:t>
            </a:r>
          </a:p>
          <a:p>
            <a:r>
              <a:rPr lang="en-US" dirty="0"/>
              <a:t>Spare staves are available for replacement of staves that show degradation. </a:t>
            </a:r>
          </a:p>
        </p:txBody>
      </p:sp>
    </p:spTree>
    <p:extLst>
      <p:ext uri="{BB962C8B-B14F-4D97-AF65-F5344CB8AC3E}">
        <p14:creationId xmlns:p14="http://schemas.microsoft.com/office/powerpoint/2010/main" val="3098182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2489</Words>
  <Application>Microsoft Macintosh PowerPoint</Application>
  <PresentationFormat>Widescreen</PresentationFormat>
  <Paragraphs>528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宋体</vt:lpstr>
      <vt:lpstr>Arial</vt:lpstr>
      <vt:lpstr>Calibri</vt:lpstr>
      <vt:lpstr>Calibri Light</vt:lpstr>
      <vt:lpstr>Mangal</vt:lpstr>
      <vt:lpstr>Times New Roman</vt:lpstr>
      <vt:lpstr>Wingdings</vt:lpstr>
      <vt:lpstr>Office Theme</vt:lpstr>
      <vt:lpstr>sPHENIX MVTX Radiation Dosage after 5 years</vt:lpstr>
      <vt:lpstr>Radiation Level in sPHENIX (I): TID/NIEL (high energy particles) - by flux cross section scaling: LHC vs RHIC</vt:lpstr>
      <vt:lpstr>Radiation Level in sPHENIX (II): NIEL   - by PHENIX measurements</vt:lpstr>
      <vt:lpstr>Radiation Level in sPHENIX: TID/Flux   - by PHENIX measurements</vt:lpstr>
      <vt:lpstr>Event Multiplicity and Collision Rates: sPHENIX vs ALICE</vt:lpstr>
      <vt:lpstr>Projected sPHENIX Data Rates</vt:lpstr>
      <vt:lpstr>Expected Radiation Level after 5-year Runs</vt:lpstr>
      <vt:lpstr>Staves – Specification/radiation tolerance</vt:lpstr>
      <vt:lpstr>PowerPoint Presentation</vt:lpstr>
      <vt:lpstr>Staves – Specification/radiation tolerance</vt:lpstr>
      <vt:lpstr>Expected Radiation Level after 5-year Runs</vt:lpstr>
      <vt:lpstr>ITS Radiation Load</vt:lpstr>
      <vt:lpstr>Expected Luminosities and Collision Rates</vt:lpstr>
      <vt:lpstr>dN/dη in p+p collisions</vt:lpstr>
      <vt:lpstr>dN/dη in MB Au+Au/Pb+Pb collisions</vt:lpstr>
      <vt:lpstr>dN/dη in 0-10% Au+Au/Pb+Pb collisions</vt:lpstr>
      <vt:lpstr>Hit Density on STAR PXL at RHIC Environment</vt:lpstr>
      <vt:lpstr>Hits and Event Data Rate</vt:lpstr>
      <vt:lpstr>PowerPoint Presentation</vt:lpstr>
      <vt:lpstr>Radiation Measurements in PHENIX</vt:lpstr>
      <vt:lpstr>RadFET Results</vt:lpstr>
      <vt:lpstr>Pin Diode Fluence Measurements @PHENIX</vt:lpstr>
      <vt:lpstr>ALICE ITS Upgrade – PRR 4/13/2018</vt:lpstr>
      <vt:lpstr>ALICE ITS Upgrade</vt:lpstr>
      <vt:lpstr>ALICE ITS Upgrade</vt:lpstr>
      <vt:lpstr>ITS Readout - Radiation Load</vt:lpstr>
      <vt:lpstr>ALICE ITS Upgrade</vt:lpstr>
      <vt:lpstr>ALICE ITS Upgrade</vt:lpstr>
      <vt:lpstr>ALICE ITS Upgrade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 Multiplicity and Collision Rates: sPHENIX vs ALICE</dc:title>
  <dc:creator>Ming Liu</dc:creator>
  <cp:lastModifiedBy>Ming Liu</cp:lastModifiedBy>
  <cp:revision>45</cp:revision>
  <dcterms:created xsi:type="dcterms:W3CDTF">2018-07-11T20:28:38Z</dcterms:created>
  <dcterms:modified xsi:type="dcterms:W3CDTF">2018-07-12T03:34:47Z</dcterms:modified>
</cp:coreProperties>
</file>