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83" r:id="rId2"/>
    <p:sldId id="284" r:id="rId3"/>
    <p:sldId id="285" r:id="rId4"/>
    <p:sldId id="286" r:id="rId5"/>
    <p:sldId id="260" r:id="rId6"/>
    <p:sldId id="261" r:id="rId7"/>
    <p:sldId id="258" r:id="rId8"/>
    <p:sldId id="262" r:id="rId9"/>
    <p:sldId id="263" r:id="rId10"/>
    <p:sldId id="264" r:id="rId11"/>
    <p:sldId id="268" r:id="rId12"/>
    <p:sldId id="257" r:id="rId13"/>
    <p:sldId id="270" r:id="rId14"/>
    <p:sldId id="288" r:id="rId15"/>
    <p:sldId id="287" r:id="rId16"/>
    <p:sldId id="273" r:id="rId17"/>
    <p:sldId id="274" r:id="rId18"/>
    <p:sldId id="275" r:id="rId19"/>
    <p:sldId id="276" r:id="rId20"/>
    <p:sldId id="277" r:id="rId21"/>
    <p:sldId id="279" r:id="rId22"/>
    <p:sldId id="280" r:id="rId23"/>
    <p:sldId id="281" r:id="rId24"/>
    <p:sldId id="282" r:id="rId25"/>
    <p:sldId id="289" r:id="rId26"/>
  </p:sldIdLst>
  <p:sldSz cx="9144000" cy="6858000" type="screen4x3"/>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9" autoAdjust="0"/>
    <p:restoredTop sz="94660"/>
  </p:normalViewPr>
  <p:slideViewPr>
    <p:cSldViewPr snapToGrid="0">
      <p:cViewPr varScale="1">
        <p:scale>
          <a:sx n="89" d="100"/>
          <a:sy n="89" d="100"/>
        </p:scale>
        <p:origin x="112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6912"/>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333" y="0"/>
            <a:ext cx="3041968" cy="466912"/>
          </a:xfrm>
          <a:prstGeom prst="rect">
            <a:avLst/>
          </a:prstGeom>
        </p:spPr>
        <p:txBody>
          <a:bodyPr vert="horz" lIns="93287" tIns="46644" rIns="93287" bIns="46644" rtlCol="0"/>
          <a:lstStyle>
            <a:lvl1pPr algn="r">
              <a:defRPr sz="1200"/>
            </a:lvl1pPr>
          </a:lstStyle>
          <a:p>
            <a:fld id="{1190818C-705E-4A17-8F23-ADB4366B17D5}" type="datetimeFigureOut">
              <a:rPr lang="en-US" smtClean="0"/>
              <a:t>7/8/2018</a:t>
            </a:fld>
            <a:endParaRPr lang="en-US"/>
          </a:p>
        </p:txBody>
      </p:sp>
      <p:sp>
        <p:nvSpPr>
          <p:cNvPr id="4" name="Slide Image Placeholder 3"/>
          <p:cNvSpPr>
            <a:spLocks noGrp="1" noRot="1" noChangeAspect="1"/>
          </p:cNvSpPr>
          <p:nvPr>
            <p:ph type="sldImg" idx="2"/>
          </p:nvPr>
        </p:nvSpPr>
        <p:spPr>
          <a:xfrm>
            <a:off x="1416050" y="1163638"/>
            <a:ext cx="4187825" cy="314007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78476"/>
            <a:ext cx="5615940" cy="3664208"/>
          </a:xfrm>
          <a:prstGeom prst="rect">
            <a:avLst/>
          </a:prstGeom>
        </p:spPr>
        <p:txBody>
          <a:bodyPr vert="horz" lIns="93287" tIns="46644" rIns="93287" bIns="4664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9014"/>
            <a:ext cx="3041968" cy="466911"/>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333" y="8839014"/>
            <a:ext cx="3041968" cy="466911"/>
          </a:xfrm>
          <a:prstGeom prst="rect">
            <a:avLst/>
          </a:prstGeom>
        </p:spPr>
        <p:txBody>
          <a:bodyPr vert="horz" lIns="93287" tIns="46644" rIns="93287" bIns="46644" rtlCol="0" anchor="b"/>
          <a:lstStyle>
            <a:lvl1pPr algn="r">
              <a:defRPr sz="1200"/>
            </a:lvl1pPr>
          </a:lstStyle>
          <a:p>
            <a:fld id="{E80459E1-DB32-4B36-A16A-AF196AAAC9EC}" type="slidenum">
              <a:rPr lang="en-US" smtClean="0"/>
              <a:t>‹#›</a:t>
            </a:fld>
            <a:endParaRPr lang="en-US"/>
          </a:p>
        </p:txBody>
      </p:sp>
    </p:spTree>
    <p:extLst>
      <p:ext uri="{BB962C8B-B14F-4D97-AF65-F5344CB8AC3E}">
        <p14:creationId xmlns:p14="http://schemas.microsoft.com/office/powerpoint/2010/main" val="3531025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A2578F-146B-4CFB-93E9-39182D97E2B2}" type="slidenum">
              <a:rPr lang="en-US" smtClean="0"/>
              <a:t>3</a:t>
            </a:fld>
            <a:endParaRPr lang="en-US"/>
          </a:p>
        </p:txBody>
      </p:sp>
    </p:spTree>
    <p:extLst>
      <p:ext uri="{BB962C8B-B14F-4D97-AF65-F5344CB8AC3E}">
        <p14:creationId xmlns:p14="http://schemas.microsoft.com/office/powerpoint/2010/main" val="711994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0459E1-DB32-4B36-A16A-AF196AAAC9EC}" type="slidenum">
              <a:rPr lang="en-US" smtClean="0"/>
              <a:t>4</a:t>
            </a:fld>
            <a:endParaRPr lang="en-US"/>
          </a:p>
        </p:txBody>
      </p:sp>
    </p:spTree>
    <p:extLst>
      <p:ext uri="{BB962C8B-B14F-4D97-AF65-F5344CB8AC3E}">
        <p14:creationId xmlns:p14="http://schemas.microsoft.com/office/powerpoint/2010/main" val="3344490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0459E1-DB32-4B36-A16A-AF196AAAC9EC}" type="slidenum">
              <a:rPr lang="en-US" smtClean="0"/>
              <a:t>5</a:t>
            </a:fld>
            <a:endParaRPr lang="en-US"/>
          </a:p>
        </p:txBody>
      </p:sp>
    </p:spTree>
    <p:extLst>
      <p:ext uri="{BB962C8B-B14F-4D97-AF65-F5344CB8AC3E}">
        <p14:creationId xmlns:p14="http://schemas.microsoft.com/office/powerpoint/2010/main" val="3097562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6/29/2018</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8D54E1-870A-482E-AB10-1EEE69D2EC75}" type="slidenum">
              <a:rPr lang="en-US" smtClean="0"/>
              <a:t>‹#›</a:t>
            </a:fld>
            <a:endParaRPr lang="en-US"/>
          </a:p>
        </p:txBody>
      </p:sp>
    </p:spTree>
    <p:extLst>
      <p:ext uri="{BB962C8B-B14F-4D97-AF65-F5344CB8AC3E}">
        <p14:creationId xmlns:p14="http://schemas.microsoft.com/office/powerpoint/2010/main" val="2816883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6/29/2018</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8D54E1-870A-482E-AB10-1EEE69D2EC75}" type="slidenum">
              <a:rPr lang="en-US" smtClean="0"/>
              <a:t>‹#›</a:t>
            </a:fld>
            <a:endParaRPr lang="en-US"/>
          </a:p>
        </p:txBody>
      </p:sp>
    </p:spTree>
    <p:extLst>
      <p:ext uri="{BB962C8B-B14F-4D97-AF65-F5344CB8AC3E}">
        <p14:creationId xmlns:p14="http://schemas.microsoft.com/office/powerpoint/2010/main" val="2624357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6/29/2018</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8D54E1-870A-482E-AB10-1EEE69D2EC75}" type="slidenum">
              <a:rPr lang="en-US" smtClean="0"/>
              <a:t>‹#›</a:t>
            </a:fld>
            <a:endParaRPr lang="en-US"/>
          </a:p>
        </p:txBody>
      </p:sp>
    </p:spTree>
    <p:extLst>
      <p:ext uri="{BB962C8B-B14F-4D97-AF65-F5344CB8AC3E}">
        <p14:creationId xmlns:p14="http://schemas.microsoft.com/office/powerpoint/2010/main" val="1726905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453542" y="2819400"/>
            <a:ext cx="8229600" cy="1143000"/>
          </a:xfrm>
          <a:prstGeom prst="rect">
            <a:avLst/>
          </a:prstGeom>
        </p:spPr>
        <p:txBody>
          <a:bodyPr/>
          <a:lstStyle>
            <a:lvl1pPr algn="ctr">
              <a:defRPr/>
            </a:lvl1pPr>
          </a:lstStyle>
          <a:p>
            <a:r>
              <a:rPr lang="en-US" dirty="0" smtClean="0"/>
              <a:t>Click to add title</a:t>
            </a:r>
            <a:br>
              <a:rPr lang="en-US" dirty="0" smtClean="0"/>
            </a:br>
            <a:endParaRPr lang="en-US" dirty="0"/>
          </a:p>
        </p:txBody>
      </p:sp>
      <p:sp>
        <p:nvSpPr>
          <p:cNvPr id="15" name="Text Placeholder 14"/>
          <p:cNvSpPr>
            <a:spLocks noGrp="1"/>
          </p:cNvSpPr>
          <p:nvPr>
            <p:ph type="body" sz="quarter" idx="13" hasCustomPrompt="1"/>
          </p:nvPr>
        </p:nvSpPr>
        <p:spPr>
          <a:xfrm>
            <a:off x="7391400" y="6553200"/>
            <a:ext cx="1647675" cy="304800"/>
          </a:xfrm>
          <a:prstGeom prst="rect">
            <a:avLst/>
          </a:prstGeom>
        </p:spPr>
        <p:txBody>
          <a:bodyPr/>
          <a:lstStyle>
            <a:lvl1pPr marL="0" indent="0" algn="r">
              <a:buNone/>
              <a:defRPr sz="1200">
                <a:solidFill>
                  <a:schemeClr val="bg1"/>
                </a:solidFill>
              </a:defRPr>
            </a:lvl1pPr>
            <a:lvl2pPr>
              <a:defRPr sz="1400"/>
            </a:lvl2pPr>
            <a:lvl3pPr>
              <a:defRPr sz="1400"/>
            </a:lvl3pPr>
            <a:lvl4pPr>
              <a:defRPr sz="1400"/>
            </a:lvl4pPr>
            <a:lvl5pPr>
              <a:defRPr sz="1400"/>
            </a:lvl5pPr>
          </a:lstStyle>
          <a:p>
            <a:pPr lvl="0"/>
            <a:r>
              <a:rPr lang="en-US" dirty="0" smtClean="0"/>
              <a:t>LA-UR-16-XXXXX</a:t>
            </a:r>
            <a:endParaRPr lang="en-US" dirty="0"/>
          </a:p>
        </p:txBody>
      </p:sp>
      <p:sp>
        <p:nvSpPr>
          <p:cNvPr id="17" name="Slide Number Placeholder 16"/>
          <p:cNvSpPr>
            <a:spLocks noGrp="1"/>
          </p:cNvSpPr>
          <p:nvPr>
            <p:ph type="sldNum" sz="quarter" idx="14"/>
          </p:nvPr>
        </p:nvSpPr>
        <p:spPr>
          <a:xfrm>
            <a:off x="8312300" y="6019800"/>
            <a:ext cx="723900" cy="365125"/>
          </a:xfrm>
        </p:spPr>
        <p:txBody>
          <a:bodyPr/>
          <a:lstStyle/>
          <a:p>
            <a:r>
              <a:rPr lang="en-US" smtClean="0"/>
              <a:t>Slide </a:t>
            </a:r>
            <a:fld id="{2651EAAB-5D0D-473B-859D-C18D8179491F}" type="slidenum">
              <a:rPr lang="en-US" smtClean="0"/>
              <a:pPr/>
              <a:t>‹#›</a:t>
            </a:fld>
            <a:endParaRPr lang="en-US" dirty="0"/>
          </a:p>
        </p:txBody>
      </p:sp>
      <p:sp>
        <p:nvSpPr>
          <p:cNvPr id="19" name="Text Placeholder 18"/>
          <p:cNvSpPr>
            <a:spLocks noGrp="1"/>
          </p:cNvSpPr>
          <p:nvPr>
            <p:ph type="body" sz="quarter" idx="15" hasCustomPrompt="1"/>
          </p:nvPr>
        </p:nvSpPr>
        <p:spPr>
          <a:xfrm>
            <a:off x="990600" y="4038600"/>
            <a:ext cx="7162800" cy="914400"/>
          </a:xfrm>
          <a:prstGeom prst="rect">
            <a:avLst/>
          </a:prstGeom>
        </p:spPr>
        <p:txBody>
          <a:bodyPr/>
          <a:lstStyle>
            <a:lvl1pPr marL="0" indent="0" algn="ctr">
              <a:spcBef>
                <a:spcPts val="0"/>
              </a:spcBef>
              <a:spcAft>
                <a:spcPts val="0"/>
              </a:spcAft>
              <a:buNone/>
              <a:defRPr sz="2400"/>
            </a:lvl1pPr>
            <a:lvl2pPr marL="344488" indent="0" algn="ctr">
              <a:buNone/>
              <a:defRPr sz="2400"/>
            </a:lvl2pPr>
            <a:lvl3pPr marL="681037" indent="0" algn="ctr">
              <a:buNone/>
              <a:defRPr sz="2400"/>
            </a:lvl3pPr>
            <a:lvl4pPr marL="1031875" indent="0" algn="ctr">
              <a:buNone/>
              <a:defRPr sz="2400"/>
            </a:lvl4pPr>
            <a:lvl5pPr marL="1604963" indent="0" algn="ctr">
              <a:buNone/>
              <a:defRPr sz="2400"/>
            </a:lvl5pPr>
          </a:lstStyle>
          <a:p>
            <a:pPr lvl="0"/>
            <a:r>
              <a:rPr lang="en-US" dirty="0" smtClean="0"/>
              <a:t>Click to add subtitle &amp; author</a:t>
            </a:r>
            <a:endParaRPr lang="en-US" dirty="0"/>
          </a:p>
        </p:txBody>
      </p:sp>
      <p:sp>
        <p:nvSpPr>
          <p:cNvPr id="20" name="Text Placeholder 18"/>
          <p:cNvSpPr>
            <a:spLocks noGrp="1"/>
          </p:cNvSpPr>
          <p:nvPr>
            <p:ph type="body" sz="quarter" idx="16" hasCustomPrompt="1"/>
          </p:nvPr>
        </p:nvSpPr>
        <p:spPr>
          <a:xfrm>
            <a:off x="2168042" y="5029200"/>
            <a:ext cx="4800600" cy="990600"/>
          </a:xfrm>
          <a:prstGeom prst="rect">
            <a:avLst/>
          </a:prstGeom>
        </p:spPr>
        <p:txBody>
          <a:bodyPr anchor="b"/>
          <a:lstStyle>
            <a:lvl1pPr marL="0" indent="0" algn="ctr">
              <a:spcBef>
                <a:spcPts val="0"/>
              </a:spcBef>
              <a:buNone/>
              <a:defRPr sz="2400"/>
            </a:lvl1pPr>
            <a:lvl2pPr marL="344488" indent="0" algn="ctr">
              <a:buNone/>
              <a:defRPr sz="2400"/>
            </a:lvl2pPr>
            <a:lvl3pPr marL="681037" indent="0" algn="ctr">
              <a:buNone/>
              <a:defRPr sz="2400"/>
            </a:lvl3pPr>
            <a:lvl4pPr marL="1031875" indent="0" algn="ctr">
              <a:buNone/>
              <a:defRPr sz="2400"/>
            </a:lvl4pPr>
            <a:lvl5pPr marL="1604963" indent="0" algn="ctr">
              <a:buNone/>
              <a:defRPr sz="2400"/>
            </a:lvl5pPr>
          </a:lstStyle>
          <a:p>
            <a:pPr lvl="0"/>
            <a:r>
              <a:rPr lang="en-US" dirty="0" smtClean="0"/>
              <a:t>Click to add details, date</a:t>
            </a:r>
            <a:endParaRPr lang="en-US" dirty="0"/>
          </a:p>
        </p:txBody>
      </p:sp>
    </p:spTree>
    <p:extLst>
      <p:ext uri="{BB962C8B-B14F-4D97-AF65-F5344CB8AC3E}">
        <p14:creationId xmlns:p14="http://schemas.microsoft.com/office/powerpoint/2010/main" val="705092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ase1">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0" y="837747"/>
            <a:ext cx="9144000" cy="4175125"/>
          </a:xfrm>
          <a:prstGeom prst="rect">
            <a:avLst/>
          </a:prstGeom>
        </p:spPr>
        <p:txBody>
          <a:bodyPr/>
          <a:lstStyle>
            <a:lvl1pPr marL="342900" indent="-342900">
              <a:buClr>
                <a:srgbClr val="00B050"/>
              </a:buClr>
              <a:buSzPct val="100000"/>
              <a:buFont typeface="Arial" panose="020B0604020202020204" pitchFamily="34" charset="0"/>
              <a:buChar char="•"/>
              <a:defRPr sz="1800" b="0" cap="none" baseline="0">
                <a:solidFill>
                  <a:srgbClr val="00B050"/>
                </a:solidFill>
              </a:defRPr>
            </a:lvl1pPr>
            <a:lvl2pPr marL="342900" indent="0">
              <a:buClr>
                <a:schemeClr val="tx2">
                  <a:lumMod val="50000"/>
                </a:schemeClr>
              </a:buClr>
              <a:buSzPct val="100000"/>
              <a:buFont typeface="Arial" panose="020B0604020202020204" pitchFamily="34" charset="0"/>
              <a:buNone/>
              <a:defRPr sz="1500"/>
            </a:lvl2pPr>
            <a:lvl3pPr marL="685800" indent="0">
              <a:buClr>
                <a:schemeClr val="tx2">
                  <a:lumMod val="50000"/>
                </a:schemeClr>
              </a:buClr>
              <a:buSzPct val="100000"/>
              <a:buFont typeface="Arial" panose="020B0604020202020204" pitchFamily="34" charset="0"/>
              <a:buNone/>
              <a:defRPr sz="1350"/>
            </a:lvl3pPr>
            <a:lvl4pPr marL="1028700" indent="0">
              <a:buClr>
                <a:schemeClr val="tx2">
                  <a:lumMod val="50000"/>
                </a:schemeClr>
              </a:buClr>
              <a:buSzPct val="100000"/>
              <a:buFont typeface="Arial" panose="020B0604020202020204" pitchFamily="34" charset="0"/>
              <a:buNone/>
              <a:defRPr sz="1200"/>
            </a:lvl4pPr>
            <a:lvl5pPr marL="1371600" indent="0">
              <a:buClr>
                <a:schemeClr val="tx2">
                  <a:lumMod val="50000"/>
                </a:schemeClr>
              </a:buClr>
              <a:buSzPct val="100000"/>
              <a:buFont typeface="Arial" panose="020B0604020202020204" pitchFamily="34" charset="0"/>
              <a:buNone/>
              <a:defRPr sz="1200"/>
            </a:lvl5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1CC39FA-7A94-453F-8E0E-D0033B0755D4}" type="slidenum">
              <a:rPr lang="en-GB" smtClean="0"/>
              <a:t>‹#›</a:t>
            </a:fld>
            <a:endParaRPr lang="en-GB"/>
          </a:p>
        </p:txBody>
      </p:sp>
      <p:sp>
        <p:nvSpPr>
          <p:cNvPr id="9" name="Title Placeholder 1"/>
          <p:cNvSpPr>
            <a:spLocks noGrp="1"/>
          </p:cNvSpPr>
          <p:nvPr>
            <p:ph type="title"/>
          </p:nvPr>
        </p:nvSpPr>
        <p:spPr>
          <a:xfrm>
            <a:off x="171451" y="85491"/>
            <a:ext cx="8229600" cy="482920"/>
          </a:xfrm>
          <a:prstGeom prst="rect">
            <a:avLst/>
          </a:prstGeom>
        </p:spPr>
        <p:txBody>
          <a:bodyPr vert="horz" lIns="91440" tIns="45720" rIns="91440" bIns="45720" rtlCol="0" anchor="ctr">
            <a:noAutofit/>
          </a:bodyPr>
          <a:lstStyle>
            <a:lvl1pPr marL="0" algn="l" defTabSz="436546" rtl="0" eaLnBrk="0" latinLnBrk="0" hangingPunct="0">
              <a:defRPr lang="en-GB" sz="2100" b="0" kern="1200" dirty="0">
                <a:solidFill>
                  <a:srgbClr val="4F81BD"/>
                </a:solidFill>
                <a:latin typeface="Calibri" charset="0"/>
                <a:ea typeface="ＭＳ Ｐゴシック" charset="0"/>
                <a:cs typeface="Calibri" charset="0"/>
              </a:defRPr>
            </a:lvl1pPr>
          </a:lstStyle>
          <a:p>
            <a:r>
              <a:rPr lang="en-US" smtClean="0"/>
              <a:t>Click to edit Master title style</a:t>
            </a:r>
            <a:endParaRPr lang="en-GB"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0655" y="85492"/>
            <a:ext cx="355246" cy="640467"/>
          </a:xfrm>
          <a:prstGeom prst="rect">
            <a:avLst/>
          </a:prstGeom>
        </p:spPr>
      </p:pic>
      <p:cxnSp>
        <p:nvCxnSpPr>
          <p:cNvPr id="12" name="Straight Connector 11"/>
          <p:cNvCxnSpPr/>
          <p:nvPr/>
        </p:nvCxnSpPr>
        <p:spPr>
          <a:xfrm flipH="1">
            <a:off x="235444" y="505093"/>
            <a:ext cx="8025476" cy="0"/>
          </a:xfrm>
          <a:prstGeom prst="line">
            <a:avLst/>
          </a:prstGeom>
          <a:ln>
            <a:solidFill>
              <a:srgbClr val="4F81BD"/>
            </a:solidFill>
          </a:ln>
        </p:spPr>
        <p:style>
          <a:lnRef idx="1">
            <a:schemeClr val="accent2"/>
          </a:lnRef>
          <a:fillRef idx="0">
            <a:schemeClr val="accent2"/>
          </a:fillRef>
          <a:effectRef idx="0">
            <a:schemeClr val="accent2"/>
          </a:effectRef>
          <a:fontRef idx="minor">
            <a:schemeClr val="tx1"/>
          </a:fontRef>
        </p:style>
      </p:cxnSp>
      <p:sp>
        <p:nvSpPr>
          <p:cNvPr id="13" name="TextBox 12"/>
          <p:cNvSpPr txBox="1"/>
          <p:nvPr/>
        </p:nvSpPr>
        <p:spPr>
          <a:xfrm>
            <a:off x="7518964" y="292717"/>
            <a:ext cx="755335" cy="184666"/>
          </a:xfrm>
          <a:prstGeom prst="rect">
            <a:avLst/>
          </a:prstGeom>
          <a:noFill/>
        </p:spPr>
        <p:txBody>
          <a:bodyPr wrap="none" rtlCol="0">
            <a:spAutoFit/>
          </a:bodyPr>
          <a:lstStyle/>
          <a:p>
            <a:r>
              <a:rPr lang="en-US" sz="600" dirty="0" smtClean="0"/>
              <a:t>ALICE ITS Upgrade</a:t>
            </a:r>
            <a:endParaRPr lang="en-US" sz="600" dirty="0"/>
          </a:p>
        </p:txBody>
      </p:sp>
    </p:spTree>
    <p:extLst>
      <p:ext uri="{BB962C8B-B14F-4D97-AF65-F5344CB8AC3E}">
        <p14:creationId xmlns:p14="http://schemas.microsoft.com/office/powerpoint/2010/main" val="313208501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6/29/2018</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8D54E1-870A-482E-AB10-1EEE69D2EC75}" type="slidenum">
              <a:rPr lang="en-US" smtClean="0"/>
              <a:t>‹#›</a:t>
            </a:fld>
            <a:endParaRPr lang="en-US"/>
          </a:p>
        </p:txBody>
      </p:sp>
    </p:spTree>
    <p:extLst>
      <p:ext uri="{BB962C8B-B14F-4D97-AF65-F5344CB8AC3E}">
        <p14:creationId xmlns:p14="http://schemas.microsoft.com/office/powerpoint/2010/main" val="2771493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6/29/2018</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8D54E1-870A-482E-AB10-1EEE69D2EC75}" type="slidenum">
              <a:rPr lang="en-US" smtClean="0"/>
              <a:t>‹#›</a:t>
            </a:fld>
            <a:endParaRPr lang="en-US"/>
          </a:p>
        </p:txBody>
      </p:sp>
    </p:spTree>
    <p:extLst>
      <p:ext uri="{BB962C8B-B14F-4D97-AF65-F5344CB8AC3E}">
        <p14:creationId xmlns:p14="http://schemas.microsoft.com/office/powerpoint/2010/main" val="1662591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6/29/2018</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8D54E1-870A-482E-AB10-1EEE69D2EC75}" type="slidenum">
              <a:rPr lang="en-US" smtClean="0"/>
              <a:t>‹#›</a:t>
            </a:fld>
            <a:endParaRPr lang="en-US"/>
          </a:p>
        </p:txBody>
      </p:sp>
    </p:spTree>
    <p:extLst>
      <p:ext uri="{BB962C8B-B14F-4D97-AF65-F5344CB8AC3E}">
        <p14:creationId xmlns:p14="http://schemas.microsoft.com/office/powerpoint/2010/main" val="2267536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6/29/2018</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8D54E1-870A-482E-AB10-1EEE69D2EC75}" type="slidenum">
              <a:rPr lang="en-US" smtClean="0"/>
              <a:t>‹#›</a:t>
            </a:fld>
            <a:endParaRPr lang="en-US"/>
          </a:p>
        </p:txBody>
      </p:sp>
    </p:spTree>
    <p:extLst>
      <p:ext uri="{BB962C8B-B14F-4D97-AF65-F5344CB8AC3E}">
        <p14:creationId xmlns:p14="http://schemas.microsoft.com/office/powerpoint/2010/main" val="1423214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6/29/2018</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8D54E1-870A-482E-AB10-1EEE69D2EC75}" type="slidenum">
              <a:rPr lang="en-US" smtClean="0"/>
              <a:t>‹#›</a:t>
            </a:fld>
            <a:endParaRPr lang="en-US"/>
          </a:p>
        </p:txBody>
      </p:sp>
    </p:spTree>
    <p:extLst>
      <p:ext uri="{BB962C8B-B14F-4D97-AF65-F5344CB8AC3E}">
        <p14:creationId xmlns:p14="http://schemas.microsoft.com/office/powerpoint/2010/main" val="2245097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6/29/2018</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8D54E1-870A-482E-AB10-1EEE69D2EC75}" type="slidenum">
              <a:rPr lang="en-US" smtClean="0"/>
              <a:t>‹#›</a:t>
            </a:fld>
            <a:endParaRPr lang="en-US"/>
          </a:p>
        </p:txBody>
      </p:sp>
    </p:spTree>
    <p:extLst>
      <p:ext uri="{BB962C8B-B14F-4D97-AF65-F5344CB8AC3E}">
        <p14:creationId xmlns:p14="http://schemas.microsoft.com/office/powerpoint/2010/main" val="3351900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6/29/2018</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8D54E1-870A-482E-AB10-1EEE69D2EC75}" type="slidenum">
              <a:rPr lang="en-US" smtClean="0"/>
              <a:t>‹#›</a:t>
            </a:fld>
            <a:endParaRPr lang="en-US"/>
          </a:p>
        </p:txBody>
      </p:sp>
    </p:spTree>
    <p:extLst>
      <p:ext uri="{BB962C8B-B14F-4D97-AF65-F5344CB8AC3E}">
        <p14:creationId xmlns:p14="http://schemas.microsoft.com/office/powerpoint/2010/main" val="1868043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6/29/2018</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8D54E1-870A-482E-AB10-1EEE69D2EC75}" type="slidenum">
              <a:rPr lang="en-US" smtClean="0"/>
              <a:t>‹#›</a:t>
            </a:fld>
            <a:endParaRPr lang="en-US"/>
          </a:p>
        </p:txBody>
      </p:sp>
    </p:spTree>
    <p:extLst>
      <p:ext uri="{BB962C8B-B14F-4D97-AF65-F5344CB8AC3E}">
        <p14:creationId xmlns:p14="http://schemas.microsoft.com/office/powerpoint/2010/main" val="2832021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6/29/2018</a:t>
            </a: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8D54E1-870A-482E-AB10-1EEE69D2EC75}" type="slidenum">
              <a:rPr lang="en-US" smtClean="0"/>
              <a:t>‹#›</a:t>
            </a:fld>
            <a:endParaRPr lang="en-US"/>
          </a:p>
        </p:txBody>
      </p:sp>
    </p:spTree>
    <p:extLst>
      <p:ext uri="{BB962C8B-B14F-4D97-AF65-F5344CB8AC3E}">
        <p14:creationId xmlns:p14="http://schemas.microsoft.com/office/powerpoint/2010/main" val="27442319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fontScale="90000"/>
          </a:bodyPr>
          <a:lstStyle/>
          <a:p>
            <a:r>
              <a:rPr lang="en-US" sz="2800" b="1" i="1" dirty="0" smtClean="0">
                <a:effectLst>
                  <a:outerShdw blurRad="38100" dist="38100" dir="2700000" algn="tl">
                    <a:srgbClr val="000000">
                      <a:alpha val="43137"/>
                    </a:srgbClr>
                  </a:outerShdw>
                </a:effectLst>
              </a:rPr>
              <a:t>sPHENIX Director’s Review;</a:t>
            </a:r>
            <a:br>
              <a:rPr lang="en-US" sz="2800" b="1" i="1" dirty="0" smtClean="0">
                <a:effectLst>
                  <a:outerShdw blurRad="38100" dist="38100" dir="2700000" algn="tl">
                    <a:srgbClr val="000000">
                      <a:alpha val="43137"/>
                    </a:srgbClr>
                  </a:outerShdw>
                </a:effectLst>
              </a:rPr>
            </a:br>
            <a:r>
              <a:rPr lang="en-US" sz="2800" b="1" i="1" dirty="0" smtClean="0">
                <a:effectLst>
                  <a:outerShdw blurRad="38100" dist="38100" dir="2700000" algn="tl">
                    <a:srgbClr val="000000">
                      <a:alpha val="43137"/>
                    </a:srgbClr>
                  </a:outerShdw>
                </a:effectLst>
              </a:rPr>
              <a:t>MVTX Detector,</a:t>
            </a:r>
            <a:br>
              <a:rPr lang="en-US" sz="2800" b="1" i="1" dirty="0" smtClean="0">
                <a:effectLst>
                  <a:outerShdw blurRad="38100" dist="38100" dir="2700000" algn="tl">
                    <a:srgbClr val="000000">
                      <a:alpha val="43137"/>
                    </a:srgbClr>
                  </a:outerShdw>
                </a:effectLst>
              </a:rPr>
            </a:br>
            <a:r>
              <a:rPr lang="en-US" sz="2800" b="1" i="1" dirty="0" smtClean="0">
                <a:effectLst>
                  <a:outerShdw blurRad="38100" dist="38100" dir="2700000" algn="tl">
                    <a:srgbClr val="000000">
                      <a:alpha val="43137"/>
                    </a:srgbClr>
                  </a:outerShdw>
                </a:effectLst>
              </a:rPr>
              <a:t>Mechanical Integration</a:t>
            </a:r>
            <a:endParaRPr lang="en-US" sz="2800" b="1" i="1" dirty="0">
              <a:effectLst>
                <a:outerShdw blurRad="38100" dist="38100" dir="2700000" algn="tl">
                  <a:srgbClr val="000000">
                    <a:alpha val="43137"/>
                  </a:srgbClr>
                </a:outerShdw>
              </a:effectLst>
            </a:endParaRPr>
          </a:p>
        </p:txBody>
      </p:sp>
      <p:sp>
        <p:nvSpPr>
          <p:cNvPr id="11" name="Text Placeholder 10"/>
          <p:cNvSpPr>
            <a:spLocks noGrp="1"/>
          </p:cNvSpPr>
          <p:nvPr>
            <p:ph type="body" sz="quarter" idx="13"/>
          </p:nvPr>
        </p:nvSpPr>
        <p:spPr/>
        <p:txBody>
          <a:bodyPr/>
          <a:lstStyle/>
          <a:p>
            <a:r>
              <a:rPr lang="en-US" sz="1100" dirty="0" smtClean="0"/>
              <a:t>LA-UR-16-XXXXX</a:t>
            </a:r>
            <a:endParaRPr lang="en-US" sz="1100" dirty="0"/>
          </a:p>
        </p:txBody>
      </p:sp>
      <p:sp>
        <p:nvSpPr>
          <p:cNvPr id="12" name="Text Placeholder 11"/>
          <p:cNvSpPr>
            <a:spLocks noGrp="1"/>
          </p:cNvSpPr>
          <p:nvPr>
            <p:ph type="body" sz="quarter" idx="15"/>
          </p:nvPr>
        </p:nvSpPr>
        <p:spPr>
          <a:xfrm>
            <a:off x="976237" y="4343400"/>
            <a:ext cx="7239000" cy="914400"/>
          </a:xfrm>
        </p:spPr>
        <p:txBody>
          <a:bodyPr>
            <a:normAutofit/>
          </a:bodyPr>
          <a:lstStyle/>
          <a:p>
            <a:pPr>
              <a:spcBef>
                <a:spcPts val="0"/>
              </a:spcBef>
            </a:pPr>
            <a:r>
              <a:rPr lang="en-US" sz="2000" b="1" dirty="0" smtClean="0">
                <a:solidFill>
                  <a:schemeClr val="bg1">
                    <a:lumMod val="50000"/>
                  </a:schemeClr>
                </a:solidFill>
              </a:rPr>
              <a:t>Walter Sondheim, P-25</a:t>
            </a:r>
          </a:p>
        </p:txBody>
      </p:sp>
      <p:sp>
        <p:nvSpPr>
          <p:cNvPr id="13" name="Text Placeholder 12"/>
          <p:cNvSpPr>
            <a:spLocks noGrp="1"/>
          </p:cNvSpPr>
          <p:nvPr>
            <p:ph type="body" sz="quarter" idx="16"/>
          </p:nvPr>
        </p:nvSpPr>
        <p:spPr>
          <a:xfrm>
            <a:off x="2180982" y="5181600"/>
            <a:ext cx="4800600" cy="685800"/>
          </a:xfrm>
        </p:spPr>
        <p:txBody>
          <a:bodyPr>
            <a:normAutofit/>
          </a:bodyPr>
          <a:lstStyle/>
          <a:p>
            <a:pPr>
              <a:spcBef>
                <a:spcPts val="0"/>
              </a:spcBef>
            </a:pPr>
            <a:r>
              <a:rPr lang="en-US" sz="1800" dirty="0" smtClean="0"/>
              <a:t>July 9</a:t>
            </a:r>
            <a:r>
              <a:rPr lang="en-US" sz="1800" baseline="30000" dirty="0" smtClean="0"/>
              <a:t>th</a:t>
            </a:r>
            <a:r>
              <a:rPr lang="en-US" sz="1800" dirty="0" smtClean="0"/>
              <a:t>, 2018</a:t>
            </a:r>
            <a:endParaRPr lang="en-US" sz="1800" dirty="0"/>
          </a:p>
        </p:txBody>
      </p:sp>
    </p:spTree>
    <p:extLst>
      <p:ext uri="{BB962C8B-B14F-4D97-AF65-F5344CB8AC3E}">
        <p14:creationId xmlns:p14="http://schemas.microsoft.com/office/powerpoint/2010/main" val="503505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normAutofit/>
          </a:bodyPr>
          <a:lstStyle/>
          <a:p>
            <a:r>
              <a:rPr lang="en-US" sz="3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Middle layer;</a:t>
            </a:r>
            <a:endParaRPr lang="en-US" sz="3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Date Placeholder 2"/>
          <p:cNvSpPr>
            <a:spLocks noGrp="1"/>
          </p:cNvSpPr>
          <p:nvPr>
            <p:ph type="dt" sz="half" idx="10"/>
          </p:nvPr>
        </p:nvSpPr>
        <p:spPr/>
        <p:txBody>
          <a:bodyPr/>
          <a:lstStyle/>
          <a:p>
            <a:r>
              <a:rPr lang="en-US" smtClean="0"/>
              <a:t>6/29/2018</a:t>
            </a:r>
            <a:endParaRPr lang="en-US"/>
          </a:p>
        </p:txBody>
      </p:sp>
      <p:sp>
        <p:nvSpPr>
          <p:cNvPr id="4" name="Slide Number Placeholder 3"/>
          <p:cNvSpPr>
            <a:spLocks noGrp="1"/>
          </p:cNvSpPr>
          <p:nvPr>
            <p:ph type="sldNum" sz="quarter" idx="12"/>
          </p:nvPr>
        </p:nvSpPr>
        <p:spPr/>
        <p:txBody>
          <a:bodyPr/>
          <a:lstStyle/>
          <a:p>
            <a:fld id="{DA8D54E1-870A-482E-AB10-1EEE69D2EC75}" type="slidenum">
              <a:rPr lang="en-US" smtClean="0"/>
              <a:t>10</a:t>
            </a:fld>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5673" t="21469" r="13750" b="21765"/>
          <a:stretch/>
        </p:blipFill>
        <p:spPr>
          <a:xfrm>
            <a:off x="1468315" y="2233246"/>
            <a:ext cx="6453554" cy="3358661"/>
          </a:xfrm>
          <a:prstGeom prst="rect">
            <a:avLst/>
          </a:prstGeom>
        </p:spPr>
      </p:pic>
      <p:sp>
        <p:nvSpPr>
          <p:cNvPr id="6" name="TextBox 5"/>
          <p:cNvSpPr txBox="1"/>
          <p:nvPr/>
        </p:nvSpPr>
        <p:spPr>
          <a:xfrm>
            <a:off x="729760" y="1661724"/>
            <a:ext cx="2303585" cy="646331"/>
          </a:xfrm>
          <a:prstGeom prst="rect">
            <a:avLst/>
          </a:prstGeom>
          <a:noFill/>
        </p:spPr>
        <p:txBody>
          <a:bodyPr wrap="square" rtlCol="0">
            <a:spAutoFit/>
          </a:bodyPr>
          <a:lstStyle/>
          <a:p>
            <a:r>
              <a:rPr lang="en-US" dirty="0" smtClean="0"/>
              <a:t>Outer radius 81.5mm,</a:t>
            </a:r>
          </a:p>
          <a:p>
            <a:r>
              <a:rPr lang="en-US" dirty="0" smtClean="0"/>
              <a:t>Original radius </a:t>
            </a:r>
            <a:endParaRPr lang="en-US" dirty="0"/>
          </a:p>
        </p:txBody>
      </p:sp>
      <p:sp>
        <p:nvSpPr>
          <p:cNvPr id="7" name="TextBox 6"/>
          <p:cNvSpPr txBox="1"/>
          <p:nvPr/>
        </p:nvSpPr>
        <p:spPr>
          <a:xfrm>
            <a:off x="6374423" y="1995854"/>
            <a:ext cx="2140927" cy="369332"/>
          </a:xfrm>
          <a:prstGeom prst="rect">
            <a:avLst/>
          </a:prstGeom>
          <a:noFill/>
        </p:spPr>
        <p:txBody>
          <a:bodyPr wrap="square" rtlCol="0">
            <a:spAutoFit/>
          </a:bodyPr>
          <a:lstStyle/>
          <a:p>
            <a:r>
              <a:rPr lang="en-US" dirty="0" smtClean="0"/>
              <a:t>Inner radius 59.5mm</a:t>
            </a:r>
            <a:endParaRPr lang="en-US" dirty="0"/>
          </a:p>
        </p:txBody>
      </p:sp>
      <p:cxnSp>
        <p:nvCxnSpPr>
          <p:cNvPr id="9" name="Straight Arrow Connector 8"/>
          <p:cNvCxnSpPr/>
          <p:nvPr/>
        </p:nvCxnSpPr>
        <p:spPr>
          <a:xfrm>
            <a:off x="1987060" y="2274673"/>
            <a:ext cx="791309" cy="70591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a:stCxn id="7" idx="2"/>
          </p:cNvCxnSpPr>
          <p:nvPr/>
        </p:nvCxnSpPr>
        <p:spPr>
          <a:xfrm flipH="1">
            <a:off x="6374423" y="2365186"/>
            <a:ext cx="1070464" cy="145067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2" name="TextBox 11"/>
          <p:cNvSpPr txBox="1"/>
          <p:nvPr/>
        </p:nvSpPr>
        <p:spPr>
          <a:xfrm>
            <a:off x="2505806" y="5896506"/>
            <a:ext cx="4578595" cy="369332"/>
          </a:xfrm>
          <a:prstGeom prst="rect">
            <a:avLst/>
          </a:prstGeom>
          <a:noFill/>
        </p:spPr>
        <p:txBody>
          <a:bodyPr wrap="square" rtlCol="0">
            <a:spAutoFit/>
          </a:bodyPr>
          <a:lstStyle/>
          <a:p>
            <a:r>
              <a:rPr lang="en-US" dirty="0" smtClean="0"/>
              <a:t>Modified middle layer patch panel assembly</a:t>
            </a:r>
            <a:endParaRPr lang="en-US" dirty="0"/>
          </a:p>
        </p:txBody>
      </p:sp>
    </p:spTree>
    <p:extLst>
      <p:ext uri="{BB962C8B-B14F-4D97-AF65-F5344CB8AC3E}">
        <p14:creationId xmlns:p14="http://schemas.microsoft.com/office/powerpoint/2010/main" val="3940391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596" y="0"/>
            <a:ext cx="7886700" cy="1325563"/>
          </a:xfrm>
        </p:spPr>
        <p:txBody>
          <a:bodyPr>
            <a:normAutofit/>
          </a:bodyPr>
          <a:lstStyle/>
          <a:p>
            <a:r>
              <a:rPr lang="en-US" sz="3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Patch panels for all three layers;</a:t>
            </a:r>
            <a:endParaRPr lang="en-US" sz="3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Date Placeholder 2"/>
          <p:cNvSpPr>
            <a:spLocks noGrp="1"/>
          </p:cNvSpPr>
          <p:nvPr>
            <p:ph type="dt" sz="half" idx="10"/>
          </p:nvPr>
        </p:nvSpPr>
        <p:spPr/>
        <p:txBody>
          <a:bodyPr/>
          <a:lstStyle/>
          <a:p>
            <a:r>
              <a:rPr lang="en-US" smtClean="0"/>
              <a:t>6/29/2018</a:t>
            </a:r>
            <a:endParaRPr lang="en-US"/>
          </a:p>
        </p:txBody>
      </p:sp>
      <p:sp>
        <p:nvSpPr>
          <p:cNvPr id="4" name="Slide Number Placeholder 3"/>
          <p:cNvSpPr>
            <a:spLocks noGrp="1"/>
          </p:cNvSpPr>
          <p:nvPr>
            <p:ph type="sldNum" sz="quarter" idx="12"/>
          </p:nvPr>
        </p:nvSpPr>
        <p:spPr/>
        <p:txBody>
          <a:bodyPr/>
          <a:lstStyle/>
          <a:p>
            <a:fld id="{DA8D54E1-870A-482E-AB10-1EEE69D2EC75}" type="slidenum">
              <a:rPr lang="en-US" smtClean="0"/>
              <a:t>11</a:t>
            </a:fld>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5385" t="29790" r="16058" b="13147"/>
          <a:stretch/>
        </p:blipFill>
        <p:spPr>
          <a:xfrm>
            <a:off x="1406768" y="2233245"/>
            <a:ext cx="6268917" cy="3376247"/>
          </a:xfrm>
          <a:prstGeom prst="rect">
            <a:avLst/>
          </a:prstGeom>
        </p:spPr>
      </p:pic>
      <p:sp>
        <p:nvSpPr>
          <p:cNvPr id="6" name="TextBox 5"/>
          <p:cNvSpPr txBox="1"/>
          <p:nvPr/>
        </p:nvSpPr>
        <p:spPr>
          <a:xfrm>
            <a:off x="4853354" y="1486386"/>
            <a:ext cx="3174023" cy="646331"/>
          </a:xfrm>
          <a:prstGeom prst="rect">
            <a:avLst/>
          </a:prstGeom>
          <a:noFill/>
        </p:spPr>
        <p:txBody>
          <a:bodyPr wrap="square" rtlCol="0">
            <a:spAutoFit/>
          </a:bodyPr>
          <a:lstStyle/>
          <a:p>
            <a:r>
              <a:rPr lang="en-US" b="1" i="1" dirty="0" smtClean="0">
                <a:solidFill>
                  <a:srgbClr val="C00000"/>
                </a:solidFill>
              </a:rPr>
              <a:t>Delta between middle layer ID and inner layer OD 6.5mm</a:t>
            </a:r>
            <a:endParaRPr lang="en-US" b="1" i="1" dirty="0">
              <a:solidFill>
                <a:srgbClr val="C00000"/>
              </a:solidFill>
            </a:endParaRPr>
          </a:p>
        </p:txBody>
      </p:sp>
      <p:sp>
        <p:nvSpPr>
          <p:cNvPr id="7" name="TextBox 6"/>
          <p:cNvSpPr txBox="1"/>
          <p:nvPr/>
        </p:nvSpPr>
        <p:spPr>
          <a:xfrm>
            <a:off x="1327638" y="1486386"/>
            <a:ext cx="3024554" cy="646331"/>
          </a:xfrm>
          <a:prstGeom prst="rect">
            <a:avLst/>
          </a:prstGeom>
          <a:noFill/>
        </p:spPr>
        <p:txBody>
          <a:bodyPr wrap="square" rtlCol="0">
            <a:spAutoFit/>
          </a:bodyPr>
          <a:lstStyle/>
          <a:p>
            <a:r>
              <a:rPr lang="en-US" b="1" i="1" dirty="0" smtClean="0">
                <a:solidFill>
                  <a:srgbClr val="C00000"/>
                </a:solidFill>
              </a:rPr>
              <a:t>Delta between outer layer ID  and middle layer OD 8.0 mm</a:t>
            </a:r>
            <a:endParaRPr lang="en-US" b="1" i="1" dirty="0">
              <a:solidFill>
                <a:srgbClr val="C00000"/>
              </a:solidFill>
            </a:endParaRPr>
          </a:p>
        </p:txBody>
      </p:sp>
      <p:cxnSp>
        <p:nvCxnSpPr>
          <p:cNvPr id="9" name="Straight Arrow Connector 8"/>
          <p:cNvCxnSpPr/>
          <p:nvPr/>
        </p:nvCxnSpPr>
        <p:spPr>
          <a:xfrm flipH="1">
            <a:off x="2268415" y="2132717"/>
            <a:ext cx="184639" cy="84787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a:off x="6022731" y="2132717"/>
            <a:ext cx="70338" cy="42584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TextBox 12"/>
          <p:cNvSpPr txBox="1"/>
          <p:nvPr/>
        </p:nvSpPr>
        <p:spPr>
          <a:xfrm>
            <a:off x="229928" y="3921368"/>
            <a:ext cx="1714499" cy="1477328"/>
          </a:xfrm>
          <a:prstGeom prst="rect">
            <a:avLst/>
          </a:prstGeom>
          <a:noFill/>
        </p:spPr>
        <p:txBody>
          <a:bodyPr wrap="square" rtlCol="0">
            <a:spAutoFit/>
          </a:bodyPr>
          <a:lstStyle/>
          <a:p>
            <a:r>
              <a:rPr lang="en-US" dirty="0" smtClean="0"/>
              <a:t>In this  CAD model the o</a:t>
            </a:r>
            <a:r>
              <a:rPr lang="en-US" dirty="0" smtClean="0"/>
              <a:t>uter </a:t>
            </a:r>
            <a:r>
              <a:rPr lang="en-US" dirty="0" smtClean="0"/>
              <a:t>layer patch-panel radius 109.0mm</a:t>
            </a:r>
            <a:endParaRPr lang="en-US" dirty="0"/>
          </a:p>
        </p:txBody>
      </p:sp>
      <p:sp>
        <p:nvSpPr>
          <p:cNvPr id="8" name="TextBox 7"/>
          <p:cNvSpPr txBox="1"/>
          <p:nvPr/>
        </p:nvSpPr>
        <p:spPr>
          <a:xfrm>
            <a:off x="628650" y="5671038"/>
            <a:ext cx="8084527" cy="646331"/>
          </a:xfrm>
          <a:prstGeom prst="rect">
            <a:avLst/>
          </a:prstGeom>
          <a:noFill/>
        </p:spPr>
        <p:txBody>
          <a:bodyPr wrap="square" rtlCol="0">
            <a:spAutoFit/>
          </a:bodyPr>
          <a:lstStyle/>
          <a:p>
            <a:r>
              <a:rPr lang="en-US" b="1" i="1" dirty="0" smtClean="0"/>
              <a:t>Next step is to redesign these layer to eliminate these gaps between layers, major redesign of patch-panel interconnection ring for signal cables</a:t>
            </a:r>
            <a:endParaRPr lang="en-US" b="1" i="1" dirty="0"/>
          </a:p>
        </p:txBody>
      </p:sp>
      <p:cxnSp>
        <p:nvCxnSpPr>
          <p:cNvPr id="12" name="Straight Arrow Connector 11"/>
          <p:cNvCxnSpPr/>
          <p:nvPr/>
        </p:nvCxnSpPr>
        <p:spPr>
          <a:xfrm flipV="1">
            <a:off x="1657350" y="4525801"/>
            <a:ext cx="703384" cy="40544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04481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315" y="-56235"/>
            <a:ext cx="9144000" cy="1325563"/>
          </a:xfrm>
        </p:spPr>
        <p:txBody>
          <a:bodyPr>
            <a:noAutofit/>
          </a:bodyPr>
          <a:lstStyle/>
          <a:p>
            <a:r>
              <a:rPr lang="en-US" sz="3200" i="1" dirty="0" smtClean="0">
                <a:effectLst>
                  <a:outerShdw blurRad="38100" dist="38100" dir="2700000" algn="tl">
                    <a:srgbClr val="000000">
                      <a:alpha val="43137"/>
                    </a:srgbClr>
                  </a:outerShdw>
                </a:effectLst>
              </a:rPr>
              <a:t>Outer layer patch panel modified to allow signal extension cable to terminate, let power extension cables to pass through:</a:t>
            </a:r>
            <a:endParaRPr lang="en-US" sz="3200" i="1" dirty="0">
              <a:effectLst>
                <a:outerShdw blurRad="38100" dist="38100" dir="2700000" algn="tl">
                  <a:srgbClr val="000000">
                    <a:alpha val="43137"/>
                  </a:srgbClr>
                </a:outerShdw>
              </a:effectLst>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4338" r="47275"/>
          <a:stretch/>
        </p:blipFill>
        <p:spPr>
          <a:xfrm>
            <a:off x="1230922" y="1690689"/>
            <a:ext cx="4167555" cy="4892660"/>
          </a:xfrm>
          <a:prstGeom prst="rect">
            <a:avLst/>
          </a:prstGeom>
        </p:spPr>
      </p:pic>
      <p:sp>
        <p:nvSpPr>
          <p:cNvPr id="4" name="TextBox 3"/>
          <p:cNvSpPr txBox="1"/>
          <p:nvPr/>
        </p:nvSpPr>
        <p:spPr>
          <a:xfrm>
            <a:off x="694592" y="4998610"/>
            <a:ext cx="1582616" cy="369332"/>
          </a:xfrm>
          <a:prstGeom prst="rect">
            <a:avLst/>
          </a:prstGeom>
          <a:noFill/>
        </p:spPr>
        <p:txBody>
          <a:bodyPr wrap="square" rtlCol="0">
            <a:spAutoFit/>
          </a:bodyPr>
          <a:lstStyle/>
          <a:p>
            <a:r>
              <a:rPr lang="en-US" dirty="0" smtClean="0"/>
              <a:t>Angle 4.33 </a:t>
            </a:r>
            <a:r>
              <a:rPr lang="en-US" dirty="0" err="1" smtClean="0"/>
              <a:t>deg</a:t>
            </a:r>
            <a:endParaRPr lang="en-US" dirty="0"/>
          </a:p>
        </p:txBody>
      </p:sp>
      <p:cxnSp>
        <p:nvCxnSpPr>
          <p:cNvPr id="6" name="Straight Connector 5"/>
          <p:cNvCxnSpPr/>
          <p:nvPr/>
        </p:nvCxnSpPr>
        <p:spPr>
          <a:xfrm flipH="1" flipV="1">
            <a:off x="2189285" y="3851031"/>
            <a:ext cx="844061" cy="17584"/>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flipH="1">
            <a:off x="2189285" y="4137019"/>
            <a:ext cx="729761" cy="0"/>
          </a:xfrm>
          <a:prstGeom prst="line">
            <a:avLst/>
          </a:prstGeom>
        </p:spPr>
        <p:style>
          <a:lnRef idx="3">
            <a:schemeClr val="accent2"/>
          </a:lnRef>
          <a:fillRef idx="0">
            <a:schemeClr val="accent2"/>
          </a:fillRef>
          <a:effectRef idx="2">
            <a:schemeClr val="accent2"/>
          </a:effectRef>
          <a:fontRef idx="minor">
            <a:schemeClr val="tx1"/>
          </a:fontRef>
        </p:style>
      </p:cxnSp>
      <p:sp>
        <p:nvSpPr>
          <p:cNvPr id="11" name="TextBox 10"/>
          <p:cNvSpPr txBox="1"/>
          <p:nvPr/>
        </p:nvSpPr>
        <p:spPr>
          <a:xfrm>
            <a:off x="1147396" y="3807042"/>
            <a:ext cx="1125415" cy="369332"/>
          </a:xfrm>
          <a:prstGeom prst="rect">
            <a:avLst/>
          </a:prstGeom>
          <a:noFill/>
        </p:spPr>
        <p:txBody>
          <a:bodyPr wrap="square" rtlCol="0">
            <a:spAutoFit/>
          </a:bodyPr>
          <a:lstStyle/>
          <a:p>
            <a:r>
              <a:rPr lang="en-US" dirty="0" smtClean="0"/>
              <a:t>14.25mm</a:t>
            </a:r>
            <a:endParaRPr lang="en-US" dirty="0"/>
          </a:p>
        </p:txBody>
      </p:sp>
      <p:sp>
        <p:nvSpPr>
          <p:cNvPr id="12" name="TextBox 11"/>
          <p:cNvSpPr txBox="1"/>
          <p:nvPr/>
        </p:nvSpPr>
        <p:spPr>
          <a:xfrm>
            <a:off x="3578469" y="3167325"/>
            <a:ext cx="1222131" cy="369332"/>
          </a:xfrm>
          <a:prstGeom prst="rect">
            <a:avLst/>
          </a:prstGeom>
          <a:noFill/>
        </p:spPr>
        <p:txBody>
          <a:bodyPr wrap="square" rtlCol="0">
            <a:spAutoFit/>
          </a:bodyPr>
          <a:lstStyle/>
          <a:p>
            <a:r>
              <a:rPr lang="en-US" dirty="0" smtClean="0"/>
              <a:t>10.0mm</a:t>
            </a:r>
            <a:endParaRPr lang="en-US" dirty="0"/>
          </a:p>
        </p:txBody>
      </p:sp>
      <p:sp>
        <p:nvSpPr>
          <p:cNvPr id="13" name="TextBox 12"/>
          <p:cNvSpPr txBox="1"/>
          <p:nvPr/>
        </p:nvSpPr>
        <p:spPr>
          <a:xfrm>
            <a:off x="4633546" y="3320088"/>
            <a:ext cx="1063869" cy="369332"/>
          </a:xfrm>
          <a:prstGeom prst="rect">
            <a:avLst/>
          </a:prstGeom>
          <a:noFill/>
        </p:spPr>
        <p:txBody>
          <a:bodyPr wrap="square" rtlCol="0">
            <a:spAutoFit/>
          </a:bodyPr>
          <a:lstStyle/>
          <a:p>
            <a:r>
              <a:rPr lang="en-US" dirty="0" smtClean="0"/>
              <a:t>5.0mm</a:t>
            </a:r>
          </a:p>
        </p:txBody>
      </p:sp>
      <p:cxnSp>
        <p:nvCxnSpPr>
          <p:cNvPr id="15" name="Straight Connector 14"/>
          <p:cNvCxnSpPr/>
          <p:nvPr/>
        </p:nvCxnSpPr>
        <p:spPr>
          <a:xfrm>
            <a:off x="3033346" y="4062046"/>
            <a:ext cx="0" cy="562708"/>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3578469" y="4211515"/>
            <a:ext cx="0" cy="413239"/>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Arrow Connector 18"/>
          <p:cNvCxnSpPr/>
          <p:nvPr/>
        </p:nvCxnSpPr>
        <p:spPr>
          <a:xfrm flipH="1">
            <a:off x="3578469" y="4418134"/>
            <a:ext cx="50116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p:cNvCxnSpPr/>
          <p:nvPr/>
        </p:nvCxnSpPr>
        <p:spPr>
          <a:xfrm>
            <a:off x="2426677" y="4418134"/>
            <a:ext cx="60666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2" name="TextBox 21"/>
          <p:cNvSpPr txBox="1"/>
          <p:nvPr/>
        </p:nvSpPr>
        <p:spPr>
          <a:xfrm>
            <a:off x="4079631" y="4233468"/>
            <a:ext cx="1055077" cy="369332"/>
          </a:xfrm>
          <a:prstGeom prst="rect">
            <a:avLst/>
          </a:prstGeom>
          <a:noFill/>
        </p:spPr>
        <p:txBody>
          <a:bodyPr wrap="square" rtlCol="0">
            <a:spAutoFit/>
          </a:bodyPr>
          <a:lstStyle/>
          <a:p>
            <a:r>
              <a:rPr lang="en-US" dirty="0" smtClean="0"/>
              <a:t>23.3mm</a:t>
            </a:r>
            <a:endParaRPr lang="en-US" dirty="0"/>
          </a:p>
        </p:txBody>
      </p:sp>
      <p:cxnSp>
        <p:nvCxnSpPr>
          <p:cNvPr id="24" name="Straight Arrow Connector 23"/>
          <p:cNvCxnSpPr/>
          <p:nvPr/>
        </p:nvCxnSpPr>
        <p:spPr>
          <a:xfrm flipH="1">
            <a:off x="4273062" y="3689420"/>
            <a:ext cx="624253" cy="37262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6" name="Straight Arrow Connector 25"/>
          <p:cNvCxnSpPr/>
          <p:nvPr/>
        </p:nvCxnSpPr>
        <p:spPr>
          <a:xfrm flipH="1">
            <a:off x="3604846" y="3504754"/>
            <a:ext cx="413239" cy="486954"/>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8" name="Straight Arrow Connector 27"/>
          <p:cNvCxnSpPr/>
          <p:nvPr/>
        </p:nvCxnSpPr>
        <p:spPr>
          <a:xfrm>
            <a:off x="2426677" y="3351991"/>
            <a:ext cx="0" cy="49904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0" name="Straight Arrow Connector 29"/>
          <p:cNvCxnSpPr/>
          <p:nvPr/>
        </p:nvCxnSpPr>
        <p:spPr>
          <a:xfrm flipV="1">
            <a:off x="2426677" y="4137019"/>
            <a:ext cx="0" cy="28111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31" name="TextBox 30"/>
          <p:cNvSpPr txBox="1"/>
          <p:nvPr/>
        </p:nvSpPr>
        <p:spPr>
          <a:xfrm>
            <a:off x="131884" y="2444168"/>
            <a:ext cx="2708031" cy="923330"/>
          </a:xfrm>
          <a:prstGeom prst="rect">
            <a:avLst/>
          </a:prstGeom>
          <a:noFill/>
        </p:spPr>
        <p:txBody>
          <a:bodyPr wrap="square" rtlCol="0">
            <a:spAutoFit/>
          </a:bodyPr>
          <a:lstStyle/>
          <a:p>
            <a:r>
              <a:rPr lang="en-US" dirty="0" smtClean="0"/>
              <a:t>Distance between two adjacent signal readout connectors from FPC</a:t>
            </a:r>
            <a:endParaRPr lang="en-US" dirty="0"/>
          </a:p>
        </p:txBody>
      </p:sp>
      <p:cxnSp>
        <p:nvCxnSpPr>
          <p:cNvPr id="33" name="Straight Arrow Connector 32"/>
          <p:cNvCxnSpPr/>
          <p:nvPr/>
        </p:nvCxnSpPr>
        <p:spPr>
          <a:xfrm>
            <a:off x="861646" y="3411553"/>
            <a:ext cx="703384" cy="4641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95702" y="1464132"/>
            <a:ext cx="2664069" cy="646331"/>
          </a:xfrm>
          <a:prstGeom prst="rect">
            <a:avLst/>
          </a:prstGeom>
          <a:noFill/>
        </p:spPr>
        <p:txBody>
          <a:bodyPr wrap="square" rtlCol="0">
            <a:spAutoFit/>
          </a:bodyPr>
          <a:lstStyle/>
          <a:p>
            <a:r>
              <a:rPr lang="en-US" dirty="0" smtClean="0"/>
              <a:t>7.5mm already removed from outer radius</a:t>
            </a:r>
            <a:endParaRPr lang="en-US" dirty="0"/>
          </a:p>
        </p:txBody>
      </p:sp>
      <p:sp>
        <p:nvSpPr>
          <p:cNvPr id="37" name="TextBox 36"/>
          <p:cNvSpPr txBox="1"/>
          <p:nvPr/>
        </p:nvSpPr>
        <p:spPr>
          <a:xfrm>
            <a:off x="6308481" y="1757282"/>
            <a:ext cx="2668465" cy="646331"/>
          </a:xfrm>
          <a:prstGeom prst="rect">
            <a:avLst/>
          </a:prstGeom>
          <a:noFill/>
        </p:spPr>
        <p:txBody>
          <a:bodyPr wrap="square" rtlCol="0">
            <a:spAutoFit/>
          </a:bodyPr>
          <a:lstStyle/>
          <a:p>
            <a:r>
              <a:rPr lang="en-US" dirty="0" smtClean="0"/>
              <a:t>Pass-through hole for power and cooling lines</a:t>
            </a:r>
            <a:endParaRPr lang="en-US" dirty="0"/>
          </a:p>
        </p:txBody>
      </p:sp>
      <p:cxnSp>
        <p:nvCxnSpPr>
          <p:cNvPr id="39" name="Straight Arrow Connector 38"/>
          <p:cNvCxnSpPr>
            <a:stCxn id="37" idx="1"/>
          </p:cNvCxnSpPr>
          <p:nvPr/>
        </p:nvCxnSpPr>
        <p:spPr>
          <a:xfrm flipH="1" flipV="1">
            <a:off x="4800600" y="1987062"/>
            <a:ext cx="1507881" cy="9338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0" name="TextBox 39"/>
          <p:cNvSpPr txBox="1"/>
          <p:nvPr/>
        </p:nvSpPr>
        <p:spPr>
          <a:xfrm>
            <a:off x="5697415" y="2576146"/>
            <a:ext cx="3077308" cy="923330"/>
          </a:xfrm>
          <a:prstGeom prst="rect">
            <a:avLst/>
          </a:prstGeom>
          <a:noFill/>
        </p:spPr>
        <p:txBody>
          <a:bodyPr wrap="square" rtlCol="0">
            <a:spAutoFit/>
          </a:bodyPr>
          <a:lstStyle/>
          <a:p>
            <a:r>
              <a:rPr lang="en-US" dirty="0" smtClean="0"/>
              <a:t>Termination point for signal extension cable from stave, interconnect with Firefly cable</a:t>
            </a:r>
            <a:endParaRPr lang="en-US" dirty="0"/>
          </a:p>
        </p:txBody>
      </p:sp>
      <p:cxnSp>
        <p:nvCxnSpPr>
          <p:cNvPr id="42" name="Straight Arrow Connector 41"/>
          <p:cNvCxnSpPr>
            <a:stCxn id="40" idx="1"/>
          </p:cNvCxnSpPr>
          <p:nvPr/>
        </p:nvCxnSpPr>
        <p:spPr>
          <a:xfrm flipH="1" flipV="1">
            <a:off x="4800600" y="2206869"/>
            <a:ext cx="896815" cy="83094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3" name="Date Placeholder 42"/>
          <p:cNvSpPr>
            <a:spLocks noGrp="1"/>
          </p:cNvSpPr>
          <p:nvPr>
            <p:ph type="dt" sz="half" idx="10"/>
          </p:nvPr>
        </p:nvSpPr>
        <p:spPr/>
        <p:txBody>
          <a:bodyPr/>
          <a:lstStyle/>
          <a:p>
            <a:r>
              <a:rPr lang="en-US" smtClean="0"/>
              <a:t>6/29/2018</a:t>
            </a:r>
            <a:endParaRPr lang="en-US"/>
          </a:p>
        </p:txBody>
      </p:sp>
      <p:sp>
        <p:nvSpPr>
          <p:cNvPr id="44" name="Slide Number Placeholder 43"/>
          <p:cNvSpPr>
            <a:spLocks noGrp="1"/>
          </p:cNvSpPr>
          <p:nvPr>
            <p:ph type="sldNum" sz="quarter" idx="12"/>
          </p:nvPr>
        </p:nvSpPr>
        <p:spPr/>
        <p:txBody>
          <a:bodyPr/>
          <a:lstStyle/>
          <a:p>
            <a:fld id="{DA8D54E1-870A-482E-AB10-1EEE69D2EC75}" type="slidenum">
              <a:rPr lang="en-US" smtClean="0"/>
              <a:t>12</a:t>
            </a:fld>
            <a:endParaRPr lang="en-US"/>
          </a:p>
        </p:txBody>
      </p:sp>
      <p:cxnSp>
        <p:nvCxnSpPr>
          <p:cNvPr id="46" name="Straight Arrow Connector 45"/>
          <p:cNvCxnSpPr/>
          <p:nvPr/>
        </p:nvCxnSpPr>
        <p:spPr>
          <a:xfrm>
            <a:off x="2839915" y="1987062"/>
            <a:ext cx="545123" cy="45710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7" name="TextBox 46"/>
          <p:cNvSpPr txBox="1"/>
          <p:nvPr/>
        </p:nvSpPr>
        <p:spPr>
          <a:xfrm>
            <a:off x="5495192" y="4624754"/>
            <a:ext cx="3367454" cy="1754326"/>
          </a:xfrm>
          <a:prstGeom prst="rect">
            <a:avLst/>
          </a:prstGeom>
          <a:noFill/>
        </p:spPr>
        <p:txBody>
          <a:bodyPr wrap="square" rtlCol="0">
            <a:spAutoFit/>
          </a:bodyPr>
          <a:lstStyle/>
          <a:p>
            <a:r>
              <a:rPr lang="en-US" b="1" i="1" dirty="0" smtClean="0">
                <a:solidFill>
                  <a:srgbClr val="C00000"/>
                </a:solidFill>
              </a:rPr>
              <a:t>This geometry shown indicates if you may be able to modify the inner radius for the middle and outer layers and maintain the integration of the signal cables with the patch-panel:</a:t>
            </a:r>
            <a:endParaRPr lang="en-US" b="1" i="1" dirty="0">
              <a:solidFill>
                <a:srgbClr val="C00000"/>
              </a:solidFill>
            </a:endParaRPr>
          </a:p>
        </p:txBody>
      </p:sp>
    </p:spTree>
    <p:extLst>
      <p:ext uri="{BB962C8B-B14F-4D97-AF65-F5344CB8AC3E}">
        <p14:creationId xmlns:p14="http://schemas.microsoft.com/office/powerpoint/2010/main" val="2685116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804" y="0"/>
            <a:ext cx="7886700" cy="1325563"/>
          </a:xfrm>
        </p:spPr>
        <p:txBody>
          <a:bodyPr>
            <a:normAutofit/>
          </a:bodyPr>
          <a:lstStyle/>
          <a:p>
            <a:r>
              <a:rPr lang="en-US" sz="3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can we </a:t>
            </a:r>
            <a:r>
              <a:rPr lang="en-US" sz="3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gain and where:</a:t>
            </a:r>
            <a:endParaRPr lang="en-US" sz="3600" i="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2804" y="1325563"/>
            <a:ext cx="7886700" cy="4521933"/>
          </a:xfrm>
        </p:spPr>
        <p:txBody>
          <a:bodyPr>
            <a:normAutofit/>
          </a:bodyPr>
          <a:lstStyle/>
          <a:p>
            <a:r>
              <a:rPr lang="en-US" dirty="0" smtClean="0"/>
              <a:t>From the previous slide-</a:t>
            </a:r>
          </a:p>
          <a:p>
            <a:pPr lvl="1"/>
            <a:r>
              <a:rPr lang="en-US" dirty="0" smtClean="0"/>
              <a:t>If we maintain a minimum spacing of 10.0mm between connectors for the signal cables, we can bring the radius in by 23.37 mm, from geometry shown in slide 12</a:t>
            </a:r>
            <a:r>
              <a:rPr lang="en-US" dirty="0" smtClean="0"/>
              <a:t>.</a:t>
            </a:r>
          </a:p>
          <a:p>
            <a:pPr lvl="1"/>
            <a:r>
              <a:rPr lang="en-US" dirty="0" smtClean="0"/>
              <a:t>This will translate to an overall reduction in the radial dimension for the </a:t>
            </a:r>
            <a:r>
              <a:rPr lang="en-US" b="1" i="1" dirty="0" smtClean="0"/>
              <a:t>MVTX</a:t>
            </a:r>
            <a:r>
              <a:rPr lang="en-US" dirty="0" smtClean="0"/>
              <a:t> detector.</a:t>
            </a:r>
          </a:p>
          <a:p>
            <a:pPr lvl="1"/>
            <a:r>
              <a:rPr lang="en-US" dirty="0" smtClean="0"/>
              <a:t>Structural analysis will need to be made to verify the integrity of  new shell structures.</a:t>
            </a:r>
            <a:endParaRPr lang="en-US" dirty="0" smtClean="0"/>
          </a:p>
          <a:p>
            <a:pPr marL="0" indent="0">
              <a:buNone/>
            </a:pPr>
            <a:endParaRPr lang="en-US" dirty="0"/>
          </a:p>
        </p:txBody>
      </p:sp>
      <p:sp>
        <p:nvSpPr>
          <p:cNvPr id="4" name="Date Placeholder 3"/>
          <p:cNvSpPr>
            <a:spLocks noGrp="1"/>
          </p:cNvSpPr>
          <p:nvPr>
            <p:ph type="dt" sz="half" idx="10"/>
          </p:nvPr>
        </p:nvSpPr>
        <p:spPr/>
        <p:txBody>
          <a:bodyPr/>
          <a:lstStyle/>
          <a:p>
            <a:r>
              <a:rPr lang="en-US" smtClean="0"/>
              <a:t>6/29/2018</a:t>
            </a:r>
            <a:endParaRPr lang="en-US"/>
          </a:p>
        </p:txBody>
      </p:sp>
      <p:sp>
        <p:nvSpPr>
          <p:cNvPr id="5" name="Slide Number Placeholder 4"/>
          <p:cNvSpPr>
            <a:spLocks noGrp="1"/>
          </p:cNvSpPr>
          <p:nvPr>
            <p:ph type="sldNum" sz="quarter" idx="12"/>
          </p:nvPr>
        </p:nvSpPr>
        <p:spPr/>
        <p:txBody>
          <a:bodyPr/>
          <a:lstStyle/>
          <a:p>
            <a:fld id="{DA8D54E1-870A-482E-AB10-1EEE69D2EC75}" type="slidenum">
              <a:rPr lang="en-US" smtClean="0"/>
              <a:t>13</a:t>
            </a:fld>
            <a:endParaRPr lang="en-US"/>
          </a:p>
        </p:txBody>
      </p:sp>
    </p:spTree>
    <p:extLst>
      <p:ext uri="{BB962C8B-B14F-4D97-AF65-F5344CB8AC3E}">
        <p14:creationId xmlns:p14="http://schemas.microsoft.com/office/powerpoint/2010/main" val="4051114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916" y="151539"/>
            <a:ext cx="8220808" cy="879231"/>
          </a:xfrm>
        </p:spPr>
        <p:txBody>
          <a:bodyPr>
            <a:noAutofit/>
          </a:bodyPr>
          <a:lstStyle/>
          <a:p>
            <a:r>
              <a:rPr lang="en-US" sz="3600" b="1" i="1" dirty="0" smtClean="0">
                <a:effectLst>
                  <a:outerShdw blurRad="38100" dist="38100" dir="2700000" algn="tl">
                    <a:srgbClr val="000000">
                      <a:alpha val="43137"/>
                    </a:srgbClr>
                  </a:outerShdw>
                </a:effectLst>
              </a:rPr>
              <a:t>Future mechanical modifications to reduce MVTX radial envelope; </a:t>
            </a:r>
            <a:endParaRPr lang="en-US" sz="3600" b="1" i="1" dirty="0">
              <a:effectLst>
                <a:outerShdw blurRad="38100" dist="38100" dir="2700000" algn="tl">
                  <a:srgbClr val="000000">
                    <a:alpha val="43137"/>
                  </a:srgbClr>
                </a:outerShdw>
              </a:effectLst>
            </a:endParaRPr>
          </a:p>
        </p:txBody>
      </p:sp>
      <p:sp>
        <p:nvSpPr>
          <p:cNvPr id="3" name="Date Placeholder 2"/>
          <p:cNvSpPr>
            <a:spLocks noGrp="1"/>
          </p:cNvSpPr>
          <p:nvPr>
            <p:ph type="dt" sz="half" idx="10"/>
          </p:nvPr>
        </p:nvSpPr>
        <p:spPr/>
        <p:txBody>
          <a:bodyPr/>
          <a:lstStyle/>
          <a:p>
            <a:r>
              <a:rPr lang="en-US" smtClean="0"/>
              <a:t>6/29/2018</a:t>
            </a:r>
            <a:endParaRPr lang="en-US"/>
          </a:p>
        </p:txBody>
      </p:sp>
      <p:sp>
        <p:nvSpPr>
          <p:cNvPr id="4" name="Slide Number Placeholder 3"/>
          <p:cNvSpPr>
            <a:spLocks noGrp="1"/>
          </p:cNvSpPr>
          <p:nvPr>
            <p:ph type="sldNum" sz="quarter" idx="12"/>
          </p:nvPr>
        </p:nvSpPr>
        <p:spPr/>
        <p:txBody>
          <a:bodyPr/>
          <a:lstStyle/>
          <a:p>
            <a:fld id="{DA8D54E1-870A-482E-AB10-1EEE69D2EC75}" type="slidenum">
              <a:rPr lang="en-US" smtClean="0"/>
              <a:t>14</a:t>
            </a:fld>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0481" t="-79" b="-1"/>
          <a:stretch/>
        </p:blipFill>
        <p:spPr>
          <a:xfrm>
            <a:off x="2479432" y="1198467"/>
            <a:ext cx="6576646" cy="4757442"/>
          </a:xfrm>
          <a:prstGeom prst="rect">
            <a:avLst/>
          </a:prstGeom>
        </p:spPr>
      </p:pic>
      <p:sp>
        <p:nvSpPr>
          <p:cNvPr id="6" name="TextBox 5"/>
          <p:cNvSpPr txBox="1"/>
          <p:nvPr/>
        </p:nvSpPr>
        <p:spPr>
          <a:xfrm>
            <a:off x="184638" y="1198467"/>
            <a:ext cx="2400300" cy="5355312"/>
          </a:xfrm>
          <a:prstGeom prst="rect">
            <a:avLst/>
          </a:prstGeom>
          <a:noFill/>
        </p:spPr>
        <p:txBody>
          <a:bodyPr wrap="square" rtlCol="0">
            <a:spAutoFit/>
          </a:bodyPr>
          <a:lstStyle/>
          <a:p>
            <a:r>
              <a:rPr lang="en-US" dirty="0" smtClean="0"/>
              <a:t>1, reduce inner radius patch-panel gaps</a:t>
            </a:r>
          </a:p>
          <a:p>
            <a:r>
              <a:rPr lang="en-US" dirty="0" smtClean="0"/>
              <a:t>2, reduce outer diameter od all three shells</a:t>
            </a:r>
          </a:p>
          <a:p>
            <a:r>
              <a:rPr lang="en-US" dirty="0" smtClean="0"/>
              <a:t>3, redesign and reduce gap between outer shell and outer detector layer</a:t>
            </a:r>
          </a:p>
          <a:p>
            <a:r>
              <a:rPr lang="en-US" dirty="0" smtClean="0"/>
              <a:t>4, redesign outer shell to integrate with longer, similar OD service shell to bring out MVTX cables, cooling lines and air flow supply</a:t>
            </a:r>
          </a:p>
          <a:p>
            <a:r>
              <a:rPr lang="en-US" dirty="0" smtClean="0"/>
              <a:t>5, develop insertion mechanism to install MVTX</a:t>
            </a:r>
            <a:endParaRPr lang="en-US" dirty="0"/>
          </a:p>
        </p:txBody>
      </p:sp>
      <p:cxnSp>
        <p:nvCxnSpPr>
          <p:cNvPr id="8" name="Straight Arrow Connector 7"/>
          <p:cNvCxnSpPr/>
          <p:nvPr/>
        </p:nvCxnSpPr>
        <p:spPr>
          <a:xfrm>
            <a:off x="2382716" y="1617785"/>
            <a:ext cx="4000500" cy="145952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a:off x="2382715" y="1617785"/>
            <a:ext cx="2664070" cy="140676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flipV="1">
            <a:off x="2259623" y="2584938"/>
            <a:ext cx="967154" cy="9922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24192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rgbClr val="C00000"/>
                </a:solidFill>
                <a:effectLst>
                  <a:outerShdw blurRad="38100" dist="38100" dir="2700000" algn="tl">
                    <a:srgbClr val="000000">
                      <a:alpha val="43137"/>
                    </a:srgbClr>
                  </a:outerShdw>
                </a:effectLst>
              </a:rPr>
              <a:t>Back up:</a:t>
            </a:r>
            <a:endParaRPr lang="en-US" b="1" i="1" dirty="0">
              <a:solidFill>
                <a:srgbClr val="C00000"/>
              </a:solidFill>
              <a:effectLst>
                <a:outerShdw blurRad="38100" dist="38100" dir="2700000" algn="tl">
                  <a:srgbClr val="000000">
                    <a:alpha val="43137"/>
                  </a:srgbClr>
                </a:outerShdw>
              </a:effectLst>
            </a:endParaRPr>
          </a:p>
        </p:txBody>
      </p:sp>
      <p:sp>
        <p:nvSpPr>
          <p:cNvPr id="3" name="Date Placeholder 2"/>
          <p:cNvSpPr>
            <a:spLocks noGrp="1"/>
          </p:cNvSpPr>
          <p:nvPr>
            <p:ph type="dt" sz="half" idx="10"/>
          </p:nvPr>
        </p:nvSpPr>
        <p:spPr/>
        <p:txBody>
          <a:bodyPr/>
          <a:lstStyle/>
          <a:p>
            <a:r>
              <a:rPr lang="en-US" smtClean="0"/>
              <a:t>6/29/2018</a:t>
            </a:r>
            <a:endParaRPr lang="en-US"/>
          </a:p>
        </p:txBody>
      </p:sp>
      <p:sp>
        <p:nvSpPr>
          <p:cNvPr id="4" name="Slide Number Placeholder 3"/>
          <p:cNvSpPr>
            <a:spLocks noGrp="1"/>
          </p:cNvSpPr>
          <p:nvPr>
            <p:ph type="sldNum" sz="quarter" idx="12"/>
          </p:nvPr>
        </p:nvSpPr>
        <p:spPr/>
        <p:txBody>
          <a:bodyPr/>
          <a:lstStyle/>
          <a:p>
            <a:fld id="{DA8D54E1-870A-482E-AB10-1EEE69D2EC75}" type="slidenum">
              <a:rPr lang="en-US" smtClean="0"/>
              <a:t>15</a:t>
            </a:fld>
            <a:endParaRPr lang="en-US"/>
          </a:p>
        </p:txBody>
      </p:sp>
    </p:spTree>
    <p:extLst>
      <p:ext uri="{BB962C8B-B14F-4D97-AF65-F5344CB8AC3E}">
        <p14:creationId xmlns:p14="http://schemas.microsoft.com/office/powerpoint/2010/main" val="963130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9473"/>
            <a:ext cx="7886700" cy="1325563"/>
          </a:xfrm>
        </p:spPr>
        <p:txBody>
          <a:bodyPr>
            <a:normAutofit/>
          </a:bodyPr>
          <a:lstStyle/>
          <a:p>
            <a:r>
              <a:rPr lang="en-US" sz="3600" b="1" i="1" dirty="0" smtClean="0">
                <a:effectLst>
                  <a:outerShdw blurRad="38100" dist="38100" dir="2700000" algn="tl">
                    <a:srgbClr val="000000">
                      <a:alpha val="43137"/>
                    </a:srgbClr>
                  </a:outerShdw>
                </a:effectLst>
                <a:cs typeface="Arial" panose="020B0604020202020204" pitchFamily="34" charset="0"/>
              </a:rPr>
              <a:t>CERN May 22</a:t>
            </a:r>
            <a:r>
              <a:rPr lang="en-US" sz="3600" b="1" i="1" baseline="30000" dirty="0" smtClean="0">
                <a:effectLst>
                  <a:outerShdw blurRad="38100" dist="38100" dir="2700000" algn="tl">
                    <a:srgbClr val="000000">
                      <a:alpha val="43137"/>
                    </a:srgbClr>
                  </a:outerShdw>
                </a:effectLst>
                <a:cs typeface="Arial" panose="020B0604020202020204" pitchFamily="34" charset="0"/>
              </a:rPr>
              <a:t>nd</a:t>
            </a:r>
            <a:r>
              <a:rPr lang="en-US" sz="3600" b="1" i="1" dirty="0" smtClean="0">
                <a:effectLst>
                  <a:outerShdw blurRad="38100" dist="38100" dir="2700000" algn="tl">
                    <a:srgbClr val="000000">
                      <a:alpha val="43137"/>
                    </a:srgbClr>
                  </a:outerShdw>
                </a:effectLst>
                <a:cs typeface="Arial" panose="020B0604020202020204" pitchFamily="34" charset="0"/>
              </a:rPr>
              <a:t>, 2018, assembly of ALICE Its inner tracker inner layer;</a:t>
            </a:r>
            <a:endParaRPr lang="en-US" sz="3600" b="1" i="1" dirty="0">
              <a:effectLst>
                <a:outerShdw blurRad="38100" dist="38100" dir="2700000" algn="tl">
                  <a:srgbClr val="000000">
                    <a:alpha val="43137"/>
                  </a:srgbClr>
                </a:outerShdw>
              </a:effectLst>
              <a:cs typeface="Arial" panose="020B0604020202020204" pitchFamily="34" charset="0"/>
            </a:endParaRPr>
          </a:p>
        </p:txBody>
      </p:sp>
      <p:sp>
        <p:nvSpPr>
          <p:cNvPr id="3" name="Date Placeholder 2"/>
          <p:cNvSpPr>
            <a:spLocks noGrp="1"/>
          </p:cNvSpPr>
          <p:nvPr>
            <p:ph type="dt" sz="half" idx="10"/>
          </p:nvPr>
        </p:nvSpPr>
        <p:spPr/>
        <p:txBody>
          <a:bodyPr/>
          <a:lstStyle/>
          <a:p>
            <a:r>
              <a:rPr lang="en-US" smtClean="0"/>
              <a:t>6/29/2018</a:t>
            </a:r>
            <a:endParaRPr lang="en-US"/>
          </a:p>
        </p:txBody>
      </p:sp>
      <p:sp>
        <p:nvSpPr>
          <p:cNvPr id="4" name="Slide Number Placeholder 3"/>
          <p:cNvSpPr>
            <a:spLocks noGrp="1"/>
          </p:cNvSpPr>
          <p:nvPr>
            <p:ph type="sldNum" sz="quarter" idx="12"/>
          </p:nvPr>
        </p:nvSpPr>
        <p:spPr/>
        <p:txBody>
          <a:bodyPr/>
          <a:lstStyle/>
          <a:p>
            <a:fld id="{DA8D54E1-870A-482E-AB10-1EEE69D2EC75}" type="slidenum">
              <a:rPr lang="en-US" smtClean="0"/>
              <a:t>16</a:t>
            </a:fld>
            <a:endParaRPr lang="en-US"/>
          </a:p>
        </p:txBody>
      </p:sp>
      <p:pic>
        <p:nvPicPr>
          <p:cNvPr id="5" name="Picture 4"/>
          <p:cNvPicPr>
            <a:picLocks noChangeAspect="1"/>
          </p:cNvPicPr>
          <p:nvPr/>
        </p:nvPicPr>
        <p:blipFill>
          <a:blip r:embed="rId2"/>
          <a:stretch>
            <a:fillRect/>
          </a:stretch>
        </p:blipFill>
        <p:spPr>
          <a:xfrm>
            <a:off x="496267" y="1395036"/>
            <a:ext cx="7274475" cy="2384191"/>
          </a:xfrm>
          <a:prstGeom prst="rect">
            <a:avLst/>
          </a:prstGeom>
        </p:spPr>
      </p:pic>
      <p:pic>
        <p:nvPicPr>
          <p:cNvPr id="6" name="Picture 5"/>
          <p:cNvPicPr>
            <a:picLocks noChangeAspect="1"/>
          </p:cNvPicPr>
          <p:nvPr/>
        </p:nvPicPr>
        <p:blipFill>
          <a:blip r:embed="rId3"/>
          <a:stretch>
            <a:fillRect/>
          </a:stretch>
        </p:blipFill>
        <p:spPr>
          <a:xfrm>
            <a:off x="1129812" y="3993022"/>
            <a:ext cx="7385538" cy="2610001"/>
          </a:xfrm>
          <a:prstGeom prst="rect">
            <a:avLst/>
          </a:prstGeom>
        </p:spPr>
      </p:pic>
    </p:spTree>
    <p:extLst>
      <p:ext uri="{BB962C8B-B14F-4D97-AF65-F5344CB8AC3E}">
        <p14:creationId xmlns:p14="http://schemas.microsoft.com/office/powerpoint/2010/main" val="1867890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447" y="0"/>
            <a:ext cx="7886700" cy="1325563"/>
          </a:xfrm>
        </p:spPr>
        <p:txBody>
          <a:bodyPr>
            <a:normAutofit/>
          </a:bodyPr>
          <a:lstStyle/>
          <a:p>
            <a:r>
              <a:rPr lang="en-US" sz="3600" b="1" i="1" dirty="0" smtClean="0">
                <a:effectLst>
                  <a:outerShdw blurRad="38100" dist="38100" dir="2700000" algn="tl">
                    <a:srgbClr val="000000">
                      <a:alpha val="43137"/>
                    </a:srgbClr>
                  </a:outerShdw>
                </a:effectLst>
                <a:cs typeface="Arial" panose="020B0604020202020204" pitchFamily="34" charset="0"/>
              </a:rPr>
              <a:t>CERN May 22</a:t>
            </a:r>
            <a:r>
              <a:rPr lang="en-US" sz="3600" b="1" i="1" baseline="30000" dirty="0" smtClean="0">
                <a:effectLst>
                  <a:outerShdw blurRad="38100" dist="38100" dir="2700000" algn="tl">
                    <a:srgbClr val="000000">
                      <a:alpha val="43137"/>
                    </a:srgbClr>
                  </a:outerShdw>
                </a:effectLst>
                <a:cs typeface="Arial" panose="020B0604020202020204" pitchFamily="34" charset="0"/>
              </a:rPr>
              <a:t>nd</a:t>
            </a:r>
            <a:r>
              <a:rPr lang="en-US" sz="3600" b="1" i="1" dirty="0" smtClean="0">
                <a:effectLst>
                  <a:outerShdw blurRad="38100" dist="38100" dir="2700000" algn="tl">
                    <a:srgbClr val="000000">
                      <a:alpha val="43137"/>
                    </a:srgbClr>
                  </a:outerShdw>
                </a:effectLst>
                <a:cs typeface="Arial" panose="020B0604020202020204" pitchFamily="34" charset="0"/>
              </a:rPr>
              <a:t>, 2018, assembly of ALICE ITS inner tracker, inner layer;</a:t>
            </a:r>
            <a:endParaRPr lang="en-US" sz="3600" b="1" i="1" dirty="0">
              <a:effectLst>
                <a:outerShdw blurRad="38100" dist="38100" dir="2700000" algn="tl">
                  <a:srgbClr val="000000">
                    <a:alpha val="43137"/>
                  </a:srgbClr>
                </a:outerShdw>
              </a:effectLst>
              <a:cs typeface="Arial" panose="020B0604020202020204" pitchFamily="34" charset="0"/>
            </a:endParaRPr>
          </a:p>
        </p:txBody>
      </p:sp>
      <p:sp>
        <p:nvSpPr>
          <p:cNvPr id="3" name="Date Placeholder 2"/>
          <p:cNvSpPr>
            <a:spLocks noGrp="1"/>
          </p:cNvSpPr>
          <p:nvPr>
            <p:ph type="dt" sz="half" idx="10"/>
          </p:nvPr>
        </p:nvSpPr>
        <p:spPr/>
        <p:txBody>
          <a:bodyPr/>
          <a:lstStyle/>
          <a:p>
            <a:r>
              <a:rPr lang="en-US" smtClean="0"/>
              <a:t>6/29/2018</a:t>
            </a:r>
            <a:endParaRPr lang="en-US"/>
          </a:p>
        </p:txBody>
      </p:sp>
      <p:sp>
        <p:nvSpPr>
          <p:cNvPr id="4" name="Slide Number Placeholder 3"/>
          <p:cNvSpPr>
            <a:spLocks noGrp="1"/>
          </p:cNvSpPr>
          <p:nvPr>
            <p:ph type="sldNum" sz="quarter" idx="12"/>
          </p:nvPr>
        </p:nvSpPr>
        <p:spPr/>
        <p:txBody>
          <a:bodyPr/>
          <a:lstStyle/>
          <a:p>
            <a:fld id="{DA8D54E1-870A-482E-AB10-1EEE69D2EC75}" type="slidenum">
              <a:rPr lang="en-US" smtClean="0"/>
              <a:t>17</a:t>
            </a:fld>
            <a:endParaRPr lang="en-US"/>
          </a:p>
        </p:txBody>
      </p:sp>
      <p:pic>
        <p:nvPicPr>
          <p:cNvPr id="5" name="Picture 4"/>
          <p:cNvPicPr>
            <a:picLocks noChangeAspect="1"/>
          </p:cNvPicPr>
          <p:nvPr/>
        </p:nvPicPr>
        <p:blipFill>
          <a:blip r:embed="rId2"/>
          <a:stretch>
            <a:fillRect/>
          </a:stretch>
        </p:blipFill>
        <p:spPr>
          <a:xfrm>
            <a:off x="0" y="1372266"/>
            <a:ext cx="4261449" cy="5158021"/>
          </a:xfrm>
          <a:prstGeom prst="rect">
            <a:avLst/>
          </a:prstGeom>
        </p:spPr>
      </p:pic>
      <p:pic>
        <p:nvPicPr>
          <p:cNvPr id="6" name="Picture 5"/>
          <p:cNvPicPr>
            <a:picLocks noChangeAspect="1"/>
          </p:cNvPicPr>
          <p:nvPr/>
        </p:nvPicPr>
        <p:blipFill>
          <a:blip r:embed="rId3"/>
          <a:stretch>
            <a:fillRect/>
          </a:stretch>
        </p:blipFill>
        <p:spPr>
          <a:xfrm>
            <a:off x="4572000" y="1373043"/>
            <a:ext cx="4019910" cy="5157244"/>
          </a:xfrm>
          <a:prstGeom prst="rect">
            <a:avLst/>
          </a:prstGeom>
        </p:spPr>
      </p:pic>
    </p:spTree>
    <p:extLst>
      <p:ext uri="{BB962C8B-B14F-4D97-AF65-F5344CB8AC3E}">
        <p14:creationId xmlns:p14="http://schemas.microsoft.com/office/powerpoint/2010/main" val="3687268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308" y="0"/>
            <a:ext cx="7886700" cy="1325563"/>
          </a:xfrm>
        </p:spPr>
        <p:txBody>
          <a:bodyPr>
            <a:normAutofit fontScale="90000"/>
          </a:bodyPr>
          <a:lstStyle/>
          <a:p>
            <a:r>
              <a:rPr lang="en-US" sz="3600" b="1" i="1" dirty="0" smtClean="0">
                <a:effectLst>
                  <a:outerShdw blurRad="38100" dist="38100" dir="2700000" algn="tl">
                    <a:srgbClr val="000000">
                      <a:alpha val="43137"/>
                    </a:srgbClr>
                  </a:outerShdw>
                </a:effectLst>
              </a:rPr>
              <a:t>CERN, May 22</a:t>
            </a:r>
            <a:r>
              <a:rPr lang="en-US" sz="3600" b="1" i="1" baseline="30000" dirty="0" smtClean="0">
                <a:effectLst>
                  <a:outerShdw blurRad="38100" dist="38100" dir="2700000" algn="tl">
                    <a:srgbClr val="000000">
                      <a:alpha val="43137"/>
                    </a:srgbClr>
                  </a:outerShdw>
                </a:effectLst>
              </a:rPr>
              <a:t>nd</a:t>
            </a:r>
            <a:r>
              <a:rPr lang="en-US" sz="3600" b="1" i="1" dirty="0" smtClean="0">
                <a:effectLst>
                  <a:outerShdw blurRad="38100" dist="38100" dir="2700000" algn="tl">
                    <a:srgbClr val="000000">
                      <a:alpha val="43137"/>
                    </a:srgbClr>
                  </a:outerShdw>
                </a:effectLst>
              </a:rPr>
              <a:t>, 2018, completed assembly of ALICE ITS inner tracker, inner layer;</a:t>
            </a:r>
            <a:endParaRPr lang="en-US" sz="3600" b="1" i="1" dirty="0">
              <a:effectLst>
                <a:outerShdw blurRad="38100" dist="38100" dir="2700000" algn="tl">
                  <a:srgbClr val="000000">
                    <a:alpha val="43137"/>
                  </a:srgbClr>
                </a:outerShdw>
              </a:effectLst>
            </a:endParaRPr>
          </a:p>
        </p:txBody>
      </p:sp>
      <p:sp>
        <p:nvSpPr>
          <p:cNvPr id="3" name="Date Placeholder 2"/>
          <p:cNvSpPr>
            <a:spLocks noGrp="1"/>
          </p:cNvSpPr>
          <p:nvPr>
            <p:ph type="dt" sz="half" idx="10"/>
          </p:nvPr>
        </p:nvSpPr>
        <p:spPr/>
        <p:txBody>
          <a:bodyPr/>
          <a:lstStyle/>
          <a:p>
            <a:r>
              <a:rPr lang="en-US" smtClean="0"/>
              <a:t>6/29/2018</a:t>
            </a:r>
            <a:endParaRPr lang="en-US"/>
          </a:p>
        </p:txBody>
      </p:sp>
      <p:sp>
        <p:nvSpPr>
          <p:cNvPr id="4" name="Slide Number Placeholder 3"/>
          <p:cNvSpPr>
            <a:spLocks noGrp="1"/>
          </p:cNvSpPr>
          <p:nvPr>
            <p:ph type="sldNum" sz="quarter" idx="12"/>
          </p:nvPr>
        </p:nvSpPr>
        <p:spPr/>
        <p:txBody>
          <a:bodyPr/>
          <a:lstStyle/>
          <a:p>
            <a:fld id="{DA8D54E1-870A-482E-AB10-1EEE69D2EC75}" type="slidenum">
              <a:rPr lang="en-US" smtClean="0"/>
              <a:t>18</a:t>
            </a:fld>
            <a:endParaRPr lang="en-US"/>
          </a:p>
        </p:txBody>
      </p:sp>
      <p:pic>
        <p:nvPicPr>
          <p:cNvPr id="5" name="Picture 4"/>
          <p:cNvPicPr>
            <a:picLocks noChangeAspect="1"/>
          </p:cNvPicPr>
          <p:nvPr/>
        </p:nvPicPr>
        <p:blipFill>
          <a:blip r:embed="rId2"/>
          <a:stretch>
            <a:fillRect/>
          </a:stretch>
        </p:blipFill>
        <p:spPr>
          <a:xfrm>
            <a:off x="362308" y="1447215"/>
            <a:ext cx="8617789" cy="4846071"/>
          </a:xfrm>
          <a:prstGeom prst="rect">
            <a:avLst/>
          </a:prstGeom>
        </p:spPr>
      </p:pic>
    </p:spTree>
    <p:extLst>
      <p:ext uri="{BB962C8B-B14F-4D97-AF65-F5344CB8AC3E}">
        <p14:creationId xmlns:p14="http://schemas.microsoft.com/office/powerpoint/2010/main" val="1684725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normAutofit/>
          </a:bodyPr>
          <a:lstStyle/>
          <a:p>
            <a:r>
              <a:rPr lang="en-US" sz="3600" b="1" i="1" dirty="0" smtClean="0">
                <a:effectLst>
                  <a:outerShdw blurRad="38100" dist="38100" dir="2700000" algn="tl">
                    <a:srgbClr val="000000">
                      <a:alpha val="43137"/>
                    </a:srgbClr>
                  </a:outerShdw>
                </a:effectLst>
              </a:rPr>
              <a:t>CERN June 19</a:t>
            </a:r>
            <a:r>
              <a:rPr lang="en-US" sz="3600" b="1" i="1" baseline="30000" dirty="0" smtClean="0">
                <a:effectLst>
                  <a:outerShdw blurRad="38100" dist="38100" dir="2700000" algn="tl">
                    <a:srgbClr val="000000">
                      <a:alpha val="43137"/>
                    </a:srgbClr>
                  </a:outerShdw>
                </a:effectLst>
              </a:rPr>
              <a:t>th</a:t>
            </a:r>
            <a:r>
              <a:rPr lang="en-US" sz="3600" b="1" i="1" dirty="0" smtClean="0">
                <a:effectLst>
                  <a:outerShdw blurRad="38100" dist="38100" dir="2700000" algn="tl">
                    <a:srgbClr val="000000">
                      <a:alpha val="43137"/>
                    </a:srgbClr>
                  </a:outerShdw>
                </a:effectLst>
              </a:rPr>
              <a:t>, 2018, complete assembly of first  half ALICE ITS inner tracker:</a:t>
            </a:r>
            <a:endParaRPr lang="en-US" sz="3600" b="1" i="1" dirty="0">
              <a:effectLst>
                <a:outerShdw blurRad="38100" dist="38100" dir="2700000" algn="tl">
                  <a:srgbClr val="000000">
                    <a:alpha val="43137"/>
                  </a:srgbClr>
                </a:outerShdw>
              </a:effectLst>
            </a:endParaRPr>
          </a:p>
        </p:txBody>
      </p:sp>
      <p:sp>
        <p:nvSpPr>
          <p:cNvPr id="3" name="Date Placeholder 2"/>
          <p:cNvSpPr>
            <a:spLocks noGrp="1"/>
          </p:cNvSpPr>
          <p:nvPr>
            <p:ph type="dt" sz="half" idx="10"/>
          </p:nvPr>
        </p:nvSpPr>
        <p:spPr/>
        <p:txBody>
          <a:bodyPr/>
          <a:lstStyle/>
          <a:p>
            <a:r>
              <a:rPr lang="en-US" smtClean="0"/>
              <a:t>6/29/2018</a:t>
            </a:r>
            <a:endParaRPr lang="en-US"/>
          </a:p>
        </p:txBody>
      </p:sp>
      <p:sp>
        <p:nvSpPr>
          <p:cNvPr id="4" name="Slide Number Placeholder 3"/>
          <p:cNvSpPr>
            <a:spLocks noGrp="1"/>
          </p:cNvSpPr>
          <p:nvPr>
            <p:ph type="sldNum" sz="quarter" idx="12"/>
          </p:nvPr>
        </p:nvSpPr>
        <p:spPr/>
        <p:txBody>
          <a:bodyPr/>
          <a:lstStyle/>
          <a:p>
            <a:fld id="{DA8D54E1-870A-482E-AB10-1EEE69D2EC75}" type="slidenum">
              <a:rPr lang="en-US" smtClean="0"/>
              <a:t>19</a:t>
            </a:fld>
            <a:endParaRPr lang="en-US"/>
          </a:p>
        </p:txBody>
      </p:sp>
      <p:pic>
        <p:nvPicPr>
          <p:cNvPr id="7" name="Picture 6"/>
          <p:cNvPicPr>
            <a:picLocks noChangeAspect="1"/>
          </p:cNvPicPr>
          <p:nvPr/>
        </p:nvPicPr>
        <p:blipFill>
          <a:blip r:embed="rId2"/>
          <a:stretch>
            <a:fillRect/>
          </a:stretch>
        </p:blipFill>
        <p:spPr>
          <a:xfrm>
            <a:off x="738487" y="1468267"/>
            <a:ext cx="6542207" cy="4735683"/>
          </a:xfrm>
          <a:prstGeom prst="rect">
            <a:avLst/>
          </a:prstGeom>
        </p:spPr>
      </p:pic>
    </p:spTree>
    <p:extLst>
      <p:ext uri="{BB962C8B-B14F-4D97-AF65-F5344CB8AC3E}">
        <p14:creationId xmlns:p14="http://schemas.microsoft.com/office/powerpoint/2010/main" val="127518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a:solidFill>
            <a:srgbClr val="0080FF"/>
          </a:solidFill>
        </p:spPr>
        <p:txBody>
          <a:bodyPr>
            <a:normAutofit/>
          </a:bodyPr>
          <a:lstStyle/>
          <a:p>
            <a:r>
              <a:rPr lang="en-US" sz="3200" b="1" dirty="0" smtClean="0">
                <a:solidFill>
                  <a:schemeClr val="bg1"/>
                </a:solidFill>
              </a:rPr>
              <a:t>INTT-MVTX Conflict, Director’s Review 7/13/2017</a:t>
            </a:r>
            <a:endParaRPr lang="en-US" sz="3200" b="1" dirty="0">
              <a:solidFill>
                <a:schemeClr val="bg1"/>
              </a:solidFill>
            </a:endParaRPr>
          </a:p>
        </p:txBody>
      </p:sp>
      <p:sp>
        <p:nvSpPr>
          <p:cNvPr id="3" name="Slide Number Placeholder 2"/>
          <p:cNvSpPr>
            <a:spLocks noGrp="1"/>
          </p:cNvSpPr>
          <p:nvPr>
            <p:ph type="sldNum" sz="quarter" idx="12"/>
          </p:nvPr>
        </p:nvSpPr>
        <p:spPr/>
        <p:txBody>
          <a:bodyPr/>
          <a:lstStyle/>
          <a:p>
            <a:fld id="{8F85DECE-709F-5547-99FE-06FE97115E35}" type="slidenum">
              <a:rPr lang="en-US" smtClean="0"/>
              <a:t>2</a:t>
            </a:fld>
            <a:endParaRPr lang="en-US"/>
          </a:p>
        </p:txBody>
      </p:sp>
      <p:pic>
        <p:nvPicPr>
          <p:cNvPr id="4" name="Picture 3" descr="Updated-ITT-MVTX-sectioned-04_30_2017-01.jpg"/>
          <p:cNvPicPr>
            <a:picLocks noChangeAspect="1"/>
          </p:cNvPicPr>
          <p:nvPr/>
        </p:nvPicPr>
        <p:blipFill rotWithShape="1">
          <a:blip r:embed="rId2" cstate="print">
            <a:extLst>
              <a:ext uri="{28A0092B-C50C-407E-A947-70E740481C1C}">
                <a14:useLocalDpi xmlns:a14="http://schemas.microsoft.com/office/drawing/2010/main" val="0"/>
              </a:ext>
            </a:extLst>
          </a:blip>
          <a:srcRect l="25328" t="23903" r="12306" b="30217"/>
          <a:stretch/>
        </p:blipFill>
        <p:spPr>
          <a:xfrm>
            <a:off x="764328" y="1045977"/>
            <a:ext cx="7615344" cy="3624978"/>
          </a:xfrm>
          <a:prstGeom prst="rect">
            <a:avLst/>
          </a:prstGeom>
        </p:spPr>
      </p:pic>
      <p:grpSp>
        <p:nvGrpSpPr>
          <p:cNvPr id="12" name="Group 11"/>
          <p:cNvGrpSpPr/>
          <p:nvPr/>
        </p:nvGrpSpPr>
        <p:grpSpPr>
          <a:xfrm>
            <a:off x="2683195" y="1045977"/>
            <a:ext cx="5586992" cy="1142063"/>
            <a:chOff x="3224914" y="1942528"/>
            <a:chExt cx="5586992" cy="1142063"/>
          </a:xfrm>
        </p:grpSpPr>
        <p:cxnSp>
          <p:nvCxnSpPr>
            <p:cNvPr id="6" name="Straight Connector 5"/>
            <p:cNvCxnSpPr/>
            <p:nvPr/>
          </p:nvCxnSpPr>
          <p:spPr>
            <a:xfrm>
              <a:off x="3224914" y="2415709"/>
              <a:ext cx="5329201" cy="0"/>
            </a:xfrm>
            <a:prstGeom prst="line">
              <a:avLst/>
            </a:prstGeom>
            <a:ln w="508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224914" y="2645795"/>
              <a:ext cx="5329201" cy="0"/>
            </a:xfrm>
            <a:prstGeom prst="line">
              <a:avLst/>
            </a:prstGeom>
            <a:ln w="508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3224914" y="2869931"/>
              <a:ext cx="5329201" cy="0"/>
            </a:xfrm>
            <a:prstGeom prst="line">
              <a:avLst/>
            </a:prstGeom>
            <a:ln w="508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802348" y="3084591"/>
              <a:ext cx="4241259" cy="0"/>
            </a:xfrm>
            <a:prstGeom prst="line">
              <a:avLst/>
            </a:prstGeom>
            <a:ln w="508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396134" y="1942528"/>
              <a:ext cx="1415772" cy="369332"/>
            </a:xfrm>
            <a:prstGeom prst="rect">
              <a:avLst/>
            </a:prstGeom>
            <a:noFill/>
          </p:spPr>
          <p:txBody>
            <a:bodyPr wrap="none" rtlCol="0">
              <a:spAutoFit/>
            </a:bodyPr>
            <a:lstStyle/>
            <a:p>
              <a:r>
                <a:rPr lang="en-US" dirty="0" smtClean="0"/>
                <a:t>INTT 4-layers</a:t>
              </a:r>
              <a:endParaRPr lang="en-US" dirty="0"/>
            </a:p>
          </p:txBody>
        </p:sp>
      </p:grpSp>
      <p:sp>
        <p:nvSpPr>
          <p:cNvPr id="5" name="TextBox 4"/>
          <p:cNvSpPr txBox="1"/>
          <p:nvPr/>
        </p:nvSpPr>
        <p:spPr>
          <a:xfrm>
            <a:off x="105508" y="5236004"/>
            <a:ext cx="9084418" cy="923330"/>
          </a:xfrm>
          <a:prstGeom prst="rect">
            <a:avLst/>
          </a:prstGeom>
          <a:noFill/>
        </p:spPr>
        <p:txBody>
          <a:bodyPr wrap="square" rtlCol="0">
            <a:spAutoFit/>
          </a:bodyPr>
          <a:lstStyle/>
          <a:p>
            <a:r>
              <a:rPr lang="en-US" dirty="0" smtClean="0"/>
              <a:t>At the previous MVTX director’s review</a:t>
            </a:r>
            <a:r>
              <a:rPr lang="en-US" dirty="0" smtClean="0"/>
              <a:t> </a:t>
            </a:r>
            <a:r>
              <a:rPr lang="en-US" dirty="0" smtClean="0"/>
              <a:t>a space conflict between the INTT and </a:t>
            </a:r>
            <a:r>
              <a:rPr lang="en-US" dirty="0" smtClean="0"/>
              <a:t>MVTX was pointed out by Ed O’Brien. </a:t>
            </a:r>
            <a:r>
              <a:rPr lang="en-US" dirty="0" smtClean="0"/>
              <a:t>T</a:t>
            </a:r>
            <a:r>
              <a:rPr lang="en-US" dirty="0" smtClean="0"/>
              <a:t>he</a:t>
            </a:r>
            <a:r>
              <a:rPr lang="en-US" dirty="0"/>
              <a:t> </a:t>
            </a:r>
            <a:r>
              <a:rPr lang="en-US" dirty="0" smtClean="0"/>
              <a:t>INTT shown </a:t>
            </a:r>
            <a:r>
              <a:rPr lang="en-US" dirty="0" smtClean="0"/>
              <a:t>only includes ladder, but </a:t>
            </a:r>
            <a:r>
              <a:rPr lang="en-US" dirty="0" smtClean="0"/>
              <a:t>no </a:t>
            </a:r>
            <a:r>
              <a:rPr lang="en-US" dirty="0" smtClean="0"/>
              <a:t>extension cables, connectors, cooling barbs, etc.</a:t>
            </a:r>
            <a:endParaRPr lang="en-US" dirty="0"/>
          </a:p>
        </p:txBody>
      </p:sp>
      <p:sp>
        <p:nvSpPr>
          <p:cNvPr id="10" name="Date Placeholder 9"/>
          <p:cNvSpPr>
            <a:spLocks noGrp="1"/>
          </p:cNvSpPr>
          <p:nvPr>
            <p:ph type="dt" sz="half" idx="10"/>
          </p:nvPr>
        </p:nvSpPr>
        <p:spPr>
          <a:ln w="28575">
            <a:noFill/>
          </a:ln>
        </p:spPr>
        <p:txBody>
          <a:bodyPr/>
          <a:lstStyle/>
          <a:p>
            <a:r>
              <a:rPr lang="en-US" dirty="0" smtClean="0"/>
              <a:t>7/13/2017</a:t>
            </a:r>
            <a:endParaRPr lang="en-US" dirty="0"/>
          </a:p>
        </p:txBody>
      </p:sp>
      <p:sp>
        <p:nvSpPr>
          <p:cNvPr id="13" name="Footer Placeholder 12"/>
          <p:cNvSpPr>
            <a:spLocks noGrp="1"/>
          </p:cNvSpPr>
          <p:nvPr>
            <p:ph type="ftr" sz="quarter" idx="11"/>
          </p:nvPr>
        </p:nvSpPr>
        <p:spPr/>
        <p:txBody>
          <a:bodyPr/>
          <a:lstStyle/>
          <a:p>
            <a:r>
              <a:rPr lang="en-US" smtClean="0"/>
              <a:t>sPHENIX MVTX Review  EO'B</a:t>
            </a:r>
            <a:endParaRPr lang="en-US"/>
          </a:p>
        </p:txBody>
      </p:sp>
      <p:sp>
        <p:nvSpPr>
          <p:cNvPr id="16" name="TextBox 15"/>
          <p:cNvSpPr txBox="1"/>
          <p:nvPr/>
        </p:nvSpPr>
        <p:spPr>
          <a:xfrm>
            <a:off x="3137061" y="4308601"/>
            <a:ext cx="4875335" cy="646331"/>
          </a:xfrm>
          <a:prstGeom prst="rect">
            <a:avLst/>
          </a:prstGeom>
          <a:noFill/>
        </p:spPr>
        <p:txBody>
          <a:bodyPr wrap="square" rtlCol="0">
            <a:spAutoFit/>
          </a:bodyPr>
          <a:lstStyle/>
          <a:p>
            <a:r>
              <a:rPr lang="en-US" b="1" i="1" dirty="0" smtClean="0"/>
              <a:t>Original design for the ALICE ITS inner tracker; three layers of MAPS type detectors</a:t>
            </a:r>
            <a:endParaRPr lang="en-US" b="1" i="1" dirty="0"/>
          </a:p>
        </p:txBody>
      </p:sp>
      <p:cxnSp>
        <p:nvCxnSpPr>
          <p:cNvPr id="18" name="Straight Arrow Connector 17"/>
          <p:cNvCxnSpPr/>
          <p:nvPr/>
        </p:nvCxnSpPr>
        <p:spPr>
          <a:xfrm flipH="1" flipV="1">
            <a:off x="2453054" y="3613638"/>
            <a:ext cx="684007" cy="9144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9" name="TextBox 18"/>
          <p:cNvSpPr txBox="1"/>
          <p:nvPr/>
        </p:nvSpPr>
        <p:spPr>
          <a:xfrm>
            <a:off x="223308" y="4308600"/>
            <a:ext cx="1714500" cy="646331"/>
          </a:xfrm>
          <a:prstGeom prst="rect">
            <a:avLst/>
          </a:prstGeom>
          <a:noFill/>
        </p:spPr>
        <p:txBody>
          <a:bodyPr wrap="square" rtlCol="0">
            <a:spAutoFit/>
          </a:bodyPr>
          <a:lstStyle/>
          <a:p>
            <a:r>
              <a:rPr lang="en-US" b="1" i="1" dirty="0" smtClean="0"/>
              <a:t>Interconnect patch-panels</a:t>
            </a:r>
            <a:endParaRPr lang="en-US" b="1" i="1" dirty="0"/>
          </a:p>
        </p:txBody>
      </p:sp>
      <p:cxnSp>
        <p:nvCxnSpPr>
          <p:cNvPr id="21" name="Straight Arrow Connector 20"/>
          <p:cNvCxnSpPr/>
          <p:nvPr/>
        </p:nvCxnSpPr>
        <p:spPr>
          <a:xfrm flipV="1">
            <a:off x="628650" y="3947746"/>
            <a:ext cx="883627" cy="43961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p:cNvCxnSpPr/>
          <p:nvPr/>
        </p:nvCxnSpPr>
        <p:spPr>
          <a:xfrm flipV="1">
            <a:off x="628650" y="3613638"/>
            <a:ext cx="782964" cy="77372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p:cNvCxnSpPr/>
          <p:nvPr/>
        </p:nvCxnSpPr>
        <p:spPr>
          <a:xfrm flipV="1">
            <a:off x="628650" y="3288323"/>
            <a:ext cx="749768" cy="109903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4" name="Oval 13"/>
          <p:cNvSpPr/>
          <p:nvPr/>
        </p:nvSpPr>
        <p:spPr>
          <a:xfrm>
            <a:off x="578318" y="6339740"/>
            <a:ext cx="883627" cy="381736"/>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5508" y="5236004"/>
            <a:ext cx="8667556" cy="92333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286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507" y="11443"/>
            <a:ext cx="7886700" cy="1325563"/>
          </a:xfrm>
        </p:spPr>
        <p:txBody>
          <a:bodyPr/>
          <a:lstStyle/>
          <a:p>
            <a:r>
              <a:rPr lang="en-US" b="1" i="1" dirty="0" smtClean="0"/>
              <a:t>CERN June 19</a:t>
            </a:r>
            <a:r>
              <a:rPr lang="en-US" b="1" i="1" baseline="30000" dirty="0" smtClean="0"/>
              <a:t>th</a:t>
            </a:r>
            <a:r>
              <a:rPr lang="en-US" b="1" i="1" dirty="0" smtClean="0"/>
              <a:t>, 2018, second half;</a:t>
            </a:r>
            <a:endParaRPr lang="en-US" b="1" i="1" dirty="0"/>
          </a:p>
        </p:txBody>
      </p:sp>
      <p:sp>
        <p:nvSpPr>
          <p:cNvPr id="3" name="Date Placeholder 2"/>
          <p:cNvSpPr>
            <a:spLocks noGrp="1"/>
          </p:cNvSpPr>
          <p:nvPr>
            <p:ph type="dt" sz="half" idx="10"/>
          </p:nvPr>
        </p:nvSpPr>
        <p:spPr/>
        <p:txBody>
          <a:bodyPr/>
          <a:lstStyle/>
          <a:p>
            <a:r>
              <a:rPr lang="en-US" smtClean="0"/>
              <a:t>6/29/2018</a:t>
            </a:r>
            <a:endParaRPr lang="en-US"/>
          </a:p>
        </p:txBody>
      </p:sp>
      <p:sp>
        <p:nvSpPr>
          <p:cNvPr id="4" name="Slide Number Placeholder 3"/>
          <p:cNvSpPr>
            <a:spLocks noGrp="1"/>
          </p:cNvSpPr>
          <p:nvPr>
            <p:ph type="sldNum" sz="quarter" idx="12"/>
          </p:nvPr>
        </p:nvSpPr>
        <p:spPr/>
        <p:txBody>
          <a:bodyPr/>
          <a:lstStyle/>
          <a:p>
            <a:fld id="{DA8D54E1-870A-482E-AB10-1EEE69D2EC75}" type="slidenum">
              <a:rPr lang="en-US" smtClean="0"/>
              <a:t>20</a:t>
            </a:fld>
            <a:endParaRPr lang="en-US"/>
          </a:p>
        </p:txBody>
      </p:sp>
      <p:pic>
        <p:nvPicPr>
          <p:cNvPr id="5" name="Picture 4"/>
          <p:cNvPicPr>
            <a:picLocks noChangeAspect="1"/>
          </p:cNvPicPr>
          <p:nvPr/>
        </p:nvPicPr>
        <p:blipFill>
          <a:blip r:embed="rId2"/>
          <a:stretch>
            <a:fillRect/>
          </a:stretch>
        </p:blipFill>
        <p:spPr>
          <a:xfrm>
            <a:off x="1423358" y="1527280"/>
            <a:ext cx="6668219" cy="5114819"/>
          </a:xfrm>
          <a:prstGeom prst="rect">
            <a:avLst/>
          </a:prstGeom>
        </p:spPr>
      </p:pic>
    </p:spTree>
    <p:extLst>
      <p:ext uri="{BB962C8B-B14F-4D97-AF65-F5344CB8AC3E}">
        <p14:creationId xmlns:p14="http://schemas.microsoft.com/office/powerpoint/2010/main" val="2183308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089" y="0"/>
            <a:ext cx="7886700" cy="1325563"/>
          </a:xfrm>
        </p:spPr>
        <p:txBody>
          <a:bodyPr>
            <a:normAutofit/>
          </a:bodyPr>
          <a:lstStyle/>
          <a:p>
            <a:r>
              <a:rPr lang="en-US" sz="3600" b="1" i="1" dirty="0" smtClean="0">
                <a:effectLst>
                  <a:outerShdw blurRad="38100" dist="38100" dir="2700000" algn="tl">
                    <a:srgbClr val="000000">
                      <a:alpha val="43137"/>
                    </a:srgbClr>
                  </a:outerShdw>
                </a:effectLst>
              </a:rPr>
              <a:t>Original ALICE inner tracker, middle layer, patch -panel</a:t>
            </a:r>
            <a:endParaRPr lang="en-US" sz="3600" b="1" i="1" dirty="0">
              <a:effectLst>
                <a:outerShdw blurRad="38100" dist="38100" dir="2700000" algn="tl">
                  <a:srgbClr val="000000">
                    <a:alpha val="43137"/>
                  </a:srgbClr>
                </a:outerShdw>
              </a:effectLst>
            </a:endParaRPr>
          </a:p>
        </p:txBody>
      </p:sp>
      <p:sp>
        <p:nvSpPr>
          <p:cNvPr id="3" name="Date Placeholder 2"/>
          <p:cNvSpPr>
            <a:spLocks noGrp="1"/>
          </p:cNvSpPr>
          <p:nvPr>
            <p:ph type="dt" sz="half" idx="10"/>
          </p:nvPr>
        </p:nvSpPr>
        <p:spPr/>
        <p:txBody>
          <a:bodyPr/>
          <a:lstStyle/>
          <a:p>
            <a:r>
              <a:rPr lang="en-US" smtClean="0"/>
              <a:t>6/29/2018</a:t>
            </a:r>
            <a:endParaRPr lang="en-US"/>
          </a:p>
        </p:txBody>
      </p:sp>
      <p:sp>
        <p:nvSpPr>
          <p:cNvPr id="4" name="Slide Number Placeholder 3"/>
          <p:cNvSpPr>
            <a:spLocks noGrp="1"/>
          </p:cNvSpPr>
          <p:nvPr>
            <p:ph type="sldNum" sz="quarter" idx="12"/>
          </p:nvPr>
        </p:nvSpPr>
        <p:spPr/>
        <p:txBody>
          <a:bodyPr/>
          <a:lstStyle/>
          <a:p>
            <a:fld id="{DA8D54E1-870A-482E-AB10-1EEE69D2EC75}" type="slidenum">
              <a:rPr lang="en-US" smtClean="0"/>
              <a:t>21</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650" y="1190323"/>
            <a:ext cx="8031773" cy="5197029"/>
          </a:xfrm>
          <a:prstGeom prst="rect">
            <a:avLst/>
          </a:prstGeom>
        </p:spPr>
      </p:pic>
    </p:spTree>
    <p:extLst>
      <p:ext uri="{BB962C8B-B14F-4D97-AF65-F5344CB8AC3E}">
        <p14:creationId xmlns:p14="http://schemas.microsoft.com/office/powerpoint/2010/main" val="2172659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573" y="0"/>
            <a:ext cx="7886700" cy="1325563"/>
          </a:xfrm>
        </p:spPr>
        <p:txBody>
          <a:bodyPr>
            <a:normAutofit/>
          </a:bodyPr>
          <a:lstStyle/>
          <a:p>
            <a:r>
              <a:rPr lang="en-US" sz="3600" dirty="0" smtClean="0"/>
              <a:t> </a:t>
            </a:r>
            <a:r>
              <a:rPr lang="en-US" sz="3600" b="1" i="1" dirty="0" smtClean="0">
                <a:effectLst>
                  <a:outerShdw blurRad="38100" dist="38100" dir="2700000" algn="tl">
                    <a:srgbClr val="000000">
                      <a:alpha val="43137"/>
                    </a:srgbClr>
                  </a:outerShdw>
                </a:effectLst>
              </a:rPr>
              <a:t>MVTX middle layer, patch-panel, reducing the OD only, delta on OD 7.5mm</a:t>
            </a:r>
            <a:endParaRPr lang="en-US" sz="3600" b="1" i="1" dirty="0">
              <a:effectLst>
                <a:outerShdw blurRad="38100" dist="38100" dir="2700000" algn="tl">
                  <a:srgbClr val="000000">
                    <a:alpha val="43137"/>
                  </a:srgbClr>
                </a:outerShdw>
              </a:effectLst>
            </a:endParaRPr>
          </a:p>
        </p:txBody>
      </p:sp>
      <p:sp>
        <p:nvSpPr>
          <p:cNvPr id="3" name="Date Placeholder 2"/>
          <p:cNvSpPr>
            <a:spLocks noGrp="1"/>
          </p:cNvSpPr>
          <p:nvPr>
            <p:ph type="dt" sz="half" idx="10"/>
          </p:nvPr>
        </p:nvSpPr>
        <p:spPr/>
        <p:txBody>
          <a:bodyPr/>
          <a:lstStyle/>
          <a:p>
            <a:r>
              <a:rPr lang="en-US" smtClean="0"/>
              <a:t>6/29/2018</a:t>
            </a:r>
            <a:endParaRPr lang="en-US"/>
          </a:p>
        </p:txBody>
      </p:sp>
      <p:sp>
        <p:nvSpPr>
          <p:cNvPr id="4" name="Slide Number Placeholder 3"/>
          <p:cNvSpPr>
            <a:spLocks noGrp="1"/>
          </p:cNvSpPr>
          <p:nvPr>
            <p:ph type="sldNum" sz="quarter" idx="12"/>
          </p:nvPr>
        </p:nvSpPr>
        <p:spPr/>
        <p:txBody>
          <a:bodyPr/>
          <a:lstStyle/>
          <a:p>
            <a:fld id="{DA8D54E1-870A-482E-AB10-1EEE69D2EC75}" type="slidenum">
              <a:rPr lang="en-US" smtClean="0"/>
              <a:t>22</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650" y="1325563"/>
            <a:ext cx="7822766" cy="5061790"/>
          </a:xfrm>
          <a:prstGeom prst="rect">
            <a:avLst/>
          </a:prstGeom>
        </p:spPr>
      </p:pic>
    </p:spTree>
    <p:extLst>
      <p:ext uri="{BB962C8B-B14F-4D97-AF65-F5344CB8AC3E}">
        <p14:creationId xmlns:p14="http://schemas.microsoft.com/office/powerpoint/2010/main" val="2531257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634" y="0"/>
            <a:ext cx="7886700" cy="1325563"/>
          </a:xfrm>
        </p:spPr>
        <p:txBody>
          <a:bodyPr>
            <a:normAutofit/>
          </a:bodyPr>
          <a:lstStyle/>
          <a:p>
            <a:r>
              <a:rPr lang="en-US" sz="3600" b="1" i="1" dirty="0" smtClean="0">
                <a:effectLst>
                  <a:outerShdw blurRad="38100" dist="38100" dir="2700000" algn="tl">
                    <a:srgbClr val="000000">
                      <a:alpha val="43137"/>
                    </a:srgbClr>
                  </a:outerShdw>
                </a:effectLst>
              </a:rPr>
              <a:t>MVTX middle layer, patch-panel, reduced ID &amp; OD, delta on OD 15.5mm</a:t>
            </a:r>
            <a:endParaRPr lang="en-US" sz="3600" b="1" i="1" dirty="0">
              <a:effectLst>
                <a:outerShdw blurRad="38100" dist="38100" dir="2700000" algn="tl">
                  <a:srgbClr val="000000">
                    <a:alpha val="43137"/>
                  </a:srgbClr>
                </a:outerShdw>
              </a:effectLst>
            </a:endParaRPr>
          </a:p>
        </p:txBody>
      </p:sp>
      <p:sp>
        <p:nvSpPr>
          <p:cNvPr id="3" name="Date Placeholder 2"/>
          <p:cNvSpPr>
            <a:spLocks noGrp="1"/>
          </p:cNvSpPr>
          <p:nvPr>
            <p:ph type="dt" sz="half" idx="10"/>
          </p:nvPr>
        </p:nvSpPr>
        <p:spPr/>
        <p:txBody>
          <a:bodyPr/>
          <a:lstStyle/>
          <a:p>
            <a:r>
              <a:rPr lang="en-US" smtClean="0"/>
              <a:t>6/29/2018</a:t>
            </a:r>
            <a:endParaRPr lang="en-US"/>
          </a:p>
        </p:txBody>
      </p:sp>
      <p:sp>
        <p:nvSpPr>
          <p:cNvPr id="4" name="Slide Number Placeholder 3"/>
          <p:cNvSpPr>
            <a:spLocks noGrp="1"/>
          </p:cNvSpPr>
          <p:nvPr>
            <p:ph type="sldNum" sz="quarter" idx="12"/>
          </p:nvPr>
        </p:nvSpPr>
        <p:spPr/>
        <p:txBody>
          <a:bodyPr/>
          <a:lstStyle/>
          <a:p>
            <a:fld id="{DA8D54E1-870A-482E-AB10-1EEE69D2EC75}" type="slidenum">
              <a:rPr lang="en-US" smtClean="0"/>
              <a:t>23</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122" y="1130586"/>
            <a:ext cx="8124093" cy="5256766"/>
          </a:xfrm>
          <a:prstGeom prst="rect">
            <a:avLst/>
          </a:prstGeom>
        </p:spPr>
      </p:pic>
    </p:spTree>
    <p:extLst>
      <p:ext uri="{BB962C8B-B14F-4D97-AF65-F5344CB8AC3E}">
        <p14:creationId xmlns:p14="http://schemas.microsoft.com/office/powerpoint/2010/main" val="3103849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204" y="48585"/>
            <a:ext cx="8532934" cy="1325563"/>
          </a:xfrm>
        </p:spPr>
        <p:txBody>
          <a:bodyPr>
            <a:noAutofit/>
          </a:bodyPr>
          <a:lstStyle/>
          <a:p>
            <a:r>
              <a:rPr lang="en-US" sz="3600" b="1" i="1" dirty="0" smtClean="0">
                <a:effectLst>
                  <a:outerShdw blurRad="38100" dist="38100" dir="2700000" algn="tl">
                    <a:srgbClr val="000000">
                      <a:alpha val="43137"/>
                    </a:srgbClr>
                  </a:outerShdw>
                </a:effectLst>
              </a:rPr>
              <a:t>MVTX middle layer – extension cable assembly including the reduced ID &amp; OD patch-panel</a:t>
            </a:r>
            <a:endParaRPr lang="en-US" sz="3600" b="1" i="1" dirty="0">
              <a:effectLst>
                <a:outerShdw blurRad="38100" dist="38100" dir="2700000" algn="tl">
                  <a:srgbClr val="000000">
                    <a:alpha val="43137"/>
                  </a:srgbClr>
                </a:outerShdw>
              </a:effectLst>
            </a:endParaRPr>
          </a:p>
        </p:txBody>
      </p:sp>
      <p:sp>
        <p:nvSpPr>
          <p:cNvPr id="3" name="Date Placeholder 2"/>
          <p:cNvSpPr>
            <a:spLocks noGrp="1"/>
          </p:cNvSpPr>
          <p:nvPr>
            <p:ph type="dt" sz="half" idx="10"/>
          </p:nvPr>
        </p:nvSpPr>
        <p:spPr/>
        <p:txBody>
          <a:bodyPr/>
          <a:lstStyle/>
          <a:p>
            <a:r>
              <a:rPr lang="en-US" smtClean="0"/>
              <a:t>6/29/2018</a:t>
            </a:r>
            <a:endParaRPr lang="en-US"/>
          </a:p>
        </p:txBody>
      </p:sp>
      <p:sp>
        <p:nvSpPr>
          <p:cNvPr id="4" name="Slide Number Placeholder 3"/>
          <p:cNvSpPr>
            <a:spLocks noGrp="1"/>
          </p:cNvSpPr>
          <p:nvPr>
            <p:ph type="sldNum" sz="quarter" idx="12"/>
          </p:nvPr>
        </p:nvSpPr>
        <p:spPr/>
        <p:txBody>
          <a:bodyPr/>
          <a:lstStyle/>
          <a:p>
            <a:fld id="{DA8D54E1-870A-482E-AB10-1EEE69D2EC75}" type="slidenum">
              <a:rPr lang="en-US" smtClean="0"/>
              <a:t>24</a:t>
            </a:fld>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7212" t="26075" r="9423" b="23252"/>
          <a:stretch/>
        </p:blipFill>
        <p:spPr>
          <a:xfrm>
            <a:off x="857250" y="1365356"/>
            <a:ext cx="7117373" cy="3180897"/>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3943" t="22508" r="2404" b="14038"/>
          <a:stretch/>
        </p:blipFill>
        <p:spPr>
          <a:xfrm>
            <a:off x="3965331" y="4042764"/>
            <a:ext cx="4009292" cy="2234944"/>
          </a:xfrm>
          <a:prstGeom prst="rect">
            <a:avLst/>
          </a:prstGeom>
        </p:spPr>
      </p:pic>
    </p:spTree>
    <p:extLst>
      <p:ext uri="{BB962C8B-B14F-4D97-AF65-F5344CB8AC3E}">
        <p14:creationId xmlns:p14="http://schemas.microsoft.com/office/powerpoint/2010/main" val="606589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56692" y="1611864"/>
            <a:ext cx="6296837" cy="3553315"/>
          </a:xfrm>
        </p:spPr>
      </p:pic>
      <p:sp>
        <p:nvSpPr>
          <p:cNvPr id="4" name="Title 3"/>
          <p:cNvSpPr>
            <a:spLocks noGrp="1"/>
          </p:cNvSpPr>
          <p:nvPr>
            <p:ph type="title"/>
          </p:nvPr>
        </p:nvSpPr>
        <p:spPr/>
        <p:txBody>
          <a:bodyPr/>
          <a:lstStyle/>
          <a:p>
            <a:r>
              <a:rPr lang="en-US" dirty="0" smtClean="0"/>
              <a:t>Inner Detector Barrel: </a:t>
            </a:r>
            <a:r>
              <a:rPr lang="en-US" dirty="0" smtClean="0">
                <a:solidFill>
                  <a:srgbClr val="00B050"/>
                </a:solidFill>
              </a:rPr>
              <a:t>weight estimation</a:t>
            </a:r>
            <a:endParaRPr lang="en-GB" dirty="0">
              <a:solidFill>
                <a:srgbClr val="00B050"/>
              </a:solidFill>
            </a:endParaRPr>
          </a:p>
        </p:txBody>
      </p:sp>
      <p:cxnSp>
        <p:nvCxnSpPr>
          <p:cNvPr id="8" name="Straight Connector 7"/>
          <p:cNvCxnSpPr/>
          <p:nvPr/>
        </p:nvCxnSpPr>
        <p:spPr>
          <a:xfrm>
            <a:off x="13996" y="5209980"/>
            <a:ext cx="7155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067242" y="5216979"/>
            <a:ext cx="3672224" cy="738664"/>
          </a:xfrm>
          <a:prstGeom prst="rect">
            <a:avLst/>
          </a:prstGeom>
          <a:noFill/>
        </p:spPr>
        <p:txBody>
          <a:bodyPr wrap="none" rtlCol="0">
            <a:spAutoFit/>
          </a:bodyPr>
          <a:lstStyle/>
          <a:p>
            <a:pPr algn="r"/>
            <a:r>
              <a:rPr lang="en-US" sz="2100" dirty="0"/>
              <a:t>Half – Inner Detector = 1099.3 g</a:t>
            </a:r>
          </a:p>
          <a:p>
            <a:pPr algn="r"/>
            <a:r>
              <a:rPr lang="en-US" sz="2100" dirty="0"/>
              <a:t> </a:t>
            </a:r>
            <a:r>
              <a:rPr lang="en-US" sz="2100" dirty="0"/>
              <a:t>Inner Detector  = 2198.6 g</a:t>
            </a:r>
            <a:endParaRPr lang="en-GB" sz="2100" dirty="0"/>
          </a:p>
        </p:txBody>
      </p:sp>
      <p:sp>
        <p:nvSpPr>
          <p:cNvPr id="10" name="Rectangle 9"/>
          <p:cNvSpPr/>
          <p:nvPr/>
        </p:nvSpPr>
        <p:spPr>
          <a:xfrm>
            <a:off x="183452" y="1583384"/>
            <a:ext cx="1595052" cy="300082"/>
          </a:xfrm>
          <a:prstGeom prst="rect">
            <a:avLst/>
          </a:prstGeom>
        </p:spPr>
        <p:txBody>
          <a:bodyPr wrap="none">
            <a:spAutoFit/>
          </a:bodyPr>
          <a:lstStyle/>
          <a:p>
            <a:r>
              <a:rPr lang="en-GB" sz="1350" dirty="0">
                <a:solidFill>
                  <a:srgbClr val="000000"/>
                </a:solidFill>
                <a:latin typeface="Calibri" panose="020F0502020204030204" pitchFamily="34" charset="0"/>
              </a:rPr>
              <a:t>IB Stave full =15.1 g</a:t>
            </a:r>
            <a:r>
              <a:rPr lang="en-GB" sz="1350" dirty="0"/>
              <a:t> </a:t>
            </a:r>
            <a:endParaRPr lang="en-GB" sz="1350"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7938" t="32048" b="34160"/>
          <a:stretch/>
        </p:blipFill>
        <p:spPr>
          <a:xfrm>
            <a:off x="272919" y="1836965"/>
            <a:ext cx="2716156" cy="559837"/>
          </a:xfrm>
          <a:prstGeom prst="rect">
            <a:avLst/>
          </a:prstGeom>
        </p:spPr>
      </p:pic>
      <p:sp>
        <p:nvSpPr>
          <p:cNvPr id="12" name="Rectangle 11"/>
          <p:cNvSpPr/>
          <p:nvPr/>
        </p:nvSpPr>
        <p:spPr>
          <a:xfrm>
            <a:off x="220776" y="2404478"/>
            <a:ext cx="1883593" cy="300082"/>
          </a:xfrm>
          <a:prstGeom prst="rect">
            <a:avLst/>
          </a:prstGeom>
        </p:spPr>
        <p:txBody>
          <a:bodyPr wrap="none">
            <a:spAutoFit/>
          </a:bodyPr>
          <a:lstStyle/>
          <a:p>
            <a:r>
              <a:rPr lang="en-GB" sz="1350" dirty="0">
                <a:solidFill>
                  <a:srgbClr val="000000"/>
                </a:solidFill>
                <a:latin typeface="Calibri" panose="020F0502020204030204" pitchFamily="34" charset="0"/>
              </a:rPr>
              <a:t>IB Staves (x24) =362.4 g</a:t>
            </a:r>
            <a:r>
              <a:rPr lang="en-GB" sz="1350" dirty="0"/>
              <a:t> </a:t>
            </a:r>
            <a:endParaRPr lang="en-GB" sz="1350" dirty="0"/>
          </a:p>
        </p:txBody>
      </p:sp>
      <p:sp>
        <p:nvSpPr>
          <p:cNvPr id="13" name="Rectangle 12"/>
          <p:cNvSpPr/>
          <p:nvPr/>
        </p:nvSpPr>
        <p:spPr>
          <a:xfrm>
            <a:off x="7078655" y="1996265"/>
            <a:ext cx="1527982" cy="300082"/>
          </a:xfrm>
          <a:prstGeom prst="rect">
            <a:avLst/>
          </a:prstGeom>
        </p:spPr>
        <p:txBody>
          <a:bodyPr wrap="none">
            <a:spAutoFit/>
          </a:bodyPr>
          <a:lstStyle/>
          <a:p>
            <a:r>
              <a:rPr lang="en-GB" sz="1350" dirty="0">
                <a:solidFill>
                  <a:srgbClr val="000000"/>
                </a:solidFill>
                <a:latin typeface="Calibri" panose="020F0502020204030204" pitchFamily="34" charset="0"/>
              </a:rPr>
              <a:t>H-L0+ PP1 = 95.9 g</a:t>
            </a:r>
            <a:r>
              <a:rPr lang="en-GB" sz="1350" dirty="0"/>
              <a:t> </a:t>
            </a:r>
            <a:endParaRPr lang="en-GB" sz="1350" dirty="0"/>
          </a:p>
        </p:txBody>
      </p:sp>
      <p:sp>
        <p:nvSpPr>
          <p:cNvPr id="14" name="Rectangle 13"/>
          <p:cNvSpPr/>
          <p:nvPr/>
        </p:nvSpPr>
        <p:spPr>
          <a:xfrm>
            <a:off x="6451172" y="2509449"/>
            <a:ext cx="1616148" cy="300082"/>
          </a:xfrm>
          <a:prstGeom prst="rect">
            <a:avLst/>
          </a:prstGeom>
        </p:spPr>
        <p:txBody>
          <a:bodyPr wrap="none">
            <a:spAutoFit/>
          </a:bodyPr>
          <a:lstStyle/>
          <a:p>
            <a:r>
              <a:rPr lang="en-GB" sz="1350" dirty="0">
                <a:solidFill>
                  <a:srgbClr val="000000"/>
                </a:solidFill>
                <a:latin typeface="Calibri" panose="020F0502020204030204" pitchFamily="34" charset="0"/>
              </a:rPr>
              <a:t>H-L1+ PP1 = 149.6 g</a:t>
            </a:r>
            <a:r>
              <a:rPr lang="en-GB" sz="1350" dirty="0"/>
              <a:t> </a:t>
            </a:r>
            <a:endParaRPr lang="en-GB" sz="1350" dirty="0"/>
          </a:p>
        </p:txBody>
      </p:sp>
      <p:sp>
        <p:nvSpPr>
          <p:cNvPr id="15" name="Rectangle 14"/>
          <p:cNvSpPr/>
          <p:nvPr/>
        </p:nvSpPr>
        <p:spPr>
          <a:xfrm>
            <a:off x="5662735" y="3085614"/>
            <a:ext cx="1616148" cy="300082"/>
          </a:xfrm>
          <a:prstGeom prst="rect">
            <a:avLst/>
          </a:prstGeom>
        </p:spPr>
        <p:txBody>
          <a:bodyPr wrap="none">
            <a:spAutoFit/>
          </a:bodyPr>
          <a:lstStyle/>
          <a:p>
            <a:r>
              <a:rPr lang="en-GB" sz="1350" dirty="0">
                <a:solidFill>
                  <a:srgbClr val="000000"/>
                </a:solidFill>
                <a:latin typeface="Calibri" panose="020F0502020204030204" pitchFamily="34" charset="0"/>
              </a:rPr>
              <a:t>H-L2+ PP1 = 240.7 g</a:t>
            </a:r>
            <a:r>
              <a:rPr lang="en-GB" sz="1350" dirty="0"/>
              <a:t> </a:t>
            </a:r>
            <a:endParaRPr lang="en-GB" sz="1350" dirty="0"/>
          </a:p>
        </p:txBody>
      </p:sp>
      <p:sp>
        <p:nvSpPr>
          <p:cNvPr id="16" name="Rectangle 15"/>
          <p:cNvSpPr/>
          <p:nvPr/>
        </p:nvSpPr>
        <p:spPr>
          <a:xfrm>
            <a:off x="5290021" y="1576387"/>
            <a:ext cx="2153154" cy="300082"/>
          </a:xfrm>
          <a:prstGeom prst="rect">
            <a:avLst/>
          </a:prstGeom>
        </p:spPr>
        <p:txBody>
          <a:bodyPr wrap="none">
            <a:spAutoFit/>
          </a:bodyPr>
          <a:lstStyle/>
          <a:p>
            <a:r>
              <a:rPr lang="en-GB" sz="1350" dirty="0">
                <a:solidFill>
                  <a:srgbClr val="000000"/>
                </a:solidFill>
                <a:latin typeface="Calibri" panose="020F0502020204030204" pitchFamily="34" charset="0"/>
              </a:rPr>
              <a:t>Cooling Pipe support= 9.6 g </a:t>
            </a:r>
            <a:endParaRPr lang="en-GB" sz="1350" dirty="0"/>
          </a:p>
        </p:txBody>
      </p:sp>
      <p:cxnSp>
        <p:nvCxnSpPr>
          <p:cNvPr id="18" name="Straight Arrow Connector 17"/>
          <p:cNvCxnSpPr/>
          <p:nvPr/>
        </p:nvCxnSpPr>
        <p:spPr>
          <a:xfrm flipH="1">
            <a:off x="4926564" y="1773983"/>
            <a:ext cx="377890" cy="2449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074055" y="3787742"/>
            <a:ext cx="1957972" cy="300082"/>
          </a:xfrm>
          <a:prstGeom prst="rect">
            <a:avLst/>
          </a:prstGeom>
        </p:spPr>
        <p:txBody>
          <a:bodyPr wrap="none">
            <a:spAutoFit/>
          </a:bodyPr>
          <a:lstStyle/>
          <a:p>
            <a:r>
              <a:rPr lang="en-GB" sz="1350" dirty="0">
                <a:solidFill>
                  <a:srgbClr val="000000"/>
                </a:solidFill>
                <a:latin typeface="Calibri" panose="020F0502020204030204" pitchFamily="34" charset="0"/>
              </a:rPr>
              <a:t>End Flange CYSS = 18.9 g</a:t>
            </a:r>
            <a:r>
              <a:rPr lang="en-GB" sz="1350" dirty="0"/>
              <a:t> </a:t>
            </a:r>
            <a:endParaRPr lang="en-GB" sz="1350" dirty="0"/>
          </a:p>
        </p:txBody>
      </p:sp>
      <p:sp>
        <p:nvSpPr>
          <p:cNvPr id="20" name="Rectangle 19"/>
          <p:cNvSpPr/>
          <p:nvPr/>
        </p:nvSpPr>
        <p:spPr>
          <a:xfrm>
            <a:off x="931677" y="4746463"/>
            <a:ext cx="1552413" cy="300082"/>
          </a:xfrm>
          <a:prstGeom prst="rect">
            <a:avLst/>
          </a:prstGeom>
        </p:spPr>
        <p:txBody>
          <a:bodyPr wrap="none">
            <a:spAutoFit/>
          </a:bodyPr>
          <a:lstStyle/>
          <a:p>
            <a:r>
              <a:rPr lang="en-GB" sz="1350" dirty="0">
                <a:solidFill>
                  <a:srgbClr val="000000"/>
                </a:solidFill>
                <a:latin typeface="Calibri" panose="020F0502020204030204" pitchFamily="34" charset="0"/>
              </a:rPr>
              <a:t>A-Flange CYSS = 82</a:t>
            </a:r>
            <a:r>
              <a:rPr lang="en-GB" sz="1350" dirty="0"/>
              <a:t> </a:t>
            </a:r>
            <a:endParaRPr lang="en-GB" sz="1350" dirty="0"/>
          </a:p>
        </p:txBody>
      </p:sp>
      <p:cxnSp>
        <p:nvCxnSpPr>
          <p:cNvPr id="21" name="Straight Arrow Connector 20"/>
          <p:cNvCxnSpPr/>
          <p:nvPr/>
        </p:nvCxnSpPr>
        <p:spPr>
          <a:xfrm flipV="1">
            <a:off x="2071396" y="4554505"/>
            <a:ext cx="331238" cy="1726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424847" y="4536523"/>
            <a:ext cx="2086212" cy="300082"/>
          </a:xfrm>
          <a:prstGeom prst="rect">
            <a:avLst/>
          </a:prstGeom>
        </p:spPr>
        <p:txBody>
          <a:bodyPr wrap="none">
            <a:spAutoFit/>
          </a:bodyPr>
          <a:lstStyle/>
          <a:p>
            <a:r>
              <a:rPr lang="en-GB" sz="1350" dirty="0">
                <a:solidFill>
                  <a:srgbClr val="000000"/>
                </a:solidFill>
                <a:latin typeface="Calibri" panose="020F0502020204030204" pitchFamily="34" charset="0"/>
              </a:rPr>
              <a:t>Conical part- CYSS = 94.2 g</a:t>
            </a:r>
            <a:r>
              <a:rPr lang="en-GB" sz="1350" dirty="0"/>
              <a:t> </a:t>
            </a:r>
            <a:endParaRPr lang="en-GB" sz="1350" dirty="0"/>
          </a:p>
        </p:txBody>
      </p:sp>
      <p:sp>
        <p:nvSpPr>
          <p:cNvPr id="24" name="Rectangle 23"/>
          <p:cNvSpPr/>
          <p:nvPr/>
        </p:nvSpPr>
        <p:spPr>
          <a:xfrm>
            <a:off x="4239234" y="4235611"/>
            <a:ext cx="2174378" cy="300082"/>
          </a:xfrm>
          <a:prstGeom prst="rect">
            <a:avLst/>
          </a:prstGeom>
        </p:spPr>
        <p:txBody>
          <a:bodyPr wrap="none">
            <a:spAutoFit/>
          </a:bodyPr>
          <a:lstStyle/>
          <a:p>
            <a:r>
              <a:rPr lang="en-GB" sz="1350" dirty="0">
                <a:solidFill>
                  <a:srgbClr val="000000"/>
                </a:solidFill>
                <a:latin typeface="Calibri" panose="020F0502020204030204" pitchFamily="34" charset="0"/>
              </a:rPr>
              <a:t>Cylindrical part-CYSS = 26 g </a:t>
            </a:r>
            <a:r>
              <a:rPr lang="en-GB" sz="1350" dirty="0"/>
              <a:t> </a:t>
            </a:r>
            <a:endParaRPr lang="en-GB" sz="1350" dirty="0"/>
          </a:p>
        </p:txBody>
      </p:sp>
      <p:cxnSp>
        <p:nvCxnSpPr>
          <p:cNvPr id="25" name="Straight Arrow Connector 24"/>
          <p:cNvCxnSpPr/>
          <p:nvPr/>
        </p:nvCxnSpPr>
        <p:spPr>
          <a:xfrm flipH="1" flipV="1">
            <a:off x="3349691" y="4353898"/>
            <a:ext cx="366225" cy="2052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4254761" y="4041323"/>
            <a:ext cx="366225" cy="2052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5287189" y="1401052"/>
            <a:ext cx="1433406" cy="300082"/>
          </a:xfrm>
          <a:prstGeom prst="rect">
            <a:avLst/>
          </a:prstGeom>
        </p:spPr>
        <p:txBody>
          <a:bodyPr wrap="none">
            <a:spAutoFit/>
          </a:bodyPr>
          <a:lstStyle/>
          <a:p>
            <a:r>
              <a:rPr lang="en-GB" sz="1350" dirty="0">
                <a:solidFill>
                  <a:srgbClr val="000000"/>
                </a:solidFill>
                <a:latin typeface="Calibri" panose="020F0502020204030204" pitchFamily="34" charset="0"/>
              </a:rPr>
              <a:t>Cooling Pipe 20 g </a:t>
            </a:r>
            <a:endParaRPr lang="en-GB" sz="1350" dirty="0"/>
          </a:p>
        </p:txBody>
      </p:sp>
      <p:sp>
        <p:nvSpPr>
          <p:cNvPr id="2" name="Rectangle 1"/>
          <p:cNvSpPr/>
          <p:nvPr/>
        </p:nvSpPr>
        <p:spPr>
          <a:xfrm>
            <a:off x="7519595" y="921368"/>
            <a:ext cx="1565238" cy="549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408827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762" y="-19353"/>
            <a:ext cx="8968154" cy="1325563"/>
          </a:xfrm>
        </p:spPr>
        <p:txBody>
          <a:bodyPr>
            <a:normAutofit/>
          </a:bodyPr>
          <a:lstStyle/>
          <a:p>
            <a:r>
              <a:rPr lang="en-US" sz="2800" i="1" dirty="0" err="1" smtClean="0">
                <a:solidFill>
                  <a:srgbClr val="C00000"/>
                </a:solidFill>
                <a:latin typeface="Arial" panose="020B0604020202020204" pitchFamily="34" charset="0"/>
                <a:cs typeface="Arial" panose="020B0604020202020204" pitchFamily="34" charset="0"/>
              </a:rPr>
              <a:t>sPHEINX</a:t>
            </a:r>
            <a:r>
              <a:rPr lang="en-US" sz="2800" i="1" dirty="0" smtClean="0">
                <a:solidFill>
                  <a:srgbClr val="C00000"/>
                </a:solidFill>
                <a:latin typeface="Arial" panose="020B0604020202020204" pitchFamily="34" charset="0"/>
                <a:cs typeface="Arial" panose="020B0604020202020204" pitchFamily="34" charset="0"/>
              </a:rPr>
              <a:t> tracking detector geometry; July 10</a:t>
            </a:r>
            <a:r>
              <a:rPr lang="en-US" sz="2800" i="1" baseline="30000" dirty="0" smtClean="0">
                <a:solidFill>
                  <a:srgbClr val="C00000"/>
                </a:solidFill>
                <a:latin typeface="Arial" panose="020B0604020202020204" pitchFamily="34" charset="0"/>
                <a:cs typeface="Arial" panose="020B0604020202020204" pitchFamily="34" charset="0"/>
              </a:rPr>
              <a:t>th</a:t>
            </a:r>
            <a:r>
              <a:rPr lang="en-US" sz="2800" i="1" dirty="0" smtClean="0">
                <a:solidFill>
                  <a:srgbClr val="C00000"/>
                </a:solidFill>
                <a:latin typeface="Arial" panose="020B0604020202020204" pitchFamily="34" charset="0"/>
                <a:cs typeface="Arial" panose="020B0604020202020204" pitchFamily="34" charset="0"/>
              </a:rPr>
              <a:t>, 2017</a:t>
            </a:r>
            <a:endParaRPr lang="en-US" sz="2800" i="1" dirty="0">
              <a:solidFill>
                <a:srgbClr val="C00000"/>
              </a:solidFill>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r>
              <a:rPr lang="en-US" smtClean="0"/>
              <a:t>7/10/2017</a:t>
            </a:r>
            <a:endParaRPr lang="en-US"/>
          </a:p>
        </p:txBody>
      </p:sp>
      <p:sp>
        <p:nvSpPr>
          <p:cNvPr id="5" name="Slide Number Placeholder 4"/>
          <p:cNvSpPr>
            <a:spLocks noGrp="1"/>
          </p:cNvSpPr>
          <p:nvPr>
            <p:ph type="sldNum" sz="quarter" idx="12"/>
          </p:nvPr>
        </p:nvSpPr>
        <p:spPr/>
        <p:txBody>
          <a:bodyPr/>
          <a:lstStyle/>
          <a:p>
            <a:fld id="{623A2713-8DEA-425B-B4E1-1116CFAF7337}" type="slidenum">
              <a:rPr lang="en-US" smtClean="0"/>
              <a:t>3</a:t>
            </a:fld>
            <a:endParaRPr lang="en-US"/>
          </a:p>
        </p:txBody>
      </p:sp>
      <p:pic>
        <p:nvPicPr>
          <p:cNvPr id="8" name="Picture 7"/>
          <p:cNvPicPr>
            <a:picLocks noChangeAspect="1"/>
          </p:cNvPicPr>
          <p:nvPr/>
        </p:nvPicPr>
        <p:blipFill>
          <a:blip r:embed="rId3"/>
          <a:stretch>
            <a:fillRect/>
          </a:stretch>
        </p:blipFill>
        <p:spPr>
          <a:xfrm>
            <a:off x="378793" y="1164926"/>
            <a:ext cx="8136557" cy="5273754"/>
          </a:xfrm>
          <a:prstGeom prst="rect">
            <a:avLst/>
          </a:prstGeom>
        </p:spPr>
      </p:pic>
      <p:sp>
        <p:nvSpPr>
          <p:cNvPr id="3" name="Rectangle 2"/>
          <p:cNvSpPr/>
          <p:nvPr/>
        </p:nvSpPr>
        <p:spPr>
          <a:xfrm>
            <a:off x="6457950" y="1371600"/>
            <a:ext cx="1040130" cy="48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457950" y="1371600"/>
            <a:ext cx="1040130" cy="307777"/>
          </a:xfrm>
          <a:prstGeom prst="rect">
            <a:avLst/>
          </a:prstGeom>
          <a:noFill/>
        </p:spPr>
        <p:txBody>
          <a:bodyPr wrap="square" rtlCol="0">
            <a:spAutoFit/>
          </a:bodyPr>
          <a:lstStyle/>
          <a:p>
            <a:r>
              <a:rPr lang="en-US" sz="1400" dirty="0" smtClean="0"/>
              <a:t>2555.24</a:t>
            </a:r>
            <a:endParaRPr lang="en-US" sz="1400" dirty="0"/>
          </a:p>
        </p:txBody>
      </p:sp>
      <p:sp>
        <p:nvSpPr>
          <p:cNvPr id="9" name="TextBox 8"/>
          <p:cNvSpPr txBox="1"/>
          <p:nvPr/>
        </p:nvSpPr>
        <p:spPr>
          <a:xfrm>
            <a:off x="6513195" y="1554480"/>
            <a:ext cx="929640" cy="307777"/>
          </a:xfrm>
          <a:prstGeom prst="rect">
            <a:avLst/>
          </a:prstGeom>
          <a:noFill/>
        </p:spPr>
        <p:txBody>
          <a:bodyPr wrap="square" rtlCol="0">
            <a:spAutoFit/>
          </a:bodyPr>
          <a:lstStyle/>
          <a:p>
            <a:r>
              <a:rPr lang="en-US" sz="1400" dirty="0" smtClean="0"/>
              <a:t>2299.11</a:t>
            </a:r>
            <a:endParaRPr lang="en-US" sz="1400" dirty="0"/>
          </a:p>
        </p:txBody>
      </p:sp>
      <p:sp>
        <p:nvSpPr>
          <p:cNvPr id="10" name="Rectangle 9"/>
          <p:cNvSpPr/>
          <p:nvPr/>
        </p:nvSpPr>
        <p:spPr>
          <a:xfrm>
            <a:off x="2686050" y="1371600"/>
            <a:ext cx="1200150" cy="411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827020" y="1292870"/>
            <a:ext cx="1402080" cy="523220"/>
          </a:xfrm>
          <a:prstGeom prst="rect">
            <a:avLst/>
          </a:prstGeom>
          <a:noFill/>
        </p:spPr>
        <p:txBody>
          <a:bodyPr wrap="square" rtlCol="0">
            <a:spAutoFit/>
          </a:bodyPr>
          <a:lstStyle/>
          <a:p>
            <a:r>
              <a:rPr lang="en-US" sz="1400" dirty="0" smtClean="0"/>
              <a:t>SECTION A-A</a:t>
            </a:r>
          </a:p>
          <a:p>
            <a:r>
              <a:rPr lang="en-US" sz="1400" dirty="0" smtClean="0"/>
              <a:t>Scale 1:20</a:t>
            </a:r>
            <a:endParaRPr lang="en-US" sz="1400" dirty="0"/>
          </a:p>
        </p:txBody>
      </p:sp>
      <p:sp>
        <p:nvSpPr>
          <p:cNvPr id="12" name="Rectangle 11"/>
          <p:cNvSpPr/>
          <p:nvPr/>
        </p:nvSpPr>
        <p:spPr>
          <a:xfrm>
            <a:off x="708660" y="2057400"/>
            <a:ext cx="472440" cy="281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08660" y="2895600"/>
            <a:ext cx="33528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28650" y="2094319"/>
            <a:ext cx="727710" cy="276999"/>
          </a:xfrm>
          <a:prstGeom prst="rect">
            <a:avLst/>
          </a:prstGeom>
          <a:noFill/>
        </p:spPr>
        <p:txBody>
          <a:bodyPr wrap="square" rtlCol="0">
            <a:spAutoFit/>
          </a:bodyPr>
          <a:lstStyle/>
          <a:p>
            <a:r>
              <a:rPr lang="en-US" sz="1200" dirty="0" smtClean="0"/>
              <a:t>307.57</a:t>
            </a:r>
            <a:endParaRPr lang="en-US" sz="1200" dirty="0"/>
          </a:p>
        </p:txBody>
      </p:sp>
      <p:sp>
        <p:nvSpPr>
          <p:cNvPr id="15" name="TextBox 14"/>
          <p:cNvSpPr txBox="1"/>
          <p:nvPr/>
        </p:nvSpPr>
        <p:spPr>
          <a:xfrm>
            <a:off x="628650" y="2895600"/>
            <a:ext cx="552450" cy="276999"/>
          </a:xfrm>
          <a:prstGeom prst="rect">
            <a:avLst/>
          </a:prstGeom>
          <a:noFill/>
        </p:spPr>
        <p:txBody>
          <a:bodyPr wrap="square" rtlCol="0">
            <a:spAutoFit/>
          </a:bodyPr>
          <a:lstStyle/>
          <a:p>
            <a:r>
              <a:rPr lang="en-US" sz="1200" dirty="0" smtClean="0"/>
              <a:t>241</a:t>
            </a:r>
            <a:endParaRPr lang="en-US" sz="1200" dirty="0"/>
          </a:p>
        </p:txBody>
      </p:sp>
      <p:sp>
        <p:nvSpPr>
          <p:cNvPr id="16" name="Rectangle 15"/>
          <p:cNvSpPr/>
          <p:nvPr/>
        </p:nvSpPr>
        <p:spPr>
          <a:xfrm>
            <a:off x="3954780" y="4754880"/>
            <a:ext cx="594360" cy="396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886200" y="4754880"/>
            <a:ext cx="754380" cy="276999"/>
          </a:xfrm>
          <a:prstGeom prst="rect">
            <a:avLst/>
          </a:prstGeom>
          <a:noFill/>
        </p:spPr>
        <p:txBody>
          <a:bodyPr wrap="square" rtlCol="0">
            <a:spAutoFit/>
          </a:bodyPr>
          <a:lstStyle/>
          <a:p>
            <a:r>
              <a:rPr lang="en-US" sz="1200" dirty="0" smtClean="0"/>
              <a:t>Ø399.80</a:t>
            </a:r>
            <a:endParaRPr lang="en-US" sz="1200" dirty="0"/>
          </a:p>
        </p:txBody>
      </p:sp>
      <p:sp>
        <p:nvSpPr>
          <p:cNvPr id="18" name="Rectangle 17"/>
          <p:cNvSpPr/>
          <p:nvPr/>
        </p:nvSpPr>
        <p:spPr>
          <a:xfrm>
            <a:off x="3698631" y="5545015"/>
            <a:ext cx="603738" cy="310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711672" y="4627900"/>
            <a:ext cx="1371600" cy="523220"/>
          </a:xfrm>
          <a:prstGeom prst="rect">
            <a:avLst/>
          </a:prstGeom>
          <a:noFill/>
        </p:spPr>
        <p:txBody>
          <a:bodyPr wrap="square" rtlCol="0">
            <a:spAutoFit/>
          </a:bodyPr>
          <a:lstStyle/>
          <a:p>
            <a:r>
              <a:rPr lang="en-US" sz="1400" dirty="0" smtClean="0"/>
              <a:t>DETAIL B</a:t>
            </a:r>
            <a:br>
              <a:rPr lang="en-US" sz="1400" dirty="0" smtClean="0"/>
            </a:br>
            <a:r>
              <a:rPr lang="en-US" sz="1400" dirty="0" smtClean="0"/>
              <a:t>Scale 1:10</a:t>
            </a:r>
            <a:endParaRPr lang="en-US" sz="1400" dirty="0"/>
          </a:p>
        </p:txBody>
      </p:sp>
      <p:sp>
        <p:nvSpPr>
          <p:cNvPr id="20" name="Rectangle 19"/>
          <p:cNvSpPr/>
          <p:nvPr/>
        </p:nvSpPr>
        <p:spPr>
          <a:xfrm>
            <a:off x="2378529" y="5470071"/>
            <a:ext cx="307521" cy="4844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2827020" y="5506720"/>
            <a:ext cx="1059180" cy="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a:off x="2885440" y="5623560"/>
            <a:ext cx="1000760" cy="0"/>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a:off x="2961640" y="5755640"/>
            <a:ext cx="924560" cy="0"/>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flipV="1">
            <a:off x="3291840" y="5892800"/>
            <a:ext cx="746760" cy="5080"/>
          </a:xfrm>
          <a:prstGeom prst="line">
            <a:avLst/>
          </a:prstGeom>
        </p:spPr>
        <p:style>
          <a:lnRef idx="1">
            <a:schemeClr val="dk1"/>
          </a:lnRef>
          <a:fillRef idx="0">
            <a:schemeClr val="dk1"/>
          </a:fillRef>
          <a:effectRef idx="0">
            <a:schemeClr val="dk1"/>
          </a:effectRef>
          <a:fontRef idx="minor">
            <a:schemeClr val="tx1"/>
          </a:fontRef>
        </p:style>
      </p:cxnSp>
      <p:sp>
        <p:nvSpPr>
          <p:cNvPr id="32" name="TextBox 31"/>
          <p:cNvSpPr txBox="1"/>
          <p:nvPr/>
        </p:nvSpPr>
        <p:spPr>
          <a:xfrm>
            <a:off x="3886200" y="5372114"/>
            <a:ext cx="1181100" cy="253916"/>
          </a:xfrm>
          <a:prstGeom prst="rect">
            <a:avLst/>
          </a:prstGeom>
          <a:noFill/>
        </p:spPr>
        <p:txBody>
          <a:bodyPr wrap="square" rtlCol="0">
            <a:spAutoFit/>
          </a:bodyPr>
          <a:lstStyle/>
          <a:p>
            <a:r>
              <a:rPr lang="en-US" sz="1050" dirty="0" smtClean="0"/>
              <a:t>275.91 MVTX</a:t>
            </a:r>
            <a:endParaRPr lang="en-US" sz="1050" dirty="0"/>
          </a:p>
        </p:txBody>
      </p:sp>
      <p:sp>
        <p:nvSpPr>
          <p:cNvPr id="33" name="TextBox 32"/>
          <p:cNvSpPr txBox="1"/>
          <p:nvPr/>
        </p:nvSpPr>
        <p:spPr>
          <a:xfrm>
            <a:off x="3833138" y="5494090"/>
            <a:ext cx="1381760" cy="253916"/>
          </a:xfrm>
          <a:prstGeom prst="rect">
            <a:avLst/>
          </a:prstGeom>
          <a:noFill/>
        </p:spPr>
        <p:txBody>
          <a:bodyPr wrap="square" rtlCol="0">
            <a:spAutoFit/>
          </a:bodyPr>
          <a:lstStyle/>
          <a:p>
            <a:r>
              <a:rPr lang="en-US" sz="1050" dirty="0" smtClean="0"/>
              <a:t>364.64 INTT layer 0</a:t>
            </a:r>
            <a:endParaRPr lang="en-US" sz="1050" dirty="0"/>
          </a:p>
        </p:txBody>
      </p:sp>
      <p:sp>
        <p:nvSpPr>
          <p:cNvPr id="34" name="TextBox 33"/>
          <p:cNvSpPr txBox="1"/>
          <p:nvPr/>
        </p:nvSpPr>
        <p:spPr>
          <a:xfrm>
            <a:off x="3810391" y="5617681"/>
            <a:ext cx="1625600" cy="253916"/>
          </a:xfrm>
          <a:prstGeom prst="rect">
            <a:avLst/>
          </a:prstGeom>
          <a:noFill/>
        </p:spPr>
        <p:txBody>
          <a:bodyPr wrap="square" rtlCol="0">
            <a:spAutoFit/>
          </a:bodyPr>
          <a:lstStyle/>
          <a:p>
            <a:r>
              <a:rPr lang="en-US" sz="1050" dirty="0" smtClean="0"/>
              <a:t>464.52 INTT layers 1,2&amp;3</a:t>
            </a:r>
            <a:endParaRPr lang="en-US" sz="1050" dirty="0"/>
          </a:p>
        </p:txBody>
      </p:sp>
      <p:sp>
        <p:nvSpPr>
          <p:cNvPr id="35" name="TextBox 34"/>
          <p:cNvSpPr txBox="1"/>
          <p:nvPr/>
        </p:nvSpPr>
        <p:spPr>
          <a:xfrm>
            <a:off x="3954780" y="5760689"/>
            <a:ext cx="1260118" cy="253916"/>
          </a:xfrm>
          <a:prstGeom prst="rect">
            <a:avLst/>
          </a:prstGeom>
          <a:noFill/>
        </p:spPr>
        <p:txBody>
          <a:bodyPr wrap="square" rtlCol="0">
            <a:spAutoFit/>
          </a:bodyPr>
          <a:lstStyle/>
          <a:p>
            <a:r>
              <a:rPr lang="en-US" sz="1050" dirty="0" smtClean="0"/>
              <a:t>800 beryllium pipe</a:t>
            </a:r>
            <a:endParaRPr lang="en-US" sz="1050" dirty="0"/>
          </a:p>
        </p:txBody>
      </p:sp>
      <p:sp>
        <p:nvSpPr>
          <p:cNvPr id="37" name="Rectangle 36"/>
          <p:cNvSpPr/>
          <p:nvPr/>
        </p:nvSpPr>
        <p:spPr>
          <a:xfrm>
            <a:off x="815340" y="3665220"/>
            <a:ext cx="1082040" cy="244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815340" y="3787433"/>
            <a:ext cx="670560" cy="205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708660" y="3413760"/>
            <a:ext cx="1295400" cy="577081"/>
          </a:xfrm>
          <a:prstGeom prst="rect">
            <a:avLst/>
          </a:prstGeom>
          <a:noFill/>
        </p:spPr>
        <p:txBody>
          <a:bodyPr wrap="square" rtlCol="0">
            <a:spAutoFit/>
          </a:bodyPr>
          <a:lstStyle/>
          <a:p>
            <a:r>
              <a:rPr lang="en-US" sz="1050" dirty="0" smtClean="0"/>
              <a:t>Conical section offset along  beam axis by 180.0mm</a:t>
            </a:r>
            <a:endParaRPr lang="en-US" sz="1050" dirty="0"/>
          </a:p>
        </p:txBody>
      </p:sp>
      <p:sp>
        <p:nvSpPr>
          <p:cNvPr id="7" name="TextBox 6"/>
          <p:cNvSpPr txBox="1"/>
          <p:nvPr/>
        </p:nvSpPr>
        <p:spPr>
          <a:xfrm>
            <a:off x="6649476" y="3432471"/>
            <a:ext cx="837174" cy="369332"/>
          </a:xfrm>
          <a:prstGeom prst="rect">
            <a:avLst/>
          </a:prstGeom>
          <a:noFill/>
        </p:spPr>
        <p:txBody>
          <a:bodyPr wrap="square" rtlCol="0">
            <a:spAutoFit/>
          </a:bodyPr>
          <a:lstStyle/>
          <a:p>
            <a:r>
              <a:rPr lang="en-US" dirty="0" smtClean="0"/>
              <a:t>TPC</a:t>
            </a:r>
            <a:endParaRPr lang="en-US" dirty="0"/>
          </a:p>
        </p:txBody>
      </p:sp>
    </p:spTree>
    <p:extLst>
      <p:ext uri="{BB962C8B-B14F-4D97-AF65-F5344CB8AC3E}">
        <p14:creationId xmlns:p14="http://schemas.microsoft.com/office/powerpoint/2010/main" val="294216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765" y="13434"/>
            <a:ext cx="7886700" cy="1325563"/>
          </a:xfrm>
        </p:spPr>
        <p:txBody>
          <a:bodyPr>
            <a:normAutofit/>
          </a:bodyPr>
          <a:lstStyle/>
          <a:p>
            <a:r>
              <a:rPr lang="en-US" sz="3600" i="1" dirty="0" smtClean="0">
                <a:solidFill>
                  <a:srgbClr val="C00000"/>
                </a:solidFill>
                <a:latin typeface="Arial" panose="020B0604020202020204" pitchFamily="34" charset="0"/>
                <a:cs typeface="Arial" panose="020B0604020202020204" pitchFamily="34" charset="0"/>
              </a:rPr>
              <a:t>Recent CAD model for the INTT with extension cables and ROC boards;</a:t>
            </a:r>
            <a:endParaRPr lang="en-US" sz="3600" i="1" dirty="0">
              <a:solidFill>
                <a:srgbClr val="C00000"/>
              </a:solidFill>
              <a:latin typeface="Arial" panose="020B0604020202020204" pitchFamily="34" charset="0"/>
              <a:cs typeface="Arial" panose="020B0604020202020204" pitchFamily="34" charset="0"/>
            </a:endParaRPr>
          </a:p>
        </p:txBody>
      </p:sp>
      <p:sp>
        <p:nvSpPr>
          <p:cNvPr id="3" name="Date Placeholder 2"/>
          <p:cNvSpPr>
            <a:spLocks noGrp="1"/>
          </p:cNvSpPr>
          <p:nvPr>
            <p:ph type="dt" sz="half" idx="10"/>
          </p:nvPr>
        </p:nvSpPr>
        <p:spPr/>
        <p:txBody>
          <a:bodyPr/>
          <a:lstStyle/>
          <a:p>
            <a:r>
              <a:rPr lang="en-US" smtClean="0"/>
              <a:t>7/9/2018</a:t>
            </a:r>
            <a:endParaRPr lang="en-US"/>
          </a:p>
        </p:txBody>
      </p:sp>
      <p:sp>
        <p:nvSpPr>
          <p:cNvPr id="4" name="Slide Number Placeholder 3"/>
          <p:cNvSpPr>
            <a:spLocks noGrp="1"/>
          </p:cNvSpPr>
          <p:nvPr>
            <p:ph type="sldNum" sz="quarter" idx="12"/>
          </p:nvPr>
        </p:nvSpPr>
        <p:spPr/>
        <p:txBody>
          <a:bodyPr/>
          <a:lstStyle/>
          <a:p>
            <a:fld id="{DA8D54E1-870A-482E-AB10-1EEE69D2EC75}" type="slidenum">
              <a:rPr lang="en-US" smtClean="0"/>
              <a:t>4</a:t>
            </a:fld>
            <a:endParaRPr lang="en-US"/>
          </a:p>
        </p:txBody>
      </p:sp>
      <p:pic>
        <p:nvPicPr>
          <p:cNvPr id="5" name="Picture 4"/>
          <p:cNvPicPr>
            <a:picLocks noChangeAspect="1"/>
          </p:cNvPicPr>
          <p:nvPr/>
        </p:nvPicPr>
        <p:blipFill>
          <a:blip r:embed="rId3"/>
          <a:stretch>
            <a:fillRect/>
          </a:stretch>
        </p:blipFill>
        <p:spPr>
          <a:xfrm>
            <a:off x="628650" y="1759602"/>
            <a:ext cx="7886700" cy="4596409"/>
          </a:xfrm>
          <a:prstGeom prst="rect">
            <a:avLst/>
          </a:prstGeom>
        </p:spPr>
      </p:pic>
      <p:pic>
        <p:nvPicPr>
          <p:cNvPr id="6" name="Picture 5"/>
          <p:cNvPicPr>
            <a:picLocks noChangeAspect="1"/>
          </p:cNvPicPr>
          <p:nvPr/>
        </p:nvPicPr>
        <p:blipFill>
          <a:blip r:embed="rId4"/>
          <a:stretch>
            <a:fillRect/>
          </a:stretch>
        </p:blipFill>
        <p:spPr>
          <a:xfrm>
            <a:off x="1868365" y="1503530"/>
            <a:ext cx="5407270" cy="739639"/>
          </a:xfrm>
          <a:prstGeom prst="rect">
            <a:avLst/>
          </a:prstGeom>
        </p:spPr>
      </p:pic>
      <p:sp>
        <p:nvSpPr>
          <p:cNvPr id="7" name="Oval 6"/>
          <p:cNvSpPr/>
          <p:nvPr/>
        </p:nvSpPr>
        <p:spPr>
          <a:xfrm>
            <a:off x="3525715" y="3600945"/>
            <a:ext cx="914400" cy="914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167554" y="6075485"/>
            <a:ext cx="3604846" cy="646331"/>
          </a:xfrm>
          <a:prstGeom prst="rect">
            <a:avLst/>
          </a:prstGeom>
          <a:noFill/>
        </p:spPr>
        <p:txBody>
          <a:bodyPr wrap="square" rtlCol="0">
            <a:spAutoFit/>
          </a:bodyPr>
          <a:lstStyle/>
          <a:p>
            <a:r>
              <a:rPr lang="en-US" dirty="0" smtClean="0">
                <a:solidFill>
                  <a:srgbClr val="C00000"/>
                </a:solidFill>
              </a:rPr>
              <a:t>Area of immediate conflict between the INTT and the MVTX detectors</a:t>
            </a:r>
            <a:endParaRPr lang="en-US" dirty="0">
              <a:solidFill>
                <a:srgbClr val="C00000"/>
              </a:solidFill>
            </a:endParaRPr>
          </a:p>
        </p:txBody>
      </p:sp>
      <p:cxnSp>
        <p:nvCxnSpPr>
          <p:cNvPr id="10" name="Straight Arrow Connector 9"/>
          <p:cNvCxnSpPr/>
          <p:nvPr/>
        </p:nvCxnSpPr>
        <p:spPr>
          <a:xfrm flipH="1" flipV="1">
            <a:off x="4167554" y="4515345"/>
            <a:ext cx="1151792" cy="1560140"/>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sp>
        <p:nvSpPr>
          <p:cNvPr id="11" name="TextBox 10"/>
          <p:cNvSpPr txBox="1"/>
          <p:nvPr/>
        </p:nvSpPr>
        <p:spPr>
          <a:xfrm>
            <a:off x="1477108" y="6075485"/>
            <a:ext cx="2576146" cy="646331"/>
          </a:xfrm>
          <a:prstGeom prst="rect">
            <a:avLst/>
          </a:prstGeom>
          <a:noFill/>
        </p:spPr>
        <p:txBody>
          <a:bodyPr wrap="square" rtlCol="0">
            <a:spAutoFit/>
          </a:bodyPr>
          <a:lstStyle/>
          <a:p>
            <a:r>
              <a:rPr lang="en-US" dirty="0" smtClean="0">
                <a:solidFill>
                  <a:srgbClr val="00B050"/>
                </a:solidFill>
              </a:rPr>
              <a:t>All services for MVTX come in from one end</a:t>
            </a:r>
            <a:endParaRPr lang="en-US" dirty="0">
              <a:solidFill>
                <a:srgbClr val="00B050"/>
              </a:solidFill>
            </a:endParaRPr>
          </a:p>
        </p:txBody>
      </p:sp>
      <p:cxnSp>
        <p:nvCxnSpPr>
          <p:cNvPr id="13" name="Straight Arrow Connector 12"/>
          <p:cNvCxnSpPr/>
          <p:nvPr/>
        </p:nvCxnSpPr>
        <p:spPr>
          <a:xfrm flipV="1">
            <a:off x="2268415" y="4193931"/>
            <a:ext cx="1477108" cy="1881554"/>
          </a:xfrm>
          <a:prstGeom prst="straightConnector1">
            <a:avLst/>
          </a:prstGeom>
          <a:ln>
            <a:solidFill>
              <a:srgbClr val="00B050"/>
            </a:solidFill>
            <a:tailEnd type="triangle"/>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448407" y="3657600"/>
            <a:ext cx="844062" cy="646331"/>
          </a:xfrm>
          <a:prstGeom prst="rect">
            <a:avLst/>
          </a:prstGeom>
          <a:noFill/>
        </p:spPr>
        <p:txBody>
          <a:bodyPr wrap="square" rtlCol="0">
            <a:spAutoFit/>
          </a:bodyPr>
          <a:lstStyle/>
          <a:p>
            <a:r>
              <a:rPr lang="en-US" dirty="0" smtClean="0"/>
              <a:t>ROC boards</a:t>
            </a:r>
            <a:endParaRPr lang="en-US" dirty="0"/>
          </a:p>
        </p:txBody>
      </p:sp>
      <p:sp>
        <p:nvSpPr>
          <p:cNvPr id="12" name="TextBox 11"/>
          <p:cNvSpPr txBox="1"/>
          <p:nvPr/>
        </p:nvSpPr>
        <p:spPr>
          <a:xfrm>
            <a:off x="8036169" y="3600945"/>
            <a:ext cx="835269" cy="646331"/>
          </a:xfrm>
          <a:prstGeom prst="rect">
            <a:avLst/>
          </a:prstGeom>
          <a:noFill/>
        </p:spPr>
        <p:txBody>
          <a:bodyPr wrap="square" rtlCol="0">
            <a:spAutoFit/>
          </a:bodyPr>
          <a:lstStyle/>
          <a:p>
            <a:r>
              <a:rPr lang="en-US" dirty="0" smtClean="0"/>
              <a:t>ROC boards</a:t>
            </a:r>
            <a:endParaRPr lang="en-US" dirty="0"/>
          </a:p>
        </p:txBody>
      </p:sp>
      <p:cxnSp>
        <p:nvCxnSpPr>
          <p:cNvPr id="15" name="Straight Arrow Connector 14"/>
          <p:cNvCxnSpPr/>
          <p:nvPr/>
        </p:nvCxnSpPr>
        <p:spPr>
          <a:xfrm flipH="1" flipV="1">
            <a:off x="7517423" y="3798277"/>
            <a:ext cx="518746" cy="4396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p:cNvCxnSpPr/>
          <p:nvPr/>
        </p:nvCxnSpPr>
        <p:spPr>
          <a:xfrm flipV="1">
            <a:off x="1072662" y="3798277"/>
            <a:ext cx="584688" cy="4396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946693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973" y="-74489"/>
            <a:ext cx="7886700" cy="1325563"/>
          </a:xfrm>
        </p:spPr>
        <p:txBody>
          <a:bodyPr>
            <a:normAutofit/>
          </a:bodyPr>
          <a:lstStyle/>
          <a:p>
            <a:r>
              <a:rPr lang="en-US" sz="3600" i="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It’s all a question of space:</a:t>
            </a:r>
            <a:endParaRPr lang="en-US" sz="3600"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84689" y="1034316"/>
            <a:ext cx="7886700" cy="5428029"/>
          </a:xfrm>
        </p:spPr>
        <p:txBody>
          <a:bodyPr>
            <a:normAutofit/>
          </a:bodyPr>
          <a:lstStyle/>
          <a:p>
            <a:r>
              <a:rPr lang="en-US" dirty="0" smtClean="0"/>
              <a:t>Dan Cacace has provided a current envelope for the INTT detector;</a:t>
            </a:r>
          </a:p>
          <a:p>
            <a:pPr lvl="1"/>
            <a:r>
              <a:rPr lang="en-US" dirty="0" smtClean="0"/>
              <a:t>The extension cables connect to the HDI’s, from each ladder, at an inner radius of ~ </a:t>
            </a:r>
            <a:r>
              <a:rPr lang="en-US" dirty="0" smtClean="0">
                <a:solidFill>
                  <a:srgbClr val="C00000"/>
                </a:solidFill>
              </a:rPr>
              <a:t>108.0mm</a:t>
            </a:r>
            <a:r>
              <a:rPr lang="en-US" dirty="0" smtClean="0"/>
              <a:t>, they have a corresponding outer radius of ~148.0mm.</a:t>
            </a:r>
          </a:p>
          <a:p>
            <a:r>
              <a:rPr lang="en-US" dirty="0" smtClean="0"/>
              <a:t>There will need to be a stay clear area between the MVTX and the sPHENIX beam-pipe of ~2.0mm, this has already been integrated into the three layers of ladders for the MVTX.</a:t>
            </a:r>
          </a:p>
          <a:p>
            <a:r>
              <a:rPr lang="en-US" dirty="0" smtClean="0"/>
              <a:t>It has been requested that the MVTX envelope for the conical section (4 layers) be extended by </a:t>
            </a:r>
            <a:r>
              <a:rPr lang="en-US" dirty="0" smtClean="0">
                <a:solidFill>
                  <a:srgbClr val="C00000"/>
                </a:solidFill>
              </a:rPr>
              <a:t>60.0</a:t>
            </a:r>
            <a:r>
              <a:rPr lang="en-US" dirty="0" smtClean="0"/>
              <a:t> </a:t>
            </a:r>
            <a:r>
              <a:rPr lang="en-US" dirty="0" smtClean="0">
                <a:solidFill>
                  <a:srgbClr val="C00000"/>
                </a:solidFill>
              </a:rPr>
              <a:t>mm</a:t>
            </a:r>
            <a:r>
              <a:rPr lang="en-US" dirty="0" smtClean="0"/>
              <a:t>, and decrease the radial dimension for the larger barrel region by a total of </a:t>
            </a:r>
            <a:r>
              <a:rPr lang="en-US" dirty="0" smtClean="0">
                <a:solidFill>
                  <a:srgbClr val="C00000"/>
                </a:solidFill>
              </a:rPr>
              <a:t>20.0 mm</a:t>
            </a:r>
            <a:endParaRPr lang="en-US" dirty="0">
              <a:solidFill>
                <a:srgbClr val="C00000"/>
              </a:solidFill>
            </a:endParaRPr>
          </a:p>
        </p:txBody>
      </p:sp>
      <p:sp>
        <p:nvSpPr>
          <p:cNvPr id="4" name="Date Placeholder 3"/>
          <p:cNvSpPr>
            <a:spLocks noGrp="1"/>
          </p:cNvSpPr>
          <p:nvPr>
            <p:ph type="dt" sz="half" idx="10"/>
          </p:nvPr>
        </p:nvSpPr>
        <p:spPr/>
        <p:txBody>
          <a:bodyPr/>
          <a:lstStyle/>
          <a:p>
            <a:r>
              <a:rPr lang="en-US" smtClean="0"/>
              <a:t>6/29/2018</a:t>
            </a:r>
            <a:endParaRPr lang="en-US"/>
          </a:p>
        </p:txBody>
      </p:sp>
      <p:sp>
        <p:nvSpPr>
          <p:cNvPr id="5" name="Slide Number Placeholder 4"/>
          <p:cNvSpPr>
            <a:spLocks noGrp="1"/>
          </p:cNvSpPr>
          <p:nvPr>
            <p:ph type="sldNum" sz="quarter" idx="12"/>
          </p:nvPr>
        </p:nvSpPr>
        <p:spPr/>
        <p:txBody>
          <a:bodyPr/>
          <a:lstStyle/>
          <a:p>
            <a:fld id="{DA8D54E1-870A-482E-AB10-1EEE69D2EC75}" type="slidenum">
              <a:rPr lang="en-US" smtClean="0"/>
              <a:t>5</a:t>
            </a:fld>
            <a:endParaRPr lang="en-US"/>
          </a:p>
        </p:txBody>
      </p:sp>
    </p:spTree>
    <p:extLst>
      <p:ext uri="{BB962C8B-B14F-4D97-AF65-F5344CB8AC3E}">
        <p14:creationId xmlns:p14="http://schemas.microsoft.com/office/powerpoint/2010/main" val="1805543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61585" cy="1325563"/>
          </a:xfrm>
        </p:spPr>
        <p:txBody>
          <a:bodyPr>
            <a:normAutofit/>
          </a:bodyPr>
          <a:lstStyle/>
          <a:p>
            <a:r>
              <a:rPr lang="en-US" sz="3600" i="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Integrating requested changes to the MVTX;</a:t>
            </a:r>
            <a:endParaRPr lang="en-US" sz="3600"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28650" y="1021679"/>
            <a:ext cx="7886700" cy="3620659"/>
          </a:xfrm>
        </p:spPr>
        <p:txBody>
          <a:bodyPr>
            <a:normAutofit/>
          </a:bodyPr>
          <a:lstStyle/>
          <a:p>
            <a:r>
              <a:rPr lang="en-US" i="1" dirty="0" smtClean="0"/>
              <a:t>Before starting to change the inner layer for the MVTX, work with the following assumptions:</a:t>
            </a:r>
          </a:p>
          <a:p>
            <a:pPr lvl="1"/>
            <a:r>
              <a:rPr lang="en-US" sz="2000" dirty="0" smtClean="0"/>
              <a:t>The length for the extension cables, for the signal lines, from the end of the ladder is fixed by the manufactured FPC at 222.0mm, a longer flat cable will degrade signal integrity at expected operational frequency.</a:t>
            </a:r>
          </a:p>
          <a:p>
            <a:pPr lvl="1"/>
            <a:r>
              <a:rPr lang="en-US" sz="2000" dirty="0" smtClean="0"/>
              <a:t>The two power extension FPC’s can be made longer – suggestion 300 – 350 mm, in addition to the 222.0 mm</a:t>
            </a:r>
          </a:p>
          <a:p>
            <a:pPr lvl="1"/>
            <a:r>
              <a:rPr lang="en-US" sz="2000" dirty="0" smtClean="0"/>
              <a:t>Reduce the diameter of the </a:t>
            </a:r>
            <a:r>
              <a:rPr lang="en-US" sz="2000" b="1" i="1" dirty="0" smtClean="0"/>
              <a:t>patch panel </a:t>
            </a:r>
            <a:r>
              <a:rPr lang="en-US" sz="2000" dirty="0" smtClean="0"/>
              <a:t>to include a pass-through for the power flat cables and two cooling lines.</a:t>
            </a:r>
            <a:endParaRPr lang="en-US" sz="2000" dirty="0"/>
          </a:p>
        </p:txBody>
      </p:sp>
      <p:sp>
        <p:nvSpPr>
          <p:cNvPr id="4" name="Date Placeholder 3"/>
          <p:cNvSpPr>
            <a:spLocks noGrp="1"/>
          </p:cNvSpPr>
          <p:nvPr>
            <p:ph type="dt" sz="half" idx="10"/>
          </p:nvPr>
        </p:nvSpPr>
        <p:spPr/>
        <p:txBody>
          <a:bodyPr/>
          <a:lstStyle/>
          <a:p>
            <a:r>
              <a:rPr lang="en-US" smtClean="0"/>
              <a:t>6/29/2018</a:t>
            </a:r>
            <a:endParaRPr lang="en-US"/>
          </a:p>
        </p:txBody>
      </p:sp>
      <p:sp>
        <p:nvSpPr>
          <p:cNvPr id="5" name="Slide Number Placeholder 4"/>
          <p:cNvSpPr>
            <a:spLocks noGrp="1"/>
          </p:cNvSpPr>
          <p:nvPr>
            <p:ph type="sldNum" sz="quarter" idx="12"/>
          </p:nvPr>
        </p:nvSpPr>
        <p:spPr/>
        <p:txBody>
          <a:bodyPr/>
          <a:lstStyle/>
          <a:p>
            <a:fld id="{DA8D54E1-870A-482E-AB10-1EEE69D2EC75}" type="slidenum">
              <a:rPr lang="en-US" smtClean="0"/>
              <a:t>6</a:t>
            </a:fld>
            <a:endParaRPr lang="en-US"/>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2403" t="14335" r="15769" b="29790"/>
          <a:stretch/>
        </p:blipFill>
        <p:spPr>
          <a:xfrm>
            <a:off x="2118946" y="4265079"/>
            <a:ext cx="5011616" cy="2522581"/>
          </a:xfrm>
          <a:prstGeom prst="rect">
            <a:avLst/>
          </a:prstGeom>
        </p:spPr>
      </p:pic>
      <p:sp>
        <p:nvSpPr>
          <p:cNvPr id="7" name="TextBox 6"/>
          <p:cNvSpPr txBox="1"/>
          <p:nvPr/>
        </p:nvSpPr>
        <p:spPr>
          <a:xfrm>
            <a:off x="6822831" y="5292969"/>
            <a:ext cx="2206869" cy="923330"/>
          </a:xfrm>
          <a:prstGeom prst="rect">
            <a:avLst/>
          </a:prstGeom>
          <a:noFill/>
        </p:spPr>
        <p:txBody>
          <a:bodyPr wrap="square" rtlCol="0">
            <a:spAutoFit/>
          </a:bodyPr>
          <a:lstStyle/>
          <a:p>
            <a:r>
              <a:rPr lang="en-US" dirty="0" smtClean="0"/>
              <a:t>Extension cables from end of MAPS ladders</a:t>
            </a:r>
            <a:endParaRPr lang="en-US" dirty="0"/>
          </a:p>
        </p:txBody>
      </p:sp>
      <p:cxnSp>
        <p:nvCxnSpPr>
          <p:cNvPr id="9" name="Straight Arrow Connector 8"/>
          <p:cNvCxnSpPr/>
          <p:nvPr/>
        </p:nvCxnSpPr>
        <p:spPr>
          <a:xfrm flipH="1">
            <a:off x="6137031" y="5477608"/>
            <a:ext cx="624254" cy="3077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5589711" y="4363096"/>
            <a:ext cx="2242038" cy="923330"/>
          </a:xfrm>
          <a:prstGeom prst="rect">
            <a:avLst/>
          </a:prstGeom>
          <a:noFill/>
        </p:spPr>
        <p:txBody>
          <a:bodyPr wrap="square" rtlCol="0">
            <a:spAutoFit/>
          </a:bodyPr>
          <a:lstStyle/>
          <a:p>
            <a:r>
              <a:rPr lang="en-US" dirty="0" smtClean="0"/>
              <a:t>Longer extension cables for AC, DC power and cooling</a:t>
            </a:r>
            <a:endParaRPr lang="en-US" dirty="0"/>
          </a:p>
        </p:txBody>
      </p:sp>
      <p:cxnSp>
        <p:nvCxnSpPr>
          <p:cNvPr id="12" name="Straight Arrow Connector 11"/>
          <p:cNvCxnSpPr/>
          <p:nvPr/>
        </p:nvCxnSpPr>
        <p:spPr>
          <a:xfrm flipH="1">
            <a:off x="4369777" y="4545798"/>
            <a:ext cx="1211141" cy="58011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 name="TextBox 7"/>
          <p:cNvSpPr txBox="1"/>
          <p:nvPr/>
        </p:nvSpPr>
        <p:spPr>
          <a:xfrm>
            <a:off x="172548" y="4684010"/>
            <a:ext cx="1740877" cy="1200329"/>
          </a:xfrm>
          <a:prstGeom prst="rect">
            <a:avLst/>
          </a:prstGeom>
          <a:noFill/>
        </p:spPr>
        <p:txBody>
          <a:bodyPr wrap="square" rtlCol="0">
            <a:spAutoFit/>
          </a:bodyPr>
          <a:lstStyle/>
          <a:p>
            <a:r>
              <a:rPr lang="en-US" dirty="0" err="1" smtClean="0"/>
              <a:t>Samtec</a:t>
            </a:r>
            <a:r>
              <a:rPr lang="en-US" dirty="0" smtClean="0"/>
              <a:t> connectors to mate with Firefly cables</a:t>
            </a:r>
            <a:endParaRPr lang="en-US" dirty="0"/>
          </a:p>
        </p:txBody>
      </p:sp>
      <p:cxnSp>
        <p:nvCxnSpPr>
          <p:cNvPr id="13" name="Straight Arrow Connector 12"/>
          <p:cNvCxnSpPr/>
          <p:nvPr/>
        </p:nvCxnSpPr>
        <p:spPr>
          <a:xfrm flipV="1">
            <a:off x="1657350" y="4824627"/>
            <a:ext cx="839665" cy="30128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293905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376"/>
            <a:ext cx="8796703" cy="1325563"/>
          </a:xfrm>
        </p:spPr>
        <p:txBody>
          <a:bodyPr>
            <a:normAutofit/>
          </a:bodyPr>
          <a:lstStyle/>
          <a:p>
            <a:r>
              <a:rPr lang="en-US" sz="3200" i="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MVTX three layers of patch-panels, unmodified;</a:t>
            </a:r>
            <a:endParaRPr lang="en-US" sz="3200"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5385" t="11026" r="13974" b="26239"/>
          <a:stretch/>
        </p:blipFill>
        <p:spPr>
          <a:xfrm>
            <a:off x="628650" y="2289430"/>
            <a:ext cx="5671040" cy="3777262"/>
          </a:xfrm>
          <a:prstGeom prst="rect">
            <a:avLst/>
          </a:prstGeom>
        </p:spPr>
      </p:pic>
      <p:sp>
        <p:nvSpPr>
          <p:cNvPr id="4" name="TextBox 3"/>
          <p:cNvSpPr txBox="1"/>
          <p:nvPr/>
        </p:nvSpPr>
        <p:spPr>
          <a:xfrm>
            <a:off x="6884377" y="5627077"/>
            <a:ext cx="1767254" cy="369332"/>
          </a:xfrm>
          <a:prstGeom prst="rect">
            <a:avLst/>
          </a:prstGeom>
          <a:noFill/>
        </p:spPr>
        <p:txBody>
          <a:bodyPr wrap="square" rtlCol="0">
            <a:spAutoFit/>
          </a:bodyPr>
          <a:lstStyle/>
          <a:p>
            <a:r>
              <a:rPr lang="en-US" dirty="0" smtClean="0"/>
              <a:t>Inner layer</a:t>
            </a:r>
            <a:endParaRPr lang="en-US" dirty="0"/>
          </a:p>
        </p:txBody>
      </p:sp>
      <p:sp>
        <p:nvSpPr>
          <p:cNvPr id="5" name="TextBox 4"/>
          <p:cNvSpPr txBox="1"/>
          <p:nvPr/>
        </p:nvSpPr>
        <p:spPr>
          <a:xfrm>
            <a:off x="6884377" y="4791808"/>
            <a:ext cx="1556238" cy="369332"/>
          </a:xfrm>
          <a:prstGeom prst="rect">
            <a:avLst/>
          </a:prstGeom>
          <a:noFill/>
        </p:spPr>
        <p:txBody>
          <a:bodyPr wrap="square" rtlCol="0">
            <a:spAutoFit/>
          </a:bodyPr>
          <a:lstStyle/>
          <a:p>
            <a:r>
              <a:rPr lang="en-US" dirty="0" smtClean="0"/>
              <a:t>Middle layer</a:t>
            </a:r>
            <a:endParaRPr lang="en-US" dirty="0"/>
          </a:p>
        </p:txBody>
      </p:sp>
      <p:sp>
        <p:nvSpPr>
          <p:cNvPr id="6" name="TextBox 5"/>
          <p:cNvSpPr txBox="1"/>
          <p:nvPr/>
        </p:nvSpPr>
        <p:spPr>
          <a:xfrm>
            <a:off x="6884377" y="3956539"/>
            <a:ext cx="1608993" cy="369332"/>
          </a:xfrm>
          <a:prstGeom prst="rect">
            <a:avLst/>
          </a:prstGeom>
          <a:noFill/>
        </p:spPr>
        <p:txBody>
          <a:bodyPr wrap="square" rtlCol="0">
            <a:spAutoFit/>
          </a:bodyPr>
          <a:lstStyle/>
          <a:p>
            <a:r>
              <a:rPr lang="en-US" dirty="0" smtClean="0"/>
              <a:t>Outer layer</a:t>
            </a:r>
          </a:p>
        </p:txBody>
      </p:sp>
      <p:cxnSp>
        <p:nvCxnSpPr>
          <p:cNvPr id="8" name="Straight Arrow Connector 7"/>
          <p:cNvCxnSpPr>
            <a:stCxn id="4" idx="1"/>
          </p:cNvCxnSpPr>
          <p:nvPr/>
        </p:nvCxnSpPr>
        <p:spPr>
          <a:xfrm flipH="1" flipV="1">
            <a:off x="4237892" y="4879731"/>
            <a:ext cx="2646485" cy="93201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p:cNvCxnSpPr>
            <a:stCxn id="5" idx="1"/>
          </p:cNvCxnSpPr>
          <p:nvPr/>
        </p:nvCxnSpPr>
        <p:spPr>
          <a:xfrm flipH="1" flipV="1">
            <a:off x="4545623" y="4325871"/>
            <a:ext cx="2338754" cy="65060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p:cNvCxnSpPr>
            <a:stCxn id="6" idx="1"/>
          </p:cNvCxnSpPr>
          <p:nvPr/>
        </p:nvCxnSpPr>
        <p:spPr>
          <a:xfrm flipH="1" flipV="1">
            <a:off x="4695092" y="3666392"/>
            <a:ext cx="2189285" cy="47481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Date Placeholder 12"/>
          <p:cNvSpPr>
            <a:spLocks noGrp="1"/>
          </p:cNvSpPr>
          <p:nvPr>
            <p:ph type="dt" sz="half" idx="10"/>
          </p:nvPr>
        </p:nvSpPr>
        <p:spPr/>
        <p:txBody>
          <a:bodyPr/>
          <a:lstStyle/>
          <a:p>
            <a:r>
              <a:rPr lang="en-US" smtClean="0"/>
              <a:t>6/29/2018</a:t>
            </a:r>
            <a:endParaRPr lang="en-US"/>
          </a:p>
        </p:txBody>
      </p:sp>
      <p:sp>
        <p:nvSpPr>
          <p:cNvPr id="14" name="Slide Number Placeholder 13"/>
          <p:cNvSpPr>
            <a:spLocks noGrp="1"/>
          </p:cNvSpPr>
          <p:nvPr>
            <p:ph type="sldNum" sz="quarter" idx="12"/>
          </p:nvPr>
        </p:nvSpPr>
        <p:spPr/>
        <p:txBody>
          <a:bodyPr/>
          <a:lstStyle/>
          <a:p>
            <a:fld id="{DA8D54E1-870A-482E-AB10-1EEE69D2EC75}" type="slidenum">
              <a:rPr lang="en-US" smtClean="0"/>
              <a:t>7</a:t>
            </a:fld>
            <a:endParaRPr lang="en-US"/>
          </a:p>
        </p:txBody>
      </p:sp>
      <p:sp>
        <p:nvSpPr>
          <p:cNvPr id="15" name="TextBox 14"/>
          <p:cNvSpPr txBox="1"/>
          <p:nvPr/>
        </p:nvSpPr>
        <p:spPr>
          <a:xfrm>
            <a:off x="628650" y="1402410"/>
            <a:ext cx="6381019" cy="461665"/>
          </a:xfrm>
          <a:prstGeom prst="rect">
            <a:avLst/>
          </a:prstGeom>
          <a:noFill/>
        </p:spPr>
        <p:txBody>
          <a:bodyPr wrap="square" rtlCol="0">
            <a:spAutoFit/>
          </a:bodyPr>
          <a:lstStyle/>
          <a:p>
            <a:r>
              <a:rPr lang="en-US" sz="2400" dirty="0" smtClean="0"/>
              <a:t>3D models of ALICE inner tracker patch-panels</a:t>
            </a:r>
            <a:endParaRPr lang="en-US" sz="2400" dirty="0"/>
          </a:p>
        </p:txBody>
      </p:sp>
    </p:spTree>
    <p:extLst>
      <p:ext uri="{BB962C8B-B14F-4D97-AF65-F5344CB8AC3E}">
        <p14:creationId xmlns:p14="http://schemas.microsoft.com/office/powerpoint/2010/main" val="1948092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normAutofit/>
          </a:bodyPr>
          <a:lstStyle/>
          <a:p>
            <a:r>
              <a:rPr lang="en-US" sz="3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Inner layer:</a:t>
            </a:r>
            <a:endParaRPr lang="en-US" sz="3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Date Placeholder 2"/>
          <p:cNvSpPr>
            <a:spLocks noGrp="1"/>
          </p:cNvSpPr>
          <p:nvPr>
            <p:ph type="dt" sz="half" idx="10"/>
          </p:nvPr>
        </p:nvSpPr>
        <p:spPr/>
        <p:txBody>
          <a:bodyPr/>
          <a:lstStyle/>
          <a:p>
            <a:r>
              <a:rPr lang="en-US" smtClean="0"/>
              <a:t>6/29/2018</a:t>
            </a:r>
            <a:endParaRPr lang="en-US"/>
          </a:p>
        </p:txBody>
      </p:sp>
      <p:sp>
        <p:nvSpPr>
          <p:cNvPr id="4" name="Slide Number Placeholder 3"/>
          <p:cNvSpPr>
            <a:spLocks noGrp="1"/>
          </p:cNvSpPr>
          <p:nvPr>
            <p:ph type="sldNum" sz="quarter" idx="12"/>
          </p:nvPr>
        </p:nvSpPr>
        <p:spPr/>
        <p:txBody>
          <a:bodyPr/>
          <a:lstStyle/>
          <a:p>
            <a:fld id="{DA8D54E1-870A-482E-AB10-1EEE69D2EC75}" type="slidenum">
              <a:rPr lang="en-US" smtClean="0"/>
              <a:t>8</a:t>
            </a:fld>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5096" t="4351" r="22596" b="19711"/>
          <a:stretch/>
        </p:blipFill>
        <p:spPr>
          <a:xfrm rot="5400000">
            <a:off x="4407144" y="-406521"/>
            <a:ext cx="2637693" cy="4286251"/>
          </a:xfrm>
          <a:prstGeom prst="rect">
            <a:avLst/>
          </a:prstGeom>
        </p:spPr>
      </p:pic>
      <p:sp>
        <p:nvSpPr>
          <p:cNvPr id="6" name="TextBox 5"/>
          <p:cNvSpPr txBox="1"/>
          <p:nvPr/>
        </p:nvSpPr>
        <p:spPr>
          <a:xfrm>
            <a:off x="1732085" y="2778369"/>
            <a:ext cx="1538653" cy="646331"/>
          </a:xfrm>
          <a:prstGeom prst="rect">
            <a:avLst/>
          </a:prstGeom>
          <a:noFill/>
        </p:spPr>
        <p:txBody>
          <a:bodyPr wrap="square" rtlCol="0">
            <a:spAutoFit/>
          </a:bodyPr>
          <a:lstStyle/>
          <a:p>
            <a:r>
              <a:rPr lang="en-US" dirty="0" smtClean="0"/>
              <a:t>Signal cable interconnect</a:t>
            </a:r>
            <a:endParaRPr lang="en-US" dirty="0"/>
          </a:p>
        </p:txBody>
      </p:sp>
      <p:sp>
        <p:nvSpPr>
          <p:cNvPr id="7" name="TextBox 6"/>
          <p:cNvSpPr txBox="1"/>
          <p:nvPr/>
        </p:nvSpPr>
        <p:spPr>
          <a:xfrm>
            <a:off x="1538654" y="1969477"/>
            <a:ext cx="1565031" cy="646331"/>
          </a:xfrm>
          <a:prstGeom prst="rect">
            <a:avLst/>
          </a:prstGeom>
          <a:noFill/>
        </p:spPr>
        <p:txBody>
          <a:bodyPr wrap="square" rtlCol="0">
            <a:spAutoFit/>
          </a:bodyPr>
          <a:lstStyle/>
          <a:p>
            <a:r>
              <a:rPr lang="en-US" dirty="0" smtClean="0"/>
              <a:t>Power cable interconnect</a:t>
            </a:r>
            <a:endParaRPr lang="en-US" dirty="0"/>
          </a:p>
        </p:txBody>
      </p:sp>
      <p:sp>
        <p:nvSpPr>
          <p:cNvPr id="8" name="TextBox 7"/>
          <p:cNvSpPr txBox="1"/>
          <p:nvPr/>
        </p:nvSpPr>
        <p:spPr>
          <a:xfrm>
            <a:off x="1134208" y="1424354"/>
            <a:ext cx="1635369" cy="369332"/>
          </a:xfrm>
          <a:prstGeom prst="rect">
            <a:avLst/>
          </a:prstGeom>
          <a:noFill/>
        </p:spPr>
        <p:txBody>
          <a:bodyPr wrap="square" rtlCol="0">
            <a:spAutoFit/>
          </a:bodyPr>
          <a:lstStyle/>
          <a:p>
            <a:r>
              <a:rPr lang="en-US" dirty="0" smtClean="0"/>
              <a:t>Cooling line</a:t>
            </a:r>
            <a:endParaRPr lang="en-US" dirty="0"/>
          </a:p>
        </p:txBody>
      </p:sp>
      <p:cxnSp>
        <p:nvCxnSpPr>
          <p:cNvPr id="10" name="Straight Arrow Connector 9"/>
          <p:cNvCxnSpPr/>
          <p:nvPr/>
        </p:nvCxnSpPr>
        <p:spPr>
          <a:xfrm>
            <a:off x="2382715" y="1609020"/>
            <a:ext cx="1749670" cy="52751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p:cNvCxnSpPr>
            <a:stCxn id="7" idx="3"/>
          </p:cNvCxnSpPr>
          <p:nvPr/>
        </p:nvCxnSpPr>
        <p:spPr>
          <a:xfrm>
            <a:off x="3103685" y="2292643"/>
            <a:ext cx="1195753" cy="1099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p:cNvCxnSpPr>
            <a:stCxn id="7" idx="3"/>
          </p:cNvCxnSpPr>
          <p:nvPr/>
        </p:nvCxnSpPr>
        <p:spPr>
          <a:xfrm>
            <a:off x="3103685" y="2292643"/>
            <a:ext cx="1468315" cy="15930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p:cNvCxnSpPr>
            <a:stCxn id="6" idx="3"/>
          </p:cNvCxnSpPr>
          <p:nvPr/>
        </p:nvCxnSpPr>
        <p:spPr>
          <a:xfrm flipV="1">
            <a:off x="3270738" y="2496988"/>
            <a:ext cx="1538654" cy="60454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7" name="TextBox 16"/>
          <p:cNvSpPr txBox="1"/>
          <p:nvPr/>
        </p:nvSpPr>
        <p:spPr>
          <a:xfrm>
            <a:off x="1028700" y="3424700"/>
            <a:ext cx="7486650" cy="369332"/>
          </a:xfrm>
          <a:prstGeom prst="rect">
            <a:avLst/>
          </a:prstGeom>
          <a:noFill/>
        </p:spPr>
        <p:txBody>
          <a:bodyPr wrap="square" rtlCol="0">
            <a:spAutoFit/>
          </a:bodyPr>
          <a:lstStyle/>
          <a:p>
            <a:r>
              <a:rPr lang="en-US" dirty="0" smtClean="0"/>
              <a:t>To reduce the OD of the two piece patch-panel -</a:t>
            </a:r>
            <a:endParaRPr lang="en-US" dirty="0"/>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23558" t="23995" r="17500" b="26818"/>
          <a:stretch/>
        </p:blipFill>
        <p:spPr>
          <a:xfrm>
            <a:off x="2259623" y="3969918"/>
            <a:ext cx="5389686" cy="2910255"/>
          </a:xfrm>
          <a:prstGeom prst="rect">
            <a:avLst/>
          </a:prstGeom>
        </p:spPr>
      </p:pic>
      <p:sp>
        <p:nvSpPr>
          <p:cNvPr id="19" name="TextBox 18"/>
          <p:cNvSpPr txBox="1"/>
          <p:nvPr/>
        </p:nvSpPr>
        <p:spPr>
          <a:xfrm>
            <a:off x="149469" y="4347974"/>
            <a:ext cx="3015762" cy="923330"/>
          </a:xfrm>
          <a:prstGeom prst="rect">
            <a:avLst/>
          </a:prstGeom>
          <a:noFill/>
        </p:spPr>
        <p:txBody>
          <a:bodyPr wrap="square" rtlCol="0">
            <a:spAutoFit/>
          </a:bodyPr>
          <a:lstStyle/>
          <a:p>
            <a:r>
              <a:rPr lang="en-US" dirty="0" smtClean="0"/>
              <a:t>Outer radius 53.0 mm, original outer radius 59.5mm,</a:t>
            </a:r>
          </a:p>
          <a:p>
            <a:r>
              <a:rPr lang="en-US" dirty="0" smtClean="0"/>
              <a:t>Inner radius 29.5 mm</a:t>
            </a:r>
            <a:endParaRPr lang="en-US" dirty="0"/>
          </a:p>
        </p:txBody>
      </p:sp>
      <p:sp>
        <p:nvSpPr>
          <p:cNvPr id="20" name="TextBox 19"/>
          <p:cNvSpPr txBox="1"/>
          <p:nvPr/>
        </p:nvSpPr>
        <p:spPr>
          <a:xfrm>
            <a:off x="7359161" y="3793977"/>
            <a:ext cx="1688123" cy="2031325"/>
          </a:xfrm>
          <a:prstGeom prst="rect">
            <a:avLst/>
          </a:prstGeom>
          <a:noFill/>
        </p:spPr>
        <p:txBody>
          <a:bodyPr wrap="square" rtlCol="0">
            <a:spAutoFit/>
          </a:bodyPr>
          <a:lstStyle/>
          <a:p>
            <a:r>
              <a:rPr lang="en-US" dirty="0" smtClean="0"/>
              <a:t>Cut back original OD, added pass-through slots for the power flex cables and cooling lines</a:t>
            </a:r>
            <a:endParaRPr lang="en-US" dirty="0"/>
          </a:p>
        </p:txBody>
      </p:sp>
      <p:cxnSp>
        <p:nvCxnSpPr>
          <p:cNvPr id="22" name="Straight Arrow Connector 21"/>
          <p:cNvCxnSpPr/>
          <p:nvPr/>
        </p:nvCxnSpPr>
        <p:spPr>
          <a:xfrm flipH="1">
            <a:off x="6822831" y="4671140"/>
            <a:ext cx="448407" cy="30530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22619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804" y="-109659"/>
            <a:ext cx="7886700" cy="1325563"/>
          </a:xfrm>
        </p:spPr>
        <p:txBody>
          <a:bodyPr>
            <a:normAutofit/>
          </a:bodyPr>
          <a:lstStyle/>
          <a:p>
            <a:r>
              <a:rPr lang="en-US" sz="3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Inner layer continued;</a:t>
            </a:r>
            <a:endParaRPr lang="en-US" sz="3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Date Placeholder 2"/>
          <p:cNvSpPr>
            <a:spLocks noGrp="1"/>
          </p:cNvSpPr>
          <p:nvPr>
            <p:ph type="dt" sz="half" idx="10"/>
          </p:nvPr>
        </p:nvSpPr>
        <p:spPr/>
        <p:txBody>
          <a:bodyPr/>
          <a:lstStyle/>
          <a:p>
            <a:r>
              <a:rPr lang="en-US" smtClean="0"/>
              <a:t>6/29/2018</a:t>
            </a:r>
            <a:endParaRPr lang="en-US"/>
          </a:p>
        </p:txBody>
      </p:sp>
      <p:sp>
        <p:nvSpPr>
          <p:cNvPr id="4" name="Slide Number Placeholder 3"/>
          <p:cNvSpPr>
            <a:spLocks noGrp="1"/>
          </p:cNvSpPr>
          <p:nvPr>
            <p:ph type="sldNum" sz="quarter" idx="12"/>
          </p:nvPr>
        </p:nvSpPr>
        <p:spPr/>
        <p:txBody>
          <a:bodyPr/>
          <a:lstStyle/>
          <a:p>
            <a:fld id="{DA8D54E1-870A-482E-AB10-1EEE69D2EC75}" type="slidenum">
              <a:rPr lang="en-US" smtClean="0"/>
              <a:t>9</a:t>
            </a:fld>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7019" t="28007" r="4423" b="35883"/>
          <a:stretch/>
        </p:blipFill>
        <p:spPr>
          <a:xfrm>
            <a:off x="156799" y="1015683"/>
            <a:ext cx="8358551" cy="2848708"/>
          </a:xfrm>
          <a:prstGeom prst="rect">
            <a:avLst/>
          </a:prstGeom>
        </p:spPr>
      </p:pic>
      <p:sp>
        <p:nvSpPr>
          <p:cNvPr id="6" name="TextBox 5"/>
          <p:cNvSpPr txBox="1"/>
          <p:nvPr/>
        </p:nvSpPr>
        <p:spPr>
          <a:xfrm>
            <a:off x="628650" y="3305908"/>
            <a:ext cx="2387112" cy="646331"/>
          </a:xfrm>
          <a:prstGeom prst="rect">
            <a:avLst/>
          </a:prstGeom>
          <a:noFill/>
        </p:spPr>
        <p:txBody>
          <a:bodyPr wrap="square" rtlCol="0">
            <a:spAutoFit/>
          </a:bodyPr>
          <a:lstStyle/>
          <a:p>
            <a:r>
              <a:rPr lang="en-US" dirty="0" smtClean="0"/>
              <a:t>New longer power flex circuit cables</a:t>
            </a:r>
            <a:endParaRPr lang="en-US" dirty="0"/>
          </a:p>
        </p:txBody>
      </p:sp>
      <p:sp>
        <p:nvSpPr>
          <p:cNvPr id="7" name="TextBox 6"/>
          <p:cNvSpPr txBox="1"/>
          <p:nvPr/>
        </p:nvSpPr>
        <p:spPr>
          <a:xfrm>
            <a:off x="4879731" y="3952239"/>
            <a:ext cx="3059723" cy="1477328"/>
          </a:xfrm>
          <a:prstGeom prst="rect">
            <a:avLst/>
          </a:prstGeom>
          <a:noFill/>
        </p:spPr>
        <p:txBody>
          <a:bodyPr wrap="square" rtlCol="0">
            <a:spAutoFit/>
          </a:bodyPr>
          <a:lstStyle/>
          <a:p>
            <a:r>
              <a:rPr lang="en-US" dirty="0" smtClean="0"/>
              <a:t>Longer inner shell – small diameter section – by a total of 75.0 mm, keep same length signal FPC to patch-panel assembly</a:t>
            </a:r>
            <a:endParaRPr lang="en-US" dirty="0"/>
          </a:p>
        </p:txBody>
      </p:sp>
      <p:sp>
        <p:nvSpPr>
          <p:cNvPr id="8" name="TextBox 7"/>
          <p:cNvSpPr txBox="1"/>
          <p:nvPr/>
        </p:nvSpPr>
        <p:spPr>
          <a:xfrm>
            <a:off x="5099538" y="1433146"/>
            <a:ext cx="3059724" cy="646331"/>
          </a:xfrm>
          <a:prstGeom prst="rect">
            <a:avLst/>
          </a:prstGeom>
          <a:noFill/>
        </p:spPr>
        <p:txBody>
          <a:bodyPr wrap="square" rtlCol="0">
            <a:spAutoFit/>
          </a:bodyPr>
          <a:lstStyle/>
          <a:p>
            <a:r>
              <a:rPr lang="en-US" dirty="0" smtClean="0"/>
              <a:t>Smaller large barrel radius, gained 6.5 mm (previous slide)</a:t>
            </a:r>
            <a:endParaRPr lang="en-US" dirty="0"/>
          </a:p>
        </p:txBody>
      </p:sp>
      <p:cxnSp>
        <p:nvCxnSpPr>
          <p:cNvPr id="10" name="Straight Arrow Connector 9"/>
          <p:cNvCxnSpPr/>
          <p:nvPr/>
        </p:nvCxnSpPr>
        <p:spPr>
          <a:xfrm flipH="1">
            <a:off x="4026877" y="1756311"/>
            <a:ext cx="984738" cy="40659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flipH="1" flipV="1">
            <a:off x="2365131" y="2576146"/>
            <a:ext cx="474784" cy="8001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flipH="1" flipV="1">
            <a:off x="4519246" y="3042138"/>
            <a:ext cx="1582616" cy="82225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1337897" y="5690625"/>
            <a:ext cx="5996354" cy="646331"/>
          </a:xfrm>
          <a:prstGeom prst="rect">
            <a:avLst/>
          </a:prstGeom>
          <a:noFill/>
        </p:spPr>
        <p:txBody>
          <a:bodyPr wrap="square" rtlCol="0">
            <a:spAutoFit/>
          </a:bodyPr>
          <a:lstStyle/>
          <a:p>
            <a:r>
              <a:rPr lang="en-US" b="1" i="1" dirty="0" smtClean="0"/>
              <a:t>Similar mechanical modifications need to be made to each detector layer and the outer shell structure.</a:t>
            </a:r>
            <a:endParaRPr lang="en-US" b="1" i="1" dirty="0"/>
          </a:p>
        </p:txBody>
      </p:sp>
    </p:spTree>
    <p:extLst>
      <p:ext uri="{BB962C8B-B14F-4D97-AF65-F5344CB8AC3E}">
        <p14:creationId xmlns:p14="http://schemas.microsoft.com/office/powerpoint/2010/main" val="260070544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2442</TotalTime>
  <Words>1133</Words>
  <Application>Microsoft Office PowerPoint</Application>
  <PresentationFormat>On-screen Show (4:3)</PresentationFormat>
  <Paragraphs>166</Paragraphs>
  <Slides>25</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ＭＳ Ｐゴシック</vt:lpstr>
      <vt:lpstr>Arial</vt:lpstr>
      <vt:lpstr>Calibri</vt:lpstr>
      <vt:lpstr>Calibri Light</vt:lpstr>
      <vt:lpstr>Office Theme</vt:lpstr>
      <vt:lpstr>sPHENIX Director’s Review; MVTX Detector, Mechanical Integration</vt:lpstr>
      <vt:lpstr>INTT-MVTX Conflict, Director’s Review 7/13/2017</vt:lpstr>
      <vt:lpstr>sPHEINX tracking detector geometry; July 10th, 2017</vt:lpstr>
      <vt:lpstr>Recent CAD model for the INTT with extension cables and ROC boards;</vt:lpstr>
      <vt:lpstr>It’s all a question of space:</vt:lpstr>
      <vt:lpstr>Integrating requested changes to the MVTX;</vt:lpstr>
      <vt:lpstr>MVTX three layers of patch-panels, unmodified;</vt:lpstr>
      <vt:lpstr>Inner layer:</vt:lpstr>
      <vt:lpstr>Inner layer continued;</vt:lpstr>
      <vt:lpstr>Middle layer;</vt:lpstr>
      <vt:lpstr>Patch panels for all three layers;</vt:lpstr>
      <vt:lpstr>Outer layer patch panel modified to allow signal extension cable to terminate, let power extension cables to pass through:</vt:lpstr>
      <vt:lpstr>What can we gain and where:</vt:lpstr>
      <vt:lpstr>Future mechanical modifications to reduce MVTX radial envelope; </vt:lpstr>
      <vt:lpstr>Back up:</vt:lpstr>
      <vt:lpstr>CERN May 22nd, 2018, assembly of ALICE Its inner tracker inner layer;</vt:lpstr>
      <vt:lpstr>CERN May 22nd, 2018, assembly of ALICE ITS inner tracker, inner layer;</vt:lpstr>
      <vt:lpstr>CERN, May 22nd, 2018, completed assembly of ALICE ITS inner tracker, inner layer;</vt:lpstr>
      <vt:lpstr>CERN June 19th, 2018, complete assembly of first  half ALICE ITS inner tracker:</vt:lpstr>
      <vt:lpstr>CERN June 19th, 2018, second half;</vt:lpstr>
      <vt:lpstr>Original ALICE inner tracker, middle layer, patch -panel</vt:lpstr>
      <vt:lpstr> MVTX middle layer, patch-panel, reducing the OD only, delta on OD 7.5mm</vt:lpstr>
      <vt:lpstr>MVTX middle layer, patch-panel, reduced ID &amp; OD, delta on OD 15.5mm</vt:lpstr>
      <vt:lpstr>MVTX middle layer – extension cable assembly including the reduced ID &amp; OD patch-panel</vt:lpstr>
      <vt:lpstr>Inner Detector Barrel: weight estimation</vt:lpstr>
    </vt:vector>
  </TitlesOfParts>
  <Company>LANL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Sondheim, Walter E</dc:creator>
  <cp:lastModifiedBy>User1</cp:lastModifiedBy>
  <cp:revision>47</cp:revision>
  <cp:lastPrinted>2018-07-06T21:27:30Z</cp:lastPrinted>
  <dcterms:created xsi:type="dcterms:W3CDTF">2018-06-28T23:05:07Z</dcterms:created>
  <dcterms:modified xsi:type="dcterms:W3CDTF">2018-07-08T17:12:43Z</dcterms:modified>
</cp:coreProperties>
</file>