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83" r:id="rId2"/>
    <p:sldId id="284" r:id="rId3"/>
    <p:sldId id="285" r:id="rId4"/>
    <p:sldId id="286" r:id="rId5"/>
    <p:sldId id="260" r:id="rId6"/>
    <p:sldId id="261" r:id="rId7"/>
    <p:sldId id="258" r:id="rId8"/>
    <p:sldId id="262" r:id="rId9"/>
    <p:sldId id="263" r:id="rId10"/>
    <p:sldId id="264" r:id="rId11"/>
    <p:sldId id="268" r:id="rId12"/>
    <p:sldId id="257" r:id="rId13"/>
    <p:sldId id="270" r:id="rId14"/>
    <p:sldId id="287" r:id="rId15"/>
    <p:sldId id="269" r:id="rId16"/>
    <p:sldId id="273" r:id="rId17"/>
    <p:sldId id="274" r:id="rId18"/>
    <p:sldId id="275" r:id="rId19"/>
    <p:sldId id="276" r:id="rId20"/>
    <p:sldId id="277" r:id="rId21"/>
    <p:sldId id="278" r:id="rId22"/>
    <p:sldId id="279" r:id="rId23"/>
    <p:sldId id="280" r:id="rId24"/>
    <p:sldId id="281" r:id="rId25"/>
    <p:sldId id="282" r:id="rId26"/>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9" autoAdjust="0"/>
    <p:restoredTop sz="94660"/>
  </p:normalViewPr>
  <p:slideViewPr>
    <p:cSldViewPr snapToGrid="0">
      <p:cViewPr varScale="1">
        <p:scale>
          <a:sx n="87" d="100"/>
          <a:sy n="87" d="100"/>
        </p:scale>
        <p:origin x="34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1190818C-705E-4A17-8F23-ADB4366B17D5}" type="datetimeFigureOut">
              <a:rPr lang="en-US" smtClean="0"/>
              <a:t>7/6/2018</a:t>
            </a:fld>
            <a:endParaRPr lang="en-US"/>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E80459E1-DB32-4B36-A16A-AF196AAAC9EC}" type="slidenum">
              <a:rPr lang="en-US" smtClean="0"/>
              <a:t>‹#›</a:t>
            </a:fld>
            <a:endParaRPr lang="en-US"/>
          </a:p>
        </p:txBody>
      </p:sp>
    </p:spTree>
    <p:extLst>
      <p:ext uri="{BB962C8B-B14F-4D97-AF65-F5344CB8AC3E}">
        <p14:creationId xmlns:p14="http://schemas.microsoft.com/office/powerpoint/2010/main" val="353102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2578F-146B-4CFB-93E9-39182D97E2B2}" type="slidenum">
              <a:rPr lang="en-US" smtClean="0"/>
              <a:t>3</a:t>
            </a:fld>
            <a:endParaRPr lang="en-US"/>
          </a:p>
        </p:txBody>
      </p:sp>
    </p:spTree>
    <p:extLst>
      <p:ext uri="{BB962C8B-B14F-4D97-AF65-F5344CB8AC3E}">
        <p14:creationId xmlns:p14="http://schemas.microsoft.com/office/powerpoint/2010/main" val="71199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0459E1-DB32-4B36-A16A-AF196AAAC9EC}" type="slidenum">
              <a:rPr lang="en-US" smtClean="0"/>
              <a:t>4</a:t>
            </a:fld>
            <a:endParaRPr lang="en-US"/>
          </a:p>
        </p:txBody>
      </p:sp>
    </p:spTree>
    <p:extLst>
      <p:ext uri="{BB962C8B-B14F-4D97-AF65-F5344CB8AC3E}">
        <p14:creationId xmlns:p14="http://schemas.microsoft.com/office/powerpoint/2010/main" val="334449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0459E1-DB32-4B36-A16A-AF196AAAC9EC}" type="slidenum">
              <a:rPr lang="en-US" smtClean="0"/>
              <a:t>5</a:t>
            </a:fld>
            <a:endParaRPr lang="en-US"/>
          </a:p>
        </p:txBody>
      </p:sp>
    </p:spTree>
    <p:extLst>
      <p:ext uri="{BB962C8B-B14F-4D97-AF65-F5344CB8AC3E}">
        <p14:creationId xmlns:p14="http://schemas.microsoft.com/office/powerpoint/2010/main" val="3097562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816883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62435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172690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453542" y="2819400"/>
            <a:ext cx="8229600" cy="1143000"/>
          </a:xfrm>
          <a:prstGeom prst="rect">
            <a:avLst/>
          </a:prstGeom>
        </p:spPr>
        <p:txBody>
          <a:bodyPr/>
          <a:lstStyle>
            <a:lvl1pPr algn="ctr">
              <a:defRPr/>
            </a:lvl1pPr>
          </a:lstStyle>
          <a:p>
            <a:r>
              <a:rPr lang="en-US" dirty="0" smtClean="0"/>
              <a:t>Click to add title</a:t>
            </a:r>
            <a:br>
              <a:rPr lang="en-US" dirty="0" smtClean="0"/>
            </a:br>
            <a:endParaRPr lang="en-US" dirty="0"/>
          </a:p>
        </p:txBody>
      </p:sp>
      <p:sp>
        <p:nvSpPr>
          <p:cNvPr id="15" name="Text Placeholder 14"/>
          <p:cNvSpPr>
            <a:spLocks noGrp="1"/>
          </p:cNvSpPr>
          <p:nvPr>
            <p:ph type="body" sz="quarter" idx="13" hasCustomPrompt="1"/>
          </p:nvPr>
        </p:nvSpPr>
        <p:spPr>
          <a:xfrm>
            <a:off x="7391400" y="6553200"/>
            <a:ext cx="1647675" cy="304800"/>
          </a:xfrm>
          <a:prstGeom prst="rect">
            <a:avLst/>
          </a:prstGeom>
        </p:spPr>
        <p:txBody>
          <a:bodyPr/>
          <a:lstStyle>
            <a:lvl1pPr marL="0" indent="0" algn="r">
              <a:buNone/>
              <a:defRPr sz="1200">
                <a:solidFill>
                  <a:schemeClr val="bg1"/>
                </a:solidFill>
              </a:defRPr>
            </a:lvl1pPr>
            <a:lvl2pPr>
              <a:defRPr sz="1400"/>
            </a:lvl2pPr>
            <a:lvl3pPr>
              <a:defRPr sz="1400"/>
            </a:lvl3pPr>
            <a:lvl4pPr>
              <a:defRPr sz="1400"/>
            </a:lvl4pPr>
            <a:lvl5pPr>
              <a:defRPr sz="1400"/>
            </a:lvl5pPr>
          </a:lstStyle>
          <a:p>
            <a:pPr lvl="0"/>
            <a:r>
              <a:rPr lang="en-US" dirty="0" smtClean="0"/>
              <a:t>LA-UR-16-XXXXX</a:t>
            </a:r>
            <a:endParaRPr lang="en-US" dirty="0"/>
          </a:p>
        </p:txBody>
      </p:sp>
      <p:sp>
        <p:nvSpPr>
          <p:cNvPr id="17" name="Slide Number Placeholder 16"/>
          <p:cNvSpPr>
            <a:spLocks noGrp="1"/>
          </p:cNvSpPr>
          <p:nvPr>
            <p:ph type="sldNum" sz="quarter" idx="14"/>
          </p:nvPr>
        </p:nvSpPr>
        <p:spPr>
          <a:xfrm>
            <a:off x="8312300" y="6019800"/>
            <a:ext cx="723900" cy="365125"/>
          </a:xfrm>
        </p:spPr>
        <p:txBody>
          <a:bodyPr/>
          <a:lstStyle/>
          <a:p>
            <a:r>
              <a:rPr lang="en-US" smtClean="0"/>
              <a:t>Slide </a:t>
            </a:r>
            <a:fld id="{2651EAAB-5D0D-473B-859D-C18D8179491F}" type="slidenum">
              <a:rPr lang="en-US" smtClean="0"/>
              <a:pPr/>
              <a:t>‹#›</a:t>
            </a:fld>
            <a:endParaRPr lang="en-US" dirty="0"/>
          </a:p>
        </p:txBody>
      </p:sp>
      <p:sp>
        <p:nvSpPr>
          <p:cNvPr id="19" name="Text Placeholder 18"/>
          <p:cNvSpPr>
            <a:spLocks noGrp="1"/>
          </p:cNvSpPr>
          <p:nvPr>
            <p:ph type="body" sz="quarter" idx="15" hasCustomPrompt="1"/>
          </p:nvPr>
        </p:nvSpPr>
        <p:spPr>
          <a:xfrm>
            <a:off x="990600" y="4038600"/>
            <a:ext cx="7162800" cy="914400"/>
          </a:xfrm>
          <a:prstGeom prst="rect">
            <a:avLst/>
          </a:prstGeom>
        </p:spPr>
        <p:txBody>
          <a:bodyPr/>
          <a:lstStyle>
            <a:lvl1pPr marL="0" indent="0" algn="ctr">
              <a:spcBef>
                <a:spcPts val="0"/>
              </a:spcBef>
              <a:spcAft>
                <a:spcPts val="0"/>
              </a:spcAft>
              <a:buNone/>
              <a:defRPr sz="2400"/>
            </a:lvl1pPr>
            <a:lvl2pPr marL="344488" indent="0" algn="ctr">
              <a:buNone/>
              <a:defRPr sz="2400"/>
            </a:lvl2pPr>
            <a:lvl3pPr marL="681037" indent="0" algn="ctr">
              <a:buNone/>
              <a:defRPr sz="2400"/>
            </a:lvl3pPr>
            <a:lvl4pPr marL="1031875" indent="0" algn="ctr">
              <a:buNone/>
              <a:defRPr sz="2400"/>
            </a:lvl4pPr>
            <a:lvl5pPr marL="1604963" indent="0" algn="ctr">
              <a:buNone/>
              <a:defRPr sz="2400"/>
            </a:lvl5pPr>
          </a:lstStyle>
          <a:p>
            <a:pPr lvl="0"/>
            <a:r>
              <a:rPr lang="en-US" dirty="0" smtClean="0"/>
              <a:t>Click to add subtitle &amp; author</a:t>
            </a:r>
            <a:endParaRPr lang="en-US" dirty="0"/>
          </a:p>
        </p:txBody>
      </p:sp>
      <p:sp>
        <p:nvSpPr>
          <p:cNvPr id="20" name="Text Placeholder 18"/>
          <p:cNvSpPr>
            <a:spLocks noGrp="1"/>
          </p:cNvSpPr>
          <p:nvPr>
            <p:ph type="body" sz="quarter" idx="16" hasCustomPrompt="1"/>
          </p:nvPr>
        </p:nvSpPr>
        <p:spPr>
          <a:xfrm>
            <a:off x="2168042" y="5029200"/>
            <a:ext cx="4800600" cy="990600"/>
          </a:xfrm>
          <a:prstGeom prst="rect">
            <a:avLst/>
          </a:prstGeom>
        </p:spPr>
        <p:txBody>
          <a:bodyPr anchor="b"/>
          <a:lstStyle>
            <a:lvl1pPr marL="0" indent="0" algn="ctr">
              <a:spcBef>
                <a:spcPts val="0"/>
              </a:spcBef>
              <a:buNone/>
              <a:defRPr sz="2400"/>
            </a:lvl1pPr>
            <a:lvl2pPr marL="344488" indent="0" algn="ctr">
              <a:buNone/>
              <a:defRPr sz="2400"/>
            </a:lvl2pPr>
            <a:lvl3pPr marL="681037" indent="0" algn="ctr">
              <a:buNone/>
              <a:defRPr sz="2400"/>
            </a:lvl3pPr>
            <a:lvl4pPr marL="1031875" indent="0" algn="ctr">
              <a:buNone/>
              <a:defRPr sz="2400"/>
            </a:lvl4pPr>
            <a:lvl5pPr marL="1604963" indent="0" algn="ctr">
              <a:buNone/>
              <a:defRPr sz="2400"/>
            </a:lvl5pPr>
          </a:lstStyle>
          <a:p>
            <a:pPr lvl="0"/>
            <a:r>
              <a:rPr lang="en-US" dirty="0" smtClean="0"/>
              <a:t>Click to add details, date</a:t>
            </a:r>
            <a:endParaRPr lang="en-US" dirty="0"/>
          </a:p>
        </p:txBody>
      </p:sp>
    </p:spTree>
    <p:extLst>
      <p:ext uri="{BB962C8B-B14F-4D97-AF65-F5344CB8AC3E}">
        <p14:creationId xmlns:p14="http://schemas.microsoft.com/office/powerpoint/2010/main" val="70509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771493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166259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6/29/2018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26753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6/29/2018</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1423214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24509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6/29/2018</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335190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6/29/2018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186804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6/29/2018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D54E1-870A-482E-AB10-1EEE69D2EC75}" type="slidenum">
              <a:rPr lang="en-US" smtClean="0"/>
              <a:t>‹#›</a:t>
            </a:fld>
            <a:endParaRPr lang="en-US"/>
          </a:p>
        </p:txBody>
      </p:sp>
    </p:spTree>
    <p:extLst>
      <p:ext uri="{BB962C8B-B14F-4D97-AF65-F5344CB8AC3E}">
        <p14:creationId xmlns:p14="http://schemas.microsoft.com/office/powerpoint/2010/main" val="2832021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6/29/2018</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D54E1-870A-482E-AB10-1EEE69D2EC75}" type="slidenum">
              <a:rPr lang="en-US" smtClean="0"/>
              <a:t>‹#›</a:t>
            </a:fld>
            <a:endParaRPr lang="en-US"/>
          </a:p>
        </p:txBody>
      </p:sp>
    </p:spTree>
    <p:extLst>
      <p:ext uri="{BB962C8B-B14F-4D97-AF65-F5344CB8AC3E}">
        <p14:creationId xmlns:p14="http://schemas.microsoft.com/office/powerpoint/2010/main" val="2744231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sz="2800" b="1" dirty="0" smtClean="0"/>
              <a:t>sPHENIX Director’s Review;</a:t>
            </a:r>
            <a:br>
              <a:rPr lang="en-US" sz="2800" b="1" dirty="0" smtClean="0"/>
            </a:br>
            <a:r>
              <a:rPr lang="en-US" sz="2800" b="1" dirty="0" smtClean="0"/>
              <a:t>MVTX Detector,</a:t>
            </a:r>
            <a:br>
              <a:rPr lang="en-US" sz="2800" b="1" dirty="0" smtClean="0"/>
            </a:br>
            <a:r>
              <a:rPr lang="en-US" sz="2800" b="1" dirty="0" smtClean="0"/>
              <a:t>Mechanical Integration</a:t>
            </a:r>
            <a:endParaRPr lang="en-US" sz="2800" b="1" dirty="0"/>
          </a:p>
        </p:txBody>
      </p:sp>
      <p:sp>
        <p:nvSpPr>
          <p:cNvPr id="11" name="Text Placeholder 10"/>
          <p:cNvSpPr>
            <a:spLocks noGrp="1"/>
          </p:cNvSpPr>
          <p:nvPr>
            <p:ph type="body" sz="quarter" idx="13"/>
          </p:nvPr>
        </p:nvSpPr>
        <p:spPr/>
        <p:txBody>
          <a:bodyPr/>
          <a:lstStyle/>
          <a:p>
            <a:r>
              <a:rPr lang="en-US" sz="1100" dirty="0" smtClean="0"/>
              <a:t>LA-UR-16-XXXXX</a:t>
            </a:r>
            <a:endParaRPr lang="en-US" sz="1100" dirty="0"/>
          </a:p>
        </p:txBody>
      </p:sp>
      <p:sp>
        <p:nvSpPr>
          <p:cNvPr id="12" name="Text Placeholder 11"/>
          <p:cNvSpPr>
            <a:spLocks noGrp="1"/>
          </p:cNvSpPr>
          <p:nvPr>
            <p:ph type="body" sz="quarter" idx="15"/>
          </p:nvPr>
        </p:nvSpPr>
        <p:spPr>
          <a:xfrm>
            <a:off x="976237" y="4343400"/>
            <a:ext cx="7239000" cy="914400"/>
          </a:xfrm>
        </p:spPr>
        <p:txBody>
          <a:bodyPr>
            <a:normAutofit/>
          </a:bodyPr>
          <a:lstStyle/>
          <a:p>
            <a:pPr>
              <a:spcBef>
                <a:spcPts val="0"/>
              </a:spcBef>
            </a:pPr>
            <a:r>
              <a:rPr lang="en-US" sz="2000" b="1" dirty="0" smtClean="0">
                <a:solidFill>
                  <a:schemeClr val="bg1">
                    <a:lumMod val="50000"/>
                  </a:schemeClr>
                </a:solidFill>
              </a:rPr>
              <a:t>Walter Sondheim, P-25</a:t>
            </a:r>
          </a:p>
        </p:txBody>
      </p:sp>
      <p:sp>
        <p:nvSpPr>
          <p:cNvPr id="13" name="Text Placeholder 12"/>
          <p:cNvSpPr>
            <a:spLocks noGrp="1"/>
          </p:cNvSpPr>
          <p:nvPr>
            <p:ph type="body" sz="quarter" idx="16"/>
          </p:nvPr>
        </p:nvSpPr>
        <p:spPr>
          <a:xfrm>
            <a:off x="2180982" y="5181600"/>
            <a:ext cx="4800600" cy="685800"/>
          </a:xfrm>
        </p:spPr>
        <p:txBody>
          <a:bodyPr>
            <a:normAutofit/>
          </a:bodyPr>
          <a:lstStyle/>
          <a:p>
            <a:pPr>
              <a:spcBef>
                <a:spcPts val="0"/>
              </a:spcBef>
            </a:pPr>
            <a:r>
              <a:rPr lang="en-US" sz="1800" dirty="0" smtClean="0"/>
              <a:t>July 9</a:t>
            </a:r>
            <a:r>
              <a:rPr lang="en-US" sz="1800" baseline="30000" dirty="0" smtClean="0"/>
              <a:t>th</a:t>
            </a:r>
            <a:r>
              <a:rPr lang="en-US" sz="1800" dirty="0" smtClean="0"/>
              <a:t>, </a:t>
            </a:r>
            <a:r>
              <a:rPr lang="en-US" sz="1800" dirty="0" smtClean="0"/>
              <a:t>2018</a:t>
            </a:r>
            <a:endParaRPr lang="en-US" sz="1800" dirty="0"/>
          </a:p>
        </p:txBody>
      </p:sp>
    </p:spTree>
    <p:extLst>
      <p:ext uri="{BB962C8B-B14F-4D97-AF65-F5344CB8AC3E}">
        <p14:creationId xmlns:p14="http://schemas.microsoft.com/office/powerpoint/2010/main" val="503505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r>
              <a:rPr lang="en-US" sz="3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Middle layer;</a:t>
            </a:r>
            <a:endPar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10</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673" t="21469" r="13750" b="21765"/>
          <a:stretch/>
        </p:blipFill>
        <p:spPr>
          <a:xfrm>
            <a:off x="1468315" y="2233246"/>
            <a:ext cx="6453554" cy="3358661"/>
          </a:xfrm>
          <a:prstGeom prst="rect">
            <a:avLst/>
          </a:prstGeom>
        </p:spPr>
      </p:pic>
      <p:sp>
        <p:nvSpPr>
          <p:cNvPr id="6" name="TextBox 5"/>
          <p:cNvSpPr txBox="1"/>
          <p:nvPr/>
        </p:nvSpPr>
        <p:spPr>
          <a:xfrm>
            <a:off x="835268" y="1905341"/>
            <a:ext cx="2303585" cy="369332"/>
          </a:xfrm>
          <a:prstGeom prst="rect">
            <a:avLst/>
          </a:prstGeom>
          <a:noFill/>
        </p:spPr>
        <p:txBody>
          <a:bodyPr wrap="square" rtlCol="0">
            <a:spAutoFit/>
          </a:bodyPr>
          <a:lstStyle/>
          <a:p>
            <a:r>
              <a:rPr lang="en-US" dirty="0" smtClean="0"/>
              <a:t>Outer radius 81.5mm</a:t>
            </a:r>
            <a:endParaRPr lang="en-US" dirty="0"/>
          </a:p>
        </p:txBody>
      </p:sp>
      <p:sp>
        <p:nvSpPr>
          <p:cNvPr id="7" name="TextBox 6"/>
          <p:cNvSpPr txBox="1"/>
          <p:nvPr/>
        </p:nvSpPr>
        <p:spPr>
          <a:xfrm>
            <a:off x="6374423" y="1995854"/>
            <a:ext cx="2140927" cy="369332"/>
          </a:xfrm>
          <a:prstGeom prst="rect">
            <a:avLst/>
          </a:prstGeom>
          <a:noFill/>
        </p:spPr>
        <p:txBody>
          <a:bodyPr wrap="square" rtlCol="0">
            <a:spAutoFit/>
          </a:bodyPr>
          <a:lstStyle/>
          <a:p>
            <a:r>
              <a:rPr lang="en-US" dirty="0" smtClean="0"/>
              <a:t>Inner radius 59.5mm</a:t>
            </a:r>
            <a:endParaRPr lang="en-US" dirty="0"/>
          </a:p>
        </p:txBody>
      </p:sp>
      <p:cxnSp>
        <p:nvCxnSpPr>
          <p:cNvPr id="9" name="Straight Arrow Connector 8"/>
          <p:cNvCxnSpPr/>
          <p:nvPr/>
        </p:nvCxnSpPr>
        <p:spPr>
          <a:xfrm>
            <a:off x="1987060" y="2274673"/>
            <a:ext cx="791309" cy="7059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7" idx="2"/>
          </p:cNvCxnSpPr>
          <p:nvPr/>
        </p:nvCxnSpPr>
        <p:spPr>
          <a:xfrm flipH="1">
            <a:off x="6374423" y="2365186"/>
            <a:ext cx="1070464" cy="14506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2505806" y="5896506"/>
            <a:ext cx="4578595" cy="369332"/>
          </a:xfrm>
          <a:prstGeom prst="rect">
            <a:avLst/>
          </a:prstGeom>
          <a:noFill/>
        </p:spPr>
        <p:txBody>
          <a:bodyPr wrap="square" rtlCol="0">
            <a:spAutoFit/>
          </a:bodyPr>
          <a:lstStyle/>
          <a:p>
            <a:r>
              <a:rPr lang="en-US" dirty="0" smtClean="0"/>
              <a:t>Modified middle layer patch panel assembly</a:t>
            </a:r>
            <a:endParaRPr lang="en-US" dirty="0"/>
          </a:p>
        </p:txBody>
      </p:sp>
    </p:spTree>
    <p:extLst>
      <p:ext uri="{BB962C8B-B14F-4D97-AF65-F5344CB8AC3E}">
        <p14:creationId xmlns:p14="http://schemas.microsoft.com/office/powerpoint/2010/main" val="3940391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596" y="0"/>
            <a:ext cx="7886700" cy="1325563"/>
          </a:xfrm>
        </p:spPr>
        <p:txBody>
          <a:bodyPr>
            <a:normAutofit/>
          </a:bodyPr>
          <a:lstStyle/>
          <a:p>
            <a:r>
              <a:rPr lang="en-US" sz="3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Patch panels for all three layers;</a:t>
            </a:r>
            <a:endPar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11</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385" t="29790" r="16058" b="13147"/>
          <a:stretch/>
        </p:blipFill>
        <p:spPr>
          <a:xfrm>
            <a:off x="1406768" y="2233245"/>
            <a:ext cx="6268917" cy="3376247"/>
          </a:xfrm>
          <a:prstGeom prst="rect">
            <a:avLst/>
          </a:prstGeom>
        </p:spPr>
      </p:pic>
      <p:sp>
        <p:nvSpPr>
          <p:cNvPr id="6" name="TextBox 5"/>
          <p:cNvSpPr txBox="1"/>
          <p:nvPr/>
        </p:nvSpPr>
        <p:spPr>
          <a:xfrm>
            <a:off x="4853354" y="1486386"/>
            <a:ext cx="2822331" cy="646331"/>
          </a:xfrm>
          <a:prstGeom prst="rect">
            <a:avLst/>
          </a:prstGeom>
          <a:noFill/>
        </p:spPr>
        <p:txBody>
          <a:bodyPr wrap="square" rtlCol="0">
            <a:spAutoFit/>
          </a:bodyPr>
          <a:lstStyle/>
          <a:p>
            <a:r>
              <a:rPr lang="en-US" b="1" i="1" dirty="0" smtClean="0">
                <a:solidFill>
                  <a:srgbClr val="C00000"/>
                </a:solidFill>
              </a:rPr>
              <a:t>Delta between middle and inner layer 6.5mm</a:t>
            </a:r>
            <a:endParaRPr lang="en-US" b="1" i="1" dirty="0">
              <a:solidFill>
                <a:srgbClr val="C00000"/>
              </a:solidFill>
            </a:endParaRPr>
          </a:p>
        </p:txBody>
      </p:sp>
      <p:sp>
        <p:nvSpPr>
          <p:cNvPr id="7" name="TextBox 6"/>
          <p:cNvSpPr txBox="1"/>
          <p:nvPr/>
        </p:nvSpPr>
        <p:spPr>
          <a:xfrm>
            <a:off x="1327638" y="1486386"/>
            <a:ext cx="2901462" cy="646331"/>
          </a:xfrm>
          <a:prstGeom prst="rect">
            <a:avLst/>
          </a:prstGeom>
          <a:noFill/>
        </p:spPr>
        <p:txBody>
          <a:bodyPr wrap="square" rtlCol="0">
            <a:spAutoFit/>
          </a:bodyPr>
          <a:lstStyle/>
          <a:p>
            <a:r>
              <a:rPr lang="en-US" b="1" i="1" dirty="0" smtClean="0">
                <a:solidFill>
                  <a:srgbClr val="C00000"/>
                </a:solidFill>
              </a:rPr>
              <a:t>Delta between outer  and middle layer 8.0 mm</a:t>
            </a:r>
            <a:endParaRPr lang="en-US" b="1" i="1" dirty="0">
              <a:solidFill>
                <a:srgbClr val="C00000"/>
              </a:solidFill>
            </a:endParaRPr>
          </a:p>
        </p:txBody>
      </p:sp>
      <p:cxnSp>
        <p:nvCxnSpPr>
          <p:cNvPr id="9" name="Straight Arrow Connector 8"/>
          <p:cNvCxnSpPr/>
          <p:nvPr/>
        </p:nvCxnSpPr>
        <p:spPr>
          <a:xfrm flipH="1">
            <a:off x="2268415" y="2132717"/>
            <a:ext cx="184639" cy="8478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6022731" y="2132717"/>
            <a:ext cx="70338" cy="4258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298939" y="3569677"/>
            <a:ext cx="1714499" cy="923330"/>
          </a:xfrm>
          <a:prstGeom prst="rect">
            <a:avLst/>
          </a:prstGeom>
          <a:noFill/>
        </p:spPr>
        <p:txBody>
          <a:bodyPr wrap="square" rtlCol="0">
            <a:spAutoFit/>
          </a:bodyPr>
          <a:lstStyle/>
          <a:p>
            <a:r>
              <a:rPr lang="en-US" dirty="0" smtClean="0"/>
              <a:t>Outer layer patch-panel radius 109.0mm</a:t>
            </a:r>
            <a:endParaRPr lang="en-US" dirty="0"/>
          </a:p>
        </p:txBody>
      </p:sp>
    </p:spTree>
    <p:extLst>
      <p:ext uri="{BB962C8B-B14F-4D97-AF65-F5344CB8AC3E}">
        <p14:creationId xmlns:p14="http://schemas.microsoft.com/office/powerpoint/2010/main" val="1204481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919"/>
            <a:ext cx="9144000" cy="1325563"/>
          </a:xfrm>
        </p:spPr>
        <p:txBody>
          <a:bodyPr>
            <a:noAutofit/>
          </a:bodyPr>
          <a:lstStyle/>
          <a:p>
            <a:r>
              <a:rPr lang="en-US" sz="3600" i="1" dirty="0" smtClean="0">
                <a:effectLst>
                  <a:outerShdw blurRad="38100" dist="38100" dir="2700000" algn="tl">
                    <a:srgbClr val="000000">
                      <a:alpha val="43137"/>
                    </a:srgbClr>
                  </a:outerShdw>
                </a:effectLst>
              </a:rPr>
              <a:t>Outer layer patch panel modified to allow signal extension cable to terminate, let power extension cables to pass through:</a:t>
            </a:r>
            <a:endParaRPr lang="en-US" sz="3600" i="1" dirty="0">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338" r="47275"/>
          <a:stretch/>
        </p:blipFill>
        <p:spPr>
          <a:xfrm>
            <a:off x="1230922" y="1690689"/>
            <a:ext cx="4167555" cy="4892660"/>
          </a:xfrm>
          <a:prstGeom prst="rect">
            <a:avLst/>
          </a:prstGeom>
        </p:spPr>
      </p:pic>
      <p:sp>
        <p:nvSpPr>
          <p:cNvPr id="4" name="TextBox 3"/>
          <p:cNvSpPr txBox="1"/>
          <p:nvPr/>
        </p:nvSpPr>
        <p:spPr>
          <a:xfrm>
            <a:off x="694592" y="4998610"/>
            <a:ext cx="1582616" cy="369332"/>
          </a:xfrm>
          <a:prstGeom prst="rect">
            <a:avLst/>
          </a:prstGeom>
          <a:noFill/>
        </p:spPr>
        <p:txBody>
          <a:bodyPr wrap="square" rtlCol="0">
            <a:spAutoFit/>
          </a:bodyPr>
          <a:lstStyle/>
          <a:p>
            <a:r>
              <a:rPr lang="en-US" dirty="0" smtClean="0"/>
              <a:t>Angle 4.33 </a:t>
            </a:r>
            <a:r>
              <a:rPr lang="en-US" dirty="0" err="1" smtClean="0"/>
              <a:t>deg</a:t>
            </a:r>
            <a:endParaRPr lang="en-US" dirty="0"/>
          </a:p>
        </p:txBody>
      </p:sp>
      <p:cxnSp>
        <p:nvCxnSpPr>
          <p:cNvPr id="6" name="Straight Connector 5"/>
          <p:cNvCxnSpPr/>
          <p:nvPr/>
        </p:nvCxnSpPr>
        <p:spPr>
          <a:xfrm flipH="1" flipV="1">
            <a:off x="2189285" y="3851031"/>
            <a:ext cx="844061" cy="17584"/>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2189285" y="4137019"/>
            <a:ext cx="729761"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1147396" y="3807042"/>
            <a:ext cx="1125415" cy="369332"/>
          </a:xfrm>
          <a:prstGeom prst="rect">
            <a:avLst/>
          </a:prstGeom>
          <a:noFill/>
        </p:spPr>
        <p:txBody>
          <a:bodyPr wrap="square" rtlCol="0">
            <a:spAutoFit/>
          </a:bodyPr>
          <a:lstStyle/>
          <a:p>
            <a:r>
              <a:rPr lang="en-US" dirty="0" smtClean="0"/>
              <a:t>14.25mm</a:t>
            </a:r>
            <a:endParaRPr lang="en-US" dirty="0"/>
          </a:p>
        </p:txBody>
      </p:sp>
      <p:sp>
        <p:nvSpPr>
          <p:cNvPr id="12" name="TextBox 11"/>
          <p:cNvSpPr txBox="1"/>
          <p:nvPr/>
        </p:nvSpPr>
        <p:spPr>
          <a:xfrm>
            <a:off x="3578469" y="3167325"/>
            <a:ext cx="1222131" cy="369332"/>
          </a:xfrm>
          <a:prstGeom prst="rect">
            <a:avLst/>
          </a:prstGeom>
          <a:noFill/>
        </p:spPr>
        <p:txBody>
          <a:bodyPr wrap="square" rtlCol="0">
            <a:spAutoFit/>
          </a:bodyPr>
          <a:lstStyle/>
          <a:p>
            <a:r>
              <a:rPr lang="en-US" dirty="0" smtClean="0"/>
              <a:t>10.0mm</a:t>
            </a:r>
            <a:endParaRPr lang="en-US" dirty="0"/>
          </a:p>
        </p:txBody>
      </p:sp>
      <p:sp>
        <p:nvSpPr>
          <p:cNvPr id="13" name="TextBox 12"/>
          <p:cNvSpPr txBox="1"/>
          <p:nvPr/>
        </p:nvSpPr>
        <p:spPr>
          <a:xfrm>
            <a:off x="4633546" y="3320088"/>
            <a:ext cx="1063869" cy="369332"/>
          </a:xfrm>
          <a:prstGeom prst="rect">
            <a:avLst/>
          </a:prstGeom>
          <a:noFill/>
        </p:spPr>
        <p:txBody>
          <a:bodyPr wrap="square" rtlCol="0">
            <a:spAutoFit/>
          </a:bodyPr>
          <a:lstStyle/>
          <a:p>
            <a:r>
              <a:rPr lang="en-US" dirty="0" smtClean="0"/>
              <a:t>5.0mm</a:t>
            </a:r>
          </a:p>
        </p:txBody>
      </p:sp>
      <p:cxnSp>
        <p:nvCxnSpPr>
          <p:cNvPr id="15" name="Straight Connector 14"/>
          <p:cNvCxnSpPr/>
          <p:nvPr/>
        </p:nvCxnSpPr>
        <p:spPr>
          <a:xfrm>
            <a:off x="3033346" y="4062046"/>
            <a:ext cx="0" cy="562708"/>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3578469" y="4211515"/>
            <a:ext cx="0" cy="413239"/>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H="1">
            <a:off x="3578469" y="4418134"/>
            <a:ext cx="5011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2426677" y="4418134"/>
            <a:ext cx="60666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4079631" y="4233468"/>
            <a:ext cx="1055077" cy="369332"/>
          </a:xfrm>
          <a:prstGeom prst="rect">
            <a:avLst/>
          </a:prstGeom>
          <a:noFill/>
        </p:spPr>
        <p:txBody>
          <a:bodyPr wrap="square" rtlCol="0">
            <a:spAutoFit/>
          </a:bodyPr>
          <a:lstStyle/>
          <a:p>
            <a:r>
              <a:rPr lang="en-US" dirty="0" smtClean="0"/>
              <a:t>23.3mm</a:t>
            </a:r>
            <a:endParaRPr lang="en-US" dirty="0"/>
          </a:p>
        </p:txBody>
      </p:sp>
      <p:cxnSp>
        <p:nvCxnSpPr>
          <p:cNvPr id="24" name="Straight Arrow Connector 23"/>
          <p:cNvCxnSpPr/>
          <p:nvPr/>
        </p:nvCxnSpPr>
        <p:spPr>
          <a:xfrm flipH="1">
            <a:off x="4273062" y="3689420"/>
            <a:ext cx="624253" cy="37262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6" name="Straight Arrow Connector 25"/>
          <p:cNvCxnSpPr/>
          <p:nvPr/>
        </p:nvCxnSpPr>
        <p:spPr>
          <a:xfrm flipH="1">
            <a:off x="3604846" y="3504754"/>
            <a:ext cx="413239" cy="48695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p:nvPr/>
        </p:nvCxnSpPr>
        <p:spPr>
          <a:xfrm>
            <a:off x="2426677" y="3351991"/>
            <a:ext cx="0" cy="4990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p:nvPr/>
        </p:nvCxnSpPr>
        <p:spPr>
          <a:xfrm flipV="1">
            <a:off x="2426677" y="4137019"/>
            <a:ext cx="0" cy="28111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1" name="TextBox 30"/>
          <p:cNvSpPr txBox="1"/>
          <p:nvPr/>
        </p:nvSpPr>
        <p:spPr>
          <a:xfrm>
            <a:off x="131884" y="2444168"/>
            <a:ext cx="2708031" cy="923330"/>
          </a:xfrm>
          <a:prstGeom prst="rect">
            <a:avLst/>
          </a:prstGeom>
          <a:noFill/>
        </p:spPr>
        <p:txBody>
          <a:bodyPr wrap="square" rtlCol="0">
            <a:spAutoFit/>
          </a:bodyPr>
          <a:lstStyle/>
          <a:p>
            <a:r>
              <a:rPr lang="en-US" dirty="0" smtClean="0"/>
              <a:t>Distance between two adjacent signal readout connectors from FPC</a:t>
            </a:r>
            <a:endParaRPr lang="en-US" dirty="0"/>
          </a:p>
        </p:txBody>
      </p:sp>
      <p:cxnSp>
        <p:nvCxnSpPr>
          <p:cNvPr id="33" name="Straight Arrow Connector 32"/>
          <p:cNvCxnSpPr/>
          <p:nvPr/>
        </p:nvCxnSpPr>
        <p:spPr>
          <a:xfrm>
            <a:off x="861646" y="3411553"/>
            <a:ext cx="703384" cy="464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95702" y="1464132"/>
            <a:ext cx="2664069" cy="646331"/>
          </a:xfrm>
          <a:prstGeom prst="rect">
            <a:avLst/>
          </a:prstGeom>
          <a:noFill/>
        </p:spPr>
        <p:txBody>
          <a:bodyPr wrap="square" rtlCol="0">
            <a:spAutoFit/>
          </a:bodyPr>
          <a:lstStyle/>
          <a:p>
            <a:r>
              <a:rPr lang="en-US" dirty="0" smtClean="0"/>
              <a:t>7.5mm already removed from outer radius</a:t>
            </a:r>
            <a:endParaRPr lang="en-US" dirty="0"/>
          </a:p>
        </p:txBody>
      </p:sp>
      <p:sp>
        <p:nvSpPr>
          <p:cNvPr id="37" name="TextBox 36"/>
          <p:cNvSpPr txBox="1"/>
          <p:nvPr/>
        </p:nvSpPr>
        <p:spPr>
          <a:xfrm>
            <a:off x="6308481" y="1757282"/>
            <a:ext cx="2668465" cy="646331"/>
          </a:xfrm>
          <a:prstGeom prst="rect">
            <a:avLst/>
          </a:prstGeom>
          <a:noFill/>
        </p:spPr>
        <p:txBody>
          <a:bodyPr wrap="square" rtlCol="0">
            <a:spAutoFit/>
          </a:bodyPr>
          <a:lstStyle/>
          <a:p>
            <a:r>
              <a:rPr lang="en-US" dirty="0" smtClean="0"/>
              <a:t>Pass-through hole for power and cooling lines</a:t>
            </a:r>
            <a:endParaRPr lang="en-US" dirty="0"/>
          </a:p>
        </p:txBody>
      </p:sp>
      <p:cxnSp>
        <p:nvCxnSpPr>
          <p:cNvPr id="39" name="Straight Arrow Connector 38"/>
          <p:cNvCxnSpPr>
            <a:stCxn id="37" idx="1"/>
          </p:cNvCxnSpPr>
          <p:nvPr/>
        </p:nvCxnSpPr>
        <p:spPr>
          <a:xfrm flipH="1" flipV="1">
            <a:off x="4800600" y="1987062"/>
            <a:ext cx="1507881" cy="933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0" name="TextBox 39"/>
          <p:cNvSpPr txBox="1"/>
          <p:nvPr/>
        </p:nvSpPr>
        <p:spPr>
          <a:xfrm>
            <a:off x="5697415" y="2576146"/>
            <a:ext cx="3077308" cy="923330"/>
          </a:xfrm>
          <a:prstGeom prst="rect">
            <a:avLst/>
          </a:prstGeom>
          <a:noFill/>
        </p:spPr>
        <p:txBody>
          <a:bodyPr wrap="square" rtlCol="0">
            <a:spAutoFit/>
          </a:bodyPr>
          <a:lstStyle/>
          <a:p>
            <a:r>
              <a:rPr lang="en-US" dirty="0" smtClean="0"/>
              <a:t>Termination point for signal extension cable from stave, interconnect with Firefly cable</a:t>
            </a:r>
            <a:endParaRPr lang="en-US" dirty="0"/>
          </a:p>
        </p:txBody>
      </p:sp>
      <p:cxnSp>
        <p:nvCxnSpPr>
          <p:cNvPr id="42" name="Straight Arrow Connector 41"/>
          <p:cNvCxnSpPr>
            <a:stCxn id="40" idx="1"/>
          </p:cNvCxnSpPr>
          <p:nvPr/>
        </p:nvCxnSpPr>
        <p:spPr>
          <a:xfrm flipH="1" flipV="1">
            <a:off x="4800600" y="2206869"/>
            <a:ext cx="896815" cy="8309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3" name="Date Placeholder 42"/>
          <p:cNvSpPr>
            <a:spLocks noGrp="1"/>
          </p:cNvSpPr>
          <p:nvPr>
            <p:ph type="dt" sz="half" idx="10"/>
          </p:nvPr>
        </p:nvSpPr>
        <p:spPr/>
        <p:txBody>
          <a:bodyPr/>
          <a:lstStyle/>
          <a:p>
            <a:r>
              <a:rPr lang="en-US" smtClean="0"/>
              <a:t>6/29/2018</a:t>
            </a:r>
            <a:endParaRPr lang="en-US"/>
          </a:p>
        </p:txBody>
      </p:sp>
      <p:sp>
        <p:nvSpPr>
          <p:cNvPr id="44" name="Slide Number Placeholder 43"/>
          <p:cNvSpPr>
            <a:spLocks noGrp="1"/>
          </p:cNvSpPr>
          <p:nvPr>
            <p:ph type="sldNum" sz="quarter" idx="12"/>
          </p:nvPr>
        </p:nvSpPr>
        <p:spPr/>
        <p:txBody>
          <a:bodyPr/>
          <a:lstStyle/>
          <a:p>
            <a:fld id="{DA8D54E1-870A-482E-AB10-1EEE69D2EC75}" type="slidenum">
              <a:rPr lang="en-US" smtClean="0"/>
              <a:t>12</a:t>
            </a:fld>
            <a:endParaRPr lang="en-US"/>
          </a:p>
        </p:txBody>
      </p:sp>
      <p:cxnSp>
        <p:nvCxnSpPr>
          <p:cNvPr id="46" name="Straight Arrow Connector 45"/>
          <p:cNvCxnSpPr/>
          <p:nvPr/>
        </p:nvCxnSpPr>
        <p:spPr>
          <a:xfrm>
            <a:off x="2839915" y="1987062"/>
            <a:ext cx="545123" cy="4571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7" name="TextBox 46"/>
          <p:cNvSpPr txBox="1"/>
          <p:nvPr/>
        </p:nvSpPr>
        <p:spPr>
          <a:xfrm>
            <a:off x="5495192" y="4624754"/>
            <a:ext cx="3367454" cy="1754326"/>
          </a:xfrm>
          <a:prstGeom prst="rect">
            <a:avLst/>
          </a:prstGeom>
          <a:noFill/>
        </p:spPr>
        <p:txBody>
          <a:bodyPr wrap="square" rtlCol="0">
            <a:spAutoFit/>
          </a:bodyPr>
          <a:lstStyle/>
          <a:p>
            <a:r>
              <a:rPr lang="en-US" b="1" i="1" dirty="0" smtClean="0">
                <a:solidFill>
                  <a:srgbClr val="C00000"/>
                </a:solidFill>
              </a:rPr>
              <a:t>This geometry shown indicates if you may be able to modify the inner radius for the middle and outer layers and maintain the integration of the signal cables with the patch-panel:</a:t>
            </a:r>
            <a:endParaRPr lang="en-US" b="1" i="1" dirty="0">
              <a:solidFill>
                <a:srgbClr val="C00000"/>
              </a:solidFill>
            </a:endParaRPr>
          </a:p>
        </p:txBody>
      </p:sp>
    </p:spTree>
    <p:extLst>
      <p:ext uri="{BB962C8B-B14F-4D97-AF65-F5344CB8AC3E}">
        <p14:creationId xmlns:p14="http://schemas.microsoft.com/office/powerpoint/2010/main" val="268511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04" y="0"/>
            <a:ext cx="7886700" cy="1325563"/>
          </a:xfrm>
        </p:spPr>
        <p:txBody>
          <a:bodyPr>
            <a:normAutofit/>
          </a:bodyPr>
          <a:lstStyle/>
          <a:p>
            <a:r>
              <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can we gain:</a:t>
            </a:r>
            <a:endParaRPr lang="en-US" sz="3600"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2804" y="1166202"/>
            <a:ext cx="7886700" cy="3616813"/>
          </a:xfrm>
        </p:spPr>
        <p:txBody>
          <a:bodyPr/>
          <a:lstStyle/>
          <a:p>
            <a:r>
              <a:rPr lang="en-US" dirty="0" smtClean="0"/>
              <a:t>From the previous slide-</a:t>
            </a:r>
          </a:p>
          <a:p>
            <a:pPr lvl="1"/>
            <a:r>
              <a:rPr lang="en-US" dirty="0" smtClean="0"/>
              <a:t>If we maintain a minimum spacing of 10.0mm between connectors for the signal cables, we can bring the radius in by 23.37 mm.</a:t>
            </a:r>
          </a:p>
          <a:p>
            <a:pPr lvl="1"/>
            <a:r>
              <a:rPr lang="en-US" dirty="0" smtClean="0"/>
              <a:t>Taking this number into account and looking at the current gaps between layers – even after the outer radius for each layer has been modified – </a:t>
            </a:r>
          </a:p>
          <a:p>
            <a:r>
              <a:rPr lang="en-US" dirty="0" smtClean="0"/>
              <a:t>Overall with shell (thickness 5.6 mm gap between outer layer and shell 3.5mm) = </a:t>
            </a:r>
            <a:r>
              <a:rPr lang="en-US" dirty="0" smtClean="0"/>
              <a:t>106.1mm radius</a:t>
            </a:r>
            <a:endParaRPr lang="en-US" dirty="0" smtClean="0"/>
          </a:p>
          <a:p>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Slide Number Placeholder 4"/>
          <p:cNvSpPr>
            <a:spLocks noGrp="1"/>
          </p:cNvSpPr>
          <p:nvPr>
            <p:ph type="sldNum" sz="quarter" idx="12"/>
          </p:nvPr>
        </p:nvSpPr>
        <p:spPr/>
        <p:txBody>
          <a:bodyPr/>
          <a:lstStyle/>
          <a:p>
            <a:fld id="{DA8D54E1-870A-482E-AB10-1EEE69D2EC75}" type="slidenum">
              <a:rPr lang="en-US" smtClean="0"/>
              <a:t>13</a:t>
            </a:fld>
            <a:endParaRPr lang="en-US"/>
          </a:p>
        </p:txBody>
      </p:sp>
    </p:spTree>
    <p:extLst>
      <p:ext uri="{BB962C8B-B14F-4D97-AF65-F5344CB8AC3E}">
        <p14:creationId xmlns:p14="http://schemas.microsoft.com/office/powerpoint/2010/main" val="4051114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C00000"/>
                </a:solidFill>
              </a:rPr>
              <a:t>Back up:</a:t>
            </a:r>
            <a:endParaRPr lang="en-US" b="1" i="1" dirty="0">
              <a:solidFill>
                <a:srgbClr val="C00000"/>
              </a:solidFill>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14</a:t>
            </a:fld>
            <a:endParaRPr lang="en-US"/>
          </a:p>
        </p:txBody>
      </p:sp>
    </p:spTree>
    <p:extLst>
      <p:ext uri="{BB962C8B-B14F-4D97-AF65-F5344CB8AC3E}">
        <p14:creationId xmlns:p14="http://schemas.microsoft.com/office/powerpoint/2010/main" val="96313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558" y="-65697"/>
            <a:ext cx="7886700" cy="1325563"/>
          </a:xfrm>
        </p:spPr>
        <p:txBody>
          <a:bodyPr>
            <a:normAutofit/>
          </a:bodyPr>
          <a:lstStyle/>
          <a:p>
            <a:r>
              <a:rPr lang="en-US" sz="3600" b="1" i="1" dirty="0" smtClean="0">
                <a:solidFill>
                  <a:srgbClr val="C00000"/>
                </a:solidFill>
                <a:effectLst>
                  <a:outerShdw blurRad="38100" dist="38100" dir="2700000" algn="tl">
                    <a:srgbClr val="000000">
                      <a:alpha val="43137"/>
                    </a:srgbClr>
                  </a:outerShdw>
                </a:effectLst>
              </a:rPr>
              <a:t>What can we gain, the numbers:</a:t>
            </a:r>
            <a:endParaRPr lang="en-US" sz="3600" b="1" i="1" dirty="0">
              <a:solidFill>
                <a:srgbClr val="C00000"/>
              </a:solidFill>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15</a:t>
            </a:fld>
            <a:endParaRPr lang="en-US"/>
          </a:p>
        </p:txBody>
      </p:sp>
      <p:sp>
        <p:nvSpPr>
          <p:cNvPr id="5" name="TextBox 4"/>
          <p:cNvSpPr txBox="1"/>
          <p:nvPr/>
        </p:nvSpPr>
        <p:spPr>
          <a:xfrm>
            <a:off x="505558" y="782516"/>
            <a:ext cx="8146073" cy="5909310"/>
          </a:xfrm>
          <a:prstGeom prst="rect">
            <a:avLst/>
          </a:prstGeom>
          <a:noFill/>
        </p:spPr>
        <p:txBody>
          <a:bodyPr wrap="square" rtlCol="0">
            <a:spAutoFit/>
          </a:bodyPr>
          <a:lstStyle/>
          <a:p>
            <a:r>
              <a:rPr lang="en-US" dirty="0" smtClean="0"/>
              <a:t>The math table:</a:t>
            </a:r>
          </a:p>
          <a:p>
            <a:r>
              <a:rPr lang="en-US" dirty="0" smtClean="0"/>
              <a:t>Inner layer: outer radius	=	53.0mm</a:t>
            </a:r>
          </a:p>
          <a:p>
            <a:r>
              <a:rPr lang="en-US" dirty="0"/>
              <a:t>	</a:t>
            </a:r>
            <a:r>
              <a:rPr lang="en-US" dirty="0" smtClean="0"/>
              <a:t>    inner radius	=	29.5mm</a:t>
            </a:r>
          </a:p>
          <a:p>
            <a:r>
              <a:rPr lang="en-US" dirty="0" smtClean="0"/>
              <a:t>Middle layer: outer radius	=	81.5mm</a:t>
            </a:r>
          </a:p>
          <a:p>
            <a:r>
              <a:rPr lang="en-US" dirty="0"/>
              <a:t>	</a:t>
            </a:r>
            <a:r>
              <a:rPr lang="en-US" dirty="0" smtClean="0"/>
              <a:t>       inner radius	=	59.5mm</a:t>
            </a:r>
          </a:p>
          <a:p>
            <a:r>
              <a:rPr lang="en-US" dirty="0" smtClean="0"/>
              <a:t>Outer layer:   outer radius	=	111.5mm</a:t>
            </a:r>
          </a:p>
          <a:p>
            <a:r>
              <a:rPr lang="en-US" dirty="0"/>
              <a:t>	 </a:t>
            </a:r>
            <a:r>
              <a:rPr lang="en-US" dirty="0" smtClean="0"/>
              <a:t>      inner radius	=	89.5mm</a:t>
            </a:r>
          </a:p>
          <a:p>
            <a:r>
              <a:rPr lang="en-US" dirty="0" smtClean="0"/>
              <a:t>DELTA between outer radius </a:t>
            </a:r>
          </a:p>
          <a:p>
            <a:r>
              <a:rPr lang="en-US" dirty="0"/>
              <a:t>o</a:t>
            </a:r>
            <a:r>
              <a:rPr lang="en-US" dirty="0" smtClean="0"/>
              <a:t>f inner layer and inner </a:t>
            </a:r>
          </a:p>
          <a:p>
            <a:r>
              <a:rPr lang="en-US" dirty="0" smtClean="0"/>
              <a:t>radius of middle layer 	=	6.5mm</a:t>
            </a:r>
          </a:p>
          <a:p>
            <a:r>
              <a:rPr lang="en-US" dirty="0" smtClean="0"/>
              <a:t>Delta between outer radius </a:t>
            </a:r>
          </a:p>
          <a:p>
            <a:r>
              <a:rPr lang="en-US" dirty="0"/>
              <a:t>o</a:t>
            </a:r>
            <a:r>
              <a:rPr lang="en-US" dirty="0" smtClean="0"/>
              <a:t>f middle layer and inner </a:t>
            </a:r>
          </a:p>
          <a:p>
            <a:r>
              <a:rPr lang="en-US" dirty="0"/>
              <a:t>r</a:t>
            </a:r>
            <a:r>
              <a:rPr lang="en-US" dirty="0" smtClean="0"/>
              <a:t>adius of outer layer	=	8.0mm</a:t>
            </a:r>
          </a:p>
          <a:p>
            <a:r>
              <a:rPr lang="en-US" dirty="0" smtClean="0"/>
              <a:t>Reduction in outer radius </a:t>
            </a:r>
          </a:p>
          <a:p>
            <a:r>
              <a:rPr lang="en-US" dirty="0" smtClean="0"/>
              <a:t>Of outer layer 		=	8.0mm</a:t>
            </a:r>
          </a:p>
          <a:p>
            <a:r>
              <a:rPr lang="en-US" dirty="0" smtClean="0"/>
              <a:t>Thickness of MVTX outer </a:t>
            </a:r>
          </a:p>
          <a:p>
            <a:r>
              <a:rPr lang="en-US" dirty="0" smtClean="0"/>
              <a:t>Shell			=	5.6mm</a:t>
            </a:r>
          </a:p>
          <a:p>
            <a:r>
              <a:rPr lang="en-US" dirty="0" smtClean="0"/>
              <a:t>Gap (ALICE design) between </a:t>
            </a:r>
          </a:p>
          <a:p>
            <a:r>
              <a:rPr lang="en-US" dirty="0"/>
              <a:t>o</a:t>
            </a:r>
            <a:r>
              <a:rPr lang="en-US" dirty="0" smtClean="0"/>
              <a:t>uter layer and inner surface</a:t>
            </a:r>
          </a:p>
          <a:p>
            <a:r>
              <a:rPr lang="en-US" dirty="0"/>
              <a:t>o</a:t>
            </a:r>
            <a:r>
              <a:rPr lang="en-US" dirty="0" smtClean="0"/>
              <a:t>f shell			=	3.5mm</a:t>
            </a:r>
          </a:p>
          <a:p>
            <a:endParaRPr lang="en-US" dirty="0"/>
          </a:p>
        </p:txBody>
      </p:sp>
    </p:spTree>
    <p:extLst>
      <p:ext uri="{BB962C8B-B14F-4D97-AF65-F5344CB8AC3E}">
        <p14:creationId xmlns:p14="http://schemas.microsoft.com/office/powerpoint/2010/main" val="1917978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473"/>
            <a:ext cx="7886700" cy="1325563"/>
          </a:xfrm>
        </p:spPr>
        <p:txBody>
          <a:bodyPr>
            <a:normAutofit/>
          </a:bodyPr>
          <a:lstStyle/>
          <a:p>
            <a:r>
              <a:rPr lang="en-US" sz="3600" b="1" i="1" dirty="0" smtClean="0">
                <a:cs typeface="Arial" panose="020B0604020202020204" pitchFamily="34" charset="0"/>
              </a:rPr>
              <a:t>CERN May </a:t>
            </a:r>
            <a:r>
              <a:rPr lang="en-US" sz="3600" b="1" i="1" dirty="0" smtClean="0">
                <a:cs typeface="Arial" panose="020B0604020202020204" pitchFamily="34" charset="0"/>
              </a:rPr>
              <a:t>22</a:t>
            </a:r>
            <a:r>
              <a:rPr lang="en-US" sz="3600" b="1" i="1" baseline="30000" dirty="0" smtClean="0">
                <a:cs typeface="Arial" panose="020B0604020202020204" pitchFamily="34" charset="0"/>
              </a:rPr>
              <a:t>nd</a:t>
            </a:r>
            <a:r>
              <a:rPr lang="en-US" sz="3600" b="1" i="1" dirty="0" smtClean="0">
                <a:cs typeface="Arial" panose="020B0604020202020204" pitchFamily="34" charset="0"/>
              </a:rPr>
              <a:t>, </a:t>
            </a:r>
            <a:r>
              <a:rPr lang="en-US" sz="3600" b="1" i="1" dirty="0" smtClean="0">
                <a:cs typeface="Arial" panose="020B0604020202020204" pitchFamily="34" charset="0"/>
              </a:rPr>
              <a:t>2018, assembly of ALICE Its inner tracker inner layer;</a:t>
            </a:r>
            <a:endParaRPr lang="en-US" sz="3600" b="1" i="1" dirty="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16</a:t>
            </a:fld>
            <a:endParaRPr lang="en-US"/>
          </a:p>
        </p:txBody>
      </p:sp>
      <p:pic>
        <p:nvPicPr>
          <p:cNvPr id="5" name="Picture 4"/>
          <p:cNvPicPr>
            <a:picLocks noChangeAspect="1"/>
          </p:cNvPicPr>
          <p:nvPr/>
        </p:nvPicPr>
        <p:blipFill>
          <a:blip r:embed="rId2"/>
          <a:stretch>
            <a:fillRect/>
          </a:stretch>
        </p:blipFill>
        <p:spPr>
          <a:xfrm>
            <a:off x="496267" y="1395036"/>
            <a:ext cx="7274475" cy="2384191"/>
          </a:xfrm>
          <a:prstGeom prst="rect">
            <a:avLst/>
          </a:prstGeom>
        </p:spPr>
      </p:pic>
      <p:pic>
        <p:nvPicPr>
          <p:cNvPr id="6" name="Picture 5"/>
          <p:cNvPicPr>
            <a:picLocks noChangeAspect="1"/>
          </p:cNvPicPr>
          <p:nvPr/>
        </p:nvPicPr>
        <p:blipFill>
          <a:blip r:embed="rId3"/>
          <a:stretch>
            <a:fillRect/>
          </a:stretch>
        </p:blipFill>
        <p:spPr>
          <a:xfrm>
            <a:off x="1129812" y="3993022"/>
            <a:ext cx="7385538" cy="2610001"/>
          </a:xfrm>
          <a:prstGeom prst="rect">
            <a:avLst/>
          </a:prstGeom>
        </p:spPr>
      </p:pic>
    </p:spTree>
    <p:extLst>
      <p:ext uri="{BB962C8B-B14F-4D97-AF65-F5344CB8AC3E}">
        <p14:creationId xmlns:p14="http://schemas.microsoft.com/office/powerpoint/2010/main" val="1867890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47" y="0"/>
            <a:ext cx="7886700" cy="1325563"/>
          </a:xfrm>
        </p:spPr>
        <p:txBody>
          <a:bodyPr>
            <a:normAutofit/>
          </a:bodyPr>
          <a:lstStyle/>
          <a:p>
            <a:r>
              <a:rPr lang="en-US" sz="3600" b="1" i="1" dirty="0" smtClean="0">
                <a:cs typeface="Arial" panose="020B0604020202020204" pitchFamily="34" charset="0"/>
              </a:rPr>
              <a:t>CERN </a:t>
            </a:r>
            <a:r>
              <a:rPr lang="en-US" sz="3600" b="1" i="1" dirty="0" smtClean="0">
                <a:cs typeface="Arial" panose="020B0604020202020204" pitchFamily="34" charset="0"/>
              </a:rPr>
              <a:t>May </a:t>
            </a:r>
            <a:r>
              <a:rPr lang="en-US" sz="3600" b="1" i="1" dirty="0" smtClean="0">
                <a:cs typeface="Arial" panose="020B0604020202020204" pitchFamily="34" charset="0"/>
              </a:rPr>
              <a:t>22</a:t>
            </a:r>
            <a:r>
              <a:rPr lang="en-US" sz="3600" b="1" i="1" baseline="30000" dirty="0" smtClean="0">
                <a:cs typeface="Arial" panose="020B0604020202020204" pitchFamily="34" charset="0"/>
              </a:rPr>
              <a:t>nd</a:t>
            </a:r>
            <a:r>
              <a:rPr lang="en-US" sz="3600" b="1" i="1" dirty="0" smtClean="0">
                <a:cs typeface="Arial" panose="020B0604020202020204" pitchFamily="34" charset="0"/>
              </a:rPr>
              <a:t>, </a:t>
            </a:r>
            <a:r>
              <a:rPr lang="en-US" sz="3600" b="1" i="1" dirty="0" smtClean="0">
                <a:cs typeface="Arial" panose="020B0604020202020204" pitchFamily="34" charset="0"/>
              </a:rPr>
              <a:t>2018, assembly of ALICE ITS inner tracker, inner layer;</a:t>
            </a:r>
            <a:endParaRPr lang="en-US" sz="3600" b="1" i="1" dirty="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17</a:t>
            </a:fld>
            <a:endParaRPr lang="en-US"/>
          </a:p>
        </p:txBody>
      </p:sp>
      <p:pic>
        <p:nvPicPr>
          <p:cNvPr id="5" name="Picture 4"/>
          <p:cNvPicPr>
            <a:picLocks noChangeAspect="1"/>
          </p:cNvPicPr>
          <p:nvPr/>
        </p:nvPicPr>
        <p:blipFill>
          <a:blip r:embed="rId2"/>
          <a:stretch>
            <a:fillRect/>
          </a:stretch>
        </p:blipFill>
        <p:spPr>
          <a:xfrm>
            <a:off x="0" y="1372266"/>
            <a:ext cx="4261449" cy="5158021"/>
          </a:xfrm>
          <a:prstGeom prst="rect">
            <a:avLst/>
          </a:prstGeom>
        </p:spPr>
      </p:pic>
      <p:pic>
        <p:nvPicPr>
          <p:cNvPr id="6" name="Picture 5"/>
          <p:cNvPicPr>
            <a:picLocks noChangeAspect="1"/>
          </p:cNvPicPr>
          <p:nvPr/>
        </p:nvPicPr>
        <p:blipFill>
          <a:blip r:embed="rId3"/>
          <a:stretch>
            <a:fillRect/>
          </a:stretch>
        </p:blipFill>
        <p:spPr>
          <a:xfrm>
            <a:off x="4572000" y="1373043"/>
            <a:ext cx="4019910" cy="5157244"/>
          </a:xfrm>
          <a:prstGeom prst="rect">
            <a:avLst/>
          </a:prstGeom>
        </p:spPr>
      </p:pic>
    </p:spTree>
    <p:extLst>
      <p:ext uri="{BB962C8B-B14F-4D97-AF65-F5344CB8AC3E}">
        <p14:creationId xmlns:p14="http://schemas.microsoft.com/office/powerpoint/2010/main" val="3687268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308" y="0"/>
            <a:ext cx="7886700" cy="1325563"/>
          </a:xfrm>
        </p:spPr>
        <p:txBody>
          <a:bodyPr>
            <a:normAutofit fontScale="90000"/>
          </a:bodyPr>
          <a:lstStyle/>
          <a:p>
            <a:r>
              <a:rPr lang="en-US" sz="3600" b="1" i="1" dirty="0" smtClean="0"/>
              <a:t>CERN,</a:t>
            </a:r>
            <a:r>
              <a:rPr lang="en-US" sz="3600" b="1" i="1" dirty="0" smtClean="0"/>
              <a:t> </a:t>
            </a:r>
            <a:r>
              <a:rPr lang="en-US" sz="3600" b="1" i="1" dirty="0" smtClean="0"/>
              <a:t>May 22</a:t>
            </a:r>
            <a:r>
              <a:rPr lang="en-US" sz="3600" b="1" i="1" baseline="30000" dirty="0" smtClean="0"/>
              <a:t>nd</a:t>
            </a:r>
            <a:r>
              <a:rPr lang="en-US" sz="3600" b="1" i="1" dirty="0" smtClean="0"/>
              <a:t>, </a:t>
            </a:r>
            <a:r>
              <a:rPr lang="en-US" sz="3600" b="1" i="1" dirty="0" smtClean="0"/>
              <a:t>2018, completed assembly of ALICE ITS inner tracker, inner layer;</a:t>
            </a:r>
            <a:endParaRPr lang="en-US" sz="3600" b="1" i="1"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18</a:t>
            </a:fld>
            <a:endParaRPr lang="en-US"/>
          </a:p>
        </p:txBody>
      </p:sp>
      <p:pic>
        <p:nvPicPr>
          <p:cNvPr id="5" name="Picture 4"/>
          <p:cNvPicPr>
            <a:picLocks noChangeAspect="1"/>
          </p:cNvPicPr>
          <p:nvPr/>
        </p:nvPicPr>
        <p:blipFill>
          <a:blip r:embed="rId2"/>
          <a:stretch>
            <a:fillRect/>
          </a:stretch>
        </p:blipFill>
        <p:spPr>
          <a:xfrm>
            <a:off x="362308" y="1447215"/>
            <a:ext cx="8617789" cy="4846071"/>
          </a:xfrm>
          <a:prstGeom prst="rect">
            <a:avLst/>
          </a:prstGeom>
        </p:spPr>
      </p:pic>
    </p:spTree>
    <p:extLst>
      <p:ext uri="{BB962C8B-B14F-4D97-AF65-F5344CB8AC3E}">
        <p14:creationId xmlns:p14="http://schemas.microsoft.com/office/powerpoint/2010/main" val="1684725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3600" b="1" i="1" dirty="0" smtClean="0"/>
              <a:t>CERN June 28</a:t>
            </a:r>
            <a:r>
              <a:rPr lang="en-US" sz="3600" b="1" i="1" baseline="30000" dirty="0" smtClean="0"/>
              <a:t>th</a:t>
            </a:r>
            <a:r>
              <a:rPr lang="en-US" sz="3600" b="1" i="1" dirty="0" smtClean="0"/>
              <a:t>, 2018, complete assembly of one half ALICE ITS inner tracker:</a:t>
            </a:r>
            <a:endParaRPr lang="en-US" sz="3600" b="1" i="1"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19</a:t>
            </a:fld>
            <a:endParaRPr lang="en-US"/>
          </a:p>
        </p:txBody>
      </p:sp>
      <p:pic>
        <p:nvPicPr>
          <p:cNvPr id="7" name="Picture 6"/>
          <p:cNvPicPr>
            <a:picLocks noChangeAspect="1"/>
          </p:cNvPicPr>
          <p:nvPr/>
        </p:nvPicPr>
        <p:blipFill>
          <a:blip r:embed="rId2"/>
          <a:stretch>
            <a:fillRect/>
          </a:stretch>
        </p:blipFill>
        <p:spPr>
          <a:xfrm>
            <a:off x="738487" y="1468267"/>
            <a:ext cx="6542207" cy="4735683"/>
          </a:xfrm>
          <a:prstGeom prst="rect">
            <a:avLst/>
          </a:prstGeom>
        </p:spPr>
      </p:pic>
    </p:spTree>
    <p:extLst>
      <p:ext uri="{BB962C8B-B14F-4D97-AF65-F5344CB8AC3E}">
        <p14:creationId xmlns:p14="http://schemas.microsoft.com/office/powerpoint/2010/main" val="127518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rgbClr val="0080FF"/>
          </a:solidFill>
        </p:spPr>
        <p:txBody>
          <a:bodyPr>
            <a:normAutofit/>
          </a:bodyPr>
          <a:lstStyle/>
          <a:p>
            <a:r>
              <a:rPr lang="en-US" sz="3200" b="1" dirty="0" smtClean="0">
                <a:solidFill>
                  <a:schemeClr val="bg1"/>
                </a:solidFill>
              </a:rPr>
              <a:t>INTT-MVTX </a:t>
            </a:r>
            <a:r>
              <a:rPr lang="en-US" sz="3200" b="1" dirty="0" smtClean="0">
                <a:solidFill>
                  <a:schemeClr val="bg1"/>
                </a:solidFill>
              </a:rPr>
              <a:t>Conflict, Director’s Review 7/13/2017</a:t>
            </a:r>
            <a:endParaRPr lang="en-US" sz="3200" b="1" dirty="0">
              <a:solidFill>
                <a:schemeClr val="bg1"/>
              </a:solidFill>
            </a:endParaRPr>
          </a:p>
        </p:txBody>
      </p:sp>
      <p:sp>
        <p:nvSpPr>
          <p:cNvPr id="3" name="Slide Number Placeholder 2"/>
          <p:cNvSpPr>
            <a:spLocks noGrp="1"/>
          </p:cNvSpPr>
          <p:nvPr>
            <p:ph type="sldNum" sz="quarter" idx="12"/>
          </p:nvPr>
        </p:nvSpPr>
        <p:spPr/>
        <p:txBody>
          <a:bodyPr/>
          <a:lstStyle/>
          <a:p>
            <a:fld id="{8F85DECE-709F-5547-99FE-06FE97115E35}" type="slidenum">
              <a:rPr lang="en-US" smtClean="0"/>
              <a:t>2</a:t>
            </a:fld>
            <a:endParaRPr lang="en-US"/>
          </a:p>
        </p:txBody>
      </p:sp>
      <p:pic>
        <p:nvPicPr>
          <p:cNvPr id="4" name="Picture 3" descr="Updated-ITT-MVTX-sectioned-04_30_2017-01.jpg"/>
          <p:cNvPicPr>
            <a:picLocks noChangeAspect="1"/>
          </p:cNvPicPr>
          <p:nvPr/>
        </p:nvPicPr>
        <p:blipFill rotWithShape="1">
          <a:blip r:embed="rId2" cstate="print">
            <a:extLst>
              <a:ext uri="{28A0092B-C50C-407E-A947-70E740481C1C}">
                <a14:useLocalDpi xmlns:a14="http://schemas.microsoft.com/office/drawing/2010/main" val="0"/>
              </a:ext>
            </a:extLst>
          </a:blip>
          <a:srcRect l="25328" t="23903" r="12306" b="30217"/>
          <a:stretch/>
        </p:blipFill>
        <p:spPr>
          <a:xfrm>
            <a:off x="764328" y="1045977"/>
            <a:ext cx="7615344" cy="3624978"/>
          </a:xfrm>
          <a:prstGeom prst="rect">
            <a:avLst/>
          </a:prstGeom>
        </p:spPr>
      </p:pic>
      <p:grpSp>
        <p:nvGrpSpPr>
          <p:cNvPr id="12" name="Group 11"/>
          <p:cNvGrpSpPr/>
          <p:nvPr/>
        </p:nvGrpSpPr>
        <p:grpSpPr>
          <a:xfrm>
            <a:off x="2683195" y="1045977"/>
            <a:ext cx="5586992" cy="1142063"/>
            <a:chOff x="3224914" y="1942528"/>
            <a:chExt cx="5586992" cy="1142063"/>
          </a:xfrm>
        </p:grpSpPr>
        <p:cxnSp>
          <p:nvCxnSpPr>
            <p:cNvPr id="6" name="Straight Connector 5"/>
            <p:cNvCxnSpPr/>
            <p:nvPr/>
          </p:nvCxnSpPr>
          <p:spPr>
            <a:xfrm>
              <a:off x="3224914" y="2415709"/>
              <a:ext cx="5329201"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224914" y="2645795"/>
              <a:ext cx="5329201"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224914" y="2869931"/>
              <a:ext cx="5329201"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802348" y="3084591"/>
              <a:ext cx="4241259"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96134" y="1942528"/>
              <a:ext cx="1415772" cy="369332"/>
            </a:xfrm>
            <a:prstGeom prst="rect">
              <a:avLst/>
            </a:prstGeom>
            <a:noFill/>
          </p:spPr>
          <p:txBody>
            <a:bodyPr wrap="none" rtlCol="0">
              <a:spAutoFit/>
            </a:bodyPr>
            <a:lstStyle/>
            <a:p>
              <a:r>
                <a:rPr lang="en-US" dirty="0" smtClean="0"/>
                <a:t>INTT 4-layers</a:t>
              </a:r>
              <a:endParaRPr lang="en-US" dirty="0"/>
            </a:p>
          </p:txBody>
        </p:sp>
      </p:grpSp>
      <p:sp>
        <p:nvSpPr>
          <p:cNvPr id="5" name="TextBox 4"/>
          <p:cNvSpPr txBox="1"/>
          <p:nvPr/>
        </p:nvSpPr>
        <p:spPr>
          <a:xfrm>
            <a:off x="-7966" y="5105400"/>
            <a:ext cx="9027268" cy="830997"/>
          </a:xfrm>
          <a:prstGeom prst="rect">
            <a:avLst/>
          </a:prstGeom>
          <a:noFill/>
        </p:spPr>
        <p:txBody>
          <a:bodyPr wrap="square" rtlCol="0">
            <a:spAutoFit/>
          </a:bodyPr>
          <a:lstStyle/>
          <a:p>
            <a:r>
              <a:rPr lang="en-US" sz="2400" dirty="0" smtClean="0"/>
              <a:t>There’s currently a space conflict between the INTT and MVTX</a:t>
            </a:r>
          </a:p>
          <a:p>
            <a:r>
              <a:rPr lang="en-US" sz="2400" dirty="0" smtClean="0"/>
              <a:t>INTT above only includes ladder, but not connectors, cooling barbs, </a:t>
            </a:r>
            <a:r>
              <a:rPr lang="en-US" sz="2400" dirty="0" err="1" smtClean="0"/>
              <a:t>etc</a:t>
            </a:r>
            <a:endParaRPr lang="en-US" sz="2400" dirty="0"/>
          </a:p>
        </p:txBody>
      </p:sp>
      <p:sp>
        <p:nvSpPr>
          <p:cNvPr id="10" name="Date Placeholder 9"/>
          <p:cNvSpPr>
            <a:spLocks noGrp="1"/>
          </p:cNvSpPr>
          <p:nvPr>
            <p:ph type="dt" sz="half" idx="10"/>
          </p:nvPr>
        </p:nvSpPr>
        <p:spPr/>
        <p:txBody>
          <a:bodyPr/>
          <a:lstStyle/>
          <a:p>
            <a:r>
              <a:rPr lang="en-US" smtClean="0"/>
              <a:t>7/13/2017</a:t>
            </a:r>
            <a:endParaRPr lang="en-US"/>
          </a:p>
        </p:txBody>
      </p:sp>
      <p:sp>
        <p:nvSpPr>
          <p:cNvPr id="13" name="Footer Placeholder 12"/>
          <p:cNvSpPr>
            <a:spLocks noGrp="1"/>
          </p:cNvSpPr>
          <p:nvPr>
            <p:ph type="ftr" sz="quarter" idx="11"/>
          </p:nvPr>
        </p:nvSpPr>
        <p:spPr/>
        <p:txBody>
          <a:bodyPr/>
          <a:lstStyle/>
          <a:p>
            <a:r>
              <a:rPr lang="en-US" smtClean="0"/>
              <a:t>sPHENIX MVTX Review  EO'B</a:t>
            </a:r>
            <a:endParaRPr lang="en-US"/>
          </a:p>
        </p:txBody>
      </p:sp>
      <p:cxnSp>
        <p:nvCxnSpPr>
          <p:cNvPr id="15" name="Straight Connector 14"/>
          <p:cNvCxnSpPr/>
          <p:nvPr/>
        </p:nvCxnSpPr>
        <p:spPr>
          <a:xfrm flipV="1">
            <a:off x="105508" y="5829300"/>
            <a:ext cx="8484577" cy="43962"/>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3137061" y="4308601"/>
            <a:ext cx="4875335" cy="646331"/>
          </a:xfrm>
          <a:prstGeom prst="rect">
            <a:avLst/>
          </a:prstGeom>
          <a:noFill/>
        </p:spPr>
        <p:txBody>
          <a:bodyPr wrap="square" rtlCol="0">
            <a:spAutoFit/>
          </a:bodyPr>
          <a:lstStyle/>
          <a:p>
            <a:r>
              <a:rPr lang="en-US" b="1" i="1" dirty="0" smtClean="0"/>
              <a:t>Original design for the ALICE ITS inner tracker; three layers of MAPS type detectors</a:t>
            </a:r>
            <a:endParaRPr lang="en-US" b="1" i="1" dirty="0"/>
          </a:p>
        </p:txBody>
      </p:sp>
      <p:cxnSp>
        <p:nvCxnSpPr>
          <p:cNvPr id="18" name="Straight Arrow Connector 17"/>
          <p:cNvCxnSpPr/>
          <p:nvPr/>
        </p:nvCxnSpPr>
        <p:spPr>
          <a:xfrm flipH="1" flipV="1">
            <a:off x="2453054" y="3613638"/>
            <a:ext cx="684007" cy="914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223308" y="4308600"/>
            <a:ext cx="1714500" cy="646331"/>
          </a:xfrm>
          <a:prstGeom prst="rect">
            <a:avLst/>
          </a:prstGeom>
          <a:noFill/>
        </p:spPr>
        <p:txBody>
          <a:bodyPr wrap="square" rtlCol="0">
            <a:spAutoFit/>
          </a:bodyPr>
          <a:lstStyle/>
          <a:p>
            <a:r>
              <a:rPr lang="en-US" b="1" i="1" dirty="0" smtClean="0"/>
              <a:t>Interconnect patch-panels</a:t>
            </a:r>
            <a:endParaRPr lang="en-US" b="1" i="1" dirty="0"/>
          </a:p>
        </p:txBody>
      </p:sp>
      <p:cxnSp>
        <p:nvCxnSpPr>
          <p:cNvPr id="21" name="Straight Arrow Connector 20"/>
          <p:cNvCxnSpPr/>
          <p:nvPr/>
        </p:nvCxnSpPr>
        <p:spPr>
          <a:xfrm flipV="1">
            <a:off x="628650" y="3947746"/>
            <a:ext cx="883627" cy="4396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V="1">
            <a:off x="628650" y="3613638"/>
            <a:ext cx="782964" cy="7737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V="1">
            <a:off x="628650" y="3288323"/>
            <a:ext cx="749768" cy="10990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9286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507" y="11443"/>
            <a:ext cx="7886700" cy="1325563"/>
          </a:xfrm>
        </p:spPr>
        <p:txBody>
          <a:bodyPr/>
          <a:lstStyle/>
          <a:p>
            <a:r>
              <a:rPr lang="en-US" dirty="0" err="1" smtClean="0"/>
              <a:t>Corrado’s</a:t>
            </a:r>
            <a:r>
              <a:rPr lang="en-US" dirty="0" smtClean="0"/>
              <a:t> 6-28-2018</a:t>
            </a:r>
            <a:endParaRPr lang="en-US"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20</a:t>
            </a:fld>
            <a:endParaRPr lang="en-US"/>
          </a:p>
        </p:txBody>
      </p:sp>
      <p:pic>
        <p:nvPicPr>
          <p:cNvPr id="5" name="Picture 4"/>
          <p:cNvPicPr>
            <a:picLocks noChangeAspect="1"/>
          </p:cNvPicPr>
          <p:nvPr/>
        </p:nvPicPr>
        <p:blipFill>
          <a:blip r:embed="rId2"/>
          <a:stretch>
            <a:fillRect/>
          </a:stretch>
        </p:blipFill>
        <p:spPr>
          <a:xfrm>
            <a:off x="1423358" y="1527280"/>
            <a:ext cx="6668219" cy="5114819"/>
          </a:xfrm>
          <a:prstGeom prst="rect">
            <a:avLst/>
          </a:prstGeom>
        </p:spPr>
      </p:pic>
    </p:spTree>
    <p:extLst>
      <p:ext uri="{BB962C8B-B14F-4D97-AF65-F5344CB8AC3E}">
        <p14:creationId xmlns:p14="http://schemas.microsoft.com/office/powerpoint/2010/main" val="2183308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Antonello’s talk 6-28-2018</a:t>
            </a:r>
            <a:endParaRPr lang="en-US"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21</a:t>
            </a:fld>
            <a:endParaRPr lang="en-US"/>
          </a:p>
        </p:txBody>
      </p:sp>
      <p:pic>
        <p:nvPicPr>
          <p:cNvPr id="5" name="Picture 4"/>
          <p:cNvPicPr>
            <a:picLocks noChangeAspect="1"/>
          </p:cNvPicPr>
          <p:nvPr/>
        </p:nvPicPr>
        <p:blipFill>
          <a:blip r:embed="rId2"/>
          <a:stretch>
            <a:fillRect/>
          </a:stretch>
        </p:blipFill>
        <p:spPr>
          <a:xfrm>
            <a:off x="776377" y="1647476"/>
            <a:ext cx="7738974" cy="4353418"/>
          </a:xfrm>
          <a:prstGeom prst="rect">
            <a:avLst/>
          </a:prstGeom>
        </p:spPr>
      </p:pic>
    </p:spTree>
    <p:extLst>
      <p:ext uri="{BB962C8B-B14F-4D97-AF65-F5344CB8AC3E}">
        <p14:creationId xmlns:p14="http://schemas.microsoft.com/office/powerpoint/2010/main" val="2721676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89" y="0"/>
            <a:ext cx="7886700" cy="1325563"/>
          </a:xfrm>
        </p:spPr>
        <p:txBody>
          <a:bodyPr>
            <a:normAutofit/>
          </a:bodyPr>
          <a:lstStyle/>
          <a:p>
            <a:r>
              <a:rPr lang="en-US" sz="3600" b="1" i="1" dirty="0" smtClean="0"/>
              <a:t>Original ALICE inner tracker, middle layer, patch -panel</a:t>
            </a:r>
            <a:endParaRPr lang="en-US" sz="3600" b="1" i="1"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369" y="1244369"/>
            <a:ext cx="7948246" cy="5142983"/>
          </a:xfrm>
          <a:prstGeom prst="rect">
            <a:avLst/>
          </a:prstGeom>
        </p:spPr>
      </p:pic>
    </p:spTree>
    <p:extLst>
      <p:ext uri="{BB962C8B-B14F-4D97-AF65-F5344CB8AC3E}">
        <p14:creationId xmlns:p14="http://schemas.microsoft.com/office/powerpoint/2010/main" val="2172659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573" y="0"/>
            <a:ext cx="7886700" cy="1325563"/>
          </a:xfrm>
        </p:spPr>
        <p:txBody>
          <a:bodyPr>
            <a:normAutofit/>
          </a:bodyPr>
          <a:lstStyle/>
          <a:p>
            <a:r>
              <a:rPr lang="en-US" sz="3600" dirty="0" smtClean="0"/>
              <a:t> </a:t>
            </a:r>
            <a:r>
              <a:rPr lang="en-US" sz="3600" b="1" i="1" dirty="0" smtClean="0"/>
              <a:t>MVTX middle layer, patch-panel, reducing the OD only</a:t>
            </a:r>
            <a:endParaRPr lang="en-US" sz="3600" b="1" i="1"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325563"/>
            <a:ext cx="7822766" cy="5061790"/>
          </a:xfrm>
          <a:prstGeom prst="rect">
            <a:avLst/>
          </a:prstGeom>
        </p:spPr>
      </p:pic>
    </p:spTree>
    <p:extLst>
      <p:ext uri="{BB962C8B-B14F-4D97-AF65-F5344CB8AC3E}">
        <p14:creationId xmlns:p14="http://schemas.microsoft.com/office/powerpoint/2010/main" val="2531257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34" y="0"/>
            <a:ext cx="7886700" cy="1325563"/>
          </a:xfrm>
        </p:spPr>
        <p:txBody>
          <a:bodyPr>
            <a:normAutofit/>
          </a:bodyPr>
          <a:lstStyle/>
          <a:p>
            <a:r>
              <a:rPr lang="en-US" sz="3600" b="1" i="1" dirty="0" smtClean="0"/>
              <a:t>MVTX middle layer, patch-panel, reduced ID &amp; OD</a:t>
            </a:r>
            <a:endParaRPr lang="en-US" sz="3600" b="1" i="1"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122" y="1130586"/>
            <a:ext cx="8124093" cy="5256766"/>
          </a:xfrm>
          <a:prstGeom prst="rect">
            <a:avLst/>
          </a:prstGeom>
        </p:spPr>
      </p:pic>
    </p:spTree>
    <p:extLst>
      <p:ext uri="{BB962C8B-B14F-4D97-AF65-F5344CB8AC3E}">
        <p14:creationId xmlns:p14="http://schemas.microsoft.com/office/powerpoint/2010/main" val="3103849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04" y="48585"/>
            <a:ext cx="8532934" cy="1325563"/>
          </a:xfrm>
        </p:spPr>
        <p:txBody>
          <a:bodyPr>
            <a:noAutofit/>
          </a:bodyPr>
          <a:lstStyle/>
          <a:p>
            <a:r>
              <a:rPr lang="en-US" sz="3600" b="1" i="1" dirty="0" smtClean="0"/>
              <a:t>MVTX middle layer – extension cable assembly including the reduced ID &amp; OD patch-panel</a:t>
            </a:r>
            <a:endParaRPr lang="en-US" sz="3600" b="1" i="1" dirty="0"/>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25</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7212" t="26075" r="9423" b="23252"/>
          <a:stretch/>
        </p:blipFill>
        <p:spPr>
          <a:xfrm>
            <a:off x="857250" y="1365356"/>
            <a:ext cx="7117373" cy="318089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3943" t="22508" r="2404" b="14038"/>
          <a:stretch/>
        </p:blipFill>
        <p:spPr>
          <a:xfrm>
            <a:off x="3965331" y="4042764"/>
            <a:ext cx="4009292" cy="2234944"/>
          </a:xfrm>
          <a:prstGeom prst="rect">
            <a:avLst/>
          </a:prstGeom>
        </p:spPr>
      </p:pic>
    </p:spTree>
    <p:extLst>
      <p:ext uri="{BB962C8B-B14F-4D97-AF65-F5344CB8AC3E}">
        <p14:creationId xmlns:p14="http://schemas.microsoft.com/office/powerpoint/2010/main" val="606589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0637"/>
            <a:ext cx="7886700" cy="1325563"/>
          </a:xfrm>
        </p:spPr>
        <p:txBody>
          <a:bodyPr>
            <a:normAutofit/>
          </a:bodyPr>
          <a:lstStyle/>
          <a:p>
            <a:r>
              <a:rPr lang="en-US" sz="3600" i="1" dirty="0" err="1" smtClean="0">
                <a:solidFill>
                  <a:srgbClr val="C00000"/>
                </a:solidFill>
                <a:latin typeface="Arial" panose="020B0604020202020204" pitchFamily="34" charset="0"/>
                <a:cs typeface="Arial" panose="020B0604020202020204" pitchFamily="34" charset="0"/>
              </a:rPr>
              <a:t>sPHEINX</a:t>
            </a:r>
            <a:r>
              <a:rPr lang="en-US" sz="3600" i="1" dirty="0" smtClean="0">
                <a:solidFill>
                  <a:srgbClr val="C00000"/>
                </a:solidFill>
                <a:latin typeface="Arial" panose="020B0604020202020204" pitchFamily="34" charset="0"/>
                <a:cs typeface="Arial" panose="020B0604020202020204" pitchFamily="34" charset="0"/>
              </a:rPr>
              <a:t> tracking detector geometry;</a:t>
            </a:r>
            <a:endParaRPr lang="en-US" sz="3600" i="1" dirty="0">
              <a:solidFill>
                <a:srgbClr val="C00000"/>
              </a:solidFill>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smtClean="0"/>
              <a:t>7/10/2017</a:t>
            </a:r>
            <a:endParaRPr lang="en-US"/>
          </a:p>
        </p:txBody>
      </p:sp>
      <p:sp>
        <p:nvSpPr>
          <p:cNvPr id="5" name="Slide Number Placeholder 4"/>
          <p:cNvSpPr>
            <a:spLocks noGrp="1"/>
          </p:cNvSpPr>
          <p:nvPr>
            <p:ph type="sldNum" sz="quarter" idx="12"/>
          </p:nvPr>
        </p:nvSpPr>
        <p:spPr/>
        <p:txBody>
          <a:bodyPr/>
          <a:lstStyle/>
          <a:p>
            <a:fld id="{623A2713-8DEA-425B-B4E1-1116CFAF7337}" type="slidenum">
              <a:rPr lang="en-US" smtClean="0"/>
              <a:t>3</a:t>
            </a:fld>
            <a:endParaRPr lang="en-US"/>
          </a:p>
        </p:txBody>
      </p:sp>
      <p:pic>
        <p:nvPicPr>
          <p:cNvPr id="8" name="Picture 7"/>
          <p:cNvPicPr>
            <a:picLocks noChangeAspect="1"/>
          </p:cNvPicPr>
          <p:nvPr/>
        </p:nvPicPr>
        <p:blipFill>
          <a:blip r:embed="rId3"/>
          <a:stretch>
            <a:fillRect/>
          </a:stretch>
        </p:blipFill>
        <p:spPr>
          <a:xfrm>
            <a:off x="408471" y="1164926"/>
            <a:ext cx="8136557" cy="5273754"/>
          </a:xfrm>
          <a:prstGeom prst="rect">
            <a:avLst/>
          </a:prstGeom>
        </p:spPr>
      </p:pic>
      <p:sp>
        <p:nvSpPr>
          <p:cNvPr id="3" name="Rectangle 2"/>
          <p:cNvSpPr/>
          <p:nvPr/>
        </p:nvSpPr>
        <p:spPr>
          <a:xfrm>
            <a:off x="6457950" y="1371600"/>
            <a:ext cx="104013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57950" y="1371600"/>
            <a:ext cx="1040130" cy="307777"/>
          </a:xfrm>
          <a:prstGeom prst="rect">
            <a:avLst/>
          </a:prstGeom>
          <a:noFill/>
        </p:spPr>
        <p:txBody>
          <a:bodyPr wrap="square" rtlCol="0">
            <a:spAutoFit/>
          </a:bodyPr>
          <a:lstStyle/>
          <a:p>
            <a:r>
              <a:rPr lang="en-US" sz="1400" dirty="0" smtClean="0"/>
              <a:t>2555.24</a:t>
            </a:r>
            <a:endParaRPr lang="en-US" sz="1400" dirty="0"/>
          </a:p>
        </p:txBody>
      </p:sp>
      <p:sp>
        <p:nvSpPr>
          <p:cNvPr id="9" name="TextBox 8"/>
          <p:cNvSpPr txBox="1"/>
          <p:nvPr/>
        </p:nvSpPr>
        <p:spPr>
          <a:xfrm>
            <a:off x="6513195" y="1554480"/>
            <a:ext cx="929640" cy="307777"/>
          </a:xfrm>
          <a:prstGeom prst="rect">
            <a:avLst/>
          </a:prstGeom>
          <a:noFill/>
        </p:spPr>
        <p:txBody>
          <a:bodyPr wrap="square" rtlCol="0">
            <a:spAutoFit/>
          </a:bodyPr>
          <a:lstStyle/>
          <a:p>
            <a:r>
              <a:rPr lang="en-US" sz="1400" dirty="0" smtClean="0"/>
              <a:t>2299.11</a:t>
            </a:r>
            <a:endParaRPr lang="en-US" sz="1400" dirty="0"/>
          </a:p>
        </p:txBody>
      </p:sp>
      <p:sp>
        <p:nvSpPr>
          <p:cNvPr id="10" name="Rectangle 9"/>
          <p:cNvSpPr/>
          <p:nvPr/>
        </p:nvSpPr>
        <p:spPr>
          <a:xfrm>
            <a:off x="2686050" y="1371600"/>
            <a:ext cx="1200150" cy="41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27020" y="1292870"/>
            <a:ext cx="1402080" cy="523220"/>
          </a:xfrm>
          <a:prstGeom prst="rect">
            <a:avLst/>
          </a:prstGeom>
          <a:noFill/>
        </p:spPr>
        <p:txBody>
          <a:bodyPr wrap="square" rtlCol="0">
            <a:spAutoFit/>
          </a:bodyPr>
          <a:lstStyle/>
          <a:p>
            <a:r>
              <a:rPr lang="en-US" sz="1400" dirty="0" smtClean="0"/>
              <a:t>SECTION A-A</a:t>
            </a:r>
          </a:p>
          <a:p>
            <a:r>
              <a:rPr lang="en-US" sz="1400" dirty="0" smtClean="0"/>
              <a:t>Scale 1:20</a:t>
            </a:r>
            <a:endParaRPr lang="en-US" sz="1400" dirty="0"/>
          </a:p>
        </p:txBody>
      </p:sp>
      <p:sp>
        <p:nvSpPr>
          <p:cNvPr id="12" name="Rectangle 11"/>
          <p:cNvSpPr/>
          <p:nvPr/>
        </p:nvSpPr>
        <p:spPr>
          <a:xfrm>
            <a:off x="708660" y="2057400"/>
            <a:ext cx="472440" cy="28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8660" y="2895600"/>
            <a:ext cx="3352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8650" y="2094319"/>
            <a:ext cx="727710" cy="276999"/>
          </a:xfrm>
          <a:prstGeom prst="rect">
            <a:avLst/>
          </a:prstGeom>
          <a:noFill/>
        </p:spPr>
        <p:txBody>
          <a:bodyPr wrap="square" rtlCol="0">
            <a:spAutoFit/>
          </a:bodyPr>
          <a:lstStyle/>
          <a:p>
            <a:r>
              <a:rPr lang="en-US" sz="1200" dirty="0" smtClean="0"/>
              <a:t>307.57</a:t>
            </a:r>
            <a:endParaRPr lang="en-US" sz="1200" dirty="0"/>
          </a:p>
        </p:txBody>
      </p:sp>
      <p:sp>
        <p:nvSpPr>
          <p:cNvPr id="15" name="TextBox 14"/>
          <p:cNvSpPr txBox="1"/>
          <p:nvPr/>
        </p:nvSpPr>
        <p:spPr>
          <a:xfrm>
            <a:off x="628650" y="2895600"/>
            <a:ext cx="552450" cy="276999"/>
          </a:xfrm>
          <a:prstGeom prst="rect">
            <a:avLst/>
          </a:prstGeom>
          <a:noFill/>
        </p:spPr>
        <p:txBody>
          <a:bodyPr wrap="square" rtlCol="0">
            <a:spAutoFit/>
          </a:bodyPr>
          <a:lstStyle/>
          <a:p>
            <a:r>
              <a:rPr lang="en-US" sz="1200" dirty="0" smtClean="0"/>
              <a:t>241</a:t>
            </a:r>
            <a:endParaRPr lang="en-US" sz="1200" dirty="0"/>
          </a:p>
        </p:txBody>
      </p:sp>
      <p:sp>
        <p:nvSpPr>
          <p:cNvPr id="16" name="Rectangle 15"/>
          <p:cNvSpPr/>
          <p:nvPr/>
        </p:nvSpPr>
        <p:spPr>
          <a:xfrm>
            <a:off x="3954780" y="4754880"/>
            <a:ext cx="594360" cy="39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86200" y="4754880"/>
            <a:ext cx="754380" cy="276999"/>
          </a:xfrm>
          <a:prstGeom prst="rect">
            <a:avLst/>
          </a:prstGeom>
          <a:noFill/>
        </p:spPr>
        <p:txBody>
          <a:bodyPr wrap="square" rtlCol="0">
            <a:spAutoFit/>
          </a:bodyPr>
          <a:lstStyle/>
          <a:p>
            <a:r>
              <a:rPr lang="en-US" sz="1200" dirty="0" smtClean="0"/>
              <a:t>Ø399.80</a:t>
            </a:r>
            <a:endParaRPr lang="en-US" sz="1200" dirty="0"/>
          </a:p>
        </p:txBody>
      </p:sp>
      <p:sp>
        <p:nvSpPr>
          <p:cNvPr id="18" name="Rectangle 17"/>
          <p:cNvSpPr/>
          <p:nvPr/>
        </p:nvSpPr>
        <p:spPr>
          <a:xfrm>
            <a:off x="3698631" y="5545015"/>
            <a:ext cx="603738" cy="310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11672" y="4627900"/>
            <a:ext cx="1371600" cy="523220"/>
          </a:xfrm>
          <a:prstGeom prst="rect">
            <a:avLst/>
          </a:prstGeom>
          <a:noFill/>
        </p:spPr>
        <p:txBody>
          <a:bodyPr wrap="square" rtlCol="0">
            <a:spAutoFit/>
          </a:bodyPr>
          <a:lstStyle/>
          <a:p>
            <a:r>
              <a:rPr lang="en-US" sz="1400" dirty="0" smtClean="0"/>
              <a:t>DETAIL B</a:t>
            </a:r>
            <a:br>
              <a:rPr lang="en-US" sz="1400" dirty="0" smtClean="0"/>
            </a:br>
            <a:r>
              <a:rPr lang="en-US" sz="1400" dirty="0" smtClean="0"/>
              <a:t>Scale 1:10</a:t>
            </a:r>
            <a:endParaRPr lang="en-US" sz="1400" dirty="0"/>
          </a:p>
        </p:txBody>
      </p:sp>
      <p:sp>
        <p:nvSpPr>
          <p:cNvPr id="20" name="Rectangle 19"/>
          <p:cNvSpPr/>
          <p:nvPr/>
        </p:nvSpPr>
        <p:spPr>
          <a:xfrm>
            <a:off x="2378529" y="5470071"/>
            <a:ext cx="307521" cy="4844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2827020" y="5506720"/>
            <a:ext cx="1059180"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2885440" y="5623560"/>
            <a:ext cx="1000760" cy="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2961640" y="5755640"/>
            <a:ext cx="924560" cy="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3291840" y="5892800"/>
            <a:ext cx="746760" cy="5080"/>
          </a:xfrm>
          <a:prstGeom prst="line">
            <a:avLst/>
          </a:prstGeom>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3886200" y="5372114"/>
            <a:ext cx="1181100" cy="253916"/>
          </a:xfrm>
          <a:prstGeom prst="rect">
            <a:avLst/>
          </a:prstGeom>
          <a:noFill/>
        </p:spPr>
        <p:txBody>
          <a:bodyPr wrap="square" rtlCol="0">
            <a:spAutoFit/>
          </a:bodyPr>
          <a:lstStyle/>
          <a:p>
            <a:r>
              <a:rPr lang="en-US" sz="1050" dirty="0" smtClean="0"/>
              <a:t>275.91 MVTX</a:t>
            </a:r>
            <a:endParaRPr lang="en-US" sz="1050" dirty="0"/>
          </a:p>
        </p:txBody>
      </p:sp>
      <p:sp>
        <p:nvSpPr>
          <p:cNvPr id="33" name="TextBox 32"/>
          <p:cNvSpPr txBox="1"/>
          <p:nvPr/>
        </p:nvSpPr>
        <p:spPr>
          <a:xfrm>
            <a:off x="3833138" y="5494090"/>
            <a:ext cx="1381760" cy="253916"/>
          </a:xfrm>
          <a:prstGeom prst="rect">
            <a:avLst/>
          </a:prstGeom>
          <a:noFill/>
        </p:spPr>
        <p:txBody>
          <a:bodyPr wrap="square" rtlCol="0">
            <a:spAutoFit/>
          </a:bodyPr>
          <a:lstStyle/>
          <a:p>
            <a:r>
              <a:rPr lang="en-US" sz="1050" dirty="0" smtClean="0"/>
              <a:t>364.64 INTT layer 0</a:t>
            </a:r>
            <a:endParaRPr lang="en-US" sz="1050" dirty="0"/>
          </a:p>
        </p:txBody>
      </p:sp>
      <p:sp>
        <p:nvSpPr>
          <p:cNvPr id="34" name="TextBox 33"/>
          <p:cNvSpPr txBox="1"/>
          <p:nvPr/>
        </p:nvSpPr>
        <p:spPr>
          <a:xfrm>
            <a:off x="3810391" y="5617681"/>
            <a:ext cx="1625600" cy="253916"/>
          </a:xfrm>
          <a:prstGeom prst="rect">
            <a:avLst/>
          </a:prstGeom>
          <a:noFill/>
        </p:spPr>
        <p:txBody>
          <a:bodyPr wrap="square" rtlCol="0">
            <a:spAutoFit/>
          </a:bodyPr>
          <a:lstStyle/>
          <a:p>
            <a:r>
              <a:rPr lang="en-US" sz="1050" dirty="0" smtClean="0"/>
              <a:t>464.52 INTT layers 1,2&amp;3</a:t>
            </a:r>
            <a:endParaRPr lang="en-US" sz="1050" dirty="0"/>
          </a:p>
        </p:txBody>
      </p:sp>
      <p:sp>
        <p:nvSpPr>
          <p:cNvPr id="35" name="TextBox 34"/>
          <p:cNvSpPr txBox="1"/>
          <p:nvPr/>
        </p:nvSpPr>
        <p:spPr>
          <a:xfrm>
            <a:off x="3954780" y="5760689"/>
            <a:ext cx="1260118" cy="253916"/>
          </a:xfrm>
          <a:prstGeom prst="rect">
            <a:avLst/>
          </a:prstGeom>
          <a:noFill/>
        </p:spPr>
        <p:txBody>
          <a:bodyPr wrap="square" rtlCol="0">
            <a:spAutoFit/>
          </a:bodyPr>
          <a:lstStyle/>
          <a:p>
            <a:r>
              <a:rPr lang="en-US" sz="1050" dirty="0" smtClean="0"/>
              <a:t>800 beryllium pipe</a:t>
            </a:r>
            <a:endParaRPr lang="en-US" sz="1050" dirty="0"/>
          </a:p>
        </p:txBody>
      </p:sp>
      <p:sp>
        <p:nvSpPr>
          <p:cNvPr id="37" name="Rectangle 36"/>
          <p:cNvSpPr/>
          <p:nvPr/>
        </p:nvSpPr>
        <p:spPr>
          <a:xfrm>
            <a:off x="815340" y="3665220"/>
            <a:ext cx="1082040" cy="244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15340" y="3787433"/>
            <a:ext cx="670560" cy="20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08660" y="3413760"/>
            <a:ext cx="1295400" cy="577081"/>
          </a:xfrm>
          <a:prstGeom prst="rect">
            <a:avLst/>
          </a:prstGeom>
          <a:noFill/>
        </p:spPr>
        <p:txBody>
          <a:bodyPr wrap="square" rtlCol="0">
            <a:spAutoFit/>
          </a:bodyPr>
          <a:lstStyle/>
          <a:p>
            <a:r>
              <a:rPr lang="en-US" sz="1050" dirty="0" smtClean="0"/>
              <a:t>Conical section offset along  beam axis by 180.0mm</a:t>
            </a:r>
            <a:endParaRPr lang="en-US" sz="1050" dirty="0"/>
          </a:p>
        </p:txBody>
      </p:sp>
    </p:spTree>
    <p:extLst>
      <p:ext uri="{BB962C8B-B14F-4D97-AF65-F5344CB8AC3E}">
        <p14:creationId xmlns:p14="http://schemas.microsoft.com/office/powerpoint/2010/main" val="294216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65" y="13434"/>
            <a:ext cx="7886700" cy="1325563"/>
          </a:xfrm>
        </p:spPr>
        <p:txBody>
          <a:bodyPr>
            <a:normAutofit/>
          </a:bodyPr>
          <a:lstStyle/>
          <a:p>
            <a:r>
              <a:rPr lang="en-US" sz="3600" i="1" dirty="0" smtClean="0">
                <a:solidFill>
                  <a:srgbClr val="C00000"/>
                </a:solidFill>
                <a:latin typeface="Arial" panose="020B0604020202020204" pitchFamily="34" charset="0"/>
                <a:cs typeface="Arial" panose="020B0604020202020204" pitchFamily="34" charset="0"/>
              </a:rPr>
              <a:t>CAD model for the INTT with extension cables and ROC boards;</a:t>
            </a:r>
            <a:endParaRPr lang="en-US" sz="3600" i="1" dirty="0">
              <a:solidFill>
                <a:srgbClr val="C00000"/>
              </a:solidFill>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7/9/2018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4</a:t>
            </a:fld>
            <a:endParaRPr lang="en-US"/>
          </a:p>
        </p:txBody>
      </p:sp>
      <p:pic>
        <p:nvPicPr>
          <p:cNvPr id="5" name="Picture 4"/>
          <p:cNvPicPr>
            <a:picLocks noChangeAspect="1"/>
          </p:cNvPicPr>
          <p:nvPr/>
        </p:nvPicPr>
        <p:blipFill>
          <a:blip r:embed="rId3"/>
          <a:stretch>
            <a:fillRect/>
          </a:stretch>
        </p:blipFill>
        <p:spPr>
          <a:xfrm>
            <a:off x="584688" y="1759941"/>
            <a:ext cx="7886700" cy="4596409"/>
          </a:xfrm>
          <a:prstGeom prst="rect">
            <a:avLst/>
          </a:prstGeom>
        </p:spPr>
      </p:pic>
      <p:pic>
        <p:nvPicPr>
          <p:cNvPr id="6" name="Picture 5"/>
          <p:cNvPicPr>
            <a:picLocks noChangeAspect="1"/>
          </p:cNvPicPr>
          <p:nvPr/>
        </p:nvPicPr>
        <p:blipFill>
          <a:blip r:embed="rId4"/>
          <a:stretch>
            <a:fillRect/>
          </a:stretch>
        </p:blipFill>
        <p:spPr>
          <a:xfrm>
            <a:off x="1868365" y="1503530"/>
            <a:ext cx="5407270" cy="739639"/>
          </a:xfrm>
          <a:prstGeom prst="rect">
            <a:avLst/>
          </a:prstGeom>
        </p:spPr>
      </p:pic>
      <p:sp>
        <p:nvSpPr>
          <p:cNvPr id="7" name="Oval 6"/>
          <p:cNvSpPr/>
          <p:nvPr/>
        </p:nvSpPr>
        <p:spPr>
          <a:xfrm>
            <a:off x="3525715" y="3600945"/>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67554" y="6075485"/>
            <a:ext cx="3604846" cy="646331"/>
          </a:xfrm>
          <a:prstGeom prst="rect">
            <a:avLst/>
          </a:prstGeom>
          <a:noFill/>
        </p:spPr>
        <p:txBody>
          <a:bodyPr wrap="square" rtlCol="0">
            <a:spAutoFit/>
          </a:bodyPr>
          <a:lstStyle/>
          <a:p>
            <a:r>
              <a:rPr lang="en-US" dirty="0" smtClean="0">
                <a:solidFill>
                  <a:srgbClr val="C00000"/>
                </a:solidFill>
              </a:rPr>
              <a:t>Area of immediate conflict between the INTT and the MVTX detectors</a:t>
            </a:r>
            <a:endParaRPr lang="en-US" dirty="0">
              <a:solidFill>
                <a:srgbClr val="C00000"/>
              </a:solidFill>
            </a:endParaRPr>
          </a:p>
        </p:txBody>
      </p:sp>
      <p:cxnSp>
        <p:nvCxnSpPr>
          <p:cNvPr id="10" name="Straight Arrow Connector 9"/>
          <p:cNvCxnSpPr/>
          <p:nvPr/>
        </p:nvCxnSpPr>
        <p:spPr>
          <a:xfrm flipH="1" flipV="1">
            <a:off x="4167554" y="4515345"/>
            <a:ext cx="1151792" cy="1560140"/>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1477108" y="6075485"/>
            <a:ext cx="2576146" cy="646331"/>
          </a:xfrm>
          <a:prstGeom prst="rect">
            <a:avLst/>
          </a:prstGeom>
          <a:noFill/>
        </p:spPr>
        <p:txBody>
          <a:bodyPr wrap="square" rtlCol="0">
            <a:spAutoFit/>
          </a:bodyPr>
          <a:lstStyle/>
          <a:p>
            <a:r>
              <a:rPr lang="en-US" dirty="0" smtClean="0">
                <a:solidFill>
                  <a:srgbClr val="00B050"/>
                </a:solidFill>
              </a:rPr>
              <a:t>All services for MVTX come in from one end</a:t>
            </a:r>
            <a:endParaRPr lang="en-US" dirty="0">
              <a:solidFill>
                <a:srgbClr val="00B050"/>
              </a:solidFill>
            </a:endParaRPr>
          </a:p>
        </p:txBody>
      </p:sp>
      <p:cxnSp>
        <p:nvCxnSpPr>
          <p:cNvPr id="13" name="Straight Arrow Connector 12"/>
          <p:cNvCxnSpPr/>
          <p:nvPr/>
        </p:nvCxnSpPr>
        <p:spPr>
          <a:xfrm flipV="1">
            <a:off x="2268415" y="4193931"/>
            <a:ext cx="1477108" cy="1881554"/>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4669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973" y="-74489"/>
            <a:ext cx="7886700" cy="1325563"/>
          </a:xfrm>
        </p:spPr>
        <p:txBody>
          <a:bodyPr>
            <a:normAutofit/>
          </a:bodyPr>
          <a:lstStyle/>
          <a:p>
            <a:r>
              <a:rPr lang="en-US" sz="3600"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It’s all a question of room:</a:t>
            </a:r>
            <a:endParaRPr lang="en-US" sz="3600"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84689" y="1034316"/>
            <a:ext cx="7886700" cy="5428029"/>
          </a:xfrm>
        </p:spPr>
        <p:txBody>
          <a:bodyPr>
            <a:normAutofit/>
          </a:bodyPr>
          <a:lstStyle/>
          <a:p>
            <a:r>
              <a:rPr lang="en-US" dirty="0" smtClean="0"/>
              <a:t>Dan Cacace has provided a current envelope for the INTT detector;</a:t>
            </a:r>
          </a:p>
          <a:p>
            <a:pPr lvl="1"/>
            <a:r>
              <a:rPr lang="en-US" dirty="0" smtClean="0"/>
              <a:t>The extension cables connect to the HDI’s from a ladder at an inner radius of ~ </a:t>
            </a:r>
            <a:r>
              <a:rPr lang="en-US" dirty="0" smtClean="0">
                <a:solidFill>
                  <a:srgbClr val="C00000"/>
                </a:solidFill>
              </a:rPr>
              <a:t>108.0mm</a:t>
            </a:r>
            <a:r>
              <a:rPr lang="en-US" dirty="0" smtClean="0"/>
              <a:t>, they have a corresponding outer radius of ~148.0mm.</a:t>
            </a:r>
          </a:p>
          <a:p>
            <a:r>
              <a:rPr lang="en-US" dirty="0" smtClean="0"/>
              <a:t>There will need to be a stay clear area between the MVTX and the sPHENIX beam-pipe of &gt;2.0mm, this has already been integrated into the three layers od ladders for the MVTX.</a:t>
            </a:r>
          </a:p>
          <a:p>
            <a:r>
              <a:rPr lang="en-US" dirty="0" smtClean="0"/>
              <a:t>It has been requested that the MVTX envelope for the conical section (4 layers) be extended by </a:t>
            </a:r>
            <a:r>
              <a:rPr lang="en-US" dirty="0" smtClean="0">
                <a:solidFill>
                  <a:srgbClr val="C00000"/>
                </a:solidFill>
              </a:rPr>
              <a:t>60.0</a:t>
            </a:r>
            <a:r>
              <a:rPr lang="en-US" dirty="0" smtClean="0"/>
              <a:t> </a:t>
            </a:r>
            <a:r>
              <a:rPr lang="en-US" dirty="0" smtClean="0">
                <a:solidFill>
                  <a:srgbClr val="C00000"/>
                </a:solidFill>
              </a:rPr>
              <a:t>mm</a:t>
            </a:r>
            <a:r>
              <a:rPr lang="en-US" dirty="0" smtClean="0"/>
              <a:t>, and decrease the radial dimension for the larger barrel region by a total of </a:t>
            </a:r>
            <a:r>
              <a:rPr lang="en-US" dirty="0" smtClean="0">
                <a:solidFill>
                  <a:srgbClr val="C00000"/>
                </a:solidFill>
              </a:rPr>
              <a:t>20.0 mm</a:t>
            </a:r>
            <a:endParaRPr lang="en-US" dirty="0">
              <a:solidFill>
                <a:srgbClr val="C00000"/>
              </a:solidFill>
            </a:endParaRPr>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Slide Number Placeholder 4"/>
          <p:cNvSpPr>
            <a:spLocks noGrp="1"/>
          </p:cNvSpPr>
          <p:nvPr>
            <p:ph type="sldNum" sz="quarter" idx="12"/>
          </p:nvPr>
        </p:nvSpPr>
        <p:spPr/>
        <p:txBody>
          <a:bodyPr/>
          <a:lstStyle/>
          <a:p>
            <a:fld id="{DA8D54E1-870A-482E-AB10-1EEE69D2EC75}" type="slidenum">
              <a:rPr lang="en-US" smtClean="0"/>
              <a:t>5</a:t>
            </a:fld>
            <a:endParaRPr lang="en-US"/>
          </a:p>
        </p:txBody>
      </p:sp>
    </p:spTree>
    <p:extLst>
      <p:ext uri="{BB962C8B-B14F-4D97-AF65-F5344CB8AC3E}">
        <p14:creationId xmlns:p14="http://schemas.microsoft.com/office/powerpoint/2010/main" val="1805543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1585" cy="1325563"/>
          </a:xfrm>
        </p:spPr>
        <p:txBody>
          <a:bodyPr>
            <a:normAutofit/>
          </a:bodyPr>
          <a:lstStyle/>
          <a:p>
            <a:r>
              <a:rPr lang="en-US" sz="3600"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Integrating requested changes to the </a:t>
            </a:r>
            <a:r>
              <a:rPr lang="en-US" sz="3600"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MVTX;</a:t>
            </a:r>
            <a:endParaRPr lang="en-US" sz="3600"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1021679"/>
            <a:ext cx="7886700" cy="3620659"/>
          </a:xfrm>
        </p:spPr>
        <p:txBody>
          <a:bodyPr>
            <a:normAutofit lnSpcReduction="10000"/>
          </a:bodyPr>
          <a:lstStyle/>
          <a:p>
            <a:r>
              <a:rPr lang="en-US" i="1" dirty="0" smtClean="0"/>
              <a:t>Starting with the inner layer for the MVTX, along with the following assumptions:</a:t>
            </a:r>
          </a:p>
          <a:p>
            <a:pPr lvl="1"/>
            <a:r>
              <a:rPr lang="en-US" dirty="0" smtClean="0"/>
              <a:t>The length for the extension on the signal lines from the ladder is fixed by the manufactured FPC, 222.0mm beyond the end of the </a:t>
            </a:r>
            <a:r>
              <a:rPr lang="en-US" dirty="0" smtClean="0"/>
              <a:t>stave</a:t>
            </a:r>
            <a:r>
              <a:rPr lang="en-US" dirty="0" smtClean="0"/>
              <a:t>, maintain signal integrity.</a:t>
            </a:r>
            <a:endParaRPr lang="en-US" dirty="0" smtClean="0"/>
          </a:p>
          <a:p>
            <a:pPr lvl="1"/>
            <a:r>
              <a:rPr lang="en-US" dirty="0" smtClean="0"/>
              <a:t>The two power extension FPC’s can be made longer – suggestion 300 – 350 mm, in addition to the 222.0 mm</a:t>
            </a:r>
          </a:p>
          <a:p>
            <a:pPr lvl="1"/>
            <a:r>
              <a:rPr lang="en-US" dirty="0" smtClean="0"/>
              <a:t>Reduce </a:t>
            </a:r>
            <a:r>
              <a:rPr lang="en-US" dirty="0" smtClean="0"/>
              <a:t>the </a:t>
            </a:r>
            <a:r>
              <a:rPr lang="en-US" dirty="0" smtClean="0"/>
              <a:t>diameter of the </a:t>
            </a:r>
            <a:r>
              <a:rPr lang="en-US" b="1" i="1" dirty="0" smtClean="0"/>
              <a:t>patch panel </a:t>
            </a:r>
            <a:r>
              <a:rPr lang="en-US" dirty="0" smtClean="0"/>
              <a:t>to include a </a:t>
            </a:r>
            <a:r>
              <a:rPr lang="en-US" dirty="0" smtClean="0"/>
              <a:t>pass-through </a:t>
            </a:r>
            <a:r>
              <a:rPr lang="en-US" dirty="0" smtClean="0"/>
              <a:t>for the power flat cables and two cooling lines.</a:t>
            </a:r>
            <a:endParaRPr lang="en-US" dirty="0"/>
          </a:p>
        </p:txBody>
      </p:sp>
      <p:sp>
        <p:nvSpPr>
          <p:cNvPr id="4" name="Date Placeholder 3"/>
          <p:cNvSpPr>
            <a:spLocks noGrp="1"/>
          </p:cNvSpPr>
          <p:nvPr>
            <p:ph type="dt" sz="half" idx="10"/>
          </p:nvPr>
        </p:nvSpPr>
        <p:spPr/>
        <p:txBody>
          <a:bodyPr/>
          <a:lstStyle/>
          <a:p>
            <a:r>
              <a:rPr lang="en-US" smtClean="0"/>
              <a:t>6/29/2018</a:t>
            </a:r>
            <a:endParaRPr lang="en-US"/>
          </a:p>
        </p:txBody>
      </p:sp>
      <p:sp>
        <p:nvSpPr>
          <p:cNvPr id="5" name="Slide Number Placeholder 4"/>
          <p:cNvSpPr>
            <a:spLocks noGrp="1"/>
          </p:cNvSpPr>
          <p:nvPr>
            <p:ph type="sldNum" sz="quarter" idx="12"/>
          </p:nvPr>
        </p:nvSpPr>
        <p:spPr/>
        <p:txBody>
          <a:bodyPr/>
          <a:lstStyle/>
          <a:p>
            <a:fld id="{DA8D54E1-870A-482E-AB10-1EEE69D2EC75}" type="slidenum">
              <a:rPr lang="en-US" smtClean="0"/>
              <a:t>6</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403" t="14335" r="15769" b="29790"/>
          <a:stretch/>
        </p:blipFill>
        <p:spPr>
          <a:xfrm>
            <a:off x="2118946" y="4265079"/>
            <a:ext cx="5011616" cy="2522581"/>
          </a:xfrm>
          <a:prstGeom prst="rect">
            <a:avLst/>
          </a:prstGeom>
        </p:spPr>
      </p:pic>
      <p:sp>
        <p:nvSpPr>
          <p:cNvPr id="7" name="TextBox 6"/>
          <p:cNvSpPr txBox="1"/>
          <p:nvPr/>
        </p:nvSpPr>
        <p:spPr>
          <a:xfrm>
            <a:off x="6822831" y="5292969"/>
            <a:ext cx="2206869" cy="923330"/>
          </a:xfrm>
          <a:prstGeom prst="rect">
            <a:avLst/>
          </a:prstGeom>
          <a:noFill/>
        </p:spPr>
        <p:txBody>
          <a:bodyPr wrap="square" rtlCol="0">
            <a:spAutoFit/>
          </a:bodyPr>
          <a:lstStyle/>
          <a:p>
            <a:r>
              <a:rPr lang="en-US" dirty="0" smtClean="0"/>
              <a:t>Extension cables from end of MAPS ladders</a:t>
            </a:r>
            <a:endParaRPr lang="en-US" dirty="0"/>
          </a:p>
        </p:txBody>
      </p:sp>
      <p:cxnSp>
        <p:nvCxnSpPr>
          <p:cNvPr id="9" name="Straight Arrow Connector 8"/>
          <p:cNvCxnSpPr/>
          <p:nvPr/>
        </p:nvCxnSpPr>
        <p:spPr>
          <a:xfrm flipH="1">
            <a:off x="6137031" y="5477608"/>
            <a:ext cx="624254" cy="3077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580918" y="4084133"/>
            <a:ext cx="2242038" cy="923330"/>
          </a:xfrm>
          <a:prstGeom prst="rect">
            <a:avLst/>
          </a:prstGeom>
          <a:noFill/>
        </p:spPr>
        <p:txBody>
          <a:bodyPr wrap="square" rtlCol="0">
            <a:spAutoFit/>
          </a:bodyPr>
          <a:lstStyle/>
          <a:p>
            <a:r>
              <a:rPr lang="en-US" dirty="0" smtClean="0"/>
              <a:t>Longer extension cables for AC, DC power and cooling</a:t>
            </a:r>
            <a:endParaRPr lang="en-US" dirty="0"/>
          </a:p>
        </p:txBody>
      </p:sp>
      <p:cxnSp>
        <p:nvCxnSpPr>
          <p:cNvPr id="12" name="Straight Arrow Connector 11"/>
          <p:cNvCxnSpPr/>
          <p:nvPr/>
        </p:nvCxnSpPr>
        <p:spPr>
          <a:xfrm flipH="1">
            <a:off x="4369777" y="4545798"/>
            <a:ext cx="1211141" cy="5801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93905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376"/>
            <a:ext cx="8796703" cy="1325563"/>
          </a:xfrm>
        </p:spPr>
        <p:txBody>
          <a:bodyPr>
            <a:normAutofit/>
          </a:bodyPr>
          <a:lstStyle/>
          <a:p>
            <a:r>
              <a:rPr lang="en-US" sz="3200"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MVTX three layers of patch panels, unmodified;</a:t>
            </a:r>
            <a:endParaRPr lang="en-US" sz="3200"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385" t="11026" r="13974" b="26239"/>
          <a:stretch/>
        </p:blipFill>
        <p:spPr>
          <a:xfrm>
            <a:off x="628650" y="2289430"/>
            <a:ext cx="5671040" cy="3777262"/>
          </a:xfrm>
          <a:prstGeom prst="rect">
            <a:avLst/>
          </a:prstGeom>
        </p:spPr>
      </p:pic>
      <p:sp>
        <p:nvSpPr>
          <p:cNvPr id="4" name="TextBox 3"/>
          <p:cNvSpPr txBox="1"/>
          <p:nvPr/>
        </p:nvSpPr>
        <p:spPr>
          <a:xfrm>
            <a:off x="6884377" y="5627077"/>
            <a:ext cx="1767254" cy="369332"/>
          </a:xfrm>
          <a:prstGeom prst="rect">
            <a:avLst/>
          </a:prstGeom>
          <a:noFill/>
        </p:spPr>
        <p:txBody>
          <a:bodyPr wrap="square" rtlCol="0">
            <a:spAutoFit/>
          </a:bodyPr>
          <a:lstStyle/>
          <a:p>
            <a:r>
              <a:rPr lang="en-US" dirty="0" smtClean="0"/>
              <a:t>Inner layer</a:t>
            </a:r>
            <a:endParaRPr lang="en-US" dirty="0"/>
          </a:p>
        </p:txBody>
      </p:sp>
      <p:sp>
        <p:nvSpPr>
          <p:cNvPr id="5" name="TextBox 4"/>
          <p:cNvSpPr txBox="1"/>
          <p:nvPr/>
        </p:nvSpPr>
        <p:spPr>
          <a:xfrm>
            <a:off x="6884377" y="4791808"/>
            <a:ext cx="1556238" cy="369332"/>
          </a:xfrm>
          <a:prstGeom prst="rect">
            <a:avLst/>
          </a:prstGeom>
          <a:noFill/>
        </p:spPr>
        <p:txBody>
          <a:bodyPr wrap="square" rtlCol="0">
            <a:spAutoFit/>
          </a:bodyPr>
          <a:lstStyle/>
          <a:p>
            <a:r>
              <a:rPr lang="en-US" dirty="0" smtClean="0"/>
              <a:t>Middle layer</a:t>
            </a:r>
            <a:endParaRPr lang="en-US" dirty="0"/>
          </a:p>
        </p:txBody>
      </p:sp>
      <p:sp>
        <p:nvSpPr>
          <p:cNvPr id="6" name="TextBox 5"/>
          <p:cNvSpPr txBox="1"/>
          <p:nvPr/>
        </p:nvSpPr>
        <p:spPr>
          <a:xfrm>
            <a:off x="6884377" y="3956539"/>
            <a:ext cx="1608993" cy="369332"/>
          </a:xfrm>
          <a:prstGeom prst="rect">
            <a:avLst/>
          </a:prstGeom>
          <a:noFill/>
        </p:spPr>
        <p:txBody>
          <a:bodyPr wrap="square" rtlCol="0">
            <a:spAutoFit/>
          </a:bodyPr>
          <a:lstStyle/>
          <a:p>
            <a:r>
              <a:rPr lang="en-US" dirty="0" smtClean="0"/>
              <a:t>Outer layer</a:t>
            </a:r>
          </a:p>
        </p:txBody>
      </p:sp>
      <p:cxnSp>
        <p:nvCxnSpPr>
          <p:cNvPr id="8" name="Straight Arrow Connector 7"/>
          <p:cNvCxnSpPr>
            <a:stCxn id="4" idx="1"/>
          </p:cNvCxnSpPr>
          <p:nvPr/>
        </p:nvCxnSpPr>
        <p:spPr>
          <a:xfrm flipH="1" flipV="1">
            <a:off x="4237892" y="4879731"/>
            <a:ext cx="2646485" cy="9320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5" idx="1"/>
          </p:cNvCxnSpPr>
          <p:nvPr/>
        </p:nvCxnSpPr>
        <p:spPr>
          <a:xfrm flipH="1" flipV="1">
            <a:off x="4545623" y="4325871"/>
            <a:ext cx="2338754" cy="6506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6" idx="1"/>
          </p:cNvCxnSpPr>
          <p:nvPr/>
        </p:nvCxnSpPr>
        <p:spPr>
          <a:xfrm flipH="1" flipV="1">
            <a:off x="4695092" y="3666392"/>
            <a:ext cx="2189285" cy="4748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Date Placeholder 12"/>
          <p:cNvSpPr>
            <a:spLocks noGrp="1"/>
          </p:cNvSpPr>
          <p:nvPr>
            <p:ph type="dt" sz="half" idx="10"/>
          </p:nvPr>
        </p:nvSpPr>
        <p:spPr/>
        <p:txBody>
          <a:bodyPr/>
          <a:lstStyle/>
          <a:p>
            <a:r>
              <a:rPr lang="en-US" smtClean="0"/>
              <a:t>6/29/2018</a:t>
            </a:r>
            <a:endParaRPr lang="en-US"/>
          </a:p>
        </p:txBody>
      </p:sp>
      <p:sp>
        <p:nvSpPr>
          <p:cNvPr id="14" name="Slide Number Placeholder 13"/>
          <p:cNvSpPr>
            <a:spLocks noGrp="1"/>
          </p:cNvSpPr>
          <p:nvPr>
            <p:ph type="sldNum" sz="quarter" idx="12"/>
          </p:nvPr>
        </p:nvSpPr>
        <p:spPr/>
        <p:txBody>
          <a:bodyPr/>
          <a:lstStyle/>
          <a:p>
            <a:fld id="{DA8D54E1-870A-482E-AB10-1EEE69D2EC75}" type="slidenum">
              <a:rPr lang="en-US" smtClean="0"/>
              <a:t>7</a:t>
            </a:fld>
            <a:endParaRPr lang="en-US"/>
          </a:p>
        </p:txBody>
      </p:sp>
      <p:sp>
        <p:nvSpPr>
          <p:cNvPr id="15" name="TextBox 14"/>
          <p:cNvSpPr txBox="1"/>
          <p:nvPr/>
        </p:nvSpPr>
        <p:spPr>
          <a:xfrm>
            <a:off x="1248508" y="1730226"/>
            <a:ext cx="5838093" cy="369332"/>
          </a:xfrm>
          <a:prstGeom prst="rect">
            <a:avLst/>
          </a:prstGeom>
          <a:noFill/>
        </p:spPr>
        <p:txBody>
          <a:bodyPr wrap="square" rtlCol="0">
            <a:spAutoFit/>
          </a:bodyPr>
          <a:lstStyle/>
          <a:p>
            <a:r>
              <a:rPr lang="en-US" dirty="0" smtClean="0"/>
              <a:t>3D models of ALICE inner tracker patch-panels</a:t>
            </a:r>
            <a:endParaRPr lang="en-US" dirty="0"/>
          </a:p>
        </p:txBody>
      </p:sp>
    </p:spTree>
    <p:extLst>
      <p:ext uri="{BB962C8B-B14F-4D97-AF65-F5344CB8AC3E}">
        <p14:creationId xmlns:p14="http://schemas.microsoft.com/office/powerpoint/2010/main" val="1948092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r>
              <a:rPr lang="en-US" sz="3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Inner layer:</a:t>
            </a:r>
            <a:endPar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8</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096" t="4351" r="22596" b="19711"/>
          <a:stretch/>
        </p:blipFill>
        <p:spPr>
          <a:xfrm rot="5400000">
            <a:off x="4407144" y="-406521"/>
            <a:ext cx="2637693" cy="4286251"/>
          </a:xfrm>
          <a:prstGeom prst="rect">
            <a:avLst/>
          </a:prstGeom>
        </p:spPr>
      </p:pic>
      <p:sp>
        <p:nvSpPr>
          <p:cNvPr id="6" name="TextBox 5"/>
          <p:cNvSpPr txBox="1"/>
          <p:nvPr/>
        </p:nvSpPr>
        <p:spPr>
          <a:xfrm>
            <a:off x="1732085" y="2778369"/>
            <a:ext cx="1538653" cy="646331"/>
          </a:xfrm>
          <a:prstGeom prst="rect">
            <a:avLst/>
          </a:prstGeom>
          <a:noFill/>
        </p:spPr>
        <p:txBody>
          <a:bodyPr wrap="square" rtlCol="0">
            <a:spAutoFit/>
          </a:bodyPr>
          <a:lstStyle/>
          <a:p>
            <a:r>
              <a:rPr lang="en-US" dirty="0" smtClean="0"/>
              <a:t>Signal cable interconnect</a:t>
            </a:r>
            <a:endParaRPr lang="en-US" dirty="0"/>
          </a:p>
        </p:txBody>
      </p:sp>
      <p:sp>
        <p:nvSpPr>
          <p:cNvPr id="7" name="TextBox 6"/>
          <p:cNvSpPr txBox="1"/>
          <p:nvPr/>
        </p:nvSpPr>
        <p:spPr>
          <a:xfrm>
            <a:off x="1538654" y="1969477"/>
            <a:ext cx="1565031" cy="646331"/>
          </a:xfrm>
          <a:prstGeom prst="rect">
            <a:avLst/>
          </a:prstGeom>
          <a:noFill/>
        </p:spPr>
        <p:txBody>
          <a:bodyPr wrap="square" rtlCol="0">
            <a:spAutoFit/>
          </a:bodyPr>
          <a:lstStyle/>
          <a:p>
            <a:r>
              <a:rPr lang="en-US" dirty="0" smtClean="0"/>
              <a:t>Power cable interconnect</a:t>
            </a:r>
            <a:endParaRPr lang="en-US" dirty="0"/>
          </a:p>
        </p:txBody>
      </p:sp>
      <p:sp>
        <p:nvSpPr>
          <p:cNvPr id="8" name="TextBox 7"/>
          <p:cNvSpPr txBox="1"/>
          <p:nvPr/>
        </p:nvSpPr>
        <p:spPr>
          <a:xfrm>
            <a:off x="1134208" y="1424354"/>
            <a:ext cx="1635369" cy="369332"/>
          </a:xfrm>
          <a:prstGeom prst="rect">
            <a:avLst/>
          </a:prstGeom>
          <a:noFill/>
        </p:spPr>
        <p:txBody>
          <a:bodyPr wrap="square" rtlCol="0">
            <a:spAutoFit/>
          </a:bodyPr>
          <a:lstStyle/>
          <a:p>
            <a:r>
              <a:rPr lang="en-US" dirty="0" smtClean="0"/>
              <a:t>Cooling line</a:t>
            </a:r>
            <a:endParaRPr lang="en-US" dirty="0"/>
          </a:p>
        </p:txBody>
      </p:sp>
      <p:cxnSp>
        <p:nvCxnSpPr>
          <p:cNvPr id="10" name="Straight Arrow Connector 9"/>
          <p:cNvCxnSpPr/>
          <p:nvPr/>
        </p:nvCxnSpPr>
        <p:spPr>
          <a:xfrm>
            <a:off x="2382715" y="1609020"/>
            <a:ext cx="1749670" cy="5275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7" idx="3"/>
          </p:cNvCxnSpPr>
          <p:nvPr/>
        </p:nvCxnSpPr>
        <p:spPr>
          <a:xfrm>
            <a:off x="3103685" y="2292643"/>
            <a:ext cx="1195753" cy="109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7" idx="3"/>
          </p:cNvCxnSpPr>
          <p:nvPr/>
        </p:nvCxnSpPr>
        <p:spPr>
          <a:xfrm>
            <a:off x="3103685" y="2292643"/>
            <a:ext cx="1468315" cy="1593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6" idx="3"/>
          </p:cNvCxnSpPr>
          <p:nvPr/>
        </p:nvCxnSpPr>
        <p:spPr>
          <a:xfrm flipV="1">
            <a:off x="3270738" y="2496988"/>
            <a:ext cx="1538654" cy="6045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1028700" y="3424700"/>
            <a:ext cx="7486650" cy="369332"/>
          </a:xfrm>
          <a:prstGeom prst="rect">
            <a:avLst/>
          </a:prstGeom>
          <a:noFill/>
        </p:spPr>
        <p:txBody>
          <a:bodyPr wrap="square" rtlCol="0">
            <a:spAutoFit/>
          </a:bodyPr>
          <a:lstStyle/>
          <a:p>
            <a:r>
              <a:rPr lang="en-US" dirty="0" smtClean="0"/>
              <a:t>To reduce the OD of the two piece patch-panel -</a:t>
            </a:r>
            <a:endParaRPr lang="en-US" dirty="0"/>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3558" t="23995" r="17500" b="26818"/>
          <a:stretch/>
        </p:blipFill>
        <p:spPr>
          <a:xfrm>
            <a:off x="2259623" y="3969918"/>
            <a:ext cx="5389686" cy="2910255"/>
          </a:xfrm>
          <a:prstGeom prst="rect">
            <a:avLst/>
          </a:prstGeom>
        </p:spPr>
      </p:pic>
      <p:sp>
        <p:nvSpPr>
          <p:cNvPr id="19" name="TextBox 18"/>
          <p:cNvSpPr txBox="1"/>
          <p:nvPr/>
        </p:nvSpPr>
        <p:spPr>
          <a:xfrm>
            <a:off x="628650" y="4554415"/>
            <a:ext cx="2387112" cy="646331"/>
          </a:xfrm>
          <a:prstGeom prst="rect">
            <a:avLst/>
          </a:prstGeom>
          <a:noFill/>
        </p:spPr>
        <p:txBody>
          <a:bodyPr wrap="square" rtlCol="0">
            <a:spAutoFit/>
          </a:bodyPr>
          <a:lstStyle/>
          <a:p>
            <a:r>
              <a:rPr lang="en-US" dirty="0" smtClean="0"/>
              <a:t>Outer radius 53.0 mm,</a:t>
            </a:r>
          </a:p>
          <a:p>
            <a:r>
              <a:rPr lang="en-US" dirty="0" smtClean="0"/>
              <a:t>Inner radius 29.5 mm</a:t>
            </a:r>
            <a:endParaRPr lang="en-US" dirty="0"/>
          </a:p>
        </p:txBody>
      </p:sp>
      <p:sp>
        <p:nvSpPr>
          <p:cNvPr id="20" name="TextBox 19"/>
          <p:cNvSpPr txBox="1"/>
          <p:nvPr/>
        </p:nvSpPr>
        <p:spPr>
          <a:xfrm>
            <a:off x="7359161" y="3793977"/>
            <a:ext cx="1688123" cy="1754326"/>
          </a:xfrm>
          <a:prstGeom prst="rect">
            <a:avLst/>
          </a:prstGeom>
          <a:noFill/>
        </p:spPr>
        <p:txBody>
          <a:bodyPr wrap="square" rtlCol="0">
            <a:spAutoFit/>
          </a:bodyPr>
          <a:lstStyle/>
          <a:p>
            <a:r>
              <a:rPr lang="en-US" dirty="0" smtClean="0"/>
              <a:t>Cut back original OD and added slots for the power flex cables and cooling lines</a:t>
            </a:r>
            <a:endParaRPr lang="en-US" dirty="0"/>
          </a:p>
        </p:txBody>
      </p:sp>
      <p:cxnSp>
        <p:nvCxnSpPr>
          <p:cNvPr id="22" name="Straight Arrow Connector 21"/>
          <p:cNvCxnSpPr/>
          <p:nvPr/>
        </p:nvCxnSpPr>
        <p:spPr>
          <a:xfrm flipH="1">
            <a:off x="6822831" y="4671140"/>
            <a:ext cx="448407" cy="3053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22619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04" y="-109659"/>
            <a:ext cx="7886700" cy="1325563"/>
          </a:xfrm>
        </p:spPr>
        <p:txBody>
          <a:bodyPr>
            <a:normAutofit/>
          </a:bodyPr>
          <a:lstStyle/>
          <a:p>
            <a:r>
              <a:rPr lang="en-US" sz="36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Inner layer continued;</a:t>
            </a:r>
            <a:endPar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6/29/2018</a:t>
            </a:r>
            <a:endParaRPr lang="en-US"/>
          </a:p>
        </p:txBody>
      </p:sp>
      <p:sp>
        <p:nvSpPr>
          <p:cNvPr id="4" name="Slide Number Placeholder 3"/>
          <p:cNvSpPr>
            <a:spLocks noGrp="1"/>
          </p:cNvSpPr>
          <p:nvPr>
            <p:ph type="sldNum" sz="quarter" idx="12"/>
          </p:nvPr>
        </p:nvSpPr>
        <p:spPr/>
        <p:txBody>
          <a:bodyPr/>
          <a:lstStyle/>
          <a:p>
            <a:fld id="{DA8D54E1-870A-482E-AB10-1EEE69D2EC75}" type="slidenum">
              <a:rPr lang="en-US" smtClean="0"/>
              <a:t>9</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7019" t="28007" r="4423" b="35883"/>
          <a:stretch/>
        </p:blipFill>
        <p:spPr>
          <a:xfrm>
            <a:off x="156799" y="1015683"/>
            <a:ext cx="8358551" cy="2848708"/>
          </a:xfrm>
          <a:prstGeom prst="rect">
            <a:avLst/>
          </a:prstGeom>
        </p:spPr>
      </p:pic>
      <p:sp>
        <p:nvSpPr>
          <p:cNvPr id="6" name="TextBox 5"/>
          <p:cNvSpPr txBox="1"/>
          <p:nvPr/>
        </p:nvSpPr>
        <p:spPr>
          <a:xfrm>
            <a:off x="628650" y="3305908"/>
            <a:ext cx="2387112" cy="646331"/>
          </a:xfrm>
          <a:prstGeom prst="rect">
            <a:avLst/>
          </a:prstGeom>
          <a:noFill/>
        </p:spPr>
        <p:txBody>
          <a:bodyPr wrap="square" rtlCol="0">
            <a:spAutoFit/>
          </a:bodyPr>
          <a:lstStyle/>
          <a:p>
            <a:r>
              <a:rPr lang="en-US" dirty="0" smtClean="0"/>
              <a:t>New longer power flex circuit cables</a:t>
            </a:r>
            <a:endParaRPr lang="en-US" dirty="0"/>
          </a:p>
        </p:txBody>
      </p:sp>
      <p:sp>
        <p:nvSpPr>
          <p:cNvPr id="7" name="TextBox 6"/>
          <p:cNvSpPr txBox="1"/>
          <p:nvPr/>
        </p:nvSpPr>
        <p:spPr>
          <a:xfrm>
            <a:off x="4879731" y="3952239"/>
            <a:ext cx="3059723" cy="1477328"/>
          </a:xfrm>
          <a:prstGeom prst="rect">
            <a:avLst/>
          </a:prstGeom>
          <a:noFill/>
        </p:spPr>
        <p:txBody>
          <a:bodyPr wrap="square" rtlCol="0">
            <a:spAutoFit/>
          </a:bodyPr>
          <a:lstStyle/>
          <a:p>
            <a:r>
              <a:rPr lang="en-US" dirty="0" smtClean="0"/>
              <a:t>Longer inner shell – small diameter section – by a total of 75.0 mm, keep same length signal FPC to patch-panel assembly</a:t>
            </a:r>
            <a:endParaRPr lang="en-US" dirty="0"/>
          </a:p>
        </p:txBody>
      </p:sp>
      <p:sp>
        <p:nvSpPr>
          <p:cNvPr id="8" name="TextBox 7"/>
          <p:cNvSpPr txBox="1"/>
          <p:nvPr/>
        </p:nvSpPr>
        <p:spPr>
          <a:xfrm>
            <a:off x="5099538" y="1433146"/>
            <a:ext cx="3059724" cy="646331"/>
          </a:xfrm>
          <a:prstGeom prst="rect">
            <a:avLst/>
          </a:prstGeom>
          <a:noFill/>
        </p:spPr>
        <p:txBody>
          <a:bodyPr wrap="square" rtlCol="0">
            <a:spAutoFit/>
          </a:bodyPr>
          <a:lstStyle/>
          <a:p>
            <a:r>
              <a:rPr lang="en-US" dirty="0" smtClean="0"/>
              <a:t>Smaller large barrel radius, gained 6.5 mm</a:t>
            </a:r>
            <a:endParaRPr lang="en-US" dirty="0"/>
          </a:p>
        </p:txBody>
      </p:sp>
      <p:cxnSp>
        <p:nvCxnSpPr>
          <p:cNvPr id="10" name="Straight Arrow Connector 9"/>
          <p:cNvCxnSpPr/>
          <p:nvPr/>
        </p:nvCxnSpPr>
        <p:spPr>
          <a:xfrm flipH="1">
            <a:off x="4026877" y="1756311"/>
            <a:ext cx="984738" cy="4065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flipV="1">
            <a:off x="2365131" y="2576146"/>
            <a:ext cx="474784" cy="8001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flipV="1">
            <a:off x="4519246" y="3042138"/>
            <a:ext cx="1582616" cy="8222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1337897" y="5690625"/>
            <a:ext cx="5996354" cy="646331"/>
          </a:xfrm>
          <a:prstGeom prst="rect">
            <a:avLst/>
          </a:prstGeom>
          <a:noFill/>
        </p:spPr>
        <p:txBody>
          <a:bodyPr wrap="square" rtlCol="0">
            <a:spAutoFit/>
          </a:bodyPr>
          <a:lstStyle/>
          <a:p>
            <a:r>
              <a:rPr lang="en-US" b="1" i="1" dirty="0" smtClean="0"/>
              <a:t>Similar mechanical modifications need to be made to each detector layer and the outer shell structure.</a:t>
            </a:r>
            <a:endParaRPr lang="en-US" b="1" i="1" dirty="0"/>
          </a:p>
        </p:txBody>
      </p:sp>
    </p:spTree>
    <p:extLst>
      <p:ext uri="{BB962C8B-B14F-4D97-AF65-F5344CB8AC3E}">
        <p14:creationId xmlns:p14="http://schemas.microsoft.com/office/powerpoint/2010/main" val="26007054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2290</TotalTime>
  <Words>895</Words>
  <Application>Microsoft Office PowerPoint</Application>
  <PresentationFormat>On-screen Show (4:3)</PresentationFormat>
  <Paragraphs>165</Paragraphs>
  <Slides>25</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sPHENIX Director’s Review; MVTX Detector, Mechanical Integration</vt:lpstr>
      <vt:lpstr>INTT-MVTX Conflict, Director’s Review 7/13/2017</vt:lpstr>
      <vt:lpstr>sPHEINX tracking detector geometry;</vt:lpstr>
      <vt:lpstr>CAD model for the INTT with extension cables and ROC boards;</vt:lpstr>
      <vt:lpstr>It’s all a question of room:</vt:lpstr>
      <vt:lpstr>Integrating requested changes to the MVTX;</vt:lpstr>
      <vt:lpstr>MVTX three layers of patch panels, unmodified;</vt:lpstr>
      <vt:lpstr>Inner layer:</vt:lpstr>
      <vt:lpstr>Inner layer continued;</vt:lpstr>
      <vt:lpstr>Middle layer;</vt:lpstr>
      <vt:lpstr>Patch panels for all three layers;</vt:lpstr>
      <vt:lpstr>Outer layer patch panel modified to allow signal extension cable to terminate, let power extension cables to pass through:</vt:lpstr>
      <vt:lpstr>What can we gain:</vt:lpstr>
      <vt:lpstr>Back up:</vt:lpstr>
      <vt:lpstr>What can we gain, the numbers:</vt:lpstr>
      <vt:lpstr>CERN May 22nd, 2018, assembly of ALICE Its inner tracker inner layer;</vt:lpstr>
      <vt:lpstr>CERN May 22nd, 2018, assembly of ALICE ITS inner tracker, inner layer;</vt:lpstr>
      <vt:lpstr>CERN, May 22nd, 2018, completed assembly of ALICE ITS inner tracker, inner layer;</vt:lpstr>
      <vt:lpstr>CERN June 28th, 2018, complete assembly of one half ALICE ITS inner tracker:</vt:lpstr>
      <vt:lpstr>Corrado’s 6-28-2018</vt:lpstr>
      <vt:lpstr>Antonello’s talk 6-28-2018</vt:lpstr>
      <vt:lpstr>Original ALICE inner tracker, middle layer, patch -panel</vt:lpstr>
      <vt:lpstr> MVTX middle layer, patch-panel, reducing the OD only</vt:lpstr>
      <vt:lpstr>MVTX middle layer, patch-panel, reduced ID &amp; OD</vt:lpstr>
      <vt:lpstr>MVTX middle layer – extension cable assembly including the reduced ID &amp; OD patch-panel</vt:lpstr>
    </vt:vector>
  </TitlesOfParts>
  <Company>LANL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Sondheim, Walter E</dc:creator>
  <cp:lastModifiedBy>Sondheim, Walter E</cp:lastModifiedBy>
  <cp:revision>30</cp:revision>
  <cp:lastPrinted>2018-07-05T23:34:45Z</cp:lastPrinted>
  <dcterms:created xsi:type="dcterms:W3CDTF">2018-06-28T23:05:07Z</dcterms:created>
  <dcterms:modified xsi:type="dcterms:W3CDTF">2018-07-06T18:13:21Z</dcterms:modified>
</cp:coreProperties>
</file>