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5" r:id="rId2"/>
    <p:sldId id="567" r:id="rId3"/>
    <p:sldId id="557" r:id="rId4"/>
    <p:sldId id="559" r:id="rId5"/>
    <p:sldId id="560" r:id="rId6"/>
    <p:sldId id="561" r:id="rId7"/>
    <p:sldId id="568" r:id="rId8"/>
    <p:sldId id="563" r:id="rId9"/>
    <p:sldId id="564" r:id="rId10"/>
    <p:sldId id="558" r:id="rId11"/>
    <p:sldId id="565" r:id="rId12"/>
    <p:sldId id="566" r:id="rId13"/>
  </p:sldIdLst>
  <p:sldSz cx="9144000" cy="5143500" type="screen16x9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FF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6"/>
    <p:restoredTop sz="94689"/>
  </p:normalViewPr>
  <p:slideViewPr>
    <p:cSldViewPr>
      <p:cViewPr varScale="1">
        <p:scale>
          <a:sx n="210" d="100"/>
          <a:sy n="210" d="100"/>
        </p:scale>
        <p:origin x="176" y="6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7/11/18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7/11/18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2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81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05"/>
            <a:ext cx="7467600" cy="5655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851673"/>
          </a:xfrm>
        </p:spPr>
        <p:txBody>
          <a:bodyPr/>
          <a:lstStyle>
            <a:lvl1pPr>
              <a:defRPr>
                <a:solidFill>
                  <a:srgbClr val="231FFF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005"/>
            <a:ext cx="8534400" cy="5655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42950"/>
            <a:ext cx="4038600" cy="3851673"/>
          </a:xfrm>
        </p:spPr>
        <p:txBody>
          <a:bodyPr/>
          <a:lstStyle>
            <a:lvl1pPr>
              <a:defRPr sz="2400"/>
            </a:lvl1pPr>
            <a:lvl2pPr>
              <a:defRPr sz="20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42950"/>
            <a:ext cx="4038600" cy="3851673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0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0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005"/>
            <a:ext cx="8534400" cy="5655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25005"/>
            <a:ext cx="8534400" cy="56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42950"/>
            <a:ext cx="8229600" cy="385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July 19-20,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2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MVTX Director’s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5" y="4869657"/>
            <a:ext cx="534195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7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2" y="3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287338" y="571500"/>
            <a:ext cx="8704263" cy="1200150"/>
          </a:xfrm>
          <a:solidFill>
            <a:srgbClr val="3399FF"/>
          </a:solidFill>
        </p:spPr>
        <p:txBody>
          <a:bodyPr/>
          <a:lstStyle/>
          <a:p>
            <a:pPr algn="ctr"/>
            <a:r>
              <a:rPr lang="en-US" altLang="en-US" b="0" dirty="0">
                <a:solidFill>
                  <a:schemeClr val="bg1"/>
                </a:solidFill>
              </a:rPr>
              <a:t>MVTX Summary</a:t>
            </a: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1219200" y="2038350"/>
            <a:ext cx="6858000" cy="2190750"/>
          </a:xfrm>
        </p:spPr>
        <p:txBody>
          <a:bodyPr/>
          <a:lstStyle/>
          <a:p>
            <a:r>
              <a:rPr lang="en-US" altLang="en-US" sz="2800" b="0" dirty="0">
                <a:solidFill>
                  <a:srgbClr val="3399FF"/>
                </a:solidFill>
              </a:rPr>
              <a:t>Ming Liu</a:t>
            </a:r>
          </a:p>
          <a:p>
            <a:r>
              <a:rPr lang="en-US" altLang="en-US" sz="2800" b="0" dirty="0">
                <a:solidFill>
                  <a:srgbClr val="3399FF"/>
                </a:solidFill>
              </a:rPr>
              <a:t>Los Alamos National Laboratory</a:t>
            </a:r>
          </a:p>
          <a:p>
            <a:r>
              <a:rPr lang="en-US" altLang="en-US" sz="2800" b="0" dirty="0">
                <a:solidFill>
                  <a:srgbClr val="3399FF"/>
                </a:solidFill>
              </a:rPr>
              <a:t>MVTX BNL Director’s Review</a:t>
            </a:r>
          </a:p>
          <a:p>
            <a:r>
              <a:rPr lang="en-US" altLang="en-US" sz="2800" b="0" dirty="0">
                <a:solidFill>
                  <a:srgbClr val="3399FF"/>
                </a:solidFill>
              </a:rPr>
              <a:t>July 19-20, 2018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July 19-20,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9" y="578644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6515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#8, Are the staves and readout units ready for procurement?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786" y="964794"/>
            <a:ext cx="4038600" cy="1225955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>
                <a:solidFill>
                  <a:srgbClr val="192DFF"/>
                </a:solidFill>
              </a:rPr>
              <a:t>Staves: Yes!</a:t>
            </a:r>
          </a:p>
          <a:p>
            <a:pPr lvl="1"/>
            <a:r>
              <a:rPr lang="en-US" sz="1500" dirty="0"/>
              <a:t>High-speed line, no change</a:t>
            </a:r>
          </a:p>
          <a:p>
            <a:pPr lvl="1"/>
            <a:r>
              <a:rPr lang="en-US" sz="1500" dirty="0"/>
              <a:t>Longer (15cm -&gt;35cm) power extension cables, Prototype power extension cables produced at LANL for testing. 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626887-75C6-C745-AA0A-4F72E2F7D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8264" y="964795"/>
            <a:ext cx="4038600" cy="1378356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>
                <a:solidFill>
                  <a:srgbClr val="192DFF"/>
                </a:solidFill>
              </a:rPr>
              <a:t>RU: Yes!</a:t>
            </a:r>
          </a:p>
          <a:p>
            <a:pPr lvl="1"/>
            <a:r>
              <a:rPr lang="en-US" sz="1500" dirty="0"/>
              <a:t>Once the final v2 pre-production boards pass the test, full production will proceed</a:t>
            </a:r>
          </a:p>
          <a:p>
            <a:pPr lvl="1"/>
            <a:r>
              <a:rPr lang="en-US" sz="1500" dirty="0"/>
              <a:t>RU v1 meets readout integration requirements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19-20,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Director’s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0CC6FB-4A49-B44C-8860-5E7C93E89239}"/>
              </a:ext>
            </a:extLst>
          </p:cNvPr>
          <p:cNvSpPr txBox="1"/>
          <p:nvPr/>
        </p:nvSpPr>
        <p:spPr>
          <a:xfrm>
            <a:off x="7620000" y="726163"/>
            <a:ext cx="136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Leo, Jo, Walt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33F12A-455F-9E4F-AC0A-6A9838CA23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9" t="28007" r="4423" b="35883"/>
          <a:stretch/>
        </p:blipFill>
        <p:spPr>
          <a:xfrm>
            <a:off x="120608" y="2275185"/>
            <a:ext cx="4689373" cy="15982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8EB906-8160-2940-8938-7858002820BE}"/>
              </a:ext>
            </a:extLst>
          </p:cNvPr>
          <p:cNvSpPr txBox="1"/>
          <p:nvPr/>
        </p:nvSpPr>
        <p:spPr>
          <a:xfrm>
            <a:off x="315538" y="3504056"/>
            <a:ext cx="214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FPC power extension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DDA635-4BBD-2E44-927C-488A0A218F7C}"/>
              </a:ext>
            </a:extLst>
          </p:cNvPr>
          <p:cNvSpPr txBox="1"/>
          <p:nvPr/>
        </p:nvSpPr>
        <p:spPr>
          <a:xfrm>
            <a:off x="3054364" y="3779621"/>
            <a:ext cx="143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 barrel</a:t>
            </a:r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1062425D-2D5D-7440-B1FC-8DDDBB052E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2418206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1D660C-6D6D-C948-87D5-D85CA3577F8A}"/>
              </a:ext>
            </a:extLst>
          </p:cNvPr>
          <p:cNvSpPr txBox="1"/>
          <p:nvPr/>
        </p:nvSpPr>
        <p:spPr>
          <a:xfrm>
            <a:off x="6638781" y="3366093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RU v1.0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B6BB4B-1CD5-E040-981E-734CD50EC79D}"/>
              </a:ext>
            </a:extLst>
          </p:cNvPr>
          <p:cNvSpPr txBox="1"/>
          <p:nvPr/>
        </p:nvSpPr>
        <p:spPr>
          <a:xfrm>
            <a:off x="7315200" y="3691089"/>
            <a:ext cx="110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Stave/HIC</a:t>
            </a:r>
          </a:p>
        </p:txBody>
      </p:sp>
    </p:spTree>
    <p:extLst>
      <p:ext uri="{BB962C8B-B14F-4D97-AF65-F5344CB8AC3E}">
        <p14:creationId xmlns:p14="http://schemas.microsoft.com/office/powerpoint/2010/main" val="400129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005"/>
            <a:ext cx="7162800" cy="565545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#9, Status of the simulation to optimize the MVTX and INTT for tacking in sPHENIX and timescale for its completion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068611"/>
            <a:ext cx="7339543" cy="1439228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All essential sPHENIX simulation tools are available to verify tracking performance with various layers of INTT configurations</a:t>
            </a:r>
          </a:p>
          <a:p>
            <a:r>
              <a:rPr lang="en-US" sz="1600" dirty="0">
                <a:solidFill>
                  <a:schemeClr val="tx1"/>
                </a:solidFill>
              </a:rPr>
              <a:t>A simulation task force formed, with charge and targeted due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19-20,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Director’s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365C19-5E73-9945-A705-D1359DEDE0BC}"/>
              </a:ext>
            </a:extLst>
          </p:cNvPr>
          <p:cNvSpPr txBox="1"/>
          <p:nvPr/>
        </p:nvSpPr>
        <p:spPr>
          <a:xfrm>
            <a:off x="6918519" y="649486"/>
            <a:ext cx="222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Tony, Dave &amp; Gunther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4A2F50-6569-9E4C-B599-0998A18DA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724150"/>
            <a:ext cx="2614668" cy="18152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C1D6D6-9265-E044-A1C6-C40A98755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91" y="2625636"/>
            <a:ext cx="5091409" cy="191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81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327" y="1384"/>
            <a:ext cx="6470498" cy="512966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#10, Status of the mechanical integration between the MVTX, INTT and other sPHENIX components and timescale for a final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2850"/>
            <a:ext cx="7772400" cy="119274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sPHENIX Office of System Integration coordinates integration effort </a:t>
            </a:r>
          </a:p>
          <a:p>
            <a:r>
              <a:rPr lang="en-US" sz="1600" dirty="0">
                <a:solidFill>
                  <a:schemeClr val="tx1"/>
                </a:solidFill>
              </a:rPr>
              <a:t>Significant progress on the integration in the past few months - the integration issues of inner tracking system appear manageable </a:t>
            </a:r>
          </a:p>
          <a:p>
            <a:r>
              <a:rPr lang="en-US" sz="1600" dirty="0">
                <a:solidFill>
                  <a:schemeClr val="tx1"/>
                </a:solidFill>
              </a:rPr>
              <a:t>Detailed 3-D models being developed, a physical mock up to confirm the final design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19-20,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Director’s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D19B7D-F9A3-F14A-B91B-40BE5697CE3D}"/>
              </a:ext>
            </a:extLst>
          </p:cNvPr>
          <p:cNvSpPr txBox="1"/>
          <p:nvPr/>
        </p:nvSpPr>
        <p:spPr>
          <a:xfrm>
            <a:off x="7616621" y="819150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Walt &amp; Dan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A2D49A-DBA7-EC47-B8E9-216E887BD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982" y="2548257"/>
            <a:ext cx="2100831" cy="21320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E85E27-F7C4-B04A-A45B-FF0525353E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14335" r="15769" b="29790"/>
          <a:stretch/>
        </p:blipFill>
        <p:spPr>
          <a:xfrm>
            <a:off x="1039327" y="2625706"/>
            <a:ext cx="3758712" cy="18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4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49015EB-0DC3-B643-8415-8F3F6437A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246" y="596088"/>
            <a:ext cx="3461832" cy="4480018"/>
          </a:xfrm>
          <a:prstGeom prst="rect">
            <a:avLst/>
          </a:prstGeom>
        </p:spPr>
      </p:pic>
      <p:grpSp>
        <p:nvGrpSpPr>
          <p:cNvPr id="100" name="Group 99"/>
          <p:cNvGrpSpPr/>
          <p:nvPr/>
        </p:nvGrpSpPr>
        <p:grpSpPr>
          <a:xfrm>
            <a:off x="3048000" y="1885950"/>
            <a:ext cx="2057400" cy="729198"/>
            <a:chOff x="3048000" y="1885950"/>
            <a:chExt cx="2057400" cy="729198"/>
          </a:xfrm>
        </p:grpSpPr>
        <p:cxnSp>
          <p:nvCxnSpPr>
            <p:cNvPr id="91" name="Straight Arrow Connector 90"/>
            <p:cNvCxnSpPr/>
            <p:nvPr/>
          </p:nvCxnSpPr>
          <p:spPr>
            <a:xfrm>
              <a:off x="4724400" y="2300545"/>
              <a:ext cx="381000" cy="1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4724400" y="2426069"/>
              <a:ext cx="381000" cy="1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4724400" y="2603757"/>
              <a:ext cx="381000" cy="1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4360198" y="2250152"/>
              <a:ext cx="728405" cy="158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048000" y="1885950"/>
              <a:ext cx="1676400" cy="158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45DDE0-5881-114C-9FD8-FFD2C1BB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50" y="-247650"/>
            <a:ext cx="2722897" cy="994172"/>
          </a:xfrm>
        </p:spPr>
        <p:txBody>
          <a:bodyPr/>
          <a:lstStyle/>
          <a:p>
            <a:r>
              <a:rPr lang="en-US" sz="3200" b="1" dirty="0"/>
              <a:t>Summary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6D5C86-F6E2-1E4E-98AE-B1517E756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19-20, 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6E025-7D9E-B74D-B74B-4C545005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Director’s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D215B-348C-C548-B08A-24238908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E311AA8A-94B4-624B-8CE8-970547F9D4F2}"/>
              </a:ext>
            </a:extLst>
          </p:cNvPr>
          <p:cNvSpPr txBox="1">
            <a:spLocks/>
          </p:cNvSpPr>
          <p:nvPr/>
        </p:nvSpPr>
        <p:spPr>
          <a:xfrm>
            <a:off x="609601" y="819150"/>
            <a:ext cx="2971800" cy="4095752"/>
          </a:xfrm>
          <a:prstGeom prst="rect">
            <a:avLst/>
          </a:prstGeom>
        </p:spPr>
        <p:txBody>
          <a:bodyPr vert="horz" lIns="68580" tIns="34290" rIns="68580" bIns="3429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solidFill>
                  <a:srgbClr val="192DFF"/>
                </a:solidFill>
              </a:rPr>
              <a:t>sPHENIX overview – Dave/Gunther</a:t>
            </a:r>
          </a:p>
          <a:p>
            <a:pPr lvl="1"/>
            <a:r>
              <a:rPr lang="en-US" sz="1800" dirty="0"/>
              <a:t>Compelling science</a:t>
            </a:r>
          </a:p>
          <a:p>
            <a:r>
              <a:rPr lang="en-US" sz="2100" dirty="0">
                <a:solidFill>
                  <a:srgbClr val="192DFF"/>
                </a:solidFill>
              </a:rPr>
              <a:t>MVTX overview –Ming</a:t>
            </a:r>
          </a:p>
          <a:p>
            <a:pPr lvl="1"/>
            <a:r>
              <a:rPr lang="en-US" sz="1800" dirty="0"/>
              <a:t>Status and highlights</a:t>
            </a:r>
          </a:p>
          <a:p>
            <a:r>
              <a:rPr lang="en-US" sz="2100" dirty="0">
                <a:solidFill>
                  <a:srgbClr val="192DFF"/>
                </a:solidFill>
              </a:rPr>
              <a:t>Readout integration – Alex/</a:t>
            </a:r>
            <a:r>
              <a:rPr lang="en-US" sz="2100" dirty="0" err="1">
                <a:solidFill>
                  <a:srgbClr val="192DFF"/>
                </a:solidFill>
              </a:rPr>
              <a:t>Sho</a:t>
            </a:r>
            <a:endParaRPr lang="en-US" sz="2100" dirty="0">
              <a:solidFill>
                <a:srgbClr val="192DFF"/>
              </a:solidFill>
            </a:endParaRPr>
          </a:p>
          <a:p>
            <a:pPr lvl="1"/>
            <a:r>
              <a:rPr lang="en-US" sz="1800" dirty="0"/>
              <a:t>#1, 2, 3</a:t>
            </a:r>
          </a:p>
          <a:p>
            <a:r>
              <a:rPr lang="en-US" sz="2100" dirty="0">
                <a:solidFill>
                  <a:srgbClr val="192DFF"/>
                </a:solidFill>
              </a:rPr>
              <a:t>Staves – Leo/Grazyna</a:t>
            </a:r>
          </a:p>
          <a:p>
            <a:pPr lvl="1"/>
            <a:r>
              <a:rPr lang="en-US" sz="1800" dirty="0"/>
              <a:t>#1, 3, 4, 5, 6, 7, 8</a:t>
            </a:r>
          </a:p>
          <a:p>
            <a:r>
              <a:rPr lang="en-US" sz="2100" dirty="0">
                <a:solidFill>
                  <a:srgbClr val="192DFF"/>
                </a:solidFill>
              </a:rPr>
              <a:t>Readout Units – Jo</a:t>
            </a:r>
          </a:p>
          <a:p>
            <a:pPr lvl="1"/>
            <a:r>
              <a:rPr lang="en-US" sz="1800" dirty="0"/>
              <a:t>#1, 3, 4, 5, 6, 7, 8</a:t>
            </a:r>
          </a:p>
          <a:p>
            <a:r>
              <a:rPr lang="en-US" sz="2100" dirty="0">
                <a:solidFill>
                  <a:srgbClr val="192DFF"/>
                </a:solidFill>
              </a:rPr>
              <a:t>INTT overview – Rachid</a:t>
            </a:r>
          </a:p>
          <a:p>
            <a:pPr lvl="1"/>
            <a:r>
              <a:rPr lang="en-US" sz="1800" dirty="0"/>
              <a:t>Important for tracking</a:t>
            </a:r>
          </a:p>
          <a:p>
            <a:r>
              <a:rPr lang="en-US" sz="2100" dirty="0">
                <a:solidFill>
                  <a:srgbClr val="192DFF"/>
                </a:solidFill>
              </a:rPr>
              <a:t>Mechanical integration – Walt/Dan</a:t>
            </a:r>
          </a:p>
          <a:p>
            <a:pPr lvl="1"/>
            <a:r>
              <a:rPr lang="en-US" sz="1800" dirty="0"/>
              <a:t>#10</a:t>
            </a:r>
          </a:p>
          <a:p>
            <a:r>
              <a:rPr lang="en-US" sz="2100" dirty="0">
                <a:solidFill>
                  <a:srgbClr val="192DFF"/>
                </a:solidFill>
              </a:rPr>
              <a:t>Tracking simulation – Tony</a:t>
            </a:r>
          </a:p>
          <a:p>
            <a:pPr lvl="1"/>
            <a:r>
              <a:rPr lang="en-US" sz="1800" dirty="0"/>
              <a:t>#9</a:t>
            </a:r>
          </a:p>
          <a:p>
            <a:r>
              <a:rPr lang="en-US" sz="2100" dirty="0">
                <a:solidFill>
                  <a:srgbClr val="192DFF"/>
                </a:solidFill>
              </a:rPr>
              <a:t>Summary – Ming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YES, we are ready, #1, 8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3276600" y="3714750"/>
            <a:ext cx="1828800" cy="77788"/>
            <a:chOff x="3276600" y="3714750"/>
            <a:chExt cx="1828800" cy="77788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4419600" y="3790950"/>
              <a:ext cx="685800" cy="1588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276600" y="3714750"/>
              <a:ext cx="1143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4382294" y="3752056"/>
              <a:ext cx="76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2743200" y="3638550"/>
            <a:ext cx="2362200" cy="534988"/>
            <a:chOff x="2743200" y="3638550"/>
            <a:chExt cx="2362200" cy="534988"/>
          </a:xfrm>
        </p:grpSpPr>
        <p:cxnSp>
          <p:nvCxnSpPr>
            <p:cNvPr id="76" name="Straight Connector 75"/>
            <p:cNvCxnSpPr/>
            <p:nvPr/>
          </p:nvCxnSpPr>
          <p:spPr>
            <a:xfrm rot="5400000">
              <a:off x="4306094" y="3904456"/>
              <a:ext cx="533400" cy="158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4572000" y="3638550"/>
              <a:ext cx="533400" cy="1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743200" y="4171950"/>
              <a:ext cx="1828800" cy="158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2209800" y="2266950"/>
            <a:ext cx="2895600" cy="991394"/>
            <a:chOff x="2209800" y="2266950"/>
            <a:chExt cx="2895600" cy="991394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4648200" y="2266950"/>
              <a:ext cx="457200" cy="1588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648200" y="2570162"/>
              <a:ext cx="457200" cy="1588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152900" y="2762250"/>
              <a:ext cx="990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4648200" y="2722562"/>
              <a:ext cx="457200" cy="1588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4648200" y="2874962"/>
              <a:ext cx="457200" cy="1588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4648200" y="3027362"/>
              <a:ext cx="457200" cy="1588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4648200" y="3179762"/>
              <a:ext cx="457200" cy="1588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4648200" y="3255962"/>
              <a:ext cx="457200" cy="1588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3200400" y="2571750"/>
              <a:ext cx="457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429000" y="2495550"/>
              <a:ext cx="1219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2438400" y="2343150"/>
              <a:ext cx="990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209800" y="2800350"/>
              <a:ext cx="1219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350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9554"/>
            <a:ext cx="6993732" cy="584615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#1: Does the current design demonstrate that the MVTX staves and readout units will be compliant with their specifications?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4" y="717170"/>
            <a:ext cx="2667000" cy="1649926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231FFF"/>
                </a:solidFill>
              </a:rPr>
              <a:t>Yes!</a:t>
            </a:r>
          </a:p>
          <a:p>
            <a:pPr lvl="1"/>
            <a:r>
              <a:rPr lang="en-US" sz="1400" dirty="0"/>
              <a:t>Acceptance</a:t>
            </a:r>
          </a:p>
          <a:p>
            <a:pPr lvl="1"/>
            <a:r>
              <a:rPr lang="en-US" sz="1400" dirty="0"/>
              <a:t>Readout speed</a:t>
            </a:r>
          </a:p>
          <a:p>
            <a:pPr lvl="1"/>
            <a:r>
              <a:rPr lang="en-US" sz="1400" dirty="0"/>
              <a:t>Spatial resolution </a:t>
            </a:r>
          </a:p>
          <a:p>
            <a:pPr lvl="1"/>
            <a:r>
              <a:rPr lang="en-US" sz="1400" dirty="0"/>
              <a:t>Hit efficiency </a:t>
            </a:r>
          </a:p>
          <a:p>
            <a:pPr lvl="1"/>
            <a:r>
              <a:rPr lang="en-US" sz="1400" dirty="0"/>
              <a:t>Noise and occupancy </a:t>
            </a:r>
          </a:p>
          <a:p>
            <a:pPr lvl="1"/>
            <a:r>
              <a:rPr lang="en-US" sz="1400" dirty="0"/>
              <a:t>Radiation tolerance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19-20,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Director’s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D99B8D-7E23-B548-96A4-41387D549B50}"/>
              </a:ext>
            </a:extLst>
          </p:cNvPr>
          <p:cNvGrpSpPr/>
          <p:nvPr/>
        </p:nvGrpSpPr>
        <p:grpSpPr>
          <a:xfrm>
            <a:off x="2495956" y="2682124"/>
            <a:ext cx="3422977" cy="1989493"/>
            <a:chOff x="91441" y="1325362"/>
            <a:chExt cx="9022763" cy="48322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26914E-2356-E04F-9E1F-4447B88F8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1999" y="1709393"/>
              <a:ext cx="4542205" cy="426354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E86F70-D70A-5343-B839-9AF0601C1C65}"/>
                </a:ext>
              </a:extLst>
            </p:cNvPr>
            <p:cNvSpPr txBox="1"/>
            <p:nvPr/>
          </p:nvSpPr>
          <p:spPr>
            <a:xfrm>
              <a:off x="5055945" y="1325362"/>
              <a:ext cx="3309349" cy="504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solidFill>
                    <a:srgbClr val="FF0000"/>
                  </a:solidFill>
                </a:rPr>
                <a:t>Data: Hit efficiency &gt; 99.5%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0D9C71-7C78-A54E-B8AE-78845102E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1" y="1709392"/>
              <a:ext cx="4178808" cy="399390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4B0BFB-2359-7649-9B6E-EFEE696CE026}"/>
                </a:ext>
              </a:extLst>
            </p:cNvPr>
            <p:cNvSpPr txBox="1"/>
            <p:nvPr/>
          </p:nvSpPr>
          <p:spPr>
            <a:xfrm>
              <a:off x="352694" y="5522155"/>
              <a:ext cx="4222041" cy="635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Pixel size (27um x 29um)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4C7EEB-637B-8A41-95AC-2C64824B0709}"/>
                </a:ext>
              </a:extLst>
            </p:cNvPr>
            <p:cNvSpPr txBox="1"/>
            <p:nvPr/>
          </p:nvSpPr>
          <p:spPr>
            <a:xfrm>
              <a:off x="352692" y="1339940"/>
              <a:ext cx="4139721" cy="504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srgbClr val="FF0000"/>
                  </a:solidFill>
                </a:rPr>
                <a:t>Data: Hit spatial resolution: &lt; 5 um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4A02E9C-8983-424D-B39B-0B02AAFA3CAC}"/>
              </a:ext>
            </a:extLst>
          </p:cNvPr>
          <p:cNvSpPr txBox="1"/>
          <p:nvPr/>
        </p:nvSpPr>
        <p:spPr>
          <a:xfrm>
            <a:off x="6787152" y="708391"/>
            <a:ext cx="2241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Presentations from all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ED9311-FBAB-D74A-A5D9-07CA9A07B1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" t="12444" r="28741" b="28559"/>
          <a:stretch/>
        </p:blipFill>
        <p:spPr>
          <a:xfrm>
            <a:off x="5949125" y="3016337"/>
            <a:ext cx="2901898" cy="1393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D75A4A-CDC6-FA40-90BA-2A0BA608F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6788" y="1366644"/>
            <a:ext cx="4444673" cy="109438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30E5E6B-F5B6-C340-9158-40D54EB337FF}"/>
              </a:ext>
            </a:extLst>
          </p:cNvPr>
          <p:cNvGrpSpPr/>
          <p:nvPr/>
        </p:nvGrpSpPr>
        <p:grpSpPr>
          <a:xfrm>
            <a:off x="193714" y="2947727"/>
            <a:ext cx="1870550" cy="1636037"/>
            <a:chOff x="1892300" y="2925324"/>
            <a:chExt cx="2259394" cy="19006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6EAAB10-F889-F440-B5AA-EC9A67F59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92300" y="2925324"/>
              <a:ext cx="2259394" cy="190067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C38765-F2B8-8C4F-B967-31C3AEB48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12140" y="2988305"/>
              <a:ext cx="1851766" cy="159653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EFBDDB9-3201-B242-A894-EF068B8DAF7C}"/>
              </a:ext>
            </a:extLst>
          </p:cNvPr>
          <p:cNvSpPr txBox="1"/>
          <p:nvPr/>
        </p:nvSpPr>
        <p:spPr>
          <a:xfrm>
            <a:off x="458509" y="2690485"/>
            <a:ext cx="151355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srgbClr val="FF0000"/>
                </a:solidFill>
              </a:rPr>
              <a:t>Simulation: Excellent b-jet tagging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F2C5D5-936F-FB4C-85A9-0F580690E3E9}"/>
              </a:ext>
            </a:extLst>
          </p:cNvPr>
          <p:cNvSpPr txBox="1"/>
          <p:nvPr/>
        </p:nvSpPr>
        <p:spPr>
          <a:xfrm>
            <a:off x="6173041" y="2690485"/>
            <a:ext cx="122822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srgbClr val="FF0000"/>
                </a:solidFill>
              </a:rPr>
              <a:t>Data: Impacts of radiation </a:t>
            </a:r>
          </a:p>
        </p:txBody>
      </p:sp>
    </p:spTree>
    <p:extLst>
      <p:ext uri="{BB962C8B-B14F-4D97-AF65-F5344CB8AC3E}">
        <p14:creationId xmlns:p14="http://schemas.microsoft.com/office/powerpoint/2010/main" val="291637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6215063" cy="514349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#2: Can the data from MVTX staves be extracted, readout and integrated into sPHENIX DAQ?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6362"/>
            <a:ext cx="7143750" cy="854963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231FFF"/>
                </a:solidFill>
              </a:rPr>
              <a:t>Yes!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Test beam online monitoring and data analysis </a:t>
            </a:r>
            <a:r>
              <a:rPr lang="en-US" sz="1400" dirty="0"/>
              <a:t>have been</a:t>
            </a:r>
            <a:r>
              <a:rPr lang="en-US" sz="1400" dirty="0">
                <a:solidFill>
                  <a:schemeClr val="tx1"/>
                </a:solidFill>
              </a:rPr>
              <a:t> carried out in the sPHENIX online and offline framework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19-20,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Director’s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4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338767-FCDC-6344-BEC1-0E5E3AEDDBB9}"/>
              </a:ext>
            </a:extLst>
          </p:cNvPr>
          <p:cNvGrpSpPr/>
          <p:nvPr/>
        </p:nvGrpSpPr>
        <p:grpSpPr>
          <a:xfrm>
            <a:off x="4608057" y="2197714"/>
            <a:ext cx="4391026" cy="2931321"/>
            <a:chOff x="91441" y="1465881"/>
            <a:chExt cx="9022763" cy="500124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01A5C9-8BA3-A949-8228-51E7D55C3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1999" y="1709393"/>
              <a:ext cx="4542205" cy="426354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80CD06-7F72-9A4D-86F6-3ED913D28D22}"/>
                </a:ext>
              </a:extLst>
            </p:cNvPr>
            <p:cNvSpPr txBox="1"/>
            <p:nvPr/>
          </p:nvSpPr>
          <p:spPr>
            <a:xfrm>
              <a:off x="5018370" y="1465881"/>
              <a:ext cx="3292509" cy="528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25" dirty="0">
                  <a:solidFill>
                    <a:srgbClr val="FF0000"/>
                  </a:solidFill>
                </a:rPr>
                <a:t>Hit Efficiency &gt; 99.5%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6D94065-0C98-5842-AC23-5EFD271EB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1" y="1709392"/>
              <a:ext cx="4178808" cy="399390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2A77CB-0182-7549-A3AF-ABE36BFCC50D}"/>
                </a:ext>
              </a:extLst>
            </p:cNvPr>
            <p:cNvSpPr txBox="1"/>
            <p:nvPr/>
          </p:nvSpPr>
          <p:spPr>
            <a:xfrm>
              <a:off x="1579314" y="5577475"/>
              <a:ext cx="5548701" cy="889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Pixel size (~28um)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2FB60C-F66C-EB44-AB8C-84AE82998DF9}"/>
                </a:ext>
              </a:extLst>
            </p:cNvPr>
            <p:cNvSpPr txBox="1"/>
            <p:nvPr/>
          </p:nvSpPr>
          <p:spPr>
            <a:xfrm>
              <a:off x="352692" y="1465881"/>
              <a:ext cx="4219306" cy="834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5" dirty="0">
                  <a:solidFill>
                    <a:srgbClr val="FF0000"/>
                  </a:solidFill>
                </a:rPr>
                <a:t>Hit Spatial Resolution: &lt; 5 um </a:t>
              </a:r>
            </a:p>
          </p:txBody>
        </p:sp>
      </p:grpSp>
      <p:pic>
        <p:nvPicPr>
          <p:cNvPr id="18" name="Picture 9" descr="F:\run114_tall.png">
            <a:extLst>
              <a:ext uri="{FF2B5EF4-FFF2-40B4-BE49-F238E27FC236}">
                <a16:creationId xmlns:a16="http://schemas.microsoft.com/office/drawing/2014/main" id="{1BFE84FE-7FC0-E044-9433-5338558C3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72" y="2157797"/>
            <a:ext cx="3290077" cy="262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8057E0A-A8FE-004C-A602-1B8CEAF40FB2}"/>
              </a:ext>
            </a:extLst>
          </p:cNvPr>
          <p:cNvSpPr txBox="1"/>
          <p:nvPr/>
        </p:nvSpPr>
        <p:spPr>
          <a:xfrm>
            <a:off x="686472" y="1915025"/>
            <a:ext cx="1261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Online display: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DE38F6-9325-2A4B-AB05-ED8B69DBDD03}"/>
              </a:ext>
            </a:extLst>
          </p:cNvPr>
          <p:cNvSpPr txBox="1"/>
          <p:nvPr/>
        </p:nvSpPr>
        <p:spPr>
          <a:xfrm>
            <a:off x="7551571" y="727246"/>
            <a:ext cx="134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Sho</a:t>
            </a:r>
            <a:r>
              <a:rPr lang="en-US" dirty="0"/>
              <a:t>, Alex, Jo</a:t>
            </a:r>
          </a:p>
        </p:txBody>
      </p:sp>
    </p:spTree>
    <p:extLst>
      <p:ext uri="{BB962C8B-B14F-4D97-AF65-F5344CB8AC3E}">
        <p14:creationId xmlns:p14="http://schemas.microsoft.com/office/powerpoint/2010/main" val="71480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0"/>
            <a:ext cx="6833406" cy="51435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#3: Are the electrical interfaces of the Staves and Readout Units to other sPHENIX components at a proper level of understanding?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19-20,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Director’s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4C3D87A-BD59-BD46-B18B-4108A1A2E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60955"/>
            <a:ext cx="4331369" cy="332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E8E1DE-4CE3-9A43-ADBE-A36D1A508700}"/>
              </a:ext>
            </a:extLst>
          </p:cNvPr>
          <p:cNvSpPr txBox="1">
            <a:spLocks/>
          </p:cNvSpPr>
          <p:nvPr/>
        </p:nvSpPr>
        <p:spPr>
          <a:xfrm>
            <a:off x="930216" y="844386"/>
            <a:ext cx="7315200" cy="85837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192DFF"/>
                </a:solidFill>
              </a:rPr>
              <a:t>Yes!</a:t>
            </a:r>
          </a:p>
          <a:p>
            <a:pPr marL="457200" lvl="1" indent="0">
              <a:buNone/>
            </a:pPr>
            <a:r>
              <a:rPr lang="en-US" sz="1400" dirty="0"/>
              <a:t>-  We have exercised the full readout chain and controls at </a:t>
            </a:r>
            <a:r>
              <a:rPr lang="en-US" sz="1400" dirty="0" err="1"/>
              <a:t>Fermilab</a:t>
            </a:r>
            <a:r>
              <a:rPr lang="en-US" sz="1400" dirty="0"/>
              <a:t> test beam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F4B6A-F96D-A949-8CD7-0BB8CC26164C}"/>
              </a:ext>
            </a:extLst>
          </p:cNvPr>
          <p:cNvSpPr txBox="1"/>
          <p:nvPr/>
        </p:nvSpPr>
        <p:spPr>
          <a:xfrm>
            <a:off x="7525579" y="746882"/>
            <a:ext cx="134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Sho</a:t>
            </a:r>
            <a:r>
              <a:rPr lang="en-US" dirty="0"/>
              <a:t>, Alex, Jo</a:t>
            </a:r>
          </a:p>
        </p:txBody>
      </p:sp>
    </p:spTree>
    <p:extLst>
      <p:ext uri="{BB962C8B-B14F-4D97-AF65-F5344CB8AC3E}">
        <p14:creationId xmlns:p14="http://schemas.microsoft.com/office/powerpoint/2010/main" val="3542389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188" y="-80014"/>
            <a:ext cx="6531429" cy="670564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#4, Has the responsibility for fabrication, tests and acceptance for the Staves and Readout Units been defined?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583" y="880159"/>
            <a:ext cx="5915025" cy="701717"/>
          </a:xfrm>
        </p:spPr>
        <p:txBody>
          <a:bodyPr>
            <a:normAutofit fontScale="55000" lnSpcReduction="20000"/>
          </a:bodyPr>
          <a:lstStyle/>
          <a:p>
            <a:r>
              <a:rPr lang="en-US" sz="2600" dirty="0">
                <a:solidFill>
                  <a:srgbClr val="231FFF"/>
                </a:solidFill>
              </a:rPr>
              <a:t>Yes! </a:t>
            </a:r>
          </a:p>
          <a:p>
            <a:pPr lvl="1"/>
            <a:r>
              <a:rPr lang="en-US" sz="2500" dirty="0"/>
              <a:t>ALICE/CERN will produce staves and RU for sPHENIX. </a:t>
            </a:r>
          </a:p>
          <a:p>
            <a:pPr lvl="1"/>
            <a:r>
              <a:rPr lang="en-US" sz="2500" dirty="0"/>
              <a:t>sPHENIX/MVTX group will perform the acceptance test and QA in US.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19-20,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Director’s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A1F867-F82E-C54D-81E6-B9AB29F29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309499"/>
            <a:ext cx="1853032" cy="2581338"/>
          </a:xfrm>
          <a:prstGeom prst="rect">
            <a:avLst/>
          </a:prstGeom>
          <a:ln>
            <a:solidFill>
              <a:srgbClr val="192DFF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37FBF2-9C5C-1047-8E65-BA4F98E3E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8" y="2233529"/>
            <a:ext cx="1926657" cy="2659105"/>
          </a:xfrm>
          <a:prstGeom prst="rect">
            <a:avLst/>
          </a:prstGeom>
          <a:ln>
            <a:solidFill>
              <a:srgbClr val="192DFF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2E8E90-957B-054B-9EDF-84EC608ECFD4}"/>
              </a:ext>
            </a:extLst>
          </p:cNvPr>
          <p:cNvSpPr txBox="1"/>
          <p:nvPr/>
        </p:nvSpPr>
        <p:spPr>
          <a:xfrm>
            <a:off x="1021889" y="1973325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L3: Grazyna </a:t>
            </a:r>
            <a:r>
              <a:rPr lang="en-US" sz="1000" dirty="0" err="1">
                <a:solidFill>
                  <a:srgbClr val="FF0000"/>
                </a:solidFill>
              </a:rPr>
              <a:t>Odyniec</a:t>
            </a:r>
            <a:r>
              <a:rPr lang="en-US" sz="1000" dirty="0">
                <a:solidFill>
                  <a:srgbClr val="FF0000"/>
                </a:solidFill>
              </a:rPr>
              <a:t>/LBNL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146456-F2E1-6942-8F86-49730BD19927}"/>
              </a:ext>
            </a:extLst>
          </p:cNvPr>
          <p:cNvSpPr txBox="1"/>
          <p:nvPr/>
        </p:nvSpPr>
        <p:spPr>
          <a:xfrm>
            <a:off x="5257800" y="2056679"/>
            <a:ext cx="2079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L3: Joachim J. </a:t>
            </a:r>
            <a:r>
              <a:rPr lang="en-US" sz="1000" dirty="0" err="1">
                <a:solidFill>
                  <a:srgbClr val="FF0000"/>
                </a:solidFill>
              </a:rPr>
              <a:t>Schambach</a:t>
            </a:r>
            <a:r>
              <a:rPr lang="en-US" sz="1000" dirty="0">
                <a:solidFill>
                  <a:srgbClr val="FF0000"/>
                </a:solidFill>
              </a:rPr>
              <a:t>/UT-Austin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D90493-C621-DA44-8992-95C03DA7E364}"/>
              </a:ext>
            </a:extLst>
          </p:cNvPr>
          <p:cNvSpPr txBox="1"/>
          <p:nvPr/>
        </p:nvSpPr>
        <p:spPr>
          <a:xfrm>
            <a:off x="7922396" y="939394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Leo &amp; Jo</a:t>
            </a:r>
          </a:p>
        </p:txBody>
      </p:sp>
    </p:spTree>
    <p:extLst>
      <p:ext uri="{BB962C8B-B14F-4D97-AF65-F5344CB8AC3E}">
        <p14:creationId xmlns:p14="http://schemas.microsoft.com/office/powerpoint/2010/main" val="3611273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188" y="-80014"/>
            <a:ext cx="6531429" cy="670564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#5, Has a QA plan and acceptance tests for the Staves and Readout Units been defined?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188" y="807400"/>
            <a:ext cx="5915025" cy="528831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>
                <a:solidFill>
                  <a:srgbClr val="231FFF"/>
                </a:solidFill>
              </a:rPr>
              <a:t>Yes! </a:t>
            </a:r>
          </a:p>
          <a:p>
            <a:pPr lvl="1"/>
            <a:r>
              <a:rPr lang="en-US" sz="2500" dirty="0"/>
              <a:t>Both stave and RU QAP documents are available.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19-20,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Director’s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A1F867-F82E-C54D-81E6-B9AB29F29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354156"/>
            <a:ext cx="2538832" cy="3536681"/>
          </a:xfrm>
          <a:prstGeom prst="rect">
            <a:avLst/>
          </a:prstGeom>
          <a:ln>
            <a:solidFill>
              <a:srgbClr val="192DFF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37FBF2-9C5C-1047-8E65-BA4F98E3E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08490"/>
            <a:ext cx="2514600" cy="3470563"/>
          </a:xfrm>
          <a:prstGeom prst="rect">
            <a:avLst/>
          </a:prstGeom>
          <a:ln>
            <a:solidFill>
              <a:srgbClr val="192DFF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D90493-C621-DA44-8992-95C03DA7E364}"/>
              </a:ext>
            </a:extLst>
          </p:cNvPr>
          <p:cNvSpPr txBox="1"/>
          <p:nvPr/>
        </p:nvSpPr>
        <p:spPr>
          <a:xfrm>
            <a:off x="7916916" y="702483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Leo &amp; Jo</a:t>
            </a:r>
          </a:p>
        </p:txBody>
      </p:sp>
    </p:spTree>
    <p:extLst>
      <p:ext uri="{BB962C8B-B14F-4D97-AF65-F5344CB8AC3E}">
        <p14:creationId xmlns:p14="http://schemas.microsoft.com/office/powerpoint/2010/main" val="256371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5005"/>
            <a:ext cx="6096000" cy="565545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#6, Has the inspection/test records archive plan been defined and is the information easily accessible?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817536"/>
            <a:ext cx="6375626" cy="1222428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231FFF"/>
                </a:solidFill>
              </a:rPr>
              <a:t>Yes!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Follow the same QA procedures being used for ALICE ITS/IB production at CERN</a:t>
            </a:r>
          </a:p>
          <a:p>
            <a:pPr lvl="1"/>
            <a:r>
              <a:rPr lang="en-US" sz="1400" dirty="0"/>
              <a:t>Use ALICE DB for initial sPHENIX production </a:t>
            </a:r>
            <a:endParaRPr lang="en-US" sz="1400" dirty="0">
              <a:solidFill>
                <a:schemeClr val="tx1"/>
              </a:solidFill>
            </a:endParaRPr>
          </a:p>
          <a:p>
            <a:pPr lvl="1"/>
            <a:r>
              <a:rPr lang="en-US" sz="1400" dirty="0"/>
              <a:t>Move to</a:t>
            </a:r>
            <a:r>
              <a:rPr lang="en-US" sz="1400" dirty="0">
                <a:solidFill>
                  <a:schemeClr val="tx1"/>
                </a:solidFill>
              </a:rPr>
              <a:t> sPHENIX DB later when available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19-20,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Director’s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9EA8BE-A761-9340-AE99-F2FC32253A0C}"/>
              </a:ext>
            </a:extLst>
          </p:cNvPr>
          <p:cNvSpPr txBox="1"/>
          <p:nvPr/>
        </p:nvSpPr>
        <p:spPr>
          <a:xfrm>
            <a:off x="7898749" y="81915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Leo &amp; Jo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11E41-D8B0-C74C-8507-4FA90D0DA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153455"/>
            <a:ext cx="5173822" cy="2517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501CE2-D994-CE4C-9BB6-8899D7562C33}"/>
              </a:ext>
            </a:extLst>
          </p:cNvPr>
          <p:cNvSpPr txBox="1"/>
          <p:nvPr/>
        </p:nvSpPr>
        <p:spPr>
          <a:xfrm>
            <a:off x="6409579" y="2724150"/>
            <a:ext cx="2268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 example from </a:t>
            </a:r>
          </a:p>
          <a:p>
            <a:r>
              <a:rPr lang="en-US" sz="1600" dirty="0"/>
              <a:t>ALICE ITS stave electrical </a:t>
            </a:r>
          </a:p>
          <a:p>
            <a:r>
              <a:rPr lang="en-US" sz="1600" dirty="0"/>
              <a:t>QA characterization </a:t>
            </a:r>
          </a:p>
        </p:txBody>
      </p:sp>
    </p:spTree>
    <p:extLst>
      <p:ext uri="{BB962C8B-B14F-4D97-AF65-F5344CB8AC3E}">
        <p14:creationId xmlns:p14="http://schemas.microsoft.com/office/powerpoint/2010/main" val="411722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145" y="135346"/>
            <a:ext cx="5935436" cy="379004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#7: Is the design of the Stave and Readout Units final?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396" y="1092341"/>
            <a:ext cx="3680604" cy="109840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dirty="0">
                <a:solidFill>
                  <a:srgbClr val="192DFF"/>
                </a:solidFill>
              </a:rPr>
              <a:t>Stave: Yes!</a:t>
            </a:r>
          </a:p>
          <a:p>
            <a:pPr marL="0" indent="0">
              <a:buNone/>
            </a:pPr>
            <a:r>
              <a:rPr lang="en-US" sz="2500" dirty="0"/>
              <a:t> -  Minor modification of power extension cable</a:t>
            </a:r>
          </a:p>
          <a:p>
            <a:pPr marL="0" indent="0">
              <a:buNone/>
            </a:pPr>
            <a:r>
              <a:rPr lang="en-US" sz="2500" dirty="0"/>
              <a:t>     for FPC, MVTX 35cm cables (ALICE, 15cm)</a:t>
            </a:r>
          </a:p>
          <a:p>
            <a:pPr marL="0" indent="0">
              <a:buNone/>
            </a:pPr>
            <a:r>
              <a:rPr lang="en-US" sz="2500" dirty="0"/>
              <a:t> -  ALICE ITS/IB staves production in progress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BA285B-089A-D744-8E71-21C40BDA8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55" y="1092341"/>
            <a:ext cx="4017510" cy="97393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dirty="0">
                <a:solidFill>
                  <a:srgbClr val="192DFF"/>
                </a:solidFill>
              </a:rPr>
              <a:t>RU: Yes!</a:t>
            </a:r>
          </a:p>
          <a:p>
            <a:pPr marL="0" indent="0">
              <a:buNone/>
            </a:pPr>
            <a:r>
              <a:rPr lang="en-US" sz="2500" dirty="0"/>
              <a:t>- Pre-production boards (v2.0) being tested at CERN   </a:t>
            </a:r>
          </a:p>
          <a:p>
            <a:pPr marL="0" indent="0">
              <a:buNone/>
            </a:pPr>
            <a:r>
              <a:rPr lang="en-US" sz="2500" dirty="0"/>
              <a:t>- ALICE ITS RU production follows after the test.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19-20,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Director’s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4A1BB-1317-2D41-92AC-29D1EAA22498}"/>
              </a:ext>
            </a:extLst>
          </p:cNvPr>
          <p:cNvSpPr txBox="1"/>
          <p:nvPr/>
        </p:nvSpPr>
        <p:spPr>
          <a:xfrm>
            <a:off x="7865014" y="748564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Leo &amp; Jo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11BD3F-A40E-434D-AF0B-4EBB551BA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86826"/>
            <a:ext cx="3336615" cy="21424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70106B-E7EA-8040-A226-6572541813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0599" y="2443223"/>
            <a:ext cx="4020587" cy="209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13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746</TotalTime>
  <Words>834</Words>
  <Application>Microsoft Macintosh PowerPoint</Application>
  <PresentationFormat>On-screen Show (16:9)</PresentationFormat>
  <Paragraphs>136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ＭＳ Ｐゴシック</vt:lpstr>
      <vt:lpstr>Arial</vt:lpstr>
      <vt:lpstr>Calibri</vt:lpstr>
      <vt:lpstr>Office Theme</vt:lpstr>
      <vt:lpstr>MVTX Summary</vt:lpstr>
      <vt:lpstr>Summary</vt:lpstr>
      <vt:lpstr>#1: Does the current design demonstrate that the MVTX staves and readout units will be compliant with their specifications?</vt:lpstr>
      <vt:lpstr>#2: Can the data from MVTX staves be extracted, readout and integrated into sPHENIX DAQ?</vt:lpstr>
      <vt:lpstr>#3: Are the electrical interfaces of the Staves and Readout Units to other sPHENIX components at a proper level of understanding? </vt:lpstr>
      <vt:lpstr>#4, Has the responsibility for fabrication, tests and acceptance for the Staves and Readout Units been defined?</vt:lpstr>
      <vt:lpstr>#5, Has a QA plan and acceptance tests for the Staves and Readout Units been defined?</vt:lpstr>
      <vt:lpstr>#6, Has the inspection/test records archive plan been defined and is the information easily accessible?</vt:lpstr>
      <vt:lpstr>#7: Is the design of the Stave and Readout Units final?</vt:lpstr>
      <vt:lpstr>#8, Are the staves and readout units ready for procurement?</vt:lpstr>
      <vt:lpstr>#9, Status of the simulation to optimize the MVTX and INTT for tacking in sPHENIX and timescale for its completion</vt:lpstr>
      <vt:lpstr>#10, Status of the mechanical integration between the MVTX, INTT and other sPHENIX components and timescale for a final design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MVTX Director’s Review</dc:title>
  <dc:creator>Ming Liu</dc:creator>
  <cp:lastModifiedBy>Ming Liu</cp:lastModifiedBy>
  <cp:revision>62</cp:revision>
  <cp:lastPrinted>2015-10-28T19:08:40Z</cp:lastPrinted>
  <dcterms:created xsi:type="dcterms:W3CDTF">2018-07-10T19:09:12Z</dcterms:created>
  <dcterms:modified xsi:type="dcterms:W3CDTF">2018-07-12T06:34:01Z</dcterms:modified>
</cp:coreProperties>
</file>